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132"/>
  </p:notesMasterIdLst>
  <p:sldIdLst>
    <p:sldId id="401" r:id="rId6"/>
    <p:sldId id="390" r:id="rId7"/>
    <p:sldId id="385" r:id="rId8"/>
    <p:sldId id="591" r:id="rId9"/>
    <p:sldId id="592" r:id="rId10"/>
    <p:sldId id="386" r:id="rId11"/>
    <p:sldId id="453" r:id="rId12"/>
    <p:sldId id="454" r:id="rId13"/>
    <p:sldId id="429" r:id="rId14"/>
    <p:sldId id="355" r:id="rId15"/>
    <p:sldId id="484" r:id="rId16"/>
    <p:sldId id="506" r:id="rId17"/>
    <p:sldId id="504" r:id="rId18"/>
    <p:sldId id="602" r:id="rId19"/>
    <p:sldId id="507" r:id="rId20"/>
    <p:sldId id="485" r:id="rId21"/>
    <p:sldId id="508" r:id="rId22"/>
    <p:sldId id="464" r:id="rId23"/>
    <p:sldId id="509" r:id="rId24"/>
    <p:sldId id="496" r:id="rId25"/>
    <p:sldId id="510" r:id="rId26"/>
    <p:sldId id="369" r:id="rId27"/>
    <p:sldId id="511" r:id="rId28"/>
    <p:sldId id="470" r:id="rId29"/>
    <p:sldId id="512"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456" r:id="rId43"/>
    <p:sldId id="457" r:id="rId44"/>
    <p:sldId id="570" r:id="rId45"/>
    <p:sldId id="571" r:id="rId46"/>
    <p:sldId id="494" r:id="rId47"/>
    <p:sldId id="519" r:id="rId48"/>
    <p:sldId id="572" r:id="rId49"/>
    <p:sldId id="573" r:id="rId50"/>
    <p:sldId id="574" r:id="rId51"/>
    <p:sldId id="575" r:id="rId52"/>
    <p:sldId id="576" r:id="rId53"/>
    <p:sldId id="577" r:id="rId54"/>
    <p:sldId id="578" r:id="rId55"/>
    <p:sldId id="579" r:id="rId56"/>
    <p:sldId id="458" r:id="rId57"/>
    <p:sldId id="459" r:id="rId58"/>
    <p:sldId id="480" r:id="rId59"/>
    <p:sldId id="524" r:id="rId60"/>
    <p:sldId id="486" r:id="rId61"/>
    <p:sldId id="525" r:id="rId62"/>
    <p:sldId id="556" r:id="rId63"/>
    <p:sldId id="526" r:id="rId64"/>
    <p:sldId id="479" r:id="rId65"/>
    <p:sldId id="528" r:id="rId66"/>
    <p:sldId id="585" r:id="rId67"/>
    <p:sldId id="530" r:id="rId68"/>
    <p:sldId id="483" r:id="rId69"/>
    <p:sldId id="527" r:id="rId70"/>
    <p:sldId id="537" r:id="rId71"/>
    <p:sldId id="538" r:id="rId72"/>
    <p:sldId id="460" r:id="rId73"/>
    <p:sldId id="462" r:id="rId74"/>
    <p:sldId id="502" r:id="rId75"/>
    <p:sldId id="531" r:id="rId76"/>
    <p:sldId id="491" r:id="rId77"/>
    <p:sldId id="532" r:id="rId78"/>
    <p:sldId id="473" r:id="rId79"/>
    <p:sldId id="533" r:id="rId80"/>
    <p:sldId id="505" r:id="rId81"/>
    <p:sldId id="534" r:id="rId82"/>
    <p:sldId id="474" r:id="rId83"/>
    <p:sldId id="535" r:id="rId84"/>
    <p:sldId id="497" r:id="rId85"/>
    <p:sldId id="536" r:id="rId86"/>
    <p:sldId id="397" r:id="rId87"/>
    <p:sldId id="377" r:id="rId88"/>
    <p:sldId id="604" r:id="rId89"/>
    <p:sldId id="489" r:id="rId90"/>
    <p:sldId id="490" r:id="rId91"/>
    <p:sldId id="501" r:id="rId92"/>
    <p:sldId id="463" r:id="rId93"/>
    <p:sldId id="603" r:id="rId94"/>
    <p:sldId id="493" r:id="rId95"/>
    <p:sldId id="554" r:id="rId96"/>
    <p:sldId id="378" r:id="rId97"/>
    <p:sldId id="557" r:id="rId98"/>
    <p:sldId id="365" r:id="rId99"/>
    <p:sldId id="466" r:id="rId100"/>
    <p:sldId id="487" r:id="rId101"/>
    <p:sldId id="580" r:id="rId102"/>
    <p:sldId id="465" r:id="rId103"/>
    <p:sldId id="360" r:id="rId104"/>
    <p:sldId id="539" r:id="rId105"/>
    <p:sldId id="605" r:id="rId106"/>
    <p:sldId id="587" r:id="rId107"/>
    <p:sldId id="315" r:id="rId108"/>
    <p:sldId id="542" r:id="rId109"/>
    <p:sldId id="543" r:id="rId110"/>
    <p:sldId id="544" r:id="rId111"/>
    <p:sldId id="545" r:id="rId112"/>
    <p:sldId id="546" r:id="rId113"/>
    <p:sldId id="598" r:id="rId114"/>
    <p:sldId id="547" r:id="rId115"/>
    <p:sldId id="548" r:id="rId116"/>
    <p:sldId id="549" r:id="rId117"/>
    <p:sldId id="550" r:id="rId118"/>
    <p:sldId id="551" r:id="rId119"/>
    <p:sldId id="552" r:id="rId120"/>
    <p:sldId id="600" r:id="rId121"/>
    <p:sldId id="593" r:id="rId122"/>
    <p:sldId id="601" r:id="rId123"/>
    <p:sldId id="594" r:id="rId124"/>
    <p:sldId id="595" r:id="rId125"/>
    <p:sldId id="596" r:id="rId126"/>
    <p:sldId id="555" r:id="rId127"/>
    <p:sldId id="597" r:id="rId128"/>
    <p:sldId id="582" r:id="rId129"/>
    <p:sldId id="584" r:id="rId130"/>
    <p:sldId id="553" r:id="rId131"/>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40FAE24-E923-43D8-AF20-D3EF3088277F}">
          <p14:sldIdLst>
            <p14:sldId id="401"/>
            <p14:sldId id="390"/>
            <p14:sldId id="385"/>
            <p14:sldId id="591"/>
            <p14:sldId id="592"/>
            <p14:sldId id="386"/>
            <p14:sldId id="453"/>
            <p14:sldId id="454"/>
            <p14:sldId id="429"/>
            <p14:sldId id="355"/>
            <p14:sldId id="484"/>
            <p14:sldId id="506"/>
            <p14:sldId id="504"/>
            <p14:sldId id="602"/>
            <p14:sldId id="507"/>
            <p14:sldId id="485"/>
            <p14:sldId id="508"/>
            <p14:sldId id="464"/>
            <p14:sldId id="509"/>
            <p14:sldId id="496"/>
            <p14:sldId id="510"/>
            <p14:sldId id="369"/>
            <p14:sldId id="511"/>
            <p14:sldId id="470"/>
            <p14:sldId id="512"/>
            <p14:sldId id="558"/>
            <p14:sldId id="559"/>
            <p14:sldId id="560"/>
            <p14:sldId id="561"/>
            <p14:sldId id="562"/>
            <p14:sldId id="563"/>
            <p14:sldId id="564"/>
            <p14:sldId id="565"/>
            <p14:sldId id="566"/>
            <p14:sldId id="567"/>
            <p14:sldId id="568"/>
            <p14:sldId id="569"/>
            <p14:sldId id="456"/>
            <p14:sldId id="457"/>
            <p14:sldId id="570"/>
            <p14:sldId id="571"/>
            <p14:sldId id="494"/>
            <p14:sldId id="519"/>
            <p14:sldId id="572"/>
            <p14:sldId id="573"/>
            <p14:sldId id="574"/>
            <p14:sldId id="575"/>
            <p14:sldId id="576"/>
            <p14:sldId id="577"/>
            <p14:sldId id="578"/>
            <p14:sldId id="579"/>
            <p14:sldId id="458"/>
            <p14:sldId id="459"/>
            <p14:sldId id="480"/>
            <p14:sldId id="524"/>
            <p14:sldId id="486"/>
            <p14:sldId id="525"/>
            <p14:sldId id="556"/>
            <p14:sldId id="526"/>
            <p14:sldId id="479"/>
            <p14:sldId id="528"/>
            <p14:sldId id="585"/>
            <p14:sldId id="530"/>
            <p14:sldId id="483"/>
            <p14:sldId id="527"/>
            <p14:sldId id="537"/>
            <p14:sldId id="538"/>
            <p14:sldId id="460"/>
            <p14:sldId id="462"/>
            <p14:sldId id="502"/>
            <p14:sldId id="531"/>
            <p14:sldId id="491"/>
            <p14:sldId id="532"/>
            <p14:sldId id="473"/>
            <p14:sldId id="533"/>
            <p14:sldId id="505"/>
            <p14:sldId id="534"/>
            <p14:sldId id="474"/>
            <p14:sldId id="535"/>
            <p14:sldId id="497"/>
            <p14:sldId id="536"/>
            <p14:sldId id="397"/>
            <p14:sldId id="377"/>
            <p14:sldId id="604"/>
            <p14:sldId id="489"/>
            <p14:sldId id="490"/>
            <p14:sldId id="501"/>
            <p14:sldId id="463"/>
            <p14:sldId id="603"/>
            <p14:sldId id="493"/>
            <p14:sldId id="554"/>
            <p14:sldId id="378"/>
            <p14:sldId id="557"/>
            <p14:sldId id="365"/>
            <p14:sldId id="466"/>
            <p14:sldId id="487"/>
            <p14:sldId id="580"/>
            <p14:sldId id="465"/>
            <p14:sldId id="360"/>
            <p14:sldId id="539"/>
            <p14:sldId id="605"/>
            <p14:sldId id="587"/>
            <p14:sldId id="315"/>
            <p14:sldId id="542"/>
            <p14:sldId id="543"/>
            <p14:sldId id="544"/>
            <p14:sldId id="545"/>
            <p14:sldId id="546"/>
            <p14:sldId id="598"/>
            <p14:sldId id="547"/>
            <p14:sldId id="548"/>
            <p14:sldId id="549"/>
            <p14:sldId id="550"/>
            <p14:sldId id="551"/>
            <p14:sldId id="552"/>
            <p14:sldId id="600"/>
            <p14:sldId id="593"/>
            <p14:sldId id="601"/>
            <p14:sldId id="594"/>
            <p14:sldId id="595"/>
            <p14:sldId id="596"/>
            <p14:sldId id="555"/>
            <p14:sldId id="597"/>
            <p14:sldId id="582"/>
            <p14:sldId id="584"/>
            <p14:sldId id="553"/>
          </p14:sldIdLst>
        </p14:section>
      </p14:sectionLst>
    </p:ex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291" clrIdx="0">
    <p:extLst>
      <p:ext uri="{19B8F6BF-5375-455C-9EA6-DF929625EA0E}">
        <p15:presenceInfo xmlns:p15="http://schemas.microsoft.com/office/powerpoint/2012/main" userId="S::rebecca.donaldson@tribalgroup.com::de1bd23b-13b3-40c7-98d3-b019b9d9da5e" providerId="AD"/>
      </p:ext>
    </p:extLst>
  </p:cmAuthor>
  <p:cmAuthor id="2" name="Richard Perring" initials="RP" lastIdx="30" clrIdx="1">
    <p:extLst>
      <p:ext uri="{19B8F6BF-5375-455C-9EA6-DF929625EA0E}">
        <p15:presenceInfo xmlns:p15="http://schemas.microsoft.com/office/powerpoint/2012/main" userId="S::richard.perring@ncetm.org.uk::910642f3-8b82-4047-9df8-c09e43ada840" providerId="AD"/>
      </p:ext>
    </p:extLst>
  </p:cmAuthor>
  <p:cmAuthor id="3" name="Alison Hopper" initials="AH" lastIdx="48" clrIdx="2">
    <p:extLst>
      <p:ext uri="{19B8F6BF-5375-455C-9EA6-DF929625EA0E}">
        <p15:presenceInfo xmlns:p15="http://schemas.microsoft.com/office/powerpoint/2012/main" userId="S::alison.hopper@mei.org.uk::ca5996aa-ea7f-4b9b-84ac-8568eb6eb8f4" providerId="AD"/>
      </p:ext>
    </p:extLst>
  </p:cmAuthor>
  <p:cmAuthor id="4" name="Rachel J Houghton" initials="RJH" lastIdx="72" clrIdx="3">
    <p:extLst>
      <p:ext uri="{19B8F6BF-5375-455C-9EA6-DF929625EA0E}">
        <p15:presenceInfo xmlns:p15="http://schemas.microsoft.com/office/powerpoint/2012/main" userId="eb43c97e479d4048" providerId="Windows Live"/>
      </p:ext>
    </p:extLst>
  </p:cmAuthor>
  <p:cmAuthor id="5" name="Carol Knights" initials="CK" lastIdx="3" clrIdx="4">
    <p:extLst>
      <p:ext uri="{19B8F6BF-5375-455C-9EA6-DF929625EA0E}">
        <p15:presenceInfo xmlns:p15="http://schemas.microsoft.com/office/powerpoint/2012/main" userId="S::carol.knights@mei.org.uk::23be5868-5566-498b-9c06-a891da1c2ca3" providerId="AD"/>
      </p:ext>
    </p:extLst>
  </p:cmAuthor>
  <p:cmAuthor id="6" name="Gaynor Bahan" initials="GB" lastIdx="48" clrIdx="5">
    <p:extLst>
      <p:ext uri="{19B8F6BF-5375-455C-9EA6-DF929625EA0E}">
        <p15:presenceInfo xmlns:p15="http://schemas.microsoft.com/office/powerpoint/2012/main" userId="S::Gaynor.Bahan@ncetm.org.uk::d4c0f4d3-9322-4a8f-bf1c-fec75b6095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898"/>
    <a:srgbClr val="663300"/>
    <a:srgbClr val="7B5229"/>
    <a:srgbClr val="82CBDD"/>
    <a:srgbClr val="C8E2E8"/>
    <a:srgbClr val="00FF00"/>
    <a:srgbClr val="00628C"/>
    <a:srgbClr val="585858"/>
    <a:srgbClr val="B9D5D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autoAdjust="0"/>
    <p:restoredTop sz="84291" autoAdjust="0"/>
  </p:normalViewPr>
  <p:slideViewPr>
    <p:cSldViewPr snapToGrid="0">
      <p:cViewPr varScale="1">
        <p:scale>
          <a:sx n="90" d="100"/>
          <a:sy n="90" d="100"/>
        </p:scale>
        <p:origin x="702" y="96"/>
      </p:cViewPr>
      <p:guideLst>
        <p:guide orient="horz" pos="2296"/>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microsoft.com/office/2016/11/relationships/changesInfo" Target="changesInfos/changesInfo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presProps" Target="presProps.xml"/><Relationship Id="rId139"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775C5EF4-4055-4CDD-B09A-0481EEA6EBF6}"/>
    <pc:docChg chg="custSel modSld">
      <pc:chgData name="Rebecca Donaldson" userId="de1bd23b-13b3-40c7-98d3-b019b9d9da5e" providerId="ADAL" clId="{775C5EF4-4055-4CDD-B09A-0481EEA6EBF6}" dt="2022-09-07T12:30:19.307" v="35"/>
      <pc:docMkLst>
        <pc:docMk/>
      </pc:docMkLst>
      <pc:sldChg chg="modNotesTx">
        <pc:chgData name="Rebecca Donaldson" userId="de1bd23b-13b3-40c7-98d3-b019b9d9da5e" providerId="ADAL" clId="{775C5EF4-4055-4CDD-B09A-0481EEA6EBF6}" dt="2022-09-07T12:30:09.515" v="33" actId="20577"/>
        <pc:sldMkLst>
          <pc:docMk/>
          <pc:sldMk cId="2631759951" sldId="385"/>
        </pc:sldMkLst>
      </pc:sldChg>
      <pc:sldChg chg="modNotesTx">
        <pc:chgData name="Rebecca Donaldson" userId="de1bd23b-13b3-40c7-98d3-b019b9d9da5e" providerId="ADAL" clId="{775C5EF4-4055-4CDD-B09A-0481EEA6EBF6}" dt="2022-09-07T12:30:16.127" v="34"/>
        <pc:sldMkLst>
          <pc:docMk/>
          <pc:sldMk cId="2631149526" sldId="591"/>
        </pc:sldMkLst>
      </pc:sldChg>
      <pc:sldChg chg="modNotesTx">
        <pc:chgData name="Rebecca Donaldson" userId="de1bd23b-13b3-40c7-98d3-b019b9d9da5e" providerId="ADAL" clId="{775C5EF4-4055-4CDD-B09A-0481EEA6EBF6}" dt="2022-09-07T12:30:19.307" v="35"/>
        <pc:sldMkLst>
          <pc:docMk/>
          <pc:sldMk cId="1238875542" sldId="5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07/09/2022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106817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In the top and middle number lines, both have three ‘parts’ shaded, but as the number lines have different divisions then different values are being represented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The top and the bottom number lines both show the value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The middle and bottom number lines both divide the line into fifths. All three representations use a number line to represent fractions as values, with the first two using shading to show the value and the last one using an arrow.</a:t>
                </a:r>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In all three number lines, the number represented is two parts less than one whole. Each line has different divisions, so the top number line represents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10</m:t>
                        </m:r>
                      </m:den>
                    </m:f>
                  </m:oMath>
                </a14:m>
                <a:r>
                  <a:rPr lang="en-GB" b="0" dirty="0"/>
                  <a:t>, the middle number line represents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8</m:t>
                        </m:r>
                      </m:den>
                    </m:f>
                  </m:oMath>
                </a14:m>
                <a:r>
                  <a:rPr lang="en-GB" b="0" dirty="0"/>
                  <a:t> and the bottom number line represents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9</m:t>
                        </m:r>
                      </m:den>
                    </m:f>
                  </m:oMath>
                </a14:m>
                <a:r>
                  <a:rPr lang="en-GB" b="0" dirty="0"/>
                  <a:t>. Again, all three representations use a number line to represent fractions as values, with the bottom and top using shading to show the value and the middle one using an arrow.</a:t>
                </a:r>
              </a:p>
              <a:p>
                <a:endParaRPr lang="en-GB" b="0" dirty="0"/>
              </a:p>
              <a:p>
                <a:r>
                  <a:rPr lang="en-GB" b="0" dirty="0"/>
                  <a:t>? Students’ responses will vary depending on the number lines they choose. It may be particularly interesting to notice whether they choose shading or an arrow to denote their value.</a:t>
                </a:r>
              </a:p>
              <a:p>
                <a:endParaRPr lang="en-GB" b="0" dirty="0"/>
              </a:p>
              <a:p>
                <a:r>
                  <a:rPr lang="en-GB" b="1" dirty="0"/>
                  <a:t>Suggested questioning</a:t>
                </a:r>
              </a:p>
              <a:p>
                <a:r>
                  <a:rPr lang="en-GB" b="0" dirty="0"/>
                  <a:t>What is the same and what is different?</a:t>
                </a:r>
              </a:p>
              <a:p>
                <a:r>
                  <a:rPr lang="en-GB" b="0" dirty="0"/>
                  <a:t>How many parts has the line been divided into? What does this mean for the denominator?</a:t>
                </a:r>
              </a:p>
              <a:p>
                <a:r>
                  <a:rPr lang="en-GB" b="0" dirty="0"/>
                  <a:t>How is the number being represented each time? What does this mean for the numerator?</a:t>
                </a:r>
              </a:p>
              <a:p>
                <a:r>
                  <a:rPr lang="en-GB" b="0" dirty="0"/>
                  <a:t>Which is the biggest value in each set? Which is the smallest?</a:t>
                </a:r>
              </a:p>
              <a:p>
                <a:endParaRPr lang="en-GB" b="1" dirty="0"/>
              </a:p>
              <a:p>
                <a:r>
                  <a:rPr lang="en-GB" b="1" dirty="0"/>
                  <a:t>Things to think about</a:t>
                </a:r>
              </a:p>
              <a:p>
                <a:r>
                  <a:rPr lang="en-GB" b="0" dirty="0"/>
                  <a:t>This Checkpoint explores whether students are confident with the number line representation for fractions – checking their understanding of fractions as values within the number system, rather than as proportions of any given whole. The bar model representation is more commonly associated with proportion; here, it is used as a ‘bridge’ to connect students’ understanding of different representations of fractions.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In the top and middle number lines, both have three ‘parts’ shaded, but as the number lines have different divisions then different values are being represented (</a:t>
                </a:r>
                <a:r>
                  <a:rPr lang="en-GB" b="0" i="0">
                    <a:latin typeface="Cambria Math" panose="02040503050406030204" pitchFamily="18" charset="0"/>
                  </a:rPr>
                  <a:t>3/10</a:t>
                </a:r>
                <a:r>
                  <a:rPr lang="en-GB" b="0"/>
                  <a:t> vs </a:t>
                </a:r>
                <a:r>
                  <a:rPr lang="en-GB" b="0" i="0">
                    <a:latin typeface="Cambria Math" panose="02040503050406030204" pitchFamily="18" charset="0"/>
                  </a:rPr>
                  <a:t>3/5</a:t>
                </a:r>
                <a:r>
                  <a:rPr lang="en-GB" b="0"/>
                  <a:t>). The top and the bottom number lines both show the value</a:t>
                </a:r>
                <a:r>
                  <a:rPr lang="en-GB" b="0" i="0">
                    <a:latin typeface="Cambria Math" panose="02040503050406030204" pitchFamily="18" charset="0"/>
                  </a:rPr>
                  <a:t>3/10</a:t>
                </a:r>
                <a:r>
                  <a:rPr lang="en-GB" b="0"/>
                  <a:t>. The middle and bottom number lines both divide the line into fifths. All three representations use a number line to represent fractions as values, with the first two using shading to show the value and the last one using an arrow.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In all three number lines, the number represented is 2 parts less than 1 whole. Each line has different divisions, so he top number line represents </a:t>
                </a:r>
                <a:r>
                  <a:rPr lang="en-GB" b="0" i="0">
                    <a:latin typeface="Cambria Math" panose="02040503050406030204" pitchFamily="18" charset="0"/>
                  </a:rPr>
                  <a:t>8/10</a:t>
                </a:r>
                <a:r>
                  <a:rPr lang="en-GB" b="0"/>
                  <a:t>, the middle number line represents </a:t>
                </a:r>
                <a:r>
                  <a:rPr lang="en-GB" b="0" i="0">
                    <a:latin typeface="Cambria Math" panose="02040503050406030204" pitchFamily="18" charset="0"/>
                  </a:rPr>
                  <a:t>6/8</a:t>
                </a:r>
                <a:r>
                  <a:rPr lang="en-GB" b="0"/>
                  <a:t> and the bottom number line represents </a:t>
                </a:r>
                <a:r>
                  <a:rPr lang="en-GB" b="0" i="0">
                    <a:latin typeface="Cambria Math" panose="02040503050406030204" pitchFamily="18" charset="0"/>
                  </a:rPr>
                  <a:t>7/9</a:t>
                </a:r>
                <a:r>
                  <a:rPr lang="en-GB" b="0"/>
                  <a:t>. Again, all three representations use a number line to represent fractions as values, with the bottom and top using shading to show the value and the middle one using an arrow.</a:t>
                </a:r>
              </a:p>
              <a:p>
                <a:endParaRPr lang="en-GB" b="0"/>
              </a:p>
              <a:p>
                <a:r>
                  <a:rPr lang="en-GB" b="0"/>
                  <a:t>? Students responses will vary depending on the number lines they choose. It may be particularly interesting to notice whether they choose shading or an arrow to denote their value.</a:t>
                </a:r>
              </a:p>
              <a:p>
                <a:endParaRPr lang="en-GB" b="0"/>
              </a:p>
              <a:p>
                <a:r>
                  <a:rPr lang="en-GB" b="1"/>
                  <a:t>Suggested questioning</a:t>
                </a:r>
              </a:p>
              <a:p>
                <a:r>
                  <a:rPr lang="en-GB" b="0"/>
                  <a:t>What is the same/different?</a:t>
                </a:r>
              </a:p>
              <a:p>
                <a:r>
                  <a:rPr lang="en-GB" b="0"/>
                  <a:t>How many parts has the line been divided into? What does this mean for the denominator?</a:t>
                </a:r>
              </a:p>
              <a:p>
                <a:r>
                  <a:rPr lang="en-GB" b="0"/>
                  <a:t>How is the number being represented each time? What does this mean for the numerator?</a:t>
                </a:r>
              </a:p>
              <a:p>
                <a:r>
                  <a:rPr lang="en-GB" b="0"/>
                  <a:t>Which is the biggest value in each set? Which is the smallest?</a:t>
                </a:r>
              </a:p>
              <a:p>
                <a:endParaRPr lang="en-GB" b="1"/>
              </a:p>
              <a:p>
                <a:r>
                  <a:rPr lang="en-GB" b="1"/>
                  <a:t>Things to think about</a:t>
                </a:r>
              </a:p>
              <a:p>
                <a:r>
                  <a:rPr lang="en-GB" b="0"/>
                  <a:t>This Checkpoint explores whether students are confident with the number line representation for fractions – checking their understanding of fractions as values within the number system, rather than as proportions of any given whole. The bar model representation is more commonly associated with proportion; here, it is used as a ‘bridge’ to connect students’ understanding of different representations of fractions. </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36094632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105</a:t>
            </a:fld>
            <a:endParaRPr lang="en-GB" dirty="0"/>
          </a:p>
        </p:txBody>
      </p:sp>
    </p:spTree>
    <p:extLst>
      <p:ext uri="{BB962C8B-B14F-4D97-AF65-F5344CB8AC3E}">
        <p14:creationId xmlns:p14="http://schemas.microsoft.com/office/powerpoint/2010/main" val="2148683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106</a:t>
            </a:fld>
            <a:endParaRPr lang="en-GB" dirty="0"/>
          </a:p>
        </p:txBody>
      </p:sp>
    </p:spTree>
    <p:extLst>
      <p:ext uri="{BB962C8B-B14F-4D97-AF65-F5344CB8AC3E}">
        <p14:creationId xmlns:p14="http://schemas.microsoft.com/office/powerpoint/2010/main" val="35433086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107</a:t>
            </a:fld>
            <a:endParaRPr lang="en-GB" dirty="0"/>
          </a:p>
        </p:txBody>
      </p:sp>
    </p:spTree>
    <p:extLst>
      <p:ext uri="{BB962C8B-B14F-4D97-AF65-F5344CB8AC3E}">
        <p14:creationId xmlns:p14="http://schemas.microsoft.com/office/powerpoint/2010/main" val="156581596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108</a:t>
            </a:fld>
            <a:endParaRPr lang="en-GB" dirty="0"/>
          </a:p>
        </p:txBody>
      </p:sp>
    </p:spTree>
    <p:extLst>
      <p:ext uri="{BB962C8B-B14F-4D97-AF65-F5344CB8AC3E}">
        <p14:creationId xmlns:p14="http://schemas.microsoft.com/office/powerpoint/2010/main" val="11579709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109</a:t>
            </a:fld>
            <a:endParaRPr lang="en-GB" dirty="0"/>
          </a:p>
        </p:txBody>
      </p:sp>
    </p:spTree>
    <p:extLst>
      <p:ext uri="{BB962C8B-B14F-4D97-AF65-F5344CB8AC3E}">
        <p14:creationId xmlns:p14="http://schemas.microsoft.com/office/powerpoint/2010/main" val="25280783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110</a:t>
            </a:fld>
            <a:endParaRPr lang="en-GB" dirty="0"/>
          </a:p>
        </p:txBody>
      </p:sp>
    </p:spTree>
    <p:extLst>
      <p:ext uri="{BB962C8B-B14F-4D97-AF65-F5344CB8AC3E}">
        <p14:creationId xmlns:p14="http://schemas.microsoft.com/office/powerpoint/2010/main" val="36155372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111</a:t>
            </a:fld>
            <a:endParaRPr lang="en-GB" dirty="0"/>
          </a:p>
        </p:txBody>
      </p:sp>
    </p:spTree>
    <p:extLst>
      <p:ext uri="{BB962C8B-B14F-4D97-AF65-F5344CB8AC3E}">
        <p14:creationId xmlns:p14="http://schemas.microsoft.com/office/powerpoint/2010/main" val="17257105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112</a:t>
            </a:fld>
            <a:endParaRPr lang="en-GB" dirty="0"/>
          </a:p>
        </p:txBody>
      </p:sp>
    </p:spTree>
    <p:extLst>
      <p:ext uri="{BB962C8B-B14F-4D97-AF65-F5344CB8AC3E}">
        <p14:creationId xmlns:p14="http://schemas.microsoft.com/office/powerpoint/2010/main" val="15035503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113</a:t>
            </a:fld>
            <a:endParaRPr lang="en-GB" dirty="0"/>
          </a:p>
        </p:txBody>
      </p:sp>
    </p:spTree>
    <p:extLst>
      <p:ext uri="{BB962C8B-B14F-4D97-AF65-F5344CB8AC3E}">
        <p14:creationId xmlns:p14="http://schemas.microsoft.com/office/powerpoint/2010/main" val="14912011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11</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114</a:t>
            </a:fld>
            <a:endParaRPr lang="en-GB" dirty="0"/>
          </a:p>
        </p:txBody>
      </p:sp>
    </p:spTree>
    <p:extLst>
      <p:ext uri="{BB962C8B-B14F-4D97-AF65-F5344CB8AC3E}">
        <p14:creationId xmlns:p14="http://schemas.microsoft.com/office/powerpoint/2010/main" val="270902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1976810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Checkpoint 4: card 12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115</a:t>
            </a:fld>
            <a:endParaRPr lang="en-GB" dirty="0"/>
          </a:p>
        </p:txBody>
      </p:sp>
    </p:spTree>
    <p:extLst>
      <p:ext uri="{BB962C8B-B14F-4D97-AF65-F5344CB8AC3E}">
        <p14:creationId xmlns:p14="http://schemas.microsoft.com/office/powerpoint/2010/main" val="34686917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resource for Checkpoint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representation will appear separately so you can choose the pace at which to reveal the slide to your class. </a:t>
                </a:r>
                <a:endParaRPr lang="en-GB" b="1"/>
              </a:p>
              <a:p>
                <a:endParaRPr lang="en-GB" b="1"/>
              </a:p>
              <a:p>
                <a:r>
                  <a:rPr lang="en-GB" b="1"/>
                  <a:t>Answers</a:t>
                </a:r>
              </a:p>
              <a:p>
                <a:r>
                  <a:rPr lang="en-GB" b="0"/>
                  <a:t>a) </a:t>
                </a:r>
                <a:r>
                  <a:rPr lang="en-GB" b="0" i="0">
                    <a:latin typeface="Cambria Math" panose="02040503050406030204" pitchFamily="18" charset="0"/>
                  </a:rPr>
                  <a:t>5/10+6/</a:t>
                </a:r>
                <a:r>
                  <a:rPr lang="en-GB" i="0">
                    <a:latin typeface="Cambria Math" panose="02040503050406030204" pitchFamily="18" charset="0"/>
                  </a:rPr>
                  <a:t>1</a:t>
                </a:r>
                <a:r>
                  <a:rPr lang="en-GB" b="0" i="0">
                    <a:latin typeface="Cambria Math" panose="02040503050406030204" pitchFamily="18" charset="0"/>
                  </a:rPr>
                  <a:t>0</a:t>
                </a:r>
                <a:r>
                  <a:rPr lang="en-GB" i="0">
                    <a:latin typeface="Cambria Math" panose="02040503050406030204" pitchFamily="18" charset="0"/>
                  </a:rPr>
                  <a:t>0</a:t>
                </a:r>
                <a:r>
                  <a:rPr lang="en-GB" b="0"/>
                  <a:t>, 0.56, </a:t>
                </a:r>
                <a:r>
                  <a:rPr lang="en-GB" b="0" i="0">
                    <a:latin typeface="Cambria Math" panose="02040503050406030204" pitchFamily="18" charset="0"/>
                  </a:rPr>
                  <a:t>56/100</a:t>
                </a:r>
                <a:r>
                  <a:rPr lang="en-GB" b="0"/>
                  <a:t>, fifty six hundredths, the image of five 0.1 and six 0.01 place value counters. The hundred grid</a:t>
                </a:r>
                <a:r>
                  <a:rPr lang="en-GB" b="0" baseline="0"/>
                  <a:t> could also be included </a:t>
                </a:r>
                <a:r>
                  <a:rPr lang="en-GB" b="0" i="1" baseline="0"/>
                  <a:t>if</a:t>
                </a:r>
                <a:r>
                  <a:rPr lang="en-GB" b="0" i="0" baseline="0"/>
                  <a:t> the value of the whole square is specified as 1 (and therefore each smaller square represents 0.01).</a:t>
                </a:r>
                <a:endParaRPr lang="en-GB" b="0"/>
              </a:p>
              <a:p>
                <a:endParaRPr lang="en-GB" b="0"/>
              </a:p>
              <a:p>
                <a:r>
                  <a:rPr lang="en-GB" b="0"/>
                  <a:t>? Any equivalent value for the remaining values. For example, </a:t>
                </a:r>
                <a:r>
                  <a:rPr lang="en-GB" b="0" i="0">
                    <a:latin typeface="Cambria Math" panose="02040503050406030204" pitchFamily="18" charset="0"/>
                  </a:rPr>
                  <a:t>5/</a:t>
                </a:r>
                <a:r>
                  <a:rPr lang="en-GB" i="0">
                    <a:latin typeface="Cambria Math" panose="02040503050406030204" pitchFamily="18" charset="0"/>
                  </a:rPr>
                  <a:t>100</a:t>
                </a:r>
                <a:r>
                  <a:rPr lang="en-GB" b="0" i="0">
                    <a:latin typeface="Cambria Math" panose="02040503050406030204" pitchFamily="18" charset="0"/>
                  </a:rPr>
                  <a:t>+</a:t>
                </a:r>
                <a:r>
                  <a:rPr lang="en-GB" i="0">
                    <a:latin typeface="Cambria Math" panose="02040503050406030204" pitchFamily="18" charset="0"/>
                  </a:rPr>
                  <a:t>6/10</a:t>
                </a:r>
                <a:r>
                  <a:rPr lang="en-GB" b="0"/>
                  <a:t>= 0.65; fifty six tenths = 5.6; </a:t>
                </a:r>
                <a:r>
                  <a:rPr lang="en-GB" b="0" i="0">
                    <a:latin typeface="Cambria Math" panose="02040503050406030204" pitchFamily="18" charset="0"/>
                  </a:rPr>
                  <a:t>56/1000</a:t>
                </a:r>
                <a:r>
                  <a:rPr lang="en-GB" b="0"/>
                  <a:t> = fifty six thousandths; the </a:t>
                </a:r>
                <a:r>
                  <a:rPr lang="en-GB" b="0" err="1"/>
                  <a:t>Gattegno</a:t>
                </a:r>
                <a:r>
                  <a:rPr lang="en-GB" b="0"/>
                  <a:t> chart shows 56 or 5.6 tens; the place value chart shows 5.06 or 506 hundredths. The hundred</a:t>
                </a:r>
                <a:r>
                  <a:rPr lang="en-GB" b="0" baseline="0"/>
                  <a:t> grid could be included here if the value of the whole square is specified as something other than 1 (for example, if the whole grid represented 10, then each square would represent 0.1 and the value shown would be 5.6).</a:t>
                </a:r>
                <a:endParaRPr lang="en-GB" b="0"/>
              </a:p>
              <a:p>
                <a:endParaRPr lang="en-GB" b="0"/>
              </a:p>
              <a:p>
                <a:r>
                  <a:rPr lang="en-GB" b="1"/>
                  <a:t>Suggested questioning</a:t>
                </a:r>
              </a:p>
              <a:p>
                <a:r>
                  <a:rPr lang="en-GB" b="0"/>
                  <a:t>What is the same? What is different?</a:t>
                </a:r>
              </a:p>
              <a:p>
                <a:r>
                  <a:rPr lang="en-GB" b="0"/>
                  <a:t>Why is (e.g. the value in the place value chart) NOT the same as (e.g. the value of the place value counters)?</a:t>
                </a:r>
              </a:p>
              <a:p>
                <a:r>
                  <a:rPr lang="en-GB" b="0"/>
                  <a:t>In which diagram/number does the digit 5 have the biggest value? When does it have the least value?</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116</a:t>
            </a:fld>
            <a:endParaRPr lang="en-GB" dirty="0"/>
          </a:p>
        </p:txBody>
      </p:sp>
    </p:spTree>
    <p:extLst>
      <p:ext uri="{BB962C8B-B14F-4D97-AF65-F5344CB8AC3E}">
        <p14:creationId xmlns:p14="http://schemas.microsoft.com/office/powerpoint/2010/main" val="2957011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(three per page) rather than asking students to sketch the number line for Checkpoint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117</a:t>
            </a:fld>
            <a:endParaRPr lang="en-GB" dirty="0"/>
          </a:p>
        </p:txBody>
      </p:sp>
    </p:spTree>
    <p:extLst>
      <p:ext uri="{BB962C8B-B14F-4D97-AF65-F5344CB8AC3E}">
        <p14:creationId xmlns:p14="http://schemas.microsoft.com/office/powerpoint/2010/main" val="5850618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(nine per page) for students to mark their divisions when working with Checkpoint 10/Additional activity A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118</a:t>
            </a:fld>
            <a:endParaRPr lang="en-GB" dirty="0"/>
          </a:p>
        </p:txBody>
      </p:sp>
    </p:spTree>
    <p:extLst>
      <p:ext uri="{BB962C8B-B14F-4D97-AF65-F5344CB8AC3E}">
        <p14:creationId xmlns:p14="http://schemas.microsoft.com/office/powerpoint/2010/main" val="3172350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(four per page) for students to mark their fractions when working with Checkpoint 11.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119</a:t>
            </a:fld>
            <a:endParaRPr lang="en-GB" dirty="0"/>
          </a:p>
        </p:txBody>
      </p:sp>
    </p:spTree>
    <p:extLst>
      <p:ext uri="{BB962C8B-B14F-4D97-AF65-F5344CB8AC3E}">
        <p14:creationId xmlns:p14="http://schemas.microsoft.com/office/powerpoint/2010/main" val="2870490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(eight per page) for students to mark their fractions when working with Checkpoint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120</a:t>
            </a:fld>
            <a:endParaRPr lang="en-GB" dirty="0"/>
          </a:p>
        </p:txBody>
      </p:sp>
    </p:spTree>
    <p:extLst>
      <p:ext uri="{BB962C8B-B14F-4D97-AF65-F5344CB8AC3E}">
        <p14:creationId xmlns:p14="http://schemas.microsoft.com/office/powerpoint/2010/main" val="40864734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(four per page) for students to explore and annotate the number lines when working with Checkpoint 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121</a:t>
            </a:fld>
            <a:endParaRPr lang="en-GB" dirty="0"/>
          </a:p>
        </p:txBody>
      </p:sp>
    </p:spTree>
    <p:extLst>
      <p:ext uri="{BB962C8B-B14F-4D97-AF65-F5344CB8AC3E}">
        <p14:creationId xmlns:p14="http://schemas.microsoft.com/office/powerpoint/2010/main" val="40712648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(five per page or a single page for five games) for students to be able to explore the idea of the three in a row game when working with Checkpoint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122</a:t>
            </a:fld>
            <a:endParaRPr lang="en-GB" dirty="0"/>
          </a:p>
        </p:txBody>
      </p:sp>
    </p:spTree>
    <p:extLst>
      <p:ext uri="{BB962C8B-B14F-4D97-AF65-F5344CB8AC3E}">
        <p14:creationId xmlns:p14="http://schemas.microsoft.com/office/powerpoint/2010/main" val="32833999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(three per page) for students to be able to explore and annotate the number lines when working with Checkpoint 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123</a:t>
            </a:fld>
            <a:endParaRPr lang="en-GB" dirty="0"/>
          </a:p>
        </p:txBody>
      </p:sp>
    </p:spTree>
    <p:extLst>
      <p:ext uri="{BB962C8B-B14F-4D97-AF65-F5344CB8AC3E}">
        <p14:creationId xmlns:p14="http://schemas.microsoft.com/office/powerpoint/2010/main" val="3430102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(three per page) and the following slide (which is printed to the same scale), so that students can line up their solutions to parts a and b when working with Additional activity 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124</a:t>
            </a:fld>
            <a:endParaRPr lang="en-GB" dirty="0"/>
          </a:p>
        </p:txBody>
      </p:sp>
    </p:spTree>
    <p:extLst>
      <p:ext uri="{BB962C8B-B14F-4D97-AF65-F5344CB8AC3E}">
        <p14:creationId xmlns:p14="http://schemas.microsoft.com/office/powerpoint/2010/main" val="134500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for this Checkpoint can be found on slide 100, with a version for suggested challenge on slide 101.</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answers to parts a–f are also given as animations on the next slide. Please note that there is no expectation of particularly accurate positioning, rather that students have a general sense of the relative size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compared with </a:t>
                </a:r>
                <a:r>
                  <a:rPr lang="en-GB" b="0" baseline="0" dirty="0"/>
                  <a:t>the given value each time.</a:t>
                </a:r>
                <a:endParaRPr lang="en-GB" b="0" dirty="0"/>
              </a:p>
              <a:p>
                <a:endParaRPr lang="en-GB" b="0" dirty="0"/>
              </a:p>
              <a:p>
                <a:r>
                  <a:rPr lang="en-GB" b="0" dirty="0"/>
                  <a:t>? </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0" smtClean="0">
                        <a:latin typeface="Cambria Math" panose="02040503050406030204" pitchFamily="18" charset="0"/>
                      </a:rPr>
                      <m:t>, </m:t>
                    </m:r>
                  </m:oMath>
                </a14:m>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c) 2</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16</m:t>
                        </m:r>
                      </m:den>
                    </m:f>
                    <m:r>
                      <a:rPr lang="en-GB" b="0" i="0" smtClean="0">
                        <a:latin typeface="Cambria Math" panose="02040503050406030204" pitchFamily="18" charset="0"/>
                      </a:rPr>
                      <m:t>, </m:t>
                    </m:r>
                  </m:oMath>
                </a14:m>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0" smtClean="0">
                        <a:latin typeface="Cambria Math" panose="02040503050406030204" pitchFamily="18" charset="0"/>
                      </a:rPr>
                      <m:t>, </m:t>
                    </m:r>
                  </m:oMath>
                </a14:m>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20</m:t>
                        </m:r>
                      </m:den>
                    </m:f>
                  </m:oMath>
                </a14:m>
                <a:endParaRPr lang="en-GB" b="0" dirty="0"/>
              </a:p>
              <a:p>
                <a:endParaRPr lang="en-GB" b="0" dirty="0"/>
              </a:p>
              <a:p>
                <a:r>
                  <a:rPr lang="en-GB" b="1" dirty="0"/>
                  <a:t>Suggested questioning</a:t>
                </a:r>
              </a:p>
              <a:p>
                <a:r>
                  <a:rPr lang="en-GB" b="0" dirty="0"/>
                  <a:t>Why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not</a:t>
                </a:r>
                <a:r>
                  <a:rPr lang="en-GB" b="0" baseline="0" dirty="0"/>
                  <a:t> always one-quarter of the way along the line?</a:t>
                </a:r>
              </a:p>
              <a:p>
                <a:r>
                  <a:rPr lang="en-GB" b="0" baseline="0" dirty="0"/>
                  <a:t>Where is 1 each time?</a:t>
                </a:r>
              </a:p>
              <a:p>
                <a:r>
                  <a:rPr lang="en-GB" b="0" baseline="0" dirty="0"/>
                  <a:t>On which line will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look</a:t>
                </a:r>
                <a:r>
                  <a:rPr lang="en-GB" b="0" baseline="0" dirty="0"/>
                  <a:t> closer to 0?</a:t>
                </a:r>
              </a:p>
              <a:p>
                <a:r>
                  <a:rPr lang="en-GB" b="0" baseline="0" dirty="0"/>
                  <a:t>Which number line is easiest to place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on</a:t>
                </a:r>
                <a:r>
                  <a:rPr lang="en-GB" b="0" baseline="0" dirty="0"/>
                  <a:t>? Why?</a:t>
                </a:r>
              </a:p>
              <a:p>
                <a:r>
                  <a:rPr lang="en-GB" b="0" baseline="0" dirty="0"/>
                  <a:t>How is the ‘further thinking’ question different from the main activity? </a:t>
                </a:r>
              </a:p>
              <a:p>
                <a:r>
                  <a:rPr lang="en-GB" b="0" baseline="0" dirty="0"/>
                  <a:t>Which number line is easiest for the ‘further thinking’ question?</a:t>
                </a:r>
                <a:endParaRPr lang="en-GB" b="0" dirty="0"/>
              </a:p>
              <a:p>
                <a:endParaRPr lang="en-GB" b="0" dirty="0"/>
              </a:p>
              <a:p>
                <a:r>
                  <a:rPr lang="en-GB" b="1" dirty="0"/>
                  <a:t>Things to think about</a:t>
                </a:r>
              </a:p>
              <a:p>
                <a:r>
                  <a:rPr lang="en-GB" b="0" dirty="0"/>
                  <a:t>Checkpoint 2 explores the difference between one-quarter as a value (in the main part of the task) and one-quarter as a proportion of a whole (in the further thinking question). Students who place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a quarter</a:t>
                </a:r>
                <a:r>
                  <a:rPr lang="en-GB" b="0" baseline="0" dirty="0"/>
                  <a:t> of the way along the line each time may be more used to thinking proportionally about fractions, and have less experience of thinking about fractions as distinct numbers. What implications might this have for students’ number sense when working with fractions, for example when using the four operations?</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The answers are given as animations on the next slide.</a:t>
                </a:r>
              </a:p>
              <a:p>
                <a:endParaRPr lang="en-GB" b="0"/>
              </a:p>
              <a:p>
                <a:r>
                  <a:rPr lang="en-GB" b="1"/>
                  <a:t>Suggested questioning</a:t>
                </a:r>
              </a:p>
              <a:p>
                <a:r>
                  <a:rPr lang="en-GB" b="0"/>
                  <a:t>Why is </a:t>
                </a:r>
                <a:r>
                  <a:rPr lang="en-GB" b="0" i="0">
                    <a:latin typeface="Cambria Math" panose="02040503050406030204" pitchFamily="18" charset="0"/>
                  </a:rPr>
                  <a:t>1/4</a:t>
                </a:r>
                <a:r>
                  <a:rPr lang="en-GB" b="0"/>
                  <a:t> not</a:t>
                </a:r>
                <a:r>
                  <a:rPr lang="en-GB" b="0" baseline="0"/>
                  <a:t> always one quarter of the way along the line?</a:t>
                </a:r>
              </a:p>
              <a:p>
                <a:r>
                  <a:rPr lang="en-GB" b="0" baseline="0"/>
                  <a:t>Where is 1 each time?</a:t>
                </a:r>
              </a:p>
              <a:p>
                <a:r>
                  <a:rPr lang="en-GB" b="0" baseline="0"/>
                  <a:t>On which line will </a:t>
                </a:r>
                <a:r>
                  <a:rPr lang="en-GB" b="0" i="0">
                    <a:latin typeface="Cambria Math" panose="02040503050406030204" pitchFamily="18" charset="0"/>
                  </a:rPr>
                  <a:t>1/4</a:t>
                </a:r>
                <a:r>
                  <a:rPr lang="en-GB" b="0"/>
                  <a:t> look</a:t>
                </a:r>
                <a:r>
                  <a:rPr lang="en-GB" b="0" baseline="0"/>
                  <a:t> closer to 0?</a:t>
                </a:r>
              </a:p>
              <a:p>
                <a:r>
                  <a:rPr lang="en-GB" b="0" baseline="0"/>
                  <a:t>Which is easiest to do? Why?</a:t>
                </a:r>
                <a:endParaRPr lang="en-GB" b="0"/>
              </a:p>
              <a:p>
                <a:endParaRPr lang="en-GB" b="0"/>
              </a:p>
              <a:p>
                <a:r>
                  <a:rPr lang="en-GB" b="1"/>
                  <a:t>Things to think about</a:t>
                </a:r>
              </a:p>
              <a:p>
                <a:endParaRPr lang="en-GB" b="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24850586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(three per page) and the previous slide (which is printed to the same scale), so that students can line up their solutions to part a and b when working with Additional activity F. </a:t>
            </a:r>
          </a:p>
        </p:txBody>
      </p:sp>
      <p:sp>
        <p:nvSpPr>
          <p:cNvPr id="4" name="Slide Number Placeholder 3"/>
          <p:cNvSpPr>
            <a:spLocks noGrp="1"/>
          </p:cNvSpPr>
          <p:nvPr>
            <p:ph type="sldNum" sz="quarter" idx="5"/>
          </p:nvPr>
        </p:nvSpPr>
        <p:spPr/>
        <p:txBody>
          <a:bodyPr/>
          <a:lstStyle/>
          <a:p>
            <a:fld id="{95CC6D43-B330-470E-9514-C837501A6F5A}" type="slidenum">
              <a:rPr lang="en-GB" smtClean="0"/>
              <a:t>125</a:t>
            </a:fld>
            <a:endParaRPr lang="en-GB" dirty="0"/>
          </a:p>
        </p:txBody>
      </p:sp>
    </p:spTree>
    <p:extLst>
      <p:ext uri="{BB962C8B-B14F-4D97-AF65-F5344CB8AC3E}">
        <p14:creationId xmlns:p14="http://schemas.microsoft.com/office/powerpoint/2010/main" val="28027887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wish to print this (five per page or a single page for five games) for students to be able to explore the idea of the three in a row game when working with Additional activity H. </a:t>
            </a:r>
          </a:p>
          <a:p>
            <a:endParaRPr lang="en-GB" b="0" dirty="0"/>
          </a:p>
          <a:p>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126</a:t>
            </a:fld>
            <a:endParaRPr lang="en-GB" dirty="0"/>
          </a:p>
        </p:txBody>
      </p:sp>
    </p:spTree>
    <p:extLst>
      <p:ext uri="{BB962C8B-B14F-4D97-AF65-F5344CB8AC3E}">
        <p14:creationId xmlns:p14="http://schemas.microsoft.com/office/powerpoint/2010/main" val="1545783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Clicking through this slide will reveal the position of </a:t>
                </a:r>
                <a14:m>
                  <m:oMath xmlns:m="http://schemas.openxmlformats.org/officeDocument/2006/math">
                    <m:box>
                      <m:boxPr>
                        <m:ctrlPr>
                          <a:rPr lang="en-GB" sz="1200" b="0" i="1" dirty="0" smtClean="0">
                            <a:latin typeface="Cambria Math" panose="02040503050406030204" pitchFamily="18" charset="0"/>
                          </a:rPr>
                        </m:ctrlPr>
                      </m:boxPr>
                      <m:e>
                        <m:argPr>
                          <m:argSz m:val="-1"/>
                        </m:argPr>
                        <m:f>
                          <m:fPr>
                            <m:ctrlPr>
                              <a:rPr lang="en-GB" sz="1200" b="0" i="1" dirty="0" smtClean="0">
                                <a:latin typeface="Cambria Math" panose="02040503050406030204" pitchFamily="18" charset="0"/>
                              </a:rPr>
                            </m:ctrlPr>
                          </m:fPr>
                          <m:num>
                            <m:r>
                              <a:rPr lang="en-GB" sz="1200" b="0" i="1" dirty="0" smtClean="0">
                                <a:latin typeface="Cambria Math" panose="02040503050406030204" pitchFamily="18" charset="0"/>
                              </a:rPr>
                              <m:t>1</m:t>
                            </m:r>
                          </m:num>
                          <m:den>
                            <m:r>
                              <a:rPr lang="en-GB" sz="1200" b="0" i="1" dirty="0" smtClean="0">
                                <a:latin typeface="Cambria Math" panose="02040503050406030204" pitchFamily="18" charset="0"/>
                              </a:rPr>
                              <m:t>4</m:t>
                            </m:r>
                          </m:den>
                        </m:f>
                      </m:e>
                    </m:box>
                    <m:r>
                      <a:rPr lang="en-GB" sz="1200" b="0" i="1" dirty="0" smtClean="0">
                        <a:latin typeface="Cambria Math" panose="02040503050406030204" pitchFamily="18" charset="0"/>
                      </a:rPr>
                      <m:t> </m:t>
                    </m:r>
                  </m:oMath>
                </a14:m>
                <a:r>
                  <a:rPr lang="en-GB" dirty="0"/>
                  <a:t> in</a:t>
                </a:r>
                <a:r>
                  <a:rPr lang="en-GB" baseline="0" dirty="0"/>
                  <a:t> parts a to f. </a:t>
                </a:r>
                <a:r>
                  <a:rPr lang="en-GB" b="0" dirty="0"/>
                  <a:t>Please note that there is no expectation of particularly accurate positioning, rather that students have a general sense of the relative size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compared with </a:t>
                </a:r>
                <a:r>
                  <a:rPr lang="en-GB" b="0" baseline="0" dirty="0"/>
                  <a:t>the given value each time.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The answers are given as animations on the next slide.</a:t>
                </a:r>
              </a:p>
              <a:p>
                <a:endParaRPr lang="en-GB" b="0"/>
              </a:p>
              <a:p>
                <a:r>
                  <a:rPr lang="en-GB" b="1"/>
                  <a:t>Suggested questioning</a:t>
                </a:r>
              </a:p>
              <a:p>
                <a:r>
                  <a:rPr lang="en-GB" b="0"/>
                  <a:t>Why is </a:t>
                </a:r>
                <a:r>
                  <a:rPr lang="en-GB" b="0" i="0">
                    <a:latin typeface="Cambria Math" panose="02040503050406030204" pitchFamily="18" charset="0"/>
                  </a:rPr>
                  <a:t>1/4</a:t>
                </a:r>
                <a:r>
                  <a:rPr lang="en-GB" b="0"/>
                  <a:t> not</a:t>
                </a:r>
                <a:r>
                  <a:rPr lang="en-GB" b="0" baseline="0"/>
                  <a:t> always one quarter of the way along the line?</a:t>
                </a:r>
              </a:p>
              <a:p>
                <a:r>
                  <a:rPr lang="en-GB" b="0" baseline="0"/>
                  <a:t>Where is 1 each time?</a:t>
                </a:r>
              </a:p>
              <a:p>
                <a:r>
                  <a:rPr lang="en-GB" b="0" baseline="0"/>
                  <a:t>On which line will </a:t>
                </a:r>
                <a:r>
                  <a:rPr lang="en-GB" b="0" i="0">
                    <a:latin typeface="Cambria Math" panose="02040503050406030204" pitchFamily="18" charset="0"/>
                  </a:rPr>
                  <a:t>1/4</a:t>
                </a:r>
                <a:r>
                  <a:rPr lang="en-GB" b="0"/>
                  <a:t> look</a:t>
                </a:r>
                <a:r>
                  <a:rPr lang="en-GB" b="0" baseline="0"/>
                  <a:t> closer to 0?</a:t>
                </a:r>
              </a:p>
              <a:p>
                <a:r>
                  <a:rPr lang="en-GB" b="0" baseline="0"/>
                  <a:t>Which is easiest to do? Why?</a:t>
                </a:r>
                <a:endParaRPr lang="en-GB" b="0"/>
              </a:p>
              <a:p>
                <a:endParaRPr lang="en-GB" b="0"/>
              </a:p>
              <a:p>
                <a:r>
                  <a:rPr lang="en-GB" b="1"/>
                  <a:t>Things to think about</a:t>
                </a:r>
              </a:p>
              <a:p>
                <a:endParaRPr lang="en-GB" b="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1892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105771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102.</a:t>
                </a:r>
                <a:endParaRPr lang="en-GB" b="1" dirty="0"/>
              </a:p>
              <a:p>
                <a:endParaRPr lang="en-GB" b="1" dirty="0"/>
              </a:p>
              <a:p>
                <a:r>
                  <a:rPr lang="en-GB" b="1" dirty="0"/>
                  <a:t>Answers</a:t>
                </a:r>
              </a:p>
              <a:p>
                <a:r>
                  <a:rPr lang="en-GB" b="0" dirty="0"/>
                  <a:t>a) </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4</m:t>
                            </m:r>
                          </m:den>
                        </m:f>
                      </m:e>
                    </m:box>
                  </m:oMath>
                </a14:m>
                <a:r>
                  <a:rPr lang="en-GB" b="0" dirty="0"/>
                  <a:t> Students may have approximated somewhere close to this, such as </a:t>
                </a:r>
                <a14:m>
                  <m:oMath xmlns:m="http://schemas.openxmlformats.org/officeDocument/2006/math">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10</m:t>
                            </m:r>
                          </m:den>
                        </m:f>
                      </m:e>
                    </m:box>
                  </m:oMath>
                </a14:m>
                <a:r>
                  <a:rPr lang="en-GB" b="0" dirty="0"/>
                  <a:t>.</a:t>
                </a:r>
              </a:p>
              <a:p>
                <a:r>
                  <a:rPr lang="en-GB" b="0" dirty="0"/>
                  <a:t>b)</a:t>
                </a:r>
                <a:r>
                  <a:rPr lang="en-GB" b="0" baseline="0" dirty="0"/>
                  <a:t> </a:t>
                </a:r>
                <a14:m>
                  <m:oMath xmlns:m="http://schemas.openxmlformats.org/officeDocument/2006/math">
                    <m:r>
                      <a:rPr lang="en-GB" b="0" i="0" dirty="0" smtClean="0">
                        <a:latin typeface="Cambria Math" panose="02040503050406030204" pitchFamily="18" charset="0"/>
                      </a:rPr>
                      <m:t>1</m:t>
                    </m:r>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e>
                    </m:box>
                  </m:oMath>
                </a14:m>
                <a:r>
                  <a:rPr lang="en-GB" b="0" dirty="0"/>
                  <a:t> Follow through from their estimation from part a:</a:t>
                </a:r>
                <a:r>
                  <a:rPr lang="en-GB" b="0" baseline="0" dirty="0"/>
                  <a:t> for example, i</a:t>
                </a:r>
                <a:r>
                  <a:rPr lang="en-GB" b="0" dirty="0"/>
                  <a:t>f students answered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10</m:t>
                        </m:r>
                      </m:den>
                    </m:f>
                  </m:oMath>
                </a14:m>
                <a:r>
                  <a:rPr lang="en-GB" b="0" dirty="0"/>
                  <a:t>, then their answer for part b should be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14</m:t>
                        </m:r>
                      </m:num>
                      <m:den>
                        <m:r>
                          <a:rPr lang="en-GB" b="0" i="1" dirty="0" smtClean="0">
                            <a:latin typeface="Cambria Math" panose="02040503050406030204" pitchFamily="18" charset="0"/>
                          </a:rPr>
                          <m:t>10</m:t>
                        </m:r>
                      </m:den>
                    </m:f>
                  </m:oMath>
                </a14:m>
                <a:r>
                  <a:rPr lang="en-GB" b="0" dirty="0"/>
                  <a:t> or equivalent.</a:t>
                </a:r>
              </a:p>
              <a:p>
                <a:r>
                  <a:rPr lang="en-GB" b="0" dirty="0"/>
                  <a:t>c)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8</m:t>
                        </m:r>
                      </m:den>
                    </m:f>
                  </m:oMath>
                </a14:m>
                <a:r>
                  <a:rPr lang="en-GB" b="0" dirty="0"/>
                  <a:t> Again, follow through from their estimation for part a:</a:t>
                </a:r>
                <a:r>
                  <a:rPr lang="en-GB" b="0" baseline="0" dirty="0"/>
                  <a:t> a</a:t>
                </a:r>
                <a:r>
                  <a:rPr lang="en-GB" b="0" dirty="0"/>
                  <a:t>n estimation of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10</m:t>
                        </m:r>
                      </m:den>
                    </m:f>
                  </m:oMath>
                </a14:m>
                <a:r>
                  <a:rPr lang="en-GB" b="0" dirty="0"/>
                  <a:t> should lead to an answer of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20</m:t>
                        </m:r>
                      </m:den>
                    </m:f>
                  </m:oMath>
                </a14:m>
                <a:r>
                  <a:rPr lang="en-GB" b="0" dirty="0"/>
                  <a:t>.</a:t>
                </a:r>
              </a:p>
              <a:p>
                <a:r>
                  <a:rPr lang="en-GB" b="0" dirty="0"/>
                  <a:t>d) </a:t>
                </a:r>
                <a14:m>
                  <m:oMath xmlns:m="http://schemas.openxmlformats.org/officeDocument/2006/math">
                    <m:r>
                      <a:rPr lang="en-GB" b="0" i="0" dirty="0" smtClean="0">
                        <a:latin typeface="Cambria Math" panose="02040503050406030204" pitchFamily="18" charset="0"/>
                      </a:rPr>
                      <m:t>2</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a14:m>
                <a:r>
                  <a:rPr lang="en-GB" b="0" dirty="0"/>
                  <a:t> Again, follow through from their estimation for part a: an estimation of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7</m:t>
                        </m:r>
                      </m:num>
                      <m:den>
                        <m:r>
                          <a:rPr lang="en-GB" b="0" i="1" dirty="0" smtClean="0">
                            <a:latin typeface="Cambria Math" panose="02040503050406030204" pitchFamily="18" charset="0"/>
                          </a:rPr>
                          <m:t>10</m:t>
                        </m:r>
                      </m:den>
                    </m:f>
                  </m:oMath>
                </a14:m>
                <a:r>
                  <a:rPr lang="en-GB" b="0" dirty="0"/>
                  <a:t>should lead to an answer of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24</m:t>
                        </m:r>
                      </m:num>
                      <m:den>
                        <m:r>
                          <a:rPr lang="en-GB" b="0" i="1" dirty="0" smtClean="0">
                            <a:latin typeface="Cambria Math" panose="02040503050406030204" pitchFamily="18" charset="0"/>
                          </a:rPr>
                          <m:t>10</m:t>
                        </m:r>
                      </m:den>
                    </m:f>
                  </m:oMath>
                </a14:m>
                <a:r>
                  <a:rPr lang="en-GB" b="0" dirty="0"/>
                  <a:t>.</a:t>
                </a:r>
              </a:p>
              <a:p>
                <a:endParaRPr lang="en-GB" b="0" dirty="0"/>
              </a:p>
              <a:p>
                <a:r>
                  <a:rPr lang="en-GB" b="0" dirty="0"/>
                  <a:t>? 0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6</m:t>
                        </m:r>
                      </m:den>
                    </m:f>
                  </m:oMath>
                </a14:m>
                <a:r>
                  <a:rPr lang="en-GB" b="0" dirty="0"/>
                  <a:t> (or equivalent) is the most likely answer. Students</a:t>
                </a:r>
                <a:r>
                  <a:rPr lang="en-GB" b="0" baseline="0" dirty="0"/>
                  <a:t> could also choose other values, as long as the distance between the left-hand value and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was</a:t>
                </a:r>
                <a:r>
                  <a:rPr lang="en-GB" b="0" baseline="0" dirty="0"/>
                  <a:t> three times the distance between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and</a:t>
                </a:r>
                <a:r>
                  <a:rPr lang="en-GB" b="0" baseline="0" dirty="0"/>
                  <a:t> the right-hand value</a:t>
                </a:r>
                <a:r>
                  <a:rPr lang="en-GB" b="0" dirty="0"/>
                  <a:t>. For example, if the value on the left-hand end of the line was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then that on the right-hand end of the line would need to be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7</m:t>
                        </m:r>
                      </m:num>
                      <m:den>
                        <m:r>
                          <a:rPr lang="en-GB" sz="1200" b="0" i="1" smtClean="0">
                            <a:latin typeface="Cambria Math" panose="02040503050406030204" pitchFamily="18" charset="0"/>
                          </a:rPr>
                          <m:t>12</m:t>
                        </m:r>
                      </m:den>
                    </m:f>
                    <m:r>
                      <a:rPr lang="en-GB" sz="1200" b="0" i="0" smtClean="0">
                        <a:latin typeface="Cambria Math" panose="02040503050406030204" pitchFamily="18" charset="0"/>
                      </a:rPr>
                      <m:t>, </m:t>
                    </m:r>
                  </m:oMath>
                </a14:m>
                <a:r>
                  <a:rPr lang="en-GB" b="0" dirty="0"/>
                  <a:t>since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r>
                      <a:rPr lang="en-GB" sz="1200" b="0" i="1" smtClean="0">
                        <a:latin typeface="Cambria Math" panose="02040503050406030204" pitchFamily="18" charset="0"/>
                      </a:rPr>
                      <m:t>=</m:t>
                    </m:r>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12</m:t>
                        </m:r>
                      </m:den>
                    </m:f>
                  </m:oMath>
                </a14:m>
                <a:r>
                  <a:rPr lang="en-GB" b="0" dirty="0"/>
                  <a:t> and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i="1" smtClean="0">
                            <a:latin typeface="Cambria Math" panose="02040503050406030204" pitchFamily="18" charset="0"/>
                          </a:rPr>
                        </m:ctrlPr>
                      </m:fPr>
                      <m:num>
                        <m:r>
                          <a:rPr lang="en-GB" sz="1200" b="0" i="1" smtClean="0">
                            <a:latin typeface="Cambria Math" panose="02040503050406030204" pitchFamily="18" charset="0"/>
                          </a:rPr>
                          <m:t>6</m:t>
                        </m:r>
                      </m:num>
                      <m:den>
                        <m:r>
                          <a:rPr lang="en-GB" sz="1200" b="0" i="1" smtClean="0">
                            <a:latin typeface="Cambria Math" panose="02040503050406030204" pitchFamily="18" charset="0"/>
                          </a:rPr>
                          <m:t>12</m:t>
                        </m:r>
                      </m:den>
                    </m:f>
                  </m:oMath>
                </a14:m>
                <a:r>
                  <a:rPr lang="en-GB" b="0" dirty="0"/>
                  <a:t>.</a:t>
                </a:r>
              </a:p>
              <a:p>
                <a:endParaRPr lang="en-GB" b="0" dirty="0"/>
              </a:p>
              <a:p>
                <a:r>
                  <a:rPr lang="en-GB" b="1" dirty="0"/>
                  <a:t>Suggested questioning</a:t>
                </a:r>
              </a:p>
              <a:p>
                <a:r>
                  <a:rPr lang="en-GB" b="0" dirty="0"/>
                  <a:t>What do you notice about how your answer to part a is related to your answer to part b? How about part d?</a:t>
                </a:r>
              </a:p>
              <a:p>
                <a:r>
                  <a:rPr lang="en-GB" b="0" dirty="0"/>
                  <a:t>What would the fraction be if the scale was 0</a:t>
                </a:r>
                <a:r>
                  <a:rPr lang="en-GB" b="0" baseline="0" dirty="0"/>
                  <a:t> to </a:t>
                </a:r>
                <a:r>
                  <a:rPr lang="en-GB" b="0" dirty="0"/>
                  <a:t>4? How about 0</a:t>
                </a:r>
                <a:r>
                  <a:rPr lang="en-GB" b="0" baseline="0" dirty="0"/>
                  <a:t> to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a:t>
                </a:r>
              </a:p>
              <a:p>
                <a:endParaRPr lang="en-GB" b="0" dirty="0"/>
              </a:p>
              <a:p>
                <a:r>
                  <a:rPr lang="en-GB" b="1" dirty="0"/>
                  <a:t>Things to think about</a:t>
                </a:r>
              </a:p>
              <a:p>
                <a:r>
                  <a:rPr lang="en-GB" dirty="0"/>
                  <a:t>Checkpoint 3 is linked to Checkpoint 2 but, instead of keeping the fraction constant and therefore varying its position, here the position on the number line is constant and therefore the fraction being marked varies. The focus is on estimation, and so it matters less whether students offer precisely the right answer, and more whether their answers are of a sensible size given the value at the end of the number line each time.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dirty="0">
                    <a:latin typeface="Cambria Math" panose="02040503050406030204" pitchFamily="18" charset="0"/>
                  </a:rPr>
                  <a:t>□(64&amp;3/4)</a:t>
                </a:r>
                <a:r>
                  <a:rPr lang="en-GB" b="0"/>
                  <a:t> (Students may have approximated somewhere close to this, such as </a:t>
                </a:r>
                <a:r>
                  <a:rPr lang="en-GB" b="0" i="0" dirty="0">
                    <a:latin typeface="Cambria Math" panose="02040503050406030204" pitchFamily="18" charset="0"/>
                  </a:rPr>
                  <a:t>□(64&amp;7/10)</a:t>
                </a:r>
                <a:r>
                  <a:rPr lang="en-GB" b="0"/>
                  <a:t>).</a:t>
                </a:r>
              </a:p>
              <a:p>
                <a:r>
                  <a:rPr lang="en-GB" b="0"/>
                  <a:t>b) </a:t>
                </a:r>
                <a:r>
                  <a:rPr lang="en-GB" b="0" i="0" dirty="0">
                    <a:latin typeface="Cambria Math" panose="02040503050406030204" pitchFamily="18" charset="0"/>
                  </a:rPr>
                  <a:t>1□(64&amp;1/2)</a:t>
                </a:r>
                <a:r>
                  <a:rPr lang="en-GB" b="0"/>
                  <a:t> (Follow through from their estimation from part a:</a:t>
                </a:r>
                <a:r>
                  <a:rPr lang="en-GB" b="0" baseline="0"/>
                  <a:t> e.g. i</a:t>
                </a:r>
                <a:r>
                  <a:rPr lang="en-GB" b="0"/>
                  <a:t>f students answered </a:t>
                </a:r>
                <a:r>
                  <a:rPr lang="en-GB" b="0" i="0" dirty="0">
                    <a:latin typeface="Cambria Math" panose="02040503050406030204" pitchFamily="18" charset="0"/>
                  </a:rPr>
                  <a:t>7/10</a:t>
                </a:r>
                <a:r>
                  <a:rPr lang="en-GB" b="0"/>
                  <a:t>, then their answer for part b should be </a:t>
                </a:r>
                <a:r>
                  <a:rPr lang="en-GB" b="0" i="0" dirty="0">
                    <a:latin typeface="Cambria Math" panose="02040503050406030204" pitchFamily="18" charset="0"/>
                  </a:rPr>
                  <a:t>14/10</a:t>
                </a:r>
                <a:r>
                  <a:rPr lang="en-GB" b="0"/>
                  <a:t> or equivalent).</a:t>
                </a:r>
              </a:p>
              <a:p>
                <a:r>
                  <a:rPr lang="en-GB" b="0"/>
                  <a:t>c) </a:t>
                </a:r>
                <a:r>
                  <a:rPr lang="en-GB" b="0" i="0" dirty="0">
                    <a:latin typeface="Cambria Math" panose="02040503050406030204" pitchFamily="18" charset="0"/>
                  </a:rPr>
                  <a:t>3/8</a:t>
                </a:r>
                <a:r>
                  <a:rPr lang="en-GB" b="0"/>
                  <a:t> (Again, follow through from their estimation for part a:</a:t>
                </a:r>
                <a:r>
                  <a:rPr lang="en-GB" b="0" baseline="0"/>
                  <a:t> a</a:t>
                </a:r>
                <a:r>
                  <a:rPr lang="en-GB" b="0"/>
                  <a:t>n estimation of </a:t>
                </a:r>
                <a:r>
                  <a:rPr lang="en-GB" b="0" i="0" dirty="0">
                    <a:latin typeface="Cambria Math" panose="02040503050406030204" pitchFamily="18" charset="0"/>
                  </a:rPr>
                  <a:t>7/10</a:t>
                </a:r>
                <a:r>
                  <a:rPr lang="en-GB" b="0"/>
                  <a:t> should lead to an answer of </a:t>
                </a:r>
                <a:r>
                  <a:rPr lang="en-GB" b="0" i="0" dirty="0">
                    <a:latin typeface="Cambria Math" panose="02040503050406030204" pitchFamily="18" charset="0"/>
                  </a:rPr>
                  <a:t>7/20</a:t>
                </a:r>
                <a:r>
                  <a:rPr lang="en-GB" b="0"/>
                  <a:t>).</a:t>
                </a:r>
              </a:p>
              <a:p>
                <a:r>
                  <a:rPr lang="en-GB" b="0"/>
                  <a:t>d) </a:t>
                </a:r>
                <a:r>
                  <a:rPr lang="en-GB" b="0" i="0" dirty="0">
                    <a:latin typeface="Cambria Math" panose="02040503050406030204" pitchFamily="18" charset="0"/>
                  </a:rPr>
                  <a:t>2 1/2</a:t>
                </a:r>
                <a:r>
                  <a:rPr lang="en-GB" b="0"/>
                  <a:t> (Again, follow through from their estimation for part a: an estimation of </a:t>
                </a:r>
                <a:r>
                  <a:rPr lang="en-GB" b="0" i="0" dirty="0">
                    <a:latin typeface="Cambria Math" panose="02040503050406030204" pitchFamily="18" charset="0"/>
                  </a:rPr>
                  <a:t>7/10</a:t>
                </a:r>
                <a:r>
                  <a:rPr lang="en-GB" b="0"/>
                  <a:t>should lead to an answer of </a:t>
                </a:r>
                <a:r>
                  <a:rPr lang="en-GB" b="0" i="0" dirty="0">
                    <a:latin typeface="Cambria Math" panose="02040503050406030204" pitchFamily="18" charset="0"/>
                  </a:rPr>
                  <a:t>24/10</a:t>
                </a:r>
                <a:r>
                  <a:rPr lang="en-GB" b="0"/>
                  <a:t>).</a:t>
                </a:r>
              </a:p>
              <a:p>
                <a:endParaRPr lang="en-GB" b="0"/>
              </a:p>
              <a:p>
                <a:r>
                  <a:rPr lang="en-GB" b="0"/>
                  <a:t>? 0 and </a:t>
                </a:r>
                <a:r>
                  <a:rPr lang="en-GB" b="0" i="0">
                    <a:latin typeface="Cambria Math" panose="02040503050406030204" pitchFamily="18" charset="0"/>
                  </a:rPr>
                  <a:t>4/6</a:t>
                </a:r>
                <a:r>
                  <a:rPr lang="en-GB" b="0"/>
                  <a:t> (or equivalent) is the most likely answer. Students</a:t>
                </a:r>
                <a:r>
                  <a:rPr lang="en-GB" b="0" baseline="0"/>
                  <a:t> could also choose other values, as long as the distance between the left hand value and </a:t>
                </a:r>
                <a:r>
                  <a:rPr lang="en-GB" sz="1200" b="0" i="0">
                    <a:latin typeface="Cambria Math" panose="02040503050406030204" pitchFamily="18" charset="0"/>
                  </a:rPr>
                  <a:t>1/2</a:t>
                </a:r>
                <a:r>
                  <a:rPr lang="en-GB" b="0"/>
                  <a:t> was</a:t>
                </a:r>
                <a:r>
                  <a:rPr lang="en-GB" b="0" baseline="0"/>
                  <a:t> three times the distance between </a:t>
                </a:r>
                <a:r>
                  <a:rPr lang="en-GB" sz="1200" b="0" i="0">
                    <a:latin typeface="Cambria Math" panose="02040503050406030204" pitchFamily="18" charset="0"/>
                  </a:rPr>
                  <a:t>1/2</a:t>
                </a:r>
                <a:r>
                  <a:rPr lang="en-GB" b="0"/>
                  <a:t> and</a:t>
                </a:r>
                <a:r>
                  <a:rPr lang="en-GB" b="0" baseline="0"/>
                  <a:t> the right hand value</a:t>
                </a:r>
                <a:r>
                  <a:rPr lang="en-GB" b="0"/>
                  <a:t>. For example, if the value on the left hand end of the line was </a:t>
                </a:r>
                <a:r>
                  <a:rPr lang="en-GB" sz="1200" b="0" i="0">
                    <a:latin typeface="Cambria Math" panose="02040503050406030204" pitchFamily="18" charset="0"/>
                  </a:rPr>
                  <a:t>1/4</a:t>
                </a:r>
                <a:r>
                  <a:rPr lang="en-GB" b="0"/>
                  <a:t>, then right hand end of the line would need to be </a:t>
                </a:r>
                <a:r>
                  <a:rPr lang="en-GB" sz="1200" b="0" i="0">
                    <a:latin typeface="Cambria Math" panose="02040503050406030204" pitchFamily="18" charset="0"/>
                  </a:rPr>
                  <a:t>7/12</a:t>
                </a:r>
                <a:r>
                  <a:rPr lang="en-GB" b="0"/>
                  <a:t> (since </a:t>
                </a:r>
                <a:r>
                  <a:rPr lang="en-GB" sz="1200" b="0" i="0">
                    <a:latin typeface="Cambria Math" panose="02040503050406030204" pitchFamily="18" charset="0"/>
                  </a:rPr>
                  <a:t>1/4=3/12</a:t>
                </a:r>
                <a:r>
                  <a:rPr lang="en-GB" b="0"/>
                  <a:t> and </a:t>
                </a:r>
                <a:r>
                  <a:rPr lang="en-GB" sz="1200" b="0" i="0">
                    <a:latin typeface="Cambria Math" panose="02040503050406030204" pitchFamily="18" charset="0"/>
                  </a:rPr>
                  <a:t>1/2=6/12</a:t>
                </a:r>
                <a:r>
                  <a:rPr lang="en-GB" b="0"/>
                  <a:t>).</a:t>
                </a:r>
              </a:p>
              <a:p>
                <a:endParaRPr lang="en-GB" b="0"/>
              </a:p>
              <a:p>
                <a:r>
                  <a:rPr lang="en-GB" b="1"/>
                  <a:t>Suggested questioning</a:t>
                </a:r>
              </a:p>
              <a:p>
                <a:r>
                  <a:rPr lang="en-GB" b="0"/>
                  <a:t>What do you notice about how your answer to part a is related to your answer to part b? How about part d?</a:t>
                </a:r>
              </a:p>
              <a:p>
                <a:r>
                  <a:rPr lang="en-GB" b="0"/>
                  <a:t>What would the fraction be if the scale was 0–4?</a:t>
                </a:r>
              </a:p>
              <a:p>
                <a:r>
                  <a:rPr lang="en-GB" b="0"/>
                  <a:t>How about 0</a:t>
                </a:r>
                <a:r>
                  <a:rPr lang="en-GB" b="0" baseline="0"/>
                  <a:t>–</a:t>
                </a:r>
                <a:r>
                  <a:rPr lang="en-GB" b="0"/>
                  <a:t>-</a:t>
                </a:r>
                <a:r>
                  <a:rPr lang="en-GB" b="0" i="0" dirty="0">
                    <a:latin typeface="Cambria Math" panose="02040503050406030204" pitchFamily="18" charset="0"/>
                  </a:rPr>
                  <a:t>1/4</a:t>
                </a:r>
                <a:r>
                  <a:rPr lang="en-GB" b="0"/>
                  <a:t>?</a:t>
                </a:r>
              </a:p>
              <a:p>
                <a:endParaRPr lang="en-GB" b="0"/>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870020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18113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blank cards and part b will appear separately so you can choose the pace at which to reveal the slide to your class. Printable cards are available on slides 103–115.</a:t>
                </a:r>
                <a:endParaRPr lang="en-GB" b="1" dirty="0"/>
              </a:p>
              <a:p>
                <a:endParaRPr lang="en-GB" b="1" dirty="0"/>
              </a:p>
              <a:p>
                <a:r>
                  <a:rPr lang="en-GB" b="1" dirty="0"/>
                  <a:t>Answers</a:t>
                </a:r>
              </a:p>
              <a:p>
                <a:r>
                  <a:rPr lang="en-GB" b="0" dirty="0"/>
                  <a:t>a)</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 0.25</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 0.5</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oMath>
                </a14:m>
                <a:r>
                  <a:rPr lang="en-GB" b="0" dirty="0"/>
                  <a:t> = 0.2</a:t>
                </a:r>
              </a:p>
              <a:p>
                <a:endParaRPr lang="en-GB" b="0" dirty="0"/>
              </a:p>
              <a:p>
                <a:r>
                  <a:rPr lang="en-GB" b="0" dirty="0"/>
                  <a:t>b) </a:t>
                </a:r>
              </a:p>
              <a:p>
                <a:r>
                  <a:rPr lang="en-GB" b="0" dirty="0"/>
                  <a:t>0.3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10</m:t>
                        </m:r>
                      </m:den>
                    </m:f>
                  </m:oMath>
                </a14:m>
                <a:r>
                  <a:rPr lang="en-GB" b="0" dirty="0"/>
                  <a:t> (or equivalent)</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5</m:t>
                        </m:r>
                      </m:den>
                    </m:f>
                  </m:oMath>
                </a14:m>
                <a:r>
                  <a:rPr lang="en-GB" b="0" dirty="0"/>
                  <a:t> = 0.4 (or equivalent)</a:t>
                </a:r>
              </a:p>
              <a:p>
                <a:r>
                  <a:rPr lang="en-GB" b="0" dirty="0"/>
                  <a:t>1.2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12</m:t>
                        </m:r>
                      </m:num>
                      <m:den>
                        <m:r>
                          <a:rPr lang="en-GB" sz="1200" b="0" i="1" smtClean="0">
                            <a:latin typeface="Cambria Math" panose="02040503050406030204" pitchFamily="18" charset="0"/>
                          </a:rPr>
                          <m:t>10</m:t>
                        </m:r>
                      </m:den>
                    </m:f>
                  </m:oMath>
                </a14:m>
                <a:r>
                  <a:rPr lang="en-GB" b="0" dirty="0"/>
                  <a:t> (or equivalent)</a:t>
                </a:r>
              </a:p>
              <a:p>
                <a:endParaRPr lang="en-GB" b="0" dirty="0"/>
              </a:p>
              <a:p>
                <a:r>
                  <a:rPr lang="en-GB" b="0" dirty="0"/>
                  <a:t>? Any equivalent fraction or decimal for each set. Students may be likely to select more ‘common’ or easy to derive equivalences such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6</m:t>
                        </m:r>
                      </m:den>
                    </m:f>
                  </m:oMath>
                </a14:m>
                <a:r>
                  <a:rPr lang="en-GB" b="0" dirty="0"/>
                  <a:t> for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so</a:t>
                </a:r>
                <a:r>
                  <a:rPr lang="en-GB" b="0" baseline="0" dirty="0"/>
                  <a:t> the prompt to think of a fraction that nobody else will choose may encourage them to be more creative (e.g.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303</m:t>
                        </m:r>
                      </m:num>
                      <m:den>
                        <m:r>
                          <a:rPr lang="en-GB" sz="1200" b="0" i="1" smtClean="0">
                            <a:latin typeface="Cambria Math" panose="02040503050406030204" pitchFamily="18" charset="0"/>
                          </a:rPr>
                          <m:t>606</m:t>
                        </m:r>
                      </m:den>
                    </m:f>
                  </m:oMath>
                </a14:m>
                <a:r>
                  <a:rPr lang="en-GB" b="0" dirty="0"/>
                  <a:t> for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a:t>
                </a:r>
              </a:p>
              <a:p>
                <a:endParaRPr lang="en-GB" b="0" dirty="0"/>
              </a:p>
              <a:p>
                <a:r>
                  <a:rPr lang="en-GB" b="1" dirty="0"/>
                  <a:t>Suggested questioning</a:t>
                </a:r>
              </a:p>
              <a:p>
                <a:r>
                  <a:rPr lang="en-GB" b="0" dirty="0"/>
                  <a:t>Which of these do you ‘just know’? Which do you have to work out?</a:t>
                </a:r>
              </a:p>
              <a:p>
                <a:r>
                  <a:rPr lang="en-GB" b="0" dirty="0"/>
                  <a:t>How is the vinculum (fraction line) different from the decimal point?</a:t>
                </a:r>
              </a:p>
              <a:p>
                <a:r>
                  <a:rPr lang="en-GB" b="0" dirty="0"/>
                  <a:t>Why is (e.g. 0.2) </a:t>
                </a:r>
                <a:r>
                  <a:rPr lang="en-GB" b="1" dirty="0"/>
                  <a:t>not</a:t>
                </a:r>
                <a:r>
                  <a:rPr lang="en-GB" b="0" baseline="0" dirty="0"/>
                  <a:t> </a:t>
                </a:r>
                <a:r>
                  <a:rPr lang="en-GB" b="0" dirty="0"/>
                  <a:t>equivalent to (e.g. </a:t>
                </a:r>
                <a14:m>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a14:m>
                <a:r>
                  <a:rPr lang="en-GB" b="0" dirty="0"/>
                  <a:t>)?</a:t>
                </a:r>
              </a:p>
              <a:p>
                <a:r>
                  <a:rPr lang="en-GB" b="0" dirty="0"/>
                  <a:t>Which is the biggest value on the cards? Which is the smallest?</a:t>
                </a:r>
              </a:p>
              <a:p>
                <a:r>
                  <a:rPr lang="en-GB" b="0" dirty="0"/>
                  <a:t>For your missing values for part b, </a:t>
                </a:r>
                <a:r>
                  <a:rPr lang="en-GB" sz="1200" b="0" dirty="0"/>
                  <a:t>c</a:t>
                </a:r>
                <a:r>
                  <a:rPr lang="en-GB" sz="1200" dirty="0"/>
                  <a:t>an you think of an equivalent fraction that nobody else will choose?</a:t>
                </a:r>
                <a:endParaRPr lang="en-GB" b="0" dirty="0"/>
              </a:p>
              <a:p>
                <a:endParaRPr lang="en-GB" b="1" dirty="0"/>
              </a:p>
              <a:p>
                <a:r>
                  <a:rPr lang="en-GB" b="1" dirty="0"/>
                  <a:t>Things to think about</a:t>
                </a:r>
              </a:p>
              <a:p>
                <a:r>
                  <a:rPr lang="en-GB" b="0" dirty="0"/>
                  <a:t>Checkpoint 4 assesses some common equivalences that students are likely to know from their work on decimals and fractions at primary school. Some common misconceptions may arise (see Guidance slide). Consider in advance how you will address these. Is it something that you can quickly ‘debunk’ in the moment, or will it need more in-depth exploration in future teaching?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and card will appear separately so you can choose the pace at which to reveal the slide to your class. A printable resource is available on slide XX.</a:t>
                </a:r>
                <a:endParaRPr lang="en-GB" b="1"/>
              </a:p>
              <a:p>
                <a:endParaRPr lang="en-GB" b="1"/>
              </a:p>
              <a:p>
                <a:r>
                  <a:rPr lang="en-GB" b="1"/>
                  <a:t>Answers</a:t>
                </a:r>
              </a:p>
              <a:p>
                <a:r>
                  <a:rPr lang="en-GB" b="0"/>
                  <a:t>a)</a:t>
                </a:r>
              </a:p>
              <a:p>
                <a:r>
                  <a:rPr lang="en-GB" sz="1200" b="0" i="0">
                    <a:latin typeface="Cambria Math" panose="02040503050406030204" pitchFamily="18" charset="0"/>
                  </a:rPr>
                  <a:t>1/4</a:t>
                </a:r>
                <a:r>
                  <a:rPr lang="en-GB" b="0"/>
                  <a:t> = 0.25</a:t>
                </a:r>
              </a:p>
              <a:p>
                <a:r>
                  <a:rPr lang="en-GB" sz="1200" b="0" i="0">
                    <a:latin typeface="Cambria Math" panose="02040503050406030204" pitchFamily="18" charset="0"/>
                  </a:rPr>
                  <a:t>1/2</a:t>
                </a:r>
                <a:r>
                  <a:rPr lang="en-GB" b="0"/>
                  <a:t> = 0.5</a:t>
                </a:r>
              </a:p>
              <a:p>
                <a:r>
                  <a:rPr lang="en-GB" sz="1200" b="0" i="0">
                    <a:latin typeface="Cambria Math" panose="02040503050406030204" pitchFamily="18" charset="0"/>
                  </a:rPr>
                  <a:t>1/5</a:t>
                </a:r>
                <a:r>
                  <a:rPr lang="en-GB" b="0"/>
                  <a:t> = 0.2</a:t>
                </a:r>
              </a:p>
              <a:p>
                <a:endParaRPr lang="en-GB" b="0"/>
              </a:p>
              <a:p>
                <a:r>
                  <a:rPr lang="en-GB" b="0"/>
                  <a:t>b) </a:t>
                </a:r>
              </a:p>
              <a:p>
                <a:r>
                  <a:rPr lang="en-GB" b="0"/>
                  <a:t>0.3 = </a:t>
                </a:r>
                <a:r>
                  <a:rPr lang="en-GB" sz="1200" b="0" i="0">
                    <a:latin typeface="Cambria Math" panose="02040503050406030204" pitchFamily="18" charset="0"/>
                  </a:rPr>
                  <a:t>3/10</a:t>
                </a:r>
                <a:r>
                  <a:rPr lang="en-GB" b="0"/>
                  <a:t> (or equivalent)</a:t>
                </a:r>
              </a:p>
              <a:p>
                <a:r>
                  <a:rPr lang="en-GB" sz="1200" b="0" i="0">
                    <a:latin typeface="Cambria Math" panose="02040503050406030204" pitchFamily="18" charset="0"/>
                  </a:rPr>
                  <a:t>2/5</a:t>
                </a:r>
                <a:r>
                  <a:rPr lang="en-GB" b="0"/>
                  <a:t> = 0.4 (or equivalent)</a:t>
                </a:r>
              </a:p>
              <a:p>
                <a:r>
                  <a:rPr lang="en-GB" b="0"/>
                  <a:t>1.2 = </a:t>
                </a:r>
                <a:r>
                  <a:rPr lang="en-GB" sz="1200" b="0" i="0">
                    <a:latin typeface="Cambria Math" panose="02040503050406030204" pitchFamily="18" charset="0"/>
                  </a:rPr>
                  <a:t>12/10</a:t>
                </a:r>
                <a:r>
                  <a:rPr lang="en-GB" b="0"/>
                  <a:t> (or equivalent)</a:t>
                </a:r>
              </a:p>
              <a:p>
                <a:endParaRPr lang="en-GB" b="0"/>
              </a:p>
              <a:p>
                <a:r>
                  <a:rPr lang="en-GB" b="0"/>
                  <a:t>? Any equivalent fraction or decimal for each set. </a:t>
                </a:r>
              </a:p>
              <a:p>
                <a:endParaRPr lang="en-GB" b="0"/>
              </a:p>
              <a:p>
                <a:r>
                  <a:rPr lang="en-GB" b="1"/>
                  <a:t>Suggested questioning</a:t>
                </a:r>
              </a:p>
              <a:p>
                <a:r>
                  <a:rPr lang="en-GB" b="0"/>
                  <a:t>Which of these do you ‘just know’? Which do you have to work out?</a:t>
                </a:r>
              </a:p>
              <a:p>
                <a:r>
                  <a:rPr lang="en-GB" b="0"/>
                  <a:t>How is the vinculum (fraction line) different from the decimal point?</a:t>
                </a:r>
              </a:p>
              <a:p>
                <a:r>
                  <a:rPr lang="en-GB" b="0"/>
                  <a:t>Why is (e.g. 0.2) NOT equivalent to (e.g. </a:t>
                </a:r>
                <a:r>
                  <a:rPr lang="en-GB" b="0" i="0" dirty="0">
                    <a:latin typeface="Cambria Math" panose="02040503050406030204" pitchFamily="18" charset="0"/>
                  </a:rPr>
                  <a:t>1/2</a:t>
                </a:r>
                <a:r>
                  <a:rPr lang="en-GB" b="0"/>
                  <a:t>)?</a:t>
                </a:r>
              </a:p>
              <a:p>
                <a:r>
                  <a:rPr lang="en-GB" b="0"/>
                  <a:t>Which is the biggest value here? Which is the smallest?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4144260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154366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representation will appear separately so you can choose the pace at which to reveal the slide to your class. As there is a lot of information on this slide, you may wish to give students a copy of the printable resource on slide 116.</a:t>
                </a:r>
                <a:endParaRPr lang="en-GB" b="1" dirty="0"/>
              </a:p>
              <a:p>
                <a:endParaRPr lang="en-GB" b="1" dirty="0"/>
              </a:p>
              <a:p>
                <a:r>
                  <a:rPr lang="en-GB" b="1" dirty="0"/>
                  <a:t>Answers</a:t>
                </a:r>
              </a:p>
              <a:p>
                <a:r>
                  <a:rPr lang="en-GB" b="0" dirty="0"/>
                  <a:t>a)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i="1">
                            <a:latin typeface="Cambria Math" panose="02040503050406030204" pitchFamily="18" charset="0"/>
                          </a:rPr>
                          <m:t>1</m:t>
                        </m:r>
                        <m:r>
                          <a:rPr lang="en-GB" b="0" i="1" smtClean="0">
                            <a:latin typeface="Cambria Math" panose="02040503050406030204" pitchFamily="18" charset="0"/>
                          </a:rPr>
                          <m:t>0</m:t>
                        </m:r>
                        <m:r>
                          <a:rPr lang="en-GB" i="1">
                            <a:latin typeface="Cambria Math" panose="02040503050406030204" pitchFamily="18" charset="0"/>
                          </a:rPr>
                          <m:t>0</m:t>
                        </m:r>
                      </m:den>
                    </m:f>
                  </m:oMath>
                </a14:m>
                <a:r>
                  <a:rPr lang="en-GB" b="0" dirty="0"/>
                  <a:t>, 0.56,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100</m:t>
                        </m:r>
                      </m:den>
                    </m:f>
                  </m:oMath>
                </a14:m>
                <a:r>
                  <a:rPr lang="en-GB" b="0" dirty="0"/>
                  <a:t>, fifty six hundredths, the image of five 0.1 and six 0.01 place-value counters. The hundred grid</a:t>
                </a:r>
                <a:r>
                  <a:rPr lang="en-GB" b="0" baseline="0" dirty="0"/>
                  <a:t> could also be included </a:t>
                </a:r>
                <a:r>
                  <a:rPr lang="en-GB" b="0" i="0" baseline="0" dirty="0"/>
                  <a:t>if the value of the whole square is specified as 1 (and therefore each smaller square represents 0.01).</a:t>
                </a:r>
                <a:endParaRPr lang="en-GB" b="0" dirty="0"/>
              </a:p>
              <a:p>
                <a:endParaRPr lang="en-GB" b="0" dirty="0"/>
              </a:p>
              <a:p>
                <a:r>
                  <a:rPr lang="en-GB" b="0" dirty="0"/>
                  <a:t>? Any equivalent value for the remaining values. For example,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100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6</m:t>
                        </m:r>
                      </m:num>
                      <m:den>
                        <m:r>
                          <a:rPr lang="en-GB" i="1">
                            <a:latin typeface="Cambria Math" panose="02040503050406030204" pitchFamily="18" charset="0"/>
                          </a:rPr>
                          <m:t>10</m:t>
                        </m:r>
                      </m:den>
                    </m:f>
                  </m:oMath>
                </a14:m>
                <a:r>
                  <a:rPr lang="en-GB" b="0" dirty="0"/>
                  <a:t>= 0.65; 56</a:t>
                </a:r>
                <a:r>
                  <a:rPr lang="en-GB" b="0" baseline="0" dirty="0"/>
                  <a:t> </a:t>
                </a:r>
                <a:r>
                  <a:rPr lang="en-GB" b="0" dirty="0"/>
                  <a:t>tenths = 5.6;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1000</m:t>
                        </m:r>
                      </m:den>
                    </m:f>
                  </m:oMath>
                </a14:m>
                <a:r>
                  <a:rPr lang="en-GB" b="0" dirty="0"/>
                  <a:t> = 56 thousandths; the Gattegno chart shows 56 or 5.6 tens; the place-value chart shows 5.06 or 506 hundredths. The hundred</a:t>
                </a:r>
                <a:r>
                  <a:rPr lang="en-GB" b="0" baseline="0" dirty="0"/>
                  <a:t> grid could be included here if the value of the whole square is specified as something other than 1 (for example, if the whole grid represented 10, then each square would represent 0.1 and the value shown would be 5.6).</a:t>
                </a:r>
                <a:endParaRPr lang="en-GB" b="0" dirty="0"/>
              </a:p>
              <a:p>
                <a:endParaRPr lang="en-GB" b="0" dirty="0"/>
              </a:p>
              <a:p>
                <a:r>
                  <a:rPr lang="en-GB" b="1" dirty="0"/>
                  <a:t>Suggested questioning</a:t>
                </a:r>
              </a:p>
              <a:p>
                <a:r>
                  <a:rPr lang="en-GB" b="0" dirty="0"/>
                  <a:t>What is the same? What is different?</a:t>
                </a:r>
              </a:p>
              <a:p>
                <a:r>
                  <a:rPr lang="en-GB" b="0" dirty="0"/>
                  <a:t>Why is (e.g. the value in the place-value chart) not the same as (e.g. the value of the place-value counters)?</a:t>
                </a:r>
              </a:p>
              <a:p>
                <a:r>
                  <a:rPr lang="en-GB" b="0" dirty="0"/>
                  <a:t>In which diagram/number does the digit 5 have the biggest value? When does it have the least value?</a:t>
                </a:r>
              </a:p>
              <a:p>
                <a:endParaRPr lang="en-GB" b="1" dirty="0"/>
              </a:p>
              <a:p>
                <a:r>
                  <a:rPr lang="en-GB" b="1" dirty="0"/>
                  <a:t>Things to think about</a:t>
                </a:r>
              </a:p>
              <a:p>
                <a:r>
                  <a:rPr lang="en-GB" b="0" dirty="0"/>
                  <a:t>Checkpoint 5 uses different representations to make connections between fractions and decimals. While it is designed as an assessment task to check students’ understanding of equivalence, you may also gain useful information about which representations are most familiar to them. This may help you think about which representations to use in future teaching.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representation will appear separately so you can choose the pace at which to reveal the slide to your class. </a:t>
                </a:r>
                <a:endParaRPr lang="en-GB" b="1"/>
              </a:p>
              <a:p>
                <a:endParaRPr lang="en-GB" b="1"/>
              </a:p>
              <a:p>
                <a:r>
                  <a:rPr lang="en-GB" b="1"/>
                  <a:t>Answers</a:t>
                </a:r>
              </a:p>
              <a:p>
                <a:r>
                  <a:rPr lang="en-GB" b="0"/>
                  <a:t>a) </a:t>
                </a:r>
                <a:r>
                  <a:rPr lang="en-GB" b="0" i="0">
                    <a:latin typeface="Cambria Math" panose="02040503050406030204" pitchFamily="18" charset="0"/>
                  </a:rPr>
                  <a:t>5/10+6/</a:t>
                </a:r>
                <a:r>
                  <a:rPr lang="en-GB" i="0">
                    <a:latin typeface="Cambria Math" panose="02040503050406030204" pitchFamily="18" charset="0"/>
                  </a:rPr>
                  <a:t>1</a:t>
                </a:r>
                <a:r>
                  <a:rPr lang="en-GB" b="0" i="0">
                    <a:latin typeface="Cambria Math" panose="02040503050406030204" pitchFamily="18" charset="0"/>
                  </a:rPr>
                  <a:t>0</a:t>
                </a:r>
                <a:r>
                  <a:rPr lang="en-GB" i="0">
                    <a:latin typeface="Cambria Math" panose="02040503050406030204" pitchFamily="18" charset="0"/>
                  </a:rPr>
                  <a:t>0</a:t>
                </a:r>
                <a:r>
                  <a:rPr lang="en-GB" b="0"/>
                  <a:t>, 0.56, </a:t>
                </a:r>
                <a:r>
                  <a:rPr lang="en-GB" b="0" i="0">
                    <a:latin typeface="Cambria Math" panose="02040503050406030204" pitchFamily="18" charset="0"/>
                  </a:rPr>
                  <a:t>56/100</a:t>
                </a:r>
                <a:r>
                  <a:rPr lang="en-GB" b="0"/>
                  <a:t>, fifty six hundredths, the image of five 0.1 and six 0.01 place value counters. The hundred grid</a:t>
                </a:r>
                <a:r>
                  <a:rPr lang="en-GB" b="0" baseline="0"/>
                  <a:t> could also be included </a:t>
                </a:r>
                <a:r>
                  <a:rPr lang="en-GB" b="0" i="1" baseline="0"/>
                  <a:t>if</a:t>
                </a:r>
                <a:r>
                  <a:rPr lang="en-GB" b="0" i="0" baseline="0"/>
                  <a:t> the value of the whole square is specified as 1 (and therefore each smaller square represents 0.01).</a:t>
                </a:r>
                <a:endParaRPr lang="en-GB" b="0"/>
              </a:p>
              <a:p>
                <a:endParaRPr lang="en-GB" b="0"/>
              </a:p>
              <a:p>
                <a:r>
                  <a:rPr lang="en-GB" b="0"/>
                  <a:t>? Any equivalent value for the remaining values. For example, </a:t>
                </a:r>
                <a:r>
                  <a:rPr lang="en-GB" b="0" i="0">
                    <a:latin typeface="Cambria Math" panose="02040503050406030204" pitchFamily="18" charset="0"/>
                  </a:rPr>
                  <a:t>5/</a:t>
                </a:r>
                <a:r>
                  <a:rPr lang="en-GB" i="0">
                    <a:latin typeface="Cambria Math" panose="02040503050406030204" pitchFamily="18" charset="0"/>
                  </a:rPr>
                  <a:t>100</a:t>
                </a:r>
                <a:r>
                  <a:rPr lang="en-GB" b="0" i="0">
                    <a:latin typeface="Cambria Math" panose="02040503050406030204" pitchFamily="18" charset="0"/>
                  </a:rPr>
                  <a:t>+</a:t>
                </a:r>
                <a:r>
                  <a:rPr lang="en-GB" i="0">
                    <a:latin typeface="Cambria Math" panose="02040503050406030204" pitchFamily="18" charset="0"/>
                  </a:rPr>
                  <a:t>6/10</a:t>
                </a:r>
                <a:r>
                  <a:rPr lang="en-GB" b="0"/>
                  <a:t>= 0.65; fifty six tenths = 5.6; </a:t>
                </a:r>
                <a:r>
                  <a:rPr lang="en-GB" b="0" i="0">
                    <a:latin typeface="Cambria Math" panose="02040503050406030204" pitchFamily="18" charset="0"/>
                  </a:rPr>
                  <a:t>56/1000</a:t>
                </a:r>
                <a:r>
                  <a:rPr lang="en-GB" b="0"/>
                  <a:t> = fifty six thousandths; the </a:t>
                </a:r>
                <a:r>
                  <a:rPr lang="en-GB" b="0" err="1"/>
                  <a:t>Gattegno</a:t>
                </a:r>
                <a:r>
                  <a:rPr lang="en-GB" b="0"/>
                  <a:t> chart shows 56 or 5.6 tens; the place value chart shows 5.06 or 506 hundredths. The hundred</a:t>
                </a:r>
                <a:r>
                  <a:rPr lang="en-GB" b="0" baseline="0"/>
                  <a:t> grid could be included here if the value of the whole square is specified as something other than 1 (for example, if the whole grid represented 10, then each square would represent 0.1 and the value shown would be 5.6).</a:t>
                </a:r>
                <a:endParaRPr lang="en-GB" b="0"/>
              </a:p>
              <a:p>
                <a:endParaRPr lang="en-GB" b="0"/>
              </a:p>
              <a:p>
                <a:r>
                  <a:rPr lang="en-GB" b="1"/>
                  <a:t>Suggested questioning</a:t>
                </a:r>
              </a:p>
              <a:p>
                <a:r>
                  <a:rPr lang="en-GB" b="0"/>
                  <a:t>What is the same? What is different?</a:t>
                </a:r>
              </a:p>
              <a:p>
                <a:r>
                  <a:rPr lang="en-GB" b="0"/>
                  <a:t>Why is (e.g. the value in the place value chart) NOT the same as (e.g. the value of the place value counters)?</a:t>
                </a:r>
              </a:p>
              <a:p>
                <a:r>
                  <a:rPr lang="en-GB" b="0"/>
                  <a:t>In which diagram/number does the digit 5 have the biggest value? When does it have the least value?</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96612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146002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Please note that this Checkpoint uses the imperial unit of feet for length, and it may be worth spending a little time establishing students are familiar with different units of measure at the outset.</a:t>
                </a:r>
                <a:endParaRPr lang="en-GB" b="1" dirty="0"/>
              </a:p>
              <a:p>
                <a:endParaRPr lang="en-GB" b="1" dirty="0"/>
              </a:p>
              <a:p>
                <a:r>
                  <a:rPr lang="en-GB" b="1" dirty="0"/>
                  <a:t>Answers</a:t>
                </a:r>
              </a:p>
              <a:p>
                <a:r>
                  <a:rPr lang="en-GB" b="0" dirty="0"/>
                  <a:t>a) </a:t>
                </a:r>
                <a14:m>
                  <m:oMath xmlns:m="http://schemas.openxmlformats.org/officeDocument/2006/math">
                    <m:r>
                      <a:rPr lang="en-GB" b="0" i="0" smtClean="0">
                        <a:latin typeface="Cambria Math" panose="02040503050406030204" pitchFamily="18" charset="0"/>
                      </a:rPr>
                      <m:t>20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4 </m:t>
                        </m:r>
                      </m:den>
                    </m:f>
                  </m:oMath>
                </a14:m>
                <a:r>
                  <a:rPr lang="en-GB" b="0" dirty="0"/>
                  <a:t>&gt; 20.24 and 20.24 &lt;</a:t>
                </a:r>
                <a14:m>
                  <m:oMath xmlns:m="http://schemas.openxmlformats.org/officeDocument/2006/math">
                    <m:r>
                      <a:rPr lang="en-GB" b="0" i="0" smtClean="0">
                        <a:latin typeface="Cambria Math" panose="02040503050406030204" pitchFamily="18" charset="0"/>
                      </a:rPr>
                      <m:t> 20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endParaRPr lang="en-GB" b="0" dirty="0"/>
              </a:p>
              <a:p>
                <a:r>
                  <a:rPr lang="en-GB" b="0" dirty="0"/>
                  <a:t>b) Lolong’s estimated length was too long (by 0.01 feet).</a:t>
                </a:r>
              </a:p>
              <a:p>
                <a:endParaRPr lang="en-GB" b="1" dirty="0"/>
              </a:p>
              <a:p>
                <a:r>
                  <a:rPr lang="en-GB" b="0" dirty="0"/>
                  <a:t>? If Lolong grew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foot, he would be 20.74 feet long. If he grew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a14:m>
                <a:r>
                  <a:rPr lang="en-GB" b="0" dirty="0"/>
                  <a:t> foot, he would be</a:t>
                </a:r>
                <a:r>
                  <a:rPr lang="en-GB" b="0" baseline="0" dirty="0"/>
                  <a:t> 21.04 feet long.</a:t>
                </a:r>
                <a:endParaRPr lang="en-GB" b="0" dirty="0"/>
              </a:p>
              <a:p>
                <a:endParaRPr lang="en-GB" b="0" dirty="0"/>
              </a:p>
              <a:p>
                <a:r>
                  <a:rPr lang="en-GB" b="1" dirty="0"/>
                  <a:t>Suggested questioning</a:t>
                </a:r>
              </a:p>
              <a:p>
                <a:r>
                  <a:rPr lang="en-GB" b="0" dirty="0"/>
                  <a:t>How long is 20.24/20</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foot in relation to your</a:t>
                </a:r>
                <a:r>
                  <a:rPr lang="en-GB" b="0" baseline="0" dirty="0"/>
                  <a:t> classroom? How would this change if the units were metres?</a:t>
                </a:r>
              </a:p>
              <a:p>
                <a:r>
                  <a:rPr lang="en-GB" b="0" baseline="0" dirty="0"/>
                  <a:t>What is the same and what is different about the statements?</a:t>
                </a:r>
              </a:p>
              <a:p>
                <a:r>
                  <a:rPr lang="en-GB" b="0" baseline="0" dirty="0"/>
                  <a:t>How can two inequalities be true?</a:t>
                </a:r>
              </a:p>
              <a:p>
                <a:r>
                  <a:rPr lang="en-GB" b="0" baseline="0" dirty="0"/>
                  <a:t>Can you read the statements from left to right? How about right to left?</a:t>
                </a:r>
                <a:endParaRPr lang="en-GB" b="0" dirty="0"/>
              </a:p>
              <a:p>
                <a:endParaRPr lang="en-GB" b="1" dirty="0"/>
              </a:p>
              <a:p>
                <a:r>
                  <a:rPr lang="en-GB" b="1" dirty="0"/>
                  <a:t>Things to think about</a:t>
                </a:r>
              </a:p>
              <a:p>
                <a:r>
                  <a:rPr lang="en-GB" b="0" dirty="0"/>
                  <a:t>Checkpoint 6 looks both at understanding of decimal/fraction equivalence and of the inequality symbol (see Guidance slide for more details). The crocodile context is a slight nod to the common metaphor used to explain inequality symbols (‘the crocodile eats the bigger number’) but unpicking this is not part of the task and you may choose not to draw attention to it. Using an imperial unit may raise some questions – model the approximate length of 1 foot/30 cm and ask students how long 20 of these would be in relation to something more familiar, such as the length of your classroom. Discuss the fact that there are 12 inches in a foot and this means that it is more straightforward to calculate halves and quarters of feet, but not fifths.</a:t>
                </a:r>
                <a:endParaRPr lang="en-US"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r>
                  <a:rPr lang="en-GB" b="0" i="0">
                    <a:latin typeface="Cambria Math" panose="02040503050406030204" pitchFamily="18" charset="0"/>
                  </a:rPr>
                  <a:t>20 1/4</a:t>
                </a:r>
                <a:r>
                  <a:rPr lang="en-GB" b="0" dirty="0"/>
                  <a:t>&gt;20.24 and 20.24&lt;</a:t>
                </a:r>
                <a:r>
                  <a:rPr lang="en-GB" b="0" i="0">
                    <a:latin typeface="Cambria Math" panose="02040503050406030204" pitchFamily="18" charset="0"/>
                  </a:rPr>
                  <a:t>20 1/4</a:t>
                </a:r>
                <a:endParaRPr lang="en-GB" b="0" dirty="0"/>
              </a:p>
              <a:p>
                <a:r>
                  <a:rPr lang="en-GB" b="0" dirty="0"/>
                  <a:t>b) Lolong’s estimated length was too long (by 0.01 feet!)</a:t>
                </a:r>
              </a:p>
              <a:p>
                <a:endParaRPr lang="en-GB" b="1" dirty="0"/>
              </a:p>
              <a:p>
                <a:r>
                  <a:rPr lang="en-GB" b="0" dirty="0"/>
                  <a:t>? If Lolong grew </a:t>
                </a:r>
                <a:r>
                  <a:rPr lang="en-GB" b="0" i="0">
                    <a:latin typeface="Cambria Math" panose="02040503050406030204" pitchFamily="18" charset="0"/>
                  </a:rPr>
                  <a:t>1/2</a:t>
                </a:r>
                <a:r>
                  <a:rPr lang="en-GB" b="0" dirty="0"/>
                  <a:t> foot, he would be 20.74 feet long. If he grew </a:t>
                </a:r>
                <a:r>
                  <a:rPr lang="en-GB" b="0" i="0">
                    <a:latin typeface="Cambria Math" panose="02040503050406030204" pitchFamily="18" charset="0"/>
                  </a:rPr>
                  <a:t>4/5</a:t>
                </a:r>
                <a:r>
                  <a:rPr lang="en-GB" b="0" dirty="0"/>
                  <a:t> foot, he would be</a:t>
                </a:r>
                <a:r>
                  <a:rPr lang="en-GB" b="0" baseline="0" dirty="0"/>
                  <a:t> 21.04 feet long.</a:t>
                </a:r>
                <a:endParaRPr lang="en-GB" b="0" dirty="0"/>
              </a:p>
              <a:p>
                <a:endParaRPr lang="en-GB" b="0" dirty="0"/>
              </a:p>
              <a:p>
                <a:r>
                  <a:rPr lang="en-GB" b="1" dirty="0"/>
                  <a:t>Suggested questioning</a:t>
                </a:r>
              </a:p>
              <a:p>
                <a:r>
                  <a:rPr lang="en-GB" b="0" dirty="0"/>
                  <a:t>How long is 20.24/20</a:t>
                </a:r>
                <a:r>
                  <a:rPr lang="en-GB" b="0" i="0">
                    <a:latin typeface="Cambria Math" panose="02040503050406030204" pitchFamily="18" charset="0"/>
                  </a:rPr>
                  <a:t>1/4</a:t>
                </a:r>
                <a:r>
                  <a:rPr lang="en-GB" b="0" dirty="0"/>
                  <a:t> foot in relation to your</a:t>
                </a:r>
                <a:r>
                  <a:rPr lang="en-GB" b="0" baseline="0" dirty="0"/>
                  <a:t> classroom? How would this change if the units were metres?</a:t>
                </a:r>
                <a:endParaRPr lang="en-GB" b="0" dirty="0"/>
              </a:p>
              <a:p>
                <a:endParaRPr lang="en-GB" b="1" dirty="0"/>
              </a:p>
              <a:p>
                <a:r>
                  <a:rPr lang="en-GB" b="1" dirty="0"/>
                  <a:t>Things to think about</a:t>
                </a:r>
                <a:endParaRPr lang="en-US" dirty="0"/>
              </a:p>
            </p:txBody>
          </p:sp>
        </mc:Fallback>
      </mc:AlternateContent>
      <p:sp>
        <p:nvSpPr>
          <p:cNvPr id="4" name="Slide Number Placeholder 3"/>
          <p:cNvSpPr>
            <a:spLocks noGrp="1"/>
          </p:cNvSpPr>
          <p:nvPr>
            <p:ph type="sldNum" sz="quarter" idx="5"/>
          </p:nvPr>
        </p:nvSpPr>
        <p:spPr/>
        <p:txBody>
          <a:bodyPr/>
          <a:lstStyle/>
          <a:p>
            <a:fld id="{BCCB61B7-2409-A448-B6AB-C3CA47B59010}" type="slidenum">
              <a:rPr lang="en-US" smtClean="0"/>
              <a:t>22</a:t>
            </a:fld>
            <a:endParaRPr lang="en-US" dirty="0"/>
          </a:p>
        </p:txBody>
      </p:sp>
    </p:spTree>
    <p:extLst>
      <p:ext uri="{BB962C8B-B14F-4D97-AF65-F5344CB8AC3E}">
        <p14:creationId xmlns:p14="http://schemas.microsoft.com/office/powerpoint/2010/main" val="189364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56010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228600" indent="-228600">
                  <a:buAutoNum type="alphaLcParenR"/>
                </a:pPr>
                <a:r>
                  <a:rPr lang="en-GB" b="0" dirty="0"/>
                  <a:t>Mungo is wrong because the divisions on the number line are not in tenths, so each marking does not represent 0.1. Another way of reasoning this is that 0.4 is less than 0.5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but the arrow is pointing to a value that is greater than halfway to 1.</a:t>
                </a:r>
              </a:p>
              <a:p>
                <a:r>
                  <a:rPr lang="en-GB" b="0" dirty="0"/>
                  <a:t>b) 0.4 would be below halfway, in this case just before the third division marker.</a:t>
                </a:r>
              </a:p>
              <a:p>
                <a:r>
                  <a:rPr lang="en-GB" b="0" dirty="0"/>
                  <a:t>c) The arrow is pointing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7</m:t>
                        </m:r>
                      </m:den>
                    </m:f>
                  </m:oMath>
                </a14:m>
                <a:r>
                  <a:rPr lang="en-GB" b="0" dirty="0"/>
                  <a:t>.</a:t>
                </a:r>
              </a:p>
              <a:p>
                <a:endParaRPr lang="en-GB" b="0" dirty="0"/>
              </a:p>
              <a:p>
                <a:r>
                  <a:rPr lang="en-GB" b="0" dirty="0"/>
                  <a:t>? Instead of labelling the seventh marker as 1, it could be marked 0.7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10</m:t>
                        </m:r>
                      </m:den>
                    </m:f>
                  </m:oMath>
                </a14:m>
                <a:r>
                  <a:rPr lang="en-GB" b="0" dirty="0"/>
                  <a:t>.</a:t>
                </a:r>
              </a:p>
              <a:p>
                <a:endParaRPr lang="en-GB" b="0" dirty="0"/>
              </a:p>
              <a:p>
                <a:r>
                  <a:rPr lang="en-GB" b="1" dirty="0"/>
                  <a:t>Suggested questioning</a:t>
                </a:r>
              </a:p>
              <a:p>
                <a:r>
                  <a:rPr lang="en-GB" b="0" dirty="0"/>
                  <a:t>Is the arrow pointing to a number that is more or less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a:t>
                </a:r>
              </a:p>
              <a:p>
                <a:r>
                  <a:rPr lang="en-GB" b="0" dirty="0"/>
                  <a:t>What does each line represent?</a:t>
                </a:r>
              </a:p>
              <a:p>
                <a:r>
                  <a:rPr lang="en-GB" b="0" dirty="0"/>
                  <a:t>Why might someone think this is 0.4? What have they misunderstood?</a:t>
                </a:r>
              </a:p>
              <a:p>
                <a:endParaRPr lang="en-GB" b="1" dirty="0"/>
              </a:p>
              <a:p>
                <a:r>
                  <a:rPr lang="en-GB" b="1" dirty="0"/>
                  <a:t>Things to think about</a:t>
                </a:r>
              </a:p>
              <a:p>
                <a:r>
                  <a:rPr lang="en-GB" dirty="0"/>
                  <a:t>Checkpoint 7 explores some common misconceptions around the number line, particularly around markings that are not given in tenths. The values are given as decimals, so notice how students handle part c. Do they attempt to estimate a decimal? If so, do they give a reasonable estimate that is greater than 0.5? Or do they recognise that fractions are a more accurate way to describe this position on the number line?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Mungo is wrong because the divisions on the number line are not in tenths, so each marking does not represent 0.1. Another way of reasoning this is that 0.4 is less than 0.5 (or </a:t>
                </a:r>
                <a:r>
                  <a:rPr lang="en-GB" b="0" i="0">
                    <a:latin typeface="Cambria Math" panose="02040503050406030204" pitchFamily="18" charset="0"/>
                  </a:rPr>
                  <a:t>1/2</a:t>
                </a:r>
                <a:r>
                  <a:rPr lang="en-GB" b="0"/>
                  <a:t>), but the arrow is pointing to a value that is greater than half way to 1.</a:t>
                </a:r>
              </a:p>
              <a:p>
                <a:r>
                  <a:rPr lang="en-GB" b="0"/>
                  <a:t>b) 0.4 would be below half way, in this case just before the third division marker.</a:t>
                </a:r>
              </a:p>
              <a:p>
                <a:r>
                  <a:rPr lang="en-GB" b="0"/>
                  <a:t>c) The arrow is pointing to </a:t>
                </a:r>
                <a:r>
                  <a:rPr lang="en-GB" b="0" i="0">
                    <a:latin typeface="Cambria Math" panose="02040503050406030204" pitchFamily="18" charset="0"/>
                  </a:rPr>
                  <a:t>4/7</a:t>
                </a:r>
                <a:r>
                  <a:rPr lang="en-GB" b="0"/>
                  <a:t>.</a:t>
                </a:r>
              </a:p>
              <a:p>
                <a:endParaRPr lang="en-GB" b="0"/>
              </a:p>
              <a:p>
                <a:r>
                  <a:rPr lang="en-GB" b="0"/>
                  <a:t>? Instead of labelling the 7</a:t>
                </a:r>
                <a:r>
                  <a:rPr lang="en-GB" b="0" baseline="30000"/>
                  <a:t>th</a:t>
                </a:r>
                <a:r>
                  <a:rPr lang="en-GB" b="0"/>
                  <a:t> marker as ‘1’, it could be marked 0.7 or </a:t>
                </a:r>
                <a:r>
                  <a:rPr lang="en-GB" b="0" i="0">
                    <a:latin typeface="Cambria Math" panose="02040503050406030204" pitchFamily="18" charset="0"/>
                  </a:rPr>
                  <a:t>7/10</a:t>
                </a:r>
                <a:r>
                  <a:rPr lang="en-GB" b="0"/>
                  <a:t>.</a:t>
                </a:r>
              </a:p>
              <a:p>
                <a:endParaRPr lang="en-GB" b="0"/>
              </a:p>
              <a:p>
                <a:r>
                  <a:rPr lang="en-GB" b="1"/>
                  <a:t>Suggested questioning</a:t>
                </a:r>
              </a:p>
              <a:p>
                <a:r>
                  <a:rPr lang="en-GB" b="0"/>
                  <a:t>Is the arrow pointing to a number that is more or less than </a:t>
                </a:r>
                <a:r>
                  <a:rPr lang="en-GB" b="0" i="0">
                    <a:latin typeface="Cambria Math" panose="02040503050406030204" pitchFamily="18" charset="0"/>
                  </a:rPr>
                  <a:t>1/2</a:t>
                </a:r>
                <a:r>
                  <a:rPr lang="en-GB" b="0"/>
                  <a:t>?</a:t>
                </a:r>
              </a:p>
              <a:p>
                <a:r>
                  <a:rPr lang="en-GB" b="0"/>
                  <a:t>What does each line represent?</a:t>
                </a:r>
              </a:p>
              <a:p>
                <a:r>
                  <a:rPr lang="en-GB" b="0"/>
                  <a:t>Why might someone think this is 0.4? What have they misunderstood?</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3951934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2483702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If you do not want students to sketch the number line, a printable resource is available on slide 117.</a:t>
            </a:r>
            <a:endParaRPr lang="en-GB" b="1" dirty="0"/>
          </a:p>
          <a:p>
            <a:endParaRPr lang="en-GB" b="1" dirty="0"/>
          </a:p>
          <a:p>
            <a:r>
              <a:rPr lang="en-GB" b="1" dirty="0"/>
              <a:t>Answers</a:t>
            </a:r>
          </a:p>
          <a:p>
            <a:r>
              <a:rPr lang="en-GB" b="0" dirty="0"/>
              <a:t>The answers are given as animations on the next slide.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Richard is not correct: any common multiples of 5 and 6 will be marked. He has noticed that the next integer is 6, which is not a multiple of 5, but has not thought further ahead. The integers marked are all multiples of 6, so every fifth integer will also be a multiple of 5: 6, 12, 18, 24, </a:t>
            </a:r>
            <a:r>
              <a:rPr lang="en-GB" b="1" dirty="0"/>
              <a:t>30</a:t>
            </a:r>
            <a:r>
              <a:rPr lang="en-GB" b="0" dirty="0"/>
              <a:t>, 36, 42, 48, 54, </a:t>
            </a:r>
            <a:r>
              <a:rPr lang="en-GB" b="1" dirty="0"/>
              <a:t>60</a:t>
            </a:r>
            <a:r>
              <a:rPr lang="en-GB" b="0" dirty="0"/>
              <a:t>, 66, 72, 78, 84, </a:t>
            </a:r>
            <a:r>
              <a:rPr lang="en-GB" b="1" dirty="0"/>
              <a:t>90 </a:t>
            </a:r>
            <a:r>
              <a:rPr lang="en-GB" b="0" dirty="0"/>
              <a:t>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Where will 1 be? How do we know?</a:t>
            </a:r>
          </a:p>
          <a:p>
            <a:r>
              <a:rPr lang="en-GB" b="0" dirty="0"/>
              <a:t>How far apart are one and one-fifth and two and two-fifths? Are all of the gaps the same length?</a:t>
            </a:r>
          </a:p>
          <a:p>
            <a:r>
              <a:rPr lang="en-GB" b="0" dirty="0"/>
              <a:t>What’s your strategy for marking the points accurately?</a:t>
            </a:r>
          </a:p>
          <a:p>
            <a:r>
              <a:rPr lang="en-GB" b="0" dirty="0"/>
              <a:t>If you know that one-fifth is 1 cm from zero, where would you mark one and one-fifth?</a:t>
            </a:r>
          </a:p>
          <a:p>
            <a:endParaRPr lang="en-GB" b="1" dirty="0"/>
          </a:p>
          <a:p>
            <a:r>
              <a:rPr lang="en-GB" b="1" dirty="0"/>
              <a:t>Things to think about</a:t>
            </a:r>
          </a:p>
          <a:p>
            <a:r>
              <a:rPr lang="en-GB" b="0" dirty="0"/>
              <a:t>Checkpoint 8 explores fractions on a number line but also draws upon students’ familiarity with fractions greater than one. Here, they are given as mixed numbers: are students comfortable with this, or do they convert to improper fractions? Students should have experienced counting in fractions along the number line from as early as Year 3: what might be the value of asking students to count up and say the fractions out loud? Would you count beyond the values given? </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198816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dirty="0"/>
              <a:t>.</a:t>
            </a:r>
            <a:r>
              <a:rPr lang="en-GB" dirty="0"/>
              <a:t> </a:t>
            </a:r>
            <a:endParaRPr lang="en-GB" b="1" dirty="0"/>
          </a:p>
          <a:p>
            <a:endParaRPr lang="en-GB" b="1" dirty="0"/>
          </a:p>
          <a:p>
            <a:endParaRPr lang="en-GB" b="1"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3347103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58251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whole number must be 5,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25</m:t>
                        </m:r>
                      </m:num>
                      <m:den>
                        <m:r>
                          <a:rPr lang="en-GB" b="0" i="1" smtClean="0">
                            <a:latin typeface="Cambria Math" panose="02040503050406030204" pitchFamily="18" charset="0"/>
                          </a:rPr>
                          <m:t>5</m:t>
                        </m:r>
                      </m:den>
                    </m:f>
                  </m:oMath>
                </a14:m>
                <a:r>
                  <a:rPr lang="en-GB" b="0" dirty="0"/>
                  <a:t> = 5 (and the arrow is pointing to a number just below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5</m:t>
                        </m:r>
                      </m:den>
                    </m:f>
                  </m:oMath>
                </a14:m>
                <a:r>
                  <a:rPr lang="en-GB" b="0" dirty="0"/>
                  <a:t> , but above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5</m:t>
                        </m:r>
                      </m:den>
                    </m:f>
                  </m:oMath>
                </a14:m>
                <a:r>
                  <a:rPr lang="en-GB" b="0" dirty="0"/>
                  <a:t>).</a:t>
                </a:r>
              </a:p>
              <a:p>
                <a:r>
                  <a:rPr lang="en-GB" b="0" dirty="0"/>
                  <a:t>b) Four is just below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5</m:t>
                        </m:r>
                      </m:den>
                    </m:f>
                  </m:oMath>
                </a14:m>
                <a:r>
                  <a:rPr lang="en-GB" b="0" dirty="0"/>
                  <a:t> (as it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20</m:t>
                        </m:r>
                      </m:num>
                      <m:den>
                        <m:r>
                          <a:rPr lang="en-GB" b="0" i="1" smtClean="0">
                            <a:latin typeface="Cambria Math" panose="02040503050406030204" pitchFamily="18" charset="0"/>
                          </a:rPr>
                          <m:t>5</m:t>
                        </m:r>
                      </m:den>
                    </m:f>
                  </m:oMath>
                </a14:m>
                <a:r>
                  <a:rPr lang="en-GB" b="0" dirty="0"/>
                  <a:t> ). Six is above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5</m:t>
                        </m:r>
                      </m:den>
                    </m:f>
                  </m:oMath>
                </a14:m>
                <a:r>
                  <a:rPr lang="en-GB" b="0" dirty="0"/>
                  <a:t> (as it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5</m:t>
                        </m:r>
                      </m:den>
                    </m:f>
                  </m:oMath>
                </a14:m>
                <a:r>
                  <a:rPr lang="en-GB" b="0" dirty="0"/>
                  <a:t>).</a:t>
                </a:r>
              </a:p>
              <a:p>
                <a:r>
                  <a:rPr lang="en-GB" b="0" dirty="0"/>
                  <a:t>c) If the fractions marked were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6</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6</m:t>
                        </m:r>
                      </m:den>
                    </m:f>
                  </m:oMath>
                </a14:m>
                <a:r>
                  <a:rPr lang="en-GB" b="0" dirty="0"/>
                  <a:t> , then the arrow must be pointing to the number 4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6</m:t>
                        </m:r>
                      </m:den>
                    </m:f>
                  </m:oMath>
                </a14:m>
                <a:r>
                  <a:rPr lang="en-GB" b="0" dirty="0"/>
                  <a:t> = 4 and is the only whole number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6</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6</m:t>
                        </m:r>
                      </m:den>
                    </m:f>
                  </m:oMath>
                </a14:m>
                <a:r>
                  <a:rPr lang="en-GB" b="0" dirty="0"/>
                  <a:t> ). The whole number below would be marked at 3 (as it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6</m:t>
                        </m:r>
                      </m:den>
                    </m:f>
                  </m:oMath>
                </a14:m>
                <a:r>
                  <a:rPr lang="en-GB" b="0" dirty="0"/>
                  <a:t> ) and 5 (as it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6</m:t>
                        </m:r>
                      </m:den>
                    </m:f>
                  </m:oMath>
                </a14:m>
                <a:r>
                  <a:rPr lang="en-GB" b="0" dirty="0"/>
                  <a:t>).</a:t>
                </a:r>
              </a:p>
              <a:p>
                <a:endParaRPr lang="en-GB" b="0" dirty="0"/>
              </a:p>
              <a:p>
                <a:r>
                  <a:rPr lang="en-GB" b="0" dirty="0"/>
                  <a:t>? If there were no whole numbers between the fractions, the denominator could be 7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7</m:t>
                        </m:r>
                      </m:den>
                    </m:f>
                  </m:oMath>
                </a14:m>
                <a:r>
                  <a:rPr lang="en-GB" b="0" dirty="0"/>
                  <a:t> = 3,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7</m:t>
                        </m:r>
                      </m:den>
                    </m:f>
                  </m:oMath>
                </a14:m>
                <a:r>
                  <a:rPr lang="en-GB" b="0" dirty="0"/>
                  <a:t> &lt; 4); 9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9</m:t>
                        </m:r>
                      </m:den>
                    </m:f>
                  </m:oMath>
                </a14:m>
                <a:r>
                  <a:rPr lang="en-GB" b="0" dirty="0"/>
                  <a:t> = 2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9</m:t>
                        </m:r>
                      </m:den>
                    </m:f>
                  </m:oMath>
                </a14:m>
                <a:r>
                  <a:rPr lang="en-GB" b="0" dirty="0"/>
                  <a:t> = 3); 10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20</m:t>
                        </m:r>
                      </m:num>
                      <m:den>
                        <m:r>
                          <a:rPr lang="en-GB" b="0" i="1" smtClean="0">
                            <a:latin typeface="Cambria Math" panose="02040503050406030204" pitchFamily="18" charset="0"/>
                          </a:rPr>
                          <m:t>10</m:t>
                        </m:r>
                      </m:den>
                    </m:f>
                  </m:oMath>
                </a14:m>
                <a:r>
                  <a:rPr lang="en-GB" b="0" dirty="0"/>
                  <a:t> = 2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10</m:t>
                        </m:r>
                      </m:den>
                    </m:f>
                  </m:oMath>
                </a14:m>
                <a:r>
                  <a:rPr lang="en-GB" b="0" dirty="0"/>
                  <a:t> = 3); 13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26</m:t>
                        </m:r>
                      </m:num>
                      <m:den>
                        <m:r>
                          <a:rPr lang="en-GB" b="0" i="1" smtClean="0">
                            <a:latin typeface="Cambria Math" panose="02040503050406030204" pitchFamily="18" charset="0"/>
                          </a:rPr>
                          <m:t>13</m:t>
                        </m:r>
                      </m:den>
                    </m:f>
                  </m:oMath>
                </a14:m>
                <a:r>
                  <a:rPr lang="en-GB" b="0" dirty="0"/>
                  <a:t> = 2);</a:t>
                </a:r>
                <a:r>
                  <a:rPr lang="en-GB" b="0" baseline="0" dirty="0"/>
                  <a:t> a</a:t>
                </a:r>
                <a:r>
                  <a:rPr lang="en-GB" b="0" dirty="0"/>
                  <a:t>nd then any integer greater than 13. It </a:t>
                </a:r>
                <a:r>
                  <a:rPr lang="en-GB" b="1" dirty="0"/>
                  <a:t>cannot </a:t>
                </a:r>
                <a:r>
                  <a:rPr lang="en-GB" b="0" dirty="0"/>
                  <a:t>be 2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22</m:t>
                        </m:r>
                      </m:num>
                      <m:den>
                        <m:r>
                          <a:rPr lang="en-GB" b="0" i="1" smtClean="0">
                            <a:latin typeface="Cambria Math" panose="02040503050406030204" pitchFamily="18" charset="0"/>
                          </a:rPr>
                          <m:t>2</m:t>
                        </m:r>
                      </m:den>
                    </m:f>
                  </m:oMath>
                </a14:m>
                <a:r>
                  <a:rPr lang="en-GB" b="0" dirty="0"/>
                  <a:t> = 11); 3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3</m:t>
                        </m:r>
                      </m:den>
                    </m:f>
                  </m:oMath>
                </a14:m>
                <a:r>
                  <a:rPr lang="en-GB" b="0" dirty="0"/>
                  <a:t> = 8); 4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4</m:t>
                        </m:r>
                      </m:den>
                    </m:f>
                  </m:oMath>
                </a14:m>
                <a:r>
                  <a:rPr lang="en-GB" b="0" dirty="0"/>
                  <a:t> = 6); 8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8</m:t>
                        </m:r>
                      </m:den>
                    </m:f>
                  </m:oMath>
                </a14:m>
                <a:r>
                  <a:rPr lang="en-GB" b="0" dirty="0"/>
                  <a:t>  = 3); 11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22</m:t>
                        </m:r>
                      </m:num>
                      <m:den>
                        <m:r>
                          <a:rPr lang="en-GB" b="0" i="1" smtClean="0">
                            <a:latin typeface="Cambria Math" panose="02040503050406030204" pitchFamily="18" charset="0"/>
                          </a:rPr>
                          <m:t>11</m:t>
                        </m:r>
                      </m:den>
                    </m:f>
                  </m:oMath>
                </a14:m>
                <a:r>
                  <a:rPr lang="en-GB" b="0" dirty="0"/>
                  <a:t>= 2)</a:t>
                </a:r>
                <a:r>
                  <a:rPr lang="en-GB" b="0" baseline="0" dirty="0"/>
                  <a:t>; or  </a:t>
                </a:r>
                <a:r>
                  <a:rPr lang="en-GB" b="0" dirty="0"/>
                  <a:t>12 (since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24</m:t>
                        </m:r>
                      </m:num>
                      <m:den>
                        <m:r>
                          <a:rPr lang="en-GB" b="0" i="1" smtClean="0">
                            <a:latin typeface="Cambria Math" panose="02040503050406030204" pitchFamily="18" charset="0"/>
                          </a:rPr>
                          <m:t>12</m:t>
                        </m:r>
                      </m:den>
                    </m:f>
                  </m:oMath>
                </a14:m>
                <a:r>
                  <a:rPr lang="en-GB" b="0" dirty="0"/>
                  <a:t> = 2).</a:t>
                </a:r>
              </a:p>
              <a:p>
                <a:endParaRPr lang="en-GB" b="0" dirty="0"/>
              </a:p>
              <a:p>
                <a:r>
                  <a:rPr lang="en-GB" b="1" dirty="0"/>
                  <a:t>Suggested questioning</a:t>
                </a:r>
              </a:p>
              <a:p>
                <a:r>
                  <a:rPr lang="en-GB" b="0" dirty="0"/>
                  <a:t>What fractions are between 21 fifths and 26 fifths?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fifths are between 21 fifths and 26 fifths?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would you mark the next whole number along? How many fifths is it?</a:t>
                </a:r>
              </a:p>
              <a:p>
                <a:endParaRPr lang="en-GB" b="0" dirty="0"/>
              </a:p>
              <a:p>
                <a:r>
                  <a:rPr lang="en-GB" b="1" dirty="0"/>
                  <a:t>Things to think about</a:t>
                </a:r>
              </a:p>
              <a:p>
                <a:r>
                  <a:rPr lang="en-GB" b="0" dirty="0"/>
                  <a:t>Much like Checkpoint 8, Checkpoint 9 presents fractions that are greater than one on the number line. This time, they are presented as improper fractions: are students comfortable with this, or do they convert to mixed numbers? Familiarity with multiplication facts is key to the understanding of this Checkpoint, particularly part c and the further thinking question, and you may wish to make explicit the link to students’ previous work on multiples and factors.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The whole number must be 5, as </a:t>
                </a:r>
                <a:r>
                  <a:rPr lang="en-GB" b="0" i="0">
                    <a:latin typeface="Cambria Math" panose="02040503050406030204" pitchFamily="18" charset="0"/>
                  </a:rPr>
                  <a:t>25/5</a:t>
                </a:r>
                <a:r>
                  <a:rPr lang="en-GB" b="0"/>
                  <a:t> = 5 (and the arrow is pointing to a number just below </a:t>
                </a:r>
                <a:r>
                  <a:rPr lang="en-GB" b="0" i="0">
                    <a:latin typeface="Cambria Math" panose="02040503050406030204" pitchFamily="18" charset="0"/>
                  </a:rPr>
                  <a:t>26/5</a:t>
                </a:r>
                <a:r>
                  <a:rPr lang="en-GB" b="0"/>
                  <a:t> , but above </a:t>
                </a:r>
                <a:r>
                  <a:rPr lang="en-GB" b="0" i="0">
                    <a:latin typeface="Cambria Math" panose="02040503050406030204" pitchFamily="18" charset="0"/>
                  </a:rPr>
                  <a:t>21/5</a:t>
                </a:r>
                <a:r>
                  <a:rPr lang="en-GB" b="0"/>
                  <a:t>).</a:t>
                </a:r>
              </a:p>
              <a:p>
                <a:r>
                  <a:rPr lang="en-GB" b="0"/>
                  <a:t>b) 4 is just below </a:t>
                </a:r>
                <a:r>
                  <a:rPr lang="en-GB" b="0" i="0">
                    <a:latin typeface="Cambria Math" panose="02040503050406030204" pitchFamily="18" charset="0"/>
                  </a:rPr>
                  <a:t>21/5</a:t>
                </a:r>
                <a:r>
                  <a:rPr lang="en-GB" b="0"/>
                  <a:t> (as it is </a:t>
                </a:r>
                <a:r>
                  <a:rPr lang="en-GB" b="0" i="0">
                    <a:latin typeface="Cambria Math" panose="02040503050406030204" pitchFamily="18" charset="0"/>
                  </a:rPr>
                  <a:t>20/5</a:t>
                </a:r>
                <a:r>
                  <a:rPr lang="en-GB" b="0"/>
                  <a:t> ). 6 is above </a:t>
                </a:r>
                <a:r>
                  <a:rPr lang="en-GB" b="0" i="0">
                    <a:latin typeface="Cambria Math" panose="02040503050406030204" pitchFamily="18" charset="0"/>
                  </a:rPr>
                  <a:t>26/5</a:t>
                </a:r>
                <a:r>
                  <a:rPr lang="en-GB" b="0"/>
                  <a:t> (as it is </a:t>
                </a:r>
                <a:r>
                  <a:rPr lang="en-GB" b="0" i="0">
                    <a:latin typeface="Cambria Math" panose="02040503050406030204" pitchFamily="18" charset="0"/>
                  </a:rPr>
                  <a:t>30/5</a:t>
                </a:r>
                <a:r>
                  <a:rPr lang="en-GB" b="0"/>
                  <a:t>).</a:t>
                </a:r>
              </a:p>
              <a:p>
                <a:r>
                  <a:rPr lang="en-GB" b="0"/>
                  <a:t>c) If the fractions marked were </a:t>
                </a:r>
                <a:r>
                  <a:rPr lang="en-GB" b="0" i="0">
                    <a:latin typeface="Cambria Math" panose="02040503050406030204" pitchFamily="18" charset="0"/>
                  </a:rPr>
                  <a:t>21/6</a:t>
                </a:r>
                <a:r>
                  <a:rPr lang="en-GB" b="0"/>
                  <a:t> and </a:t>
                </a:r>
                <a:r>
                  <a:rPr lang="en-GB" b="0" i="0">
                    <a:latin typeface="Cambria Math" panose="02040503050406030204" pitchFamily="18" charset="0"/>
                  </a:rPr>
                  <a:t>26/6</a:t>
                </a:r>
                <a:r>
                  <a:rPr lang="en-GB" b="0"/>
                  <a:t> , then the arrow must be pointing to the number 4 (as </a:t>
                </a:r>
                <a:r>
                  <a:rPr lang="en-GB" b="0" i="0">
                    <a:latin typeface="Cambria Math" panose="02040503050406030204" pitchFamily="18" charset="0"/>
                  </a:rPr>
                  <a:t>24/4</a:t>
                </a:r>
                <a:r>
                  <a:rPr lang="en-GB" b="0"/>
                  <a:t> = 4 and is the only whole number between </a:t>
                </a:r>
                <a:r>
                  <a:rPr lang="en-GB" b="0" i="0">
                    <a:latin typeface="Cambria Math" panose="02040503050406030204" pitchFamily="18" charset="0"/>
                  </a:rPr>
                  <a:t>21/6</a:t>
                </a:r>
                <a:r>
                  <a:rPr lang="en-GB" b="0"/>
                  <a:t> and </a:t>
                </a:r>
                <a:r>
                  <a:rPr lang="en-GB" b="0" i="0">
                    <a:latin typeface="Cambria Math" panose="02040503050406030204" pitchFamily="18" charset="0"/>
                  </a:rPr>
                  <a:t>26/6</a:t>
                </a:r>
                <a:r>
                  <a:rPr lang="en-GB" b="0"/>
                  <a:t>  The whole number below would be marked at 3 (as it is </a:t>
                </a:r>
                <a:r>
                  <a:rPr lang="en-GB" b="0" i="0">
                    <a:latin typeface="Cambria Math" panose="02040503050406030204" pitchFamily="18" charset="0"/>
                  </a:rPr>
                  <a:t>18/6</a:t>
                </a:r>
                <a:r>
                  <a:rPr lang="en-GB" b="0"/>
                  <a:t> ) and 5 (as it is </a:t>
                </a:r>
                <a:r>
                  <a:rPr lang="en-GB" b="0" i="0">
                    <a:latin typeface="Cambria Math" panose="02040503050406030204" pitchFamily="18" charset="0"/>
                  </a:rPr>
                  <a:t>30/6</a:t>
                </a:r>
                <a:r>
                  <a:rPr lang="en-GB" b="0"/>
                  <a:t>).</a:t>
                </a:r>
              </a:p>
              <a:p>
                <a:endParaRPr lang="en-GB" b="0"/>
              </a:p>
              <a:p>
                <a:r>
                  <a:rPr lang="en-GB" b="0"/>
                  <a:t>? If there were NO whole numbers between the fractions, the denominator could be 7 (since </a:t>
                </a:r>
                <a:r>
                  <a:rPr lang="en-GB" b="0" i="0">
                    <a:latin typeface="Cambria Math" panose="02040503050406030204" pitchFamily="18" charset="0"/>
                  </a:rPr>
                  <a:t>21/7</a:t>
                </a:r>
                <a:r>
                  <a:rPr lang="en-GB" b="0"/>
                  <a:t> = 3, and </a:t>
                </a:r>
                <a:r>
                  <a:rPr lang="en-GB" b="0" i="0">
                    <a:latin typeface="Cambria Math" panose="02040503050406030204" pitchFamily="18" charset="0"/>
                  </a:rPr>
                  <a:t>26/7</a:t>
                </a:r>
                <a:r>
                  <a:rPr lang="en-GB" b="0"/>
                  <a:t> &lt; 4), 9 (since </a:t>
                </a:r>
                <a:r>
                  <a:rPr lang="en-GB" b="0" i="0">
                    <a:latin typeface="Cambria Math" panose="02040503050406030204" pitchFamily="18" charset="0"/>
                  </a:rPr>
                  <a:t>18/9</a:t>
                </a:r>
                <a:r>
                  <a:rPr lang="en-GB" b="0"/>
                  <a:t> = 2 and </a:t>
                </a:r>
                <a:r>
                  <a:rPr lang="en-GB" b="0" i="0">
                    <a:latin typeface="Cambria Math" panose="02040503050406030204" pitchFamily="18" charset="0"/>
                  </a:rPr>
                  <a:t>27/9</a:t>
                </a:r>
                <a:r>
                  <a:rPr lang="en-GB" b="0"/>
                  <a:t> = 3), 10 (since </a:t>
                </a:r>
                <a:r>
                  <a:rPr lang="en-GB" b="0" i="0">
                    <a:latin typeface="Cambria Math" panose="02040503050406030204" pitchFamily="18" charset="0"/>
                  </a:rPr>
                  <a:t>20/10</a:t>
                </a:r>
                <a:r>
                  <a:rPr lang="en-GB" b="0"/>
                  <a:t> = 2 and </a:t>
                </a:r>
                <a:r>
                  <a:rPr lang="en-GB" b="0" i="0">
                    <a:latin typeface="Cambria Math" panose="02040503050406030204" pitchFamily="18" charset="0"/>
                  </a:rPr>
                  <a:t>30/10</a:t>
                </a:r>
                <a:r>
                  <a:rPr lang="en-GB" b="0"/>
                  <a:t> = 3), and then any integer greater than 13. It CANNOT be 2 (as </a:t>
                </a:r>
                <a:r>
                  <a:rPr lang="en-GB" b="0" i="0">
                    <a:latin typeface="Cambria Math" panose="02040503050406030204" pitchFamily="18" charset="0"/>
                  </a:rPr>
                  <a:t>22/2</a:t>
                </a:r>
                <a:r>
                  <a:rPr lang="en-GB" b="0"/>
                  <a:t> = 11), 3 (as </a:t>
                </a:r>
                <a:r>
                  <a:rPr lang="en-GB" b="0" i="0">
                    <a:latin typeface="Cambria Math" panose="02040503050406030204" pitchFamily="18" charset="0"/>
                  </a:rPr>
                  <a:t>24/3</a:t>
                </a:r>
                <a:r>
                  <a:rPr lang="en-GB" b="0"/>
                  <a:t> = 8), 4 (as </a:t>
                </a:r>
                <a:r>
                  <a:rPr lang="en-GB" b="0" i="0">
                    <a:latin typeface="Cambria Math" panose="02040503050406030204" pitchFamily="18" charset="0"/>
                  </a:rPr>
                  <a:t>24/4</a:t>
                </a:r>
                <a:r>
                  <a:rPr lang="en-GB" b="0"/>
                  <a:t> = 6), 8 (as </a:t>
                </a:r>
                <a:r>
                  <a:rPr lang="en-GB" b="0" i="0">
                    <a:latin typeface="Cambria Math" panose="02040503050406030204" pitchFamily="18" charset="0"/>
                  </a:rPr>
                  <a:t>24/8</a:t>
                </a:r>
                <a:r>
                  <a:rPr lang="en-GB" b="0"/>
                  <a:t>  = 3), 11 (as </a:t>
                </a:r>
                <a:r>
                  <a:rPr lang="en-GB" b="0" i="0">
                    <a:latin typeface="Cambria Math" panose="02040503050406030204" pitchFamily="18" charset="0"/>
                  </a:rPr>
                  <a:t>22/11</a:t>
                </a:r>
                <a:r>
                  <a:rPr lang="en-GB" b="0"/>
                  <a:t>= 2), 12 (as </a:t>
                </a:r>
                <a:r>
                  <a:rPr lang="en-GB" b="0" i="0">
                    <a:latin typeface="Cambria Math" panose="02040503050406030204" pitchFamily="18" charset="0"/>
                  </a:rPr>
                  <a:t>24/12</a:t>
                </a:r>
                <a:r>
                  <a:rPr lang="en-GB" b="0"/>
                  <a:t> = 2) or 13 (as </a:t>
                </a:r>
                <a:r>
                  <a:rPr lang="en-GB" b="0" i="0">
                    <a:latin typeface="Cambria Math" panose="02040503050406030204" pitchFamily="18" charset="0"/>
                  </a:rPr>
                  <a:t>26/13</a:t>
                </a:r>
                <a:r>
                  <a:rPr lang="en-GB" b="0"/>
                  <a:t> = 2).</a:t>
                </a:r>
              </a:p>
              <a:p>
                <a:endParaRPr lang="en-GB" b="0"/>
              </a:p>
              <a:p>
                <a:r>
                  <a:rPr lang="en-GB" b="1"/>
                  <a:t>Suggested questioning</a:t>
                </a:r>
              </a:p>
              <a:p>
                <a:r>
                  <a:rPr lang="en-GB" b="0"/>
                  <a:t>What fractions are between twenty one fifths and twenty six fifths?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What fifths are between twenty one fifths and twenty six fifths?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How would you mark the next whole number along? How many fifths is it?</a:t>
                </a:r>
              </a:p>
              <a:p>
                <a:endParaRPr lang="en-GB" b="0"/>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2518262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50518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337254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on slide 118.</a:t>
            </a:r>
            <a:endParaRPr lang="en-GB" b="1" dirty="0"/>
          </a:p>
          <a:p>
            <a:endParaRPr lang="en-GB" b="1" dirty="0"/>
          </a:p>
          <a:p>
            <a:r>
              <a:rPr lang="en-GB" b="1" dirty="0"/>
              <a:t>Answers</a:t>
            </a:r>
          </a:p>
          <a:p>
            <a:r>
              <a:rPr lang="en-GB" b="0" dirty="0"/>
              <a:t>a) 12 </a:t>
            </a:r>
            <a:r>
              <a:rPr lang="en-GB" sz="1200" dirty="0">
                <a:cs typeface="Arial" panose="020B0604020202020204" pitchFamily="34" charset="0"/>
                <a:sym typeface="Symbol" pitchFamily="2" charset="2"/>
              </a:rPr>
              <a:t> 4 = 3, so this should be marked at 3.</a:t>
            </a:r>
          </a:p>
          <a:p>
            <a:r>
              <a:rPr lang="en-GB" b="0" dirty="0"/>
              <a:t>b) Students are likely to suggest 12 </a:t>
            </a:r>
            <a:r>
              <a:rPr lang="en-GB" sz="1200" dirty="0">
                <a:cs typeface="Arial" panose="020B0604020202020204" pitchFamily="34" charset="0"/>
                <a:sym typeface="Symbol" pitchFamily="2" charset="2"/>
              </a:rPr>
              <a:t> 6, as 6 is a factor of 12 so the division has an integer solution.</a:t>
            </a:r>
          </a:p>
          <a:p>
            <a:r>
              <a:rPr lang="en-GB" sz="1200" b="0" dirty="0">
                <a:cs typeface="Arial" panose="020B0604020202020204" pitchFamily="34" charset="0"/>
                <a:sym typeface="Symbol" pitchFamily="2" charset="2"/>
              </a:rPr>
              <a:t>c) </a:t>
            </a:r>
            <a:r>
              <a:rPr lang="en-GB" b="0" dirty="0"/>
              <a:t>12 </a:t>
            </a:r>
            <a:r>
              <a:rPr lang="en-GB" sz="1200" dirty="0">
                <a:cs typeface="Arial" panose="020B0604020202020204" pitchFamily="34" charset="0"/>
                <a:sym typeface="Symbol" pitchFamily="2" charset="2"/>
              </a:rPr>
              <a:t> 6 = 2, so this should be marked at 2; </a:t>
            </a:r>
            <a:r>
              <a:rPr lang="en-GB" b="0" dirty="0"/>
              <a:t>12 </a:t>
            </a:r>
            <a:r>
              <a:rPr lang="en-GB" sz="1200" dirty="0">
                <a:cs typeface="Arial" panose="020B0604020202020204" pitchFamily="34" charset="0"/>
                <a:sym typeface="Symbol" pitchFamily="2" charset="2"/>
              </a:rPr>
              <a:t> 5 = 2.4. Please note, students are not expected to ‘know’ this, and may not work it out, but should reason that the solution will be between 2 and 3, but closer to 2.</a:t>
            </a:r>
          </a:p>
          <a:p>
            <a:endParaRPr lang="en-GB" sz="1200" b="0" dirty="0">
              <a:cs typeface="Arial" panose="020B0604020202020204" pitchFamily="34" charset="0"/>
              <a:sym typeface="Symbol" pitchFamily="2" charset="2"/>
            </a:endParaRPr>
          </a:p>
          <a:p>
            <a:r>
              <a:rPr lang="en-GB" sz="1200" b="0" dirty="0">
                <a:cs typeface="Arial" panose="020B0604020202020204" pitchFamily="34" charset="0"/>
                <a:sym typeface="Symbol" pitchFamily="2" charset="2"/>
              </a:rPr>
              <a:t>? For 12 </a:t>
            </a:r>
            <a:r>
              <a:rPr lang="en-GB" sz="1200" dirty="0">
                <a:cs typeface="Arial" panose="020B0604020202020204" pitchFamily="34" charset="0"/>
                <a:sym typeface="Symbol" pitchFamily="2" charset="2"/>
              </a:rPr>
              <a:t> 6, a</a:t>
            </a:r>
            <a:r>
              <a:rPr lang="en-GB" sz="1200" b="0" dirty="0">
                <a:cs typeface="Arial" panose="020B0604020202020204" pitchFamily="34" charset="0"/>
                <a:sym typeface="Symbol" pitchFamily="2" charset="2"/>
              </a:rPr>
              <a:t>ny other divisions with a quotient of 2 (e.g. 24</a:t>
            </a:r>
            <a:r>
              <a:rPr lang="en-GB" b="0" dirty="0"/>
              <a:t> </a:t>
            </a:r>
            <a:r>
              <a:rPr lang="en-GB" sz="1200" dirty="0">
                <a:cs typeface="Arial" panose="020B0604020202020204" pitchFamily="34" charset="0"/>
                <a:sym typeface="Symbol" pitchFamily="2" charset="2"/>
              </a:rPr>
              <a:t> 12; </a:t>
            </a:r>
            <a:r>
              <a:rPr lang="en-GB" sz="1200" b="0" dirty="0">
                <a:cs typeface="Arial" panose="020B0604020202020204" pitchFamily="34" charset="0"/>
                <a:sym typeface="Symbol" pitchFamily="2" charset="2"/>
              </a:rPr>
              <a:t>48</a:t>
            </a:r>
            <a:r>
              <a:rPr lang="en-GB" b="0" dirty="0"/>
              <a:t> </a:t>
            </a:r>
            <a:r>
              <a:rPr lang="en-GB" sz="1200" dirty="0">
                <a:cs typeface="Arial" panose="020B0604020202020204" pitchFamily="34" charset="0"/>
                <a:sym typeface="Symbol" pitchFamily="2" charset="2"/>
              </a:rPr>
              <a:t> 24; 10</a:t>
            </a:r>
            <a:r>
              <a:rPr lang="en-GB" b="0" dirty="0"/>
              <a:t> </a:t>
            </a:r>
            <a:r>
              <a:rPr lang="en-GB" sz="1200" dirty="0">
                <a:cs typeface="Arial" panose="020B0604020202020204" pitchFamily="34" charset="0"/>
                <a:sym typeface="Symbol" pitchFamily="2" charset="2"/>
              </a:rPr>
              <a:t> 5; </a:t>
            </a:r>
            <a:r>
              <a:rPr lang="en-GB" sz="1200" b="0" dirty="0">
                <a:cs typeface="Arial" panose="020B0604020202020204" pitchFamily="34" charset="0"/>
                <a:sym typeface="Symbol" pitchFamily="2" charset="2"/>
              </a:rPr>
              <a:t>11</a:t>
            </a:r>
            <a:r>
              <a:rPr lang="en-GB" b="0" dirty="0"/>
              <a:t> </a:t>
            </a:r>
            <a:r>
              <a:rPr lang="en-GB" sz="1200" dirty="0">
                <a:cs typeface="Arial" panose="020B0604020202020204" pitchFamily="34" charset="0"/>
                <a:sym typeface="Symbol" pitchFamily="2" charset="2"/>
              </a:rPr>
              <a:t> 5.5; 6  1). For </a:t>
            </a:r>
            <a:r>
              <a:rPr lang="en-GB" sz="1200" b="0" dirty="0">
                <a:cs typeface="Arial" panose="020B0604020202020204" pitchFamily="34" charset="0"/>
                <a:sym typeface="Symbol" pitchFamily="2" charset="2"/>
              </a:rPr>
              <a:t>12 </a:t>
            </a:r>
            <a:r>
              <a:rPr lang="en-GB" sz="1200" dirty="0">
                <a:cs typeface="Arial" panose="020B0604020202020204" pitchFamily="34" charset="0"/>
                <a:sym typeface="Symbol" pitchFamily="2" charset="2"/>
              </a:rPr>
              <a:t> 5, a</a:t>
            </a:r>
            <a:r>
              <a:rPr lang="en-GB" sz="1200" b="0" dirty="0">
                <a:cs typeface="Arial" panose="020B0604020202020204" pitchFamily="34" charset="0"/>
                <a:sym typeface="Symbol" pitchFamily="2" charset="2"/>
              </a:rPr>
              <a:t>ny other divisions with a quotient of 2.4 (e.g. 24 </a:t>
            </a:r>
            <a:r>
              <a:rPr lang="en-GB" sz="1200" dirty="0">
                <a:cs typeface="Arial" panose="020B0604020202020204" pitchFamily="34" charset="0"/>
                <a:sym typeface="Symbol" pitchFamily="2" charset="2"/>
              </a:rPr>
              <a:t> 10, 48  20, 6  2.5). </a:t>
            </a:r>
          </a:p>
          <a:p>
            <a:r>
              <a:rPr lang="en-GB" sz="1200" b="0" dirty="0">
                <a:cs typeface="Arial" panose="020B0604020202020204" pitchFamily="34" charset="0"/>
                <a:sym typeface="Symbol" pitchFamily="2" charset="2"/>
              </a:rPr>
              <a:t>  </a:t>
            </a:r>
            <a:r>
              <a:rPr lang="en-GB" sz="1200" dirty="0">
                <a:cs typeface="Arial" panose="020B0604020202020204" pitchFamily="34" charset="0"/>
                <a:sym typeface="Symbol" pitchFamily="2" charset="2"/>
              </a:rPr>
              <a:t>     </a:t>
            </a:r>
            <a:endParaRPr lang="en-GB" b="0" dirty="0"/>
          </a:p>
          <a:p>
            <a:r>
              <a:rPr lang="en-GB" b="1" dirty="0"/>
              <a:t>Suggested questioning</a:t>
            </a:r>
          </a:p>
          <a:p>
            <a:r>
              <a:rPr lang="en-GB" b="0" dirty="0"/>
              <a:t>Where do you predict 12 divided by five will be? How might you mark it accurately?</a:t>
            </a:r>
          </a:p>
          <a:p>
            <a:r>
              <a:rPr lang="en-GB" b="0" dirty="0"/>
              <a:t>Do you expect all of the points to be the same distance apart? What’s happening to the distance between them? Can you explain why?</a:t>
            </a:r>
          </a:p>
          <a:p>
            <a:r>
              <a:rPr lang="en-GB" b="0" dirty="0"/>
              <a:t>If we continued the sequence, dividing 12 by different whole numbers, which is the first calculation which will go below 1?</a:t>
            </a:r>
          </a:p>
          <a:p>
            <a:endParaRPr lang="en-GB" b="1" dirty="0"/>
          </a:p>
          <a:p>
            <a:r>
              <a:rPr lang="en-GB" b="1" dirty="0"/>
              <a:t>Things to think about</a:t>
            </a:r>
          </a:p>
          <a:p>
            <a:r>
              <a:rPr lang="en-GB" b="0" dirty="0"/>
              <a:t>Checkpoint 10 does not explicitly reference fractions, but may be a useful to explore students’ understanding ahead of teaching in several key areas with fractions. Assess whether students connect division with fractions, and specifically whether they understand that fractions </a:t>
            </a:r>
            <a:r>
              <a:rPr lang="en-GB" b="0" i="0" dirty="0"/>
              <a:t>are </a:t>
            </a:r>
            <a:r>
              <a:rPr lang="en-GB" b="0" dirty="0"/>
              <a:t>divisions and that performing that division results in an equivalent decimal. There are also useful links to be made here with equivalent fractions, and understanding more deeply that this means they have the same value and position on the number line (rather than just performing a process to ‘create’ equivalent fractions). Another potential link can be made to improper fractions and mixed numbers.</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970284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of the number line is provided on slide 119.</a:t>
                </a:r>
                <a:endParaRPr lang="en-GB" b="1" dirty="0"/>
              </a:p>
              <a:p>
                <a:endParaRPr lang="en-GB" b="1" dirty="0"/>
              </a:p>
              <a:p>
                <a:r>
                  <a:rPr lang="en-GB" b="1" dirty="0"/>
                  <a:t>Answers</a:t>
                </a:r>
              </a:p>
              <a:p>
                <a:r>
                  <a:rPr lang="en-GB" b="0" dirty="0"/>
                  <a:t>a) Approximately 0.14 (just under halfway between 0.1 and 0.2). Do not correct answers at this stage, as part b reveals the answer.</a:t>
                </a:r>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b="0" dirty="0"/>
                  <a:t> should be marked at 0.14 (just under halfway between 0.1 and 0.2). </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 should be marked at 0.43 (a</a:t>
                </a:r>
                <a:r>
                  <a:rPr lang="en-GB" b="0" baseline="0" dirty="0"/>
                  <a:t> little closer to 0.4 than 0.5</a:t>
                </a:r>
                <a:r>
                  <a:rPr lang="en-GB" b="0" dirty="0"/>
                  <a:t>).</a:t>
                </a:r>
              </a:p>
              <a:p>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7</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 = 0.14 + 0.43</a:t>
                </a:r>
                <a:r>
                  <a:rPr lang="en-GB" b="0" baseline="0" dirty="0"/>
                  <a:t> </a:t>
                </a:r>
                <a:r>
                  <a:rPr lang="en-GB" b="0" dirty="0"/>
                  <a:t>= 0.57 (a little closer to 0.6 than 0.5).</a:t>
                </a:r>
              </a:p>
              <a:p>
                <a:endParaRPr lang="en-GB" b="0" dirty="0"/>
              </a:p>
              <a:p>
                <a:r>
                  <a:rPr lang="en-GB" b="0" dirty="0"/>
                  <a:t>? Students’ responses may vary, depending on which operations they choose to do with the three fractions that they have worked with in parts a</a:t>
                </a:r>
                <a:r>
                  <a:rPr lang="en-GB" b="0" baseline="0" dirty="0"/>
                  <a:t> to </a:t>
                </a:r>
                <a:r>
                  <a:rPr lang="en-GB" b="0" dirty="0"/>
                  <a:t>c. Two likely solutions may be doubling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7</m:t>
                        </m:r>
                      </m:den>
                    </m:f>
                  </m:oMath>
                </a14:m>
                <a:r>
                  <a:rPr lang="en-GB" b="0" dirty="0"/>
                  <a:t>  at 0.8</a:t>
                </a:r>
                <a:r>
                  <a:rPr lang="en-GB" b="0" baseline="0" dirty="0"/>
                  <a:t>6 or</a:t>
                </a:r>
                <a:r>
                  <a:rPr lang="en-GB" b="0" dirty="0"/>
                  <a:t> subtracting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b="0" dirty="0"/>
                  <a:t> from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7</m:t>
                        </m:r>
                      </m:den>
                    </m:f>
                  </m:oMath>
                </a14:m>
                <a:r>
                  <a:rPr lang="en-GB" b="0" dirty="0"/>
                  <a:t> at 0.28.</a:t>
                </a:r>
              </a:p>
              <a:p>
                <a:endParaRPr lang="en-GB" b="0" dirty="0"/>
              </a:p>
              <a:p>
                <a:r>
                  <a:rPr lang="en-GB" b="1" dirty="0"/>
                  <a:t>Suggested questioning</a:t>
                </a:r>
              </a:p>
              <a:p>
                <a:r>
                  <a:rPr lang="en-GB" b="0" dirty="0"/>
                  <a:t>What do </a:t>
                </a:r>
                <a:r>
                  <a:rPr lang="en-US" sz="1200" dirty="0"/>
                  <a:t>1</a:t>
                </a:r>
                <a:r>
                  <a:rPr lang="en-GB" sz="1200" dirty="0">
                    <a:sym typeface="Symbol" pitchFamily="2" charset="2"/>
                  </a:rPr>
                  <a:t>  7 and </a:t>
                </a:r>
                <a14:m>
                  <m:oMath xmlns:m="http://schemas.openxmlformats.org/officeDocument/2006/math">
                    <m:f>
                      <m:fPr>
                        <m:ctrlPr>
                          <a:rPr lang="en-GB" sz="1200" i="1" smtClean="0">
                            <a:latin typeface="Cambria Math" panose="02040503050406030204" pitchFamily="18" charset="0"/>
                            <a:sym typeface="Symbol" pitchFamily="2" charset="2"/>
                          </a:rPr>
                        </m:ctrlPr>
                      </m:fPr>
                      <m:num>
                        <m:r>
                          <a:rPr lang="en-GB" sz="1200" b="0" i="1" smtClean="0">
                            <a:latin typeface="Cambria Math" panose="02040503050406030204" pitchFamily="18" charset="0"/>
                            <a:sym typeface="Symbol" pitchFamily="2" charset="2"/>
                          </a:rPr>
                          <m:t>1</m:t>
                        </m:r>
                      </m:num>
                      <m:den>
                        <m:r>
                          <a:rPr lang="en-GB" sz="1200" b="0" i="1" smtClean="0">
                            <a:latin typeface="Cambria Math" panose="02040503050406030204" pitchFamily="18" charset="0"/>
                            <a:sym typeface="Symbol" pitchFamily="2" charset="2"/>
                          </a:rPr>
                          <m:t>7</m:t>
                        </m:r>
                      </m:den>
                    </m:f>
                  </m:oMath>
                </a14:m>
                <a:r>
                  <a:rPr lang="en-GB" sz="1200" dirty="0">
                    <a:sym typeface="Symbol" pitchFamily="2" charset="2"/>
                  </a:rPr>
                  <a:t> have in common? What’s different about them?</a:t>
                </a:r>
              </a:p>
              <a:p>
                <a:r>
                  <a:rPr lang="en-GB" sz="1200" b="0" dirty="0">
                    <a:sym typeface="Symbol" pitchFamily="2" charset="2"/>
                  </a:rPr>
                  <a:t>If you didn’t know that </a:t>
                </a:r>
                <a:r>
                  <a:rPr lang="en-US" sz="1200" dirty="0"/>
                  <a:t>1</a:t>
                </a:r>
                <a:r>
                  <a:rPr lang="en-GB" sz="1200" dirty="0">
                    <a:sym typeface="Symbol" pitchFamily="2" charset="2"/>
                  </a:rPr>
                  <a:t>  7 = 0.14, and didn’t have a calculator, what strategy would you use to mark the result? </a:t>
                </a:r>
              </a:p>
              <a:p>
                <a:r>
                  <a:rPr lang="en-GB" sz="1200" b="0" dirty="0">
                    <a:sym typeface="Symbol" pitchFamily="2" charset="2"/>
                  </a:rPr>
                  <a:t>Would you estimate </a:t>
                </a:r>
                <a:r>
                  <a:rPr lang="en-US" sz="1200" dirty="0"/>
                  <a:t>1</a:t>
                </a:r>
                <a:r>
                  <a:rPr lang="en-GB" sz="1200" dirty="0">
                    <a:sym typeface="Symbol" pitchFamily="2" charset="2"/>
                  </a:rPr>
                  <a:t>  7? What’s an estimate that you might be able to carry out in your head?</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11 explicitly explores fractions as divisions</a:t>
                </a:r>
                <a:r>
                  <a:rPr lang="en-GB" baseline="0" dirty="0"/>
                  <a:t> and checks whether students</a:t>
                </a:r>
                <a:r>
                  <a:rPr lang="en-GB" dirty="0"/>
                  <a:t> understand that </a:t>
                </a:r>
                <a14:m>
                  <m:oMath xmlns:m="http://schemas.openxmlformats.org/officeDocument/2006/math">
                    <m:f>
                      <m:fPr>
                        <m:ctrlPr>
                          <a:rPr lang="en-GB" sz="1200" i="1" smtClean="0">
                            <a:latin typeface="Cambria Math" panose="02040503050406030204" pitchFamily="18" charset="0"/>
                            <a:sym typeface="Symbol" pitchFamily="2" charset="2"/>
                          </a:rPr>
                        </m:ctrlPr>
                      </m:fPr>
                      <m:num>
                        <m:r>
                          <a:rPr lang="en-GB" sz="1200" b="0" i="1" smtClean="0">
                            <a:latin typeface="Cambria Math" panose="02040503050406030204" pitchFamily="18" charset="0"/>
                            <a:sym typeface="Symbol" pitchFamily="2" charset="2"/>
                          </a:rPr>
                          <m:t>1</m:t>
                        </m:r>
                      </m:num>
                      <m:den>
                        <m:r>
                          <a:rPr lang="en-GB" sz="1200" b="0" i="1" smtClean="0">
                            <a:latin typeface="Cambria Math" panose="02040503050406030204" pitchFamily="18" charset="0"/>
                            <a:sym typeface="Symbol" pitchFamily="2" charset="2"/>
                          </a:rPr>
                          <m:t>7</m:t>
                        </m:r>
                      </m:den>
                    </m:f>
                  </m:oMath>
                </a14:m>
                <a:r>
                  <a:rPr lang="en-GB" sz="1200" dirty="0">
                    <a:sym typeface="Symbol" pitchFamily="2" charset="2"/>
                  </a:rPr>
                  <a:t> is another way of writing </a:t>
                </a:r>
                <a:r>
                  <a:rPr lang="en-US" sz="1200" dirty="0"/>
                  <a:t>1</a:t>
                </a:r>
                <a:r>
                  <a:rPr lang="en-GB" sz="1200" dirty="0">
                    <a:sym typeface="Symbol" pitchFamily="2" charset="2"/>
                  </a:rPr>
                  <a:t>  7.</a:t>
                </a:r>
                <a:r>
                  <a:rPr lang="en-GB" sz="1200" baseline="0" dirty="0">
                    <a:sym typeface="Symbol" pitchFamily="2" charset="2"/>
                  </a:rPr>
                  <a:t> The national curriculum includes association of</a:t>
                </a:r>
                <a:r>
                  <a:rPr lang="en-US" sz="1200" i="0" dirty="0"/>
                  <a:t> a fraction with division, and decimal</a:t>
                </a:r>
                <a:r>
                  <a:rPr lang="en-US" sz="1200" i="0" baseline="0" dirty="0"/>
                  <a:t> equivalence, for simple fractions such as </a:t>
                </a:r>
                <a14:m>
                  <m:oMath xmlns:m="http://schemas.openxmlformats.org/officeDocument/2006/math">
                    <m:f>
                      <m:fPr>
                        <m:ctrlPr>
                          <a:rPr lang="en-US" sz="1200" i="1" baseline="0" smtClean="0">
                            <a:latin typeface="Cambria Math" panose="02040503050406030204" pitchFamily="18" charset="0"/>
                          </a:rPr>
                        </m:ctrlPr>
                      </m:fPr>
                      <m:num>
                        <m:r>
                          <a:rPr lang="en-GB" sz="1200" b="0" i="1" baseline="0" smtClean="0">
                            <a:latin typeface="Cambria Math" panose="02040503050406030204" pitchFamily="18" charset="0"/>
                          </a:rPr>
                          <m:t>3</m:t>
                        </m:r>
                      </m:num>
                      <m:den>
                        <m:r>
                          <a:rPr lang="en-GB" sz="1200" b="0" i="1" baseline="0" smtClean="0">
                            <a:latin typeface="Cambria Math" panose="02040503050406030204" pitchFamily="18" charset="0"/>
                          </a:rPr>
                          <m:t>8</m:t>
                        </m:r>
                      </m:den>
                    </m:f>
                    <m:r>
                      <a:rPr lang="en-GB" sz="1200" b="0" i="1" baseline="0" smtClean="0">
                        <a:latin typeface="Cambria Math" panose="02040503050406030204" pitchFamily="18" charset="0"/>
                      </a:rPr>
                      <m:t> </m:t>
                    </m:r>
                  </m:oMath>
                </a14:m>
                <a:r>
                  <a:rPr lang="en-US" sz="1200" i="0" baseline="0" dirty="0"/>
                  <a:t>= 0.375. Students will not already know decimal equivalents for sevenths, which is why they are explored here</a:t>
                </a:r>
                <a:r>
                  <a:rPr lang="en-GB" sz="1200" baseline="0" dirty="0">
                    <a:sym typeface="Symbol" pitchFamily="2" charset="2"/>
                  </a:rPr>
                  <a:t>. A sticking point may be the positioning of hundredths on a number line marked in tenths: if students cannot place these accurately, consider coming back to this after some more teaching on the decimal number line. Checkpoint 12 also explores fractions as divisions but focuses instead on the relative size of divisions with different denominators; you could consider both tasks together. </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number line is provided on slide XX.</a:t>
                </a:r>
                <a:endParaRPr lang="en-GB" b="1" dirty="0"/>
              </a:p>
              <a:p>
                <a:endParaRPr lang="en-GB" b="1" dirty="0"/>
              </a:p>
              <a:p>
                <a:r>
                  <a:rPr lang="en-GB" b="1" dirty="0"/>
                  <a:t>Answers</a:t>
                </a:r>
              </a:p>
              <a:p>
                <a:r>
                  <a:rPr lang="en-GB" b="0" dirty="0"/>
                  <a:t>a) </a:t>
                </a:r>
                <a:r>
                  <a:rPr lang="en-GB" b="0" i="0">
                    <a:latin typeface="Cambria Math" panose="02040503050406030204" pitchFamily="18" charset="0"/>
                  </a:rPr>
                  <a:t>18/58</a:t>
                </a:r>
                <a:r>
                  <a:rPr lang="en-GB" b="0" dirty="0"/>
                  <a:t> should be marked at 0.31 (so just above 0.3).</a:t>
                </a:r>
              </a:p>
              <a:p>
                <a:r>
                  <a:rPr lang="en-GB" b="0" dirty="0"/>
                  <a:t>b) </a:t>
                </a:r>
                <a:r>
                  <a:rPr lang="en-GB" b="0" i="0">
                    <a:latin typeface="Cambria Math" panose="02040503050406030204" pitchFamily="18" charset="0"/>
                  </a:rPr>
                  <a:t>10/58</a:t>
                </a:r>
                <a:r>
                  <a:rPr lang="en-GB" b="0" dirty="0"/>
                  <a:t> should be marked at 0.17 (so closer to 0.2 than 0.1).</a:t>
                </a:r>
              </a:p>
              <a:p>
                <a:r>
                  <a:rPr lang="en-GB" b="0" dirty="0"/>
                  <a:t>c) </a:t>
                </a:r>
                <a:r>
                  <a:rPr lang="en-GB" b="0" i="0">
                    <a:latin typeface="Cambria Math" panose="02040503050406030204" pitchFamily="18" charset="0"/>
                  </a:rPr>
                  <a:t>28/58</a:t>
                </a:r>
                <a:r>
                  <a:rPr lang="en-GB" b="0" dirty="0"/>
                  <a:t> = </a:t>
                </a:r>
                <a:r>
                  <a:rPr lang="en-GB" b="0" i="0">
                    <a:latin typeface="Cambria Math" panose="02040503050406030204" pitchFamily="18" charset="0"/>
                  </a:rPr>
                  <a:t>18/58</a:t>
                </a:r>
                <a:r>
                  <a:rPr lang="en-GB" b="0" dirty="0"/>
                  <a:t> + </a:t>
                </a:r>
                <a:r>
                  <a:rPr lang="en-GB" b="0" i="0">
                    <a:latin typeface="Cambria Math" panose="02040503050406030204" pitchFamily="18" charset="0"/>
                  </a:rPr>
                  <a:t>10/58</a:t>
                </a:r>
                <a:r>
                  <a:rPr lang="en-GB" b="0" dirty="0"/>
                  <a:t> = 0.31 + 0.17 = 0.48 (so closer to 0.5 than 0.4).</a:t>
                </a:r>
              </a:p>
              <a:p>
                <a:endParaRPr lang="en-GB" b="0" dirty="0"/>
              </a:p>
              <a:p>
                <a:r>
                  <a:rPr lang="en-GB" b="0" dirty="0"/>
                  <a:t>? Students responses may vary, depending on which operations they choose do with the three fractions that they have worked with in parts a-c. Some likely solutions include doubling </a:t>
                </a:r>
                <a:r>
                  <a:rPr lang="en-GB" b="0" i="0">
                    <a:latin typeface="Cambria Math" panose="02040503050406030204" pitchFamily="18" charset="0"/>
                  </a:rPr>
                  <a:t>18/58</a:t>
                </a:r>
                <a:r>
                  <a:rPr lang="en-GB" b="0" dirty="0"/>
                  <a:t> to mark </a:t>
                </a:r>
                <a:r>
                  <a:rPr lang="en-GB" b="0" i="0">
                    <a:latin typeface="Cambria Math" panose="02040503050406030204" pitchFamily="18" charset="0"/>
                  </a:rPr>
                  <a:t>36/58</a:t>
                </a:r>
                <a:r>
                  <a:rPr lang="en-GB" b="0" dirty="0"/>
                  <a:t> at 0.62; doubling </a:t>
                </a:r>
                <a:r>
                  <a:rPr lang="en-GB" b="0" i="0">
                    <a:latin typeface="Cambria Math" panose="02040503050406030204" pitchFamily="18" charset="0"/>
                  </a:rPr>
                  <a:t>10/58</a:t>
                </a:r>
                <a:r>
                  <a:rPr lang="en-GB" b="0" dirty="0"/>
                  <a:t> to mark </a:t>
                </a:r>
                <a:r>
                  <a:rPr lang="en-GB" b="0" i="0">
                    <a:latin typeface="Cambria Math" panose="02040503050406030204" pitchFamily="18" charset="0"/>
                  </a:rPr>
                  <a:t>20/58</a:t>
                </a:r>
                <a:r>
                  <a:rPr lang="en-GB" b="0" dirty="0"/>
                  <a:t>  at 0.34; subtracting </a:t>
                </a:r>
                <a:r>
                  <a:rPr lang="en-GB" b="0" i="0">
                    <a:latin typeface="Cambria Math" panose="02040503050406030204" pitchFamily="18" charset="0"/>
                  </a:rPr>
                  <a:t>10/58</a:t>
                </a:r>
                <a:r>
                  <a:rPr lang="en-GB" b="0" dirty="0"/>
                  <a:t> from </a:t>
                </a:r>
                <a:r>
                  <a:rPr lang="en-GB" b="0" i="0">
                    <a:latin typeface="Cambria Math" panose="02040503050406030204" pitchFamily="18" charset="0"/>
                  </a:rPr>
                  <a:t>18/58</a:t>
                </a:r>
                <a:r>
                  <a:rPr lang="en-GB" b="0" dirty="0"/>
                  <a:t> to mark </a:t>
                </a:r>
                <a:r>
                  <a:rPr lang="en-GB" b="0" i="0">
                    <a:latin typeface="Cambria Math" panose="02040503050406030204" pitchFamily="18" charset="0"/>
                  </a:rPr>
                  <a:t>8/58</a:t>
                </a:r>
                <a:r>
                  <a:rPr lang="en-GB" b="0" dirty="0"/>
                  <a:t> at 0.14; adding </a:t>
                </a:r>
                <a:r>
                  <a:rPr lang="en-GB" b="0" i="0">
                    <a:latin typeface="Cambria Math" panose="02040503050406030204" pitchFamily="18" charset="0"/>
                  </a:rPr>
                  <a:t>10/58</a:t>
                </a:r>
                <a:r>
                  <a:rPr lang="en-GB" b="0" dirty="0"/>
                  <a:t> onto </a:t>
                </a:r>
                <a:r>
                  <a:rPr lang="en-GB" b="0" i="0">
                    <a:latin typeface="Cambria Math" panose="02040503050406030204" pitchFamily="18" charset="0"/>
                  </a:rPr>
                  <a:t>28/58</a:t>
                </a:r>
                <a:r>
                  <a:rPr lang="en-GB" b="0" dirty="0"/>
                  <a:t> to mark </a:t>
                </a:r>
                <a:r>
                  <a:rPr lang="en-GB" b="0" i="0">
                    <a:latin typeface="Cambria Math" panose="02040503050406030204" pitchFamily="18" charset="0"/>
                  </a:rPr>
                  <a:t>38/58</a:t>
                </a:r>
                <a:r>
                  <a:rPr lang="en-GB" b="0" dirty="0"/>
                  <a:t> at 0.65.</a:t>
                </a:r>
              </a:p>
              <a:p>
                <a:endParaRPr lang="en-GB" b="0" dirty="0"/>
              </a:p>
              <a:p>
                <a:r>
                  <a:rPr lang="en-GB" b="1" dirty="0"/>
                  <a:t>Suggested questioning</a:t>
                </a:r>
              </a:p>
              <a:p>
                <a:r>
                  <a:rPr lang="en-GB" b="0" dirty="0"/>
                  <a:t>What do </a:t>
                </a:r>
                <a:r>
                  <a:rPr lang="en-US" sz="1200" dirty="0"/>
                  <a:t>18</a:t>
                </a:r>
                <a:r>
                  <a:rPr lang="en-GB" sz="1200" dirty="0">
                    <a:sym typeface="Symbol" pitchFamily="2" charset="2"/>
                  </a:rPr>
                  <a:t>  58 and </a:t>
                </a:r>
                <a:r>
                  <a:rPr lang="en-GB" sz="1200" i="0">
                    <a:latin typeface="Cambria Math" panose="02040503050406030204" pitchFamily="18" charset="0"/>
                    <a:sym typeface="Symbol" pitchFamily="2" charset="2"/>
                  </a:rPr>
                  <a:t>18/58</a:t>
                </a:r>
                <a:r>
                  <a:rPr lang="en-GB" sz="1200" dirty="0">
                    <a:sym typeface="Symbol" pitchFamily="2" charset="2"/>
                  </a:rPr>
                  <a:t> have in common? What’s different about them?</a:t>
                </a:r>
              </a:p>
              <a:p>
                <a:r>
                  <a:rPr lang="en-GB" sz="1200" b="0" dirty="0">
                    <a:sym typeface="Symbol" pitchFamily="2" charset="2"/>
                  </a:rPr>
                  <a:t>If you didn’t know that </a:t>
                </a:r>
                <a:r>
                  <a:rPr lang="en-US" sz="1200" dirty="0"/>
                  <a:t>18</a:t>
                </a:r>
                <a:r>
                  <a:rPr lang="en-GB" sz="1200" dirty="0">
                    <a:sym typeface="Symbol" pitchFamily="2" charset="2"/>
                  </a:rPr>
                  <a:t>  58 = 0.31, and didn’t have a </a:t>
                </a:r>
                <a:r>
                  <a:rPr lang="en-GB" sz="1200" dirty="0" err="1">
                    <a:sym typeface="Symbol" pitchFamily="2" charset="2"/>
                  </a:rPr>
                  <a:t>cacluator</a:t>
                </a:r>
                <a:r>
                  <a:rPr lang="en-GB" sz="1200" dirty="0">
                    <a:sym typeface="Symbol" pitchFamily="2" charset="2"/>
                  </a:rPr>
                  <a:t>, would you have a strategy to mark the result? How would you do it?</a:t>
                </a:r>
              </a:p>
              <a:p>
                <a:r>
                  <a:rPr lang="en-GB" sz="1200" b="0" dirty="0">
                    <a:sym typeface="Symbol" pitchFamily="2" charset="2"/>
                  </a:rPr>
                  <a:t>Would you estimate </a:t>
                </a:r>
                <a:r>
                  <a:rPr lang="en-US" sz="1200" dirty="0"/>
                  <a:t>18</a:t>
                </a:r>
                <a:r>
                  <a:rPr lang="en-GB" sz="1200" dirty="0">
                    <a:sym typeface="Symbol" pitchFamily="2" charset="2"/>
                  </a:rPr>
                  <a:t>  58? What’s and estimate that you might be able to carry out in your head?</a:t>
                </a:r>
                <a:endParaRPr lang="en-GB" b="0" dirty="0"/>
              </a:p>
              <a:p>
                <a:endParaRPr lang="en-GB" b="1" dirty="0"/>
              </a:p>
              <a:p>
                <a:r>
                  <a:rPr lang="en-GB" b="1" dirty="0"/>
                  <a:t>Things to think about</a:t>
                </a: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3156707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337832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Questions a to c will appear separately to questions d to f so you can choose the pace at which to work with your class. A printable resource is provided on slide 120.</a:t>
            </a:r>
            <a:endParaRPr lang="en-GB" b="1" dirty="0"/>
          </a:p>
          <a:p>
            <a:endParaRPr lang="en-GB" b="1" dirty="0"/>
          </a:p>
          <a:p>
            <a:r>
              <a:rPr lang="en-GB" b="1" dirty="0"/>
              <a:t>Answers</a:t>
            </a:r>
          </a:p>
          <a:p>
            <a:r>
              <a:rPr lang="en-GB" b="0" dirty="0"/>
              <a:t>The answers are also given as animations on the next slide.</a:t>
            </a:r>
          </a:p>
          <a:p>
            <a:endParaRPr lang="en-GB" b="0" dirty="0"/>
          </a:p>
          <a:p>
            <a:r>
              <a:rPr lang="en-GB" b="0" dirty="0"/>
              <a:t>a) </a:t>
            </a:r>
            <a:r>
              <a:rPr lang="en-GB" sz="1200" dirty="0">
                <a:solidFill>
                  <a:schemeClr val="accent1"/>
                </a:solidFill>
                <a:sym typeface="Symbol" pitchFamily="2" charset="2"/>
              </a:rPr>
              <a:t>5 </a:t>
            </a:r>
            <a:r>
              <a:rPr lang="en-GB" sz="1200" dirty="0">
                <a:sym typeface="Symbol" pitchFamily="2" charset="2"/>
              </a:rPr>
              <a:t> 6 should be marked just to the right of 3  4, closer to 3  4 than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b) 6  6 should be marked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c) 7  6 should be marked just to the left of 5  4, closer to 5  4 than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NB parts a and c should be equidistant from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d) 5677  5678 should be marked just below 1, much closer to 1 than 5 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e) 5678  5678 should be marked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f) 5679  5678 should be marked just about 1, much closer to 1 than 7 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ym typeface="Symbol" pitchFamily="2" charset="2"/>
              </a:rPr>
              <a:t>NB parts d and f should be equidistant from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ym typeface="Symbol" pitchFamily="2" charset="2"/>
            </a:endParaRPr>
          </a:p>
          <a:p>
            <a:r>
              <a:rPr lang="en-GB" b="1" dirty="0"/>
              <a:t>Suggested questioning</a:t>
            </a:r>
          </a:p>
          <a:p>
            <a:r>
              <a:rPr lang="en-GB" b="0" dirty="0"/>
              <a:t>What number is 3 </a:t>
            </a:r>
            <a:r>
              <a:rPr lang="en-GB" sz="1200" dirty="0">
                <a:solidFill>
                  <a:schemeClr val="accent1"/>
                </a:solidFill>
                <a:sym typeface="Symbol" pitchFamily="2" charset="2"/>
              </a:rPr>
              <a:t>÷ 4 pointing to? How else could you describe that number? </a:t>
            </a:r>
          </a:p>
          <a:p>
            <a:r>
              <a:rPr lang="en-GB" sz="1200" dirty="0">
                <a:solidFill>
                  <a:schemeClr val="accent1"/>
                </a:solidFill>
                <a:sym typeface="Symbol" pitchFamily="2" charset="2"/>
              </a:rPr>
              <a:t>How about 5 ÷ 4? How else could you describe it?</a:t>
            </a:r>
          </a:p>
          <a:p>
            <a:r>
              <a:rPr lang="en-GB" sz="1200" b="0" dirty="0">
                <a:solidFill>
                  <a:schemeClr val="accent1"/>
                </a:solidFill>
                <a:sym typeface="Symbol" pitchFamily="2" charset="2"/>
              </a:rPr>
              <a:t>Why do the numbers get closer to 1 in d to f when compared to a to c? </a:t>
            </a:r>
            <a:endParaRPr lang="en-GB" b="0" dirty="0"/>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concepts explored in Checkpoint 12 are linked to those in Checkpoint 11. </a:t>
            </a:r>
            <a:r>
              <a:rPr lang="en-GB" sz="1200" i="0" u="none" dirty="0"/>
              <a:t>Ask students if they have other ways to write or think about 4 ÷ 4 or 3 </a:t>
            </a:r>
            <a:r>
              <a:rPr lang="en-GB" sz="1200" b="0" i="0" u="none" strike="noStrike" noProof="0" dirty="0">
                <a:latin typeface="Arial"/>
              </a:rPr>
              <a:t>÷ 4. Some students may know that </a:t>
            </a:r>
            <a:r>
              <a:rPr lang="en-GB" sz="1200" b="0" i="0" u="none" strike="noStrike" noProof="0" dirty="0"/>
              <a:t>3 </a:t>
            </a:r>
            <a:r>
              <a:rPr lang="en-GB" sz="1200" b="0" i="0" u="none" strike="noStrike" noProof="0" dirty="0">
                <a:latin typeface="Arial"/>
              </a:rPr>
              <a:t>÷ 4 is equivalent to 0.75 and choose to work with decimals. Although offering a route into the task, this is likely to be less productive when reasoning about sixths, or about five thousand, six hundred and seventy-eighths.</a:t>
            </a:r>
            <a:r>
              <a:rPr lang="en-GB" dirty="0"/>
              <a:t> Showing the distance between 0 and 1 divided into two, then six parts may be a more helpful way to model this idea to students.</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2709630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answer will appear separately. Students may have slightly different positions: the key point is that the answer to part d is much closer to 1 than the answer to a. Similarly, the answer to f should be much closer to 1 than the answer to c. The answers to b and e should both be 1.</a:t>
            </a:r>
            <a:endParaRPr lang="en-GB" b="1" dirty="0"/>
          </a:p>
          <a:p>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3735272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1188400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2128134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21</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35</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21</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42</m:t>
                        </m:r>
                      </m:den>
                    </m:f>
                  </m:oMath>
                </a14:m>
                <a:endParaRPr lang="en-GB" b="0" dirty="0"/>
              </a:p>
              <a:p>
                <a:r>
                  <a:rPr lang="en-GB" b="0" dirty="0"/>
                  <a:t>b) This will depend on students’ experience of fractions. Students are likely to find the right-hand statement more accessible as they may be more used to identifying a multiplicative relationship between two numerators, rather than the multiplicative relationship between the numerator and the denominator.</a:t>
                </a:r>
              </a:p>
              <a:p>
                <a:r>
                  <a:rPr lang="en-GB" b="0" dirty="0"/>
                  <a:t>c) Any fractions where the denominator is seven times the numerator.</a:t>
                </a:r>
              </a:p>
              <a:p>
                <a:endParaRPr lang="en-GB" b="0" dirty="0"/>
              </a:p>
              <a:p>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291</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970</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291</m:t>
                        </m:r>
                      </m:num>
                      <m:den>
                        <m:r>
                          <a:rPr lang="en-GB" b="0" i="1" smtClean="0">
                            <a:latin typeface="Cambria Math" panose="02040503050406030204" pitchFamily="18" charset="0"/>
                          </a:rPr>
                          <m:t>388</m:t>
                        </m:r>
                      </m:den>
                    </m:f>
                  </m:oMath>
                </a14:m>
                <a:endParaRPr lang="en-GB" b="0" dirty="0"/>
              </a:p>
              <a:p>
                <a:endParaRPr lang="en-GB" b="0" dirty="0"/>
              </a:p>
              <a:p>
                <a:r>
                  <a:rPr lang="en-GB" b="1" dirty="0"/>
                  <a:t>Suggested questioning</a:t>
                </a:r>
              </a:p>
              <a:p>
                <a:r>
                  <a:rPr lang="en-GB" b="0" dirty="0"/>
                  <a:t>How might you tell that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123</m:t>
                        </m:r>
                      </m:num>
                      <m:den>
                        <m:r>
                          <a:rPr lang="en-GB" b="0" i="1" smtClean="0">
                            <a:latin typeface="Cambria Math" panose="02040503050406030204" pitchFamily="18" charset="0"/>
                          </a:rPr>
                          <m:t>246</m:t>
                        </m:r>
                      </m:den>
                    </m:f>
                  </m:oMath>
                </a14:m>
                <a:r>
                  <a:rPr lang="en-GB" b="0" dirty="0"/>
                  <a:t> is equivalent to one-half?</a:t>
                </a:r>
              </a:p>
              <a:p>
                <a:r>
                  <a:rPr lang="en-GB" b="0" dirty="0"/>
                  <a:t>How might you use the fact that 3 × 7 = 21 to help you answer the questions?</a:t>
                </a:r>
              </a:p>
              <a:p>
                <a:endParaRPr lang="en-GB" b="1" dirty="0"/>
              </a:p>
              <a:p>
                <a:r>
                  <a:rPr lang="en-GB" b="1" dirty="0"/>
                  <a:t>Things to think about</a:t>
                </a:r>
              </a:p>
              <a:p>
                <a:r>
                  <a:rPr lang="en-GB" b="0" dirty="0"/>
                  <a:t>Checkpoint 13 explores how students think about equivalent fractions, and may a reliance on using a method rather than thinking about the relationship between the numerator and the denominator. It is worth dwelling on part b and fully discussing students’ strategies before giving them the opportunity to complete part c. Consider also the language that you use to draw attention to the relationships. For example, use a sentence frame such as </a:t>
                </a:r>
                <a:r>
                  <a:rPr lang="en-GB" sz="1200" b="0" i="1" u="none" strike="noStrike" dirty="0">
                    <a:solidFill>
                      <a:srgbClr val="000000"/>
                    </a:solidFill>
                    <a:effectLst/>
                    <a:latin typeface="Calibri" panose="020F0502020204030204" pitchFamily="34" charset="0"/>
                  </a:rPr>
                  <a:t>'the denominator is __ times (the size of) the numerator</a:t>
                </a:r>
                <a:r>
                  <a:rPr lang="en-GB" sz="1200" b="0" i="0" u="none" strike="noStrike" dirty="0">
                    <a:solidFill>
                      <a:srgbClr val="000000"/>
                    </a:solidFill>
                    <a:effectLst/>
                    <a:latin typeface="Calibri" panose="020F0502020204030204" pitchFamily="34" charset="0"/>
                  </a:rPr>
                  <a:t>’. What might be the benefit of having a familiar sentence structure such as this?</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3/21</a:t>
                </a:r>
                <a:r>
                  <a:rPr lang="en-GB" b="0"/>
                  <a:t> = </a:t>
                </a:r>
                <a:r>
                  <a:rPr lang="en-GB" b="0" i="0">
                    <a:latin typeface="Cambria Math" panose="02040503050406030204" pitchFamily="18" charset="0"/>
                  </a:rPr>
                  <a:t>5/35</a:t>
                </a:r>
                <a:r>
                  <a:rPr lang="en-GB" b="0"/>
                  <a:t>; </a:t>
                </a:r>
                <a:r>
                  <a:rPr lang="en-GB" b="0" i="0">
                    <a:latin typeface="Cambria Math" panose="02040503050406030204" pitchFamily="18" charset="0"/>
                  </a:rPr>
                  <a:t>3/21</a:t>
                </a:r>
                <a:r>
                  <a:rPr lang="en-GB" b="0"/>
                  <a:t> = </a:t>
                </a:r>
                <a:r>
                  <a:rPr lang="en-GB" b="0" i="0">
                    <a:latin typeface="Cambria Math" panose="02040503050406030204" pitchFamily="18" charset="0"/>
                  </a:rPr>
                  <a:t>6/42</a:t>
                </a:r>
                <a:endParaRPr lang="en-GB" b="0"/>
              </a:p>
              <a:p>
                <a:r>
                  <a:rPr lang="en-GB" b="0"/>
                  <a:t>b) This will depend on students’ experience of fractions; we anticipate that students are likely to find the right hand statement more accessible as they may be more used to identifying a multiplicative relationship between two numerators, rather than the multiplicative relationship between the numerator and the denominator.</a:t>
                </a:r>
              </a:p>
              <a:p>
                <a:r>
                  <a:rPr lang="en-GB" b="0"/>
                  <a:t>c) Any fractions where the denominator is 7 times the numerator.</a:t>
                </a:r>
              </a:p>
              <a:p>
                <a:endParaRPr lang="en-GB" b="0"/>
              </a:p>
              <a:p>
                <a:r>
                  <a:rPr lang="en-GB" b="0"/>
                  <a:t>? </a:t>
                </a:r>
                <a:r>
                  <a:rPr lang="en-GB" b="0" i="0">
                    <a:latin typeface="Cambria Math" panose="02040503050406030204" pitchFamily="18" charset="0"/>
                  </a:rPr>
                  <a:t>3/291</a:t>
                </a:r>
                <a:r>
                  <a:rPr lang="en-GB" b="0"/>
                  <a:t> = </a:t>
                </a:r>
                <a:r>
                  <a:rPr lang="en-GB" b="0" i="0">
                    <a:latin typeface="Cambria Math" panose="02040503050406030204" pitchFamily="18" charset="0"/>
                  </a:rPr>
                  <a:t>10/970</a:t>
                </a:r>
                <a:r>
                  <a:rPr lang="en-GB" b="0"/>
                  <a:t>; </a:t>
                </a:r>
                <a:r>
                  <a:rPr lang="en-GB" b="0" i="0">
                    <a:latin typeface="Cambria Math" panose="02040503050406030204" pitchFamily="18" charset="0"/>
                  </a:rPr>
                  <a:t>3/4</a:t>
                </a:r>
                <a:r>
                  <a:rPr lang="en-GB" b="0"/>
                  <a:t> = </a:t>
                </a:r>
                <a:r>
                  <a:rPr lang="en-GB" b="0" i="0">
                    <a:latin typeface="Cambria Math" panose="02040503050406030204" pitchFamily="18" charset="0"/>
                  </a:rPr>
                  <a:t>291/388</a:t>
                </a:r>
                <a:endParaRPr lang="en-GB" b="0"/>
              </a:p>
              <a:p>
                <a:endParaRPr lang="en-GB" b="0"/>
              </a:p>
              <a:p>
                <a:r>
                  <a:rPr lang="en-GB" b="1"/>
                  <a:t>Suggested questioning</a:t>
                </a:r>
              </a:p>
              <a:p>
                <a:r>
                  <a:rPr lang="en-GB" b="0"/>
                  <a:t>How might you tell that </a:t>
                </a:r>
                <a:r>
                  <a:rPr lang="en-GB" b="0" i="0">
                    <a:latin typeface="Cambria Math" panose="02040503050406030204" pitchFamily="18" charset="0"/>
                  </a:rPr>
                  <a:t>123/246</a:t>
                </a:r>
                <a:r>
                  <a:rPr lang="en-GB" b="0"/>
                  <a:t> is equivalent to one half?</a:t>
                </a:r>
              </a:p>
              <a:p>
                <a:r>
                  <a:rPr lang="en-GB" b="0"/>
                  <a:t>How might you use the fact that 3 × 7 = 21 to help you answer the questions?</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128968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35908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1769574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There are multiple possible answers;</a:t>
                </a:r>
                <a:r>
                  <a:rPr lang="en-GB" b="0" baseline="0" dirty="0"/>
                  <a:t> c</a:t>
                </a:r>
                <a:r>
                  <a:rPr lang="en-GB" b="0" dirty="0"/>
                  <a:t>heck that</a:t>
                </a:r>
                <a:r>
                  <a:rPr lang="en-GB" b="0" baseline="0" dirty="0"/>
                  <a:t> </a:t>
                </a:r>
                <a:r>
                  <a:rPr lang="en-GB" b="0" dirty="0"/>
                  <a:t>students’ inequalities are valid. If you are </a:t>
                </a:r>
                <a:r>
                  <a:rPr lang="en-GB" b="0" baseline="0" dirty="0"/>
                  <a:t>unsure, you may find it helpful to write divisions in a calculator and compare the decimal equivalents instead. (Note that this guidance is for teachers, and we do not recommend this as a strategy for self- or peer-assessment as students are unlikely to have used calculators in this way at primary school.) </a:t>
                </a:r>
                <a:r>
                  <a:rPr lang="en-GB" b="0" dirty="0"/>
                  <a:t>Some possible examples include 1 &gt;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&gt;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or 5 &gt;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2</m:t>
                        </m:r>
                      </m:den>
                    </m:f>
                  </m:oMath>
                </a14:m>
                <a:r>
                  <a:rPr lang="en-GB" b="0" dirty="0"/>
                  <a:t> &gt;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3</m:t>
                        </m:r>
                      </m:den>
                    </m:f>
                  </m:oMath>
                </a14:m>
                <a:r>
                  <a:rPr lang="en-GB" b="0" dirty="0"/>
                  <a: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Again, there are multiple possible answers. In the first example above, this would require students to change their fractions to be improper, for</a:t>
                </a:r>
                <a:r>
                  <a:rPr lang="en-GB" b="0" baseline="0" dirty="0"/>
                  <a:t> example</a:t>
                </a: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2 </m:t>
                        </m:r>
                      </m:den>
                    </m:f>
                  </m:oMath>
                </a14:m>
                <a:r>
                  <a:rPr lang="en-GB" b="0" dirty="0"/>
                  <a:t>&gt;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oMath>
                </a14:m>
                <a:r>
                  <a:rPr lang="en-GB" b="0" dirty="0"/>
                  <a:t> &gt;1. It</a:t>
                </a:r>
                <a:r>
                  <a:rPr lang="en-GB" b="0" baseline="0" dirty="0"/>
                  <a:t> is not possible to rearrange the digits in the second example without changing the integer, as none of the digits given create an improper fraction greater than five</a:t>
                </a:r>
                <a:r>
                  <a:rPr lang="en-GB" b="0" dirty="0"/>
                  <a:t>.</a:t>
                </a:r>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value will you choose first? What does this mean for your other values?</a:t>
                </a:r>
              </a:p>
              <a:p>
                <a:r>
                  <a:rPr lang="en-GB" b="0" dirty="0"/>
                  <a:t>Is there more than one solution? </a:t>
                </a:r>
              </a:p>
              <a:p>
                <a:r>
                  <a:rPr lang="en-GB" b="0" dirty="0"/>
                  <a:t>How would this task change if I specified that…?</a:t>
                </a:r>
              </a:p>
              <a:p>
                <a:endParaRPr lang="en-GB" b="1" dirty="0"/>
              </a:p>
              <a:p>
                <a:r>
                  <a:rPr lang="en-GB" b="1" dirty="0"/>
                  <a:t>Things to think about</a:t>
                </a:r>
              </a:p>
              <a:p>
                <a:r>
                  <a:rPr lang="en-GB" b="0" dirty="0"/>
                  <a:t>Checkpoint 14 is a classic ‘low floor, high ceiling’ question that probes understanding of the relative size of fractions. This has been left open, and you can add constraints to direct the focus of the task. Consider how these constraints impact upon the level of challenge. Does specifying the digits 1 to 5, for example, make it easier or harder for students to get started? How would specifying the position of one of these digits (for example stating that the integer has to be 1) further impact the level of challenge?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further thinking question will appear separately so you can choose the pace at which to work with your class. </a:t>
                </a:r>
                <a:endParaRPr lang="en-GB" b="1"/>
              </a:p>
              <a:p>
                <a:endParaRPr lang="en-GB" b="1"/>
              </a:p>
              <a:p>
                <a:r>
                  <a:rPr lang="en-GB" b="1"/>
                  <a:t>Answers</a:t>
                </a:r>
              </a:p>
              <a:p>
                <a:r>
                  <a:rPr lang="en-GB" b="0"/>
                  <a:t>There are multiple answers that are possible, and teachers will need to check their students’ inequalities are valid. Some possible examples include 1&gt;</a:t>
                </a:r>
                <a:r>
                  <a:rPr lang="en-GB" b="0" i="0">
                    <a:latin typeface="Cambria Math" panose="02040503050406030204" pitchFamily="18" charset="0"/>
                  </a:rPr>
                  <a:t>3/4</a:t>
                </a:r>
                <a:r>
                  <a:rPr lang="en-GB" b="0"/>
                  <a:t>&gt;</a:t>
                </a:r>
                <a:r>
                  <a:rPr lang="en-GB" b="0" i="0">
                    <a:latin typeface="Cambria Math" panose="02040503050406030204" pitchFamily="18" charset="0"/>
                  </a:rPr>
                  <a:t>2/5</a:t>
                </a:r>
                <a:r>
                  <a:rPr lang="en-GB" b="0"/>
                  <a:t> or 5&gt;</a:t>
                </a:r>
                <a:r>
                  <a:rPr lang="en-GB" b="0" i="0">
                    <a:latin typeface="Cambria Math" panose="02040503050406030204" pitchFamily="18" charset="0"/>
                  </a:rPr>
                  <a:t>7/2</a:t>
                </a:r>
                <a:r>
                  <a:rPr lang="en-GB" b="0"/>
                  <a:t>&gt;</a:t>
                </a:r>
                <a:r>
                  <a:rPr lang="en-GB" b="0" i="0">
                    <a:latin typeface="Cambria Math" panose="02040503050406030204" pitchFamily="18" charset="0"/>
                  </a:rPr>
                  <a:t>9/3</a:t>
                </a:r>
                <a:r>
                  <a:rPr lang="en-GB" b="0"/>
                  <a:t>.</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Again, there are multiple possible answers. In the first example above, this would require students to change their fractions to be improper, e.g. </a:t>
                </a:r>
                <a:r>
                  <a:rPr lang="en-GB" b="0" i="0">
                    <a:latin typeface="Cambria Math" panose="02040503050406030204" pitchFamily="18" charset="0"/>
                  </a:rPr>
                  <a:t>5/2</a:t>
                </a:r>
                <a:r>
                  <a:rPr lang="en-GB" b="0"/>
                  <a:t>&gt;</a:t>
                </a:r>
                <a:r>
                  <a:rPr lang="en-GB" b="0" i="0">
                    <a:latin typeface="Cambria Math" panose="02040503050406030204" pitchFamily="18" charset="0"/>
                  </a:rPr>
                  <a:t>4/3</a:t>
                </a:r>
                <a:r>
                  <a:rPr lang="en-GB" b="0"/>
                  <a:t>&gt;1. It</a:t>
                </a:r>
                <a:r>
                  <a:rPr lang="en-GB" b="0" baseline="0"/>
                  <a:t> is not possible to rearrange the digits in the second example without changing the integer, as none of the digits given create an improper fraction greater than 5</a:t>
                </a:r>
                <a:r>
                  <a:rPr lang="en-GB" b="0"/>
                  <a:t>.</a:t>
                </a:r>
              </a:p>
              <a:p>
                <a:endParaRPr lang="en-GB" b="0"/>
              </a:p>
              <a:p>
                <a:endParaRPr lang="en-GB" b="0"/>
              </a:p>
              <a:p>
                <a:r>
                  <a:rPr lang="en-GB" b="1"/>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Which value will you choose first? What does this mean for your other values?</a:t>
                </a:r>
              </a:p>
              <a:p>
                <a:r>
                  <a:rPr lang="en-GB" b="0"/>
                  <a:t>Is there more than one solution? </a:t>
                </a:r>
              </a:p>
              <a:p>
                <a:r>
                  <a:rPr lang="en-GB" b="0"/>
                  <a:t>How would this task change if I specified that…?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3934464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1382661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provided on slide 121, so that students can have a copy to examine more closely or annotate.</a:t>
                </a:r>
                <a:endParaRPr lang="en-GB" b="1" dirty="0"/>
              </a:p>
              <a:p>
                <a:endParaRPr lang="en-GB" b="1" dirty="0"/>
              </a:p>
              <a:p>
                <a:r>
                  <a:rPr lang="en-GB" b="1" dirty="0"/>
                  <a:t>Answers</a:t>
                </a:r>
              </a:p>
              <a:p>
                <a:r>
                  <a:rPr lang="en-GB" b="0" dirty="0"/>
                  <a:t>a) In this diagram, the larger fraction is fraction</a:t>
                </a:r>
                <a:r>
                  <a:rPr lang="en-GB" b="0" baseline="0" dirty="0"/>
                  <a:t> </a:t>
                </a:r>
                <a:r>
                  <a:rPr lang="en-GB" b="0" dirty="0"/>
                  <a:t>that is closest to 1, 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37</m:t>
                        </m:r>
                      </m:den>
                    </m:f>
                  </m:oMath>
                </a14:m>
                <a:r>
                  <a:rPr lang="en-GB" b="0" dirty="0"/>
                  <a:t>.</a:t>
                </a:r>
              </a:p>
              <a:p>
                <a:r>
                  <a:rPr lang="en-GB" b="0" dirty="0"/>
                  <a:t>b) In this diagram, the larger fraction is also the fraction that is closest to </a:t>
                </a:r>
                <a:r>
                  <a:rPr lang="en-GB" b="1" i="0" dirty="0"/>
                  <a:t>its</a:t>
                </a:r>
                <a:r>
                  <a:rPr lang="en-GB" b="0" dirty="0"/>
                  <a:t> 1, so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24</m:t>
                        </m:r>
                      </m:den>
                    </m:f>
                  </m:oMath>
                </a14:m>
                <a:r>
                  <a:rPr lang="en-GB" b="0" dirty="0"/>
                  <a:t>. In this example, as the 1s do not align, students should be reasoning that, since the blue (bottom) 1 is closer to the numbers than the red (top) one,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24</m:t>
                        </m:r>
                      </m:den>
                    </m:f>
                  </m:oMath>
                </a14:m>
                <a:r>
                  <a:rPr lang="en-GB" b="0" dirty="0"/>
                  <a:t> is a greater proportion of 1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23</m:t>
                        </m:r>
                      </m:num>
                      <m:den>
                        <m:r>
                          <a:rPr lang="en-GB" b="0" i="1" smtClean="0">
                            <a:latin typeface="Cambria Math" panose="02040503050406030204" pitchFamily="18" charset="0"/>
                          </a:rPr>
                          <m:t>33</m:t>
                        </m:r>
                      </m:den>
                    </m:f>
                  </m:oMath>
                </a14:m>
                <a:r>
                  <a:rPr lang="en-GB" b="0" dirty="0"/>
                  <a:t> is.</a:t>
                </a:r>
              </a:p>
              <a:p>
                <a:endParaRPr lang="en-GB" b="0" dirty="0"/>
              </a:p>
              <a:p>
                <a:r>
                  <a:rPr lang="en-GB" b="0" dirty="0"/>
                  <a:t>? Number lines like part a should show the 1s in line, but </a:t>
                </a:r>
                <a14:m>
                  <m:oMath xmlns:m="http://schemas.openxmlformats.org/officeDocument/2006/math">
                    <m:f>
                      <m:fPr>
                        <m:ctrlPr>
                          <a:rPr lang="en-GB" sz="1200" i="1" smtClean="0">
                            <a:latin typeface="Cambria Math" panose="02040503050406030204" pitchFamily="18" charset="0"/>
                          </a:rPr>
                        </m:ctrlPr>
                      </m:fPr>
                      <m:num>
                        <m:r>
                          <a:rPr lang="en-GB" sz="1200" i="1">
                            <a:latin typeface="Cambria Math" panose="02040503050406030204" pitchFamily="18" charset="0"/>
                          </a:rPr>
                          <m:t>8</m:t>
                        </m:r>
                      </m:num>
                      <m:den>
                        <m:r>
                          <a:rPr lang="en-GB" sz="1200" i="1">
                            <a:latin typeface="Cambria Math" panose="02040503050406030204" pitchFamily="18" charset="0"/>
                          </a:rPr>
                          <m:t>9</m:t>
                        </m:r>
                      </m:den>
                    </m:f>
                  </m:oMath>
                </a14:m>
                <a:r>
                  <a:rPr lang="en-GB" b="0" dirty="0"/>
                  <a:t> closer</a:t>
                </a:r>
                <a:r>
                  <a:rPr lang="en-GB" b="0" baseline="0" dirty="0"/>
                  <a:t> to 1 than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7</m:t>
                        </m:r>
                      </m:num>
                      <m:den>
                        <m:r>
                          <a:rPr lang="en-GB" sz="1200" b="0" i="1" smtClean="0">
                            <a:latin typeface="Cambria Math" panose="02040503050406030204" pitchFamily="18" charset="0"/>
                          </a:rPr>
                          <m:t>8</m:t>
                        </m:r>
                      </m:den>
                    </m:f>
                  </m:oMath>
                </a14:m>
                <a:r>
                  <a:rPr lang="en-GB" b="0" dirty="0"/>
                  <a:t>.</a:t>
                </a:r>
                <a:r>
                  <a:rPr lang="en-GB" b="0" baseline="0" dirty="0"/>
                  <a:t> N</a:t>
                </a:r>
                <a:r>
                  <a:rPr lang="en-GB" b="0" dirty="0"/>
                  <a:t>umber lines like</a:t>
                </a:r>
                <a:r>
                  <a:rPr lang="en-GB" b="0" baseline="0" dirty="0"/>
                  <a:t> part b should show </a:t>
                </a:r>
                <a14:m>
                  <m:oMath xmlns:m="http://schemas.openxmlformats.org/officeDocument/2006/math">
                    <m:f>
                      <m:fPr>
                        <m:ctrlPr>
                          <a:rPr lang="en-GB" sz="1200" i="1" smtClean="0">
                            <a:latin typeface="Cambria Math" panose="02040503050406030204" pitchFamily="18" charset="0"/>
                          </a:rPr>
                        </m:ctrlPr>
                      </m:fPr>
                      <m:num>
                        <m:r>
                          <a:rPr lang="en-GB" sz="1200" i="1">
                            <a:latin typeface="Cambria Math" panose="02040503050406030204" pitchFamily="18" charset="0"/>
                          </a:rPr>
                          <m:t>8</m:t>
                        </m:r>
                      </m:num>
                      <m:den>
                        <m:r>
                          <a:rPr lang="en-GB" sz="1200" i="1">
                            <a:latin typeface="Cambria Math" panose="02040503050406030204" pitchFamily="18" charset="0"/>
                          </a:rPr>
                          <m:t>9</m:t>
                        </m:r>
                      </m:den>
                    </m:f>
                  </m:oMath>
                </a14:m>
                <a:r>
                  <a:rPr lang="en-GB" b="0" dirty="0"/>
                  <a:t> in line with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7</m:t>
                        </m:r>
                      </m:num>
                      <m:den>
                        <m:r>
                          <a:rPr lang="en-GB" sz="1200" b="0" i="1" smtClean="0">
                            <a:latin typeface="Cambria Math" panose="02040503050406030204" pitchFamily="18" charset="0"/>
                          </a:rPr>
                          <m:t>8</m:t>
                        </m:r>
                      </m:den>
                    </m:f>
                  </m:oMath>
                </a14:m>
                <a:r>
                  <a:rPr lang="en-GB" b="0" baseline="0" dirty="0"/>
                  <a:t>, but the 1 for the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7</m:t>
                        </m:r>
                      </m:num>
                      <m:den>
                        <m:r>
                          <a:rPr lang="en-GB" sz="1200" b="0" i="1" smtClean="0">
                            <a:latin typeface="Cambria Math" panose="02040503050406030204" pitchFamily="18" charset="0"/>
                          </a:rPr>
                          <m:t>8</m:t>
                        </m:r>
                      </m:den>
                    </m:f>
                  </m:oMath>
                </a14:m>
                <a:r>
                  <a:rPr lang="en-GB" b="0" dirty="0"/>
                  <a:t> line is further away than the 1 for the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8</m:t>
                        </m:r>
                      </m:num>
                      <m:den>
                        <m:r>
                          <a:rPr lang="en-GB" sz="1200" b="0" i="1" smtClean="0">
                            <a:latin typeface="Cambria Math" panose="02040503050406030204" pitchFamily="18" charset="0"/>
                          </a:rPr>
                          <m:t>9</m:t>
                        </m:r>
                      </m:den>
                    </m:f>
                  </m:oMath>
                </a14:m>
                <a:r>
                  <a:rPr lang="en-GB" b="0" dirty="0"/>
                  <a:t> line. Students’ preferences</a:t>
                </a:r>
                <a:r>
                  <a:rPr lang="en-GB" b="0" baseline="0" dirty="0"/>
                  <a:t> might reveal some of their thinking about fractions.</a:t>
                </a:r>
                <a:endParaRPr lang="en-GB" b="0" dirty="0"/>
              </a:p>
              <a:p>
                <a:endParaRPr lang="en-GB" b="0" dirty="0"/>
              </a:p>
              <a:p>
                <a:r>
                  <a:rPr lang="en-GB" b="1" dirty="0"/>
                  <a:t>Suggested questioning</a:t>
                </a:r>
              </a:p>
              <a:p>
                <a:r>
                  <a:rPr lang="en-GB" b="0" dirty="0"/>
                  <a:t>If the top line in part a were made of elastic and the fraction marked on it in pen, would it always show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27</m:t>
                        </m:r>
                      </m:num>
                      <m:den>
                        <m:r>
                          <a:rPr lang="en-GB" b="0" i="1" smtClean="0">
                            <a:latin typeface="Cambria Math" panose="02040503050406030204" pitchFamily="18" charset="0"/>
                          </a:rPr>
                          <m:t>37</m:t>
                        </m:r>
                      </m:den>
                    </m:f>
                  </m:oMath>
                </a14:m>
                <a:r>
                  <a:rPr lang="en-GB" b="0" dirty="0"/>
                  <a:t> no matter how far it was stretched?</a:t>
                </a:r>
              </a:p>
              <a:p>
                <a:r>
                  <a:rPr lang="en-GB" b="0" dirty="0"/>
                  <a:t>If the number lines in part a were both to be stretched by the same amount, would the 1s still line up? What would happen to the gap between the red and blue lines? Would the fractions still be accurately marked?</a:t>
                </a:r>
              </a:p>
              <a:p>
                <a:r>
                  <a:rPr lang="en-GB" b="0" dirty="0"/>
                  <a:t>How about if the number lines in part b were stretched?</a:t>
                </a:r>
              </a:p>
              <a:p>
                <a:endParaRPr lang="en-GB" b="1" dirty="0"/>
              </a:p>
              <a:p>
                <a:r>
                  <a:rPr lang="en-GB" b="1" dirty="0"/>
                  <a:t>Things to think about</a:t>
                </a:r>
              </a:p>
              <a:p>
                <a:r>
                  <a:rPr lang="en-GB" b="0" dirty="0"/>
                  <a:t>Checkpoint 15 represents fractions on the number line in two different ways. The pair of number lines in part a, where the value of 1 is aligned, is likely to be much more familiar than that in part b, where the different fractions are aligned. This may prompt some interesting discussion. The fractions used are unfamiliar to encourage students to think deeply about the representation. Consider the language that you will use to explain part b in advance of using this with students. Will you model this representation using more familiar fractions to help with this explanation?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is provided on slide XX, so that students can have a copy to examine more closely or annotate.</a:t>
                </a:r>
                <a:endParaRPr lang="en-GB" b="1" dirty="0"/>
              </a:p>
              <a:p>
                <a:endParaRPr lang="en-GB" b="1" dirty="0"/>
              </a:p>
              <a:p>
                <a:r>
                  <a:rPr lang="en-GB" b="1" dirty="0"/>
                  <a:t>Answers</a:t>
                </a:r>
              </a:p>
              <a:p>
                <a:r>
                  <a:rPr lang="en-GB" b="0" dirty="0"/>
                  <a:t>a) In this diagram, the larger fraction is the fraction that is closest to 1, so </a:t>
                </a:r>
                <a:r>
                  <a:rPr lang="en-GB" b="0" i="0">
                    <a:latin typeface="Cambria Math" panose="02040503050406030204" pitchFamily="18" charset="0"/>
                  </a:rPr>
                  <a:t>27/37</a:t>
                </a:r>
                <a:r>
                  <a:rPr lang="en-GB" b="0" dirty="0"/>
                  <a:t>.</a:t>
                </a:r>
              </a:p>
              <a:p>
                <a:r>
                  <a:rPr lang="en-GB" b="0" dirty="0"/>
                  <a:t>b) In this diagram, the larger fraction is also the fraction that is closest to </a:t>
                </a:r>
                <a:r>
                  <a:rPr lang="en-GB" b="0" i="1" dirty="0"/>
                  <a:t>its</a:t>
                </a:r>
                <a:r>
                  <a:rPr lang="en-GB" b="0" dirty="0"/>
                  <a:t> 1, so </a:t>
                </a:r>
                <a:r>
                  <a:rPr lang="en-GB" b="0" i="0">
                    <a:latin typeface="Cambria Math" panose="02040503050406030204" pitchFamily="18" charset="0"/>
                  </a:rPr>
                  <a:t>17/24</a:t>
                </a:r>
                <a:r>
                  <a:rPr lang="en-GB" b="0" dirty="0"/>
                  <a:t>. In this example, as the 1s do not align, students should be reasoning that, since the blue (bottom) 1 is closer to the numbers than the red (top) one, </a:t>
                </a:r>
                <a:r>
                  <a:rPr lang="en-GB" b="0" i="0">
                    <a:latin typeface="Cambria Math" panose="02040503050406030204" pitchFamily="18" charset="0"/>
                  </a:rPr>
                  <a:t>17/24</a:t>
                </a:r>
                <a:r>
                  <a:rPr lang="en-GB" b="0" dirty="0"/>
                  <a:t> is a greater proportion of 1 than </a:t>
                </a:r>
                <a:r>
                  <a:rPr lang="en-GB" b="0" i="0">
                    <a:latin typeface="Cambria Math" panose="02040503050406030204" pitchFamily="18" charset="0"/>
                  </a:rPr>
                  <a:t>23/33</a:t>
                </a:r>
                <a:r>
                  <a:rPr lang="en-GB" b="0" dirty="0"/>
                  <a:t> is.</a:t>
                </a:r>
              </a:p>
              <a:p>
                <a:endParaRPr lang="en-GB" b="0" dirty="0"/>
              </a:p>
              <a:p>
                <a:r>
                  <a:rPr lang="en-GB" b="0" dirty="0"/>
                  <a:t>? Their number lines like part a should show the 1s in line, but </a:t>
                </a:r>
                <a:r>
                  <a:rPr lang="en-GB" sz="1200" i="0">
                    <a:latin typeface="Cambria Math" panose="02040503050406030204" pitchFamily="18" charset="0"/>
                  </a:rPr>
                  <a:t>8/9</a:t>
                </a:r>
                <a:r>
                  <a:rPr lang="en-GB" b="0" dirty="0"/>
                  <a:t> closer</a:t>
                </a:r>
                <a:r>
                  <a:rPr lang="en-GB" b="0" baseline="0" dirty="0"/>
                  <a:t> to 1 than </a:t>
                </a:r>
                <a:r>
                  <a:rPr lang="en-GB" sz="1200" b="0" i="0">
                    <a:latin typeface="Cambria Math" panose="02040503050406030204" pitchFamily="18" charset="0"/>
                  </a:rPr>
                  <a:t>7/8</a:t>
                </a:r>
                <a:r>
                  <a:rPr lang="en-GB" b="0" dirty="0"/>
                  <a:t>. Their number lines like</a:t>
                </a:r>
                <a:r>
                  <a:rPr lang="en-GB" b="0" baseline="0" dirty="0"/>
                  <a:t> part b should show </a:t>
                </a:r>
                <a:r>
                  <a:rPr lang="en-GB" sz="1200" i="0">
                    <a:latin typeface="Cambria Math" panose="02040503050406030204" pitchFamily="18" charset="0"/>
                  </a:rPr>
                  <a:t>8/9</a:t>
                </a:r>
                <a:r>
                  <a:rPr lang="en-GB" b="0" dirty="0"/>
                  <a:t> in line with </a:t>
                </a:r>
                <a:r>
                  <a:rPr lang="en-GB" sz="1200" b="0" i="0">
                    <a:latin typeface="Cambria Math" panose="02040503050406030204" pitchFamily="18" charset="0"/>
                  </a:rPr>
                  <a:t>7/8</a:t>
                </a:r>
                <a:r>
                  <a:rPr lang="en-GB" b="0" baseline="0" dirty="0"/>
                  <a:t>, but the 1 for the </a:t>
                </a:r>
                <a:r>
                  <a:rPr lang="en-GB" sz="1200" b="0" i="0">
                    <a:latin typeface="Cambria Math" panose="02040503050406030204" pitchFamily="18" charset="0"/>
                  </a:rPr>
                  <a:t>7/8</a:t>
                </a:r>
                <a:r>
                  <a:rPr lang="en-GB" b="0" dirty="0"/>
                  <a:t> line is further away than the 1 for the </a:t>
                </a:r>
                <a:r>
                  <a:rPr lang="en-GB" sz="1200" b="0" i="0">
                    <a:latin typeface="Cambria Math" panose="02040503050406030204" pitchFamily="18" charset="0"/>
                  </a:rPr>
                  <a:t>8/9</a:t>
                </a:r>
                <a:r>
                  <a:rPr lang="en-GB" b="0" dirty="0"/>
                  <a:t> line. Students’ preferences</a:t>
                </a:r>
                <a:r>
                  <a:rPr lang="en-GB" b="0" baseline="0" dirty="0"/>
                  <a:t> might reveal some of their thinking about fractions.</a:t>
                </a:r>
                <a:endParaRPr lang="en-GB" b="0" dirty="0"/>
              </a:p>
              <a:p>
                <a:endParaRPr lang="en-GB" b="0" dirty="0"/>
              </a:p>
              <a:p>
                <a:r>
                  <a:rPr lang="en-GB" b="1" dirty="0"/>
                  <a:t>Suggested questioning</a:t>
                </a:r>
              </a:p>
              <a:p>
                <a:r>
                  <a:rPr lang="en-GB" b="0" dirty="0"/>
                  <a:t>If the top line in part a) were to be made of elastic and the fraction marked on it in pen, would it always show </a:t>
                </a:r>
                <a:r>
                  <a:rPr lang="en-GB" b="0" i="0">
                    <a:latin typeface="Cambria Math" panose="02040503050406030204" pitchFamily="18" charset="0"/>
                  </a:rPr>
                  <a:t>27/37</a:t>
                </a:r>
                <a:r>
                  <a:rPr lang="en-GB" b="0" dirty="0"/>
                  <a:t> no matter how far it were stretched?</a:t>
                </a:r>
              </a:p>
              <a:p>
                <a:r>
                  <a:rPr lang="en-GB" b="0" dirty="0"/>
                  <a:t>If the number lines in part a) were both to be stretched by the same amount, would the 1s still line up? What would happen to the gap between the red and blue line? Would the fractions still be accurately marked?</a:t>
                </a:r>
              </a:p>
              <a:p>
                <a:r>
                  <a:rPr lang="en-GB" b="0" dirty="0"/>
                  <a:t>How about if the number lines in part b) were stretched?</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4014373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114625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17</m:t>
                        </m:r>
                      </m:den>
                    </m:f>
                  </m:oMath>
                </a14:m>
                <a:r>
                  <a:rPr lang="en-GB" b="0" dirty="0"/>
                  <a:t> is larger.</a:t>
                </a:r>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17</m:t>
                        </m:r>
                      </m:den>
                    </m:f>
                  </m:oMath>
                </a14:m>
                <a:r>
                  <a:rPr lang="en-GB" b="0" dirty="0"/>
                  <a:t> is larger.</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101</m:t>
                        </m:r>
                      </m:num>
                      <m:den>
                        <m:r>
                          <a:rPr lang="en-GB" b="0" i="1" smtClean="0">
                            <a:latin typeface="Cambria Math" panose="02040503050406030204" pitchFamily="18" charset="0"/>
                          </a:rPr>
                          <m:t>400</m:t>
                        </m:r>
                      </m:den>
                    </m:f>
                  </m:oMath>
                </a14:m>
                <a:r>
                  <a:rPr lang="en-GB" b="0" dirty="0"/>
                  <a:t> is larger.</a:t>
                </a:r>
              </a:p>
              <a:p>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is larger.</a:t>
                </a:r>
              </a:p>
              <a:p>
                <a:endParaRPr lang="en-GB" b="0" dirty="0"/>
              </a:p>
              <a:p>
                <a:r>
                  <a:rPr lang="en-GB" b="0" dirty="0"/>
                  <a:t>? Any number of fractions are between those given. Perhaps most likely are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17</m:t>
                        </m:r>
                      </m:den>
                    </m:f>
                  </m:oMath>
                </a14:m>
                <a:r>
                  <a:rPr lang="en-GB" b="0" dirty="0"/>
                  <a:t> for part a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18</m:t>
                        </m:r>
                      </m:den>
                    </m:f>
                  </m:oMath>
                </a14:m>
                <a:r>
                  <a:rPr lang="en-GB" b="0" dirty="0"/>
                  <a:t>  for part b. Students might add a smaller number still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for part c, giving solutions such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1001</m:t>
                        </m:r>
                      </m:num>
                      <m:den>
                        <m:r>
                          <a:rPr lang="en-GB" b="0" i="1" smtClean="0">
                            <a:latin typeface="Cambria Math" panose="02040503050406030204" pitchFamily="18" charset="0"/>
                          </a:rPr>
                          <m:t>4000</m:t>
                        </m:r>
                      </m:den>
                    </m:f>
                  </m:oMath>
                </a14:m>
                <a:r>
                  <a:rPr lang="en-GB" b="0"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10001</m:t>
                        </m:r>
                      </m:num>
                      <m:den>
                        <m:r>
                          <a:rPr lang="en-GB" b="0" i="1" smtClean="0">
                            <a:latin typeface="Cambria Math" panose="02040503050406030204" pitchFamily="18" charset="0"/>
                          </a:rPr>
                          <m:t>40000</m:t>
                        </m:r>
                      </m:den>
                    </m:f>
                    <m:r>
                      <a:rPr lang="en-GB" b="0" i="0" smtClean="0">
                        <a:latin typeface="Cambria Math" panose="02040503050406030204" pitchFamily="18" charset="0"/>
                      </a:rPr>
                      <m:t>. </m:t>
                    </m:r>
                  </m:oMath>
                </a14:m>
                <a:endParaRPr lang="en-GB" b="0" dirty="0"/>
              </a:p>
              <a:p>
                <a:r>
                  <a:rPr lang="en-GB" b="0" dirty="0"/>
                  <a:t>Part d offers many possible solutions. Any value up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7447</m:t>
                        </m:r>
                      </m:num>
                      <m:den>
                        <m:r>
                          <a:rPr lang="en-GB" b="0" i="1" smtClean="0">
                            <a:latin typeface="Cambria Math" panose="02040503050406030204" pitchFamily="18" charset="0"/>
                          </a:rPr>
                          <m:t>37238</m:t>
                        </m:r>
                      </m:den>
                    </m:f>
                  </m:oMath>
                </a14:m>
                <a:r>
                  <a:rPr lang="en-GB" b="0" dirty="0"/>
                  <a:t> is acceptable, as are many other fractions.</a:t>
                </a:r>
              </a:p>
              <a:p>
                <a:endParaRPr lang="en-GB" b="0" dirty="0"/>
              </a:p>
              <a:p>
                <a:r>
                  <a:rPr lang="en-GB" b="1" dirty="0"/>
                  <a:t>Suggested questioning</a:t>
                </a:r>
              </a:p>
              <a:p>
                <a:r>
                  <a:rPr lang="en-GB" b="0" dirty="0"/>
                  <a:t>How do you know? </a:t>
                </a:r>
              </a:p>
              <a:p>
                <a:r>
                  <a:rPr lang="en-GB" b="0" dirty="0"/>
                  <a:t>Could you draw a picture to help explain what you’re thinking?</a:t>
                </a:r>
              </a:p>
              <a:p>
                <a:r>
                  <a:rPr lang="en-GB" b="0" dirty="0"/>
                  <a:t>How is this situation different to the other questions?</a:t>
                </a:r>
              </a:p>
              <a:p>
                <a:r>
                  <a:rPr lang="en-GB" b="0" dirty="0"/>
                  <a:t>What do you know that might help you?</a:t>
                </a:r>
              </a:p>
              <a:p>
                <a:endParaRPr lang="en-GB" b="1" dirty="0"/>
              </a:p>
              <a:p>
                <a:r>
                  <a:rPr lang="en-GB" b="1" dirty="0"/>
                  <a:t>Things to think about</a:t>
                </a:r>
              </a:p>
              <a:p>
                <a:r>
                  <a:rPr lang="en-GB" b="0" dirty="0"/>
                  <a:t>The four questions in Checkpoint 16 may look similar, but the numbers have been selected to elicit different reasoning each time. Complete this Checkpoint yourself or with your department first, and reflect on the different approaches you had to each pair. How might you explain these to your students? How might your students explain these to you? Parts c and d in particular may prompt some different reasoning, which links to the understanding of the relationship between numerator and denominator that is probed more deeply in Checkpoint 13.</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13/17</a:t>
                </a:r>
                <a:r>
                  <a:rPr lang="en-GB" b="0"/>
                  <a:t> is larger</a:t>
                </a:r>
              </a:p>
              <a:p>
                <a:r>
                  <a:rPr lang="en-GB" b="0"/>
                  <a:t>b) </a:t>
                </a:r>
                <a:r>
                  <a:rPr lang="en-GB" b="0" i="0">
                    <a:latin typeface="Cambria Math" panose="02040503050406030204" pitchFamily="18" charset="0"/>
                  </a:rPr>
                  <a:t>11/17</a:t>
                </a:r>
                <a:r>
                  <a:rPr lang="en-GB" b="0"/>
                  <a:t> is larger</a:t>
                </a:r>
              </a:p>
              <a:p>
                <a:r>
                  <a:rPr lang="en-GB" b="0"/>
                  <a:t>c) </a:t>
                </a:r>
                <a:r>
                  <a:rPr lang="en-GB" b="0" i="0">
                    <a:latin typeface="Cambria Math" panose="02040503050406030204" pitchFamily="18" charset="0"/>
                  </a:rPr>
                  <a:t>101/400</a:t>
                </a:r>
                <a:r>
                  <a:rPr lang="en-GB" b="0"/>
                  <a:t> is larger</a:t>
                </a:r>
              </a:p>
              <a:p>
                <a:r>
                  <a:rPr lang="en-GB" b="0"/>
                  <a:t>d) </a:t>
                </a:r>
                <a:r>
                  <a:rPr lang="en-GB" b="0" i="0">
                    <a:latin typeface="Cambria Math" panose="02040503050406030204" pitchFamily="18" charset="0"/>
                  </a:rPr>
                  <a:t>1/5</a:t>
                </a:r>
                <a:r>
                  <a:rPr lang="en-GB" b="0"/>
                  <a:t> is larger</a:t>
                </a:r>
              </a:p>
              <a:p>
                <a:endParaRPr lang="en-GB" b="0"/>
              </a:p>
              <a:p>
                <a:r>
                  <a:rPr lang="en-GB" b="0"/>
                  <a:t>? Any number of fractions are between those given. Perhaps most likely is </a:t>
                </a:r>
                <a:r>
                  <a:rPr lang="en-GB" b="0" i="0">
                    <a:latin typeface="Cambria Math" panose="02040503050406030204" pitchFamily="18" charset="0"/>
                  </a:rPr>
                  <a:t>12/17</a:t>
                </a:r>
                <a:r>
                  <a:rPr lang="en-GB" b="0"/>
                  <a:t> for part a) and </a:t>
                </a:r>
                <a:r>
                  <a:rPr lang="en-GB" b="0" i="0">
                    <a:latin typeface="Cambria Math" panose="02040503050406030204" pitchFamily="18" charset="0"/>
                  </a:rPr>
                  <a:t>11/18</a:t>
                </a:r>
                <a:r>
                  <a:rPr lang="en-GB" b="0"/>
                  <a:t>  for part b). Students might add a smaller number still to </a:t>
                </a:r>
                <a:r>
                  <a:rPr lang="en-GB" b="0" i="0">
                    <a:latin typeface="Cambria Math" panose="02040503050406030204" pitchFamily="18" charset="0"/>
                  </a:rPr>
                  <a:t>1/4</a:t>
                </a:r>
                <a:r>
                  <a:rPr lang="en-GB" b="0"/>
                  <a:t>  for part c), giving solutions such as </a:t>
                </a:r>
                <a:r>
                  <a:rPr lang="en-GB" b="0" i="0">
                    <a:latin typeface="Cambria Math" panose="02040503050406030204" pitchFamily="18" charset="0"/>
                  </a:rPr>
                  <a:t>1001/4000</a:t>
                </a:r>
                <a:r>
                  <a:rPr lang="en-GB" b="0"/>
                  <a:t>  or </a:t>
                </a:r>
                <a:r>
                  <a:rPr lang="en-GB" b="0" i="0">
                    <a:latin typeface="Cambria Math" panose="02040503050406030204" pitchFamily="18" charset="0"/>
                  </a:rPr>
                  <a:t>10001/40000. </a:t>
                </a:r>
                <a:r>
                  <a:rPr lang="en-GB" b="0"/>
                  <a:t>Part d) offers many possible solutions. Any value up to </a:t>
                </a:r>
                <a:r>
                  <a:rPr lang="en-GB" b="0" i="0">
                    <a:latin typeface="Cambria Math" panose="02040503050406030204" pitchFamily="18" charset="0"/>
                  </a:rPr>
                  <a:t>7447/37238</a:t>
                </a:r>
                <a:r>
                  <a:rPr lang="en-GB" b="0"/>
                  <a:t> is acceptable, as are many other fractions.</a:t>
                </a:r>
              </a:p>
              <a:p>
                <a:endParaRPr lang="en-GB" b="0"/>
              </a:p>
              <a:p>
                <a:r>
                  <a:rPr lang="en-GB" b="1"/>
                  <a:t>Suggested questioning</a:t>
                </a:r>
              </a:p>
              <a:p>
                <a:r>
                  <a:rPr lang="en-GB" b="0"/>
                  <a:t>How do you know? </a:t>
                </a:r>
              </a:p>
              <a:p>
                <a:r>
                  <a:rPr lang="en-GB" b="0"/>
                  <a:t>Could you draw a picture to help explain what you’re thinking?</a:t>
                </a:r>
              </a:p>
              <a:p>
                <a:r>
                  <a:rPr lang="en-GB" b="0"/>
                  <a:t>How is this situation different to the other questions?</a:t>
                </a:r>
              </a:p>
              <a:p>
                <a:r>
                  <a:rPr lang="en-GB" b="0"/>
                  <a:t>What do you know that might help you?</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3422279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3245893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instruction, and the positions on the line, will appear separately so you can choose the pace at which to work with your class. Printable number lines to play the game in class are on slide 122.</a:t>
                </a:r>
                <a:endParaRPr lang="en-GB" b="1" dirty="0"/>
              </a:p>
              <a:p>
                <a:endParaRPr lang="en-GB" b="1" dirty="0"/>
              </a:p>
              <a:p>
                <a:r>
                  <a:rPr lang="en-GB" b="1" dirty="0"/>
                  <a:t>Answers</a:t>
                </a:r>
              </a:p>
              <a:p>
                <a:r>
                  <a:rPr lang="en-GB" b="0" dirty="0"/>
                  <a:t>Any fraction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a:t>
                </a:r>
              </a:p>
              <a:p>
                <a:r>
                  <a:rPr lang="en-GB" b="0" dirty="0"/>
                  <a:t>? If Asif’s second cross was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then any values suggested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(e.g.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b="0" i="1" smtClean="0">
                        <a:latin typeface="Cambria Math" panose="02040503050406030204" pitchFamily="18" charset="0"/>
                      </a:rPr>
                      <m:t> </m:t>
                    </m:r>
                  </m:oMath>
                </a14:m>
                <a:r>
                  <a:rPr lang="en-GB" b="0" dirty="0"/>
                  <a:t>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would no longer work. Similarly, if the second cross was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then any values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would no longer work.</a:t>
                </a:r>
              </a:p>
              <a:p>
                <a:endParaRPr lang="en-GB" b="0" dirty="0"/>
              </a:p>
              <a:p>
                <a:r>
                  <a:rPr lang="en-GB" b="1" dirty="0"/>
                  <a:t>Suggested questioning</a:t>
                </a:r>
              </a:p>
              <a:p>
                <a:r>
                  <a:rPr lang="en-GB" b="0" dirty="0"/>
                  <a:t>What is the closest fraction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Jan could choose? How about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a:t>
                </a:r>
              </a:p>
              <a:p>
                <a:r>
                  <a:rPr lang="en-GB" b="0" dirty="0"/>
                  <a:t>Would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be closer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a:t>
                </a:r>
              </a:p>
              <a:p>
                <a:r>
                  <a:rPr lang="en-GB" b="0" dirty="0"/>
                  <a:t>Would the distance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be greater or smaller than the distance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a:t>
                </a:r>
              </a:p>
              <a:p>
                <a:endParaRPr lang="en-GB" b="1" dirty="0"/>
              </a:p>
              <a:p>
                <a:r>
                  <a:rPr lang="en-GB" b="1" dirty="0"/>
                  <a:t>Things to think about</a:t>
                </a:r>
              </a:p>
              <a:p>
                <a:r>
                  <a:rPr lang="en-GB" dirty="0"/>
                  <a:t>Checkpoint 17 explores understanding of the relative size of fractions, and whether students can approximate their position on the number line. The animations should aid understanding of how the game unfolds, and playing the game yourself with students (or colleagues!) may further support them to understand the context. This is intended as a task that promotes discussion, and the different strategies that students choose should reveal a lot about how they choose to think about numbers under one. Do they rely on decimal conversion? Do they use common fractions that they are familiar with? Do they think about splitting the line into parts? It may also promote interesting discussion between teachers.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Any fraction between </a:t>
                </a:r>
                <a:r>
                  <a:rPr lang="en-GB" b="0" i="0">
                    <a:latin typeface="Cambria Math" panose="02040503050406030204" pitchFamily="18" charset="0"/>
                  </a:rPr>
                  <a:t>1/5</a:t>
                </a:r>
                <a:r>
                  <a:rPr lang="en-GB" b="0"/>
                  <a:t> and </a:t>
                </a:r>
                <a:r>
                  <a:rPr lang="en-GB" b="0" i="0">
                    <a:latin typeface="Cambria Math" panose="02040503050406030204" pitchFamily="18" charset="0"/>
                  </a:rPr>
                  <a:t>1/2</a:t>
                </a:r>
                <a:r>
                  <a:rPr lang="en-GB" b="0"/>
                  <a:t>.</a:t>
                </a:r>
              </a:p>
              <a:p>
                <a:endParaRPr lang="en-GB" b="0"/>
              </a:p>
              <a:p>
                <a:r>
                  <a:rPr lang="en-GB" b="0"/>
                  <a:t>? If Asif’s second cross was at </a:t>
                </a:r>
                <a:r>
                  <a:rPr lang="en-GB" b="0" i="0">
                    <a:latin typeface="Cambria Math" panose="02040503050406030204" pitchFamily="18" charset="0"/>
                  </a:rPr>
                  <a:t>2/5</a:t>
                </a:r>
                <a:r>
                  <a:rPr lang="en-GB" b="0"/>
                  <a:t>, then any values suggested between </a:t>
                </a:r>
                <a:r>
                  <a:rPr lang="en-GB" b="0" i="0">
                    <a:latin typeface="Cambria Math" panose="02040503050406030204" pitchFamily="18" charset="0"/>
                  </a:rPr>
                  <a:t>1/5</a:t>
                </a:r>
                <a:r>
                  <a:rPr lang="en-GB" b="0"/>
                  <a:t> and </a:t>
                </a:r>
                <a:r>
                  <a:rPr lang="en-GB" b="0" i="0">
                    <a:latin typeface="Cambria Math" panose="02040503050406030204" pitchFamily="18" charset="0"/>
                  </a:rPr>
                  <a:t>2/5</a:t>
                </a:r>
                <a:r>
                  <a:rPr lang="en-GB" b="0"/>
                  <a:t> (e.g. </a:t>
                </a:r>
                <a:r>
                  <a:rPr lang="en-GB" b="0" i="0">
                    <a:latin typeface="Cambria Math" panose="02040503050406030204" pitchFamily="18" charset="0"/>
                  </a:rPr>
                  <a:t>3/10  </a:t>
                </a:r>
                <a:r>
                  <a:rPr lang="en-GB" b="0"/>
                  <a:t>or </a:t>
                </a:r>
                <a:r>
                  <a:rPr lang="en-GB" b="0" i="0">
                    <a:latin typeface="Cambria Math" panose="02040503050406030204" pitchFamily="18" charset="0"/>
                  </a:rPr>
                  <a:t>1/4</a:t>
                </a:r>
                <a:r>
                  <a:rPr lang="en-GB" b="0"/>
                  <a:t>) would no longer work. Similarly, if the second cross was at </a:t>
                </a:r>
                <a:r>
                  <a:rPr lang="en-GB" b="0" i="0">
                    <a:latin typeface="Cambria Math" panose="02040503050406030204" pitchFamily="18" charset="0"/>
                  </a:rPr>
                  <a:t>3/5</a:t>
                </a:r>
                <a:r>
                  <a:rPr lang="en-GB" b="0"/>
                  <a:t>, then any values between </a:t>
                </a:r>
                <a:r>
                  <a:rPr lang="en-GB" b="0" i="0">
                    <a:latin typeface="Cambria Math" panose="02040503050406030204" pitchFamily="18" charset="0"/>
                  </a:rPr>
                  <a:t>1/5</a:t>
                </a:r>
                <a:r>
                  <a:rPr lang="en-GB" b="0"/>
                  <a:t> and </a:t>
                </a:r>
                <a:r>
                  <a:rPr lang="en-GB" b="0" i="0">
                    <a:latin typeface="Cambria Math" panose="02040503050406030204" pitchFamily="18" charset="0"/>
                  </a:rPr>
                  <a:t>3/5</a:t>
                </a:r>
                <a:r>
                  <a:rPr lang="en-GB" b="0"/>
                  <a:t> would no longer work.</a:t>
                </a:r>
              </a:p>
              <a:p>
                <a:endParaRPr lang="en-GB" b="0"/>
              </a:p>
              <a:p>
                <a:r>
                  <a:rPr lang="en-GB" b="1"/>
                  <a:t>Suggested questioning</a:t>
                </a:r>
              </a:p>
              <a:p>
                <a:r>
                  <a:rPr lang="en-GB" b="0"/>
                  <a:t>What is the closest fraction to </a:t>
                </a:r>
                <a:r>
                  <a:rPr lang="en-GB" b="0" i="0">
                    <a:latin typeface="Cambria Math" panose="02040503050406030204" pitchFamily="18" charset="0"/>
                  </a:rPr>
                  <a:t>1/2</a:t>
                </a:r>
                <a:r>
                  <a:rPr lang="en-GB" b="0"/>
                  <a:t> Jan could choose? How about </a:t>
                </a:r>
                <a:r>
                  <a:rPr lang="en-GB" b="0" i="0">
                    <a:latin typeface="Cambria Math" panose="02040503050406030204" pitchFamily="18" charset="0"/>
                  </a:rPr>
                  <a:t>1/5</a:t>
                </a:r>
                <a:r>
                  <a:rPr lang="en-GB" b="0"/>
                  <a:t>?</a:t>
                </a:r>
              </a:p>
              <a:p>
                <a:r>
                  <a:rPr lang="en-GB" b="0"/>
                  <a:t>Would </a:t>
                </a:r>
                <a:r>
                  <a:rPr lang="en-GB" b="0" i="0">
                    <a:latin typeface="Cambria Math" panose="02040503050406030204" pitchFamily="18" charset="0"/>
                  </a:rPr>
                  <a:t>1/3</a:t>
                </a:r>
                <a:r>
                  <a:rPr lang="en-GB" b="0"/>
                  <a:t> be closer to </a:t>
                </a:r>
                <a:r>
                  <a:rPr lang="en-GB" b="0" i="0">
                    <a:latin typeface="Cambria Math" panose="02040503050406030204" pitchFamily="18" charset="0"/>
                  </a:rPr>
                  <a:t>1/5</a:t>
                </a:r>
                <a:r>
                  <a:rPr lang="en-GB" b="0"/>
                  <a:t> or </a:t>
                </a:r>
                <a:r>
                  <a:rPr lang="en-GB" b="0" i="0">
                    <a:latin typeface="Cambria Math" panose="02040503050406030204" pitchFamily="18" charset="0"/>
                  </a:rPr>
                  <a:t>1/2</a:t>
                </a:r>
                <a:r>
                  <a:rPr lang="en-GB" b="0"/>
                  <a:t>?</a:t>
                </a:r>
              </a:p>
              <a:p>
                <a:r>
                  <a:rPr lang="en-GB" b="0"/>
                  <a:t>Would the distance between </a:t>
                </a:r>
                <a:r>
                  <a:rPr lang="en-GB" b="0" i="0">
                    <a:latin typeface="Cambria Math" panose="02040503050406030204" pitchFamily="18" charset="0"/>
                  </a:rPr>
                  <a:t>1/3</a:t>
                </a:r>
                <a:r>
                  <a:rPr lang="en-GB" b="0"/>
                  <a:t> and </a:t>
                </a:r>
                <a:r>
                  <a:rPr lang="en-GB" b="0" i="0">
                    <a:latin typeface="Cambria Math" panose="02040503050406030204" pitchFamily="18" charset="0"/>
                  </a:rPr>
                  <a:t>1/2</a:t>
                </a:r>
                <a:r>
                  <a:rPr lang="en-GB" b="0"/>
                  <a:t> be greater or smaller than the distance between </a:t>
                </a:r>
                <a:r>
                  <a:rPr lang="en-GB" b="0" i="0">
                    <a:latin typeface="Cambria Math" panose="02040503050406030204" pitchFamily="18" charset="0"/>
                  </a:rPr>
                  <a:t>1/3</a:t>
                </a:r>
                <a:r>
                  <a:rPr lang="en-GB" b="0"/>
                  <a:t> and </a:t>
                </a:r>
                <a:r>
                  <a:rPr lang="en-GB" b="0" i="0">
                    <a:latin typeface="Cambria Math" panose="02040503050406030204" pitchFamily="18" charset="0"/>
                  </a:rPr>
                  <a:t>1/4</a:t>
                </a:r>
                <a:r>
                  <a:rPr lang="en-GB" b="0"/>
                  <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863369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1624873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NB the answers given assume that students will give their answers in the format of the question, but equivalent fractions/decimals are also valid.</a:t>
                </a:r>
              </a:p>
              <a:p>
                <a:pPr marL="0" indent="0">
                  <a:buNone/>
                </a:pPr>
                <a:r>
                  <a:rPr lang="en-GB" b="0" dirty="0"/>
                  <a:t>a) 0.6, 0.7, 0.8 and 0.9 are the most likely answers.</a:t>
                </a:r>
              </a:p>
              <a:p>
                <a:pPr marL="0" indent="0">
                  <a:buNone/>
                </a:pPr>
                <a:r>
                  <a:rPr lang="en-GB" b="0" dirty="0"/>
                  <a:t>b) 0.51, 0.52, 0.53 and so on up to and including 0.59.</a:t>
                </a:r>
              </a:p>
              <a:p>
                <a:pPr marL="0" indent="0">
                  <a:buNone/>
                </a:pPr>
                <a:r>
                  <a:rPr lang="en-GB" b="0" dirty="0"/>
                  <a:t>c) Any decimals starting 0.55, 0.56, 0.57, 0.58, 0.59 will work.</a:t>
                </a:r>
              </a:p>
              <a:p>
                <a:pPr marL="0" indent="0">
                  <a:buNone/>
                </a:pPr>
                <a:r>
                  <a:rPr lang="en-GB" b="0" dirty="0"/>
                  <a:t>d) Any decimal where the first three decimal places are 0.60_ where the space is a single digit &gt;0.</a:t>
                </a:r>
              </a:p>
              <a:p>
                <a:pPr marL="0" indent="0">
                  <a:buNone/>
                </a:pPr>
                <a:r>
                  <a:rPr lang="en-GB" b="0" dirty="0"/>
                  <a:t>e) Any unit fraction where the denominator is greater than 2 will work, as will many other fractions.</a:t>
                </a:r>
              </a:p>
              <a:p>
                <a:pPr marL="0" indent="0">
                  <a:buNone/>
                </a:pPr>
                <a:r>
                  <a:rPr lang="en-GB" b="0" dirty="0"/>
                  <a:t>f) Unit fractions such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are</a:t>
                </a:r>
                <a:r>
                  <a:rPr lang="en-GB" b="0" baseline="0" dirty="0"/>
                  <a:t> </a:t>
                </a:r>
                <a:r>
                  <a:rPr lang="en-GB" b="0" dirty="0"/>
                  <a:t>the most likely solutions but there are others.</a:t>
                </a:r>
                <a:r>
                  <a:rPr lang="en-GB" b="0" baseline="0" dirty="0"/>
                  <a:t> </a:t>
                </a:r>
                <a:endParaRPr lang="en-GB" b="0" dirty="0"/>
              </a:p>
              <a:p>
                <a:pPr marL="0" indent="0">
                  <a:buNone/>
                </a:pPr>
                <a:r>
                  <a:rPr lang="en-GB" b="0" dirty="0"/>
                  <a:t>g) The most likely answers may be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oMath>
                </a14:m>
                <a:r>
                  <a:rPr lang="en-GB" b="0" dirty="0"/>
                  <a:t>if students notice that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a14:m>
                <a:r>
                  <a:rPr lang="en-GB" b="0" dirty="0"/>
                  <a:t> is equivalent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or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3</m:t>
                        </m:r>
                      </m:num>
                      <m:den>
                        <m:r>
                          <a:rPr lang="en-GB" b="0" i="1" dirty="0" smtClean="0">
                            <a:latin typeface="Cambria Math" panose="02040503050406030204" pitchFamily="18" charset="0"/>
                          </a:rPr>
                          <m:t>12</m:t>
                        </m:r>
                      </m:den>
                    </m:f>
                  </m:oMath>
                </a14:m>
                <a:r>
                  <a:rPr lang="en-GB" dirty="0"/>
                  <a:t> if students have tried to find halfway between them</a:t>
                </a:r>
                <a:r>
                  <a:rPr lang="en-GB" b="0" dirty="0"/>
                  <a:t>.</a:t>
                </a:r>
              </a:p>
              <a:p>
                <a:pPr marL="0" indent="0">
                  <a:buNone/>
                </a:pPr>
                <a:r>
                  <a:rPr lang="en-GB" b="0" dirty="0"/>
                  <a:t>h) The most likely answer may be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11</m:t>
                        </m:r>
                      </m:num>
                      <m:den>
                        <m:r>
                          <a:rPr lang="en-GB" b="0" i="1" dirty="0" smtClean="0">
                            <a:latin typeface="Cambria Math" panose="02040503050406030204" pitchFamily="18" charset="0"/>
                          </a:rPr>
                          <m:t>2</m:t>
                        </m:r>
                        <m:r>
                          <a:rPr lang="en-GB" i="1" dirty="0">
                            <a:latin typeface="Cambria Math" panose="02040503050406030204" pitchFamily="18" charset="0"/>
                          </a:rPr>
                          <m:t>0</m:t>
                        </m:r>
                      </m:den>
                    </m:f>
                  </m:oMath>
                </a14:m>
                <a:r>
                  <a:rPr lang="en-GB" dirty="0"/>
                  <a:t> if</a:t>
                </a:r>
                <a:r>
                  <a:rPr lang="en-GB" baseline="0" dirty="0"/>
                  <a:t> students have tried to find halfway between them.</a:t>
                </a:r>
                <a:endParaRPr lang="en-GB" b="0" dirty="0"/>
              </a:p>
              <a:p>
                <a:endParaRPr lang="en-GB" b="0" dirty="0"/>
              </a:p>
              <a:p>
                <a:r>
                  <a:rPr lang="en-GB" b="0" dirty="0"/>
                  <a:t>? The largest possible answer is </a:t>
                </a:r>
                <a14:m>
                  <m:oMath xmlns:m="http://schemas.openxmlformats.org/officeDocument/2006/math">
                    <m:r>
                      <a:rPr lang="en-GB" b="0" i="1" smtClean="0">
                        <a:latin typeface="Cambria Math" panose="02040503050406030204" pitchFamily="18" charset="0"/>
                      </a:rPr>
                      <m:t>0.</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9</m:t>
                        </m:r>
                      </m:e>
                    </m:acc>
                  </m:oMath>
                </a14:m>
                <a:r>
                  <a:rPr lang="en-GB" b="0" dirty="0"/>
                  <a:t>. The largest</a:t>
                </a:r>
                <a:r>
                  <a:rPr lang="en-GB" b="0" baseline="0" dirty="0"/>
                  <a:t> possible answer that doesn’t include the digit 9 is </a:t>
                </a:r>
                <a14:m>
                  <m:oMath xmlns:m="http://schemas.openxmlformats.org/officeDocument/2006/math">
                    <m:r>
                      <a:rPr lang="en-GB" b="0" i="1" smtClean="0">
                        <a:latin typeface="Cambria Math" panose="02040503050406030204" pitchFamily="18" charset="0"/>
                      </a:rPr>
                      <m:t>0.</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8</m:t>
                        </m:r>
                      </m:e>
                    </m:acc>
                  </m:oMath>
                </a14:m>
                <a:r>
                  <a:rPr lang="en-GB" b="0" dirty="0"/>
                  <a:t>. The largest possible answer that doesn’t include the digit 9, but does include the digit 7 is </a:t>
                </a:r>
                <a14:m>
                  <m:oMath xmlns:m="http://schemas.openxmlformats.org/officeDocument/2006/math">
                    <m:r>
                      <a:rPr lang="en-GB" b="0" i="1" smtClean="0">
                        <a:latin typeface="Cambria Math" panose="02040503050406030204" pitchFamily="18" charset="0"/>
                      </a:rPr>
                      <m:t>0.87</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8</m:t>
                        </m:r>
                      </m:e>
                    </m:acc>
                  </m:oMath>
                </a14:m>
                <a:r>
                  <a:rPr lang="en-GB" b="0" dirty="0">
                    <a:latin typeface="+mn-lt"/>
                  </a:rPr>
                  <a:t>.</a:t>
                </a:r>
              </a:p>
              <a:p>
                <a:endParaRPr lang="en-GB" b="0" dirty="0"/>
              </a:p>
              <a:p>
                <a:r>
                  <a:rPr lang="en-GB" b="1" dirty="0"/>
                  <a:t>Suggested questioning</a:t>
                </a:r>
              </a:p>
              <a:p>
                <a:r>
                  <a:rPr lang="en-GB" b="0" dirty="0"/>
                  <a:t>Did you think of fractions or decimals? Why? </a:t>
                </a:r>
              </a:p>
              <a:p>
                <a:r>
                  <a:rPr lang="en-GB" b="0" dirty="0"/>
                  <a:t>If you’d have thought in fractions/decimals, would your answer have a different value?</a:t>
                </a:r>
              </a:p>
              <a:p>
                <a:r>
                  <a:rPr lang="en-GB" b="0" dirty="0"/>
                  <a:t>Can you apply the further thinking question to part b? What is the same and what is different about your answers?</a:t>
                </a:r>
              </a:p>
              <a:p>
                <a:endParaRPr lang="en-GB" b="1" dirty="0"/>
              </a:p>
              <a:p>
                <a:r>
                  <a:rPr lang="en-GB" b="1" dirty="0"/>
                  <a:t>Things to think about</a:t>
                </a:r>
              </a:p>
              <a:p>
                <a:r>
                  <a:rPr lang="en-GB" b="0" dirty="0"/>
                  <a:t>Checkpoint 18, like Checkpoint 17, explores the understanding that, between any two given numbers, there will always be a third. The values chosen are designed so that the strategy students chose for a previous part may not necessarily work for the next part, helping you to assess the depth of their understanding of both decimals and fractions. Both are included to support students to recognise the connections between decimals and fractions, and to understand that any value can be represented in both forms. Do students notice, for example, that parts b and h are identical? If you wanted to isolate just decimals or fractions, show just one column or give one of Additional activities C or D.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228600" indent="-228600">
                  <a:buAutoNum type="alphaLcParenR"/>
                </a:pPr>
                <a:r>
                  <a:rPr lang="en-GB" b="0"/>
                  <a:t>0.6, 0.7, 0.8 and 0.9 are perhaps the most likely answers</a:t>
                </a:r>
              </a:p>
              <a:p>
                <a:pPr marL="228600" indent="-228600">
                  <a:buAutoNum type="alphaLcParenR"/>
                </a:pPr>
                <a:r>
                  <a:rPr lang="en-GB" b="0"/>
                  <a:t>0.51, 0.52, 0.53… up to and including 0.59</a:t>
                </a:r>
              </a:p>
              <a:p>
                <a:pPr marL="228600" indent="-228600">
                  <a:buAutoNum type="alphaLcParenR"/>
                </a:pPr>
                <a:r>
                  <a:rPr lang="en-GB" b="0"/>
                  <a:t>Any decimals starting 0.55, 0.56, 0.57, 0.58, 0.59 will work </a:t>
                </a:r>
              </a:p>
              <a:p>
                <a:pPr marL="228600" indent="-228600">
                  <a:buAutoNum type="alphaLcParenR"/>
                </a:pPr>
                <a:r>
                  <a:rPr lang="en-GB" b="0"/>
                  <a:t>Any decimal where the first three decimal places are 0.60_ where the space is a single digit &gt;0</a:t>
                </a:r>
              </a:p>
              <a:p>
                <a:pPr marL="228600" indent="-228600">
                  <a:buAutoNum type="alphaLcParenR"/>
                </a:pPr>
                <a:r>
                  <a:rPr lang="en-GB" b="0"/>
                  <a:t>Any unit fraction where the denominator is greater than 2 will work, as will many other fractions.</a:t>
                </a:r>
              </a:p>
              <a:p>
                <a:pPr marL="228600" indent="-228600">
                  <a:buAutoNum type="alphaLcParenR"/>
                </a:pPr>
                <a:r>
                  <a:rPr lang="en-GB" b="0"/>
                  <a:t>Unit fractions such as </a:t>
                </a:r>
                <a:r>
                  <a:rPr lang="en-GB" b="0" i="0">
                    <a:latin typeface="Cambria Math" panose="02040503050406030204" pitchFamily="18" charset="0"/>
                  </a:rPr>
                  <a:t>1/5</a:t>
                </a:r>
                <a:r>
                  <a:rPr lang="en-GB" b="0"/>
                  <a:t> , </a:t>
                </a:r>
                <a:r>
                  <a:rPr lang="en-GB" b="0" i="0">
                    <a:latin typeface="Cambria Math" panose="02040503050406030204" pitchFamily="18" charset="0"/>
                  </a:rPr>
                  <a:t>1/4</a:t>
                </a:r>
                <a:r>
                  <a:rPr lang="en-GB" b="0"/>
                  <a:t> and </a:t>
                </a:r>
                <a:r>
                  <a:rPr lang="en-GB" b="0" i="0">
                    <a:latin typeface="Cambria Math" panose="02040503050406030204" pitchFamily="18" charset="0"/>
                  </a:rPr>
                  <a:t>1/3</a:t>
                </a:r>
                <a:r>
                  <a:rPr lang="en-GB" b="0"/>
                  <a:t> are maybe the most likely solutions but there are others</a:t>
                </a:r>
              </a:p>
              <a:p>
                <a:pPr marL="228600" indent="-228600">
                  <a:buAutoNum type="alphaLcParenR"/>
                </a:pPr>
                <a:r>
                  <a:rPr lang="en-GB" b="0"/>
                  <a:t>The most likely answers may be </a:t>
                </a:r>
                <a:r>
                  <a:rPr lang="en-GB" b="0" i="0">
                    <a:latin typeface="Cambria Math" panose="02040503050406030204" pitchFamily="18" charset="0"/>
                  </a:rPr>
                  <a:t>1/5</a:t>
                </a:r>
                <a:r>
                  <a:rPr lang="en-GB" b="0"/>
                  <a:t> and </a:t>
                </a:r>
                <a:r>
                  <a:rPr lang="en-GB" b="0" i="0">
                    <a:latin typeface="Cambria Math" panose="02040503050406030204" pitchFamily="18" charset="0"/>
                  </a:rPr>
                  <a:t>1/4  </a:t>
                </a:r>
                <a:r>
                  <a:rPr lang="en-GB" b="0"/>
                  <a:t>if students notice that </a:t>
                </a:r>
                <a:r>
                  <a:rPr lang="en-GB" b="0" i="0">
                    <a:latin typeface="Cambria Math" panose="02040503050406030204" pitchFamily="18" charset="0"/>
                  </a:rPr>
                  <a:t>2/6</a:t>
                </a:r>
                <a:r>
                  <a:rPr lang="en-GB" b="0"/>
                  <a:t> is equivalent to </a:t>
                </a:r>
                <a:r>
                  <a:rPr lang="en-GB" b="0" i="0">
                    <a:latin typeface="Cambria Math" panose="02040503050406030204" pitchFamily="18" charset="0"/>
                  </a:rPr>
                  <a:t>1/3</a:t>
                </a:r>
                <a:r>
                  <a:rPr lang="en-GB" b="0"/>
                  <a:t>.</a:t>
                </a:r>
              </a:p>
              <a:p>
                <a:endParaRPr lang="en-GB" b="0"/>
              </a:p>
              <a:p>
                <a:endParaRPr lang="en-GB" b="0"/>
              </a:p>
              <a:p>
                <a:r>
                  <a:rPr lang="en-GB" b="1"/>
                  <a:t>Suggested questioning</a:t>
                </a:r>
              </a:p>
              <a:p>
                <a:r>
                  <a:rPr lang="en-GB" b="0"/>
                  <a:t>Did you think of fractions or decimals? Why? </a:t>
                </a:r>
              </a:p>
              <a:p>
                <a:r>
                  <a:rPr lang="en-GB" b="0"/>
                  <a:t>Would it have been easier to think in fractions or decimals?</a:t>
                </a:r>
              </a:p>
              <a:p>
                <a:r>
                  <a:rPr lang="en-GB" b="0"/>
                  <a:t>If you’d have thought in fractions/decimals, would your answer have a different value?</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2580285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407160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6–8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4184039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1852408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3117363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8</m:t>
                        </m:r>
                      </m:den>
                    </m:f>
                  </m:oMath>
                </a14:m>
                <a:r>
                  <a:rPr lang="en-GB" sz="1200" dirty="0"/>
                  <a:t> cannot be the answer because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8</m:t>
                        </m:r>
                      </m:den>
                    </m:f>
                  </m:oMath>
                </a14:m>
                <a:r>
                  <a:rPr lang="en-GB" sz="1200" dirty="0"/>
                  <a:t> is</a:t>
                </a:r>
                <a:r>
                  <a:rPr lang="en-GB" sz="1200" baseline="0" dirty="0"/>
                  <a:t> equivalent to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and the question has two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added together. Students</a:t>
                </a:r>
                <a:r>
                  <a:rPr lang="en-GB" b="0" baseline="0" dirty="0"/>
                  <a:t> may also recall that two-quarters are equivalent to one-half, but that two-eighths are not.</a:t>
                </a:r>
              </a:p>
              <a:p>
                <a:r>
                  <a:rPr lang="en-GB" b="0" dirty="0"/>
                  <a:t>b) Mary has added her denominators and numerators, without first writing her two fractions as equivalent fractions.</a:t>
                </a:r>
              </a:p>
              <a:p>
                <a:r>
                  <a:rPr lang="en-GB" b="0" dirty="0"/>
                  <a:t>c) Students may have different strategies or reasoning for writing their fractions as equivalent fractions with a common denominator. Most are likely to identify 12 as a common multiple of 4 and 3, and rewrite the calculation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12</m:t>
                        </m:r>
                      </m:den>
                    </m:f>
                    <m:r>
                      <a:rPr lang="en-GB" sz="1200" b="0" i="1" smtClean="0">
                        <a:latin typeface="Cambria Math" panose="02040503050406030204" pitchFamily="18" charset="0"/>
                      </a:rPr>
                      <m:t>+</m:t>
                    </m:r>
                    <m:f>
                      <m:fPr>
                        <m:ctrlPr>
                          <a:rPr lang="en-GB" sz="1200" i="1" smtClean="0">
                            <a:latin typeface="Cambria Math" panose="02040503050406030204" pitchFamily="18" charset="0"/>
                          </a:rPr>
                        </m:ctrlPr>
                      </m:fPr>
                      <m:num>
                        <m:r>
                          <a:rPr lang="en-GB" sz="1200" b="0" i="1" smtClean="0">
                            <a:latin typeface="Cambria Math" panose="02040503050406030204" pitchFamily="18" charset="0"/>
                          </a:rPr>
                          <m:t>8</m:t>
                        </m:r>
                      </m:num>
                      <m:den>
                        <m:r>
                          <a:rPr lang="en-GB" sz="1200" b="0" i="1" smtClean="0">
                            <a:latin typeface="Cambria Math" panose="02040503050406030204" pitchFamily="18" charset="0"/>
                          </a:rPr>
                          <m:t>12</m:t>
                        </m:r>
                      </m:den>
                    </m:f>
                    <m:r>
                      <a:rPr lang="en-GB" sz="1200" b="0" i="1" smtClean="0">
                        <a:latin typeface="Cambria Math" panose="02040503050406030204" pitchFamily="18" charset="0"/>
                      </a:rPr>
                      <m:t>=</m:t>
                    </m:r>
                    <m:f>
                      <m:fPr>
                        <m:ctrlPr>
                          <a:rPr lang="en-GB" sz="1200" i="1" smtClean="0">
                            <a:latin typeface="Cambria Math" panose="02040503050406030204" pitchFamily="18" charset="0"/>
                          </a:rPr>
                        </m:ctrlPr>
                      </m:fPr>
                      <m:num>
                        <m:r>
                          <a:rPr lang="en-GB" sz="1200" b="0" i="1" smtClean="0">
                            <a:latin typeface="Cambria Math" panose="02040503050406030204" pitchFamily="18" charset="0"/>
                          </a:rPr>
                          <m:t>11</m:t>
                        </m:r>
                      </m:num>
                      <m:den>
                        <m:r>
                          <a:rPr lang="en-GB" sz="1200" b="0" i="1" smtClean="0">
                            <a:latin typeface="Cambria Math" panose="02040503050406030204" pitchFamily="18" charset="0"/>
                          </a:rPr>
                          <m:t>12</m:t>
                        </m:r>
                      </m:den>
                    </m:f>
                  </m:oMath>
                </a14:m>
                <a:r>
                  <a:rPr lang="en-GB" b="0" dirty="0"/>
                  <a:t>.</a:t>
                </a:r>
              </a:p>
              <a:p>
                <a:endParaRPr lang="en-GB" b="1" dirty="0"/>
              </a:p>
              <a:p>
                <a:r>
                  <a:rPr lang="en-GB" b="0" dirty="0"/>
                  <a:t>? Any valid addition or subtraction. For example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8</m:t>
                        </m:r>
                      </m:den>
                    </m:f>
                  </m:oMath>
                </a14:m>
                <a:r>
                  <a:rPr lang="en-GB" b="0"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8</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oMath>
                </a14:m>
                <a:r>
                  <a:rPr lang="en-GB" b="0" dirty="0"/>
                  <a:t>.</a:t>
                </a:r>
              </a:p>
              <a:p>
                <a:endParaRPr lang="en-GB" b="1" dirty="0"/>
              </a:p>
              <a:p>
                <a:r>
                  <a:rPr lang="en-GB" b="1" dirty="0"/>
                  <a:t>Suggested questioning</a:t>
                </a:r>
              </a:p>
              <a:p>
                <a:r>
                  <a:rPr lang="en-GB" b="0" dirty="0"/>
                  <a:t>Why can’t _ be the solution when you add _ and _?</a:t>
                </a:r>
              </a:p>
              <a:p>
                <a:r>
                  <a:rPr lang="en-GB" b="0" dirty="0"/>
                  <a:t>Show me a representation for (e.g.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8</m:t>
                        </m:r>
                      </m:den>
                    </m:f>
                  </m:oMath>
                </a14:m>
                <a:r>
                  <a:rPr lang="en-GB" b="0" dirty="0"/>
                  <a:t>). Show me a representation for (e.g.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What</a:t>
                </a:r>
                <a:r>
                  <a:rPr lang="en-GB" b="0" baseline="0" dirty="0"/>
                  <a:t> do you notice?</a:t>
                </a:r>
              </a:p>
              <a:p>
                <a:r>
                  <a:rPr lang="en-GB" b="0" baseline="0" dirty="0"/>
                  <a:t>How will you decide how to rewrite your calculation?</a:t>
                </a:r>
                <a:endParaRPr lang="en-GB" b="0" dirty="0"/>
              </a:p>
              <a:p>
                <a:endParaRPr lang="en-GB" b="1" dirty="0"/>
              </a:p>
              <a:p>
                <a:r>
                  <a:rPr lang="en-GB" b="1" dirty="0"/>
                  <a:t>Things to think about</a:t>
                </a:r>
              </a:p>
              <a:p>
                <a:r>
                  <a:rPr lang="en-GB" b="0" dirty="0"/>
                  <a:t>Checkpoint 19 offers prompts for tackling some common misconception with adding fractions. The focus can start with reasoning about the answer, rather than just the steps for the process. Students may relate their rewritten calculation to the concept of unitising, for example by justifying that quarters and thirds are not the same ‘unit’ and so we rewrite the calculation as twelfths,</a:t>
                </a:r>
                <a:r>
                  <a:rPr lang="en-GB" b="0" baseline="0" dirty="0"/>
                  <a:t> </a:t>
                </a:r>
                <a:r>
                  <a:rPr lang="en-GB" b="0" dirty="0"/>
                  <a:t>adding three lots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dirty="0"/>
                  <a:t> to</a:t>
                </a:r>
                <a:r>
                  <a:rPr lang="en-GB" b="0" baseline="0" dirty="0"/>
                  <a:t> eight lots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sz="1200" b="0" i="0">
                    <a:latin typeface="Cambria Math" panose="02040503050406030204" pitchFamily="18" charset="0"/>
                  </a:rPr>
                  <a:t>2/8</a:t>
                </a:r>
                <a:r>
                  <a:rPr lang="en-GB" sz="1200"/>
                  <a:t> cannot be the answer because </a:t>
                </a:r>
                <a:r>
                  <a:rPr lang="en-GB" sz="1200" b="0" i="0">
                    <a:latin typeface="Cambria Math" panose="02040503050406030204" pitchFamily="18" charset="0"/>
                  </a:rPr>
                  <a:t>2/8</a:t>
                </a:r>
                <a:r>
                  <a:rPr lang="en-GB" sz="1200"/>
                  <a:t> is</a:t>
                </a:r>
                <a:r>
                  <a:rPr lang="en-GB" sz="1200" baseline="0"/>
                  <a:t> equivalent to </a:t>
                </a:r>
                <a:r>
                  <a:rPr lang="en-GB" sz="1200" b="0" i="0">
                    <a:latin typeface="Cambria Math" panose="02040503050406030204" pitchFamily="18" charset="0"/>
                  </a:rPr>
                  <a:t>1/4</a:t>
                </a:r>
                <a:r>
                  <a:rPr lang="en-GB" b="0"/>
                  <a:t>, and the question has two </a:t>
                </a:r>
                <a:r>
                  <a:rPr lang="en-GB" sz="1200" b="0" i="0">
                    <a:latin typeface="Cambria Math" panose="02040503050406030204" pitchFamily="18" charset="0"/>
                  </a:rPr>
                  <a:t>1/4</a:t>
                </a:r>
                <a:r>
                  <a:rPr lang="en-GB" b="0"/>
                  <a:t> added together. Students</a:t>
                </a:r>
                <a:r>
                  <a:rPr lang="en-GB" b="0" baseline="0"/>
                  <a:t> may also recall that two quarters are equivalent to one half, but that two eighths are not.</a:t>
                </a:r>
              </a:p>
              <a:p>
                <a:r>
                  <a:rPr lang="en-GB" b="0"/>
                  <a:t>b) Mary has added her denominators and numerators, without first writing her two fractions as equivalent fractions.</a:t>
                </a:r>
              </a:p>
              <a:p>
                <a:r>
                  <a:rPr lang="en-GB" b="0"/>
                  <a:t>c) Students may have different strategies or reasoning for writing their fractions as equivalent fractions with a common denominator. Most are likely to identify 12 as a common multiple of 4 and 3, and rewrite the calculation as </a:t>
                </a:r>
                <a:r>
                  <a:rPr lang="en-GB" sz="1200" b="0" i="0">
                    <a:latin typeface="Cambria Math" panose="02040503050406030204" pitchFamily="18" charset="0"/>
                  </a:rPr>
                  <a:t>3/12+8/12=11/12</a:t>
                </a:r>
                <a:r>
                  <a:rPr lang="en-GB" b="0"/>
                  <a:t>.</a:t>
                </a:r>
              </a:p>
              <a:p>
                <a:endParaRPr lang="en-GB" b="1"/>
              </a:p>
              <a:p>
                <a:r>
                  <a:rPr lang="en-GB" b="1"/>
                  <a:t>Suggested questioning</a:t>
                </a:r>
              </a:p>
              <a:p>
                <a:r>
                  <a:rPr lang="en-GB" b="0"/>
                  <a:t>Why can’t _ be the solution when you add _ and _?</a:t>
                </a:r>
              </a:p>
              <a:p>
                <a:r>
                  <a:rPr lang="en-GB" b="0"/>
                  <a:t>Show me a representation for (e.g. </a:t>
                </a:r>
                <a:r>
                  <a:rPr lang="en-GB" sz="1200" b="0" i="0">
                    <a:latin typeface="Cambria Math" panose="02040503050406030204" pitchFamily="18" charset="0"/>
                  </a:rPr>
                  <a:t>2/8</a:t>
                </a:r>
                <a:r>
                  <a:rPr lang="en-GB" b="0"/>
                  <a:t>). Show me a representation for (e.g. </a:t>
                </a:r>
                <a:r>
                  <a:rPr lang="en-GB" sz="1200" b="0" i="0">
                    <a:latin typeface="Cambria Math" panose="02040503050406030204" pitchFamily="18" charset="0"/>
                  </a:rPr>
                  <a:t>1/4</a:t>
                </a:r>
                <a:r>
                  <a:rPr lang="en-GB" b="0"/>
                  <a:t>). What</a:t>
                </a:r>
                <a:r>
                  <a:rPr lang="en-GB" b="0" baseline="0"/>
                  <a:t> do you notice?</a:t>
                </a:r>
              </a:p>
              <a:p>
                <a:r>
                  <a:rPr lang="en-GB" b="0" baseline="0"/>
                  <a:t>How will you decide how to rewrite your calculation?</a:t>
                </a:r>
                <a:endParaRPr lang="en-GB" b="0"/>
              </a:p>
              <a:p>
                <a:endParaRPr lang="en-GB" b="1"/>
              </a:p>
              <a:p>
                <a:r>
                  <a:rPr lang="en-GB" b="1"/>
                  <a:t>Things to think about</a:t>
                </a:r>
              </a:p>
              <a:p>
                <a:r>
                  <a:rPr lang="en-GB" b="0"/>
                  <a:t>Checkpoint 19 offers prompts for tackling some common misconception with adding fractions. It is designed so that the focus can start with reasoning about the answer, rather than just the steps for the process. Students may relate their rewritten calculation to the concept of ‘unitising’, for example by justifying that quarters and thirds are not the same ‘unit’ and so we rewrite the calculation as twelfths so that we are adding 3 lots of </a:t>
                </a:r>
                <a:r>
                  <a:rPr lang="en-GB" b="0" i="0">
                    <a:latin typeface="Cambria Math" panose="02040503050406030204" pitchFamily="18" charset="0"/>
                  </a:rPr>
                  <a:t>1/12</a:t>
                </a:r>
                <a:r>
                  <a:rPr lang="en-GB" b="0"/>
                  <a:t> to</a:t>
                </a:r>
                <a:r>
                  <a:rPr lang="en-GB" b="0" baseline="0"/>
                  <a:t> 8 lots of </a:t>
                </a:r>
                <a:r>
                  <a:rPr lang="en-GB" b="0" i="0">
                    <a:latin typeface="Cambria Math" panose="02040503050406030204" pitchFamily="18" charset="0"/>
                  </a:rPr>
                  <a:t>1/12</a:t>
                </a:r>
                <a:r>
                  <a:rPr lang="en-GB" b="0"/>
                  <a: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1513991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2607943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123.</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m</a:t>
                </a:r>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10</m:t>
                        </m:r>
                      </m:den>
                    </m:f>
                  </m:oMath>
                </a14:m>
                <a:r>
                  <a:rPr lang="en-GB" b="0" dirty="0"/>
                  <a:t> m</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10</m:t>
                        </m:r>
                      </m:den>
                    </m:f>
                  </m:oMath>
                </a14:m>
                <a:r>
                  <a:rPr lang="en-GB" b="0" dirty="0"/>
                  <a:t> m</a:t>
                </a:r>
              </a:p>
              <a:p>
                <a:endParaRPr lang="en-GB" b="0" dirty="0"/>
              </a:p>
              <a:p>
                <a:r>
                  <a:rPr lang="en-GB" b="0" dirty="0"/>
                  <a:t>? If</a:t>
                </a:r>
                <a:r>
                  <a:rPr lang="en-GB" b="0" baseline="0" dirty="0"/>
                  <a:t> the snail finished on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m</a:t>
                </a:r>
                <a:r>
                  <a:rPr lang="en-GB" b="0" baseline="0" dirty="0"/>
                  <a:t>, it </a:t>
                </a:r>
                <a:r>
                  <a:rPr lang="en-GB" b="0" dirty="0"/>
                  <a:t>started on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10</m:t>
                        </m:r>
                      </m:den>
                    </m:f>
                  </m:oMath>
                </a14:m>
                <a:r>
                  <a:rPr lang="en-GB" b="0" dirty="0"/>
                  <a:t> m.</a:t>
                </a:r>
                <a:r>
                  <a:rPr lang="en-GB" b="0" baseline="0" dirty="0"/>
                  <a:t> </a:t>
                </a:r>
                <a:r>
                  <a:rPr lang="en-GB" b="0" dirty="0"/>
                  <a:t>If the snail finished on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m, it would have started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m further along, on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oMath>
                </a14:m>
                <a:r>
                  <a:rPr lang="en-GB" b="0" dirty="0"/>
                  <a:t> m.</a:t>
                </a:r>
              </a:p>
              <a:p>
                <a:endParaRPr lang="en-GB" b="1" dirty="0"/>
              </a:p>
              <a:p>
                <a:r>
                  <a:rPr lang="en-GB" b="1" dirty="0"/>
                  <a:t>Suggested questioning</a:t>
                </a:r>
              </a:p>
              <a:p>
                <a:r>
                  <a:rPr lang="en-GB" b="0" dirty="0"/>
                  <a:t>What is the same and what is different about each question?</a:t>
                </a:r>
              </a:p>
              <a:p>
                <a:r>
                  <a:rPr lang="en-GB" b="0" dirty="0"/>
                  <a:t>How can you work out a</a:t>
                </a:r>
                <a:r>
                  <a:rPr lang="en-GB" b="0" baseline="0" dirty="0"/>
                  <a:t> movement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m on a scale</a:t>
                </a:r>
                <a:r>
                  <a:rPr lang="en-GB" b="0" baseline="0" dirty="0"/>
                  <a:t> that is not in fifths?</a:t>
                </a:r>
              </a:p>
              <a:p>
                <a:r>
                  <a:rPr lang="en-GB" b="0" baseline="0" dirty="0"/>
                  <a:t>How might the number lines from parts a and b help you with part c?</a:t>
                </a:r>
                <a:endParaRPr lang="en-GB" b="0" dirty="0"/>
              </a:p>
              <a:p>
                <a:endParaRPr lang="en-GB" b="1" dirty="0"/>
              </a:p>
              <a:p>
                <a:r>
                  <a:rPr lang="en-GB" b="1" dirty="0"/>
                  <a:t>Things to think about</a:t>
                </a:r>
              </a:p>
              <a:p>
                <a:r>
                  <a:rPr lang="en-GB" b="0" dirty="0"/>
                  <a:t>Checkpoint 20 offers both a context and a representation to explore the addition of fractions. The progression of the questions is helps to explore students’ awareness of equivalent fractions and how they can be used to help solve problems. Some students may make further connections with the method they may have learnt for adding fractions, and recognise that the number line in part b is helpful because it shows the common denominator. Consider whether or not you want to prompt for this, perhaps by writing out each part as an addition calculation. Decisions about whether to this might depend on the timing of this Checkpoint: if you are immediately moving on to teach fraction addition, it might be more helpful to make this link explicit. If you are using this to gauge understanding to support your later planning, it might be a distraction at this stage. Where in your sequence of learning are you planning to use this assessment task?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XX.</a:t>
                </a:r>
                <a:endParaRPr lang="en-GB" b="1" dirty="0"/>
              </a:p>
              <a:p>
                <a:endParaRPr lang="en-GB" b="1" dirty="0"/>
              </a:p>
              <a:p>
                <a:r>
                  <a:rPr lang="en-GB" b="1" dirty="0"/>
                  <a:t>Answers</a:t>
                </a:r>
              </a:p>
              <a:p>
                <a:r>
                  <a:rPr lang="en-GB" b="0" dirty="0"/>
                  <a:t>a) </a:t>
                </a:r>
                <a:r>
                  <a:rPr lang="en-GB" b="0" i="0">
                    <a:latin typeface="Cambria Math" panose="02040503050406030204" pitchFamily="18" charset="0"/>
                  </a:rPr>
                  <a:t>3/5</a:t>
                </a:r>
                <a:r>
                  <a:rPr lang="en-GB" b="0" dirty="0"/>
                  <a:t>m</a:t>
                </a:r>
              </a:p>
              <a:p>
                <a:r>
                  <a:rPr lang="en-GB" b="0" dirty="0"/>
                  <a:t>b) </a:t>
                </a:r>
                <a:r>
                  <a:rPr lang="en-GB" b="0" i="0">
                    <a:latin typeface="Cambria Math" panose="02040503050406030204" pitchFamily="18" charset="0"/>
                  </a:rPr>
                  <a:t>7/10</a:t>
                </a:r>
                <a:r>
                  <a:rPr lang="en-GB" b="0" dirty="0"/>
                  <a:t>m</a:t>
                </a:r>
              </a:p>
              <a:p>
                <a:r>
                  <a:rPr lang="en-GB" b="0" dirty="0"/>
                  <a:t>c) </a:t>
                </a:r>
                <a:r>
                  <a:rPr lang="en-GB" b="0" i="0">
                    <a:latin typeface="Cambria Math" panose="02040503050406030204" pitchFamily="18" charset="0"/>
                  </a:rPr>
                  <a:t>9/10</a:t>
                </a:r>
                <a:r>
                  <a:rPr lang="en-GB" b="0" dirty="0"/>
                  <a:t>m</a:t>
                </a:r>
              </a:p>
              <a:p>
                <a:endParaRPr lang="en-GB" b="0" dirty="0"/>
              </a:p>
              <a:p>
                <a:r>
                  <a:rPr lang="en-GB" b="0" dirty="0"/>
                  <a:t>? The snail started on 9/10. If the snail finished on 1 ½m, it would have started 1/5m further along, on 1 1/10.</a:t>
                </a:r>
              </a:p>
              <a:p>
                <a:endParaRPr lang="en-GB" b="1" dirty="0"/>
              </a:p>
              <a:p>
                <a:r>
                  <a:rPr lang="en-GB" b="1" dirty="0"/>
                  <a:t>Suggested questioning</a:t>
                </a:r>
              </a:p>
              <a:p>
                <a:r>
                  <a:rPr lang="en-GB" b="0" dirty="0"/>
                  <a:t>What</a:t>
                </a:r>
              </a:p>
              <a:p>
                <a:endParaRPr lang="en-GB" b="1" dirty="0"/>
              </a:p>
              <a:p>
                <a:r>
                  <a:rPr lang="en-GB" b="1" dirty="0"/>
                  <a:t>Things to think about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1778118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480788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Students may come up with different strategies. A likely solution is to group the six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s, then the</a:t>
                </a:r>
                <a:r>
                  <a:rPr lang="en-GB" b="0" baseline="0" dirty="0"/>
                  <a:t> two fractions with a denominator of eight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3</m:t>
                        </m:r>
                      </m:num>
                      <m:den>
                        <m:r>
                          <a:rPr lang="en-GB" b="0" i="1" baseline="0" smtClean="0">
                            <a:latin typeface="Cambria Math" panose="02040503050406030204" pitchFamily="18" charset="0"/>
                          </a:rPr>
                          <m:t>8</m:t>
                        </m:r>
                      </m:den>
                    </m:f>
                    <m:r>
                      <a:rPr lang="en-GB" b="0" i="1" baseline="0" smtClean="0">
                        <a:latin typeface="Cambria Math" panose="02040503050406030204" pitchFamily="18" charset="0"/>
                      </a:rPr>
                      <m:t> + </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8</m:t>
                        </m:r>
                      </m:den>
                    </m:f>
                    <m:r>
                      <a:rPr lang="en-GB" b="0" i="0" baseline="0" smtClean="0">
                        <a:latin typeface="Cambria Math" panose="02040503050406030204" pitchFamily="18" charset="0"/>
                      </a:rPr>
                      <m:t> =</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4</m:t>
                        </m:r>
                      </m:num>
                      <m:den>
                        <m:r>
                          <a:rPr lang="en-GB" b="0" i="1" baseline="0" smtClean="0">
                            <a:latin typeface="Cambria Math" panose="02040503050406030204" pitchFamily="18" charset="0"/>
                          </a:rPr>
                          <m:t> 8</m:t>
                        </m:r>
                      </m:den>
                    </m:f>
                  </m:oMath>
                </a14:m>
                <a:r>
                  <a:rPr lang="en-GB" b="0" dirty="0"/>
                  <a:t>). Students</a:t>
                </a:r>
                <a:r>
                  <a:rPr lang="en-GB" b="0" baseline="0" dirty="0"/>
                  <a:t> might identify that the group of quarters totals </a:t>
                </a:r>
                <a14:m>
                  <m:oMath xmlns:m="http://schemas.openxmlformats.org/officeDocument/2006/math">
                    <m:r>
                      <a:rPr lang="en-GB" b="0" i="0" baseline="0" smtClean="0">
                        <a:latin typeface="Cambria Math" panose="02040503050406030204" pitchFamily="18" charset="0"/>
                      </a:rPr>
                      <m:t>1</m:t>
                    </m:r>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2</m:t>
                        </m:r>
                      </m:den>
                    </m:f>
                  </m:oMath>
                </a14:m>
                <a:r>
                  <a:rPr lang="en-GB" b="0" dirty="0"/>
                  <a:t>  and that the group of eights totals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and then</a:t>
                </a:r>
                <a:r>
                  <a:rPr lang="en-GB" b="0" baseline="0" dirty="0"/>
                  <a:t> group both of these with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to total </a:t>
                </a:r>
                <a14:m>
                  <m:oMath xmlns:m="http://schemas.openxmlformats.org/officeDocument/2006/math">
                    <m:r>
                      <a:rPr lang="en-GB" b="0" i="0"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The remaining fraction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and  </a:t>
                </a:r>
                <a14:m>
                  <m:oMath xmlns:m="http://schemas.openxmlformats.org/officeDocument/2006/math">
                    <m:r>
                      <a:rPr lang="en-GB" b="0" i="0"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 =2</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a14:m>
                <a:r>
                  <a:rPr lang="en-GB" b="0" dirty="0"/>
                  <a:t>. Students may also give their numbers as improper fractions, f</a:t>
                </a:r>
                <a14:m>
                  <m:oMath xmlns:m="http://schemas.openxmlformats.org/officeDocument/2006/math">
                    <m:r>
                      <m:rPr>
                        <m:sty m:val="p"/>
                      </m:rPr>
                      <a:rPr lang="en-GB" b="0" i="0" smtClean="0">
                        <a:latin typeface="Cambria Math" panose="02040503050406030204" pitchFamily="18" charset="0"/>
                      </a:rPr>
                      <m:t>or</m:t>
                    </m:r>
                    <m:r>
                      <a:rPr lang="en-GB" b="0" i="0" smtClean="0">
                        <a:latin typeface="Cambria Math" panose="02040503050406030204" pitchFamily="18" charset="0"/>
                      </a:rPr>
                      <m:t> </m:t>
                    </m:r>
                    <m:r>
                      <m:rPr>
                        <m:sty m:val="p"/>
                      </m:rPr>
                      <a:rPr lang="en-GB" b="0" i="0" smtClean="0">
                        <a:latin typeface="Cambria Math" panose="02040503050406030204" pitchFamily="18" charset="0"/>
                      </a:rPr>
                      <m:t>example</m:t>
                    </m:r>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0"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15</m:t>
                        </m:r>
                      </m:num>
                      <m:den>
                        <m:r>
                          <a:rPr lang="en-GB" b="0" i="1" smtClean="0">
                            <a:latin typeface="Cambria Math" panose="02040503050406030204" pitchFamily="18" charset="0"/>
                          </a:rPr>
                          <m:t>6</m:t>
                        </m:r>
                      </m:den>
                    </m:f>
                    <m:r>
                      <a:rPr lang="en-GB" b="0" i="1" smtClean="0">
                        <a:latin typeface="Cambria Math" panose="02040503050406030204" pitchFamily="18" charset="0"/>
                      </a:rPr>
                      <m:t> </m:t>
                    </m:r>
                    <m:r>
                      <a:rPr lang="en-GB" b="0" i="0" smtClean="0">
                        <a:latin typeface="Cambria Math" panose="02040503050406030204" pitchFamily="18" charset="0"/>
                      </a:rPr>
                      <m:t>+</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6</m:t>
                        </m:r>
                      </m:den>
                    </m:f>
                  </m:oMath>
                </a14:m>
                <a:r>
                  <a:rPr lang="en-GB" b="0" baseline="0" dirty="0"/>
                  <a:t> .</a:t>
                </a:r>
                <a:endParaRPr lang="en-GB" b="0" dirty="0"/>
              </a:p>
              <a:p>
                <a:r>
                  <a:rPr lang="en-GB" b="0" dirty="0"/>
                  <a:t>b) Salma will have </a:t>
                </a:r>
                <a14:m>
                  <m:oMath xmlns:m="http://schemas.openxmlformats.org/officeDocument/2006/math">
                    <m:r>
                      <a:rPr lang="en-GB" b="0" i="0" smtClean="0">
                        <a:latin typeface="Cambria Math" panose="02040503050406030204" pitchFamily="18" charset="0"/>
                      </a:rPr>
                      <m:t>3−  </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r>
                      <a:rPr lang="en-GB" b="0" i="1" smtClean="0">
                        <a:latin typeface="Cambria Math" panose="02040503050406030204" pitchFamily="18" charset="0"/>
                      </a:rPr>
                      <m:t> </m:t>
                    </m:r>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of a bar of chocolate.</a:t>
                </a:r>
              </a:p>
              <a:p>
                <a:endParaRPr lang="en-GB" b="0" dirty="0"/>
              </a:p>
              <a:p>
                <a:r>
                  <a:rPr lang="en-GB" b="0" dirty="0"/>
                  <a:t>? Salma should have eaten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of a bar if she was meant to eat the same amount every day for ten days. If it was meant to last for two weeks, she should have eaten</a:t>
                </a:r>
                <a:r>
                  <a:rPr lang="en-GB" b="0" baseline="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14</m:t>
                        </m:r>
                      </m:den>
                    </m:f>
                  </m:oMath>
                </a14:m>
                <a:r>
                  <a:rPr lang="en-GB" b="0" dirty="0"/>
                  <a:t>.</a:t>
                </a:r>
              </a:p>
              <a:p>
                <a:endParaRPr lang="en-GB" b="0" dirty="0"/>
              </a:p>
              <a:p>
                <a:r>
                  <a:rPr lang="en-GB" b="1" dirty="0"/>
                  <a:t>Suggested questioning</a:t>
                </a:r>
              </a:p>
              <a:p>
                <a:r>
                  <a:rPr lang="en-GB" b="0" dirty="0"/>
                  <a:t>What groupings did you choose? Is there another way to do this?</a:t>
                </a:r>
              </a:p>
              <a:p>
                <a:r>
                  <a:rPr lang="en-GB" b="0" dirty="0"/>
                  <a:t>Why does grouping make it easier to find the total?</a:t>
                </a:r>
              </a:p>
              <a:p>
                <a:r>
                  <a:rPr lang="en-GB" b="0" dirty="0"/>
                  <a:t>How else could Salma have recorded how much chocolate she ate?</a:t>
                </a:r>
              </a:p>
              <a:p>
                <a:endParaRPr lang="en-GB" b="1" dirty="0"/>
              </a:p>
              <a:p>
                <a:r>
                  <a:rPr lang="en-GB" b="1" dirty="0"/>
                  <a:t>Things to think about</a:t>
                </a:r>
              </a:p>
              <a:p>
                <a:r>
                  <a:rPr lang="en-GB" b="0" dirty="0"/>
                  <a:t>Checkpoint 21 explores addition of fractions, but explicitly asks students to think about grouping fractions rather than immediately adding the values given. What might this reveal about students’ understanding of fractions, equivalence and relationships to one whole? Is this an idea you explicitly explore with students within your Key Stage 3 teaching? The context of three long bars of chocolate has been chosen so that bars of chocolate could be used as bar models to visualise the fractions that group to one, but other less visual contexts (such as 3 kg bags of flour, with fractions of a kilogram used for baking each day) might also be used.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Students may come up with different strategies. A potentially likely solution is to group the six </a:t>
                </a:r>
                <a:r>
                  <a:rPr lang="en-GB" b="0" i="0">
                    <a:latin typeface="Cambria Math" panose="02040503050406030204" pitchFamily="18" charset="0"/>
                  </a:rPr>
                  <a:t>1/4</a:t>
                </a:r>
                <a:r>
                  <a:rPr lang="en-GB" b="0"/>
                  <a:t>s, then the</a:t>
                </a:r>
                <a:r>
                  <a:rPr lang="en-GB" b="0" baseline="0"/>
                  <a:t> two fractions with a denominator of 8 (</a:t>
                </a:r>
                <a:r>
                  <a:rPr lang="en-GB" b="0" i="0" baseline="0">
                    <a:latin typeface="Cambria Math" panose="02040503050406030204" pitchFamily="18" charset="0"/>
                  </a:rPr>
                  <a:t>3/8+1/8=4/8</a:t>
                </a:r>
                <a:r>
                  <a:rPr lang="en-GB" b="0"/>
                  <a:t>). Students</a:t>
                </a:r>
                <a:r>
                  <a:rPr lang="en-GB" b="0" baseline="0"/>
                  <a:t> might identify that the group of quarters totals </a:t>
                </a:r>
                <a:r>
                  <a:rPr lang="en-GB" b="0" i="0" baseline="0">
                    <a:latin typeface="Cambria Math" panose="02040503050406030204" pitchFamily="18" charset="0"/>
                  </a:rPr>
                  <a:t>1 1/2</a:t>
                </a:r>
                <a:r>
                  <a:rPr lang="en-GB" b="0"/>
                  <a:t>, that the group of eights totals </a:t>
                </a:r>
                <a:r>
                  <a:rPr lang="en-GB" b="0" i="0">
                    <a:latin typeface="Cambria Math" panose="02040503050406030204" pitchFamily="18" charset="0"/>
                  </a:rPr>
                  <a:t>1/2</a:t>
                </a:r>
                <a:r>
                  <a:rPr lang="en-GB" b="0"/>
                  <a:t> and then</a:t>
                </a:r>
                <a:r>
                  <a:rPr lang="en-GB" b="0" baseline="0"/>
                  <a:t> group both of these with the </a:t>
                </a:r>
                <a:r>
                  <a:rPr lang="en-GB" b="0" i="0">
                    <a:latin typeface="Cambria Math" panose="02040503050406030204" pitchFamily="18" charset="0"/>
                  </a:rPr>
                  <a:t>1/2</a:t>
                </a:r>
                <a:r>
                  <a:rPr lang="en-GB" b="0"/>
                  <a:t> to total </a:t>
                </a:r>
                <a:r>
                  <a:rPr lang="en-GB" b="0" i="0">
                    <a:latin typeface="Cambria Math" panose="02040503050406030204" pitchFamily="18" charset="0"/>
                  </a:rPr>
                  <a:t>2 1/2</a:t>
                </a:r>
                <a:r>
                  <a:rPr lang="en-GB" b="0"/>
                  <a:t>. The remaining fraction is </a:t>
                </a:r>
                <a:r>
                  <a:rPr lang="en-GB" b="0" i="0">
                    <a:latin typeface="Cambria Math" panose="02040503050406030204" pitchFamily="18" charset="0"/>
                  </a:rPr>
                  <a:t>1/3</a:t>
                </a:r>
                <a:r>
                  <a:rPr lang="en-GB" b="0"/>
                  <a:t>, and  </a:t>
                </a:r>
                <a:r>
                  <a:rPr lang="en-GB" b="0" i="0">
                    <a:latin typeface="Cambria Math" panose="02040503050406030204" pitchFamily="18" charset="0"/>
                  </a:rPr>
                  <a:t>2 1/2+1/3=2 5/6</a:t>
                </a:r>
                <a:r>
                  <a:rPr lang="en-GB" b="0"/>
                  <a:t>. (NB students may also give their numbers as improper fractions, e.g. </a:t>
                </a:r>
                <a:r>
                  <a:rPr lang="en-GB" b="0" i="0">
                    <a:latin typeface="Cambria Math" panose="02040503050406030204" pitchFamily="18" charset="0"/>
                  </a:rPr>
                  <a:t>5/2+1/3=15/6+2/6=17/6</a:t>
                </a:r>
                <a:r>
                  <a:rPr lang="en-GB" b="0" baseline="0"/>
                  <a:t> </a:t>
                </a:r>
                <a:endParaRPr lang="en-GB" b="0"/>
              </a:p>
              <a:p>
                <a:r>
                  <a:rPr lang="en-GB" b="0"/>
                  <a:t>b) Salma will have </a:t>
                </a:r>
                <a:r>
                  <a:rPr lang="en-GB" b="0" i="0">
                    <a:latin typeface="Cambria Math" panose="02040503050406030204" pitchFamily="18" charset="0"/>
                  </a:rPr>
                  <a:t>3−5/6=1/6</a:t>
                </a:r>
                <a:r>
                  <a:rPr lang="en-GB" b="0"/>
                  <a:t> of a bar of chocolate.</a:t>
                </a:r>
              </a:p>
              <a:p>
                <a:endParaRPr lang="en-GB" b="0"/>
              </a:p>
              <a:p>
                <a:r>
                  <a:rPr lang="en-GB" b="0"/>
                  <a:t>? Salma should have eaten </a:t>
                </a:r>
                <a:r>
                  <a:rPr lang="en-GB" b="0" i="0">
                    <a:latin typeface="Cambria Math" panose="02040503050406030204" pitchFamily="18" charset="0"/>
                  </a:rPr>
                  <a:t>3/10</a:t>
                </a:r>
                <a:r>
                  <a:rPr lang="en-GB" b="0"/>
                  <a:t> of a bar if she was meant to eat the same amount every day for 10 days. If it was meant to last for two weeks, she should have eaten</a:t>
                </a:r>
                <a:r>
                  <a:rPr lang="en-GB" b="0" baseline="0"/>
                  <a:t> </a:t>
                </a:r>
                <a:r>
                  <a:rPr lang="en-GB" b="0" i="0">
                    <a:latin typeface="Cambria Math" panose="02040503050406030204" pitchFamily="18" charset="0"/>
                  </a:rPr>
                  <a:t>3/14</a:t>
                </a:r>
                <a:r>
                  <a:rPr lang="en-GB" b="0"/>
                  <a:t>.</a:t>
                </a:r>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12605276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3189006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Please note that this Checkpoint uses the imperial unit of pints for volume, and it may be worth spending a little time establishing students are familiar with different units of measure at the outset.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For the first and last pairs,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is the bigger glass. In the middle pair,</a:t>
                </a:r>
                <a:r>
                  <a:rPr lang="en-GB" b="0" baseline="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is the bigger glass.</a:t>
                </a:r>
              </a:p>
              <a:p>
                <a:r>
                  <a:rPr lang="en-GB" b="0" dirty="0"/>
                  <a:t>b) From left to right: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a:t>
                </a:r>
                <a:r>
                  <a:rPr lang="en-GB" b="0" baseline="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a:t>
                </a:r>
                <a:endParaRPr lang="en-GB" b="1" dirty="0"/>
              </a:p>
              <a:p>
                <a:endParaRPr lang="en-GB" b="1" dirty="0"/>
              </a:p>
              <a:p>
                <a:r>
                  <a:rPr lang="en-GB" b="0" dirty="0"/>
                  <a:t>? It could be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pint,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pint</a:t>
                </a:r>
                <a:r>
                  <a:rPr lang="en-GB" b="0" baseline="0" dirty="0"/>
                  <a:t> 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a14:m>
                <a:r>
                  <a:rPr lang="en-GB" b="0" dirty="0"/>
                  <a:t> pint,</a:t>
                </a:r>
                <a:r>
                  <a:rPr lang="en-GB" b="0" baseline="0" dirty="0"/>
                  <a:t> </a:t>
                </a:r>
                <a:r>
                  <a:rPr lang="en-GB" b="0" dirty="0"/>
                  <a:t>using the pairs</a:t>
                </a:r>
                <a:r>
                  <a:rPr lang="en-GB" b="0" baseline="0" dirty="0"/>
                  <a:t> from left to right.</a:t>
                </a:r>
              </a:p>
              <a:p>
                <a:endParaRPr lang="en-GB" b="0" dirty="0"/>
              </a:p>
              <a:p>
                <a:r>
                  <a:rPr lang="en-GB" b="1" dirty="0"/>
                  <a:t>Suggested questioning</a:t>
                </a:r>
              </a:p>
              <a:p>
                <a:r>
                  <a:rPr lang="en-GB" b="0" dirty="0"/>
                  <a:t>What is the bigger fraction each time? </a:t>
                </a:r>
              </a:p>
              <a:p>
                <a:r>
                  <a:rPr lang="en-GB" b="0" dirty="0"/>
                  <a:t>How could you change the bigger fraction to make it smaller than the other fraction?</a:t>
                </a:r>
              </a:p>
              <a:p>
                <a:r>
                  <a:rPr lang="en-GB" b="0" dirty="0"/>
                  <a:t>What operation do you need to do here?</a:t>
                </a:r>
              </a:p>
              <a:p>
                <a:r>
                  <a:rPr lang="en-GB" b="0" dirty="0"/>
                  <a:t>Are there any that you ‘just know’, or do you always need to calculate?</a:t>
                </a:r>
              </a:p>
              <a:p>
                <a:endParaRPr lang="en-GB" b="1" dirty="0"/>
              </a:p>
              <a:p>
                <a:r>
                  <a:rPr lang="en-GB" b="1" dirty="0"/>
                  <a:t>Things to think about</a:t>
                </a:r>
              </a:p>
              <a:p>
                <a:r>
                  <a:rPr lang="en-GB" b="0" dirty="0"/>
                  <a:t>Checkpoint 22 offers a context for subtraction of fractions. Do students immediately recognise this? Consider modelling this, by pouring a full glass into a smaller, empty glass. How might this help students to understand the context and identify the operation needed? Subtraction may be an operation that students have practised less than addition; is this evident in their level of confidence?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For the first and last pairs, </a:t>
                </a:r>
                <a:r>
                  <a:rPr lang="en-GB" b="0" i="0">
                    <a:latin typeface="Cambria Math" panose="02040503050406030204" pitchFamily="18" charset="0"/>
                  </a:rPr>
                  <a:t>1/2</a:t>
                </a:r>
                <a:r>
                  <a:rPr lang="en-GB" b="0"/>
                  <a:t> is the bigger glass. In the middle pair,</a:t>
                </a:r>
                <a:r>
                  <a:rPr lang="en-GB" b="0" baseline="0"/>
                  <a:t> </a:t>
                </a:r>
                <a:r>
                  <a:rPr lang="en-GB" b="0" i="0">
                    <a:latin typeface="Cambria Math" panose="02040503050406030204" pitchFamily="18" charset="0"/>
                  </a:rPr>
                  <a:t>1/3</a:t>
                </a:r>
                <a:r>
                  <a:rPr lang="en-GB" b="0"/>
                  <a:t> is the bigger glass.</a:t>
                </a:r>
              </a:p>
              <a:p>
                <a:r>
                  <a:rPr lang="en-GB" b="0"/>
                  <a:t>b) From left to right: </a:t>
                </a:r>
                <a:r>
                  <a:rPr lang="en-GB" b="0" i="0">
                    <a:latin typeface="Cambria Math" panose="02040503050406030204" pitchFamily="18" charset="0"/>
                  </a:rPr>
                  <a:t>1/4</a:t>
                </a:r>
                <a:r>
                  <a:rPr lang="en-GB" b="0"/>
                  <a:t>, </a:t>
                </a:r>
                <a:r>
                  <a:rPr lang="en-GB" b="0" i="0">
                    <a:latin typeface="Cambria Math" panose="02040503050406030204" pitchFamily="18" charset="0"/>
                  </a:rPr>
                  <a:t>1/6</a:t>
                </a:r>
                <a:r>
                  <a:rPr lang="en-GB" b="0"/>
                  <a:t>, </a:t>
                </a:r>
                <a:r>
                  <a:rPr lang="en-GB" b="0" i="0">
                    <a:latin typeface="Cambria Math" panose="02040503050406030204" pitchFamily="18" charset="0"/>
                  </a:rPr>
                  <a:t>1/6</a:t>
                </a:r>
                <a:r>
                  <a:rPr lang="en-GB" b="0"/>
                  <a:t>  </a:t>
                </a:r>
                <a:endParaRPr lang="en-GB" b="1"/>
              </a:p>
              <a:p>
                <a:endParaRPr lang="en-GB" b="1"/>
              </a:p>
              <a:p>
                <a:r>
                  <a:rPr lang="en-GB" b="0"/>
                  <a:t>? It could be </a:t>
                </a:r>
                <a:r>
                  <a:rPr lang="en-GB" b="0" i="0">
                    <a:latin typeface="Cambria Math" panose="02040503050406030204" pitchFamily="18" charset="0"/>
                  </a:rPr>
                  <a:t>3/4</a:t>
                </a:r>
                <a:r>
                  <a:rPr lang="en-GB" b="0"/>
                  <a:t> pint, </a:t>
                </a:r>
                <a:r>
                  <a:rPr lang="en-GB" b="0" i="0">
                    <a:latin typeface="Cambria Math" panose="02040503050406030204" pitchFamily="18" charset="0"/>
                  </a:rPr>
                  <a:t>1/2</a:t>
                </a:r>
                <a:r>
                  <a:rPr lang="en-GB" b="0"/>
                  <a:t> pint</a:t>
                </a:r>
                <a:r>
                  <a:rPr lang="en-GB" b="0" baseline="0"/>
                  <a:t> or </a:t>
                </a:r>
                <a:r>
                  <a:rPr lang="en-GB" b="0" i="0">
                    <a:latin typeface="Cambria Math" panose="02040503050406030204" pitchFamily="18" charset="0"/>
                  </a:rPr>
                  <a:t>2/3</a:t>
                </a:r>
                <a:r>
                  <a:rPr lang="en-GB" b="0"/>
                  <a:t> pint (using the pairs</a:t>
                </a:r>
                <a:r>
                  <a:rPr lang="en-GB" b="0" baseline="0"/>
                  <a:t> from left to right).</a:t>
                </a:r>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3245771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92204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3146246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endParaRPr lang="en-GB" b="0" dirty="0"/>
              </a:p>
              <a:p>
                <a:endParaRPr lang="en-GB" b="0" dirty="0"/>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6</m:t>
                        </m:r>
                      </m:den>
                    </m:f>
                  </m:oMath>
                </a14:m>
                <a:r>
                  <a:rPr lang="en-GB" b="0" dirty="0"/>
                  <a:t> =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a14:m>
                <a:r>
                  <a:rPr lang="en-GB" b="0" dirty="0"/>
                  <a:t> (or equivalent)</a:t>
                </a:r>
              </a:p>
              <a:p>
                <a:endParaRPr lang="en-GB" b="0" dirty="0"/>
              </a:p>
              <a:p>
                <a:r>
                  <a:rPr lang="en-GB" b="0" dirty="0"/>
                  <a:t>c) </a:t>
                </a:r>
                <a14:m>
                  <m:oMath xmlns:m="http://schemas.openxmlformats.org/officeDocument/2006/math">
                    <m:r>
                      <a:rPr lang="en-GB" b="0" i="1" smtClean="0">
                        <a:latin typeface="Cambria Math" panose="02040503050406030204" pitchFamily="18" charset="0"/>
                      </a:rPr>
                      <m:t>0</m:t>
                    </m:r>
                  </m:oMath>
                </a14:m>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6</m:t>
                        </m:r>
                      </m:den>
                    </m:f>
                  </m:oMath>
                </a14:m>
                <a:r>
                  <a:rPr lang="en-GB" b="0" dirty="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a14:m>
                <a:r>
                  <a:rPr lang="en-GB" b="0" dirty="0"/>
                  <a:t> (or equivalent)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6</m:t>
                        </m:r>
                      </m:den>
                    </m:f>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a14:m>
                <a:r>
                  <a:rPr lang="en-GB" b="0" dirty="0"/>
                  <a:t> (or equivalent)</a:t>
                </a:r>
              </a:p>
              <a:p>
                <a:endParaRPr lang="en-GB" b="0" dirty="0"/>
              </a:p>
              <a:p>
                <a:r>
                  <a:rPr lang="en-GB" b="0" dirty="0"/>
                  <a:t>? Any pairs of values with a difference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a14:m>
                <a:r>
                  <a:rPr lang="en-GB" b="0" dirty="0"/>
                  <a:t>; there are an infinite</a:t>
                </a:r>
                <a:r>
                  <a:rPr lang="en-GB" b="0" baseline="0" dirty="0"/>
                  <a:t> number of solutions</a:t>
                </a:r>
                <a:r>
                  <a:rPr lang="en-GB" b="0" dirty="0"/>
                  <a:t>. Students may initially choose the most obvious solutions</a:t>
                </a:r>
                <a:r>
                  <a:rPr lang="en-GB" b="0" baseline="0" dirty="0"/>
                  <a:t> of 0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a14:m>
                <a:r>
                  <a:rPr lang="en-GB" b="0" dirty="0"/>
                  <a:t>, 1</a:t>
                </a:r>
                <a:r>
                  <a:rPr lang="en-GB" b="0" baseline="0" dirty="0"/>
                  <a:t> and </a:t>
                </a:r>
                <a14:m>
                  <m:oMath xmlns:m="http://schemas.openxmlformats.org/officeDocument/2006/math">
                    <m:r>
                      <a:rPr lang="en-GB" b="0" i="0"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a14:m>
                <a:r>
                  <a:rPr lang="en-GB" b="0"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and 1. Encourage them to explore fractions with different denominators</a:t>
                </a:r>
                <a:r>
                  <a:rPr lang="en-GB" b="0" baseline="0" dirty="0"/>
                  <a:t> as well.</a:t>
                </a:r>
                <a:endParaRPr lang="en-GB" b="0" dirty="0"/>
              </a:p>
              <a:p>
                <a:endParaRPr lang="en-GB" b="0" dirty="0"/>
              </a:p>
              <a:p>
                <a:r>
                  <a:rPr lang="en-GB" b="1" dirty="0"/>
                  <a:t>Suggested questioning</a:t>
                </a:r>
              </a:p>
              <a:p>
                <a:r>
                  <a:rPr lang="en-GB" b="0" dirty="0"/>
                  <a:t>What operation is being represented each time?</a:t>
                </a:r>
              </a:p>
              <a:p>
                <a:r>
                  <a:rPr lang="en-GB" b="0" dirty="0"/>
                  <a:t>What equivalent fractions might help you here?</a:t>
                </a:r>
              </a:p>
              <a:p>
                <a:r>
                  <a:rPr lang="en-GB" b="0" dirty="0"/>
                  <a:t>What do you notice about your answer to part c? What other fractions would have the same answer?</a:t>
                </a:r>
              </a:p>
              <a:p>
                <a:r>
                  <a:rPr lang="en-GB" b="0" dirty="0"/>
                  <a:t>What do you notice about the difference between your answers to e and f? Why is this? </a:t>
                </a:r>
              </a:p>
              <a:p>
                <a:r>
                  <a:rPr lang="en-GB" b="0" dirty="0"/>
                  <a:t>What is the relationship between your other pairs of answers?</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23 uses a blank number line to explore students’ confidence with addition and subtraction, using the same fraction as a starting point each time. This means that the calculation is implicit rather than explicit. See whether students use the number line in their strategy, or whether they interpret the calculation from it and then complete it using their chosen method. T</a:t>
                </a:r>
                <a:r>
                  <a:rPr lang="en-GB" sz="1200" b="0" i="0" u="none" dirty="0"/>
                  <a:t>he number line here represents one model of subtraction: a number (the subtrahend) being taken away from another number (the minuend). Students may also be used to seeing another model for subtraction, where the two values are marked and the arrow represents the difference between them. Being aware of these two models may help you consider the language you use and the consistency with which you use it.</a:t>
                </a:r>
                <a:endParaRPr lang="en-GB" dirty="0"/>
              </a:p>
              <a:p>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r>
                  <a:rPr lang="en-GB" b="0" i="0">
                    <a:latin typeface="Cambria Math" panose="02040503050406030204" pitchFamily="18" charset="0"/>
                  </a:rPr>
                  <a:t>1/6</a:t>
                </a:r>
                <a:endParaRPr lang="en-GB" b="0" dirty="0"/>
              </a:p>
              <a:p>
                <a:r>
                  <a:rPr lang="en-GB" b="0" dirty="0"/>
                  <a:t>b) </a:t>
                </a:r>
                <a:r>
                  <a:rPr lang="en-GB" b="0" i="0">
                    <a:latin typeface="Cambria Math" panose="02040503050406030204" pitchFamily="18" charset="0"/>
                  </a:rPr>
                  <a:t>9/6</a:t>
                </a:r>
                <a:r>
                  <a:rPr lang="en-GB" b="0" dirty="0"/>
                  <a:t>=</a:t>
                </a:r>
                <a:r>
                  <a:rPr lang="en-GB" b="0" i="0">
                    <a:latin typeface="Cambria Math" panose="02040503050406030204" pitchFamily="18" charset="0"/>
                  </a:rPr>
                  <a:t>1 3/6</a:t>
                </a:r>
                <a:r>
                  <a:rPr lang="en-GB" b="0" dirty="0"/>
                  <a:t> (or equivalent)</a:t>
                </a:r>
              </a:p>
              <a:p>
                <a:r>
                  <a:rPr lang="en-GB" b="0" dirty="0"/>
                  <a:t>c) </a:t>
                </a:r>
                <a:r>
                  <a:rPr lang="en-GB" b="0" i="0">
                    <a:latin typeface="Cambria Math" panose="02040503050406030204" pitchFamily="18" charset="0"/>
                  </a:rPr>
                  <a:t>0</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t>
                </a:r>
                <a:r>
                  <a:rPr lang="en-GB" b="0" i="0">
                    <a:latin typeface="Cambria Math" panose="02040503050406030204" pitchFamily="18" charset="0"/>
                  </a:rPr>
                  <a:t>10/6=1 4/6</a:t>
                </a:r>
                <a:r>
                  <a:rPr lang="en-GB" b="0" dirty="0"/>
                  <a:t> (or equivalent)</a:t>
                </a:r>
              </a:p>
              <a:p>
                <a:r>
                  <a:rPr lang="en-GB" b="0" dirty="0"/>
                  <a:t>e) </a:t>
                </a:r>
                <a:r>
                  <a:rPr lang="en-GB" b="0" i="0">
                    <a:latin typeface="Cambria Math" panose="02040503050406030204" pitchFamily="18" charset="0"/>
                  </a:rPr>
                  <a:t>2/6</a:t>
                </a:r>
                <a:r>
                  <a:rPr lang="en-GB" b="0" dirty="0"/>
                  <a:t>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a:t>
                </a:r>
                <a:r>
                  <a:rPr lang="en-GB" b="0" i="0">
                    <a:latin typeface="Cambria Math" panose="02040503050406030204" pitchFamily="18" charset="0"/>
                  </a:rPr>
                  <a:t>8/6=1 2/6</a:t>
                </a:r>
                <a:r>
                  <a:rPr lang="en-GB" b="0" dirty="0"/>
                  <a:t> (or equivalent)</a:t>
                </a:r>
              </a:p>
              <a:p>
                <a:endParaRPr lang="en-GB" b="0" dirty="0"/>
              </a:p>
              <a:p>
                <a:r>
                  <a:rPr lang="en-GB" b="0" dirty="0"/>
                  <a:t>? Any pairs of values with a difference of </a:t>
                </a:r>
                <a:r>
                  <a:rPr lang="en-GB" b="0" i="0">
                    <a:latin typeface="Cambria Math" panose="02040503050406030204" pitchFamily="18" charset="0"/>
                  </a:rPr>
                  <a:t>5/6</a:t>
                </a:r>
                <a:r>
                  <a:rPr lang="en-GB" b="0" dirty="0"/>
                  <a:t>; there are an infinite</a:t>
                </a:r>
                <a:r>
                  <a:rPr lang="en-GB" b="0" baseline="0" dirty="0"/>
                  <a:t> number of solutions</a:t>
                </a:r>
                <a:r>
                  <a:rPr lang="en-GB" b="0" dirty="0"/>
                  <a:t>. Students may initially choose the most obvious solutions</a:t>
                </a:r>
                <a:r>
                  <a:rPr lang="en-GB" b="0" baseline="0" dirty="0"/>
                  <a:t> of 0 and </a:t>
                </a:r>
                <a:r>
                  <a:rPr lang="en-GB" b="0" i="0">
                    <a:latin typeface="Cambria Math" panose="02040503050406030204" pitchFamily="18" charset="0"/>
                  </a:rPr>
                  <a:t>5/6</a:t>
                </a:r>
                <a:r>
                  <a:rPr lang="en-GB" b="0" dirty="0"/>
                  <a:t>, 1</a:t>
                </a:r>
                <a:r>
                  <a:rPr lang="en-GB" b="0" baseline="0" dirty="0"/>
                  <a:t> and </a:t>
                </a:r>
                <a:r>
                  <a:rPr lang="en-GB" b="0" i="0">
                    <a:latin typeface="Cambria Math" panose="02040503050406030204" pitchFamily="18" charset="0"/>
                  </a:rPr>
                  <a:t>1 5/6</a:t>
                </a:r>
                <a:r>
                  <a:rPr lang="en-GB" b="0" dirty="0"/>
                  <a:t> or </a:t>
                </a:r>
                <a:r>
                  <a:rPr lang="en-GB" b="0" i="0">
                    <a:latin typeface="Cambria Math" panose="02040503050406030204" pitchFamily="18" charset="0"/>
                  </a:rPr>
                  <a:t>1/6</a:t>
                </a:r>
                <a:r>
                  <a:rPr lang="en-GB" b="0" dirty="0"/>
                  <a:t> and 1. Encourage them to explore fractions with different denominators</a:t>
                </a:r>
                <a:r>
                  <a:rPr lang="en-GB" b="0" baseline="0" dirty="0"/>
                  <a:t> as well!</a:t>
                </a:r>
                <a:endParaRPr lang="en-GB" b="0" dirty="0"/>
              </a:p>
              <a:p>
                <a:endParaRPr lang="en-GB" b="0" dirty="0"/>
              </a:p>
              <a:p>
                <a:r>
                  <a:rPr lang="en-GB" b="1" dirty="0"/>
                  <a:t>Suggested questioning</a:t>
                </a:r>
              </a:p>
              <a:p>
                <a:r>
                  <a:rPr lang="en-GB" b="0" dirty="0"/>
                  <a:t>What</a:t>
                </a:r>
              </a:p>
              <a:p>
                <a:r>
                  <a:rPr lang="en-GB" b="0" dirty="0"/>
                  <a:t>What do you notice about the difference between your answers to e) and f)? Why is this? </a:t>
                </a:r>
              </a:p>
              <a:p>
                <a:r>
                  <a:rPr lang="en-GB" b="0" dirty="0"/>
                  <a:t>What is the relationship between your other pairs of answers?</a:t>
                </a:r>
              </a:p>
              <a:p>
                <a:endParaRPr lang="en-GB" b="0" dirty="0"/>
              </a:p>
              <a:p>
                <a:r>
                  <a:rPr lang="en-GB" b="1" dirty="0"/>
                  <a:t>Things to think about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21655759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31215102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Although part a is intended to be explored as a set of seven questions,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The</a:t>
                </a:r>
                <a:r>
                  <a:rPr lang="en-GB" b="0" baseline="0" dirty="0"/>
                  <a:t> fractions with an a</a:t>
                </a:r>
                <a:r>
                  <a:rPr lang="en-GB" b="0" dirty="0"/>
                  <a:t>nswer of </a:t>
                </a:r>
                <a14:m>
                  <m:oMath xmlns:m="http://schemas.openxmlformats.org/officeDocument/2006/math">
                    <m:r>
                      <a:rPr lang="en-GB" sz="1200" b="0" i="0"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are:</a:t>
                </a:r>
                <a:r>
                  <a:rPr lang="en-GB" b="0" baseline="0" dirty="0"/>
                  <a:t> </a:t>
                </a:r>
                <a14:m>
                  <m:oMath xmlns:m="http://schemas.openxmlformats.org/officeDocument/2006/math">
                    <m:r>
                      <a:rPr lang="en-GB" b="0" i="1" smtClean="0">
                        <a:latin typeface="Cambria Math" panose="02040503050406030204" pitchFamily="18" charset="0"/>
                      </a:rPr>
                      <m:t>6</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0" smtClean="0">
                        <a:latin typeface="Cambria Math" panose="02040503050406030204" pitchFamily="18" charset="0"/>
                      </a:rPr>
                      <m:t>+</m:t>
                    </m:r>
                    <m:r>
                      <a:rPr lang="en-GB" i="1">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40</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Those that do</a:t>
                </a:r>
                <a:r>
                  <a:rPr lang="en-GB" b="0" baseline="0" dirty="0"/>
                  <a:t> not have</a:t>
                </a:r>
                <a:r>
                  <a:rPr lang="en-GB" b="0" dirty="0"/>
                  <a:t> an answer of </a:t>
                </a:r>
                <a14:m>
                  <m:oMath xmlns:m="http://schemas.openxmlformats.org/officeDocument/2006/math">
                    <m:r>
                      <a:rPr lang="en-GB" sz="1200" b="0" i="0"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m:rPr>
                        <m:nor/>
                      </m:rPr>
                      <a:rPr lang="en-GB" b="0" dirty="0" smtClean="0"/>
                      <m:t>are</m:t>
                    </m:r>
                    <m:r>
                      <a:rPr lang="en-GB" b="0" i="1" smtClean="0">
                        <a:latin typeface="Cambria Math" panose="02040503050406030204" pitchFamily="18" charset="0"/>
                      </a:rPr>
                      <m:t>: 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d>
                    <m:r>
                      <a:rPr lang="en-GB" b="1" i="0" smtClean="0">
                        <a:latin typeface="Cambria Math" panose="02040503050406030204" pitchFamily="18" charset="0"/>
                      </a:rPr>
                      <m:t>;</m:t>
                    </m:r>
                    <m:r>
                      <a:rPr lang="en-GB" b="0" i="1" smtClean="0">
                        <a:latin typeface="Cambria Math" panose="02040503050406030204" pitchFamily="18" charset="0"/>
                      </a:rPr>
                      <m:t> 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+7</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r>
                      <a:rPr lang="en-GB" b="0" i="0" smtClean="0">
                        <a:latin typeface="Cambria Math" panose="02040503050406030204" pitchFamily="18" charset="0"/>
                      </a:rPr>
                      <m:t>;</m:t>
                    </m:r>
                    <m:r>
                      <a:rPr lang="en-GB" b="0" i="1" smtClean="0">
                        <a:latin typeface="Cambria Math" panose="02040503050406030204" pitchFamily="18" charset="0"/>
                      </a:rPr>
                      <m:t>11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=8</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d>
                    <m:r>
                      <a:rPr lang="en-GB" b="0" i="0" smtClean="0">
                        <a:latin typeface="Cambria Math" panose="02040503050406030204" pitchFamily="18" charset="0"/>
                      </a:rPr>
                      <m:t>;</m:t>
                    </m:r>
                  </m:oMath>
                </a14:m>
                <a:r>
                  <a:rPr lang="en-GB" dirty="0"/>
                  <a:t> </a:t>
                </a:r>
                <a14:m>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 (=10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a:t>
                </a:r>
                <a14:m>
                  <m:oMath xmlns:m="http://schemas.openxmlformats.org/officeDocument/2006/math">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add a further</a:t>
                </a:r>
                <a:r>
                  <a:rPr lang="en-GB" baseline="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 </a:t>
                </a:r>
                <a14:m>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+7</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subtract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a:t>
                </a:r>
                <a14:m>
                  <m:oMath xmlns:m="http://schemas.openxmlformats.org/officeDocument/2006/math">
                    <m:r>
                      <a:rPr lang="en-GB" b="0" i="1" smtClean="0">
                        <a:latin typeface="Cambria Math" panose="02040503050406030204" pitchFamily="18" charset="0"/>
                      </a:rPr>
                      <m:t>11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oMath>
                </a14:m>
                <a:r>
                  <a:rPr lang="en-GB" dirty="0"/>
                  <a:t>: add 1; </a:t>
                </a:r>
                <a14:m>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subtract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0" dirty="0"/>
                  <a:t>? Students’ responses will vary. For those that successfully use denominators other then four, probe whether they are using decimals or fractions to work out their answers.</a:t>
                </a:r>
              </a:p>
              <a:p>
                <a:endParaRPr lang="en-GB" b="0" dirty="0"/>
              </a:p>
              <a:p>
                <a:r>
                  <a:rPr lang="en-GB" b="1" dirty="0"/>
                  <a:t>Suggested questioning</a:t>
                </a:r>
              </a:p>
              <a:p>
                <a:r>
                  <a:rPr lang="en-GB" sz="1200" dirty="0"/>
                  <a:t>Are there any that are definitely not </a:t>
                </a:r>
                <a14:m>
                  <m:oMath xmlns:m="http://schemas.openxmlformats.org/officeDocument/2006/math">
                    <m:box>
                      <m:boxPr>
                        <m:ctrlPr>
                          <a:rPr lang="en-GB" sz="1200" i="1" u="none" smtClean="0">
                            <a:latin typeface="Cambria Math" panose="02040503050406030204" pitchFamily="18" charset="0"/>
                          </a:rPr>
                        </m:ctrlPr>
                      </m:boxPr>
                      <m:e>
                        <m:argPr>
                          <m:argSz m:val="-1"/>
                        </m:argPr>
                        <m:r>
                          <m:rPr>
                            <m:brk m:alnAt="63"/>
                          </m:rPr>
                          <a:rPr lang="en-GB" sz="1200" b="0" i="1" u="none" smtClean="0">
                            <a:latin typeface="Cambria Math" panose="02040503050406030204" pitchFamily="18" charset="0"/>
                          </a:rPr>
                          <m:t>9</m:t>
                        </m:r>
                        <m:f>
                          <m:fPr>
                            <m:ctrlPr>
                              <a:rPr lang="en-GB" sz="1200" i="1" u="none" smtClean="0">
                                <a:latin typeface="Cambria Math" panose="02040503050406030204" pitchFamily="18" charset="0"/>
                              </a:rPr>
                            </m:ctrlPr>
                          </m:fPr>
                          <m:num>
                            <m:r>
                              <a:rPr lang="en-GB" sz="1200" b="0" i="1" u="none" smtClean="0">
                                <a:latin typeface="Cambria Math" panose="02040503050406030204" pitchFamily="18" charset="0"/>
                              </a:rPr>
                              <m:t>3</m:t>
                            </m:r>
                          </m:num>
                          <m:den>
                            <m:r>
                              <a:rPr lang="en-GB" sz="1200" b="0" i="1" u="none" smtClean="0">
                                <a:latin typeface="Cambria Math" panose="02040503050406030204" pitchFamily="18" charset="0"/>
                              </a:rPr>
                              <m:t>4</m:t>
                            </m:r>
                          </m:den>
                        </m:f>
                      </m:e>
                    </m:box>
                  </m:oMath>
                </a14:m>
                <a:r>
                  <a:rPr lang="en-GB" sz="1200" dirty="0"/>
                  <a:t>?</a:t>
                </a:r>
                <a:r>
                  <a:rPr lang="en-GB" sz="1200" baseline="0" dirty="0"/>
                  <a:t> How do you know?</a:t>
                </a:r>
              </a:p>
              <a:p>
                <a:r>
                  <a:rPr lang="en-GB" b="0" dirty="0"/>
                  <a:t>Can you tell any more of these without calculating?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your strategy? Is it the same for all of the calculations?</a:t>
                </a:r>
              </a:p>
              <a:p>
                <a:r>
                  <a:rPr lang="en-GB" b="0" dirty="0"/>
                  <a:t>Are there any that surprised you? Why?</a:t>
                </a:r>
              </a:p>
              <a:p>
                <a:endParaRPr lang="en-GB" b="1" dirty="0"/>
              </a:p>
              <a:p>
                <a:r>
                  <a:rPr lang="en-GB" b="1" dirty="0"/>
                  <a:t>Things to think about</a:t>
                </a:r>
              </a:p>
              <a:p>
                <a:r>
                  <a:rPr lang="en-GB" b="0" dirty="0"/>
                  <a:t>Checkpoints 24 could be approached by completing all the calculations and then identifying which totals are equal to </a:t>
                </a:r>
                <a14:m>
                  <m:oMath xmlns:m="http://schemas.openxmlformats.org/officeDocument/2006/math">
                    <m:r>
                      <a:rPr lang="en-GB" sz="1200" b="0" i="0"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What are the advantages and disadvantages of letting students approach the task in this way? How might you encourage students to reason about the calculations given, and</a:t>
                </a:r>
                <a:r>
                  <a:rPr lang="en-GB" b="0" baseline="0" dirty="0"/>
                  <a:t> </a:t>
                </a:r>
                <a:r>
                  <a:rPr lang="en-GB" b="0" dirty="0"/>
                  <a:t>identify obviously right or wrong</a:t>
                </a:r>
                <a:r>
                  <a:rPr lang="en-GB" b="0" baseline="0" dirty="0"/>
                  <a:t> answers without calculating?</a:t>
                </a:r>
                <a:r>
                  <a:rPr lang="en-GB" b="0" dirty="0"/>
                  <a: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a) Answer of </a:t>
                </a:r>
                <a:r>
                  <a:rPr lang="en-GB" sz="1200" b="0" i="0">
                    <a:latin typeface="Cambria Math" panose="02040503050406030204" pitchFamily="18" charset="0"/>
                  </a:rPr>
                  <a:t>9</a:t>
                </a:r>
                <a:r>
                  <a:rPr lang="en-GB" b="0" i="0">
                    <a:latin typeface="Cambria Math" panose="02040503050406030204" pitchFamily="18" charset="0"/>
                  </a:rPr>
                  <a:t> 3/4</a:t>
                </a:r>
                <a:r>
                  <a:rPr lang="en-GB" b="0"/>
                  <a:t>:</a:t>
                </a:r>
                <a:r>
                  <a:rPr lang="en-GB" b="0" baseline="0"/>
                  <a:t> </a:t>
                </a:r>
                <a:r>
                  <a:rPr lang="en-GB" b="0" i="0">
                    <a:latin typeface="Cambria Math" panose="02040503050406030204" pitchFamily="18" charset="0"/>
                  </a:rPr>
                  <a:t>6 1/2+3 1/4, 3 1/4+3 1/4+</a:t>
                </a:r>
                <a:r>
                  <a:rPr lang="en-GB" i="0">
                    <a:latin typeface="Cambria Math" panose="02040503050406030204" pitchFamily="18" charset="0"/>
                  </a:rPr>
                  <a:t>3</a:t>
                </a:r>
                <a:r>
                  <a:rPr lang="en-GB" b="0" i="0">
                    <a:latin typeface="Cambria Math" panose="02040503050406030204" pitchFamily="18" charset="0"/>
                  </a:rPr>
                  <a:t> 1/4</a:t>
                </a:r>
                <a:r>
                  <a:rPr lang="en-GB"/>
                  <a:t>, </a:t>
                </a:r>
                <a:r>
                  <a:rPr lang="en-GB" b="0" i="0">
                    <a:latin typeface="Cambria Math" panose="02040503050406030204" pitchFamily="18" charset="0"/>
                  </a:rPr>
                  <a:t>  40/4−1/4</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0"/>
                  <a:t>NOT an answer of </a:t>
                </a:r>
                <a:r>
                  <a:rPr lang="en-GB" sz="1200" b="0" i="0">
                    <a:latin typeface="Cambria Math" panose="02040503050406030204" pitchFamily="18" charset="0"/>
                  </a:rPr>
                  <a:t>9</a:t>
                </a:r>
                <a:r>
                  <a:rPr lang="en-GB" b="0" i="0">
                    <a:latin typeface="Cambria Math" panose="02040503050406030204" pitchFamily="18" charset="0"/>
                  </a:rPr>
                  <a:t> 3/4: 10 1/2−1 1/4  (=9 1/4),</a:t>
                </a:r>
                <a:r>
                  <a:rPr lang="en-GB" b="1" i="0">
                    <a:latin typeface="Cambria Math" panose="02040503050406030204" pitchFamily="18" charset="0"/>
                  </a:rPr>
                  <a:t> </a:t>
                </a:r>
                <a:r>
                  <a:rPr lang="en-GB" b="0" i="0">
                    <a:latin typeface="Cambria Math" panose="02040503050406030204" pitchFamily="18" charset="0"/>
                  </a:rPr>
                  <a:t> 2 1/4+7 3/4  (=10)</a:t>
                </a:r>
                <a:r>
                  <a:rPr lang="en-GB"/>
                  <a:t>,</a:t>
                </a:r>
                <a:r>
                  <a:rPr lang="en-GB" b="1"/>
                  <a:t> </a:t>
                </a:r>
                <a:r>
                  <a:rPr lang="en-GB" b="0" i="0">
                    <a:latin typeface="Cambria Math" panose="02040503050406030204" pitchFamily="18" charset="0"/>
                  </a:rPr>
                  <a:t>11 1/4−2 2/4  (=8 3/4)</a:t>
                </a:r>
                <a:r>
                  <a:rPr lang="en-GB"/>
                  <a:t>, </a:t>
                </a:r>
                <a:r>
                  <a:rPr lang="en-GB" b="0" i="0">
                    <a:latin typeface="Cambria Math" panose="02040503050406030204" pitchFamily="18" charset="0"/>
                  </a:rPr>
                  <a:t>2 1/4+3 2/4+4 3/4  (=10 1/2)</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 </a:t>
                </a:r>
                <a:r>
                  <a:rPr lang="en-GB" b="0" i="0">
                    <a:latin typeface="Cambria Math" panose="02040503050406030204" pitchFamily="18" charset="0"/>
                  </a:rPr>
                  <a:t>10 1/2−1 1/4</a:t>
                </a:r>
                <a:r>
                  <a:rPr lang="en-GB"/>
                  <a:t>: add a further</a:t>
                </a:r>
                <a:r>
                  <a:rPr lang="en-GB" baseline="0"/>
                  <a:t> </a:t>
                </a:r>
                <a:r>
                  <a:rPr lang="en-GB" b="0" i="0">
                    <a:latin typeface="Cambria Math" panose="02040503050406030204" pitchFamily="18" charset="0"/>
                  </a:rPr>
                  <a:t>1/2</a:t>
                </a:r>
                <a:r>
                  <a:rPr lang="en-GB"/>
                  <a:t> ; </a:t>
                </a:r>
                <a:r>
                  <a:rPr lang="en-GB" b="0" i="0">
                    <a:latin typeface="Cambria Math" panose="02040503050406030204" pitchFamily="18" charset="0"/>
                  </a:rPr>
                  <a:t>2 1/4+7 3/4</a:t>
                </a:r>
                <a:r>
                  <a:rPr lang="en-GB"/>
                  <a:t>: subtract </a:t>
                </a:r>
                <a:r>
                  <a:rPr lang="en-GB" b="0" i="0">
                    <a:latin typeface="Cambria Math" panose="02040503050406030204" pitchFamily="18" charset="0"/>
                  </a:rPr>
                  <a:t>1/4</a:t>
                </a:r>
                <a:r>
                  <a:rPr lang="en-GB"/>
                  <a:t>; </a:t>
                </a:r>
                <a:r>
                  <a:rPr lang="en-GB" b="0" i="0">
                    <a:latin typeface="Cambria Math" panose="02040503050406030204" pitchFamily="18" charset="0"/>
                  </a:rPr>
                  <a:t>11 1/4−2 2/4</a:t>
                </a:r>
                <a:r>
                  <a:rPr lang="en-GB"/>
                  <a:t>: add 1; </a:t>
                </a:r>
                <a:r>
                  <a:rPr lang="en-GB" b="0" i="0">
                    <a:latin typeface="Cambria Math" panose="02040503050406030204" pitchFamily="18" charset="0"/>
                  </a:rPr>
                  <a:t>2 1/4+3 2/4+4 3/4</a:t>
                </a:r>
                <a:r>
                  <a:rPr lang="en-GB"/>
                  <a:t>: subtract </a:t>
                </a:r>
                <a:r>
                  <a:rPr lang="en-GB" b="0" i="0">
                    <a:latin typeface="Cambria Math" panose="02040503050406030204" pitchFamily="18" charset="0"/>
                  </a:rPr>
                  <a:t>3/4</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0"/>
                  <a:t>? Students responses will vary; for those that successfully use denominators other then 4, probe whether they are using decimals or fractions to work out their answers.</a:t>
                </a:r>
              </a:p>
              <a:p>
                <a:endParaRPr lang="en-GB" b="0"/>
              </a:p>
              <a:p>
                <a:r>
                  <a:rPr lang="en-GB" b="1"/>
                  <a:t>Suggested questioning</a:t>
                </a:r>
              </a:p>
              <a:p>
                <a:r>
                  <a:rPr lang="en-GB" sz="1200"/>
                  <a:t>Are there any that are definitely NOT </a:t>
                </a:r>
                <a:r>
                  <a:rPr lang="en-GB" sz="1200" i="0" u="none">
                    <a:latin typeface="Cambria Math" panose="02040503050406030204" pitchFamily="18" charset="0"/>
                  </a:rPr>
                  <a:t>□(64&amp;</a:t>
                </a:r>
                <a:r>
                  <a:rPr lang="en-GB" sz="1200" b="0" i="0" u="none">
                    <a:latin typeface="Cambria Math" panose="02040503050406030204" pitchFamily="18" charset="0"/>
                  </a:rPr>
                  <a:t>9 3/4)</a:t>
                </a:r>
                <a:r>
                  <a:rPr lang="en-GB" sz="1200"/>
                  <a:t>?</a:t>
                </a:r>
                <a:r>
                  <a:rPr lang="en-GB" sz="1200" baseline="0"/>
                  <a:t> How do you know?</a:t>
                </a:r>
              </a:p>
              <a:p>
                <a:r>
                  <a:rPr lang="en-GB" b="0"/>
                  <a:t>Can you tell any more of these </a:t>
                </a:r>
                <a:r>
                  <a:rPr lang="en-GB" b="1"/>
                  <a:t>without</a:t>
                </a:r>
                <a:r>
                  <a:rPr lang="en-GB" b="0"/>
                  <a:t> calculating?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What is your strategy? Is it the same for all of the calculations?</a:t>
                </a:r>
              </a:p>
              <a:p>
                <a:r>
                  <a:rPr lang="en-GB" b="0"/>
                  <a:t>Are there any that surprised you?</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2975189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1108929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7</m:t>
                        </m:r>
                      </m:den>
                    </m:f>
                  </m:oMath>
                </a14:m>
                <a:r>
                  <a:rPr lang="en-GB" b="0" dirty="0"/>
                  <a:t>, the denominator could</a:t>
                </a:r>
                <a:r>
                  <a:rPr lang="en-GB" b="0" baseline="0" dirty="0"/>
                  <a:t> be 3, 2 or 1. 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5</m:t>
                        </m:r>
                      </m:den>
                    </m:f>
                  </m:oMath>
                </a14:m>
                <a:r>
                  <a:rPr lang="en-GB" b="0" baseline="0" dirty="0"/>
                  <a:t>, the denominator could be 2 or 1. 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3</m:t>
                        </m:r>
                      </m:den>
                    </m:f>
                  </m:oMath>
                </a14:m>
                <a:r>
                  <a:rPr lang="en-GB" b="0" baseline="0" dirty="0"/>
                  <a:t>, the denominator could only be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b) </a:t>
                </a:r>
                <a:r>
                  <a:rPr lang="en-GB" b="0" dirty="0"/>
                  <a:t>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7</m:t>
                        </m:r>
                      </m:den>
                    </m:f>
                  </m:oMath>
                </a14:m>
                <a:r>
                  <a:rPr lang="en-GB" b="0" dirty="0"/>
                  <a:t>, the denominator should be 4</a:t>
                </a:r>
                <a:r>
                  <a:rPr lang="en-GB" b="0" baseline="0" dirty="0"/>
                  <a:t> or greater. 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5</m:t>
                        </m:r>
                      </m:den>
                    </m:f>
                  </m:oMath>
                </a14:m>
                <a:r>
                  <a:rPr lang="en-GB" b="0" baseline="0" dirty="0"/>
                  <a:t>, the denominator should be 3 or greater. For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3</m:t>
                        </m:r>
                      </m:den>
                    </m:f>
                  </m:oMath>
                </a14:m>
                <a:r>
                  <a:rPr lang="en-GB" b="0" baseline="0" dirty="0"/>
                  <a:t>, the denominator should be 2 or greater.</a:t>
                </a:r>
              </a:p>
              <a:p>
                <a:endParaRPr lang="en-GB" b="0" baseline="0" dirty="0"/>
              </a:p>
              <a:p>
                <a:r>
                  <a:rPr lang="en-GB" b="0" dirty="0"/>
                  <a:t>? There are numerous correct answers</a:t>
                </a:r>
                <a:r>
                  <a:rPr lang="en-GB" b="0" baseline="0" dirty="0"/>
                  <a:t>; </a:t>
                </a:r>
                <a:r>
                  <a:rPr lang="en-GB" b="0" dirty="0"/>
                  <a:t>use a calculator to check students’ statements are correct. Students might continue the pattern of adding two equivalent unit fractions, and ascertain that the denominators of 1 or 2 are not possible. Equivalent fractions are not specified, and so students may create statements using different denominators,</a:t>
                </a:r>
                <a:r>
                  <a:rPr lang="en-GB" b="0" baseline="0" dirty="0"/>
                  <a:t> such as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&gt;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0"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baseline="0" dirty="0"/>
                  <a:t>. In such an example, students might</a:t>
                </a:r>
                <a:r>
                  <a:rPr lang="en-GB" b="0" dirty="0"/>
                  <a:t> identify that, for pairs of fractions that sum to greater than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(e.g.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0"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then only</a:t>
                </a:r>
                <a:r>
                  <a:rPr lang="en-GB" b="0" baseline="0" dirty="0"/>
                  <a:t> a denominator of 1 will work for the remaining fraction (i.e</a:t>
                </a:r>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den>
                    </m:f>
                    <m:r>
                      <a:rPr lang="en-GB" b="0" i="0" smtClean="0">
                        <a:latin typeface="Cambria Math" panose="02040503050406030204" pitchFamily="18" charset="0"/>
                      </a:rPr>
                      <m:t>&gt;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0"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baseline="0" dirty="0"/>
                  <a:t>). </a:t>
                </a:r>
                <a:endParaRPr lang="en-GB" b="0" dirty="0"/>
              </a:p>
              <a:p>
                <a:endParaRPr lang="en-GB" b="0" dirty="0"/>
              </a:p>
              <a:p>
                <a:r>
                  <a:rPr lang="en-GB" b="1" dirty="0"/>
                  <a:t>Suggested questioning</a:t>
                </a:r>
              </a:p>
              <a:p>
                <a:r>
                  <a:rPr lang="en-GB" b="0" dirty="0"/>
                  <a:t>Is your total more or less than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If</a:t>
                </a:r>
                <a:r>
                  <a:rPr lang="en-GB" b="0" baseline="0" dirty="0"/>
                  <a:t> you kept the denominator given, what numerator would give a fraction equivalent to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part a: what is the smallest fraction that would work? Is there more than one possible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part b: what is the largest fraction that would work? Is there more than one possible answer?</a:t>
                </a:r>
              </a:p>
              <a:p>
                <a:r>
                  <a:rPr lang="en-GB" b="0" dirty="0"/>
                  <a:t>Which had more possible answers,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7</m:t>
                        </m:r>
                      </m:den>
                    </m:f>
                    <m:r>
                      <a:rPr lang="en-GB" sz="1200" b="0" i="1" smtClean="0">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7</m:t>
                        </m:r>
                      </m:den>
                    </m:f>
                    <m:r>
                      <a:rPr lang="en-GB" sz="1200" b="0" i="0" smtClean="0">
                        <a:latin typeface="Cambria Math" panose="02040503050406030204" pitchFamily="18" charset="0"/>
                      </a:rPr>
                      <m:t>&lt;</m:t>
                    </m:r>
                    <m:f>
                      <m:fPr>
                        <m:ctrlPr>
                          <a:rPr lang="en-GB" sz="1200" i="1">
                            <a:latin typeface="Cambria Math" panose="02040503050406030204" pitchFamily="18" charset="0"/>
                          </a:rPr>
                        </m:ctrlPr>
                      </m:fPr>
                      <m:num>
                        <m:r>
                          <a:rPr lang="en-GB" sz="1200" i="1">
                            <a:latin typeface="Cambria Math" panose="02040503050406030204" pitchFamily="18" charset="0"/>
                          </a:rPr>
                          <m:t>1</m:t>
                        </m:r>
                      </m:num>
                      <m:den/>
                    </m:f>
                  </m:oMath>
                </a14:m>
                <a:r>
                  <a:rPr lang="en-GB" b="0" dirty="0"/>
                  <a:t> or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7</m:t>
                        </m:r>
                      </m:den>
                    </m:f>
                    <m:r>
                      <a:rPr lang="en-GB" sz="1200" b="0" i="1" smtClean="0">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7</m:t>
                        </m:r>
                      </m:den>
                    </m:f>
                    <m:r>
                      <a:rPr lang="en-GB" sz="1200" b="0" i="0" smtClean="0">
                        <a:latin typeface="Cambria Math" panose="02040503050406030204" pitchFamily="18" charset="0"/>
                      </a:rPr>
                      <m:t>&gt;</m:t>
                    </m:r>
                    <m:f>
                      <m:fPr>
                        <m:ctrlPr>
                          <a:rPr lang="en-GB" sz="1200" i="1">
                            <a:latin typeface="Cambria Math" panose="02040503050406030204" pitchFamily="18" charset="0"/>
                          </a:rPr>
                        </m:ctrlPr>
                      </m:fPr>
                      <m:num>
                        <m:r>
                          <a:rPr lang="en-GB" sz="1200" i="1">
                            <a:latin typeface="Cambria Math" panose="02040503050406030204" pitchFamily="18" charset="0"/>
                          </a:rPr>
                          <m:t>1</m:t>
                        </m:r>
                      </m:num>
                      <m:den/>
                    </m:f>
                  </m:oMath>
                </a14:m>
                <a:r>
                  <a:rPr lang="en-GB" b="0" dirty="0"/>
                  <a:t>? Why?</a:t>
                </a:r>
              </a:p>
              <a:p>
                <a:endParaRPr lang="en-GB" b="1" dirty="0"/>
              </a:p>
              <a:p>
                <a:r>
                  <a:rPr lang="en-GB" b="1" dirty="0"/>
                  <a:t>Things to think about</a:t>
                </a:r>
              </a:p>
              <a:p>
                <a:r>
                  <a:rPr lang="en-GB" b="0" dirty="0"/>
                  <a:t>Checkpoint 25 may look straightforward at first: adding two unit fractions is part of the Year 3 curriculum. However, students are then asked to reason about which unit fractions will be greater than this total, which should stretch their understanding of the relative size of fractions under 1, and particularly of fractions under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Listen out for their strategies, as this may reveal</a:t>
                </a:r>
                <a:r>
                  <a:rPr lang="en-GB" b="0" baseline="0" dirty="0"/>
                  <a:t> a lot about how they are most comfortable in thinking about numbers less than 1. Consider how you might deal with the different strategies in the classroom: will you encourage students to share and compare their approaches? What are the advantages and disadvantages of exposing students to lots of different ways of thinking about a problem?</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For </a:t>
                </a:r>
                <a:r>
                  <a:rPr lang="en-GB" b="0" i="0">
                    <a:latin typeface="Cambria Math" panose="02040503050406030204" pitchFamily="18" charset="0"/>
                  </a:rPr>
                  <a:t>1/7+</a:t>
                </a:r>
                <a:r>
                  <a:rPr lang="en-GB" i="0">
                    <a:latin typeface="Cambria Math" panose="02040503050406030204" pitchFamily="18" charset="0"/>
                  </a:rPr>
                  <a:t>1/7</a:t>
                </a:r>
                <a:r>
                  <a:rPr lang="en-GB" b="0" dirty="0"/>
                  <a:t>, the denominator could</a:t>
                </a:r>
                <a:r>
                  <a:rPr lang="en-GB" b="0" baseline="0" dirty="0"/>
                  <a:t> be 3, 2 or 1. For </a:t>
                </a:r>
                <a:r>
                  <a:rPr lang="en-GB" b="0" i="0">
                    <a:latin typeface="Cambria Math" panose="02040503050406030204" pitchFamily="18" charset="0"/>
                  </a:rPr>
                  <a:t>1/5+</a:t>
                </a:r>
                <a:r>
                  <a:rPr lang="en-GB" i="0">
                    <a:latin typeface="Cambria Math" panose="02040503050406030204" pitchFamily="18" charset="0"/>
                  </a:rPr>
                  <a:t>1/</a:t>
                </a:r>
                <a:r>
                  <a:rPr lang="en-GB" b="0" i="0">
                    <a:latin typeface="Cambria Math" panose="02040503050406030204" pitchFamily="18" charset="0"/>
                  </a:rPr>
                  <a:t>5</a:t>
                </a:r>
                <a:r>
                  <a:rPr lang="en-GB" b="0" baseline="0" dirty="0"/>
                  <a:t>, the denominator could be 2 or 1. For </a:t>
                </a:r>
                <a:r>
                  <a:rPr lang="en-GB" b="0" i="0">
                    <a:latin typeface="Cambria Math" panose="02040503050406030204" pitchFamily="18" charset="0"/>
                  </a:rPr>
                  <a:t>1/3+</a:t>
                </a:r>
                <a:r>
                  <a:rPr lang="en-GB" i="0">
                    <a:latin typeface="Cambria Math" panose="02040503050406030204" pitchFamily="18" charset="0"/>
                  </a:rPr>
                  <a:t>1/</a:t>
                </a:r>
                <a:r>
                  <a:rPr lang="en-GB" b="0" i="0">
                    <a:latin typeface="Cambria Math" panose="02040503050406030204" pitchFamily="18" charset="0"/>
                  </a:rPr>
                  <a:t>3</a:t>
                </a:r>
                <a:r>
                  <a:rPr lang="en-GB" b="0" baseline="0" dirty="0"/>
                  <a:t>, the denominator could only be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b) </a:t>
                </a:r>
                <a:r>
                  <a:rPr lang="en-GB" b="0" dirty="0"/>
                  <a:t>For </a:t>
                </a:r>
                <a:r>
                  <a:rPr lang="en-GB" b="0" i="0">
                    <a:latin typeface="Cambria Math" panose="02040503050406030204" pitchFamily="18" charset="0"/>
                  </a:rPr>
                  <a:t>1/7+</a:t>
                </a:r>
                <a:r>
                  <a:rPr lang="en-GB" i="0">
                    <a:latin typeface="Cambria Math" panose="02040503050406030204" pitchFamily="18" charset="0"/>
                  </a:rPr>
                  <a:t>1/7</a:t>
                </a:r>
                <a:r>
                  <a:rPr lang="en-GB" b="0" dirty="0"/>
                  <a:t>, the denominator should be 4</a:t>
                </a:r>
                <a:r>
                  <a:rPr lang="en-GB" b="0" baseline="0" dirty="0"/>
                  <a:t> or greater. For </a:t>
                </a:r>
                <a:r>
                  <a:rPr lang="en-GB" b="0" i="0">
                    <a:latin typeface="Cambria Math" panose="02040503050406030204" pitchFamily="18" charset="0"/>
                  </a:rPr>
                  <a:t>1/5+</a:t>
                </a:r>
                <a:r>
                  <a:rPr lang="en-GB" i="0">
                    <a:latin typeface="Cambria Math" panose="02040503050406030204" pitchFamily="18" charset="0"/>
                  </a:rPr>
                  <a:t>1/</a:t>
                </a:r>
                <a:r>
                  <a:rPr lang="en-GB" b="0" i="0">
                    <a:latin typeface="Cambria Math" panose="02040503050406030204" pitchFamily="18" charset="0"/>
                  </a:rPr>
                  <a:t>5</a:t>
                </a:r>
                <a:r>
                  <a:rPr lang="en-GB" b="0" baseline="0" dirty="0"/>
                  <a:t>, the denominator should be 3 or greater. For </a:t>
                </a:r>
                <a:r>
                  <a:rPr lang="en-GB" b="0" i="0">
                    <a:latin typeface="Cambria Math" panose="02040503050406030204" pitchFamily="18" charset="0"/>
                  </a:rPr>
                  <a:t>1/3+</a:t>
                </a:r>
                <a:r>
                  <a:rPr lang="en-GB" i="0">
                    <a:latin typeface="Cambria Math" panose="02040503050406030204" pitchFamily="18" charset="0"/>
                  </a:rPr>
                  <a:t>1/</a:t>
                </a:r>
                <a:r>
                  <a:rPr lang="en-GB" b="0" i="0">
                    <a:latin typeface="Cambria Math" panose="02040503050406030204" pitchFamily="18" charset="0"/>
                  </a:rPr>
                  <a:t>3</a:t>
                </a:r>
                <a:r>
                  <a:rPr lang="en-GB" b="0" baseline="0" dirty="0"/>
                  <a:t>, the denominator should be 2 or greater.</a:t>
                </a:r>
              </a:p>
              <a:p>
                <a:endParaRPr lang="en-GB" b="0" baseline="0" dirty="0"/>
              </a:p>
              <a:p>
                <a:r>
                  <a:rPr lang="en-GB" b="0" dirty="0"/>
                  <a:t>? There are numerous correct answers, and teachers may find it helpful to use a calculator to check students’ statements are correct! Students might continue the pattern of adding two equivalent unit fractions, and therefore ascertain that the denominators of 1 or 2 are not possible. Equivalent fractions are not specified, and so students may create statements using different denominators,</a:t>
                </a:r>
                <a:r>
                  <a:rPr lang="en-GB" b="0" baseline="0" dirty="0"/>
                  <a:t> such as </a:t>
                </a:r>
                <a:r>
                  <a:rPr lang="en-GB" b="0" i="0">
                    <a:latin typeface="Cambria Math" panose="02040503050406030204" pitchFamily="18" charset="0"/>
                  </a:rPr>
                  <a:t>1/2&gt;1/5+1/6</a:t>
                </a:r>
                <a:r>
                  <a:rPr lang="en-GB" b="0" baseline="0" dirty="0"/>
                  <a:t>. In such an example, students might</a:t>
                </a:r>
                <a:r>
                  <a:rPr lang="en-GB" b="0" dirty="0"/>
                  <a:t> identify that, for pairs of fractions that sum to greater than </a:t>
                </a:r>
                <a:r>
                  <a:rPr lang="en-GB" b="0" i="0">
                    <a:latin typeface="Cambria Math" panose="02040503050406030204" pitchFamily="18" charset="0"/>
                  </a:rPr>
                  <a:t>1/2</a:t>
                </a:r>
                <a:r>
                  <a:rPr lang="en-GB" b="0" dirty="0"/>
                  <a:t> (e.g. </a:t>
                </a:r>
                <a:r>
                  <a:rPr lang="en-GB" b="0" i="0">
                    <a:latin typeface="Cambria Math" panose="02040503050406030204" pitchFamily="18" charset="0"/>
                  </a:rPr>
                  <a:t>1/3+1/4</a:t>
                </a:r>
                <a:r>
                  <a:rPr lang="en-GB" b="0" dirty="0"/>
                  <a:t>), then only</a:t>
                </a:r>
                <a:r>
                  <a:rPr lang="en-GB" b="0" baseline="0" dirty="0"/>
                  <a:t> a denominator of 1 will work for the remaining fraction (i.e</a:t>
                </a:r>
                <a:r>
                  <a:rPr lang="en-GB" b="0" dirty="0"/>
                  <a:t>. </a:t>
                </a:r>
                <a:r>
                  <a:rPr lang="en-GB" b="0" i="0">
                    <a:latin typeface="Cambria Math" panose="02040503050406030204" pitchFamily="18" charset="0"/>
                  </a:rPr>
                  <a:t>1/1&gt;1/3+1/4</a:t>
                </a:r>
                <a:r>
                  <a:rPr lang="en-GB" b="0" baseline="0" dirty="0"/>
                  <a:t>). </a:t>
                </a:r>
                <a:endParaRPr lang="en-GB" b="0" dirty="0"/>
              </a:p>
              <a:p>
                <a:endParaRPr lang="en-GB" b="0" dirty="0"/>
              </a:p>
              <a:p>
                <a:r>
                  <a:rPr lang="en-GB" b="1" dirty="0"/>
                  <a:t>Suggested questioning</a:t>
                </a:r>
              </a:p>
              <a:p>
                <a:r>
                  <a:rPr lang="en-GB" b="0" dirty="0"/>
                  <a:t>Is your total more or less than </a:t>
                </a:r>
                <a:r>
                  <a:rPr lang="en-GB" b="0" i="0">
                    <a:latin typeface="Cambria Math" panose="02040503050406030204" pitchFamily="18" charset="0"/>
                  </a:rPr>
                  <a:t>1/2</a:t>
                </a:r>
                <a:r>
                  <a:rPr lang="en-GB" b="0" dirty="0"/>
                  <a:t>? If</a:t>
                </a:r>
                <a:r>
                  <a:rPr lang="en-GB" b="0" baseline="0" dirty="0"/>
                  <a:t> you kept the denominator given, what numerator would give a fraction equivalent to </a:t>
                </a:r>
                <a:r>
                  <a:rPr lang="en-GB" b="0" i="0">
                    <a:latin typeface="Cambria Math" panose="02040503050406030204" pitchFamily="18" charset="0"/>
                  </a:rPr>
                  <a:t>1/2</a:t>
                </a:r>
                <a:r>
                  <a:rPr lang="en-GB" b="0" dirty="0"/>
                  <a:t>?</a:t>
                </a:r>
              </a:p>
              <a:p>
                <a:r>
                  <a:rPr lang="en-GB" b="0" dirty="0"/>
                  <a:t>How is part a) different to part b)?</a:t>
                </a:r>
              </a:p>
              <a:p>
                <a:endParaRPr lang="en-GB" b="1" dirty="0"/>
              </a:p>
              <a:p>
                <a:r>
                  <a:rPr lang="en-GB" b="1" dirty="0"/>
                  <a:t>Things to think about</a:t>
                </a:r>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2629733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1689865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93687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large squares are not animated, but each shaded section and question number will appear separately so you can choose the pace at which to work with your class. </a:t>
                </a:r>
                <a:endParaRPr lang="en-GB" b="1" dirty="0"/>
              </a:p>
              <a:p>
                <a:endParaRPr lang="en-GB" b="1" dirty="0"/>
              </a:p>
              <a:p>
                <a:r>
                  <a:rPr lang="en-GB" b="1" dirty="0"/>
                  <a:t>Answers</a:t>
                </a:r>
              </a:p>
              <a:p>
                <a:r>
                  <a:rPr lang="en-GB" b="0" dirty="0"/>
                  <a:t>NB answers are given in m</a:t>
                </a:r>
                <a:r>
                  <a:rPr lang="en-GB" b="0" baseline="30000" dirty="0"/>
                  <a:t>2</a:t>
                </a:r>
                <a:r>
                  <a:rPr lang="en-GB" b="0" baseline="0" dirty="0"/>
                  <a:t>. Students may attempt to convert to cm; in this case, we suggest that you specify m</a:t>
                </a:r>
                <a:r>
                  <a:rPr lang="en-GB" b="0" baseline="30000" dirty="0"/>
                  <a:t>2</a:t>
                </a:r>
                <a:r>
                  <a:rPr lang="en-GB" b="0" baseline="0" dirty="0"/>
                  <a:t> (as this activity is designed to asses understanding of fractions).</a:t>
                </a:r>
                <a:endParaRPr lang="en-GB" b="0" baseline="30000" dirty="0"/>
              </a:p>
              <a:p>
                <a:r>
                  <a:rPr lang="en-GB" b="0" dirty="0"/>
                  <a:t>a)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ea typeface="Cambria Math" panose="02040503050406030204" pitchFamily="18" charset="0"/>
                      </a:rPr>
                      <m:t>×1</m:t>
                    </m:r>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4</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1 </m:t>
                                </m:r>
                              </m:num>
                              <m:den>
                                <m:r>
                                  <a:rPr lang="en-GB" b="0" i="1" smtClean="0">
                                    <a:latin typeface="Cambria Math" panose="02040503050406030204" pitchFamily="18" charset="0"/>
                                    <a:ea typeface="Cambria Math" panose="02040503050406030204" pitchFamily="18" charset="0"/>
                                  </a:rPr>
                                  <m:t>6</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8</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4</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6</m:t>
                                </m:r>
                              </m:den>
                            </m:f>
                          </m:e>
                        </m:box>
                        <m:r>
                          <a:rPr lang="en-GB" b="0" i="1" smtClean="0">
                            <a:latin typeface="Cambria Math" panose="02040503050406030204" pitchFamily="18" charset="0"/>
                            <a:ea typeface="Cambria Math" panose="02040503050406030204" pitchFamily="18" charset="0"/>
                          </a:rPr>
                          <m:t> = </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6</m:t>
                                </m:r>
                              </m:num>
                              <m:den>
                                <m:r>
                                  <a:rPr lang="en-GB" b="0" i="1" smtClean="0">
                                    <a:latin typeface="Cambria Math" panose="02040503050406030204" pitchFamily="18" charset="0"/>
                                    <a:ea typeface="Cambria Math" panose="02040503050406030204" pitchFamily="18" charset="0"/>
                                  </a:rPr>
                                  <m:t>12</m:t>
                                </m:r>
                              </m:den>
                            </m:f>
                            <m:r>
                              <a:rPr lang="en-GB" b="0" i="1" smtClean="0">
                                <a:latin typeface="Cambria Math" panose="02040503050406030204" pitchFamily="18" charset="0"/>
                                <a:ea typeface="Cambria Math" panose="02040503050406030204" pitchFamily="18" charset="0"/>
                              </a:rPr>
                              <m:t> = </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g)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15</m:t>
                                </m:r>
                              </m:den>
                            </m:f>
                          </m:e>
                        </m:box>
                      </m:e>
                    </m:box>
                  </m:oMath>
                </a14:m>
                <a:r>
                  <a:rPr lang="en-GB" b="0" dirty="0"/>
                  <a:t> 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4</m:t>
                            </m:r>
                          </m:num>
                          <m:den>
                            <m:r>
                              <a:rPr lang="en-GB" b="0" i="1" smtClean="0">
                                <a:latin typeface="Cambria Math" panose="02040503050406030204" pitchFamily="18" charset="0"/>
                                <a:ea typeface="Cambria Math" panose="02040503050406030204" pitchFamily="18" charset="0"/>
                              </a:rPr>
                              <m:t>5</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 </a:t>
                </a:r>
                <a14:m>
                  <m:oMath xmlns:m="http://schemas.openxmlformats.org/officeDocument/2006/math">
                    <m:box>
                      <m:boxPr>
                        <m:ctrlPr>
                          <a:rPr lang="en-GB" b="0" i="1" smtClean="0">
                            <a:latin typeface="Cambria Math" panose="02040503050406030204" pitchFamily="18" charset="0"/>
                          </a:rPr>
                        </m:ctrlPr>
                      </m:boxPr>
                      <m:e>
                        <m:argPr>
                          <m:argSz m:val="-1"/>
                        </m:argP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12</m:t>
                                </m:r>
                              </m:num>
                              <m:den>
                                <m:r>
                                  <a:rPr lang="en-GB" b="0" i="1" smtClean="0">
                                    <a:latin typeface="Cambria Math" panose="02040503050406030204" pitchFamily="18" charset="0"/>
                                    <a:ea typeface="Cambria Math" panose="02040503050406030204" pitchFamily="18" charset="0"/>
                                  </a:rPr>
                                  <m:t>20</m:t>
                                </m:r>
                              </m:den>
                            </m:f>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e>
                            </m:box>
                          </m:e>
                        </m:box>
                      </m:e>
                    </m:box>
                  </m:oMath>
                </a14:m>
                <a:r>
                  <a:rPr lang="en-GB" b="0" dirty="0"/>
                  <a:t>m</a:t>
                </a:r>
                <a:r>
                  <a:rPr lang="en-GB" b="0" baseline="30000" dirty="0"/>
                  <a:t>2</a:t>
                </a: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4</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e>
                    </m:box>
                    <m:r>
                      <a:rPr lang="en-GB" b="0" i="0" smtClean="0">
                        <a:latin typeface="Cambria Math" panose="02040503050406030204" pitchFamily="18" charset="0"/>
                        <a:ea typeface="Cambria Math" panose="02040503050406030204" pitchFamily="18" charset="0"/>
                      </a:rPr>
                      <m:t>=1</m:t>
                    </m:r>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5</m:t>
                            </m:r>
                          </m:den>
                        </m:f>
                      </m:e>
                    </m:box>
                  </m:oMath>
                </a14:m>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 Any square with 24 parts and one shaded. This might include:</a:t>
                </a:r>
                <a:r>
                  <a:rPr lang="en-GB" b="0" baseline="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4</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e>
                    </m:box>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e>
                    </m:box>
                  </m:oMath>
                </a14:m>
                <a:r>
                  <a:rPr lang="en-GB" b="0" dirty="0"/>
                  <a:t> or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e>
                    </m:box>
                    <m:r>
                      <a:rPr lang="en-GB" b="0" i="1" smtClean="0">
                        <a:latin typeface="Cambria Math" panose="02040503050406030204" pitchFamily="18" charset="0"/>
                        <a:ea typeface="Cambria Math" panose="02040503050406030204" pitchFamily="18" charset="0"/>
                      </a:rPr>
                      <m:t>×1</m:t>
                    </m:r>
                  </m:oMath>
                </a14:m>
                <a:r>
                  <a:rPr lang="en-GB" b="0" dirty="0"/>
                  <a:t>. Students</a:t>
                </a:r>
                <a:r>
                  <a:rPr lang="en-GB" b="0" baseline="0" dirty="0"/>
                  <a:t> may also create examples that simplify to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e>
                    </m:box>
                  </m:oMath>
                </a14:m>
                <a:r>
                  <a:rPr lang="en-GB" b="0" dirty="0"/>
                  <a:t> such as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e>
                    </m:box>
                    <m:r>
                      <a:rPr lang="en-GB" b="0" i="1" smtClean="0">
                        <a:latin typeface="Cambria Math" panose="02040503050406030204" pitchFamily="18" charset="0"/>
                        <a:ea typeface="Cambria Math" panose="02040503050406030204" pitchFamily="18" charset="0"/>
                      </a:rPr>
                      <m:t>×</m:t>
                    </m:r>
                    <m:box>
                      <m:boxPr>
                        <m:ctrlPr>
                          <a:rPr lang="en-GB" b="0" i="1" smtClean="0">
                            <a:latin typeface="Cambria Math" panose="02040503050406030204" pitchFamily="18" charset="0"/>
                            <a:ea typeface="Cambria Math" panose="02040503050406030204" pitchFamily="18" charset="0"/>
                          </a:rPr>
                        </m:ctrlPr>
                      </m:boxPr>
                      <m:e>
                        <m:argPr>
                          <m:argSz m:val="-1"/>
                        </m:argP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6</m:t>
                            </m:r>
                          </m:den>
                        </m:f>
                      </m:e>
                    </m:box>
                  </m:oMath>
                </a14:m>
                <a:r>
                  <a:rPr lang="en-GB" b="0" dirty="0"/>
                  <a:t>.</a:t>
                </a:r>
              </a:p>
              <a:p>
                <a:endParaRPr lang="en-GB" b="1" dirty="0"/>
              </a:p>
              <a:p>
                <a:r>
                  <a:rPr lang="en-GB" b="1" dirty="0"/>
                  <a:t>Suggested questioning</a:t>
                </a:r>
              </a:p>
              <a:p>
                <a:r>
                  <a:rPr lang="en-GB" b="0" dirty="0"/>
                  <a:t>What is the total length? What is the total width? How could I write this as a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the shaded length? What is the shaded width?</a:t>
                </a:r>
              </a:p>
              <a:p>
                <a:r>
                  <a:rPr lang="en-GB" b="0" dirty="0"/>
                  <a:t>How would you write the calculation for finding the shaded area?</a:t>
                </a:r>
              </a:p>
              <a:p>
                <a:endParaRPr lang="en-GB" b="1" dirty="0"/>
              </a:p>
              <a:p>
                <a:r>
                  <a:rPr lang="en-GB" b="1" dirty="0"/>
                  <a:t>Things to think about</a:t>
                </a:r>
              </a:p>
              <a:p>
                <a:r>
                  <a:rPr lang="en-GB" b="0" dirty="0"/>
                  <a:t>Students may encounter the area model for multiplication at various points in their mathematics education: from grid methods for multiplication (although it is the column method that is explicitly assessed at Key Stage 2), to algebra tiles for expanding and factorising. As you work through Checkpoint 26, reflect on how confidently students are using this representation to understand multiplication. Do they understand the fractions in each product as dimensions of a unit square? Do they make the link between the product and area? Their level of understanding may have implications for future teaching based on this representation.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The large squares are not animated, but each shaded section and question number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□(64&amp;1/2))</a:t>
                </a:r>
                <a:r>
                  <a:rPr lang="en-GB" b="0"/>
                  <a:t>m</a:t>
                </a:r>
                <a:r>
                  <a:rPr lang="en-GB" b="0" baseline="30000"/>
                  <a:t>2</a:t>
                </a:r>
                <a:r>
                  <a:rPr lang="en-GB" b="0"/>
                  <a:t> (</a:t>
                </a:r>
                <a:r>
                  <a:rPr lang="en-GB" b="0" i="0">
                    <a:latin typeface="Cambria Math" panose="02040503050406030204" pitchFamily="18" charset="0"/>
                  </a:rPr>
                  <a:t>□(64&amp;1/2)</a:t>
                </a:r>
                <a:r>
                  <a:rPr lang="en-GB" b="0" i="0">
                    <a:latin typeface="Cambria Math" panose="02040503050406030204" pitchFamily="18" charset="0"/>
                    <a:ea typeface="Cambria Math" panose="02040503050406030204" pitchFamily="18" charset="0"/>
                  </a:rPr>
                  <a:t>×1</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□(64&amp;1/4))</a:t>
                </a:r>
                <a:r>
                  <a:rPr lang="en-GB" b="0"/>
                  <a:t>m</a:t>
                </a:r>
                <a:r>
                  <a:rPr lang="en-GB" b="0" baseline="30000"/>
                  <a:t>2</a:t>
                </a:r>
                <a:r>
                  <a:rPr lang="en-GB" b="0"/>
                  <a:t> (</a:t>
                </a:r>
                <a:r>
                  <a:rPr lang="en-GB" b="0" i="0">
                    <a:latin typeface="Cambria Math" panose="02040503050406030204" pitchFamily="18" charset="0"/>
                  </a:rPr>
                  <a:t>□(64&amp;1/2)</a:t>
                </a:r>
                <a:r>
                  <a:rPr lang="en-GB" b="0" i="0">
                    <a:latin typeface="Cambria Math" panose="02040503050406030204" pitchFamily="18" charset="0"/>
                    <a:ea typeface="Cambria Math" panose="02040503050406030204" pitchFamily="18" charset="0"/>
                  </a:rPr>
                  <a:t>×□(64&amp;1/2)</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c)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□(64&amp;1/6))</a:t>
                </a:r>
                <a:r>
                  <a:rPr lang="en-GB" b="0"/>
                  <a:t>m</a:t>
                </a:r>
                <a:r>
                  <a:rPr lang="en-GB" b="0" baseline="30000"/>
                  <a:t>2</a:t>
                </a:r>
                <a:r>
                  <a:rPr lang="en-GB" b="0"/>
                  <a:t> (</a:t>
                </a:r>
                <a:r>
                  <a:rPr lang="en-GB" b="0" i="0">
                    <a:latin typeface="Cambria Math" panose="02040503050406030204" pitchFamily="18" charset="0"/>
                  </a:rPr>
                  <a:t>□(64&amp;1/3)</a:t>
                </a:r>
                <a:r>
                  <a:rPr lang="en-GB" b="0" i="0">
                    <a:latin typeface="Cambria Math" panose="02040503050406030204" pitchFamily="18" charset="0"/>
                    <a:ea typeface="Cambria Math" panose="02040503050406030204" pitchFamily="18" charset="0"/>
                  </a:rPr>
                  <a:t>×□(64&amp;1/2)</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□(64&amp;1/8))</a:t>
                </a:r>
                <a:r>
                  <a:rPr lang="en-GB" b="0"/>
                  <a:t>m</a:t>
                </a:r>
                <a:r>
                  <a:rPr lang="en-GB" b="0" baseline="30000"/>
                  <a:t>2</a:t>
                </a:r>
                <a:r>
                  <a:rPr lang="en-GB" b="0"/>
                  <a:t> (</a:t>
                </a:r>
                <a:r>
                  <a:rPr lang="en-GB" b="0" i="0">
                    <a:latin typeface="Cambria Math" panose="02040503050406030204" pitchFamily="18" charset="0"/>
                  </a:rPr>
                  <a:t>□(64&amp;1/2)</a:t>
                </a:r>
                <a:r>
                  <a:rPr lang="en-GB" b="0" i="0">
                    <a:latin typeface="Cambria Math" panose="02040503050406030204" pitchFamily="18" charset="0"/>
                    <a:ea typeface="Cambria Math" panose="02040503050406030204" pitchFamily="18" charset="0"/>
                  </a:rPr>
                  <a:t>×□(64&amp;1/4)</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e)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□(64&amp;2/6)=□(64&amp;1/3))</a:t>
                </a:r>
                <a:r>
                  <a:rPr lang="en-GB" b="0"/>
                  <a:t>m</a:t>
                </a:r>
                <a:r>
                  <a:rPr lang="en-GB" b="0" baseline="30000"/>
                  <a:t>2</a:t>
                </a:r>
                <a:r>
                  <a:rPr lang="en-GB" b="0"/>
                  <a:t> (</a:t>
                </a:r>
                <a:r>
                  <a:rPr lang="en-GB" b="0" i="0">
                    <a:latin typeface="Cambria Math" panose="02040503050406030204" pitchFamily="18" charset="0"/>
                  </a:rPr>
                  <a:t>□(64&amp;2/3)</a:t>
                </a:r>
                <a:r>
                  <a:rPr lang="en-GB" b="0" i="0">
                    <a:latin typeface="Cambria Math" panose="02040503050406030204" pitchFamily="18" charset="0"/>
                    <a:ea typeface="Cambria Math" panose="02040503050406030204" pitchFamily="18" charset="0"/>
                  </a:rPr>
                  <a:t>×□(64&amp;1/2)</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f)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□(64&amp;6/12=□(64&amp;1/2)))</a:t>
                </a:r>
                <a:r>
                  <a:rPr lang="en-GB" b="0"/>
                  <a:t>m</a:t>
                </a:r>
                <a:r>
                  <a:rPr lang="en-GB" b="0" baseline="30000"/>
                  <a:t>2</a:t>
                </a:r>
                <a:r>
                  <a:rPr lang="en-GB" b="0"/>
                  <a:t> (</a:t>
                </a:r>
                <a:r>
                  <a:rPr lang="en-GB" b="0" i="0">
                    <a:latin typeface="Cambria Math" panose="02040503050406030204" pitchFamily="18" charset="0"/>
                  </a:rPr>
                  <a:t>□(64&amp;2/3)</a:t>
                </a:r>
                <a:r>
                  <a:rPr lang="en-GB" b="0" i="0">
                    <a:latin typeface="Cambria Math" panose="02040503050406030204" pitchFamily="18" charset="0"/>
                    <a:ea typeface="Cambria Math" panose="02040503050406030204" pitchFamily="18" charset="0"/>
                  </a:rPr>
                  <a:t>×□(64&amp;3/4)</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g)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□(64&amp;8/15))</a:t>
                </a:r>
                <a:r>
                  <a:rPr lang="en-GB" b="0"/>
                  <a:t>m</a:t>
                </a:r>
                <a:r>
                  <a:rPr lang="en-GB" b="0" baseline="30000"/>
                  <a:t>2</a:t>
                </a:r>
                <a:r>
                  <a:rPr lang="en-GB" b="0"/>
                  <a:t> (</a:t>
                </a:r>
                <a:r>
                  <a:rPr lang="en-GB" b="0" i="0">
                    <a:latin typeface="Cambria Math" panose="02040503050406030204" pitchFamily="18" charset="0"/>
                  </a:rPr>
                  <a:t>□(64&amp;2/3)</a:t>
                </a:r>
                <a:r>
                  <a:rPr lang="en-GB" b="0" i="0">
                    <a:latin typeface="Cambria Math" panose="02040503050406030204" pitchFamily="18" charset="0"/>
                    <a:ea typeface="Cambria Math" panose="02040503050406030204" pitchFamily="18" charset="0"/>
                  </a:rPr>
                  <a:t>×□(64&amp;4/5)</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h) </a:t>
                </a:r>
                <a:r>
                  <a:rPr lang="en-GB" b="0" i="0">
                    <a:latin typeface="Cambria Math" panose="02040503050406030204" pitchFamily="18" charset="0"/>
                  </a:rPr>
                  <a:t>□(64&amp;</a:t>
                </a:r>
                <a:r>
                  <a:rPr lang="en-GB" b="0" i="0">
                    <a:latin typeface="Cambria Math" panose="02040503050406030204" pitchFamily="18" charset="0"/>
                    <a:ea typeface="Cambria Math" panose="02040503050406030204" pitchFamily="18" charset="0"/>
                  </a:rPr>
                  <a:t>□(64&amp;12/20=□(64&amp;3/5)))</a:t>
                </a:r>
                <a:r>
                  <a:rPr lang="en-GB" b="0"/>
                  <a:t>m</a:t>
                </a:r>
                <a:r>
                  <a:rPr lang="en-GB" b="0" baseline="30000"/>
                  <a:t>2</a:t>
                </a:r>
                <a:r>
                  <a:rPr lang="en-GB" b="0"/>
                  <a:t> (</a:t>
                </a:r>
                <a:r>
                  <a:rPr lang="en-GB" b="0" i="0">
                    <a:latin typeface="Cambria Math" panose="02040503050406030204" pitchFamily="18" charset="0"/>
                  </a:rPr>
                  <a:t>□(64&amp;4/4)</a:t>
                </a:r>
                <a:r>
                  <a:rPr lang="en-GB" b="0" i="0">
                    <a:latin typeface="Cambria Math" panose="02040503050406030204" pitchFamily="18" charset="0"/>
                    <a:ea typeface="Cambria Math" panose="02040503050406030204" pitchFamily="18" charset="0"/>
                  </a:rPr>
                  <a:t>×□(64&amp;3/5)=1×□(64&amp;3/5)</a:t>
                </a:r>
                <a:r>
                  <a:rPr lang="en-GB" b="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0"/>
                  <a:t>? Any square with 24 parts and one shaded. This might include:</a:t>
                </a:r>
                <a:r>
                  <a:rPr lang="en-GB" b="0" baseline="0"/>
                  <a:t> </a:t>
                </a:r>
                <a:r>
                  <a:rPr lang="en-GB" b="0" i="0">
                    <a:latin typeface="Cambria Math" panose="02040503050406030204" pitchFamily="18" charset="0"/>
                  </a:rPr>
                  <a:t>□(64&amp;1/6)</a:t>
                </a:r>
                <a:r>
                  <a:rPr lang="en-GB" b="0" i="0">
                    <a:latin typeface="Cambria Math" panose="02040503050406030204" pitchFamily="18" charset="0"/>
                    <a:ea typeface="Cambria Math" panose="02040503050406030204" pitchFamily="18" charset="0"/>
                  </a:rPr>
                  <a:t>×□(64&amp;1/4)</a:t>
                </a:r>
                <a:r>
                  <a:rPr lang="en-GB" b="0"/>
                  <a:t>, </a:t>
                </a:r>
                <a:r>
                  <a:rPr lang="en-GB" b="0" i="0">
                    <a:latin typeface="Cambria Math" panose="02040503050406030204" pitchFamily="18" charset="0"/>
                  </a:rPr>
                  <a:t>□(64&amp;1/8)</a:t>
                </a:r>
                <a:r>
                  <a:rPr lang="en-GB" b="0" i="0">
                    <a:latin typeface="Cambria Math" panose="02040503050406030204" pitchFamily="18" charset="0"/>
                    <a:ea typeface="Cambria Math" panose="02040503050406030204" pitchFamily="18" charset="0"/>
                  </a:rPr>
                  <a:t>×□(64&amp;1/3)</a:t>
                </a:r>
                <a:r>
                  <a:rPr lang="en-GB" b="0"/>
                  <a:t>, </a:t>
                </a:r>
                <a:r>
                  <a:rPr lang="en-GB" b="0" i="0">
                    <a:latin typeface="Cambria Math" panose="02040503050406030204" pitchFamily="18" charset="0"/>
                  </a:rPr>
                  <a:t>□(64&amp;1/12)</a:t>
                </a:r>
                <a:r>
                  <a:rPr lang="en-GB" b="0" i="0">
                    <a:latin typeface="Cambria Math" panose="02040503050406030204" pitchFamily="18" charset="0"/>
                    <a:ea typeface="Cambria Math" panose="02040503050406030204" pitchFamily="18" charset="0"/>
                  </a:rPr>
                  <a:t>×□(64&amp;1/2)</a:t>
                </a:r>
                <a:r>
                  <a:rPr lang="en-GB" b="0"/>
                  <a:t> or </a:t>
                </a:r>
                <a:r>
                  <a:rPr lang="en-GB" b="0" i="0">
                    <a:latin typeface="Cambria Math" panose="02040503050406030204" pitchFamily="18" charset="0"/>
                  </a:rPr>
                  <a:t>□(64&amp;1/24)</a:t>
                </a:r>
                <a:r>
                  <a:rPr lang="en-GB" b="0" i="0">
                    <a:latin typeface="Cambria Math" panose="02040503050406030204" pitchFamily="18" charset="0"/>
                    <a:ea typeface="Cambria Math" panose="02040503050406030204" pitchFamily="18" charset="0"/>
                  </a:rPr>
                  <a:t>×1</a:t>
                </a:r>
                <a:r>
                  <a:rPr lang="en-GB" b="0"/>
                  <a:t>. Students</a:t>
                </a:r>
                <a:r>
                  <a:rPr lang="en-GB" b="0" baseline="0"/>
                  <a:t> may also create examples that simplify to </a:t>
                </a:r>
                <a:r>
                  <a:rPr lang="en-GB" b="0" i="0">
                    <a:latin typeface="Cambria Math" panose="02040503050406030204" pitchFamily="18" charset="0"/>
                  </a:rPr>
                  <a:t>□(64&amp;1/24)</a:t>
                </a:r>
                <a:r>
                  <a:rPr lang="en-GB" b="0"/>
                  <a:t> such as </a:t>
                </a:r>
                <a:r>
                  <a:rPr lang="en-GB" b="0" i="0">
                    <a:latin typeface="Cambria Math" panose="02040503050406030204" pitchFamily="18" charset="0"/>
                  </a:rPr>
                  <a:t>□(64&amp;1/8)</a:t>
                </a:r>
                <a:r>
                  <a:rPr lang="en-GB" b="0" i="0">
                    <a:latin typeface="Cambria Math" panose="02040503050406030204" pitchFamily="18" charset="0"/>
                    <a:ea typeface="Cambria Math" panose="02040503050406030204" pitchFamily="18" charset="0"/>
                  </a:rPr>
                  <a:t>×□(64&amp;2/6)</a:t>
                </a:r>
                <a:r>
                  <a:rPr lang="en-GB" b="0"/>
                  <a:t>.</a:t>
                </a:r>
              </a:p>
              <a:p>
                <a:endParaRPr lang="en-GB" b="1"/>
              </a:p>
              <a:p>
                <a:r>
                  <a:rPr lang="en-GB" b="1"/>
                  <a:t>Suggested questioning</a:t>
                </a:r>
              </a:p>
              <a:p>
                <a:r>
                  <a:rPr lang="en-GB" b="0"/>
                  <a:t>What is the total length? What is the total width? How could I write this as a fraction?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What is the shaded length? What is the shaded width?</a:t>
                </a:r>
              </a:p>
              <a:p>
                <a:r>
                  <a:rPr lang="en-GB" b="0"/>
                  <a:t>How would you write the calculation for finding the shaded area?</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16117243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34643137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6</m:t>
                            </m:r>
                          </m:den>
                        </m:f>
                      </m:e>
                    </m:box>
                  </m:oMath>
                </a14:m>
                <a:r>
                  <a:rPr lang="en-GB" b="0" dirty="0"/>
                  <a:t> is greater than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7</m:t>
                            </m:r>
                          </m:den>
                        </m:f>
                      </m:e>
                    </m:box>
                  </m:oMath>
                </a14:m>
                <a:r>
                  <a:rPr lang="en-GB" b="0" dirty="0"/>
                  <a:t> </a:t>
                </a:r>
              </a:p>
              <a:p>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27</m:t>
                            </m:r>
                          </m:den>
                        </m:f>
                      </m:e>
                    </m:box>
                  </m:oMath>
                </a14:m>
                <a:r>
                  <a:rPr lang="en-GB" b="0" dirty="0"/>
                  <a:t> is the same as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27</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4</m:t>
                            </m:r>
                          </m:den>
                        </m:f>
                      </m:e>
                    </m:box>
                  </m:oMath>
                </a14:m>
                <a:r>
                  <a:rPr lang="en-GB" b="0" dirty="0"/>
                  <a:t> </a:t>
                </a:r>
              </a:p>
              <a:p>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num>
                          <m:den>
                            <m:r>
                              <a:rPr lang="en-GB" b="0" i="1" smtClean="0">
                                <a:latin typeface="Cambria Math" panose="02040503050406030204" pitchFamily="18" charset="0"/>
                                <a:ea typeface="Cambria Math" panose="02040503050406030204" pitchFamily="18" charset="0"/>
                              </a:rPr>
                              <m:t>2</m:t>
                            </m:r>
                          </m:den>
                        </m:f>
                      </m:e>
                    </m:box>
                  </m:oMath>
                </a14:m>
                <a:r>
                  <a:rPr lang="en-GB" b="0" dirty="0"/>
                  <a:t> is greater than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5</m:t>
                            </m:r>
                          </m:den>
                        </m:f>
                      </m:e>
                    </m:box>
                  </m:oMath>
                </a14:m>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7</m:t>
                            </m:r>
                          </m:den>
                        </m:f>
                      </m:e>
                    </m:box>
                    <m:r>
                      <a:rPr lang="en-GB" b="0" i="0" smtClean="0">
                        <a:latin typeface="Cambria Math" panose="02040503050406030204" pitchFamily="18" charset="0"/>
                        <a:ea typeface="Cambria Math" panose="02040503050406030204" pitchFamily="18" charset="0"/>
                      </a:rPr>
                      <m:t>;</m:t>
                    </m:r>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6</m:t>
                            </m:r>
                          </m:den>
                        </m:f>
                      </m:e>
                    </m:box>
                    <m:r>
                      <a:rPr lang="en-GB" b="0" i="0" smtClean="0">
                        <a:latin typeface="Cambria Math" panose="02040503050406030204" pitchFamily="18" charset="0"/>
                        <a:ea typeface="Cambria Math" panose="02040503050406030204" pitchFamily="18" charset="0"/>
                      </a:rPr>
                      <m:t>;</m:t>
                    </m:r>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27</m:t>
                            </m:r>
                          </m:den>
                        </m:f>
                      </m:e>
                    </m:box>
                  </m:oMath>
                </a14:m>
                <a:r>
                  <a:rPr lang="en-GB" b="0" dirty="0"/>
                  <a:t> =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27</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4</m:t>
                            </m:r>
                          </m:den>
                        </m:f>
                      </m:e>
                    </m:box>
                    <m:r>
                      <a:rPr lang="en-GB" b="0" i="0" smtClean="0">
                        <a:latin typeface="Cambria Math" panose="02040503050406030204" pitchFamily="18" charset="0"/>
                        <a:ea typeface="Cambria Math" panose="02040503050406030204" pitchFamily="18" charset="0"/>
                      </a:rPr>
                      <m:t>;</m:t>
                    </m:r>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5</m:t>
                            </m:r>
                          </m:den>
                        </m:f>
                      </m:e>
                    </m:box>
                    <m:r>
                      <a:rPr lang="en-GB" b="0" i="0" smtClean="0">
                        <a:latin typeface="Cambria Math" panose="02040503050406030204" pitchFamily="18" charset="0"/>
                        <a:ea typeface="Cambria Math" panose="02040503050406030204" pitchFamily="18" charset="0"/>
                      </a:rPr>
                      <m:t>;</m:t>
                    </m:r>
                  </m:oMath>
                </a14:m>
                <a:r>
                  <a:rPr lang="en-GB" b="0" dirty="0"/>
                  <a:t>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r>
                      <a:rPr lang="en-GB" i="1" smtClean="0">
                        <a:latin typeface="Cambria Math" panose="02040503050406030204" pitchFamily="18" charset="0"/>
                        <a:ea typeface="Cambria Math" panose="02040503050406030204" pitchFamily="18" charset="0"/>
                      </a:rPr>
                      <m:t>×</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num>
                          <m:den>
                            <m:r>
                              <a:rPr lang="en-GB" b="0" i="1" smtClean="0">
                                <a:latin typeface="Cambria Math" panose="02040503050406030204" pitchFamily="18" charset="0"/>
                                <a:ea typeface="Cambria Math" panose="02040503050406030204" pitchFamily="18" charset="0"/>
                              </a:rPr>
                              <m:t>2</m:t>
                            </m:r>
                          </m:den>
                        </m:f>
                      </m:e>
                    </m:box>
                  </m:oMath>
                </a14:m>
                <a:r>
                  <a:rPr lang="en-GB" b="0" dirty="0"/>
                  <a:t>.</a:t>
                </a:r>
              </a:p>
              <a:p>
                <a:endParaRPr lang="en-GB" b="0" dirty="0"/>
              </a:p>
              <a:p>
                <a:r>
                  <a:rPr lang="en-GB" b="1" dirty="0"/>
                  <a:t>Suggested questioning</a:t>
                </a:r>
              </a:p>
              <a:p>
                <a:r>
                  <a:rPr lang="en-GB" b="0" dirty="0"/>
                  <a:t>What is the same and what is different about each pair?</a:t>
                </a:r>
              </a:p>
              <a:p>
                <a:r>
                  <a:rPr lang="en-GB" b="0" dirty="0"/>
                  <a:t>If the numerator is the same, what does the denominator tell us about the size of the fraction?</a:t>
                </a:r>
              </a:p>
              <a:p>
                <a:r>
                  <a:rPr lang="en-GB" b="0" dirty="0"/>
                  <a:t>What do you notice about the product of the numerator/denominator?</a:t>
                </a:r>
              </a:p>
              <a:p>
                <a:r>
                  <a:rPr lang="en-GB" b="0" dirty="0"/>
                  <a:t>How could you change one thing to make the two products </a:t>
                </a:r>
                <a:r>
                  <a:rPr lang="en-GB" b="0" i="0" dirty="0"/>
                  <a:t>the same?</a:t>
                </a:r>
                <a:endParaRPr lang="en-GB" b="0" dirty="0"/>
              </a:p>
              <a:p>
                <a:endParaRPr lang="en-GB" b="1" dirty="0"/>
              </a:p>
              <a:p>
                <a:r>
                  <a:rPr lang="en-GB" b="1" dirty="0"/>
                  <a:t>Things to think about</a:t>
                </a:r>
              </a:p>
              <a:p>
                <a:r>
                  <a:rPr lang="en-GB" b="0" dirty="0"/>
                  <a:t>Students will have a method for multiplying fractions: this Checkpoint asks students to put this method aside and reason about the products instead. This may reveal where students have become unthinkingly reliant on the method. The Guidance slide details some key assessment points: use these to plan what you will draw students’ attention to each time.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i="0">
                    <a:latin typeface="Cambria Math" panose="02040503050406030204" pitchFamily="18" charset="0"/>
                  </a:rPr>
                  <a:t>□(64&amp;1/5)</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1/6)</a:t>
                </a:r>
                <a:r>
                  <a:rPr lang="en-GB" b="0"/>
                  <a:t> is greater than </a:t>
                </a:r>
                <a:r>
                  <a:rPr lang="en-GB" b="0" i="0">
                    <a:latin typeface="Cambria Math" panose="02040503050406030204" pitchFamily="18" charset="0"/>
                  </a:rPr>
                  <a:t>□(64&amp;1/6)</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1/7)</a:t>
                </a:r>
                <a:r>
                  <a:rPr lang="en-GB" b="0"/>
                  <a:t> </a:t>
                </a:r>
              </a:p>
              <a:p>
                <a:r>
                  <a:rPr lang="en-GB" b="0" i="0">
                    <a:latin typeface="Cambria Math" panose="02040503050406030204" pitchFamily="18" charset="0"/>
                  </a:rPr>
                  <a:t>□(64&amp;3/4)</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8/27)</a:t>
                </a:r>
                <a:r>
                  <a:rPr lang="en-GB" b="0"/>
                  <a:t> is the same as </a:t>
                </a:r>
                <a:r>
                  <a:rPr lang="en-GB" b="0" i="0">
                    <a:latin typeface="Cambria Math" panose="02040503050406030204" pitchFamily="18" charset="0"/>
                  </a:rPr>
                  <a:t>□(64&amp;3/27)</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8/4)</a:t>
                </a:r>
                <a:r>
                  <a:rPr lang="en-GB" b="0"/>
                  <a:t> </a:t>
                </a:r>
              </a:p>
              <a:p>
                <a:r>
                  <a:rPr lang="en-GB" b="0" i="0">
                    <a:latin typeface="Cambria Math" panose="02040503050406030204" pitchFamily="18" charset="0"/>
                  </a:rPr>
                  <a:t>□(64&amp;2/3)</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5/2)</a:t>
                </a:r>
                <a:r>
                  <a:rPr lang="en-GB" b="0"/>
                  <a:t> is greater than </a:t>
                </a:r>
                <a:r>
                  <a:rPr lang="en-GB" b="0" i="0">
                    <a:latin typeface="Cambria Math" panose="02040503050406030204" pitchFamily="18" charset="0"/>
                  </a:rPr>
                  <a:t>□(64&amp;2/3)</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2/5)</a:t>
                </a:r>
                <a:endParaRPr lang="en-GB" b="0"/>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t>
                </a:r>
                <a:r>
                  <a:rPr lang="en-GB" b="0" i="0">
                    <a:latin typeface="Cambria Math" panose="02040503050406030204" pitchFamily="18" charset="0"/>
                  </a:rPr>
                  <a:t>□(64&amp;1/6)</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1/7)</a:t>
                </a:r>
                <a:r>
                  <a:rPr lang="en-GB" b="0"/>
                  <a:t>, </a:t>
                </a:r>
                <a:r>
                  <a:rPr lang="en-GB" b="0" i="0">
                    <a:latin typeface="Cambria Math" panose="02040503050406030204" pitchFamily="18" charset="0"/>
                  </a:rPr>
                  <a:t>□(64&amp;1/5)</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1/6)</a:t>
                </a:r>
                <a:r>
                  <a:rPr lang="en-GB" b="0"/>
                  <a:t>, </a:t>
                </a:r>
                <a:r>
                  <a:rPr lang="en-GB" b="0" i="0">
                    <a:latin typeface="Cambria Math" panose="02040503050406030204" pitchFamily="18" charset="0"/>
                  </a:rPr>
                  <a:t>□(64&amp;3/4)</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8/27)</a:t>
                </a:r>
                <a:r>
                  <a:rPr lang="en-GB" b="0"/>
                  <a:t> = </a:t>
                </a:r>
                <a:r>
                  <a:rPr lang="en-GB" b="0" i="0">
                    <a:latin typeface="Cambria Math" panose="02040503050406030204" pitchFamily="18" charset="0"/>
                  </a:rPr>
                  <a:t>□(64&amp;3/27)</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8/4)</a:t>
                </a:r>
                <a:r>
                  <a:rPr lang="en-GB" b="0"/>
                  <a:t>, </a:t>
                </a:r>
                <a:r>
                  <a:rPr lang="en-GB" b="0" i="0">
                    <a:latin typeface="Cambria Math" panose="02040503050406030204" pitchFamily="18" charset="0"/>
                  </a:rPr>
                  <a:t>□(64&amp;2/3)</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2/5)</a:t>
                </a:r>
                <a:r>
                  <a:rPr lang="en-GB" b="0"/>
                  <a:t>, </a:t>
                </a:r>
                <a:r>
                  <a:rPr lang="en-GB" b="0" i="0">
                    <a:latin typeface="Cambria Math" panose="02040503050406030204" pitchFamily="18" charset="0"/>
                  </a:rPr>
                  <a:t>□(64&amp;2/3)</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5/2)</a:t>
                </a:r>
                <a:endParaRPr lang="en-GB" b="0"/>
              </a:p>
              <a:p>
                <a:endParaRPr lang="en-GB" b="0"/>
              </a:p>
              <a:p>
                <a:r>
                  <a:rPr lang="en-GB" b="1"/>
                  <a:t>Suggested questioning</a:t>
                </a:r>
              </a:p>
              <a:p>
                <a:r>
                  <a:rPr lang="en-GB" b="0"/>
                  <a:t>What is the same and what is different about each pair?</a:t>
                </a:r>
              </a:p>
              <a:p>
                <a:r>
                  <a:rPr lang="en-GB" b="0"/>
                  <a:t>If the numerator is the same, what does the denominator tell us about the size of the fraction?</a:t>
                </a:r>
              </a:p>
              <a:p>
                <a:r>
                  <a:rPr lang="en-GB" b="0"/>
                  <a:t>What do you notice about the product of the numerator/denominator?</a:t>
                </a:r>
              </a:p>
              <a:p>
                <a:r>
                  <a:rPr lang="en-GB" b="0"/>
                  <a:t>How could you change one thing to make the two products </a:t>
                </a:r>
                <a:r>
                  <a:rPr lang="en-GB" b="0" i="0"/>
                  <a:t>the same?</a:t>
                </a:r>
                <a:endParaRPr lang="en-GB" b="0"/>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115309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15990211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5898794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15 p</a:t>
                </a:r>
              </a:p>
              <a:p>
                <a:pPr marL="0" indent="0">
                  <a:buNone/>
                </a:pPr>
                <a:r>
                  <a:rPr lang="en-GB" b="0" dirty="0"/>
                  <a:t>b) 60 coins</a:t>
                </a:r>
              </a:p>
              <a:p>
                <a:pPr marL="0" indent="0">
                  <a:buNone/>
                </a:pPr>
                <a:r>
                  <a:rPr lang="en-GB" b="0" dirty="0"/>
                  <a:t>c) 30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p</a:t>
                </a:r>
                <a:r>
                  <a:rPr lang="en-GB" b="0" baseline="0" dirty="0"/>
                  <a:t> =</a:t>
                </a:r>
                <a14:m>
                  <m:oMath xmlns:m="http://schemas.openxmlformats.org/officeDocument/2006/math">
                    <m:r>
                      <a:rPr lang="en-GB" b="0" i="0" smtClean="0">
                        <a:latin typeface="Cambria Math" panose="02040503050406030204" pitchFamily="18" charset="0"/>
                      </a:rPr>
                      <m:t> 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p; 30 ×</a:t>
                </a:r>
                <a14:m>
                  <m:oMath xmlns:m="http://schemas.openxmlformats.org/officeDocument/2006/math">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p = 10 p; 30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p</a:t>
                </a:r>
                <a:r>
                  <a:rPr lang="en-GB" b="0" baseline="0" dirty="0"/>
                  <a:t> =</a:t>
                </a:r>
                <a:r>
                  <a:rPr lang="en-GB" b="0" dirty="0"/>
                  <a:t> 22</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p:</a:t>
                </a:r>
                <a:r>
                  <a:rPr lang="en-GB" b="0" baseline="0" dirty="0"/>
                  <a:t> 120 coins;</a:t>
                </a: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p: 90</a:t>
                </a:r>
                <a:r>
                  <a:rPr lang="en-GB" b="0" baseline="0" dirty="0"/>
                  <a:t> coins</a:t>
                </a: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p: 40</a:t>
                </a:r>
                <a:r>
                  <a:rPr lang="en-GB" b="0" baseline="0" dirty="0"/>
                  <a:t> coins</a:t>
                </a:r>
                <a:endParaRPr lang="en-GB" b="0"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If the value of 30 identical</a:t>
                </a:r>
                <a:r>
                  <a:rPr lang="en-GB" b="0" baseline="0" dirty="0"/>
                  <a:t> </a:t>
                </a:r>
                <a:r>
                  <a:rPr lang="en-GB" b="0" dirty="0"/>
                  <a:t>coins is 12 p, then each is worth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p. If their value was 6 p,</a:t>
                </a:r>
                <a:r>
                  <a:rPr lang="en-GB" b="0" baseline="0" dirty="0"/>
                  <a:t> then each is worth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p. If their value was 9 p, then each</a:t>
                </a:r>
                <a:r>
                  <a:rPr lang="en-GB" b="0" baseline="0" dirty="0"/>
                  <a:t> is worth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p.</a:t>
                </a:r>
              </a:p>
              <a:p>
                <a:pPr marL="0" indent="0">
                  <a:buNone/>
                </a:pPr>
                <a:endParaRPr lang="en-GB" b="0" dirty="0"/>
              </a:p>
              <a:p>
                <a:r>
                  <a:rPr lang="en-GB" b="1" dirty="0"/>
                  <a:t>Suggested questioning</a:t>
                </a:r>
              </a:p>
              <a:p>
                <a:r>
                  <a:rPr lang="en-GB" b="0" dirty="0"/>
                  <a:t>What is the same and what is different about parts a and b, or c and d?</a:t>
                </a:r>
              </a:p>
              <a:p>
                <a:r>
                  <a:rPr lang="en-GB" b="0" dirty="0"/>
                  <a:t>For every __ coins, I have __ p. Build up the values to help emphasise the multiplicative relationship.</a:t>
                </a:r>
              </a:p>
              <a:p>
                <a:r>
                  <a:rPr lang="en-GB" b="0" dirty="0"/>
                  <a:t>What was your strategy for 30 coins? How was it different for 30 p?</a:t>
                </a:r>
              </a:p>
              <a:p>
                <a:endParaRPr lang="en-GB" b="1" dirty="0"/>
              </a:p>
              <a:p>
                <a:r>
                  <a:rPr lang="en-GB" b="1" dirty="0"/>
                  <a:t>Things to think about</a:t>
                </a:r>
              </a:p>
              <a:p>
                <a:r>
                  <a:rPr lang="en-GB" b="0" dirty="0"/>
                  <a:t>Checkpoints 28 and 29 both explore multiplicative relationships with fractions, and some of the strategies students employ may be similar in both. In Checkpoint 28, the same values are used to ask two different, but related, questions. This should help you to explore the depth of students’ understanding of the situation. Questions that ask students to generalise or predict may be revealing. For example, ‘</a:t>
                </a:r>
                <a:r>
                  <a:rPr lang="en-GB" b="0" i="1" dirty="0"/>
                  <a:t>Will the amount of money be more or less than 30?’ </a:t>
                </a:r>
                <a:r>
                  <a:rPr lang="en-GB" b="0" dirty="0"/>
                  <a:t>and ‘</a:t>
                </a:r>
                <a:r>
                  <a:rPr lang="en-GB" b="0" i="1" dirty="0"/>
                  <a:t>Will the amount of coins be more or less than 30?’</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indent="0">
                  <a:buNone/>
                </a:pPr>
                <a:r>
                  <a:rPr lang="en-GB" b="0"/>
                  <a:t>a) 15p</a:t>
                </a:r>
              </a:p>
              <a:p>
                <a:pPr marL="0" indent="0">
                  <a:buNone/>
                </a:pPr>
                <a:r>
                  <a:rPr lang="en-GB" b="0"/>
                  <a:t>b) 60 coins</a:t>
                </a:r>
              </a:p>
              <a:p>
                <a:pPr marL="0" indent="0">
                  <a:buNone/>
                </a:pPr>
                <a:r>
                  <a:rPr lang="en-GB" b="0"/>
                  <a:t>c) 30 </a:t>
                </a:r>
                <a:r>
                  <a:rPr lang="en-GB" b="0" i="0">
                    <a:latin typeface="Cambria Math" panose="02040503050406030204" pitchFamily="18" charset="0"/>
                  </a:rPr>
                  <a:t>1/4</a:t>
                </a:r>
                <a:r>
                  <a:rPr lang="en-GB" b="0"/>
                  <a:t>ps</a:t>
                </a:r>
                <a:r>
                  <a:rPr lang="en-GB" b="0" baseline="0"/>
                  <a:t> =</a:t>
                </a:r>
                <a:r>
                  <a:rPr lang="en-GB" b="0" i="0">
                    <a:latin typeface="Cambria Math" panose="02040503050406030204" pitchFamily="18" charset="0"/>
                  </a:rPr>
                  <a:t> 7 1/2</a:t>
                </a:r>
                <a:r>
                  <a:rPr lang="en-GB" b="0"/>
                  <a:t>p; 30 </a:t>
                </a:r>
                <a:r>
                  <a:rPr lang="en-GB" b="0" i="0">
                    <a:latin typeface="Cambria Math" panose="02040503050406030204" pitchFamily="18" charset="0"/>
                  </a:rPr>
                  <a:t>1/3</a:t>
                </a:r>
                <a:r>
                  <a:rPr lang="en-GB" b="0" err="1"/>
                  <a:t>ps</a:t>
                </a:r>
                <a:r>
                  <a:rPr lang="en-GB" b="0"/>
                  <a:t> = 10p; 30 </a:t>
                </a:r>
                <a:r>
                  <a:rPr lang="en-GB" b="0" i="0">
                    <a:latin typeface="Cambria Math" panose="02040503050406030204" pitchFamily="18" charset="0"/>
                  </a:rPr>
                  <a:t>3/4</a:t>
                </a:r>
                <a:r>
                  <a:rPr lang="en-GB" b="0" err="1"/>
                  <a:t>ps</a:t>
                </a:r>
                <a:r>
                  <a:rPr lang="en-GB" b="0" baseline="0"/>
                  <a:t> =</a:t>
                </a:r>
                <a:r>
                  <a:rPr lang="en-GB" b="0"/>
                  <a:t> 22</a:t>
                </a:r>
                <a:r>
                  <a:rPr lang="en-GB" b="0" i="0">
                    <a:latin typeface="Cambria Math" panose="02040503050406030204" pitchFamily="18" charset="0"/>
                  </a:rPr>
                  <a:t>1/2</a:t>
                </a:r>
                <a:r>
                  <a:rPr lang="en-GB" b="0"/>
                  <a:t>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d) </a:t>
                </a:r>
                <a:r>
                  <a:rPr lang="en-GB" b="0" i="0">
                    <a:latin typeface="Cambria Math" panose="02040503050406030204" pitchFamily="18" charset="0"/>
                  </a:rPr>
                  <a:t>1/4</a:t>
                </a:r>
                <a:r>
                  <a:rPr lang="en-GB" b="0"/>
                  <a:t>p:</a:t>
                </a:r>
                <a:r>
                  <a:rPr lang="en-GB" b="0" baseline="0"/>
                  <a:t> 120 coins</a:t>
                </a:r>
                <a:r>
                  <a:rPr lang="en-GB" b="0"/>
                  <a:t> </a:t>
                </a:r>
                <a:r>
                  <a:rPr lang="en-GB" b="0" i="0">
                    <a:latin typeface="Cambria Math" panose="02040503050406030204" pitchFamily="18" charset="0"/>
                  </a:rPr>
                  <a:t>1/3</a:t>
                </a:r>
                <a:r>
                  <a:rPr lang="en-GB" b="0"/>
                  <a:t>p: 90</a:t>
                </a:r>
                <a:r>
                  <a:rPr lang="en-GB" b="0" baseline="0"/>
                  <a:t> coins</a:t>
                </a:r>
                <a:r>
                  <a:rPr lang="en-GB" b="0"/>
                  <a:t>; </a:t>
                </a:r>
                <a:r>
                  <a:rPr lang="en-GB" b="0" i="0">
                    <a:latin typeface="Cambria Math" panose="02040503050406030204" pitchFamily="18" charset="0"/>
                  </a:rPr>
                  <a:t>3/4</a:t>
                </a:r>
                <a:r>
                  <a:rPr lang="en-GB" b="0"/>
                  <a:t>p: 40</a:t>
                </a:r>
                <a:r>
                  <a:rPr lang="en-GB" b="0" baseline="0"/>
                  <a:t> coins</a:t>
                </a:r>
                <a:endParaRPr lang="en-GB" b="0"/>
              </a:p>
              <a:p>
                <a:pPr marL="0" indent="0">
                  <a:buNone/>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If the value of 30 identical</a:t>
                </a:r>
                <a:r>
                  <a:rPr lang="en-GB" b="0" baseline="0"/>
                  <a:t> </a:t>
                </a:r>
                <a:r>
                  <a:rPr lang="en-GB" b="0"/>
                  <a:t>coins is 12p, then each is worth 2</a:t>
                </a:r>
                <a:r>
                  <a:rPr lang="en-GB" b="0" i="0">
                    <a:latin typeface="Cambria Math" panose="02040503050406030204" pitchFamily="18" charset="0"/>
                  </a:rPr>
                  <a:t>1/2</a:t>
                </a:r>
                <a:r>
                  <a:rPr lang="en-GB" b="0"/>
                  <a:t>p. If their value was 6p,</a:t>
                </a:r>
                <a:r>
                  <a:rPr lang="en-GB" b="0" baseline="0"/>
                  <a:t> then each is worth </a:t>
                </a:r>
                <a:r>
                  <a:rPr lang="en-GB" b="0" i="0">
                    <a:latin typeface="Cambria Math" panose="02040503050406030204" pitchFamily="18" charset="0"/>
                  </a:rPr>
                  <a:t>1/5</a:t>
                </a:r>
                <a:r>
                  <a:rPr lang="en-GB" b="0"/>
                  <a:t>p. If their value was 9p, then each</a:t>
                </a:r>
                <a:r>
                  <a:rPr lang="en-GB" b="0" baseline="0"/>
                  <a:t> is worth </a:t>
                </a:r>
                <a:r>
                  <a:rPr lang="en-GB" b="0" i="0">
                    <a:latin typeface="Cambria Math" panose="02040503050406030204" pitchFamily="18" charset="0"/>
                  </a:rPr>
                  <a:t>3/10</a:t>
                </a:r>
                <a:r>
                  <a:rPr lang="en-GB" b="0"/>
                  <a:t>p.</a:t>
                </a:r>
              </a:p>
              <a:p>
                <a:pPr marL="0" indent="0">
                  <a:buNone/>
                </a:pPr>
                <a:endParaRPr lang="en-GB" b="0"/>
              </a:p>
              <a:p>
                <a:r>
                  <a:rPr lang="en-GB" b="1"/>
                  <a:t>Suggested questioning</a:t>
                </a:r>
              </a:p>
              <a:p>
                <a:r>
                  <a:rPr lang="en-GB" b="0"/>
                  <a:t>What is the same/different about parts a/b (or c/d)?</a:t>
                </a:r>
              </a:p>
              <a:p>
                <a:r>
                  <a:rPr lang="en-GB" b="0"/>
                  <a:t>For every __ coins, I have __p. (Build up the values to help emphasise the multiplicative relationship).</a:t>
                </a:r>
              </a:p>
              <a:p>
                <a:r>
                  <a:rPr lang="en-GB" b="0"/>
                  <a:t>What was your strategy for 30 coins? How was it different for 30p?</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2752957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2706775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litre bucket will need the most trips, as it is the smallest</a:t>
                </a:r>
                <a:r>
                  <a:rPr lang="en-GB" b="0" baseline="0" dirty="0"/>
                  <a:t> so carries the least amount of water at a time.</a:t>
                </a:r>
              </a:p>
              <a:p>
                <a:pPr marL="0" indent="0">
                  <a:buNone/>
                </a:pPr>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and</a:t>
                </a:r>
                <a:r>
                  <a:rPr lang="en-GB" b="0" baseline="0" dirty="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3</m:t>
                        </m:r>
                      </m:num>
                      <m:den>
                        <m:r>
                          <a:rPr lang="en-GB" b="0" i="0" smtClean="0">
                            <a:latin typeface="Cambria Math" panose="02040503050406030204" pitchFamily="18" charset="0"/>
                          </a:rPr>
                          <m:t>10</m:t>
                        </m:r>
                      </m:den>
                    </m:f>
                  </m:oMath>
                </a14:m>
                <a:r>
                  <a:rPr lang="en-GB" b="0" dirty="0"/>
                  <a:t>. Any buckets with a capacity of less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would require more</a:t>
                </a:r>
                <a:r>
                  <a:rPr lang="en-GB" b="0" baseline="0" dirty="0"/>
                  <a:t> than 20 trips,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a:t>
                </a:r>
                <a:r>
                  <a:rPr lang="en-GB" b="0" baseline="0" dirty="0"/>
                  <a:t> 20 = 10, so a smaller bucket would take more than 20 trips to fill the barrel.</a:t>
                </a:r>
              </a:p>
              <a:p>
                <a:pPr marL="0" indent="0">
                  <a:buNone/>
                </a:pPr>
                <a:r>
                  <a:rPr lang="en-GB" b="0" baseline="0" dirty="0"/>
                  <a:t>c)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litre</a:t>
                </a:r>
                <a:r>
                  <a:rPr lang="en-GB" b="0" baseline="0" dirty="0"/>
                  <a:t> bucket would take exactly 30 trips,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t>
                </a:r>
                <a:r>
                  <a:rPr lang="en-GB" b="0" baseline="0" dirty="0"/>
                  <a:t> 30 = 10.</a:t>
                </a:r>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t>
                </a:r>
                <a:r>
                  <a:rPr lang="en-GB" b="0" baseline="0" dirty="0"/>
                  <a:t>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litre and</a:t>
                </a:r>
                <a14:m>
                  <m:oMath xmlns:m="http://schemas.openxmlformats.org/officeDocument/2006/math">
                    <m:r>
                      <a:rPr lang="en-GB" b="0" i="0" baseline="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litre buckets</a:t>
                </a:r>
                <a:r>
                  <a:rPr lang="en-GB" b="0" baseline="0" dirty="0"/>
                  <a:t> could not be used in an exact number of trips.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Suggested questioning</a:t>
                </a:r>
              </a:p>
              <a:p>
                <a:r>
                  <a:rPr lang="en-GB" b="0" dirty="0"/>
                  <a:t>Which are the biggest/smallest buckets? </a:t>
                </a:r>
              </a:p>
              <a:p>
                <a:r>
                  <a:rPr lang="en-GB" b="0" dirty="0"/>
                  <a:t>Which buckets are more than half full? </a:t>
                </a:r>
              </a:p>
              <a:p>
                <a:r>
                  <a:rPr lang="en-GB" b="0" dirty="0"/>
                  <a:t>How can you tell if a bucket can fill the barrel in an exact number of trips?</a:t>
                </a:r>
              </a:p>
              <a:p>
                <a:r>
                  <a:rPr lang="en-GB" b="0" dirty="0"/>
                  <a:t>How many trips would it take to fill a 1 litre barrel? How about 2? How might this help you work out the 10 litre barrel?</a:t>
                </a:r>
              </a:p>
              <a:p>
                <a:endParaRPr lang="en-GB" b="1" dirty="0"/>
              </a:p>
              <a:p>
                <a:r>
                  <a:rPr lang="en-GB" b="1" dirty="0"/>
                  <a:t>Things to think about</a:t>
                </a:r>
              </a:p>
              <a:p>
                <a:r>
                  <a:rPr lang="en-GB" b="0" dirty="0"/>
                  <a:t>Checkpoint 29, much like Checkpoint 28, uses a context to explore multiplicative relationships between fractions and integers. (See the Guidance slide for some information about why the link to division is not made explicit here.) Consider the questions you might ask, and the representations you might use. How will you support students to identify the number of trips needed each time? You may wish to refer back to earlier Checkpoints that explored the relative size of different fractions, such as Checkpoints 1, 17 or 22.</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pPr marL="0" indent="0">
                  <a:buNone/>
                </a:pPr>
                <a:r>
                  <a:rPr lang="en-GB" b="0"/>
                  <a:t>a) The </a:t>
                </a:r>
                <a:r>
                  <a:rPr lang="en-GB" b="0" i="0">
                    <a:latin typeface="Cambria Math" panose="02040503050406030204" pitchFamily="18" charset="0"/>
                  </a:rPr>
                  <a:t>1/4</a:t>
                </a:r>
                <a:r>
                  <a:rPr lang="en-GB" b="0"/>
                  <a:t> litre bucket will need the most trips, as it is the smallest</a:t>
                </a:r>
                <a:r>
                  <a:rPr lang="en-GB" b="0" baseline="0"/>
                  <a:t> so carries the least amount of water at a time.</a:t>
                </a:r>
              </a:p>
              <a:p>
                <a:pPr marL="0" indent="0">
                  <a:buNone/>
                </a:pPr>
                <a:r>
                  <a:rPr lang="en-GB" b="0"/>
                  <a:t>b) </a:t>
                </a:r>
                <a:r>
                  <a:rPr lang="en-GB" b="0" i="0">
                    <a:latin typeface="Cambria Math" panose="02040503050406030204" pitchFamily="18" charset="0"/>
                  </a:rPr>
                  <a:t>2/5</a:t>
                </a:r>
                <a:r>
                  <a:rPr lang="en-GB" b="0"/>
                  <a:t>, </a:t>
                </a:r>
                <a:r>
                  <a:rPr lang="en-GB" b="0" i="0">
                    <a:latin typeface="Cambria Math" panose="02040503050406030204" pitchFamily="18" charset="0"/>
                  </a:rPr>
                  <a:t>1/3</a:t>
                </a:r>
                <a:r>
                  <a:rPr lang="en-GB" b="0"/>
                  <a:t> and </a:t>
                </a:r>
                <a:r>
                  <a:rPr lang="en-GB" b="0" i="0">
                    <a:latin typeface="Cambria Math" panose="02040503050406030204" pitchFamily="18" charset="0"/>
                  </a:rPr>
                  <a:t>1/4</a:t>
                </a:r>
                <a:r>
                  <a:rPr lang="en-GB" b="0"/>
                  <a:t>. Any buckets with a capacity of less than </a:t>
                </a:r>
                <a:r>
                  <a:rPr lang="en-GB" b="0" i="0">
                    <a:latin typeface="Cambria Math" panose="02040503050406030204" pitchFamily="18" charset="0"/>
                  </a:rPr>
                  <a:t>1/2</a:t>
                </a:r>
                <a:r>
                  <a:rPr lang="en-GB" b="0"/>
                  <a:t> would require more</a:t>
                </a:r>
                <a:r>
                  <a:rPr lang="en-GB" b="0" baseline="0"/>
                  <a:t> than 20 trips, as </a:t>
                </a:r>
                <a:r>
                  <a:rPr lang="en-GB" b="0" i="0">
                    <a:latin typeface="Cambria Math" panose="02040503050406030204" pitchFamily="18" charset="0"/>
                  </a:rPr>
                  <a:t>1/2</a:t>
                </a:r>
                <a:r>
                  <a:rPr lang="en-GB" b="0"/>
                  <a:t> ×</a:t>
                </a:r>
                <a:r>
                  <a:rPr lang="en-GB" b="0" baseline="0"/>
                  <a:t> 20 = 10, so a smaller bucket would take more than 20 trips to fill the barrel.</a:t>
                </a:r>
              </a:p>
              <a:p>
                <a:pPr marL="0" indent="0">
                  <a:buNone/>
                </a:pPr>
                <a:r>
                  <a:rPr lang="en-GB" b="0" baseline="0"/>
                  <a:t>c) The </a:t>
                </a:r>
                <a:r>
                  <a:rPr lang="en-GB" b="0" i="0">
                    <a:latin typeface="Cambria Math" panose="02040503050406030204" pitchFamily="18" charset="0"/>
                  </a:rPr>
                  <a:t>1/3</a:t>
                </a:r>
                <a:r>
                  <a:rPr lang="en-GB" b="0"/>
                  <a:t> litre</a:t>
                </a:r>
                <a:r>
                  <a:rPr lang="en-GB" b="0" baseline="0"/>
                  <a:t> bucket would take exactly 30 trips, as </a:t>
                </a:r>
                <a:r>
                  <a:rPr lang="en-GB" b="0" i="0">
                    <a:latin typeface="Cambria Math" panose="02040503050406030204" pitchFamily="18" charset="0"/>
                  </a:rPr>
                  <a:t>1/3</a:t>
                </a:r>
                <a:r>
                  <a:rPr lang="en-GB" b="0"/>
                  <a:t> ×</a:t>
                </a:r>
                <a:r>
                  <a:rPr lang="en-GB" b="0" baseline="0"/>
                  <a:t> 30 = 10.</a:t>
                </a:r>
              </a:p>
              <a:p>
                <a:pPr marL="0" indent="0">
                  <a:buNone/>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a:t>
                </a:r>
                <a:r>
                  <a:rPr lang="en-GB" b="0" baseline="0"/>
                  <a:t> The </a:t>
                </a:r>
                <a:r>
                  <a:rPr lang="en-GB" b="0" i="0">
                    <a:latin typeface="Cambria Math" panose="02040503050406030204" pitchFamily="18" charset="0"/>
                  </a:rPr>
                  <a:t>2/3</a:t>
                </a:r>
                <a:r>
                  <a:rPr lang="en-GB" b="0"/>
                  <a:t> litre and</a:t>
                </a:r>
                <a:r>
                  <a:rPr lang="en-GB" b="0" i="0" baseline="0">
                    <a:latin typeface="Cambria Math" panose="02040503050406030204" pitchFamily="18" charset="0"/>
                  </a:rPr>
                  <a:t> </a:t>
                </a:r>
                <a:r>
                  <a:rPr lang="en-GB" b="0" i="0">
                    <a:latin typeface="Cambria Math" panose="02040503050406030204" pitchFamily="18" charset="0"/>
                  </a:rPr>
                  <a:t> 3/10</a:t>
                </a:r>
                <a:r>
                  <a:rPr lang="en-GB" b="0"/>
                  <a:t> litre buckets</a:t>
                </a:r>
                <a:r>
                  <a:rPr lang="en-GB" b="0" baseline="0"/>
                  <a:t> could not be used in an exact number of trips. </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Suggested questioning</a:t>
                </a:r>
              </a:p>
              <a:p>
                <a:endParaRPr lang="en-GB" b="0"/>
              </a:p>
              <a:p>
                <a:endParaRPr lang="en-GB" b="1"/>
              </a:p>
              <a:p>
                <a:r>
                  <a:rPr lang="en-GB" b="1"/>
                  <a:t>Things to think about</a:t>
                </a:r>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5489361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11325402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Mr Smith and Mrs Okereke have </a:t>
                </a:r>
                <a14:m>
                  <m:oMath xmlns:m="http://schemas.openxmlformats.org/officeDocument/2006/math">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litre; Ms Khan and Ms O’Neill have 3 litres.</a:t>
                </a:r>
              </a:p>
              <a:p>
                <a:r>
                  <a:rPr lang="en-GB" b="0" dirty="0"/>
                  <a:t>b) Mr Smith’s students get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litre each; Ms Khan’s students also get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litre each; Ms O’Neill’s students get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r>
                  <a:rPr lang="en-GB" b="0" dirty="0"/>
                  <a:t> litre each; Mrs Okereke students get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r>
                  <a:rPr lang="en-GB" b="0" dirty="0"/>
                  <a:t> litre each.</a:t>
                </a:r>
              </a:p>
              <a:p>
                <a:r>
                  <a:rPr lang="en-GB" b="0" dirty="0"/>
                  <a:t> </a:t>
                </a:r>
              </a:p>
              <a:p>
                <a:r>
                  <a:rPr lang="en-GB" b="0" dirty="0"/>
                  <a:t>? Moving one student from Mrs Okereke’s group to Ms</a:t>
                </a:r>
                <a:r>
                  <a:rPr lang="en-GB" b="0" baseline="0" dirty="0"/>
                  <a:t> O’Neill’s</a:t>
                </a:r>
                <a:r>
                  <a:rPr lang="en-GB" b="0" dirty="0"/>
                  <a:t> group would enable every student to get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litre of water each. It would not be possible to rearrange the bottles instead, as you would need for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litre of water to be given from Ms O’Neill’s group to Mrs Okereke’s group, which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b="0" dirty="0"/>
                  <a:t> of a bottle.</a:t>
                </a:r>
              </a:p>
              <a:p>
                <a:endParaRPr lang="en-GB" b="0" dirty="0"/>
              </a:p>
              <a:p>
                <a:r>
                  <a:rPr lang="en-GB" b="1" dirty="0"/>
                  <a:t>Suggested questioning</a:t>
                </a:r>
              </a:p>
              <a:p>
                <a:r>
                  <a:rPr lang="en-GB" b="0" dirty="0"/>
                  <a:t>Can you count in steps of </a:t>
                </a:r>
                <a14:m>
                  <m:oMath xmlns:m="http://schemas.openxmlformats.org/officeDocument/2006/math">
                    <m:f>
                      <m:fPr>
                        <m:ctrlPr>
                          <a:rPr lang="en-GB" sz="1200" i="1" smtClean="0">
                            <a:latin typeface="Cambria Math" panose="02040503050406030204" pitchFamily="18" charset="0"/>
                          </a:rPr>
                        </m:ctrlPr>
                      </m:fPr>
                      <m:num>
                        <m:r>
                          <a:rPr lang="en-GB" sz="1200" i="1" smtClean="0">
                            <a:latin typeface="Cambria Math" panose="02040503050406030204" pitchFamily="18" charset="0"/>
                          </a:rPr>
                          <m:t>3</m:t>
                        </m:r>
                      </m:num>
                      <m:den>
                        <m:r>
                          <a:rPr lang="en-GB" sz="1200" i="1" smtClean="0">
                            <a:latin typeface="Cambria Math" panose="02040503050406030204" pitchFamily="18" charset="0"/>
                          </a:rPr>
                          <m:t>4</m:t>
                        </m:r>
                      </m:den>
                    </m:f>
                  </m:oMath>
                </a14:m>
                <a:r>
                  <a:rPr lang="en-GB" b="0" dirty="0"/>
                  <a:t>? How might this be helpful?</a:t>
                </a:r>
              </a:p>
              <a:p>
                <a:r>
                  <a:rPr lang="en-GB" b="0" dirty="0"/>
                  <a:t>Will a larger group of students always get less water?</a:t>
                </a:r>
              </a:p>
              <a:p>
                <a:r>
                  <a:rPr lang="en-GB" b="0" dirty="0"/>
                  <a:t>Can you use one of your answers to work out another?</a:t>
                </a:r>
              </a:p>
              <a:p>
                <a:r>
                  <a:rPr lang="en-GB" b="0" dirty="0"/>
                  <a:t>Which group would you rather join?</a:t>
                </a:r>
              </a:p>
              <a:p>
                <a:endParaRPr lang="en-GB" b="1" dirty="0"/>
              </a:p>
              <a:p>
                <a:r>
                  <a:rPr lang="en-GB" b="1" dirty="0"/>
                  <a:t>Things to think about</a:t>
                </a:r>
              </a:p>
              <a:p>
                <a:r>
                  <a:rPr lang="en-GB" b="0" dirty="0"/>
                  <a:t>Checkpoint 30, much like Checkpoint 31, explores division of a fraction by an integer. In this Checkpoint, the context of water being shared between students is used and the link to division is perhaps less explicit. This has been included before a more explicit exploration of the calculation so that you may elicit more reasoning and conversations about different strategies, before students reach toward a method. However, there is no set order for the Checkpoints and you might wish to consider which task your students are exposed to first.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Mr Smith and Mrs Okereke have </a:t>
                </a:r>
                <a:r>
                  <a:rPr lang="en-GB" b="0" i="0">
                    <a:latin typeface="Cambria Math" panose="02040503050406030204" pitchFamily="18" charset="0"/>
                  </a:rPr>
                  <a:t>1 1/2</a:t>
                </a:r>
                <a:r>
                  <a:rPr lang="en-GB" b="0"/>
                  <a:t> litres; Ms Khan and Ms O’Neill have 3 litres.</a:t>
                </a:r>
              </a:p>
              <a:p>
                <a:r>
                  <a:rPr lang="en-GB" b="0"/>
                  <a:t>b) Mr Smith’s students get </a:t>
                </a:r>
                <a:r>
                  <a:rPr lang="en-GB" b="0" i="0">
                    <a:latin typeface="Cambria Math" panose="02040503050406030204" pitchFamily="18" charset="0"/>
                  </a:rPr>
                  <a:t>1/2</a:t>
                </a:r>
                <a:r>
                  <a:rPr lang="en-GB" b="0"/>
                  <a:t> litre each; Ms Khan’s students also get </a:t>
                </a:r>
                <a:r>
                  <a:rPr lang="en-GB" b="0" i="0">
                    <a:latin typeface="Cambria Math" panose="02040503050406030204" pitchFamily="18" charset="0"/>
                  </a:rPr>
                  <a:t>1/2</a:t>
                </a:r>
                <a:r>
                  <a:rPr lang="en-GB" b="0"/>
                  <a:t> litre each; Ms O’Neill’s students get </a:t>
                </a:r>
                <a:r>
                  <a:rPr lang="en-GB" b="0" i="0">
                    <a:latin typeface="Cambria Math" panose="02040503050406030204" pitchFamily="18" charset="0"/>
                  </a:rPr>
                  <a:t>3/5</a:t>
                </a:r>
                <a:r>
                  <a:rPr lang="en-GB" b="0"/>
                  <a:t> litre each; Mrs Okereke students get </a:t>
                </a:r>
                <a:r>
                  <a:rPr lang="en-GB" b="0" i="0">
                    <a:latin typeface="Cambria Math" panose="02040503050406030204" pitchFamily="18" charset="0"/>
                  </a:rPr>
                  <a:t>3/8</a:t>
                </a:r>
                <a:r>
                  <a:rPr lang="en-GB" b="0"/>
                  <a:t> litre each.</a:t>
                </a:r>
              </a:p>
              <a:p>
                <a:r>
                  <a:rPr lang="en-GB" b="0"/>
                  <a:t> </a:t>
                </a:r>
              </a:p>
              <a:p>
                <a:r>
                  <a:rPr lang="en-GB" b="0"/>
                  <a:t>? Moving one student from Mrs Okereke’s group to Ms Khan’s group would enable every student to get </a:t>
                </a:r>
                <a:r>
                  <a:rPr lang="en-GB" b="0" i="0">
                    <a:latin typeface="Cambria Math" panose="02040503050406030204" pitchFamily="18" charset="0"/>
                  </a:rPr>
                  <a:t>1/2</a:t>
                </a:r>
                <a:r>
                  <a:rPr lang="en-GB" b="0"/>
                  <a:t> litre of water each. It would not be possible to rearrange the bottles instead, as you would need for </a:t>
                </a:r>
                <a:r>
                  <a:rPr lang="en-GB" b="0" i="0">
                    <a:latin typeface="Cambria Math" panose="02040503050406030204" pitchFamily="18" charset="0"/>
                  </a:rPr>
                  <a:t>1/2</a:t>
                </a:r>
                <a:r>
                  <a:rPr lang="en-GB" b="0"/>
                  <a:t> litre of water to be given from Mrs Khan’s group to Mrs Okereke’s group, which is </a:t>
                </a:r>
                <a:r>
                  <a:rPr lang="en-GB" b="0" i="0">
                    <a:latin typeface="Cambria Math" panose="02040503050406030204" pitchFamily="18" charset="0"/>
                  </a:rPr>
                  <a:t>2/3</a:t>
                </a:r>
                <a:r>
                  <a:rPr lang="en-GB" b="0"/>
                  <a:t> of a bottle.</a:t>
                </a:r>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dirty="0"/>
          </a:p>
        </p:txBody>
      </p:sp>
    </p:spTree>
    <p:extLst>
      <p:ext uri="{BB962C8B-B14F-4D97-AF65-F5344CB8AC3E}">
        <p14:creationId xmlns:p14="http://schemas.microsoft.com/office/powerpoint/2010/main" val="23761021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36183595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oMath>
                </a14:m>
                <a:r>
                  <a:rPr lang="en-GB" b="0" dirty="0"/>
                  <a:t> km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20</m:t>
                        </m:r>
                      </m:den>
                    </m:f>
                  </m:oMath>
                </a14:m>
                <a:r>
                  <a:rPr lang="en-GB" b="0" dirty="0"/>
                  <a:t> pint (or equivalent)</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10</m:t>
                        </m:r>
                      </m:den>
                    </m:f>
                  </m:oMath>
                </a14:m>
                <a:r>
                  <a:rPr lang="en-GB" b="0" dirty="0"/>
                  <a:t> (or equivalent)</a:t>
                </a:r>
              </a:p>
              <a:p>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40</m:t>
                        </m:r>
                      </m:den>
                    </m:f>
                  </m:oMath>
                </a14:m>
                <a:r>
                  <a:rPr lang="en-GB" b="0" dirty="0"/>
                  <a:t> </a:t>
                </a:r>
              </a:p>
              <a:p>
                <a:endParaRPr lang="en-GB" b="0" dirty="0"/>
              </a:p>
              <a:p>
                <a:r>
                  <a:rPr lang="en-GB" b="0" dirty="0"/>
                  <a:t>? Any valid division question.</a:t>
                </a:r>
                <a:r>
                  <a:rPr lang="en-GB" b="0" baseline="0" dirty="0"/>
                  <a:t> F</a:t>
                </a:r>
                <a:r>
                  <a:rPr lang="en-GB" b="0" dirty="0"/>
                  <a:t>or example,</a:t>
                </a:r>
                <a:r>
                  <a:rPr lang="en-GB" b="0" baseline="0" dirty="0"/>
                  <a:t> </a:t>
                </a:r>
                <a:r>
                  <a:rPr lang="en-GB" b="0" dirty="0"/>
                  <a:t>if students</a:t>
                </a:r>
                <a:r>
                  <a:rPr lang="en-GB" b="0" baseline="0" dirty="0"/>
                  <a:t> have maintained the pattern of tenths divided by four,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oMath>
                </a14:m>
                <a:r>
                  <a:rPr lang="en-GB" b="0" dirty="0"/>
                  <a:t>. Worded contexts might also be offered,</a:t>
                </a:r>
                <a:r>
                  <a:rPr lang="en-GB" b="0" baseline="0" dirty="0"/>
                  <a:t> such as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dirty="0"/>
                  <a:t> of a tin of paint is to be painted over four canvases</a:t>
                </a:r>
                <a:r>
                  <a:rPr lang="en-GB" b="0" baseline="0" dirty="0"/>
                  <a:t>. What fraction of a tin is painted on each canvas? Or a</a:t>
                </a:r>
                <a:r>
                  <a:rPr lang="en-GB" b="0" dirty="0"/>
                  <a:t> rectangle has an area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40</m:t>
                        </m:r>
                      </m:den>
                    </m:f>
                  </m:oMath>
                </a14:m>
                <a:r>
                  <a:rPr lang="en-GB" b="0" dirty="0"/>
                  <a:t>. If one length</a:t>
                </a:r>
                <a:r>
                  <a:rPr lang="en-GB" b="0" baseline="0" dirty="0"/>
                  <a:t> is four, what is the other length?</a:t>
                </a:r>
                <a:endParaRPr lang="en-GB" b="0" dirty="0"/>
              </a:p>
              <a:p>
                <a:endParaRPr lang="en-GB" b="0" dirty="0"/>
              </a:p>
              <a:p>
                <a:r>
                  <a:rPr lang="en-GB" b="1" dirty="0"/>
                  <a:t>Suggested questioning</a:t>
                </a:r>
              </a:p>
              <a:p>
                <a:r>
                  <a:rPr lang="en-GB" b="0" dirty="0"/>
                  <a:t>What operation is needed for the worded question? What words help you to identify this?</a:t>
                </a:r>
              </a:p>
              <a:p>
                <a:r>
                  <a:rPr lang="en-GB" b="0" dirty="0"/>
                  <a:t>What is the connection between each question? Can you use the answer to one question to work out another?</a:t>
                </a:r>
              </a:p>
              <a:p>
                <a:r>
                  <a:rPr lang="en-GB" b="0" dirty="0"/>
                  <a:t>Do you need to use a method each time?</a:t>
                </a:r>
              </a:p>
              <a:p>
                <a:endParaRPr lang="en-GB" b="1" dirty="0"/>
              </a:p>
              <a:p>
                <a:r>
                  <a:rPr lang="en-GB" b="1" dirty="0"/>
                  <a:t>Things to think about</a:t>
                </a:r>
              </a:p>
              <a:p>
                <a:r>
                  <a:rPr lang="en-GB" b="0" dirty="0"/>
                  <a:t>Division of a fraction by an integer is taught within the Year 6 curriculum. This Checkpoint explores students’ experience of division and their level of reliance upon a method. Consider the representations you might use to model these questions – how might you support students to see the relationships between them, and to reason about the relationships between the answers?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1/10</a:t>
                </a:r>
                <a:r>
                  <a:rPr lang="en-GB" b="0"/>
                  <a:t>km</a:t>
                </a:r>
              </a:p>
              <a:p>
                <a:r>
                  <a:rPr lang="en-GB" b="0"/>
                  <a:t>b) </a:t>
                </a:r>
                <a:r>
                  <a:rPr lang="en-GB" b="0" i="0">
                    <a:latin typeface="Cambria Math" panose="02040503050406030204" pitchFamily="18" charset="0"/>
                  </a:rPr>
                  <a:t>2/10</a:t>
                </a:r>
                <a:r>
                  <a:rPr lang="en-GB" b="0"/>
                  <a:t> pint (or equivalent)</a:t>
                </a:r>
              </a:p>
              <a:p>
                <a:r>
                  <a:rPr lang="en-GB" b="0"/>
                  <a:t>c) </a:t>
                </a:r>
                <a:r>
                  <a:rPr lang="en-GB" b="0" i="0">
                    <a:latin typeface="Cambria Math" panose="02040503050406030204" pitchFamily="18" charset="0"/>
                  </a:rPr>
                  <a:t>3/20</a:t>
                </a:r>
                <a:r>
                  <a:rPr lang="en-GB" b="0"/>
                  <a:t> (or equivalent)</a:t>
                </a:r>
              </a:p>
              <a:p>
                <a:r>
                  <a:rPr lang="en-GB" b="0"/>
                  <a:t>d) </a:t>
                </a:r>
                <a:r>
                  <a:rPr lang="en-GB" b="0" i="0">
                    <a:latin typeface="Cambria Math" panose="02040503050406030204" pitchFamily="18" charset="0"/>
                  </a:rPr>
                  <a:t>7/40</a:t>
                </a:r>
                <a:r>
                  <a:rPr lang="en-GB" b="0"/>
                  <a:t> </a:t>
                </a:r>
              </a:p>
              <a:p>
                <a:endParaRPr lang="en-GB" b="0"/>
              </a:p>
              <a:p>
                <a:r>
                  <a:rPr lang="en-GB" b="0"/>
                  <a:t>? Any valid division question, for example (if students</a:t>
                </a:r>
                <a:r>
                  <a:rPr lang="en-GB" b="0" baseline="0"/>
                  <a:t> have maintained the pattern of tenths divided by 4) </a:t>
                </a:r>
                <a:r>
                  <a:rPr lang="en-GB" b="0" i="0">
                    <a:latin typeface="Cambria Math" panose="02040503050406030204" pitchFamily="18" charset="0"/>
                  </a:rPr>
                  <a:t>3/10</a:t>
                </a:r>
                <a:r>
                  <a:rPr lang="en-GB" i="0">
                    <a:latin typeface="Cambria Math" panose="02040503050406030204" pitchFamily="18" charset="0"/>
                    <a:ea typeface="Cambria Math" panose="02040503050406030204" pitchFamily="18" charset="0"/>
                  </a:rPr>
                  <a:t>÷</a:t>
                </a:r>
                <a:r>
                  <a:rPr lang="en-GB" b="0" i="0">
                    <a:latin typeface="Cambria Math" panose="02040503050406030204" pitchFamily="18" charset="0"/>
                    <a:ea typeface="Cambria Math" panose="02040503050406030204" pitchFamily="18" charset="0"/>
                  </a:rPr>
                  <a:t>4</a:t>
                </a:r>
                <a:r>
                  <a:rPr lang="en-GB" b="0"/>
                  <a:t>. Worded contexts might also be offered,</a:t>
                </a:r>
                <a:r>
                  <a:rPr lang="en-GB" b="0" baseline="0"/>
                  <a:t> such as: “</a:t>
                </a:r>
                <a:r>
                  <a:rPr lang="en-GB" b="0" i="0">
                    <a:latin typeface="Cambria Math" panose="02040503050406030204" pitchFamily="18" charset="0"/>
                  </a:rPr>
                  <a:t>3/10</a:t>
                </a:r>
                <a:r>
                  <a:rPr lang="en-GB" b="0"/>
                  <a:t> of a tin of paint is to be painted over four canvases</a:t>
                </a:r>
                <a:r>
                  <a:rPr lang="en-GB" b="0" baseline="0"/>
                  <a:t>. What fraction of a tin is painted on each canvas?” Or: </a:t>
                </a:r>
                <a:r>
                  <a:rPr lang="en-GB" b="0"/>
                  <a:t>“A rectangle has an area of </a:t>
                </a:r>
                <a:r>
                  <a:rPr lang="en-GB" b="0" i="0">
                    <a:latin typeface="Cambria Math" panose="02040503050406030204" pitchFamily="18" charset="0"/>
                  </a:rPr>
                  <a:t>3/40</a:t>
                </a:r>
                <a:r>
                  <a:rPr lang="en-GB" b="0"/>
                  <a:t>. If one length</a:t>
                </a:r>
                <a:r>
                  <a:rPr lang="en-GB" b="0" baseline="0"/>
                  <a:t> is 4, what is the other length?”</a:t>
                </a:r>
                <a:endParaRPr lang="en-GB" b="0"/>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23530946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dirty="0"/>
          </a:p>
        </p:txBody>
      </p:sp>
    </p:spTree>
    <p:extLst>
      <p:ext uri="{BB962C8B-B14F-4D97-AF65-F5344CB8AC3E}">
        <p14:creationId xmlns:p14="http://schemas.microsoft.com/office/powerpoint/2010/main" val="1568474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118.</a:t>
            </a:r>
            <a:endParaRPr lang="en-GB" b="1" dirty="0"/>
          </a:p>
          <a:p>
            <a:endParaRPr lang="en-GB" b="1" dirty="0"/>
          </a:p>
          <a:p>
            <a:r>
              <a:rPr lang="en-GB" b="1" dirty="0"/>
              <a:t>Answers</a:t>
            </a:r>
          </a:p>
          <a:p>
            <a:r>
              <a:rPr lang="en-GB" b="0" dirty="0"/>
              <a:t>a) Yes, Vicky is correct as all of these divisions have a quotient of 12.</a:t>
            </a:r>
          </a:p>
          <a:p>
            <a:r>
              <a:rPr lang="en-GB" b="0" dirty="0"/>
              <a:t>b) Any division with a quotient of 12.</a:t>
            </a:r>
          </a:p>
          <a:p>
            <a:r>
              <a:rPr lang="en-GB" b="0" dirty="0"/>
              <a:t>c) For 12 ÷ 2, any division with a quotient of 6. For 12 ÷ 3, any division with a quotient of 4.</a:t>
            </a:r>
          </a:p>
          <a:p>
            <a:endParaRPr lang="en-GB" b="0" dirty="0"/>
          </a:p>
          <a:p>
            <a:r>
              <a:rPr lang="en-GB" b="0" dirty="0"/>
              <a:t>? Any division with a quotient of between 4 and 6. Students may initially look for quotients of 5 (such as 60 ÷ 12). Can they reason that their quotient may be a fraction too (such as 60 ÷ 14)? Students may also initially wish to use 12 as their dividend, and choose a divisor between 2 and 3 (such as 12 ÷ 2.5).</a:t>
            </a:r>
          </a:p>
          <a:p>
            <a:endParaRPr lang="en-GB" b="0" dirty="0"/>
          </a:p>
          <a:p>
            <a:r>
              <a:rPr lang="en-GB" b="1" dirty="0"/>
              <a:t>Suggested questioning</a:t>
            </a:r>
          </a:p>
          <a:p>
            <a:r>
              <a:rPr lang="en-GB" b="0" dirty="0"/>
              <a:t>How many divisions can you think of? Can you think of a division that no one else has thought of?</a:t>
            </a:r>
          </a:p>
          <a:p>
            <a:r>
              <a:rPr lang="en-GB" b="0" dirty="0"/>
              <a:t>How could you change the values in 12 ÷ 1, but keep the quotient the same?</a:t>
            </a:r>
          </a:p>
          <a:p>
            <a:r>
              <a:rPr lang="en-GB" b="0" dirty="0"/>
              <a:t>Could you write these divisions as fractions?</a:t>
            </a:r>
          </a:p>
          <a:p>
            <a:endParaRPr lang="en-GB" b="1" dirty="0"/>
          </a:p>
          <a:p>
            <a:r>
              <a:rPr lang="en-GB" b="1" dirty="0"/>
              <a:t>Things to think about</a:t>
            </a:r>
          </a:p>
          <a:p>
            <a:r>
              <a:rPr lang="en-GB" b="0" dirty="0"/>
              <a:t>Additional activity A does not make explicit the link to fractions, but may be a useful assessment task before teaching on equivalent fractions. The Year 6 curriculum associates fractions with division, but students may not yet fully appreciate the connection. Here, students are asked to think about equivalent divisions by talking about divisions with the same ‘position’ on the number line. You may choose to write these divisions as fractions, or you may prefer for this step to come later in your teaching sequence. The division symbol is used as this is what students will be familiar with from primary school. The further thinking question may need some prompting – both to unpick that the value halfway between 12 ÷ 3 and 12 ÷ 2 is not 12 ÷ 2.5, and to nudge students to consider quotients that are non integers (for example, the actual answer to 12 ÷ 2.5 is 4.8).</a:t>
            </a:r>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250815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3259057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of the number line is provided on slide 119.</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58</m:t>
                        </m:r>
                      </m:den>
                    </m:f>
                  </m:oMath>
                </a14:m>
                <a:r>
                  <a:rPr lang="en-GB" b="0" dirty="0"/>
                  <a:t> should be marked at 0.31 (just above 0.3).</a:t>
                </a:r>
              </a:p>
              <a:p>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58</m:t>
                        </m:r>
                      </m:den>
                    </m:f>
                  </m:oMath>
                </a14:m>
                <a:r>
                  <a:rPr lang="en-GB" b="0" dirty="0"/>
                  <a:t> should be marked at 0.17 (closer to 0.2 than 0.1).</a:t>
                </a:r>
              </a:p>
              <a:p>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28</m:t>
                        </m:r>
                      </m:num>
                      <m:den>
                        <m:r>
                          <a:rPr lang="en-GB" b="0" i="1" smtClean="0">
                            <a:latin typeface="Cambria Math" panose="02040503050406030204" pitchFamily="18" charset="0"/>
                          </a:rPr>
                          <m:t>58</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58</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58</m:t>
                        </m:r>
                      </m:den>
                    </m:f>
                  </m:oMath>
                </a14:m>
                <a:r>
                  <a:rPr lang="en-GB" b="0" dirty="0"/>
                  <a:t> = 0.31 + 0.17 = 0.48 (closer to 0.5 than 0.4).</a:t>
                </a:r>
              </a:p>
              <a:p>
                <a:endParaRPr lang="en-GB" b="0" dirty="0"/>
              </a:p>
              <a:p>
                <a:r>
                  <a:rPr lang="en-GB" b="0" dirty="0"/>
                  <a:t>? Students’ responses may vary, depending on which operations they choose to do with the three fractions that they have worked with in parts a</a:t>
                </a:r>
                <a:r>
                  <a:rPr lang="en-GB" b="0" baseline="0" dirty="0"/>
                  <a:t> to </a:t>
                </a:r>
                <a:r>
                  <a:rPr lang="en-GB" b="0" dirty="0"/>
                  <a:t>c. Some likely solutions include doubling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58</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36</m:t>
                        </m:r>
                      </m:num>
                      <m:den>
                        <m:r>
                          <a:rPr lang="en-GB" b="0" i="1" smtClean="0">
                            <a:latin typeface="Cambria Math" panose="02040503050406030204" pitchFamily="18" charset="0"/>
                          </a:rPr>
                          <m:t>58</m:t>
                        </m:r>
                      </m:den>
                    </m:f>
                  </m:oMath>
                </a14:m>
                <a:r>
                  <a:rPr lang="en-GB" b="0" dirty="0"/>
                  <a:t> at 0.62; doubling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58</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20</m:t>
                        </m:r>
                      </m:num>
                      <m:den>
                        <m:r>
                          <a:rPr lang="en-GB" b="0" i="1" smtClean="0">
                            <a:latin typeface="Cambria Math" panose="02040503050406030204" pitchFamily="18" charset="0"/>
                          </a:rPr>
                          <m:t>58</m:t>
                        </m:r>
                      </m:den>
                    </m:f>
                  </m:oMath>
                </a14:m>
                <a:r>
                  <a:rPr lang="en-GB" b="0" dirty="0"/>
                  <a:t>  at 0.34; subtracting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58</m:t>
                        </m:r>
                      </m:den>
                    </m:f>
                  </m:oMath>
                </a14:m>
                <a:r>
                  <a:rPr lang="en-GB" b="0" dirty="0"/>
                  <a:t> from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18</m:t>
                        </m:r>
                      </m:num>
                      <m:den>
                        <m:r>
                          <a:rPr lang="en-GB" b="0" i="1" smtClean="0">
                            <a:latin typeface="Cambria Math" panose="02040503050406030204" pitchFamily="18" charset="0"/>
                          </a:rPr>
                          <m:t>58</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58</m:t>
                        </m:r>
                      </m:den>
                    </m:f>
                  </m:oMath>
                </a14:m>
                <a:r>
                  <a:rPr lang="en-GB" b="0" dirty="0"/>
                  <a:t> at 0.14; adding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58</m:t>
                        </m:r>
                      </m:den>
                    </m:f>
                  </m:oMath>
                </a14:m>
                <a:r>
                  <a:rPr lang="en-GB" b="0" dirty="0"/>
                  <a:t> onto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28</m:t>
                        </m:r>
                      </m:num>
                      <m:den>
                        <m:r>
                          <a:rPr lang="en-GB" b="0" i="1" smtClean="0">
                            <a:latin typeface="Cambria Math" panose="02040503050406030204" pitchFamily="18" charset="0"/>
                          </a:rPr>
                          <m:t>58</m:t>
                        </m:r>
                      </m:den>
                    </m:f>
                  </m:oMath>
                </a14:m>
                <a:r>
                  <a:rPr lang="en-GB" b="0" dirty="0"/>
                  <a:t> to mark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38</m:t>
                        </m:r>
                      </m:num>
                      <m:den>
                        <m:r>
                          <a:rPr lang="en-GB" b="0" i="1" smtClean="0">
                            <a:latin typeface="Cambria Math" panose="02040503050406030204" pitchFamily="18" charset="0"/>
                          </a:rPr>
                          <m:t>58</m:t>
                        </m:r>
                      </m:den>
                    </m:f>
                  </m:oMath>
                </a14:m>
                <a:r>
                  <a:rPr lang="en-GB" b="0" dirty="0"/>
                  <a:t> at 0.65.</a:t>
                </a:r>
              </a:p>
              <a:p>
                <a:endParaRPr lang="en-GB" b="0" dirty="0"/>
              </a:p>
              <a:p>
                <a:r>
                  <a:rPr lang="en-GB" b="1" dirty="0"/>
                  <a:t>Suggested questioning</a:t>
                </a:r>
              </a:p>
              <a:p>
                <a:r>
                  <a:rPr lang="en-GB" b="0" dirty="0"/>
                  <a:t>What do </a:t>
                </a:r>
                <a:r>
                  <a:rPr lang="en-US" sz="1200" dirty="0"/>
                  <a:t>18</a:t>
                </a:r>
                <a:r>
                  <a:rPr lang="en-GB" sz="1200" dirty="0">
                    <a:sym typeface="Symbol" pitchFamily="2" charset="2"/>
                  </a:rPr>
                  <a:t>  58 and </a:t>
                </a:r>
                <a14:m>
                  <m:oMath xmlns:m="http://schemas.openxmlformats.org/officeDocument/2006/math">
                    <m:f>
                      <m:fPr>
                        <m:ctrlPr>
                          <a:rPr lang="en-GB" sz="1200" i="1" smtClean="0">
                            <a:latin typeface="Cambria Math" panose="02040503050406030204" pitchFamily="18" charset="0"/>
                            <a:sym typeface="Symbol" pitchFamily="2" charset="2"/>
                          </a:rPr>
                        </m:ctrlPr>
                      </m:fPr>
                      <m:num>
                        <m:r>
                          <a:rPr lang="en-GB" sz="1200" i="1">
                            <a:latin typeface="Cambria Math" panose="02040503050406030204" pitchFamily="18" charset="0"/>
                            <a:sym typeface="Symbol" pitchFamily="2" charset="2"/>
                          </a:rPr>
                          <m:t>18</m:t>
                        </m:r>
                      </m:num>
                      <m:den>
                        <m:r>
                          <a:rPr lang="en-GB" sz="1200" i="1">
                            <a:latin typeface="Cambria Math" panose="02040503050406030204" pitchFamily="18" charset="0"/>
                            <a:sym typeface="Symbol" pitchFamily="2" charset="2"/>
                          </a:rPr>
                          <m:t>58</m:t>
                        </m:r>
                      </m:den>
                    </m:f>
                  </m:oMath>
                </a14:m>
                <a:r>
                  <a:rPr lang="en-GB" sz="1200" dirty="0">
                    <a:sym typeface="Symbol" pitchFamily="2" charset="2"/>
                  </a:rPr>
                  <a:t> have in common? What’s different about them?</a:t>
                </a:r>
              </a:p>
              <a:p>
                <a:r>
                  <a:rPr lang="en-GB" sz="1200" b="0" dirty="0">
                    <a:sym typeface="Symbol" pitchFamily="2" charset="2"/>
                  </a:rPr>
                  <a:t>If you didn’t know that </a:t>
                </a:r>
                <a:r>
                  <a:rPr lang="en-US" sz="1200" dirty="0"/>
                  <a:t>18</a:t>
                </a:r>
                <a:r>
                  <a:rPr lang="en-GB" sz="1200" dirty="0">
                    <a:sym typeface="Symbol" pitchFamily="2" charset="2"/>
                  </a:rPr>
                  <a:t>  58 = 0.31, and didn’t have a calculator, strategy would you use to mark the result? </a:t>
                </a:r>
              </a:p>
              <a:p>
                <a:r>
                  <a:rPr lang="en-GB" sz="1200" b="0" dirty="0">
                    <a:sym typeface="Symbol" pitchFamily="2" charset="2"/>
                  </a:rPr>
                  <a:t>Would you estimate </a:t>
                </a:r>
                <a:r>
                  <a:rPr lang="en-US" sz="1200" dirty="0"/>
                  <a:t>18</a:t>
                </a:r>
                <a:r>
                  <a:rPr lang="en-GB" sz="1200" dirty="0">
                    <a:sym typeface="Symbol" pitchFamily="2" charset="2"/>
                  </a:rPr>
                  <a:t>  58? What’s an estimate that you might be able to carry out in your head?</a:t>
                </a:r>
                <a:endParaRPr lang="en-GB" b="0" dirty="0"/>
              </a:p>
              <a:p>
                <a:endParaRPr lang="en-GB" b="1" dirty="0"/>
              </a:p>
              <a:p>
                <a:r>
                  <a:rPr lang="en-GB" b="1" dirty="0"/>
                  <a:t>Things to think about</a:t>
                </a:r>
              </a:p>
              <a:p>
                <a:r>
                  <a:rPr lang="en-GB" dirty="0"/>
                  <a:t>Additional activity B is a more challenging version of Checkpoint 11. It uses fractions with a denominator</a:t>
                </a:r>
                <a:r>
                  <a:rPr lang="en-GB" baseline="0" dirty="0"/>
                  <a:t> that is likely to feel unfamiliar but that will stretch students’ understanding of the relationship between fractions and decimals. </a:t>
                </a:r>
                <a:r>
                  <a:rPr lang="en-GB" dirty="0"/>
                  <a:t>See the notes and guidance for Checkpoint 11 for more information about assessment points and potential adaptations</a:t>
                </a:r>
                <a:r>
                  <a:rPr lang="en-GB" sz="1200" baseline="0" dirty="0">
                    <a:sym typeface="Symbol" pitchFamily="2" charset="2"/>
                  </a:rPr>
                  <a:t>.</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number line is provided on slide XX.</a:t>
                </a:r>
                <a:endParaRPr lang="en-GB" b="1" dirty="0"/>
              </a:p>
              <a:p>
                <a:endParaRPr lang="en-GB" b="1" dirty="0"/>
              </a:p>
              <a:p>
                <a:r>
                  <a:rPr lang="en-GB" b="1" dirty="0"/>
                  <a:t>Answers</a:t>
                </a:r>
              </a:p>
              <a:p>
                <a:r>
                  <a:rPr lang="en-GB" b="0" dirty="0"/>
                  <a:t>a) </a:t>
                </a:r>
                <a:r>
                  <a:rPr lang="en-GB" b="0" i="0">
                    <a:latin typeface="Cambria Math" panose="02040503050406030204" pitchFamily="18" charset="0"/>
                  </a:rPr>
                  <a:t>18/58</a:t>
                </a:r>
                <a:r>
                  <a:rPr lang="en-GB" b="0" dirty="0"/>
                  <a:t> should be marked at 0.31 (so just above 0.3).</a:t>
                </a:r>
              </a:p>
              <a:p>
                <a:r>
                  <a:rPr lang="en-GB" b="0" dirty="0"/>
                  <a:t>b) </a:t>
                </a:r>
                <a:r>
                  <a:rPr lang="en-GB" b="0" i="0">
                    <a:latin typeface="Cambria Math" panose="02040503050406030204" pitchFamily="18" charset="0"/>
                  </a:rPr>
                  <a:t>10/58</a:t>
                </a:r>
                <a:r>
                  <a:rPr lang="en-GB" b="0" dirty="0"/>
                  <a:t> should be marked at 0.17 (so closer to 0.2 than 0.1).</a:t>
                </a:r>
              </a:p>
              <a:p>
                <a:r>
                  <a:rPr lang="en-GB" b="0" dirty="0"/>
                  <a:t>c) </a:t>
                </a:r>
                <a:r>
                  <a:rPr lang="en-GB" b="0" i="0">
                    <a:latin typeface="Cambria Math" panose="02040503050406030204" pitchFamily="18" charset="0"/>
                  </a:rPr>
                  <a:t>28/58</a:t>
                </a:r>
                <a:r>
                  <a:rPr lang="en-GB" b="0" dirty="0"/>
                  <a:t> = </a:t>
                </a:r>
                <a:r>
                  <a:rPr lang="en-GB" b="0" i="0">
                    <a:latin typeface="Cambria Math" panose="02040503050406030204" pitchFamily="18" charset="0"/>
                  </a:rPr>
                  <a:t>18/58</a:t>
                </a:r>
                <a:r>
                  <a:rPr lang="en-GB" b="0" dirty="0"/>
                  <a:t> + </a:t>
                </a:r>
                <a:r>
                  <a:rPr lang="en-GB" b="0" i="0">
                    <a:latin typeface="Cambria Math" panose="02040503050406030204" pitchFamily="18" charset="0"/>
                  </a:rPr>
                  <a:t>10/58</a:t>
                </a:r>
                <a:r>
                  <a:rPr lang="en-GB" b="0" dirty="0"/>
                  <a:t> = 0.31 + 0.17 = 0.48 (so closer to 0.5 than 0.4).</a:t>
                </a:r>
              </a:p>
              <a:p>
                <a:endParaRPr lang="en-GB" b="0" dirty="0"/>
              </a:p>
              <a:p>
                <a:r>
                  <a:rPr lang="en-GB" b="0" dirty="0"/>
                  <a:t>? Students responses may vary, depending on which operations they choose do with the three fractions that they have worked with in parts a-c. Some likely solutions include doubling </a:t>
                </a:r>
                <a:r>
                  <a:rPr lang="en-GB" b="0" i="0">
                    <a:latin typeface="Cambria Math" panose="02040503050406030204" pitchFamily="18" charset="0"/>
                  </a:rPr>
                  <a:t>18/58</a:t>
                </a:r>
                <a:r>
                  <a:rPr lang="en-GB" b="0" dirty="0"/>
                  <a:t> to mark </a:t>
                </a:r>
                <a:r>
                  <a:rPr lang="en-GB" b="0" i="0">
                    <a:latin typeface="Cambria Math" panose="02040503050406030204" pitchFamily="18" charset="0"/>
                  </a:rPr>
                  <a:t>36/58</a:t>
                </a:r>
                <a:r>
                  <a:rPr lang="en-GB" b="0" dirty="0"/>
                  <a:t> at 0.62; doubling </a:t>
                </a:r>
                <a:r>
                  <a:rPr lang="en-GB" b="0" i="0">
                    <a:latin typeface="Cambria Math" panose="02040503050406030204" pitchFamily="18" charset="0"/>
                  </a:rPr>
                  <a:t>10/58</a:t>
                </a:r>
                <a:r>
                  <a:rPr lang="en-GB" b="0" dirty="0"/>
                  <a:t> to mark </a:t>
                </a:r>
                <a:r>
                  <a:rPr lang="en-GB" b="0" i="0">
                    <a:latin typeface="Cambria Math" panose="02040503050406030204" pitchFamily="18" charset="0"/>
                  </a:rPr>
                  <a:t>20/58</a:t>
                </a:r>
                <a:r>
                  <a:rPr lang="en-GB" b="0" dirty="0"/>
                  <a:t>  at 0.34; subtracting </a:t>
                </a:r>
                <a:r>
                  <a:rPr lang="en-GB" b="0" i="0">
                    <a:latin typeface="Cambria Math" panose="02040503050406030204" pitchFamily="18" charset="0"/>
                  </a:rPr>
                  <a:t>10/58</a:t>
                </a:r>
                <a:r>
                  <a:rPr lang="en-GB" b="0" dirty="0"/>
                  <a:t> from </a:t>
                </a:r>
                <a:r>
                  <a:rPr lang="en-GB" b="0" i="0">
                    <a:latin typeface="Cambria Math" panose="02040503050406030204" pitchFamily="18" charset="0"/>
                  </a:rPr>
                  <a:t>18/58</a:t>
                </a:r>
                <a:r>
                  <a:rPr lang="en-GB" b="0" dirty="0"/>
                  <a:t> to mark </a:t>
                </a:r>
                <a:r>
                  <a:rPr lang="en-GB" b="0" i="0">
                    <a:latin typeface="Cambria Math" panose="02040503050406030204" pitchFamily="18" charset="0"/>
                  </a:rPr>
                  <a:t>8/58</a:t>
                </a:r>
                <a:r>
                  <a:rPr lang="en-GB" b="0" dirty="0"/>
                  <a:t> at 0.14; adding </a:t>
                </a:r>
                <a:r>
                  <a:rPr lang="en-GB" b="0" i="0">
                    <a:latin typeface="Cambria Math" panose="02040503050406030204" pitchFamily="18" charset="0"/>
                  </a:rPr>
                  <a:t>10/58</a:t>
                </a:r>
                <a:r>
                  <a:rPr lang="en-GB" b="0" dirty="0"/>
                  <a:t> onto </a:t>
                </a:r>
                <a:r>
                  <a:rPr lang="en-GB" b="0" i="0">
                    <a:latin typeface="Cambria Math" panose="02040503050406030204" pitchFamily="18" charset="0"/>
                  </a:rPr>
                  <a:t>28/58</a:t>
                </a:r>
                <a:r>
                  <a:rPr lang="en-GB" b="0" dirty="0"/>
                  <a:t> to mark </a:t>
                </a:r>
                <a:r>
                  <a:rPr lang="en-GB" b="0" i="0">
                    <a:latin typeface="Cambria Math" panose="02040503050406030204" pitchFamily="18" charset="0"/>
                  </a:rPr>
                  <a:t>38/58</a:t>
                </a:r>
                <a:r>
                  <a:rPr lang="en-GB" b="0" dirty="0"/>
                  <a:t> at 0.65.</a:t>
                </a:r>
              </a:p>
              <a:p>
                <a:endParaRPr lang="en-GB" b="0" dirty="0"/>
              </a:p>
              <a:p>
                <a:r>
                  <a:rPr lang="en-GB" b="1" dirty="0"/>
                  <a:t>Suggested questioning</a:t>
                </a:r>
              </a:p>
              <a:p>
                <a:r>
                  <a:rPr lang="en-GB" b="0" dirty="0"/>
                  <a:t>What do </a:t>
                </a:r>
                <a:r>
                  <a:rPr lang="en-US" sz="1200" dirty="0"/>
                  <a:t>18</a:t>
                </a:r>
                <a:r>
                  <a:rPr lang="en-GB" sz="1200" dirty="0">
                    <a:sym typeface="Symbol" pitchFamily="2" charset="2"/>
                  </a:rPr>
                  <a:t>  58 and </a:t>
                </a:r>
                <a:r>
                  <a:rPr lang="en-GB" sz="1200" i="0">
                    <a:latin typeface="Cambria Math" panose="02040503050406030204" pitchFamily="18" charset="0"/>
                    <a:sym typeface="Symbol" pitchFamily="2" charset="2"/>
                  </a:rPr>
                  <a:t>18/58</a:t>
                </a:r>
                <a:r>
                  <a:rPr lang="en-GB" sz="1200" dirty="0">
                    <a:sym typeface="Symbol" pitchFamily="2" charset="2"/>
                  </a:rPr>
                  <a:t> have in common? What’s different about them?</a:t>
                </a:r>
              </a:p>
              <a:p>
                <a:r>
                  <a:rPr lang="en-GB" sz="1200" b="0" dirty="0">
                    <a:sym typeface="Symbol" pitchFamily="2" charset="2"/>
                  </a:rPr>
                  <a:t>If you didn’t know that </a:t>
                </a:r>
                <a:r>
                  <a:rPr lang="en-US" sz="1200" dirty="0"/>
                  <a:t>18</a:t>
                </a:r>
                <a:r>
                  <a:rPr lang="en-GB" sz="1200" dirty="0">
                    <a:sym typeface="Symbol" pitchFamily="2" charset="2"/>
                  </a:rPr>
                  <a:t>  58 = 0.31, and didn’t have a </a:t>
                </a:r>
                <a:r>
                  <a:rPr lang="en-GB" sz="1200" dirty="0" err="1">
                    <a:sym typeface="Symbol" pitchFamily="2" charset="2"/>
                  </a:rPr>
                  <a:t>cacluator</a:t>
                </a:r>
                <a:r>
                  <a:rPr lang="en-GB" sz="1200" dirty="0">
                    <a:sym typeface="Symbol" pitchFamily="2" charset="2"/>
                  </a:rPr>
                  <a:t>, would you have a strategy to mark the result? How would you do it?</a:t>
                </a:r>
              </a:p>
              <a:p>
                <a:r>
                  <a:rPr lang="en-GB" sz="1200" b="0" dirty="0">
                    <a:sym typeface="Symbol" pitchFamily="2" charset="2"/>
                  </a:rPr>
                  <a:t>Would you estimate </a:t>
                </a:r>
                <a:r>
                  <a:rPr lang="en-US" sz="1200" dirty="0"/>
                  <a:t>18</a:t>
                </a:r>
                <a:r>
                  <a:rPr lang="en-GB" sz="1200" dirty="0">
                    <a:sym typeface="Symbol" pitchFamily="2" charset="2"/>
                  </a:rPr>
                  <a:t>  58? What’s and estimate that you might be able to carry out in your head?</a:t>
                </a:r>
                <a:endParaRPr lang="en-GB" b="0" dirty="0"/>
              </a:p>
              <a:p>
                <a:endParaRPr lang="en-GB" b="1" dirty="0"/>
              </a:p>
              <a:p>
                <a:r>
                  <a:rPr lang="en-GB" b="1" dirty="0"/>
                  <a:t>Things to think about</a:t>
                </a:r>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153939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dirty="0">
                <a:cs typeface="Calibri"/>
              </a:rPr>
              <a:t>There are an infinite number of possible solutions.</a:t>
            </a:r>
          </a:p>
          <a:p>
            <a:endParaRPr lang="en-GB" b="0" dirty="0">
              <a:cs typeface="Calibri"/>
            </a:endParaRPr>
          </a:p>
          <a:p>
            <a:r>
              <a:rPr lang="en-GB" b="0" dirty="0">
                <a:cs typeface="Calibri"/>
              </a:rPr>
              <a:t>? The range in part e is covered by parts a to d as well, so any solution that satisfies part e is an answer to a total of five questions. Students might also notice that all solutions are also solutions for part a and either parts b or f so every answer is a solution for at least three questions.</a:t>
            </a:r>
            <a:endParaRPr lang="en-GB" b="0" dirty="0"/>
          </a:p>
          <a:p>
            <a:endParaRPr lang="en-GB" dirty="0"/>
          </a:p>
          <a:p>
            <a:r>
              <a:rPr lang="en-GB" b="1" dirty="0"/>
              <a:t>Suggested questioning</a:t>
            </a:r>
          </a:p>
          <a:p>
            <a:r>
              <a:rPr lang="en-GB" dirty="0">
                <a:cs typeface="Calibri"/>
              </a:rPr>
              <a:t>What is your strategy? Is it the same for every pair of numbers?</a:t>
            </a:r>
          </a:p>
          <a:p>
            <a:r>
              <a:rPr lang="en-GB" dirty="0">
                <a:cs typeface="Calibri"/>
              </a:rPr>
              <a:t>Choose a decimal for part __ that has a __ as one of its digits.</a:t>
            </a:r>
          </a:p>
          <a:p>
            <a:r>
              <a:rPr lang="en-GB" dirty="0">
                <a:cs typeface="Calibri"/>
              </a:rPr>
              <a:t>C</a:t>
            </a:r>
            <a:r>
              <a:rPr lang="en-GB" dirty="0"/>
              <a:t>hoose a decimal </a:t>
            </a:r>
            <a:r>
              <a:rPr lang="en-GB" dirty="0">
                <a:cs typeface="Calibri"/>
              </a:rPr>
              <a:t>for part __ </a:t>
            </a:r>
            <a:r>
              <a:rPr lang="en-GB" dirty="0"/>
              <a:t>that is as close to __ as possible.</a:t>
            </a:r>
          </a:p>
          <a:p>
            <a:r>
              <a:rPr lang="en-GB" dirty="0"/>
              <a:t>Choose a decimal </a:t>
            </a:r>
            <a:r>
              <a:rPr lang="en-GB" dirty="0">
                <a:cs typeface="Calibri"/>
              </a:rPr>
              <a:t>for part __ </a:t>
            </a:r>
            <a:r>
              <a:rPr lang="en-GB" dirty="0"/>
              <a:t>that is as close to __ as possible </a:t>
            </a:r>
            <a:r>
              <a:rPr lang="en-GB" b="1" dirty="0"/>
              <a:t>and </a:t>
            </a:r>
            <a:r>
              <a:rPr lang="en-GB" dirty="0"/>
              <a:t>that has a __ as one of its digits.</a:t>
            </a:r>
            <a:endParaRPr lang="en-GB" b="1" dirty="0"/>
          </a:p>
          <a:p>
            <a:endParaRPr lang="en-GB" b="1" dirty="0"/>
          </a:p>
          <a:p>
            <a:r>
              <a:rPr lang="en-GB" b="1" dirty="0"/>
              <a:t>Things to think about</a:t>
            </a:r>
          </a:p>
          <a:p>
            <a:r>
              <a:rPr lang="en-GB" dirty="0">
                <a:cs typeface="Calibri"/>
              </a:rPr>
              <a:t>Additional activity C is a more focused version of Checkpoint 18, specifically exploring understanding of the infinite values in between two decimals. Use it to dig deeper into students’ understanding, either because students have struggled (where </a:t>
            </a:r>
            <a:r>
              <a:rPr lang="en-GB" b="0" dirty="0">
                <a:cs typeface="Calibri"/>
              </a:rPr>
              <a:t>a to c </a:t>
            </a:r>
            <a:r>
              <a:rPr lang="en-GB" dirty="0">
                <a:cs typeface="Calibri"/>
              </a:rPr>
              <a:t>might be a helpful progression to explore), or because they have found it more straightforward (where </a:t>
            </a:r>
            <a:r>
              <a:rPr lang="en-GB" b="0" dirty="0">
                <a:cs typeface="Calibri"/>
              </a:rPr>
              <a:t>f – j) </a:t>
            </a:r>
            <a:r>
              <a:rPr lang="en-GB" dirty="0">
                <a:cs typeface="Calibri"/>
              </a:rPr>
              <a:t>in particular may provide opportunities for further discussion). When students offer an answer, what does their choice of answer reveal about their understanding? It might be, for example, that students only offer values that are halfway between or know that adding another column to the first number is likely to work – what do they do when this strategy falls down, as in part e? Using prompts such as the increasing constraints suggested above, or even just asking for another decimal or two that fit the given interval may reveal more about students' understanding. Additional activity D is similar to this, but with fractions. It may be illuminating to use both with the same class to see where their preference is, and where there are challenges.</a:t>
            </a:r>
            <a:endParaRPr lang="en-GB" b="1"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85</a:t>
            </a:fld>
            <a:endParaRPr lang="en-GB" dirty="0"/>
          </a:p>
        </p:txBody>
      </p:sp>
    </p:spTree>
    <p:extLst>
      <p:ext uri="{BB962C8B-B14F-4D97-AF65-F5344CB8AC3E}">
        <p14:creationId xmlns:p14="http://schemas.microsoft.com/office/powerpoint/2010/main" val="13897918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There are an infinite number of possible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 Again, there are an infinite number of possible solutions. Students’ choice of an alternative fraction may reveal a lot about how flexibly they think about fractions as numbers.</a:t>
            </a:r>
          </a:p>
          <a:p>
            <a:endParaRPr lang="en-GB" b="0" dirty="0"/>
          </a:p>
          <a:p>
            <a:r>
              <a:rPr lang="en-GB" b="1" dirty="0"/>
              <a:t>Suggested questioning</a:t>
            </a:r>
          </a:p>
          <a:p>
            <a:r>
              <a:rPr lang="en-GB" dirty="0">
                <a:cs typeface="Calibri"/>
              </a:rPr>
              <a:t>What is your strategy? Is it the same for every pair of numbers?</a:t>
            </a:r>
          </a:p>
          <a:p>
            <a:r>
              <a:rPr lang="en-GB" dirty="0">
                <a:cs typeface="Calibri"/>
              </a:rPr>
              <a:t>Choose a fraction for part __ that has a __ as its denominator/numerator.</a:t>
            </a:r>
          </a:p>
          <a:p>
            <a:r>
              <a:rPr lang="en-GB" dirty="0">
                <a:cs typeface="Calibri"/>
              </a:rPr>
              <a:t>C</a:t>
            </a:r>
            <a:r>
              <a:rPr lang="en-GB" dirty="0"/>
              <a:t>hoose a fraction </a:t>
            </a:r>
            <a:r>
              <a:rPr lang="en-GB" dirty="0">
                <a:cs typeface="Calibri"/>
              </a:rPr>
              <a:t>for part __ </a:t>
            </a:r>
            <a:r>
              <a:rPr lang="en-GB" dirty="0"/>
              <a:t>that is as close to __ as possible.</a:t>
            </a:r>
          </a:p>
          <a:p>
            <a:r>
              <a:rPr lang="en-GB" dirty="0"/>
              <a:t>Choose a fraction </a:t>
            </a:r>
            <a:r>
              <a:rPr lang="en-GB" dirty="0">
                <a:cs typeface="Calibri"/>
              </a:rPr>
              <a:t>for part __ </a:t>
            </a:r>
            <a:r>
              <a:rPr lang="en-GB" dirty="0"/>
              <a:t>that is as close to __ as possible </a:t>
            </a:r>
            <a:r>
              <a:rPr lang="en-GB" b="0" dirty="0"/>
              <a:t>and </a:t>
            </a:r>
            <a:r>
              <a:rPr lang="en-GB" dirty="0"/>
              <a:t>that has a __ as </a:t>
            </a:r>
            <a:r>
              <a:rPr lang="en-GB" dirty="0">
                <a:cs typeface="Calibri"/>
              </a:rPr>
              <a:t>its denominator/numerator</a:t>
            </a:r>
            <a:r>
              <a:rPr lang="en-GB" dirty="0"/>
              <a:t>.</a:t>
            </a:r>
            <a:endParaRPr lang="en-GB" b="1" dirty="0"/>
          </a:p>
          <a:p>
            <a:r>
              <a:rPr lang="en-GB" dirty="0"/>
              <a:t> </a:t>
            </a:r>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Additional activity D is a more focused version of Checkpoint 18, specifically exploring understanding of the infinite values in between two fractions. Use it to dig deeper into students’ understanding, either because students have struggled (where </a:t>
            </a:r>
            <a:r>
              <a:rPr lang="en-GB" b="0" dirty="0">
                <a:cs typeface="Calibri"/>
              </a:rPr>
              <a:t>b and c or f and g </a:t>
            </a:r>
            <a:r>
              <a:rPr lang="en-GB" dirty="0">
                <a:cs typeface="Calibri"/>
              </a:rPr>
              <a:t>might be a helpful pairs to explore); or because they have found it more straightforward (where </a:t>
            </a:r>
            <a:r>
              <a:rPr lang="en-GB" b="0" dirty="0">
                <a:cs typeface="Calibri"/>
              </a:rPr>
              <a:t>i to m </a:t>
            </a:r>
            <a:r>
              <a:rPr lang="en-GB" dirty="0">
                <a:cs typeface="Calibri"/>
              </a:rPr>
              <a:t>in particular may provide opportunities for further discussion. </a:t>
            </a:r>
            <a:r>
              <a:rPr lang="en-GB" dirty="0"/>
              <a:t>When students offer an answer, what does it reveal about their understanding? The choice of fraction may lead students to different strategies – for example, they are more likely to use decimal equivalence to help with parts a to g than parts h onwards. Using prompts such as the increasing constraints suggested above, or even just asking for another fraction or two that fit the given interval may reveal more about students' understanding. Additional activity C is similar to this, but with decimals.</a:t>
            </a:r>
          </a:p>
        </p:txBody>
      </p:sp>
      <p:sp>
        <p:nvSpPr>
          <p:cNvPr id="4" name="Slide Number Placeholder 3"/>
          <p:cNvSpPr>
            <a:spLocks noGrp="1"/>
          </p:cNvSpPr>
          <p:nvPr>
            <p:ph type="sldNum" sz="quarter" idx="5"/>
          </p:nvPr>
        </p:nvSpPr>
        <p:spPr/>
        <p:txBody>
          <a:bodyPr/>
          <a:lstStyle/>
          <a:p>
            <a:fld id="{95CC6D43-B330-470E-9514-C837501A6F5A}" type="slidenum">
              <a:rPr lang="en-GB" smtClean="0"/>
              <a:t>86</a:t>
            </a:fld>
            <a:endParaRPr lang="en-GB" dirty="0"/>
          </a:p>
        </p:txBody>
      </p:sp>
    </p:spTree>
    <p:extLst>
      <p:ext uri="{BB962C8B-B14F-4D97-AF65-F5344CB8AC3E}">
        <p14:creationId xmlns:p14="http://schemas.microsoft.com/office/powerpoint/2010/main" val="172426874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dirty="0">
                    <a:cs typeface="Calibri"/>
                  </a:rPr>
                  <a:t>a) It is 20 seconds more than 20.5 minutes</a:t>
                </a:r>
                <a:endParaRPr lang="en-GB" b="0" dirty="0"/>
              </a:p>
              <a:p>
                <a:r>
                  <a:rPr lang="en-GB" dirty="0">
                    <a:cs typeface="Calibri"/>
                  </a:rPr>
                  <a:t>b) It is 12 seconds more than 20.3 minutes</a:t>
                </a:r>
                <a:endParaRPr lang="en-GB" dirty="0"/>
              </a:p>
              <a:p>
                <a:r>
                  <a:rPr lang="en-GB" dirty="0">
                    <a:cs typeface="Calibri"/>
                  </a:rPr>
                  <a:t>c) 20:30 is exactly equal to 20</a:t>
                </a:r>
                <a14:m>
                  <m:oMath xmlns:m="http://schemas.openxmlformats.org/officeDocument/2006/math">
                    <m:f>
                      <m:fPr>
                        <m:ctrlPr>
                          <a:rPr lang="en-GB" i="1" smtClean="0">
                            <a:latin typeface="Cambria Math" panose="02040503050406030204" pitchFamily="18" charset="0"/>
                            <a:cs typeface="Calibri" panose="020F0502020204030204"/>
                          </a:rPr>
                        </m:ctrlPr>
                      </m:fPr>
                      <m:num>
                        <m:r>
                          <a:rPr lang="en-GB" b="0" i="1" smtClean="0">
                            <a:latin typeface="Cambria Math" panose="02040503050406030204" pitchFamily="18" charset="0"/>
                            <a:cs typeface="Calibri" panose="020F0502020204030204"/>
                          </a:rPr>
                          <m:t>5</m:t>
                        </m:r>
                      </m:num>
                      <m:den>
                        <m:r>
                          <a:rPr lang="en-GB" b="0" i="1" smtClean="0">
                            <a:latin typeface="Cambria Math" panose="02040503050406030204" pitchFamily="18" charset="0"/>
                            <a:cs typeface="Calibri" panose="020F0502020204030204"/>
                          </a:rPr>
                          <m:t>10</m:t>
                        </m:r>
                      </m:den>
                    </m:f>
                  </m:oMath>
                </a14:m>
                <a:r>
                  <a:rPr lang="en-GB" dirty="0">
                    <a:cs typeface="Calibri"/>
                  </a:rPr>
                  <a:t> minutes.</a:t>
                </a:r>
                <a:endParaRPr lang="en-GB" dirty="0"/>
              </a:p>
              <a:p>
                <a:r>
                  <a:rPr lang="en-GB" dirty="0">
                    <a:cs typeface="Calibri" panose="020F0502020204030204"/>
                  </a:rPr>
                  <a:t>d) 20:30 is closer to 20</a:t>
                </a:r>
                <a14:m>
                  <m:oMath xmlns:m="http://schemas.openxmlformats.org/officeDocument/2006/math">
                    <m:f>
                      <m:fPr>
                        <m:ctrlPr>
                          <a:rPr lang="en-GB" i="1" smtClean="0">
                            <a:latin typeface="Cambria Math" panose="02040503050406030204" pitchFamily="18" charset="0"/>
                            <a:cs typeface="Calibri" panose="020F0502020204030204"/>
                          </a:rPr>
                        </m:ctrlPr>
                      </m:fPr>
                      <m:num>
                        <m:r>
                          <a:rPr lang="en-GB" b="0" i="1" smtClean="0">
                            <a:latin typeface="Cambria Math" panose="02040503050406030204" pitchFamily="18" charset="0"/>
                            <a:cs typeface="Calibri" panose="020F0502020204030204"/>
                          </a:rPr>
                          <m:t>1</m:t>
                        </m:r>
                      </m:num>
                      <m:den>
                        <m:r>
                          <a:rPr lang="en-GB" b="0" i="1" smtClean="0">
                            <a:latin typeface="Cambria Math" panose="02040503050406030204" pitchFamily="18" charset="0"/>
                            <a:cs typeface="Calibri" panose="020F0502020204030204"/>
                          </a:rPr>
                          <m:t>3</m:t>
                        </m:r>
                      </m:den>
                    </m:f>
                  </m:oMath>
                </a14:m>
                <a:r>
                  <a:rPr lang="en-GB" dirty="0">
                    <a:cs typeface="Calibri" panose="020F0502020204030204"/>
                  </a:rPr>
                  <a:t> minutes</a:t>
                </a:r>
                <a:r>
                  <a:rPr lang="en-GB" baseline="0" dirty="0">
                    <a:cs typeface="Calibri" panose="020F0502020204030204"/>
                  </a:rPr>
                  <a:t> (as this would be 20:20)</a:t>
                </a:r>
                <a:r>
                  <a:rPr lang="en-GB" dirty="0">
                    <a:cs typeface="Calibri" panose="020F0502020204030204"/>
                  </a:rPr>
                  <a:t>.</a:t>
                </a:r>
              </a:p>
              <a:p>
                <a:endParaRPr lang="en-GB" dirty="0">
                  <a:cs typeface="Calibri" panose="020F0502020204030204"/>
                </a:endParaRPr>
              </a:p>
              <a:p>
                <a:r>
                  <a:rPr lang="en-GB" dirty="0">
                    <a:cs typeface="Calibri" panose="020F0502020204030204"/>
                  </a:rPr>
                  <a:t>? </a:t>
                </a:r>
                <a:r>
                  <a:rPr lang="en-GB" sz="1200" dirty="0"/>
                  <a:t>20.5 minutes and 20</a:t>
                </a:r>
                <a14:m>
                  <m:oMath xmlns:m="http://schemas.openxmlformats.org/officeDocument/2006/math">
                    <m:box>
                      <m:boxPr>
                        <m:ctrlPr>
                          <a:rPr lang="en-GB" sz="1200" i="1">
                            <a:latin typeface="Cambria Math" panose="02040503050406030204" pitchFamily="18" charset="0"/>
                          </a:rPr>
                        </m:ctrlPr>
                      </m:boxPr>
                      <m:e>
                        <m:argPr>
                          <m:argSz m:val="-1"/>
                        </m:argP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b="0" i="1" smtClean="0">
                                <a:latin typeface="Cambria Math" panose="02040503050406030204" pitchFamily="18" charset="0"/>
                              </a:rPr>
                              <m:t>5</m:t>
                            </m:r>
                          </m:den>
                        </m:f>
                      </m:e>
                    </m:box>
                  </m:oMath>
                </a14:m>
                <a:r>
                  <a:rPr lang="en-GB" sz="1200" dirty="0"/>
                  <a:t> minutes are furthest apart. </a:t>
                </a:r>
                <a:r>
                  <a:rPr lang="en-GB" dirty="0">
                    <a:cs typeface="Calibri" panose="020F0502020204030204"/>
                  </a:rPr>
                  <a:t>For 20.4 minutes, 20:24 would be showing</a:t>
                </a:r>
                <a:r>
                  <a:rPr lang="en-GB" baseline="0" dirty="0">
                    <a:cs typeface="Calibri" panose="020F0502020204030204"/>
                  </a:rPr>
                  <a:t> and, f</a:t>
                </a:r>
                <a:r>
                  <a:rPr lang="en-GB" dirty="0">
                    <a:cs typeface="Calibri" panose="020F0502020204030204"/>
                  </a:rPr>
                  <a:t>or 20</a:t>
                </a:r>
                <a14:m>
                  <m:oMath xmlns:m="http://schemas.openxmlformats.org/officeDocument/2006/math">
                    <m:f>
                      <m:fPr>
                        <m:ctrlPr>
                          <a:rPr lang="en-GB" i="1" smtClean="0">
                            <a:latin typeface="Cambria Math" panose="02040503050406030204" pitchFamily="18" charset="0"/>
                            <a:cs typeface="Calibri" panose="020F0502020204030204"/>
                          </a:rPr>
                        </m:ctrlPr>
                      </m:fPr>
                      <m:num>
                        <m:r>
                          <a:rPr lang="en-GB" b="0" i="1" smtClean="0">
                            <a:latin typeface="Cambria Math" panose="02040503050406030204" pitchFamily="18" charset="0"/>
                            <a:cs typeface="Calibri" panose="020F0502020204030204"/>
                          </a:rPr>
                          <m:t>1</m:t>
                        </m:r>
                      </m:num>
                      <m:den>
                        <m:r>
                          <a:rPr lang="en-GB" b="0" i="1" smtClean="0">
                            <a:latin typeface="Cambria Math" panose="02040503050406030204" pitchFamily="18" charset="0"/>
                            <a:cs typeface="Calibri" panose="020F0502020204030204"/>
                          </a:rPr>
                          <m:t>4</m:t>
                        </m:r>
                      </m:den>
                    </m:f>
                  </m:oMath>
                </a14:m>
                <a:r>
                  <a:rPr lang="en-GB" dirty="0">
                    <a:cs typeface="Calibri" panose="020F0502020204030204"/>
                  </a:rPr>
                  <a:t> minutes, 20:15 would be showing. These</a:t>
                </a:r>
                <a:r>
                  <a:rPr lang="en-GB" baseline="0" dirty="0">
                    <a:cs typeface="Calibri" panose="020F0502020204030204"/>
                  </a:rPr>
                  <a:t> are nine seconds apart. For 20.5 minutes, 20:30 would be showing and, for 20</a:t>
                </a:r>
                <a14:m>
                  <m:oMath xmlns:m="http://schemas.openxmlformats.org/officeDocument/2006/math">
                    <m:f>
                      <m:fPr>
                        <m:ctrlPr>
                          <a:rPr lang="en-GB" i="1" smtClean="0">
                            <a:latin typeface="Cambria Math" panose="02040503050406030204" pitchFamily="18" charset="0"/>
                            <a:cs typeface="Calibri" panose="020F0502020204030204"/>
                          </a:rPr>
                        </m:ctrlPr>
                      </m:fPr>
                      <m:num>
                        <m:r>
                          <a:rPr lang="en-GB" b="0" i="1" smtClean="0">
                            <a:latin typeface="Cambria Math" panose="02040503050406030204" pitchFamily="18" charset="0"/>
                            <a:cs typeface="Calibri" panose="020F0502020204030204"/>
                          </a:rPr>
                          <m:t>1</m:t>
                        </m:r>
                      </m:num>
                      <m:den>
                        <m:r>
                          <a:rPr lang="en-GB" b="0" i="1" smtClean="0">
                            <a:latin typeface="Cambria Math" panose="02040503050406030204" pitchFamily="18" charset="0"/>
                            <a:cs typeface="Calibri" panose="020F0502020204030204"/>
                          </a:rPr>
                          <m:t>5</m:t>
                        </m:r>
                      </m:den>
                    </m:f>
                  </m:oMath>
                </a14:m>
                <a:r>
                  <a:rPr lang="en-GB" dirty="0">
                    <a:cs typeface="Calibri" panose="020F0502020204030204"/>
                  </a:rPr>
                  <a:t> minutes, 20:12 would</a:t>
                </a:r>
                <a:r>
                  <a:rPr lang="en-GB" baseline="0" dirty="0">
                    <a:cs typeface="Calibri" panose="020F0502020204030204"/>
                  </a:rPr>
                  <a:t> be showing. These are 18 seconds apart.</a:t>
                </a:r>
                <a:endParaRPr lang="en-GB" dirty="0">
                  <a:cs typeface="Calibri" panose="020F0502020204030204"/>
                </a:endParaRPr>
              </a:p>
              <a:p>
                <a:endParaRPr lang="en-GB" b="1" dirty="0"/>
              </a:p>
              <a:p>
                <a:r>
                  <a:rPr lang="en-GB" b="1" dirty="0"/>
                  <a:t>Suggested questioning</a:t>
                </a:r>
                <a:endParaRPr lang="en-GB" dirty="0"/>
              </a:p>
              <a:p>
                <a:r>
                  <a:rPr lang="en-GB" dirty="0">
                    <a:cs typeface="Calibri" panose="020F0502020204030204"/>
                  </a:rPr>
                  <a:t>How would you read each time out loud? What other ways are there to say that?</a:t>
                </a:r>
                <a:endParaRPr lang="en-GB" b="0" dirty="0"/>
              </a:p>
              <a:p>
                <a:r>
                  <a:rPr lang="en-GB" dirty="0">
                    <a:cs typeface="Calibri"/>
                  </a:rPr>
                  <a:t>How many other ways could you write 20.5? </a:t>
                </a:r>
              </a:p>
              <a:p>
                <a:r>
                  <a:rPr lang="en-GB" dirty="0">
                    <a:cs typeface="Calibri"/>
                  </a:rPr>
                  <a:t>Can you sketch the times on a clock face?</a:t>
                </a:r>
              </a:p>
              <a:p>
                <a:endParaRPr lang="en-GB" b="1" dirty="0"/>
              </a:p>
              <a:p>
                <a:r>
                  <a:rPr lang="en-GB" b="1" dirty="0"/>
                  <a:t>Things to think about</a:t>
                </a:r>
                <a:endParaRPr lang="en-GB" dirty="0"/>
              </a:p>
              <a:p>
                <a:r>
                  <a:rPr lang="en-GB" dirty="0">
                    <a:cs typeface="Calibri"/>
                  </a:rPr>
                  <a:t>Additional activity E offers a similar theme to Checkpoint 6 – looking at assumptions students might make around decimal equivalence. It offers a context to discuss what decimal numbers represent, in this case exploring a common misconception around time and the fact that a digital clock does not use base 10, unlike our decimal number system. Students are likely to find part a easier than part b, as they will be more familiar with half and quarter measurements of an hour. Notice if any students recognise that part a and part c are the same question, as this is likely to indicate a greater security with working with fractions and decimals interchangeably. Similarly, those that mistakenly think that parts b and d are the same are likely to be less secure. Consider in advance how you might work with a student who responds that 20:50 is the same as 20.5, and what images might offer a supportive narrative. Would it be helpful, for example, to mark 50 minutes on a clockface and compare with a circle that has half shaded?</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a:cs typeface="Calibri"/>
                  </a:rPr>
                  <a:t>a) It is 20 minutes more than 20.5 minutes</a:t>
                </a:r>
                <a:endParaRPr lang="en-GB" b="0"/>
              </a:p>
              <a:p>
                <a:r>
                  <a:rPr lang="en-GB">
                    <a:cs typeface="Calibri"/>
                  </a:rPr>
                  <a:t>b) It is 12 minutes more than 20.3 minutes</a:t>
                </a:r>
                <a:endParaRPr lang="en-GB"/>
              </a:p>
              <a:p>
                <a:r>
                  <a:rPr lang="en-GB">
                    <a:cs typeface="Calibri"/>
                  </a:rPr>
                  <a:t>c) 20:30 is exactly equal to 20</a:t>
                </a:r>
                <a:r>
                  <a:rPr lang="en-GB" b="0" i="0">
                    <a:latin typeface="Cambria Math" panose="02040503050406030204" pitchFamily="18" charset="0"/>
                    <a:cs typeface="Calibri" panose="020F0502020204030204"/>
                  </a:rPr>
                  <a:t>5/10</a:t>
                </a:r>
                <a:r>
                  <a:rPr lang="en-GB">
                    <a:cs typeface="Calibri"/>
                  </a:rPr>
                  <a:t> minutes.</a:t>
                </a:r>
                <a:endParaRPr lang="en-GB"/>
              </a:p>
              <a:p>
                <a:r>
                  <a:rPr lang="en-GB">
                    <a:cs typeface="Calibri" panose="020F0502020204030204"/>
                  </a:rPr>
                  <a:t>d) 20:30 is closer to 20</a:t>
                </a:r>
                <a:r>
                  <a:rPr lang="en-GB" b="0" i="0">
                    <a:latin typeface="Cambria Math" panose="02040503050406030204" pitchFamily="18" charset="0"/>
                    <a:cs typeface="Calibri" panose="020F0502020204030204"/>
                  </a:rPr>
                  <a:t>1/3</a:t>
                </a:r>
                <a:r>
                  <a:rPr lang="en-GB">
                    <a:cs typeface="Calibri" panose="020F0502020204030204"/>
                  </a:rPr>
                  <a:t> minutes</a:t>
                </a:r>
                <a:r>
                  <a:rPr lang="en-GB" baseline="0">
                    <a:cs typeface="Calibri" panose="020F0502020204030204"/>
                  </a:rPr>
                  <a:t> (as this would be 20:20)</a:t>
                </a:r>
                <a:r>
                  <a:rPr lang="en-GB">
                    <a:cs typeface="Calibri" panose="020F0502020204030204"/>
                  </a:rPr>
                  <a:t>.</a:t>
                </a:r>
              </a:p>
              <a:p>
                <a:endParaRPr lang="en-GB">
                  <a:cs typeface="Calibri" panose="020F0502020204030204"/>
                </a:endParaRPr>
              </a:p>
              <a:p>
                <a:r>
                  <a:rPr lang="en-GB">
                    <a:cs typeface="Calibri" panose="020F0502020204030204"/>
                  </a:rPr>
                  <a:t>? </a:t>
                </a:r>
                <a:r>
                  <a:rPr lang="en-GB" sz="1200"/>
                  <a:t>20.5 minutes and 20</a:t>
                </a:r>
                <a:r>
                  <a:rPr lang="en-GB" sz="1200" i="0">
                    <a:latin typeface="Cambria Math" panose="02040503050406030204" pitchFamily="18" charset="0"/>
                  </a:rPr>
                  <a:t>□(64&amp;1/</a:t>
                </a:r>
                <a:r>
                  <a:rPr lang="en-GB" sz="1200" b="0" i="0">
                    <a:latin typeface="Cambria Math" panose="02040503050406030204" pitchFamily="18" charset="0"/>
                  </a:rPr>
                  <a:t>5)</a:t>
                </a:r>
                <a:r>
                  <a:rPr lang="en-GB" sz="1200"/>
                  <a:t> minutes are furthest apart. </a:t>
                </a:r>
                <a:r>
                  <a:rPr lang="en-GB">
                    <a:cs typeface="Calibri" panose="020F0502020204030204"/>
                  </a:rPr>
                  <a:t>For 20.4 minutes, 20:24 would be showing</a:t>
                </a:r>
                <a:r>
                  <a:rPr lang="en-GB" baseline="0">
                    <a:cs typeface="Calibri" panose="020F0502020204030204"/>
                  </a:rPr>
                  <a:t> and, f</a:t>
                </a:r>
                <a:r>
                  <a:rPr lang="en-GB">
                    <a:cs typeface="Calibri" panose="020F0502020204030204"/>
                  </a:rPr>
                  <a:t>or 20</a:t>
                </a:r>
                <a:r>
                  <a:rPr lang="en-GB" b="0" i="0">
                    <a:latin typeface="Cambria Math" panose="02040503050406030204" pitchFamily="18" charset="0"/>
                    <a:cs typeface="Calibri" panose="020F0502020204030204"/>
                  </a:rPr>
                  <a:t>1/4</a:t>
                </a:r>
                <a:r>
                  <a:rPr lang="en-GB">
                    <a:cs typeface="Calibri" panose="020F0502020204030204"/>
                  </a:rPr>
                  <a:t> minutes, 20:15 would be showing. These</a:t>
                </a:r>
                <a:r>
                  <a:rPr lang="en-GB" baseline="0">
                    <a:cs typeface="Calibri" panose="020F0502020204030204"/>
                  </a:rPr>
                  <a:t> are 9 minutes apart. For 20.5 minutes, 20:30 would be showing and, for 20</a:t>
                </a:r>
                <a:r>
                  <a:rPr lang="en-GB" b="0" i="0">
                    <a:latin typeface="Cambria Math" panose="02040503050406030204" pitchFamily="18" charset="0"/>
                    <a:cs typeface="Calibri" panose="020F0502020204030204"/>
                  </a:rPr>
                  <a:t>1/5</a:t>
                </a:r>
                <a:r>
                  <a:rPr lang="en-GB">
                    <a:cs typeface="Calibri" panose="020F0502020204030204"/>
                  </a:rPr>
                  <a:t> minutes, 20:12 would</a:t>
                </a:r>
                <a:r>
                  <a:rPr lang="en-GB" baseline="0">
                    <a:cs typeface="Calibri" panose="020F0502020204030204"/>
                  </a:rPr>
                  <a:t> be showing. These are 18 minutes apart.</a:t>
                </a:r>
                <a:endParaRPr lang="en-GB">
                  <a:cs typeface="Calibri" panose="020F0502020204030204"/>
                </a:endParaRPr>
              </a:p>
              <a:p>
                <a:endParaRPr lang="en-GB" b="1"/>
              </a:p>
              <a:p>
                <a:r>
                  <a:rPr lang="en-GB" b="1"/>
                  <a:t>Suggested questioning</a:t>
                </a:r>
                <a:endParaRPr lang="en-GB"/>
              </a:p>
              <a:p>
                <a:r>
                  <a:rPr lang="en-GB">
                    <a:cs typeface="Calibri" panose="020F0502020204030204"/>
                  </a:rPr>
                  <a:t>How would you read each time out loud? What other ways are there to say that?</a:t>
                </a:r>
                <a:endParaRPr lang="en-GB" b="0"/>
              </a:p>
              <a:p>
                <a:r>
                  <a:rPr lang="en-GB">
                    <a:cs typeface="Calibri"/>
                  </a:rPr>
                  <a:t>How many other ways could you write 20.5? </a:t>
                </a:r>
              </a:p>
              <a:p>
                <a:r>
                  <a:rPr lang="en-GB">
                    <a:cs typeface="Calibri"/>
                  </a:rPr>
                  <a:t>Can you sketch the times on a clock face?</a:t>
                </a:r>
              </a:p>
              <a:p>
                <a:endParaRPr lang="en-GB" b="1"/>
              </a:p>
              <a:p>
                <a:r>
                  <a:rPr lang="en-GB" b="1"/>
                  <a:t>Things to think about</a:t>
                </a:r>
                <a:endParaRPr lang="en-GB"/>
              </a:p>
              <a:p>
                <a:r>
                  <a:rPr lang="en-GB">
                    <a:cs typeface="Calibri"/>
                  </a:rPr>
                  <a:t>The intention here is to offer a context to discuss what decimal numbers represent. It is worth considering how you might work with a student who responds that 20:50 is the same as 20.5? What image might offer a convincing narrative?</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87</a:t>
            </a:fld>
            <a:endParaRPr lang="en-GB" dirty="0"/>
          </a:p>
        </p:txBody>
      </p:sp>
    </p:spTree>
    <p:extLst>
      <p:ext uri="{BB962C8B-B14F-4D97-AF65-F5344CB8AC3E}">
        <p14:creationId xmlns:p14="http://schemas.microsoft.com/office/powerpoint/2010/main" val="523572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fraction, and part b, will appear separately so you can choose the pace at which to work with your class. The intention is that parts a and b are done separately, so students practise estimation as a separate skill to using a marked number line; printable resources are available on slides 124 and 125.</a:t>
                </a:r>
                <a:endParaRPr lang="en-GB" b="1" dirty="0"/>
              </a:p>
              <a:p>
                <a:endParaRPr lang="en-GB" b="1" dirty="0"/>
              </a:p>
              <a:p>
                <a:r>
                  <a:rPr lang="en-GB" b="1" dirty="0"/>
                  <a:t>Answers</a:t>
                </a:r>
              </a:p>
              <a:p>
                <a:r>
                  <a:rPr lang="en-GB" b="0" dirty="0"/>
                  <a:t>The answers are given as animations on the next slide.</a:t>
                </a:r>
              </a:p>
              <a:p>
                <a:endParaRPr lang="en-GB" b="0" dirty="0"/>
              </a:p>
              <a:p>
                <a:r>
                  <a:rPr lang="en-GB" b="0" dirty="0"/>
                  <a:t>? Students’ responses to this will vary depending on which fractions they choose. A</a:t>
                </a:r>
                <a:r>
                  <a:rPr lang="en-GB" b="0" baseline="0" dirty="0"/>
                  <a:t> l</a:t>
                </a:r>
                <a:r>
                  <a:rPr lang="en-GB" b="0" dirty="0"/>
                  <a:t>ikely solution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(as it is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a:t>
                </a:r>
                <a:r>
                  <a:rPr lang="en-GB" b="0" baseline="0" dirty="0"/>
                  <a:t> I</a:t>
                </a:r>
                <a:r>
                  <a:rPr lang="en-GB" b="0" dirty="0"/>
                  <a:t>f students do choose this</a:t>
                </a:r>
                <a:r>
                  <a:rPr lang="en-GB" b="0" baseline="0" dirty="0"/>
                  <a:t> fraction, be sure to clarify that it should be marked closer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than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not exactly halfway between.</a:t>
                </a:r>
              </a:p>
              <a:p>
                <a:endParaRPr lang="en-GB" b="0" dirty="0"/>
              </a:p>
              <a:p>
                <a:r>
                  <a:rPr lang="en-GB" b="1" dirty="0"/>
                  <a:t>Suggested questioning</a:t>
                </a:r>
              </a:p>
              <a:p>
                <a:r>
                  <a:rPr lang="en-GB" b="0" dirty="0"/>
                  <a:t>What is the easiest fraction to place? Why?</a:t>
                </a:r>
              </a:p>
              <a:p>
                <a:r>
                  <a:rPr lang="en-GB" b="0" dirty="0"/>
                  <a:t>Which fraction is closest to 0/</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/1? </a:t>
                </a:r>
              </a:p>
              <a:p>
                <a:r>
                  <a:rPr lang="en-GB" b="0" dirty="0"/>
                  <a:t>Which fractions are closest together? </a:t>
                </a:r>
              </a:p>
              <a:p>
                <a:r>
                  <a:rPr lang="en-GB" b="0" dirty="0"/>
                  <a:t>Which were you most accurate with?</a:t>
                </a:r>
              </a:p>
              <a:p>
                <a:r>
                  <a:rPr lang="en-GB" b="0" dirty="0"/>
                  <a:t>Why are fractions with a denominator of 12 harder to place on this number line?</a:t>
                </a:r>
              </a:p>
              <a:p>
                <a:endParaRPr lang="en-GB" b="1" dirty="0"/>
              </a:p>
              <a:p>
                <a:r>
                  <a:rPr lang="en-GB" b="1" dirty="0"/>
                  <a:t>Things to think about</a:t>
                </a:r>
              </a:p>
              <a:p>
                <a:r>
                  <a:rPr lang="en-GB" b="0" dirty="0"/>
                  <a:t>Additional activity F explicitly explores students’ number sense with common fractions. Parts a and b assess different skills, so it is important not to move ahead with the animations (or give the part b</a:t>
                </a:r>
                <a:r>
                  <a:rPr lang="en-GB" b="0" baseline="0" dirty="0"/>
                  <a:t> printed copy</a:t>
                </a:r>
                <a:r>
                  <a:rPr lang="en-GB" b="0" dirty="0"/>
                  <a:t>) until you have fully explored part a with students. Part a checks whether students are able to estimate the position of some common fractions on the number line. Explore the order in</a:t>
                </a:r>
                <a:r>
                  <a:rPr lang="en-GB" b="0" baseline="0" dirty="0"/>
                  <a:t> which</a:t>
                </a:r>
                <a:r>
                  <a:rPr lang="en-GB" b="0" dirty="0"/>
                  <a:t> students choose to place their fractions.</a:t>
                </a:r>
                <a:r>
                  <a:rPr lang="en-GB" b="0" baseline="0" dirty="0"/>
                  <a:t> I</a:t>
                </a:r>
                <a:r>
                  <a:rPr lang="en-GB" b="0" dirty="0"/>
                  <a:t>t is likely that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will</a:t>
                </a:r>
                <a:r>
                  <a:rPr lang="en-GB" b="0" baseline="0" dirty="0"/>
                  <a:t> be </a:t>
                </a:r>
                <a:r>
                  <a:rPr lang="en-GB" b="0" dirty="0"/>
                  <a:t>the fractions they place first, as they will have had the most experience of working with them.</a:t>
                </a:r>
                <a:r>
                  <a:rPr lang="en-GB" b="0" baseline="0" dirty="0"/>
                  <a:t> (St</a:t>
                </a:r>
                <a:r>
                  <a:rPr lang="en-GB" b="0" dirty="0"/>
                  <a:t>udents first</a:t>
                </a:r>
                <a:r>
                  <a:rPr lang="en-GB" b="0" baseline="0" dirty="0"/>
                  <a:t> explore these formally in Key Stage 1). Students may then compare their remaining fractions with these fixed points on the line. A useful discussion point would be the links between the given fractions, for example between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dirty="0"/>
                  <a:t>. Do</a:t>
                </a:r>
                <a:r>
                  <a:rPr lang="en-GB" b="0" baseline="0" dirty="0"/>
                  <a:t> students recognise that each one is half of the former, without prompting? Part b gives a number line divided into twelfths and asks students to place these fractions accurately. This time,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baseline="0" dirty="0"/>
                  <a:t> may be included in the group that students find more straightforward. Listen for their strategies here – are they converting the given fractions into twelfths? Do they work out that fraction of 12, and count the markings? Or do they use relationships between given fractions? The strategies students choose might give insight into their confidence with fractions, and how they prefer to work with them. A student who finds fractions of 12, for example, may well have more experience with working with fractions as proportions of a whole than as distinct numbers within the number system.</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fraction, and part b, will appear separately so you can choose the pace at which to work with your class. The intention is that parts a and b are done separately, so students practise estimation as a separate skill to using a marked number line; printable versions are available on slides XX and XX.</a:t>
                </a:r>
                <a:endParaRPr lang="en-GB" b="1"/>
              </a:p>
              <a:p>
                <a:endParaRPr lang="en-GB" b="1"/>
              </a:p>
              <a:p>
                <a:r>
                  <a:rPr lang="en-GB" b="1"/>
                  <a:t>Answers</a:t>
                </a:r>
              </a:p>
              <a:p>
                <a:r>
                  <a:rPr lang="en-GB" b="0"/>
                  <a:t>The answers are given as animations on the next slide.</a:t>
                </a:r>
              </a:p>
              <a:p>
                <a:endParaRPr lang="en-GB" b="0"/>
              </a:p>
              <a:p>
                <a:r>
                  <a:rPr lang="en-GB" b="0"/>
                  <a:t>? Students responses to this will vary depending on which fractions they choose. A</a:t>
                </a:r>
                <a:r>
                  <a:rPr lang="en-GB" b="0" baseline="0"/>
                  <a:t> po</a:t>
                </a:r>
                <a:r>
                  <a:rPr lang="en-GB" b="0"/>
                  <a:t>tentially likely solutions are </a:t>
                </a:r>
                <a:r>
                  <a:rPr lang="en-GB" b="0" i="0">
                    <a:latin typeface="Cambria Math" panose="02040503050406030204" pitchFamily="18" charset="0"/>
                  </a:rPr>
                  <a:t>1/5</a:t>
                </a:r>
                <a:r>
                  <a:rPr lang="en-GB" b="0"/>
                  <a:t> (as it is between </a:t>
                </a:r>
                <a:r>
                  <a:rPr lang="en-GB" b="0" i="0">
                    <a:latin typeface="Cambria Math" panose="02040503050406030204" pitchFamily="18" charset="0"/>
                  </a:rPr>
                  <a:t>1/6</a:t>
                </a:r>
                <a:r>
                  <a:rPr lang="en-GB" b="0"/>
                  <a:t> and </a:t>
                </a:r>
                <a:r>
                  <a:rPr lang="en-GB" b="0" i="0">
                    <a:latin typeface="Cambria Math" panose="02040503050406030204" pitchFamily="18" charset="0"/>
                  </a:rPr>
                  <a:t>1/4</a:t>
                </a:r>
                <a:r>
                  <a:rPr lang="en-GB" b="0"/>
                  <a:t>); if students do choose this</a:t>
                </a:r>
                <a:r>
                  <a:rPr lang="en-GB" b="0" baseline="0"/>
                  <a:t> fraction, be sure to clarify that it should be marked closer to </a:t>
                </a:r>
                <a:r>
                  <a:rPr lang="en-GB" b="0" i="0">
                    <a:latin typeface="Cambria Math" panose="02040503050406030204" pitchFamily="18" charset="0"/>
                  </a:rPr>
                  <a:t>1/6</a:t>
                </a:r>
                <a:r>
                  <a:rPr lang="en-GB" b="0"/>
                  <a:t> than </a:t>
                </a:r>
                <a:r>
                  <a:rPr lang="en-GB" b="0" i="0">
                    <a:latin typeface="Cambria Math" panose="02040503050406030204" pitchFamily="18" charset="0"/>
                  </a:rPr>
                  <a:t>1/4</a:t>
                </a:r>
                <a:r>
                  <a:rPr lang="en-GB" b="0"/>
                  <a:t>, not exactly half way between.</a:t>
                </a:r>
              </a:p>
              <a:p>
                <a:endParaRPr lang="en-GB" b="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88</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800" dirty="0">
                    <a:effectLst/>
                    <a:latin typeface="Segoe UI" panose="020B0502040204020203" pitchFamily="34" charset="0"/>
                  </a:rPr>
                  <a:t>The accessibility on this is really bad with the very narrow questions on the left. Have a look at the fix I made on the previous slide. If it's OK, we should replicate here - haven't just gone ahead and done it because I'm worried about losing the integrity of the individually placed arrows and fractions...</a:t>
                </a:r>
                <a:endParaRPr lang="en-GB" sz="1800" dirty="0">
                  <a:effectLst/>
                  <a:latin typeface="Arial" panose="020B0604020202020204" pitchFamily="34"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fraction, and part b, will appear separately so you can choose the pace at which to work with your class. The intention is that parts a and b are done separately, so students practise estimation as a separate skill to using a marked number line; printable versions are available on slides XX and XX.</a:t>
                </a:r>
                <a:endParaRPr lang="en-GB" b="1"/>
              </a:p>
              <a:p>
                <a:endParaRPr lang="en-GB" b="1"/>
              </a:p>
              <a:p>
                <a:r>
                  <a:rPr lang="en-GB" b="1"/>
                  <a:t>Answers</a:t>
                </a:r>
              </a:p>
              <a:p>
                <a:r>
                  <a:rPr lang="en-GB" b="0"/>
                  <a:t>The answers are given as animations on the next slide.</a:t>
                </a:r>
              </a:p>
              <a:p>
                <a:endParaRPr lang="en-GB" b="0"/>
              </a:p>
              <a:p>
                <a:r>
                  <a:rPr lang="en-GB" b="0"/>
                  <a:t>? Students responses to this will vary depending on which fractions they choose. A</a:t>
                </a:r>
                <a:r>
                  <a:rPr lang="en-GB" b="0" baseline="0"/>
                  <a:t> po</a:t>
                </a:r>
                <a:r>
                  <a:rPr lang="en-GB" b="0"/>
                  <a:t>tentially likely solutions are </a:t>
                </a:r>
                <a:r>
                  <a:rPr lang="en-GB" b="0" i="0">
                    <a:latin typeface="Cambria Math" panose="02040503050406030204" pitchFamily="18" charset="0"/>
                  </a:rPr>
                  <a:t>1/5</a:t>
                </a:r>
                <a:r>
                  <a:rPr lang="en-GB" b="0"/>
                  <a:t> (as it is between </a:t>
                </a:r>
                <a:r>
                  <a:rPr lang="en-GB" b="0" i="0">
                    <a:latin typeface="Cambria Math" panose="02040503050406030204" pitchFamily="18" charset="0"/>
                  </a:rPr>
                  <a:t>1/6</a:t>
                </a:r>
                <a:r>
                  <a:rPr lang="en-GB" b="0"/>
                  <a:t> and </a:t>
                </a:r>
                <a:r>
                  <a:rPr lang="en-GB" b="0" i="0">
                    <a:latin typeface="Cambria Math" panose="02040503050406030204" pitchFamily="18" charset="0"/>
                  </a:rPr>
                  <a:t>1/4</a:t>
                </a:r>
                <a:r>
                  <a:rPr lang="en-GB" b="0"/>
                  <a:t>); if students do choose this</a:t>
                </a:r>
                <a:r>
                  <a:rPr lang="en-GB" b="0" baseline="0"/>
                  <a:t> fraction, be sure to clarify that it should be marked closer to </a:t>
                </a:r>
                <a:r>
                  <a:rPr lang="en-GB" b="0" i="0">
                    <a:latin typeface="Cambria Math" panose="02040503050406030204" pitchFamily="18" charset="0"/>
                  </a:rPr>
                  <a:t>1/6</a:t>
                </a:r>
                <a:r>
                  <a:rPr lang="en-GB" b="0"/>
                  <a:t> than </a:t>
                </a:r>
                <a:r>
                  <a:rPr lang="en-GB" b="0" i="0">
                    <a:latin typeface="Cambria Math" panose="02040503050406030204" pitchFamily="18" charset="0"/>
                  </a:rPr>
                  <a:t>1/4</a:t>
                </a:r>
                <a:r>
                  <a:rPr lang="en-GB" b="0"/>
                  <a:t>, not exactly half way between.</a:t>
                </a:r>
              </a:p>
              <a:p>
                <a:endParaRPr lang="en-GB" b="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dirty="0"/>
          </a:p>
        </p:txBody>
      </p:sp>
    </p:spTree>
    <p:extLst>
      <p:ext uri="{BB962C8B-B14F-4D97-AF65-F5344CB8AC3E}">
        <p14:creationId xmlns:p14="http://schemas.microsoft.com/office/powerpoint/2010/main" val="10341778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There are multiple possible solutions.</a:t>
                </a:r>
                <a:r>
                  <a:rPr lang="en-GB" b="0" baseline="0" dirty="0"/>
                  <a:t> O</a:t>
                </a:r>
                <a:r>
                  <a:rPr lang="en-GB" b="0" dirty="0"/>
                  <a:t>ne</a:t>
                </a:r>
                <a:r>
                  <a:rPr lang="en-GB" b="0" baseline="0" dirty="0"/>
                  <a:t> likely </a:t>
                </a:r>
                <a:r>
                  <a:rPr lang="en-GB" b="0" dirty="0"/>
                  <a:t>solution</a:t>
                </a:r>
                <a:r>
                  <a:rPr lang="en-GB" b="0" baseline="0" dirty="0"/>
                  <a:t> is</a:t>
                </a:r>
                <a:r>
                  <a:rPr lang="en-GB" b="0" dirty="0"/>
                  <a:t>: </a:t>
                </a:r>
                <a14:m>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9</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6</m:t>
                        </m:r>
                      </m:num>
                      <m:den>
                        <m:r>
                          <a:rPr lang="en-GB" b="0" i="1" smtClean="0">
                            <a:latin typeface="Cambria Math" panose="02040503050406030204" pitchFamily="18" charset="0"/>
                            <a:ea typeface="Cambria Math" panose="02040503050406030204" pitchFamily="18" charset="0"/>
                          </a:rPr>
                          <m:t>7</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4</m:t>
                        </m:r>
                      </m:num>
                      <m:den>
                        <m:r>
                          <a:rPr lang="en-GB" b="0" i="1" smtClean="0">
                            <a:latin typeface="Cambria Math" panose="02040503050406030204" pitchFamily="18" charset="0"/>
                            <a:ea typeface="Cambria Math" panose="02040503050406030204" pitchFamily="18" charset="0"/>
                          </a:rPr>
                          <m:t>5</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3</m:t>
                        </m:r>
                      </m:den>
                    </m:f>
                  </m:oMath>
                </a14:m>
                <a:r>
                  <a:rPr lang="en-GB" b="0" dirty="0"/>
                  <a:t>.</a:t>
                </a:r>
              </a:p>
              <a:p>
                <a:endParaRPr lang="en-GB" b="0" dirty="0"/>
              </a:p>
              <a:p>
                <a:r>
                  <a:rPr lang="en-GB" b="0" dirty="0"/>
                  <a:t>? The solution to the further thinking question will depend upon the integer chosen.</a:t>
                </a:r>
                <a:r>
                  <a:rPr lang="en-GB" b="0" baseline="0" dirty="0"/>
                  <a:t> I</a:t>
                </a:r>
                <a:r>
                  <a:rPr lang="en-GB" b="0" dirty="0"/>
                  <a:t>n the example given above, all the fractions would need to become improper.</a:t>
                </a:r>
                <a:r>
                  <a:rPr lang="en-GB" b="0" baseline="0" dirty="0"/>
                  <a:t> Students may be tempted to just switch the numerators and denominators. Discuss why the order must also reverse if you do this:</a:t>
                </a:r>
                <a:r>
                  <a:rPr lang="en-GB" b="0" dirty="0"/>
                  <a:t> </a:t>
                </a:r>
                <a14:m>
                  <m:oMath xmlns:m="http://schemas.openxmlformats.org/officeDocument/2006/math">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num>
                      <m:den>
                        <m:r>
                          <a:rPr lang="en-GB" b="0" i="1" smtClean="0">
                            <a:latin typeface="Cambria Math" panose="02040503050406030204" pitchFamily="18" charset="0"/>
                            <a:ea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7</m:t>
                        </m:r>
                      </m:num>
                      <m:den>
                        <m:r>
                          <a:rPr lang="en-GB" b="0" i="1" smtClean="0">
                            <a:latin typeface="Cambria Math" panose="02040503050406030204" pitchFamily="18" charset="0"/>
                            <a:ea typeface="Cambria Math" panose="02040503050406030204" pitchFamily="18" charset="0"/>
                          </a:rPr>
                          <m:t>6</m:t>
                        </m:r>
                      </m:den>
                    </m:f>
                    <m:r>
                      <a:rPr lang="en-GB" b="0" i="1" smtClean="0">
                        <a:latin typeface="Cambria Math" panose="02040503050406030204" pitchFamily="18" charset="0"/>
                        <a:ea typeface="Cambria Math" panose="02040503050406030204" pitchFamily="18" charset="0"/>
                      </a:rPr>
                      <m:t>&gt;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9</m:t>
                        </m:r>
                      </m:num>
                      <m:den>
                        <m:r>
                          <a:rPr lang="en-GB" b="0" i="1" smtClean="0">
                            <a:latin typeface="Cambria Math" panose="02040503050406030204" pitchFamily="18" charset="0"/>
                            <a:ea typeface="Cambria Math" panose="02040503050406030204" pitchFamily="18" charset="0"/>
                          </a:rPr>
                          <m:t>8</m:t>
                        </m:r>
                      </m:den>
                    </m:f>
                    <m:r>
                      <a:rPr lang="en-GB" b="0" i="1" smtClean="0">
                        <a:latin typeface="Cambria Math" panose="02040503050406030204" pitchFamily="18" charset="0"/>
                        <a:ea typeface="Cambria Math" panose="02040503050406030204" pitchFamily="18" charset="0"/>
                      </a:rPr>
                      <m:t>&gt;1</m:t>
                    </m:r>
                  </m:oMath>
                </a14:m>
                <a:endParaRPr lang="en-GB" b="0" dirty="0"/>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value will you choose first? What does this mean for your other values?</a:t>
                </a:r>
              </a:p>
              <a:p>
                <a:r>
                  <a:rPr lang="en-GB" b="0" dirty="0"/>
                  <a:t>Is there more than one solution? </a:t>
                </a:r>
              </a:p>
              <a:p>
                <a:r>
                  <a:rPr lang="en-GB" b="0" dirty="0"/>
                  <a:t>How would this task change if I specified that …?</a:t>
                </a:r>
              </a:p>
              <a:p>
                <a:endParaRPr lang="en-GB" b="1" dirty="0"/>
              </a:p>
              <a:p>
                <a:r>
                  <a:rPr lang="en-GB" b="1" dirty="0"/>
                  <a:t>Things to think about</a:t>
                </a:r>
              </a:p>
              <a:p>
                <a:r>
                  <a:rPr lang="en-GB" b="0" dirty="0"/>
                  <a:t>Additional activity G is an extended version of Checkpoint 14, and could be used to add further depth and challenge. While Checkpoints are designed to be ten-minute assessment tasks, this open-ended activity could form a longer part of a lesson, with various teaching points that could be emphasised. For example, in the solution given above, discuss the distance that each fraction is from 1, and how this could be used as a strategy for ordering fractions. See the guidance slide for Checkpoint 14 for further prompts.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There are multiple possible solutions; one potentially more tempting solution might be: </a:t>
                </a:r>
                <a:r>
                  <a:rPr lang="en-GB" b="0" i="0">
                    <a:latin typeface="Cambria Math" panose="02040503050406030204" pitchFamily="18" charset="0"/>
                  </a:rPr>
                  <a:t>1</a:t>
                </a:r>
                <a:r>
                  <a:rPr lang="en-GB" b="0" i="0">
                    <a:latin typeface="Cambria Math" panose="02040503050406030204" pitchFamily="18" charset="0"/>
                    <a:ea typeface="Cambria Math" panose="02040503050406030204" pitchFamily="18" charset="0"/>
                  </a:rPr>
                  <a:t>&gt;8/9&gt;6/7&gt;4/5&gt;2/3</a:t>
                </a:r>
                <a:r>
                  <a:rPr lang="en-GB" b="0" dirty="0"/>
                  <a:t>.</a:t>
                </a:r>
              </a:p>
              <a:p>
                <a:endParaRPr lang="en-GB" b="0" dirty="0"/>
              </a:p>
              <a:p>
                <a:r>
                  <a:rPr lang="en-GB" b="0" dirty="0"/>
                  <a:t>? The solution to the further thinking question will depend upon the integer chosen; in the example given above, all of the fractions would need to become improper.</a:t>
                </a:r>
                <a:r>
                  <a:rPr lang="en-GB" b="0" baseline="0" dirty="0"/>
                  <a:t> Students may be tempted to just switch the numerators and denominators, and interesting conversations may be had about why the order must also reverse if you do this:</a:t>
                </a:r>
                <a:r>
                  <a:rPr lang="en-GB" b="0" dirty="0"/>
                  <a:t> </a:t>
                </a:r>
                <a:r>
                  <a:rPr lang="en-GB" b="0" i="0">
                    <a:latin typeface="Cambria Math" panose="02040503050406030204" pitchFamily="18" charset="0"/>
                    <a:ea typeface="Cambria Math" panose="02040503050406030204" pitchFamily="18" charset="0"/>
                  </a:rPr>
                  <a:t>3/2&gt;5/4&gt;7/6&gt;9/8&gt;1</a:t>
                </a:r>
                <a:endParaRPr lang="en-GB" b="0" dirty="0"/>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value will you choose first? What does this mean for your other values?</a:t>
                </a:r>
              </a:p>
              <a:p>
                <a:r>
                  <a:rPr lang="en-GB" b="0" dirty="0"/>
                  <a:t>Is there more than one solution? </a:t>
                </a:r>
              </a:p>
              <a:p>
                <a:r>
                  <a:rPr lang="en-GB" b="0" dirty="0"/>
                  <a:t>How would this task change if I specified that…?</a:t>
                </a:r>
              </a:p>
              <a:p>
                <a:endParaRPr lang="en-GB" b="1" dirty="0"/>
              </a:p>
              <a:p>
                <a:r>
                  <a:rPr lang="en-GB" b="1" dirty="0"/>
                  <a:t>Things to think about</a:t>
                </a:r>
              </a:p>
              <a:p>
                <a:r>
                  <a:rPr lang="en-GB" b="0" dirty="0"/>
                  <a:t>Additional activity XX is an extended version of Checkpoint XX, and could be used to add further depth and challenge. Whilst Checkpoints are designed to primarily be ten minute assessment tasks, the open ended nature of this particular activity is such that it could easily form a longer part of a lesson, with various potential teaching points that could be emphasised. For example, in the solution given above, you might wish to discuss the distance that each fraction is from 1, and how this could be used as a strategy for ordering fractions. See the guidance slide for Checkpoint XX for further prompts.</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dirty="0"/>
          </a:p>
        </p:txBody>
      </p:sp>
    </p:spTree>
    <p:extLst>
      <p:ext uri="{BB962C8B-B14F-4D97-AF65-F5344CB8AC3E}">
        <p14:creationId xmlns:p14="http://schemas.microsoft.com/office/powerpoint/2010/main" val="2316004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instruction will appear separately so you can choose the pace at which to work with your class. Printable number lines are provided on slide 126 in the printable resources section so that students can play in pairs or small groups.</a:t>
            </a:r>
            <a:endParaRPr lang="en-GB" b="1" dirty="0"/>
          </a:p>
          <a:p>
            <a:endParaRPr lang="en-GB" b="1" dirty="0"/>
          </a:p>
          <a:p>
            <a:r>
              <a:rPr lang="en-GB" b="1" dirty="0"/>
              <a:t>Answers</a:t>
            </a:r>
          </a:p>
          <a:p>
            <a:r>
              <a:rPr lang="en-GB" b="0" dirty="0"/>
              <a:t>Suggested answers cannot be provided as there are an infinite number of possible games to play. Monitor the accuracy of students’ placement of their crosses.</a:t>
            </a:r>
          </a:p>
          <a:p>
            <a:endParaRPr lang="en-GB" b="0" dirty="0"/>
          </a:p>
          <a:p>
            <a:r>
              <a:rPr lang="en-GB" b="1" dirty="0"/>
              <a:t>Suggested questioning</a:t>
            </a:r>
          </a:p>
          <a:p>
            <a:r>
              <a:rPr lang="en-GB" b="0" dirty="0"/>
              <a:t>What value would be bigger/smaller?</a:t>
            </a:r>
          </a:p>
          <a:p>
            <a:r>
              <a:rPr lang="en-GB" b="0" dirty="0"/>
              <a:t>What value would be in between their two values?</a:t>
            </a:r>
          </a:p>
          <a:p>
            <a:r>
              <a:rPr lang="en-GB" b="0" dirty="0"/>
              <a:t>Is it possible to win in this move?</a:t>
            </a:r>
          </a:p>
          <a:p>
            <a:r>
              <a:rPr lang="en-GB" b="0" dirty="0"/>
              <a:t>What value is halfway?</a:t>
            </a:r>
          </a:p>
          <a:p>
            <a:endParaRPr lang="en-GB" b="1" dirty="0"/>
          </a:p>
          <a:p>
            <a:r>
              <a:rPr lang="en-GB" b="1" dirty="0"/>
              <a:t>Things to think about</a:t>
            </a:r>
          </a:p>
          <a:p>
            <a:r>
              <a:rPr lang="en-GB" b="0" dirty="0"/>
              <a:t>Additional activity H is a playable version of Checkpoint 17, to familiarise students with the concept of the ‘three in a row’ game. Play it as a class on the board, or ask students to play it in pairs. This version uses the range 0–10, so that students can play using integers at first, although it is likely that they will need to use some fractions in order to outwit each other. Replacing the 10 for 1 mirrors Checkpoint 17, and gives you the opportunity to assess students’ confidence with the relative size of fractions less than 1.</a:t>
            </a:r>
          </a:p>
        </p:txBody>
      </p:sp>
      <p:sp>
        <p:nvSpPr>
          <p:cNvPr id="4" name="Slide Number Placeholder 3"/>
          <p:cNvSpPr>
            <a:spLocks noGrp="1"/>
          </p:cNvSpPr>
          <p:nvPr>
            <p:ph type="sldNum" sz="quarter" idx="5"/>
          </p:nvPr>
        </p:nvSpPr>
        <p:spPr/>
        <p:txBody>
          <a:bodyPr/>
          <a:lstStyle/>
          <a:p>
            <a:fld id="{95CC6D43-B330-470E-9514-C837501A6F5A}" type="slidenum">
              <a:rPr lang="en-GB" smtClean="0"/>
              <a:t>91</a:t>
            </a:fld>
            <a:endParaRPr lang="en-GB" dirty="0"/>
          </a:p>
        </p:txBody>
      </p:sp>
    </p:spTree>
    <p:extLst>
      <p:ext uri="{BB962C8B-B14F-4D97-AF65-F5344CB8AC3E}">
        <p14:creationId xmlns:p14="http://schemas.microsoft.com/office/powerpoint/2010/main" val="572150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t>
                </a:r>
                <a:endParaRPr lang="en-GB" b="1" dirty="0"/>
              </a:p>
              <a:p>
                <a:endParaRPr lang="en-GB" b="1" dirty="0"/>
              </a:p>
              <a:p>
                <a:r>
                  <a:rPr lang="en-GB" b="1" dirty="0"/>
                  <a:t>Answers</a:t>
                </a:r>
                <a:endParaRPr lang="en-GB" b="1" dirty="0">
                  <a:cs typeface="Calibri"/>
                </a:endParaRPr>
              </a:p>
              <a:p>
                <a:r>
                  <a:rPr lang="en-GB" b="0" dirty="0"/>
                  <a:t>a)</a:t>
                </a:r>
                <a:r>
                  <a:rPr lang="en-GB" dirty="0"/>
                  <a:t> </a:t>
                </a:r>
                <a14:m>
                  <m:oMath xmlns:m="http://schemas.openxmlformats.org/officeDocument/2006/math">
                    <m:f>
                      <m:fPr>
                        <m:ctrlPr>
                          <a:rPr lang="en-US" sz="1600" i="1" smtClean="0">
                            <a:latin typeface="Cambria Math" panose="02040503050406030204" pitchFamily="18" charset="0"/>
                          </a:rPr>
                        </m:ctrlPr>
                      </m:fPr>
                      <m:num>
                        <m:r>
                          <a:rPr lang="en-GB" sz="1600" i="1">
                            <a:latin typeface="Cambria Math" panose="02040503050406030204" pitchFamily="18" charset="0"/>
                          </a:rPr>
                          <m:t>3</m:t>
                        </m:r>
                      </m:num>
                      <m:den>
                        <m:r>
                          <a:rPr lang="en-GB" sz="1600" i="1">
                            <a:latin typeface="Cambria Math" panose="02040503050406030204" pitchFamily="18" charset="0"/>
                          </a:rPr>
                          <m:t>11</m:t>
                        </m:r>
                      </m:den>
                    </m:f>
                  </m:oMath>
                </a14:m>
                <a:r>
                  <a:rPr lang="en-US" sz="1600" dirty="0"/>
                  <a:t> </a:t>
                </a:r>
                <a:r>
                  <a:rPr lang="en-US" sz="1200" dirty="0"/>
                  <a:t>is </a:t>
                </a:r>
                <a:r>
                  <a:rPr lang="en-US" sz="1200" b="0" dirty="0"/>
                  <a:t>smaller than </a:t>
                </a:r>
                <a14:m>
                  <m:oMath xmlns:m="http://schemas.openxmlformats.org/officeDocument/2006/math">
                    <m:f>
                      <m:fPr>
                        <m:ctrlPr>
                          <a:rPr lang="en-US" sz="1600" b="0" i="1">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11</m:t>
                        </m:r>
                      </m:den>
                    </m:f>
                  </m:oMath>
                </a14:m>
                <a:r>
                  <a:rPr lang="en-US" sz="1600" b="0" dirty="0"/>
                  <a:t>  </a:t>
                </a:r>
                <a:r>
                  <a:rPr lang="en-US" sz="1200" b="0" dirty="0"/>
                  <a:t>but larger than </a:t>
                </a:r>
                <a14:m>
                  <m:oMath xmlns:m="http://schemas.openxmlformats.org/officeDocument/2006/math">
                    <m:f>
                      <m:fPr>
                        <m:ctrlPr>
                          <a:rPr lang="en-US" sz="1600" b="0" i="1">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11</m:t>
                        </m:r>
                      </m:den>
                    </m:f>
                  </m:oMath>
                </a14:m>
                <a:r>
                  <a:rPr lang="en-GB" b="0" dirty="0"/>
                  <a:t>.</a:t>
                </a:r>
              </a:p>
              <a:p>
                <a:r>
                  <a:rPr lang="en-GB" b="0" dirty="0"/>
                  <a:t>b) Sam is correct as there is </a:t>
                </a:r>
                <a14:m>
                  <m:oMath xmlns:m="http://schemas.openxmlformats.org/officeDocument/2006/math">
                    <m:f>
                      <m:fPr>
                        <m:ctrlPr>
                          <a:rPr lang="en-US"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11</m:t>
                        </m:r>
                      </m:den>
                    </m:f>
                  </m:oMath>
                </a14:m>
                <a:r>
                  <a:rPr lang="en-US" sz="1200" b="0" dirty="0"/>
                  <a:t> between </a:t>
                </a:r>
                <a14:m>
                  <m:oMath xmlns:m="http://schemas.openxmlformats.org/officeDocument/2006/math">
                    <m:f>
                      <m:fPr>
                        <m:ctrlPr>
                          <a:rPr lang="en-US"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11</m:t>
                        </m:r>
                      </m:den>
                    </m:f>
                  </m:oMath>
                </a14:m>
                <a:r>
                  <a:rPr lang="en-US" sz="1200" b="0" dirty="0"/>
                  <a:t> and </a:t>
                </a:r>
                <a14:m>
                  <m:oMath xmlns:m="http://schemas.openxmlformats.org/officeDocument/2006/math">
                    <m:f>
                      <m:fPr>
                        <m:ctrlPr>
                          <a:rPr lang="en-US" sz="1200" b="0" i="1" smtClean="0">
                            <a:latin typeface="Cambria Math" panose="02040503050406030204" pitchFamily="18" charset="0"/>
                          </a:rPr>
                        </m:ctrlPr>
                      </m:fPr>
                      <m:num>
                        <m:r>
                          <a:rPr lang="en-GB" sz="1200" b="0" i="1" smtClean="0">
                            <a:latin typeface="Cambria Math" panose="02040503050406030204" pitchFamily="18" charset="0"/>
                          </a:rPr>
                          <m:t>4</m:t>
                        </m:r>
                      </m:num>
                      <m:den>
                        <m:r>
                          <a:rPr lang="en-GB" sz="1200" b="0" i="1" smtClean="0">
                            <a:latin typeface="Cambria Math" panose="02040503050406030204" pitchFamily="18" charset="0"/>
                          </a:rPr>
                          <m:t>11</m:t>
                        </m:r>
                      </m:den>
                    </m:f>
                  </m:oMath>
                </a14:m>
                <a:r>
                  <a:rPr lang="en-GB" b="0" dirty="0"/>
                  <a:t>, as well as between </a:t>
                </a:r>
                <a14:m>
                  <m:oMath xmlns:m="http://schemas.openxmlformats.org/officeDocument/2006/math">
                    <m:f>
                      <m:fPr>
                        <m:ctrlPr>
                          <a:rPr lang="en-US"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11</m:t>
                        </m:r>
                      </m:den>
                    </m:f>
                  </m:oMath>
                </a14:m>
                <a:r>
                  <a:rPr lang="en-US" sz="1200" b="0" dirty="0"/>
                  <a:t> and </a:t>
                </a:r>
                <a14:m>
                  <m:oMath xmlns:m="http://schemas.openxmlformats.org/officeDocument/2006/math">
                    <m:f>
                      <m:fPr>
                        <m:ctrlPr>
                          <a:rPr lang="en-US"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11</m:t>
                        </m:r>
                      </m:den>
                    </m:f>
                  </m:oMath>
                </a14:m>
                <a:r>
                  <a:rPr lang="en-GB" b="0" dirty="0"/>
                  <a:t>.</a:t>
                </a:r>
              </a:p>
              <a:p>
                <a:r>
                  <a:rPr lang="en-GB" b="0" dirty="0"/>
                  <a:t>c) </a:t>
                </a:r>
                <a14:m>
                  <m:oMath xmlns:m="http://schemas.openxmlformats.org/officeDocument/2006/math">
                    <m:f>
                      <m:fPr>
                        <m:ctrlPr>
                          <a:rPr lang="en-US" b="0" i="1" smtClean="0">
                            <a:latin typeface="Cambria Math" panose="02040503050406030204" pitchFamily="18" charset="0"/>
                          </a:rPr>
                        </m:ctrlPr>
                      </m:fPr>
                      <m:num>
                        <m:r>
                          <a:rPr lang="en-GB" b="0" i="1">
                            <a:latin typeface="Cambria Math" panose="02040503050406030204" pitchFamily="18" charset="0"/>
                          </a:rPr>
                          <m:t>3</m:t>
                        </m:r>
                      </m:num>
                      <m:den>
                        <m:r>
                          <a:rPr lang="en-GB" b="0" i="1">
                            <a:latin typeface="Cambria Math" panose="02040503050406030204" pitchFamily="18" charset="0"/>
                          </a:rPr>
                          <m:t>11</m:t>
                        </m:r>
                      </m:den>
                    </m:f>
                  </m:oMath>
                </a14:m>
                <a:r>
                  <a:rPr lang="en-US" b="0" dirty="0"/>
                  <a:t> </a:t>
                </a:r>
                <a:r>
                  <a:rPr lang="en-US" sz="1200" b="0" dirty="0"/>
                  <a:t>is larger than </a:t>
                </a:r>
                <a14:m>
                  <m:oMath xmlns:m="http://schemas.openxmlformats.org/officeDocument/2006/math">
                    <m:f>
                      <m:fPr>
                        <m:ctrlPr>
                          <a:rPr lang="en-US" b="0" i="1">
                            <a:latin typeface="Cambria Math" panose="02040503050406030204" pitchFamily="18" charset="0"/>
                          </a:rPr>
                        </m:ctrlPr>
                      </m:fPr>
                      <m:num>
                        <m:r>
                          <a:rPr lang="en-GB" b="0" i="1">
                            <a:latin typeface="Cambria Math" panose="02040503050406030204" pitchFamily="18" charset="0"/>
                          </a:rPr>
                          <m:t>3</m:t>
                        </m:r>
                      </m:num>
                      <m:den>
                        <m:r>
                          <a:rPr lang="en-GB" b="0" i="1">
                            <a:latin typeface="Cambria Math" panose="02040503050406030204" pitchFamily="18" charset="0"/>
                          </a:rPr>
                          <m:t>12</m:t>
                        </m:r>
                      </m:den>
                    </m:f>
                  </m:oMath>
                </a14:m>
                <a:r>
                  <a:rPr lang="en-US" b="0" dirty="0"/>
                  <a:t>  </a:t>
                </a:r>
                <a:r>
                  <a:rPr lang="en-US" sz="1200" b="0" dirty="0"/>
                  <a:t>but smaller </a:t>
                </a:r>
                <a:r>
                  <a:rPr lang="en-US" sz="1200" dirty="0"/>
                  <a:t>than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10</m:t>
                        </m:r>
                      </m:den>
                    </m:f>
                  </m:oMath>
                </a14:m>
                <a:r>
                  <a:rPr lang="en-GB" dirty="0"/>
                  <a:t>.</a:t>
                </a:r>
              </a:p>
              <a:p>
                <a:r>
                  <a:rPr lang="en-GB" dirty="0"/>
                  <a:t>d) Sam is not correct: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11</m:t>
                        </m:r>
                      </m:den>
                    </m:f>
                  </m:oMath>
                </a14:m>
                <a:r>
                  <a:rPr lang="en-US" dirty="0"/>
                  <a:t> is </a:t>
                </a:r>
                <a:r>
                  <a:rPr lang="en-US" sz="1200" dirty="0"/>
                  <a:t>closer to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12</m:t>
                        </m:r>
                      </m:den>
                    </m:f>
                  </m:oMath>
                </a14:m>
                <a:r>
                  <a:rPr lang="en-GB" dirty="0"/>
                  <a:t>. </a:t>
                </a:r>
              </a:p>
              <a:p>
                <a:r>
                  <a:rPr lang="en-GB" dirty="0"/>
                  <a:t>Students’ reasoning here may give insight into their understanding. They may convert the values to decimals, knowing</a:t>
                </a:r>
                <a:r>
                  <a:rPr lang="en-GB" baseline="0" dirty="0"/>
                  <a:t> </a:t>
                </a:r>
                <a:r>
                  <a:rPr lang="en-GB" dirty="0"/>
                  <a:t>decimal equivalences for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10</m:t>
                        </m:r>
                      </m:den>
                    </m:f>
                  </m:oMath>
                </a14:m>
                <a:r>
                  <a:rPr lang="en-GB" dirty="0"/>
                  <a:t> and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(which is equivalent to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GB" dirty="0"/>
                  <a:t>). Or reason that as the denominator gets larger, the size of each 'part' gets smaller, so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11</m:t>
                        </m:r>
                      </m:den>
                    </m:f>
                  </m:oMath>
                </a14:m>
                <a:r>
                  <a:rPr lang="en-US" dirty="0"/>
                  <a:t> </a:t>
                </a:r>
                <a:r>
                  <a:rPr lang="en-GB" dirty="0"/>
                  <a:t>must be closer to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GB" b="0" dirty="0">
                    <a:cs typeface="Calibri"/>
                  </a:rPr>
                  <a:t>. The approach they take</a:t>
                </a:r>
                <a:r>
                  <a:rPr lang="en-GB" b="0" baseline="0" dirty="0">
                    <a:cs typeface="Calibri"/>
                  </a:rPr>
                  <a:t> – or if they have no helpful strategy – </a:t>
                </a:r>
                <a:r>
                  <a:rPr lang="en-GB" b="0" dirty="0">
                    <a:cs typeface="Calibri"/>
                  </a:rPr>
                  <a:t>may</a:t>
                </a:r>
                <a:r>
                  <a:rPr lang="en-GB" b="0" baseline="0" dirty="0">
                    <a:cs typeface="Calibri"/>
                  </a:rPr>
                  <a:t> help to inform the priorities for future teaching.</a:t>
                </a:r>
                <a:endParaRPr lang="en-GB" b="0" dirty="0">
                  <a:cs typeface="Calibri"/>
                </a:endParaRPr>
              </a:p>
              <a:p>
                <a:endParaRPr lang="en-GB" dirty="0">
                  <a:cs typeface="Calibri" panose="020F0502020204030204"/>
                </a:endParaRPr>
              </a:p>
              <a:p>
                <a:r>
                  <a:rPr lang="en-GB" dirty="0">
                    <a:cs typeface="Calibri" panose="020F0502020204030204"/>
                  </a:rPr>
                  <a:t>? There are an infinite number of possibilities for a fraction closer to either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10</m:t>
                        </m:r>
                      </m:den>
                    </m:f>
                  </m:oMath>
                </a14:m>
                <a:r>
                  <a:rPr lang="en-GB" dirty="0">
                    <a:cs typeface="Calibri" panose="020F0502020204030204"/>
                  </a:rPr>
                  <a:t> or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GB" dirty="0">
                    <a:cs typeface="Calibri" panose="020F0502020204030204"/>
                  </a:rPr>
                  <a:t>. The fraction that is halfway between is </a:t>
                </a:r>
                <a14:m>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40</m:t>
                        </m:r>
                      </m:den>
                    </m:f>
                  </m:oMath>
                </a14:m>
                <a:r>
                  <a:rPr lang="en-GB" dirty="0"/>
                  <a:t> (the</a:t>
                </a:r>
                <a:r>
                  <a:rPr lang="en-GB" baseline="0" dirty="0"/>
                  <a:t> decimal equivalent is 0.275)</a:t>
                </a:r>
                <a:r>
                  <a:rPr lang="en-GB" dirty="0"/>
                  <a:t>. Use a calculator and</a:t>
                </a:r>
                <a:r>
                  <a:rPr lang="en-GB" baseline="0" dirty="0"/>
                  <a:t> type students’ fractions as divisions to check their answers are between 0.3 and 0.275 (to be closer to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10</m:t>
                        </m:r>
                      </m:den>
                    </m:f>
                  </m:oMath>
                </a14:m>
                <a:r>
                  <a:rPr lang="en-GB" dirty="0"/>
                  <a:t>) or between 0.275</a:t>
                </a:r>
                <a:r>
                  <a:rPr lang="en-GB" baseline="0" dirty="0"/>
                  <a:t> and 0.25 (to be closer to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GB" dirty="0"/>
                  <a:t>).</a:t>
                </a:r>
              </a:p>
              <a:p>
                <a:endParaRPr lang="en-GB" dirty="0"/>
              </a:p>
              <a:p>
                <a:r>
                  <a:rPr lang="en-GB" b="1" dirty="0"/>
                  <a:t>Suggested questioning</a:t>
                </a:r>
                <a:endParaRPr lang="en-GB" b="1" dirty="0">
                  <a:cs typeface="Calibri"/>
                </a:endParaRPr>
              </a:p>
              <a:p>
                <a:r>
                  <a:rPr lang="en-GB" dirty="0">
                    <a:cs typeface="Calibri"/>
                  </a:rPr>
                  <a:t>What is the same and what is different about the values in each sentence?</a:t>
                </a:r>
              </a:p>
              <a:p>
                <a:r>
                  <a:rPr lang="en-GB" dirty="0">
                    <a:cs typeface="Calibri"/>
                  </a:rPr>
                  <a:t>Will the words be in the same order? Why or why not?</a:t>
                </a:r>
              </a:p>
              <a:p>
                <a:r>
                  <a:rPr lang="en-GB" dirty="0">
                    <a:cs typeface="Calibri"/>
                  </a:rPr>
                  <a:t>Why are your answers to b and d different?</a:t>
                </a:r>
              </a:p>
              <a:p>
                <a:endParaRPr lang="en-GB" dirty="0">
                  <a:cs typeface="Calibri"/>
                </a:endParaRPr>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Additional activity I goes into more detail about how we can compare fractions with the same denominator, and how this is different to comparing fractions with the same numerator. Students are likely to find parts a and b more straightforward than parts c and d. For part c, a numerator greater</a:t>
                </a:r>
                <a:r>
                  <a:rPr lang="en-GB" b="0" baseline="0" dirty="0"/>
                  <a:t> than one is used so that students are working with less familiar fractions and focusing on the role of the denominator. </a:t>
                </a:r>
                <a:r>
                  <a:rPr lang="en-GB" b="0" dirty="0"/>
                  <a:t>Part d explores how, as the value of the denominator increases by one, the distance between each new denominator will get incrementally smaller. Parts b and d can be modelled on a number line. If students find part d challenging, use a number line to model all unit fractions from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to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r>
                  <a:rPr lang="en-GB" b="0" dirty="0"/>
                  <a:t>, and demonstrate how</a:t>
                </a:r>
                <a:r>
                  <a:rPr lang="en-GB" b="0" baseline="0" dirty="0"/>
                  <a:t> they will be marked closer together each time. </a:t>
                </a:r>
                <a:endParaRPr lang="en-GB" b="0" dirty="0"/>
              </a:p>
              <a:p>
                <a:endParaRPr lang="en-GB" b="0" dirty="0"/>
              </a:p>
            </p:txBody>
          </p:sp>
        </mc:Choice>
        <mc:Fallback xmlns="">
          <p:sp>
            <p:nvSpPr>
              <p:cNvPr id="3" name="Notes Placeholder 2"/>
              <p:cNvSpPr>
                <a:spLocks noGrp="1"/>
              </p:cNvSpPr>
              <p:nvPr>
                <p:ph type="body" idx="1"/>
              </p:nvPr>
            </p:nvSpPr>
            <p:spPr/>
            <p:txBody>
              <a:bodyPr/>
              <a:lstStyle/>
              <a:p>
                <a:pPr>
                  <a:defRPr/>
                </a:pPr>
                <a:r>
                  <a:rPr lang="en-GB" b="1"/>
                  <a:t>This slide is animated</a:t>
                </a:r>
                <a:r>
                  <a:rPr lang="en-GB" b="0"/>
                  <a:t>. Each question will appear separately so you can choose the pace at which to work with your class.</a:t>
                </a:r>
                <a:r>
                  <a:rPr lang="en-GB"/>
                  <a:t> </a:t>
                </a:r>
                <a:endParaRPr lang="en-GB" b="1"/>
              </a:p>
              <a:p>
                <a:endParaRPr lang="en-GB" b="1"/>
              </a:p>
              <a:p>
                <a:r>
                  <a:rPr lang="en-GB" b="1"/>
                  <a:t>Answers</a:t>
                </a:r>
                <a:endParaRPr lang="en-GB" b="1">
                  <a:cs typeface="Calibri"/>
                </a:endParaRPr>
              </a:p>
              <a:p>
                <a:r>
                  <a:rPr lang="en-GB" b="0"/>
                  <a:t>a)</a:t>
                </a:r>
                <a:r>
                  <a:rPr lang="en-GB"/>
                  <a:t> </a:t>
                </a:r>
                <a:r>
                  <a:rPr lang="en-GB" sz="1600" i="0">
                    <a:latin typeface="Cambria Math" panose="02040503050406030204" pitchFamily="18" charset="0"/>
                  </a:rPr>
                  <a:t>3</a:t>
                </a:r>
                <a:r>
                  <a:rPr lang="en-US" sz="1600" i="0">
                    <a:latin typeface="Cambria Math" panose="02040503050406030204" pitchFamily="18" charset="0"/>
                  </a:rPr>
                  <a:t>/</a:t>
                </a:r>
                <a:r>
                  <a:rPr lang="en-GB" sz="1600" i="0">
                    <a:latin typeface="Cambria Math" panose="02040503050406030204" pitchFamily="18" charset="0"/>
                  </a:rPr>
                  <a:t>11</a:t>
                </a:r>
                <a:r>
                  <a:rPr lang="en-US" sz="1600"/>
                  <a:t> </a:t>
                </a:r>
                <a:r>
                  <a:rPr lang="en-US" sz="1200"/>
                  <a:t>is </a:t>
                </a:r>
                <a:r>
                  <a:rPr lang="en-US" sz="1200" b="1"/>
                  <a:t>smaller</a:t>
                </a:r>
                <a:r>
                  <a:rPr lang="en-US" sz="1200"/>
                  <a:t> than </a:t>
                </a:r>
                <a:r>
                  <a:rPr lang="en-GB" sz="1600" b="0" i="0">
                    <a:latin typeface="Cambria Math" panose="02040503050406030204" pitchFamily="18" charset="0"/>
                  </a:rPr>
                  <a:t>4</a:t>
                </a:r>
                <a:r>
                  <a:rPr lang="en-US" sz="1600" b="0" i="0">
                    <a:latin typeface="Cambria Math" panose="02040503050406030204" pitchFamily="18" charset="0"/>
                  </a:rPr>
                  <a:t>/</a:t>
                </a:r>
                <a:r>
                  <a:rPr lang="en-GB" sz="1600" b="0" i="0">
                    <a:latin typeface="Cambria Math" panose="02040503050406030204" pitchFamily="18" charset="0"/>
                  </a:rPr>
                  <a:t>11</a:t>
                </a:r>
                <a:r>
                  <a:rPr lang="en-US" sz="1600"/>
                  <a:t>  </a:t>
                </a:r>
                <a:r>
                  <a:rPr lang="en-US" sz="1200"/>
                  <a:t>but </a:t>
                </a:r>
                <a:r>
                  <a:rPr lang="en-US" sz="1200" b="1"/>
                  <a:t>larger</a:t>
                </a:r>
                <a:r>
                  <a:rPr lang="en-US" sz="1200"/>
                  <a:t> than </a:t>
                </a:r>
                <a:r>
                  <a:rPr lang="en-GB" sz="1600" b="0" i="0">
                    <a:latin typeface="Cambria Math" panose="02040503050406030204" pitchFamily="18" charset="0"/>
                  </a:rPr>
                  <a:t>2</a:t>
                </a:r>
                <a:r>
                  <a:rPr lang="en-US" sz="1600" b="0" i="0">
                    <a:latin typeface="Cambria Math" panose="02040503050406030204" pitchFamily="18" charset="0"/>
                  </a:rPr>
                  <a:t>/</a:t>
                </a:r>
                <a:r>
                  <a:rPr lang="en-GB" sz="1600" b="0" i="0">
                    <a:latin typeface="Cambria Math" panose="02040503050406030204" pitchFamily="18" charset="0"/>
                  </a:rPr>
                  <a:t>11</a:t>
                </a:r>
                <a:r>
                  <a:rPr lang="en-GB"/>
                  <a:t>.</a:t>
                </a:r>
              </a:p>
              <a:p>
                <a:r>
                  <a:rPr lang="en-GB"/>
                  <a:t>b) Sam is correct as there is </a:t>
                </a:r>
                <a:r>
                  <a:rPr lang="en-GB" sz="1200" b="0" i="0">
                    <a:latin typeface="Cambria Math" panose="02040503050406030204" pitchFamily="18" charset="0"/>
                  </a:rPr>
                  <a:t>1</a:t>
                </a:r>
                <a:r>
                  <a:rPr lang="en-US" sz="1200" b="0" i="0">
                    <a:latin typeface="Cambria Math" panose="02040503050406030204" pitchFamily="18" charset="0"/>
                  </a:rPr>
                  <a:t>/</a:t>
                </a:r>
                <a:r>
                  <a:rPr lang="en-GB" sz="1200" b="0" i="0">
                    <a:latin typeface="Cambria Math" panose="02040503050406030204" pitchFamily="18" charset="0"/>
                  </a:rPr>
                  <a:t>11</a:t>
                </a:r>
                <a:r>
                  <a:rPr lang="en-US" sz="1200"/>
                  <a:t> between </a:t>
                </a:r>
                <a:r>
                  <a:rPr lang="en-GB" sz="1200" b="0" i="0">
                    <a:latin typeface="Cambria Math" panose="02040503050406030204" pitchFamily="18" charset="0"/>
                  </a:rPr>
                  <a:t>3</a:t>
                </a:r>
                <a:r>
                  <a:rPr lang="en-US" sz="1200" b="0" i="0">
                    <a:latin typeface="Cambria Math" panose="02040503050406030204" pitchFamily="18" charset="0"/>
                  </a:rPr>
                  <a:t>/</a:t>
                </a:r>
                <a:r>
                  <a:rPr lang="en-GB" sz="1200" b="0" i="0">
                    <a:latin typeface="Cambria Math" panose="02040503050406030204" pitchFamily="18" charset="0"/>
                  </a:rPr>
                  <a:t>11</a:t>
                </a:r>
                <a:r>
                  <a:rPr lang="en-US" sz="1200"/>
                  <a:t> and </a:t>
                </a:r>
                <a:r>
                  <a:rPr lang="en-GB" sz="1200" b="0" i="0">
                    <a:latin typeface="Cambria Math" panose="02040503050406030204" pitchFamily="18" charset="0"/>
                  </a:rPr>
                  <a:t>4</a:t>
                </a:r>
                <a:r>
                  <a:rPr lang="en-US" sz="1200" b="0" i="0">
                    <a:latin typeface="Cambria Math" panose="02040503050406030204" pitchFamily="18" charset="0"/>
                  </a:rPr>
                  <a:t>/</a:t>
                </a:r>
                <a:r>
                  <a:rPr lang="en-GB" sz="1200" b="0" i="0">
                    <a:latin typeface="Cambria Math" panose="02040503050406030204" pitchFamily="18" charset="0"/>
                  </a:rPr>
                  <a:t>11</a:t>
                </a:r>
                <a:r>
                  <a:rPr lang="en-GB"/>
                  <a:t>, as well as between </a:t>
                </a:r>
                <a:r>
                  <a:rPr lang="en-GB" sz="1200" b="0" i="0">
                    <a:latin typeface="Cambria Math" panose="02040503050406030204" pitchFamily="18" charset="0"/>
                  </a:rPr>
                  <a:t>3</a:t>
                </a:r>
                <a:r>
                  <a:rPr lang="en-US" sz="1200" b="0" i="0">
                    <a:latin typeface="Cambria Math" panose="02040503050406030204" pitchFamily="18" charset="0"/>
                  </a:rPr>
                  <a:t>/</a:t>
                </a:r>
                <a:r>
                  <a:rPr lang="en-GB" sz="1200" b="0" i="0">
                    <a:latin typeface="Cambria Math" panose="02040503050406030204" pitchFamily="18" charset="0"/>
                  </a:rPr>
                  <a:t>11</a:t>
                </a:r>
                <a:r>
                  <a:rPr lang="en-US" sz="1200"/>
                  <a:t> and </a:t>
                </a:r>
                <a:r>
                  <a:rPr lang="en-GB" sz="1200" b="0" i="0">
                    <a:latin typeface="Cambria Math" panose="02040503050406030204" pitchFamily="18" charset="0"/>
                  </a:rPr>
                  <a:t>2</a:t>
                </a:r>
                <a:r>
                  <a:rPr lang="en-US" sz="1200" b="0" i="0">
                    <a:latin typeface="Cambria Math" panose="02040503050406030204" pitchFamily="18" charset="0"/>
                  </a:rPr>
                  <a:t>/</a:t>
                </a:r>
                <a:r>
                  <a:rPr lang="en-GB" sz="1200" b="0" i="0">
                    <a:latin typeface="Cambria Math" panose="02040503050406030204" pitchFamily="18" charset="0"/>
                  </a:rPr>
                  <a:t>11</a:t>
                </a:r>
                <a:r>
                  <a:rPr lang="en-GB"/>
                  <a:t>.</a:t>
                </a:r>
              </a:p>
              <a:p>
                <a:r>
                  <a:rPr lang="en-GB"/>
                  <a:t>c)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11</a:t>
                </a:r>
                <a:r>
                  <a:rPr lang="en-US"/>
                  <a:t> </a:t>
                </a:r>
                <a:r>
                  <a:rPr lang="en-US" sz="1200"/>
                  <a:t>is </a:t>
                </a:r>
                <a:r>
                  <a:rPr lang="en-US" sz="1200" b="1"/>
                  <a:t>larger</a:t>
                </a:r>
                <a:r>
                  <a:rPr lang="en-US" sz="1200"/>
                  <a:t> than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12</a:t>
                </a:r>
                <a:r>
                  <a:rPr lang="en-US"/>
                  <a:t>  </a:t>
                </a:r>
                <a:r>
                  <a:rPr lang="en-US" sz="1200"/>
                  <a:t>but </a:t>
                </a:r>
                <a:r>
                  <a:rPr lang="en-US" sz="1200" b="1"/>
                  <a:t>smaller</a:t>
                </a:r>
                <a:r>
                  <a:rPr lang="en-US" sz="1200"/>
                  <a:t> than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10</a:t>
                </a:r>
                <a:r>
                  <a:rPr lang="en-GB"/>
                  <a:t>.</a:t>
                </a:r>
              </a:p>
              <a:p>
                <a:r>
                  <a:rPr lang="en-GB"/>
                  <a:t>d) Sam is not correct: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11</a:t>
                </a:r>
                <a:r>
                  <a:rPr lang="en-US"/>
                  <a:t> </a:t>
                </a:r>
                <a:r>
                  <a:rPr lang="en-US" sz="1200"/>
                  <a:t>closer to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12</a:t>
                </a:r>
                <a:r>
                  <a:rPr lang="en-GB"/>
                  <a:t>. The reasoning that students offer may give some insight into their understanding. Students may convert the values to decimals:</a:t>
                </a:r>
                <a:r>
                  <a:rPr lang="en-GB" baseline="0"/>
                  <a:t> t</a:t>
                </a:r>
                <a:r>
                  <a:rPr lang="en-GB"/>
                  <a:t>hey may know decimal equivalences for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10</a:t>
                </a:r>
                <a:r>
                  <a:rPr lang="en-GB"/>
                  <a:t> and </a:t>
                </a:r>
                <a:r>
                  <a:rPr lang="en-GB" b="0" i="0">
                    <a:latin typeface="Cambria Math" panose="02040503050406030204" pitchFamily="18" charset="0"/>
                  </a:rPr>
                  <a:t>1</a:t>
                </a:r>
                <a:r>
                  <a:rPr lang="en-US" b="0" i="0">
                    <a:latin typeface="Cambria Math" panose="02040503050406030204" pitchFamily="18" charset="0"/>
                  </a:rPr>
                  <a:t>/</a:t>
                </a:r>
                <a:r>
                  <a:rPr lang="en-GB" b="0" i="0">
                    <a:latin typeface="Cambria Math" panose="02040503050406030204" pitchFamily="18" charset="0"/>
                  </a:rPr>
                  <a:t>4</a:t>
                </a:r>
                <a:r>
                  <a:rPr lang="en-GB"/>
                  <a:t> (which is equivalent to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12</a:t>
                </a:r>
                <a:r>
                  <a:rPr lang="en-GB"/>
                  <a:t>). They may instead reason that as the denominator gets larger, the size of each 'part' gets smaller, so </a:t>
                </a:r>
                <a:r>
                  <a:rPr lang="en-GB" i="0">
                    <a:latin typeface="Cambria Math" panose="02040503050406030204" pitchFamily="18" charset="0"/>
                  </a:rPr>
                  <a:t>3</a:t>
                </a:r>
                <a:r>
                  <a:rPr lang="en-US" i="0">
                    <a:latin typeface="Cambria Math" panose="02040503050406030204" pitchFamily="18" charset="0"/>
                  </a:rPr>
                  <a:t>/</a:t>
                </a:r>
                <a:r>
                  <a:rPr lang="en-GB" i="0">
                    <a:latin typeface="Cambria Math" panose="02040503050406030204" pitchFamily="18" charset="0"/>
                  </a:rPr>
                  <a:t>11</a:t>
                </a:r>
                <a:r>
                  <a:rPr lang="en-US"/>
                  <a:t> </a:t>
                </a:r>
                <a:r>
                  <a:rPr lang="en-GB"/>
                  <a:t>must be closer to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12</a:t>
                </a:r>
                <a:r>
                  <a:rPr lang="en-GB" b="0">
                    <a:cs typeface="Calibri"/>
                  </a:rPr>
                  <a:t>.</a:t>
                </a:r>
              </a:p>
              <a:p>
                <a:endParaRPr lang="en-GB">
                  <a:cs typeface="Calibri" panose="020F0502020204030204"/>
                </a:endParaRPr>
              </a:p>
              <a:p>
                <a:r>
                  <a:rPr lang="en-GB">
                    <a:cs typeface="Calibri" panose="020F0502020204030204"/>
                  </a:rPr>
                  <a:t>? There are an infinite number of possibilities for a fraction closer to either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10</a:t>
                </a:r>
                <a:r>
                  <a:rPr lang="en-GB">
                    <a:cs typeface="Calibri" panose="020F0502020204030204"/>
                  </a:rPr>
                  <a:t> or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12</a:t>
                </a:r>
                <a:r>
                  <a:rPr lang="en-GB">
                    <a:cs typeface="Calibri" panose="020F0502020204030204"/>
                  </a:rPr>
                  <a:t>. The fraction that is halfway between is </a:t>
                </a:r>
                <a:r>
                  <a:rPr lang="en-GB" b="0" i="0">
                    <a:latin typeface="Cambria Math" panose="02040503050406030204" pitchFamily="18" charset="0"/>
                  </a:rPr>
                  <a:t>11</a:t>
                </a:r>
                <a:r>
                  <a:rPr lang="en-US" b="0" i="0">
                    <a:latin typeface="Cambria Math" panose="02040503050406030204" pitchFamily="18" charset="0"/>
                  </a:rPr>
                  <a:t>/</a:t>
                </a:r>
                <a:r>
                  <a:rPr lang="en-GB" b="0" i="0">
                    <a:latin typeface="Cambria Math" panose="02040503050406030204" pitchFamily="18" charset="0"/>
                  </a:rPr>
                  <a:t>40</a:t>
                </a:r>
                <a:r>
                  <a:rPr lang="en-GB"/>
                  <a:t> (the</a:t>
                </a:r>
                <a:r>
                  <a:rPr lang="en-GB" baseline="0"/>
                  <a:t> decimal equivalent is 0.275)</a:t>
                </a:r>
                <a:r>
                  <a:rPr lang="en-GB"/>
                  <a:t>. Teachers may like to use a calculator and</a:t>
                </a:r>
                <a:r>
                  <a:rPr lang="en-GB" baseline="0"/>
                  <a:t> type students’ fractions as divisions to check their answers are between 0.3 and 0.275 (to be closer to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10</a:t>
                </a:r>
                <a:r>
                  <a:rPr lang="en-GB"/>
                  <a:t>) or between 0.275</a:t>
                </a:r>
                <a:r>
                  <a:rPr lang="en-GB" baseline="0"/>
                  <a:t> and 0.25 (to be closer to </a:t>
                </a:r>
                <a:r>
                  <a:rPr lang="en-GB" i="0">
                    <a:latin typeface="Cambria Math" panose="02040503050406030204" pitchFamily="18" charset="0"/>
                  </a:rPr>
                  <a:t>3</a:t>
                </a:r>
                <a:r>
                  <a:rPr lang="en-US" i="0">
                    <a:latin typeface="Cambria Math" panose="02040503050406030204" pitchFamily="18" charset="0"/>
                  </a:rPr>
                  <a:t>/</a:t>
                </a:r>
                <a:r>
                  <a:rPr lang="en-GB" b="0" i="0">
                    <a:latin typeface="Cambria Math" panose="02040503050406030204" pitchFamily="18" charset="0"/>
                  </a:rPr>
                  <a:t>12</a:t>
                </a:r>
                <a:r>
                  <a:rPr lang="en-GB"/>
                  <a:t>).</a:t>
                </a:r>
              </a:p>
              <a:p>
                <a:endParaRPr lang="en-GB"/>
              </a:p>
              <a:p>
                <a:r>
                  <a:rPr lang="en-GB" b="1"/>
                  <a:t>Suggested questioning</a:t>
                </a:r>
                <a:endParaRPr lang="en-GB" b="1">
                  <a:cs typeface="Calibri"/>
                </a:endParaRPr>
              </a:p>
              <a:p>
                <a:r>
                  <a:rPr lang="en-GB">
                    <a:cs typeface="Calibri"/>
                  </a:rPr>
                  <a:t>Asking students to represent the fractions in a different way, maybe as a decimal, a percentage or as a pictorial representation, may offer insight into their understanding of fractions and their equivalences.</a:t>
                </a:r>
                <a:endParaRPr lang="en-GB" b="0">
                  <a:cs typeface="Calibri"/>
                </a:endParaRPr>
              </a:p>
              <a:p>
                <a:endParaRPr lang="en-GB">
                  <a:cs typeface="Calibri"/>
                </a:endParaRPr>
              </a:p>
              <a:p>
                <a:r>
                  <a:rPr lang="en-GB" b="1"/>
                  <a:t>Things to think about</a:t>
                </a:r>
              </a:p>
              <a:p>
                <a:r>
                  <a:rPr lang="en-GB">
                    <a:cs typeface="Calibri"/>
                  </a:rPr>
                  <a:t>The use of a number line may prove fruitful in helping students to understand the context of the problem. Checkpoint 10 may be a useful context to start exploring this.</a:t>
                </a:r>
                <a:endParaRPr lang="en-GB" b="1">
                  <a:cs typeface="Calibri"/>
                </a:endParaRP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92</a:t>
            </a:fld>
            <a:endParaRPr lang="en-GB" dirty="0"/>
          </a:p>
        </p:txBody>
      </p:sp>
    </p:spTree>
    <p:extLst>
      <p:ext uri="{BB962C8B-B14F-4D97-AF65-F5344CB8AC3E}">
        <p14:creationId xmlns:p14="http://schemas.microsoft.com/office/powerpoint/2010/main" val="20013904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a:t>
                </a:r>
                <a:r>
                  <a:rPr lang="en-GB" b="0" baseline="0" dirty="0"/>
                  <a:t> following have an a</a:t>
                </a:r>
                <a:r>
                  <a:rPr lang="en-GB" b="0" dirty="0"/>
                  <a:t>nswer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 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0" smtClean="0">
                        <a:latin typeface="Cambria Math" panose="02040503050406030204" pitchFamily="18" charset="0"/>
                      </a:rPr>
                      <m:t>; </m:t>
                    </m:r>
                  </m:oMath>
                </a14:m>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b="0" i="0" smtClean="0">
                        <a:latin typeface="Cambria Math" panose="02040503050406030204" pitchFamily="18" charset="0"/>
                      </a:rPr>
                      <m:t>; </m:t>
                    </m:r>
                  </m:oMath>
                </a14:m>
                <a:r>
                  <a:rPr lang="en-GB" b="0" dirty="0"/>
                  <a:t> </a:t>
                </a:r>
                <a14:m>
                  <m:oMath xmlns:m="http://schemas.openxmlformats.org/officeDocument/2006/math">
                    <m:r>
                      <a:rPr lang="en-GB" b="0" i="0" smtClean="0">
                        <a:latin typeface="Cambria Math" panose="02040503050406030204" pitchFamily="18" charset="0"/>
                      </a:rPr>
                      <m:t>1</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0" smtClean="0">
                        <a:latin typeface="Cambria Math" panose="02040503050406030204" pitchFamily="18" charset="0"/>
                      </a:rPr>
                      <m:t>; </m:t>
                    </m:r>
                  </m:oMath>
                </a14:m>
                <a:r>
                  <a:rPr lang="en-GB" dirty="0"/>
                  <a:t> </a:t>
                </a:r>
                <a14:m>
                  <m:oMath xmlns:m="http://schemas.openxmlformats.org/officeDocument/2006/math">
                    <m:r>
                      <a:rPr lang="en-GB" i="1" smtClean="0">
                        <a:latin typeface="Cambria Math" panose="02040503050406030204" pitchFamily="18" charset="0"/>
                      </a:rPr>
                      <m:t>1</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a:t>
                </a:r>
              </a:p>
              <a:p>
                <a:r>
                  <a:rPr lang="en-GB" b="0" dirty="0"/>
                  <a:t>The</a:t>
                </a:r>
                <a:r>
                  <a:rPr lang="en-GB" b="0" baseline="0" dirty="0"/>
                  <a:t> following do not have </a:t>
                </a:r>
                <a:r>
                  <a:rPr lang="en-GB" b="0" dirty="0"/>
                  <a:t>an answer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a:t>
                </a:r>
                <a:r>
                  <a:rPr lang="en-GB" b="0" baseline="0" dirty="0"/>
                  <a:t> </a:t>
                </a:r>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oMath>
                </a14:m>
                <a:r>
                  <a:rPr lang="en-GB" b="0" dirty="0"/>
                  <a:t> (=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a14:m>
                <a:r>
                  <a:rPr lang="en-GB" b="0" dirty="0"/>
                  <a: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For </a:t>
                </a:r>
                <a14:m>
                  <m:oMath xmlns:m="http://schemas.openxmlformats.org/officeDocument/2006/math">
                    <m:r>
                      <a:rPr lang="en-GB" b="0" i="0"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dirty="0"/>
                  <a:t> add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back on.</a:t>
                </a:r>
                <a:r>
                  <a:rPr lang="en-GB" b="0" baseline="0" dirty="0"/>
                  <a:t> F</a:t>
                </a:r>
                <a:r>
                  <a:rPr lang="en-GB" b="0" dirty="0"/>
                  <a:t>or</a:t>
                </a:r>
                <a:r>
                  <a:rPr lang="en-GB" b="0" baseline="0" dirty="0"/>
                  <a:t> this example, students might also suggest changing the subtraction to an addition); for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oMath>
                </a14:m>
                <a:r>
                  <a:rPr lang="en-GB" b="0" dirty="0"/>
                  <a:t> subtract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b="0" dirty="0"/>
                  <a:t>.</a:t>
                </a:r>
              </a:p>
              <a:p>
                <a:endParaRPr lang="en-GB" b="1" dirty="0"/>
              </a:p>
              <a:p>
                <a:r>
                  <a:rPr lang="en-GB" b="0" dirty="0"/>
                  <a:t>? Students’ responses will vary; for those that successfully use denominators other than four, probe whether they are using decimals or fractions to work out their answers.</a:t>
                </a:r>
              </a:p>
              <a:p>
                <a:endParaRPr lang="en-GB" b="1" dirty="0"/>
              </a:p>
              <a:p>
                <a:r>
                  <a:rPr lang="en-GB" b="1" dirty="0"/>
                  <a:t>Suggested questioning</a:t>
                </a:r>
              </a:p>
              <a:p>
                <a:r>
                  <a:rPr lang="en-GB" sz="1200" dirty="0"/>
                  <a:t>Are there any that you know are definitely not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sz="1200" dirty="0"/>
                  <a:t> without calculating?</a:t>
                </a:r>
                <a:r>
                  <a:rPr lang="en-GB" sz="1200" baseline="0" dirty="0"/>
                  <a:t> How do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your strategy? Is it the same for all of the calculations?</a:t>
                </a:r>
              </a:p>
              <a:p>
                <a:r>
                  <a:rPr lang="en-GB" b="0" dirty="0"/>
                  <a:t>Are there any that surprised you? Why?</a:t>
                </a:r>
              </a:p>
              <a:p>
                <a:endParaRPr lang="en-GB" b="1" dirty="0"/>
              </a:p>
              <a:p>
                <a:r>
                  <a:rPr lang="en-GB" b="1" dirty="0"/>
                  <a:t>Things to think about</a:t>
                </a:r>
              </a:p>
              <a:p>
                <a:r>
                  <a:rPr lang="en-GB" b="0" dirty="0"/>
                  <a:t>This activity is a simplified version of Checkpoint 24, offering a</a:t>
                </a:r>
                <a:r>
                  <a:rPr lang="en-GB" b="0" baseline="0" dirty="0"/>
                  <a:t> target total that is a fraction under one rather than a mixed number. </a:t>
                </a:r>
                <a:r>
                  <a:rPr lang="en-GB" b="0" dirty="0"/>
                  <a:t>Two of the calculations have been chosen as potential misconceptions:</a:t>
                </a:r>
                <a:r>
                  <a:rPr lang="en-GB" b="0" baseline="0" dirty="0"/>
                  <a:t> </a:t>
                </a:r>
                <a:r>
                  <a:rPr lang="en-GB" b="0"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oMath>
                </a14:m>
                <a:r>
                  <a:rPr lang="en-GB" b="0" dirty="0"/>
                  <a:t>, where students might be tempted to incorrectly add the denominators as well as the numerators;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b="0" baseline="0" dirty="0"/>
                  <a:t>, where students might recognise the pair of values as totalling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oMath>
                </a14:m>
                <a:r>
                  <a:rPr lang="en-GB" b="0" baseline="0" dirty="0"/>
                  <a:t> and disregard the operation symbol</a:t>
                </a:r>
                <a:r>
                  <a:rPr lang="en-GB" b="0" dirty="0"/>
                  <a:t>. Some</a:t>
                </a:r>
                <a:r>
                  <a:rPr lang="en-GB" b="0" baseline="0" dirty="0"/>
                  <a:t> of the correct answers might not be immediately recognised, in which case dwell on some examples to explore understanding of a concept. For example, identifying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a14:m>
                <a:r>
                  <a:rPr lang="en-GB" b="0" baseline="0" dirty="0"/>
                  <a:t> as correct relies on both an understanding of how to deal with the denominators when adding, and of the equivalence of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8</m:t>
                        </m:r>
                      </m:den>
                    </m:f>
                  </m:oMath>
                </a14:m>
                <a:r>
                  <a:rPr lang="en-GB" b="0" baseline="0"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baseline="0" dirty="0"/>
                  <a:t>. T</a:t>
                </a:r>
                <a:r>
                  <a:rPr lang="en-GB" b="0" dirty="0"/>
                  <a:t>he different denominators of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a14:m>
                <a:r>
                  <a:rPr lang="en-GB" b="0" baseline="0" dirty="0"/>
                  <a:t> may be off putting – but, if students are confident with converting to decimals and remember the equivalence of 0.75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b="0" baseline="0" dirty="0"/>
                  <a:t>, this becomes more obvious. For </a:t>
                </a:r>
                <a14:m>
                  <m:oMath xmlns:m="http://schemas.openxmlformats.org/officeDocument/2006/math">
                    <m:r>
                      <a:rPr lang="en-GB" sz="1200" i="1" smtClean="0">
                        <a:latin typeface="Cambria Math" panose="02040503050406030204" pitchFamily="18" charset="0"/>
                      </a:rPr>
                      <m:t>1</m:t>
                    </m:r>
                    <m:r>
                      <a:rPr lang="en-GB" sz="1200" b="0" i="1" smtClean="0">
                        <a:latin typeface="Cambria Math" panose="02040503050406030204" pitchFamily="18" charset="0"/>
                      </a:rPr>
                      <m:t>−</m:t>
                    </m:r>
                    <m:box>
                      <m:boxPr>
                        <m:ctrlPr>
                          <a:rPr lang="en-GB" sz="1200" b="0" i="1" smtClean="0">
                            <a:latin typeface="Cambria Math" panose="02040503050406030204" pitchFamily="18" charset="0"/>
                          </a:rPr>
                        </m:ctrlPr>
                      </m:boxPr>
                      <m:e>
                        <m:argPr>
                          <m:argSz m:val="-1"/>
                        </m:argP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e>
                    </m:box>
                  </m:oMath>
                </a14:m>
                <a:r>
                  <a:rPr lang="en-GB" b="0" baseline="0" dirty="0"/>
                  <a:t> , students need an understanding of how many quarters make one whole; compare with </a:t>
                </a:r>
                <a14:m>
                  <m:oMath xmlns:m="http://schemas.openxmlformats.org/officeDocument/2006/math">
                    <m:r>
                      <a:rPr lang="en-GB" sz="1200" i="1" smtClean="0">
                        <a:latin typeface="Cambria Math" panose="02040503050406030204" pitchFamily="18" charset="0"/>
                      </a:rPr>
                      <m:t>1</m:t>
                    </m:r>
                    <m:box>
                      <m:boxPr>
                        <m:ctrlPr>
                          <a:rPr lang="en-GB" sz="1200" i="1" smtClean="0">
                            <a:latin typeface="Cambria Math" panose="02040503050406030204" pitchFamily="18" charset="0"/>
                          </a:rPr>
                        </m:ctrlPr>
                      </m:boxPr>
                      <m:e>
                        <m:argPr>
                          <m:argSz m:val="-1"/>
                        </m:argPr>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e>
                    </m:box>
                    <m:r>
                      <a:rPr lang="en-GB" sz="1200" b="0" i="1" smtClean="0">
                        <a:latin typeface="Cambria Math" panose="02040503050406030204" pitchFamily="18" charset="0"/>
                      </a:rPr>
                      <m:t>−</m:t>
                    </m:r>
                    <m:box>
                      <m:boxPr>
                        <m:ctrlPr>
                          <a:rPr lang="en-GB" sz="1200" b="0" i="1" smtClean="0">
                            <a:latin typeface="Cambria Math" panose="02040503050406030204" pitchFamily="18" charset="0"/>
                          </a:rPr>
                        </m:ctrlPr>
                      </m:boxPr>
                      <m:e>
                        <m:argPr>
                          <m:argSz m:val="-1"/>
                        </m:argP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e>
                    </m:box>
                  </m:oMath>
                </a14:m>
                <a:r>
                  <a:rPr lang="en-GB" b="0" baseline="0" dirty="0"/>
                  <a:t> to explore their understanding. The guidance slide for Checkpoint 24 offers some suggestions for assessment points or adaptations. </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Answer of </a:t>
                </a:r>
                <a:r>
                  <a:rPr lang="en-GB" b="0" i="0">
                    <a:latin typeface="Cambria Math" panose="02040503050406030204" pitchFamily="18" charset="0"/>
                  </a:rPr>
                  <a:t>3/4</a:t>
                </a:r>
                <a:r>
                  <a:rPr lang="en-GB" b="0"/>
                  <a:t>: </a:t>
                </a:r>
                <a:r>
                  <a:rPr lang="en-GB" b="0" i="0">
                    <a:latin typeface="Cambria Math" panose="02040503050406030204" pitchFamily="18" charset="0"/>
                  </a:rPr>
                  <a:t>3/8+3/8</a:t>
                </a:r>
                <a:r>
                  <a:rPr lang="en-GB" b="0"/>
                  <a:t>, </a:t>
                </a:r>
                <a:r>
                  <a:rPr lang="en-GB" b="0" i="0">
                    <a:latin typeface="Cambria Math" panose="02040503050406030204" pitchFamily="18" charset="0"/>
                  </a:rPr>
                  <a:t>1/5+1/4+3/10</a:t>
                </a:r>
                <a:r>
                  <a:rPr lang="en-GB" b="0"/>
                  <a:t>, </a:t>
                </a:r>
                <a:r>
                  <a:rPr lang="en-GB" b="0" i="0">
                    <a:latin typeface="Cambria Math" panose="02040503050406030204" pitchFamily="18" charset="0"/>
                  </a:rPr>
                  <a:t>1 1/4−1/2</a:t>
                </a:r>
                <a:r>
                  <a:rPr lang="en-GB" b="0"/>
                  <a:t>, </a:t>
                </a:r>
                <a:r>
                  <a:rPr lang="en-GB" b="0" i="0">
                    <a:latin typeface="Cambria Math" panose="02040503050406030204" pitchFamily="18" charset="0"/>
                  </a:rPr>
                  <a:t>1/4+1/4+1/4</a:t>
                </a:r>
                <a:r>
                  <a:rPr lang="en-GB" b="0"/>
                  <a:t>,</a:t>
                </a:r>
                <a:r>
                  <a:rPr lang="en-GB"/>
                  <a:t> </a:t>
                </a:r>
                <a:r>
                  <a:rPr lang="en-GB" i="0">
                    <a:latin typeface="Cambria Math" panose="02040503050406030204" pitchFamily="18" charset="0"/>
                  </a:rPr>
                  <a:t>1</a:t>
                </a:r>
                <a:r>
                  <a:rPr lang="en-GB" b="0" i="0">
                    <a:latin typeface="Cambria Math" panose="02040503050406030204" pitchFamily="18" charset="0"/>
                  </a:rPr>
                  <a:t>−1/4</a:t>
                </a:r>
                <a:endParaRPr lang="en-GB" b="0"/>
              </a:p>
              <a:p>
                <a:r>
                  <a:rPr lang="en-GB" b="0"/>
                  <a:t>NOT an answer of </a:t>
                </a:r>
                <a:r>
                  <a:rPr lang="en-GB" b="0" i="0">
                    <a:latin typeface="Cambria Math" panose="02040503050406030204" pitchFamily="18" charset="0"/>
                  </a:rPr>
                  <a:t>3/4</a:t>
                </a:r>
                <a:r>
                  <a:rPr lang="en-GB" b="0"/>
                  <a:t>: </a:t>
                </a:r>
                <a:r>
                  <a:rPr lang="en-GB" b="0" i="0">
                    <a:latin typeface="Cambria Math" panose="02040503050406030204" pitchFamily="18" charset="0"/>
                  </a:rPr>
                  <a:t>1/2−1/4</a:t>
                </a:r>
                <a:r>
                  <a:rPr lang="en-GB" b="0"/>
                  <a:t> (=</a:t>
                </a:r>
                <a:r>
                  <a:rPr lang="en-GB" b="0" i="0">
                    <a:latin typeface="Cambria Math" panose="02040503050406030204" pitchFamily="18" charset="0"/>
                  </a:rPr>
                  <a:t>1/4</a:t>
                </a:r>
                <a:r>
                  <a:rPr lang="en-GB" b="0"/>
                  <a:t>), </a:t>
                </a:r>
                <a:r>
                  <a:rPr lang="en-GB" b="0" i="0">
                    <a:latin typeface="Cambria Math" panose="02040503050406030204" pitchFamily="18" charset="0"/>
                  </a:rPr>
                  <a:t>1/2+2/2</a:t>
                </a:r>
                <a:r>
                  <a:rPr lang="en-GB" b="0"/>
                  <a:t> (=</a:t>
                </a:r>
                <a:r>
                  <a:rPr lang="en-GB" b="0" i="0">
                    <a:latin typeface="Cambria Math" panose="02040503050406030204" pitchFamily="18" charset="0"/>
                  </a:rPr>
                  <a:t>3/2</a:t>
                </a:r>
                <a:r>
                  <a:rPr lang="en-GB" b="0"/>
                  <a:t>)</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a:t>
                </a:r>
                <a:r>
                  <a:rPr lang="en-GB" b="0" i="0">
                    <a:latin typeface="Cambria Math" panose="02040503050406030204" pitchFamily="18" charset="0"/>
                  </a:rPr>
                  <a:t>1/2−1/4</a:t>
                </a:r>
                <a:r>
                  <a:rPr lang="en-GB" b="0"/>
                  <a:t>: add </a:t>
                </a:r>
                <a:r>
                  <a:rPr lang="en-GB" b="0" i="0">
                    <a:latin typeface="Cambria Math" panose="02040503050406030204" pitchFamily="18" charset="0"/>
                  </a:rPr>
                  <a:t>1/2</a:t>
                </a:r>
                <a:r>
                  <a:rPr lang="en-GB" b="0"/>
                  <a:t> back on (for</a:t>
                </a:r>
                <a:r>
                  <a:rPr lang="en-GB" b="0" baseline="0"/>
                  <a:t> this example, students might also suggest changing the subtraction to an addition);</a:t>
                </a:r>
                <a:r>
                  <a:rPr lang="en-GB" b="0" i="0">
                    <a:latin typeface="Cambria Math" panose="02040503050406030204" pitchFamily="18" charset="0"/>
                  </a:rPr>
                  <a:t>1/2+2/2:</a:t>
                </a:r>
                <a:r>
                  <a:rPr lang="en-GB" b="0"/>
                  <a:t> subtract </a:t>
                </a:r>
                <a:r>
                  <a:rPr lang="en-GB" sz="1200" b="0" i="0">
                    <a:latin typeface="Cambria Math" panose="02040503050406030204" pitchFamily="18" charset="0"/>
                  </a:rPr>
                  <a:t>3/4</a:t>
                </a:r>
                <a:endParaRPr lang="en-GB" b="0"/>
              </a:p>
              <a:p>
                <a:endParaRPr lang="en-GB" b="1"/>
              </a:p>
              <a:p>
                <a:r>
                  <a:rPr lang="en-GB" b="0"/>
                  <a:t>? Students responses will vary; for those that successfully use denominators other then 4, probe whether they are using decimals or fractions to work out their answers.</a:t>
                </a:r>
              </a:p>
              <a:p>
                <a:endParaRPr lang="en-GB" b="1"/>
              </a:p>
              <a:p>
                <a:r>
                  <a:rPr lang="en-GB" b="1"/>
                  <a:t>Suggested questioning</a:t>
                </a:r>
              </a:p>
              <a:p>
                <a:endParaRPr lang="en-GB" b="0"/>
              </a:p>
              <a:p>
                <a:endParaRPr lang="en-GB" b="1"/>
              </a:p>
              <a:p>
                <a:r>
                  <a:rPr lang="en-GB" b="1"/>
                  <a:t>Things to think about</a:t>
                </a:r>
              </a:p>
              <a:p>
                <a:r>
                  <a:rPr lang="en-GB" b="0"/>
                  <a:t>This activity is…Some of the calculations have been chosen as potential misconceptions – such as </a:t>
                </a:r>
                <a:r>
                  <a:rPr lang="en-GB" b="0" i="0">
                    <a:latin typeface="Cambria Math" panose="02040503050406030204" pitchFamily="18" charset="0"/>
                  </a:rPr>
                  <a:t>1/2+2/2</a:t>
                </a:r>
                <a:r>
                  <a:rPr lang="en-GB" b="0"/>
                  <a:t>, where students might be tempted to incorrectly add the denominators as well as the numerators.</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93</a:t>
            </a:fld>
            <a:endParaRPr lang="en-GB" dirty="0"/>
          </a:p>
        </p:txBody>
      </p:sp>
    </p:spTree>
    <p:extLst>
      <p:ext uri="{BB962C8B-B14F-4D97-AF65-F5344CB8AC3E}">
        <p14:creationId xmlns:p14="http://schemas.microsoft.com/office/powerpoint/2010/main" val="290823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4572932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8;</a:t>
                </a:r>
                <a:r>
                  <a:rPr lang="en-GB" b="0" baseline="0" dirty="0"/>
                  <a:t> </a:t>
                </a:r>
                <a:r>
                  <a:rPr lang="en-GB" b="0" dirty="0"/>
                  <a:t>b) </a:t>
                </a:r>
                <a14:m>
                  <m:oMath xmlns:m="http://schemas.openxmlformats.org/officeDocument/2006/math">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5</m:t>
                        </m:r>
                      </m:den>
                    </m:f>
                  </m:oMath>
                </a14:m>
                <a:r>
                  <a:rPr lang="en-GB" b="0" dirty="0"/>
                  <a:t>);</a:t>
                </a:r>
                <a:r>
                  <a:rPr lang="en-GB" b="0" baseline="0" dirty="0"/>
                  <a:t> </a:t>
                </a:r>
                <a:r>
                  <a:rPr lang="en-GB" b="0" dirty="0"/>
                  <a:t>c) </a:t>
                </a:r>
                <a14:m>
                  <m:oMath xmlns:m="http://schemas.openxmlformats.org/officeDocument/2006/math">
                    <m:r>
                      <a:rPr lang="en-GB" b="0" i="0" smtClean="0">
                        <a:latin typeface="Cambria Math" panose="02040503050406030204" pitchFamily="18" charset="0"/>
                      </a:rPr>
                      <m:t>8</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41</m:t>
                        </m:r>
                      </m:num>
                      <m:den>
                        <m:r>
                          <a:rPr lang="en-GB" b="0" i="1" smtClean="0">
                            <a:latin typeface="Cambria Math" panose="02040503050406030204" pitchFamily="18" charset="0"/>
                          </a:rPr>
                          <m:t>5</m:t>
                        </m:r>
                      </m:den>
                    </m:f>
                  </m:oMath>
                </a14:m>
                <a:r>
                  <a:rPr lang="en-GB" b="0" dirty="0"/>
                  <a:t>);</a:t>
                </a:r>
                <a:r>
                  <a:rPr lang="en-GB" b="0" baseline="0" dirty="0"/>
                  <a:t> </a:t>
                </a:r>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0" smtClean="0">
                        <a:latin typeface="Cambria Math" panose="02040503050406030204" pitchFamily="18" charset="0"/>
                      </a:rPr>
                      <m:t>; </m:t>
                    </m:r>
                  </m:oMath>
                </a14:m>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22</m:t>
                        </m:r>
                      </m:num>
                      <m:den>
                        <m:r>
                          <a:rPr lang="en-GB" b="0" i="1" smtClean="0">
                            <a:latin typeface="Cambria Math" panose="02040503050406030204" pitchFamily="18" charset="0"/>
                          </a:rPr>
                          <m:t>5</m:t>
                        </m:r>
                      </m:den>
                    </m:f>
                  </m:oMath>
                </a14:m>
                <a:r>
                  <a:rPr lang="en-GB" b="0" dirty="0"/>
                  <a:t> (= </a:t>
                </a:r>
                <a14:m>
                  <m:oMath xmlns:m="http://schemas.openxmlformats.org/officeDocument/2006/math">
                    <m:r>
                      <a:rPr lang="en-GB" b="0" i="0"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a:t>
                </a:r>
                <a:r>
                  <a:rPr lang="en-GB" b="0" baseline="0" dirty="0"/>
                  <a:t> </a:t>
                </a:r>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7</m:t>
                        </m:r>
                      </m:den>
                    </m:f>
                  </m:oMath>
                </a14:m>
                <a:r>
                  <a:rPr lang="en-GB" b="0" dirty="0"/>
                  <a:t> (=</a:t>
                </a:r>
                <a14:m>
                  <m:oMath xmlns:m="http://schemas.openxmlformats.org/officeDocument/2006/math">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b="0" dirty="0"/>
                  <a: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 9; 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a14:m>
                <a:r>
                  <a:rPr lang="en-GB" b="0" dirty="0"/>
                  <a:t>; c) </a:t>
                </a:r>
                <a14:m>
                  <m:oMath xmlns:m="http://schemas.openxmlformats.org/officeDocument/2006/math">
                    <m:r>
                      <a:rPr lang="en-GB" b="0" i="0" smtClean="0">
                        <a:latin typeface="Cambria Math" panose="02040503050406030204" pitchFamily="18" charset="0"/>
                      </a:rPr>
                      <m:t>6</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31</m:t>
                        </m:r>
                      </m:num>
                      <m:den>
                        <m:r>
                          <a:rPr lang="en-GB" b="0" i="1" smtClean="0">
                            <a:latin typeface="Cambria Math" panose="02040503050406030204" pitchFamily="18" charset="0"/>
                          </a:rPr>
                          <m:t>5</m:t>
                        </m:r>
                      </m:den>
                    </m:f>
                  </m:oMath>
                </a14:m>
                <a:r>
                  <a:rPr lang="en-GB" b="0" dirty="0"/>
                  <a:t>);</a:t>
                </a:r>
                <a:r>
                  <a:rPr lang="en-GB" b="0" baseline="0" dirty="0"/>
                  <a:t> d</a:t>
                </a: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m:t>
                        </m:r>
                      </m:den>
                    </m:f>
                  </m:oMath>
                </a14:m>
                <a:r>
                  <a:rPr lang="en-GB" b="0" dirty="0"/>
                  <a:t> (= </a:t>
                </a:r>
                <a14:m>
                  <m:oMath xmlns:m="http://schemas.openxmlformats.org/officeDocument/2006/math">
                    <m:r>
                      <a:rPr lang="en-GB" b="0" i="0"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a:t>
                </a:r>
                <a:r>
                  <a:rPr lang="en-GB" b="0" baseline="0" dirty="0"/>
                  <a:t> 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m:t>
                        </m:r>
                      </m:den>
                    </m:f>
                  </m:oMath>
                </a14:m>
                <a:r>
                  <a:rPr lang="en-GB" b="0" dirty="0"/>
                  <a:t> (= </a:t>
                </a:r>
                <a14:m>
                  <m:oMath xmlns:m="http://schemas.openxmlformats.org/officeDocument/2006/math">
                    <m:r>
                      <a:rPr lang="en-GB" b="0" i="0"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oMath>
                </a14:m>
                <a:r>
                  <a:rPr lang="en-GB" b="0" dirty="0"/>
                  <a:t>); 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22</m:t>
                        </m:r>
                      </m:num>
                      <m:den>
                        <m:r>
                          <a:rPr lang="en-GB" b="0" i="1" smtClean="0">
                            <a:latin typeface="Cambria Math" panose="02040503050406030204" pitchFamily="18" charset="0"/>
                          </a:rPr>
                          <m:t>7</m:t>
                        </m:r>
                      </m:den>
                    </m:f>
                  </m:oMath>
                </a14:m>
                <a:r>
                  <a:rPr lang="en-GB" b="0" dirty="0"/>
                  <a:t> (= </a:t>
                </a:r>
                <a14:m>
                  <m:oMath xmlns:m="http://schemas.openxmlformats.org/officeDocument/2006/math">
                    <m:r>
                      <a:rPr lang="en-GB" b="0" i="0" smtClean="0">
                        <a:latin typeface="Cambria Math" panose="02040503050406030204" pitchFamily="18" charset="0"/>
                      </a:rPr>
                      <m:t>3</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responses</a:t>
                </a:r>
                <a:r>
                  <a:rPr lang="en-GB" b="0" baseline="0" dirty="0"/>
                  <a:t> for what they notice may vary. For example, some may recognise that the corresponding answers all have a difference of two. They may take this further and be able to explain that the</a:t>
                </a:r>
                <a:r>
                  <a:rPr lang="en-GB" b="0" dirty="0"/>
                  <a:t>ir</a:t>
                </a:r>
                <a:r>
                  <a:rPr lang="en-GB" b="0" baseline="0" dirty="0"/>
                  <a:t> answers for parts d and e are the same because </a:t>
                </a:r>
                <a14:m>
                  <m:oMath xmlns:m="http://schemas.openxmlformats.org/officeDocument/2006/math">
                    <m:f>
                      <m:fPr>
                        <m:ctrlPr>
                          <a:rPr lang="en-US" sz="1200" i="1" smtClean="0">
                            <a:latin typeface="Cambria Math" panose="02040503050406030204" pitchFamily="18" charset="0"/>
                          </a:rPr>
                        </m:ctrlPr>
                      </m:fPr>
                      <m:num>
                        <m:r>
                          <a:rPr lang="en-GB" sz="1200">
                            <a:latin typeface="Cambria Math" panose="02040503050406030204" pitchFamily="18" charset="0"/>
                          </a:rPr>
                          <m:t>7</m:t>
                        </m:r>
                      </m:num>
                      <m:den>
                        <m:r>
                          <a:rPr lang="en-GB" sz="1200">
                            <a:latin typeface="Cambria Math" panose="02040503050406030204" pitchFamily="18" charset="0"/>
                          </a:rPr>
                          <m:t>5</m:t>
                        </m:r>
                      </m:den>
                    </m:f>
                  </m:oMath>
                </a14:m>
                <a:r>
                  <a:rPr lang="en-GB" b="0" baseline="0" dirty="0"/>
                  <a:t> and </a:t>
                </a:r>
                <a14:m>
                  <m:oMath xmlns:m="http://schemas.openxmlformats.org/officeDocument/2006/math">
                    <m:f>
                      <m:fPr>
                        <m:ctrlPr>
                          <a:rPr lang="en-US" sz="1200" i="1" smtClean="0">
                            <a:latin typeface="Cambria Math" panose="02040503050406030204" pitchFamily="18" charset="0"/>
                          </a:rPr>
                        </m:ctrlPr>
                      </m:fPr>
                      <m:num>
                        <m:r>
                          <a:rPr lang="en-GB" sz="1200" b="0" i="0" smtClean="0">
                            <a:latin typeface="Cambria Math" panose="02040503050406030204" pitchFamily="18" charset="0"/>
                          </a:rPr>
                          <m:t>1</m:t>
                        </m:r>
                        <m:r>
                          <a:rPr lang="en-GB" sz="1200">
                            <a:latin typeface="Cambria Math" panose="02040503050406030204" pitchFamily="18" charset="0"/>
                          </a:rPr>
                          <m:t>7</m:t>
                        </m:r>
                      </m:num>
                      <m:den>
                        <m:r>
                          <a:rPr lang="en-GB" sz="1200">
                            <a:latin typeface="Cambria Math" panose="02040503050406030204" pitchFamily="18" charset="0"/>
                          </a:rPr>
                          <m:t>5</m:t>
                        </m:r>
                      </m:den>
                    </m:f>
                  </m:oMath>
                </a14:m>
                <a:r>
                  <a:rPr lang="en-GB" b="0" baseline="0" dirty="0"/>
                  <a:t> are </a:t>
                </a:r>
                <a14:m>
                  <m:oMath xmlns:m="http://schemas.openxmlformats.org/officeDocument/2006/math">
                    <m:f>
                      <m:fPr>
                        <m:ctrlPr>
                          <a:rPr lang="en-US" sz="1200" i="1" smtClean="0">
                            <a:latin typeface="Cambria Math" panose="02040503050406030204" pitchFamily="18" charset="0"/>
                          </a:rPr>
                        </m:ctrlPr>
                      </m:fPr>
                      <m:num>
                        <m:r>
                          <a:rPr lang="en-GB" sz="1200" b="0" i="0" smtClean="0">
                            <a:latin typeface="Cambria Math" panose="02040503050406030204" pitchFamily="18" charset="0"/>
                          </a:rPr>
                          <m:t>10</m:t>
                        </m:r>
                      </m:num>
                      <m:den>
                        <m:r>
                          <a:rPr lang="en-GB" sz="1200">
                            <a:latin typeface="Cambria Math" panose="02040503050406030204" pitchFamily="18" charset="0"/>
                          </a:rPr>
                          <m:t>5</m:t>
                        </m:r>
                      </m:den>
                    </m:f>
                  </m:oMath>
                </a14:m>
                <a:r>
                  <a:rPr lang="en-GB" b="0" dirty="0"/>
                  <a:t>, or 2, apart</a:t>
                </a:r>
                <a:r>
                  <a:rPr lang="en-GB" b="0" baseline="0" dirty="0"/>
                  <a:t>.</a:t>
                </a:r>
                <a:endParaRPr lang="en-GB" b="0" dirty="0"/>
              </a:p>
              <a:p>
                <a:endParaRPr lang="en-GB" b="0" dirty="0"/>
              </a:p>
              <a:p>
                <a:r>
                  <a:rPr lang="en-GB" b="1" dirty="0"/>
                  <a:t>Suggested questioning</a:t>
                </a:r>
              </a:p>
              <a:p>
                <a:r>
                  <a:rPr lang="en-GB" b="0" dirty="0"/>
                  <a:t>What is your strategy? Is it the same for all values?</a:t>
                </a:r>
              </a:p>
              <a:p>
                <a:r>
                  <a:rPr lang="en-GB" b="0" dirty="0"/>
                  <a:t>Do you think in improper fractions or mixed numbers? Is it the same for all the questions?</a:t>
                </a:r>
              </a:p>
              <a:p>
                <a:r>
                  <a:rPr lang="en-GB" b="0" dirty="0"/>
                  <a:t>What is the same and what is different about parts e and f?</a:t>
                </a:r>
              </a:p>
              <a:p>
                <a:endParaRPr lang="en-GB" b="1" dirty="0"/>
              </a:p>
              <a:p>
                <a:r>
                  <a:rPr lang="en-GB" b="1" dirty="0"/>
                  <a:t>Things to think about</a:t>
                </a:r>
                <a:endParaRPr lang="en-GB" dirty="0"/>
              </a:p>
              <a:p>
                <a:r>
                  <a:rPr lang="en-GB" dirty="0"/>
                  <a:t>Use Additional activity K as part of any teaching exploring fractions greater than one, for example as a follow up if students struggled with Checkpoint 8. The first three form a</a:t>
                </a:r>
                <a:r>
                  <a:rPr lang="en-GB" baseline="0" dirty="0"/>
                  <a:t> group, and students may find that their connections, as well as the fact that part c is expressed as a mixed number, make them very straightforward to complete</a:t>
                </a:r>
                <a:r>
                  <a:rPr lang="en-GB" dirty="0"/>
                  <a:t>. Note particularly their answer to b: do they instinctively use a mixed number or convert 1 to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5</m:t>
                        </m:r>
                      </m:den>
                    </m:f>
                  </m:oMath>
                </a14:m>
                <a:r>
                  <a:rPr lang="en-GB" dirty="0"/>
                  <a:t> and give their answer as an improper fraction? Parts d</a:t>
                </a:r>
                <a:r>
                  <a:rPr lang="en-GB" baseline="0" dirty="0"/>
                  <a:t> to f explore improper fractions: do students find these as straightforward? Consider their approach – do they convert the value to a mixed number, or do they think of 1 as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5</m:t>
                        </m:r>
                      </m:den>
                    </m:f>
                  </m:oMath>
                </a14:m>
                <a:r>
                  <a:rPr lang="en-GB" baseline="0" dirty="0"/>
                  <a:t>? Part f changes the denominator – are students comfortable with this change, and able to adapt their strategy accordingly? Listen to their strategies here: </a:t>
                </a:r>
                <a:r>
                  <a:rPr lang="en-GB" dirty="0"/>
                  <a:t>do they </a:t>
                </a:r>
                <a:r>
                  <a:rPr lang="en-GB" baseline="0" dirty="0"/>
                  <a:t>operate with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7</m:t>
                        </m:r>
                      </m:den>
                    </m:f>
                  </m:oMath>
                </a14:m>
                <a:r>
                  <a:rPr lang="en-GB" dirty="0"/>
                  <a:t>, or </a:t>
                </a:r>
                <a:r>
                  <a:rPr lang="en-GB" baseline="0" dirty="0"/>
                  <a:t>do they recognise that </a:t>
                </a:r>
                <a14:m>
                  <m:oMath xmlns:m="http://schemas.openxmlformats.org/officeDocument/2006/math">
                    <m:f>
                      <m:fPr>
                        <m:ctrlPr>
                          <a:rPr lang="en-US" sz="1200" i="1" smtClean="0">
                            <a:latin typeface="Cambria Math" panose="02040503050406030204" pitchFamily="18" charset="0"/>
                          </a:rPr>
                        </m:ctrlPr>
                      </m:fPr>
                      <m:num>
                        <m:r>
                          <a:rPr lang="en-GB" sz="1200">
                            <a:latin typeface="Cambria Math" panose="02040503050406030204" pitchFamily="18" charset="0"/>
                          </a:rPr>
                          <m:t>15</m:t>
                        </m:r>
                      </m:num>
                      <m:den>
                        <m:r>
                          <a:rPr lang="en-GB" sz="1200">
                            <a:latin typeface="Cambria Math" panose="02040503050406030204" pitchFamily="18" charset="0"/>
                          </a:rPr>
                          <m:t>7</m:t>
                        </m:r>
                      </m:den>
                    </m:f>
                  </m:oMath>
                </a14:m>
                <a:r>
                  <a:rPr lang="en-GB" dirty="0"/>
                  <a:t> is one more than a whole number, and reason accordingly?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8</a:t>
                </a:r>
              </a:p>
              <a:p>
                <a:r>
                  <a:rPr lang="en-GB" b="0"/>
                  <a:t>b) </a:t>
                </a:r>
                <a:r>
                  <a:rPr lang="en-GB" b="0" i="0">
                    <a:latin typeface="Cambria Math" panose="02040503050406030204" pitchFamily="18" charset="0"/>
                  </a:rPr>
                  <a:t>1 1/5</a:t>
                </a:r>
                <a:r>
                  <a:rPr lang="en-GB" b="0"/>
                  <a:t> (= </a:t>
                </a:r>
                <a:r>
                  <a:rPr lang="en-GB" b="0" i="0">
                    <a:latin typeface="Cambria Math" panose="02040503050406030204" pitchFamily="18" charset="0"/>
                  </a:rPr>
                  <a:t>6/5</a:t>
                </a:r>
                <a:r>
                  <a:rPr lang="en-GB" b="0"/>
                  <a:t>)</a:t>
                </a:r>
              </a:p>
              <a:p>
                <a:r>
                  <a:rPr lang="en-GB" b="0"/>
                  <a:t>c) </a:t>
                </a:r>
                <a:r>
                  <a:rPr lang="en-GB" b="0" i="0">
                    <a:latin typeface="Cambria Math" panose="02040503050406030204" pitchFamily="18" charset="0"/>
                  </a:rPr>
                  <a:t>8 1/5</a:t>
                </a:r>
                <a:r>
                  <a:rPr lang="en-GB" b="0"/>
                  <a:t>(= </a:t>
                </a:r>
                <a:r>
                  <a:rPr lang="en-GB" b="0" i="0">
                    <a:latin typeface="Cambria Math" panose="02040503050406030204" pitchFamily="18" charset="0"/>
                  </a:rPr>
                  <a:t>41/5</a:t>
                </a:r>
                <a:r>
                  <a:rPr lang="en-GB" b="0"/>
                  <a:t>)</a:t>
                </a:r>
              </a:p>
              <a:p>
                <a:r>
                  <a:rPr lang="en-GB" b="0"/>
                  <a:t>d) </a:t>
                </a:r>
                <a:r>
                  <a:rPr lang="en-GB" b="0" i="0">
                    <a:latin typeface="Cambria Math" panose="02040503050406030204" pitchFamily="18" charset="0"/>
                  </a:rPr>
                  <a:t>2/5</a:t>
                </a:r>
                <a:endParaRPr lang="en-GB" b="0"/>
              </a:p>
              <a:p>
                <a:r>
                  <a:rPr lang="en-GB" b="0"/>
                  <a:t>e) </a:t>
                </a:r>
                <a:r>
                  <a:rPr lang="en-GB" b="0" i="0">
                    <a:latin typeface="Cambria Math" panose="02040503050406030204" pitchFamily="18" charset="0"/>
                  </a:rPr>
                  <a:t>22/5</a:t>
                </a:r>
                <a:r>
                  <a:rPr lang="en-GB" b="0"/>
                  <a:t> (= </a:t>
                </a:r>
                <a:r>
                  <a:rPr lang="en-GB" b="0" i="0">
                    <a:latin typeface="Cambria Math" panose="02040503050406030204" pitchFamily="18" charset="0"/>
                  </a:rPr>
                  <a:t>4 2/5</a:t>
                </a:r>
                <a:r>
                  <a:rPr lang="en-GB" b="0"/>
                  <a:t>)</a:t>
                </a:r>
              </a:p>
              <a:p>
                <a:r>
                  <a:rPr lang="en-GB" b="0"/>
                  <a:t>f) </a:t>
                </a:r>
                <a:r>
                  <a:rPr lang="en-GB" b="0" i="0">
                    <a:latin typeface="Cambria Math" panose="02040503050406030204" pitchFamily="18" charset="0"/>
                  </a:rPr>
                  <a:t>8/7</a:t>
                </a:r>
                <a:r>
                  <a:rPr lang="en-GB" b="0"/>
                  <a:t> (=</a:t>
                </a:r>
                <a:r>
                  <a:rPr lang="en-GB" b="0" i="0">
                    <a:latin typeface="Cambria Math" panose="02040503050406030204" pitchFamily="18" charset="0"/>
                  </a:rPr>
                  <a:t>1 1/7</a:t>
                </a:r>
                <a:r>
                  <a:rPr lang="en-GB" b="0"/>
                  <a:t>)</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 a) 9; b) -</a:t>
                </a:r>
                <a:r>
                  <a:rPr lang="en-GB" b="0" i="0">
                    <a:latin typeface="Cambria Math" panose="02040503050406030204" pitchFamily="18" charset="0"/>
                  </a:rPr>
                  <a:t>4/5</a:t>
                </a:r>
                <a:r>
                  <a:rPr lang="en-GB" b="0"/>
                  <a:t>; c) </a:t>
                </a:r>
                <a:r>
                  <a:rPr lang="en-GB" b="0" i="0">
                    <a:latin typeface="Cambria Math" panose="02040503050406030204" pitchFamily="18" charset="0"/>
                  </a:rPr>
                  <a:t>6 1/5</a:t>
                </a:r>
                <a:r>
                  <a:rPr lang="en-GB" b="0"/>
                  <a:t>(= </a:t>
                </a:r>
                <a:r>
                  <a:rPr lang="en-GB" b="0" i="0">
                    <a:latin typeface="Cambria Math" panose="02040503050406030204" pitchFamily="18" charset="0"/>
                  </a:rPr>
                  <a:t>31/5</a:t>
                </a:r>
                <a:r>
                  <a:rPr lang="en-GB" b="0"/>
                  <a:t>);</a:t>
                </a:r>
                <a:r>
                  <a:rPr lang="en-GB" b="0" baseline="0"/>
                  <a:t> d</a:t>
                </a:r>
                <a:r>
                  <a:rPr lang="en-GB" b="0"/>
                  <a:t>) </a:t>
                </a:r>
                <a:r>
                  <a:rPr lang="en-GB" b="0" i="0">
                    <a:latin typeface="Cambria Math" panose="02040503050406030204" pitchFamily="18" charset="0"/>
                  </a:rPr>
                  <a:t>12/5</a:t>
                </a:r>
                <a:r>
                  <a:rPr lang="en-GB" b="0"/>
                  <a:t> (= </a:t>
                </a:r>
                <a:r>
                  <a:rPr lang="en-GB" b="0" i="0">
                    <a:latin typeface="Cambria Math" panose="02040503050406030204" pitchFamily="18" charset="0"/>
                  </a:rPr>
                  <a:t>2 2/5</a:t>
                </a:r>
                <a:r>
                  <a:rPr lang="en-GB" b="0"/>
                  <a:t>);</a:t>
                </a:r>
                <a:r>
                  <a:rPr lang="en-GB" b="0" baseline="0"/>
                  <a:t> e) </a:t>
                </a:r>
                <a:r>
                  <a:rPr lang="en-GB" b="0" i="0">
                    <a:latin typeface="Cambria Math" panose="02040503050406030204" pitchFamily="18" charset="0"/>
                  </a:rPr>
                  <a:t>12/5</a:t>
                </a:r>
                <a:r>
                  <a:rPr lang="en-GB" b="0"/>
                  <a:t> (= </a:t>
                </a:r>
                <a:r>
                  <a:rPr lang="en-GB" b="0" i="0">
                    <a:latin typeface="Cambria Math" panose="02040503050406030204" pitchFamily="18" charset="0"/>
                  </a:rPr>
                  <a:t>2 2/5</a:t>
                </a:r>
                <a:r>
                  <a:rPr lang="en-GB" b="0"/>
                  <a:t>); f) </a:t>
                </a:r>
                <a:r>
                  <a:rPr lang="en-GB" b="0" i="0">
                    <a:latin typeface="Cambria Math" panose="02040503050406030204" pitchFamily="18" charset="0"/>
                  </a:rPr>
                  <a:t>22/7</a:t>
                </a:r>
                <a:r>
                  <a:rPr lang="en-GB" b="0"/>
                  <a:t> (=</a:t>
                </a:r>
                <a:r>
                  <a:rPr lang="en-GB" b="0" i="0">
                    <a:latin typeface="Cambria Math" panose="02040503050406030204" pitchFamily="18" charset="0"/>
                  </a:rPr>
                  <a:t>3 1/7</a:t>
                </a:r>
                <a:r>
                  <a:rPr lang="en-GB" b="0"/>
                  <a:t>). Students' responses</a:t>
                </a:r>
                <a:r>
                  <a:rPr lang="en-GB" b="0" baseline="0"/>
                  <a:t> for what they notice may vary. For example, some may recognise that the corresponding answers all have a difference of 2. They may take this further and be able to explain that the</a:t>
                </a:r>
                <a:r>
                  <a:rPr lang="en-GB" b="0"/>
                  <a:t>ir</a:t>
                </a:r>
                <a:r>
                  <a:rPr lang="en-GB" b="0" baseline="0"/>
                  <a:t> answers for parts d) and e) are the same because </a:t>
                </a:r>
                <a:r>
                  <a:rPr lang="en-GB" sz="1200" i="0">
                    <a:latin typeface="Cambria Math" panose="02040503050406030204" pitchFamily="18" charset="0"/>
                  </a:rPr>
                  <a:t>7</a:t>
                </a:r>
                <a:r>
                  <a:rPr lang="en-US" sz="1200" i="0">
                    <a:latin typeface="Cambria Math" panose="02040503050406030204" pitchFamily="18" charset="0"/>
                  </a:rPr>
                  <a:t>/</a:t>
                </a:r>
                <a:r>
                  <a:rPr lang="en-GB" sz="1200" i="0">
                    <a:latin typeface="Cambria Math" panose="02040503050406030204" pitchFamily="18" charset="0"/>
                  </a:rPr>
                  <a:t>5</a:t>
                </a:r>
                <a:r>
                  <a:rPr lang="en-GB" b="0" baseline="0"/>
                  <a:t> and </a:t>
                </a:r>
                <a:r>
                  <a:rPr lang="en-GB" sz="1200" b="0" i="0">
                    <a:latin typeface="Cambria Math" panose="02040503050406030204" pitchFamily="18" charset="0"/>
                  </a:rPr>
                  <a:t>1</a:t>
                </a:r>
                <a:r>
                  <a:rPr lang="en-GB" sz="1200" i="0">
                    <a:latin typeface="Cambria Math" panose="02040503050406030204" pitchFamily="18" charset="0"/>
                  </a:rPr>
                  <a:t>7</a:t>
                </a:r>
                <a:r>
                  <a:rPr lang="en-US" sz="1200" i="0">
                    <a:latin typeface="Cambria Math" panose="02040503050406030204" pitchFamily="18" charset="0"/>
                  </a:rPr>
                  <a:t>/</a:t>
                </a:r>
                <a:r>
                  <a:rPr lang="en-GB" sz="1200" i="0">
                    <a:latin typeface="Cambria Math" panose="02040503050406030204" pitchFamily="18" charset="0"/>
                  </a:rPr>
                  <a:t>5</a:t>
                </a:r>
                <a:r>
                  <a:rPr lang="en-GB" b="0" baseline="0"/>
                  <a:t> are </a:t>
                </a:r>
                <a:r>
                  <a:rPr lang="en-GB" sz="1200" b="0" i="0">
                    <a:latin typeface="Cambria Math" panose="02040503050406030204" pitchFamily="18" charset="0"/>
                  </a:rPr>
                  <a:t>10</a:t>
                </a:r>
                <a:r>
                  <a:rPr lang="en-US" sz="1200" b="0" i="0">
                    <a:latin typeface="Cambria Math" panose="02040503050406030204" pitchFamily="18" charset="0"/>
                  </a:rPr>
                  <a:t>/</a:t>
                </a:r>
                <a:r>
                  <a:rPr lang="en-GB" sz="1200" i="0">
                    <a:latin typeface="Cambria Math" panose="02040503050406030204" pitchFamily="18" charset="0"/>
                  </a:rPr>
                  <a:t>5</a:t>
                </a:r>
                <a:r>
                  <a:rPr lang="en-GB" b="0"/>
                  <a:t>, or 2, apart</a:t>
                </a:r>
                <a:r>
                  <a:rPr lang="en-GB" b="0" baseline="0"/>
                  <a:t>.</a:t>
                </a:r>
                <a:endParaRPr lang="en-GB" b="0"/>
              </a:p>
              <a:p>
                <a:endParaRPr lang="en-GB" b="0"/>
              </a:p>
              <a:p>
                <a:r>
                  <a:rPr lang="en-GB" b="1"/>
                  <a:t>Suggested questioning</a:t>
                </a:r>
              </a:p>
              <a:p>
                <a:r>
                  <a:rPr lang="en-GB" b="0"/>
                  <a:t>What</a:t>
                </a:r>
              </a:p>
              <a:p>
                <a:endParaRPr lang="en-GB" b="1"/>
              </a:p>
              <a:p>
                <a:r>
                  <a:rPr lang="en-GB" b="1"/>
                  <a:t>Things to think about</a:t>
                </a:r>
                <a:endParaRPr lang="en-GB"/>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94</a:t>
            </a:fld>
            <a:endParaRPr lang="en-GB" dirty="0"/>
          </a:p>
        </p:txBody>
      </p:sp>
    </p:spTree>
    <p:extLst>
      <p:ext uri="{BB962C8B-B14F-4D97-AF65-F5344CB8AC3E}">
        <p14:creationId xmlns:p14="http://schemas.microsoft.com/office/powerpoint/2010/main" val="7439008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6</m:t>
                        </m:r>
                      </m:den>
                    </m:f>
                    <m:r>
                      <a:rPr lang="en-GB" b="0" i="0" smtClean="0">
                        <a:latin typeface="Cambria Math" panose="02040503050406030204" pitchFamily="18" charset="0"/>
                      </a:rPr>
                      <m:t>; </m:t>
                    </m:r>
                  </m:oMath>
                </a14:m>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0" smtClean="0">
                        <a:latin typeface="Cambria Math" panose="02040503050406030204" pitchFamily="18" charset="0"/>
                      </a:rPr>
                      <m:t>; </m:t>
                    </m:r>
                  </m:oMath>
                </a14:m>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r>
                      <a:rPr lang="en-GB" b="0" i="0" smtClean="0">
                        <a:latin typeface="Cambria Math" panose="02040503050406030204" pitchFamily="18" charset="0"/>
                      </a:rPr>
                      <m:t>; </m:t>
                    </m:r>
                  </m:oMath>
                </a14:m>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0" smtClean="0">
                        <a:latin typeface="Cambria Math" panose="02040503050406030204" pitchFamily="18" charset="0"/>
                      </a:rPr>
                      <m:t>; </m:t>
                    </m:r>
                  </m:oMath>
                </a14:m>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12</m:t>
                        </m:r>
                      </m:den>
                    </m:f>
                  </m:oMath>
                </a14:m>
                <a:endParaRPr lang="en-GB" b="0" dirty="0"/>
              </a:p>
              <a:p>
                <a:endParaRPr lang="en-GB" b="0" dirty="0"/>
              </a:p>
              <a:p>
                <a:r>
                  <a:rPr lang="en-GB" b="0" dirty="0"/>
                  <a:t>? Any fraction additions with the answers given above.</a:t>
                </a:r>
              </a:p>
              <a:p>
                <a:endParaRPr lang="en-GB" b="0" dirty="0"/>
              </a:p>
              <a:p>
                <a:r>
                  <a:rPr lang="en-GB" b="1" dirty="0"/>
                  <a:t>Suggested questioning</a:t>
                </a:r>
              </a:p>
              <a:p>
                <a:r>
                  <a:rPr lang="en-GB" b="0" dirty="0"/>
                  <a:t>What operation is being represented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Put your answers for a to d in ascending order. Can you do this without calculating?</a:t>
                </a:r>
              </a:p>
              <a:p>
                <a:r>
                  <a:rPr lang="en-GB" b="0" dirty="0"/>
                  <a:t>When might you want to use an equivalent fraction to help you?</a:t>
                </a:r>
              </a:p>
              <a:p>
                <a:r>
                  <a:rPr lang="en-GB" b="0" dirty="0"/>
                  <a:t>What do you notice about your answers to b and e? What other fractions would have the same answer?</a:t>
                </a:r>
              </a:p>
              <a:p>
                <a:r>
                  <a:rPr lang="en-GB" b="0" dirty="0"/>
                  <a:t>What is your strategy for f?</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Additional activity L is an extended version of Checkpoint 23, focusing on subtraction in the main part of the task. Use this if students struggled with the checkpoint or if you wish to delve more deeply into their understanding of the structure of subtraction with fractions. The questions are structured so that specific skills are isolated each time, to support with your assessment of students’ needs for future teaching. The first two, for example, both use a denominator of 6 and build from subtracting a unit fraction to a non-unit fraction within 1. The next three deal with different denominators, using denominators that are a factor of 6 (or might be known equivalences). The final part requires students to use a common multiple of 4 and 6 to find a common denominator</a:t>
                </a:r>
                <a:r>
                  <a:rPr lang="en-GB" b="0" baseline="0" dirty="0"/>
                  <a:t>. Throughout, the minuend (number being subtracted from) remains constant; this may help students to reason about the accuracy of their answers, for example by comparing to previous answers and whether they should be smaller or larger. </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dirty="0"/>
                  <a:t>The number line here represents one model of subtraction: a number (the subtrahend) being taken away from another number (the minuend). Students may also be used to seeing another model for subtraction, where the two values are marked and the arrow represents the difference between them. Being aware of these two models may help you consider the language you use and the consistency with which you use it.</a:t>
                </a:r>
                <a:endParaRPr lang="en-GB" dirty="0"/>
              </a:p>
              <a:p>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4/6</a:t>
                </a:r>
                <a:endParaRPr lang="en-GB" b="0"/>
              </a:p>
              <a:p>
                <a:r>
                  <a:rPr lang="en-GB" b="0"/>
                  <a:t>b) </a:t>
                </a:r>
                <a:r>
                  <a:rPr lang="en-GB" b="0" i="0">
                    <a:latin typeface="Cambria Math" panose="02040503050406030204" pitchFamily="18" charset="0"/>
                  </a:rPr>
                  <a:t>2/6=1/2</a:t>
                </a:r>
                <a:endParaRPr lang="en-GB" b="0"/>
              </a:p>
              <a:p>
                <a:r>
                  <a:rPr lang="en-GB" b="0"/>
                  <a:t>c) </a:t>
                </a:r>
                <a:r>
                  <a:rPr lang="en-GB" b="0" i="0">
                    <a:latin typeface="Cambria Math" panose="02040503050406030204" pitchFamily="18" charset="0"/>
                  </a:rPr>
                  <a:t>3/6=1/2</a:t>
                </a:r>
                <a:endParaRPr lang="en-GB" b="0"/>
              </a:p>
              <a:p>
                <a:r>
                  <a:rPr lang="en-GB" b="0"/>
                  <a:t>d) </a:t>
                </a:r>
                <a:r>
                  <a:rPr lang="en-GB" b="0" i="0">
                    <a:latin typeface="Cambria Math" panose="02040503050406030204" pitchFamily="18" charset="0"/>
                  </a:rPr>
                  <a:t>1/6</a:t>
                </a:r>
                <a:endParaRPr lang="en-GB" b="0"/>
              </a:p>
              <a:p>
                <a:r>
                  <a:rPr lang="en-GB" b="0"/>
                  <a:t>e) </a:t>
                </a:r>
                <a:r>
                  <a:rPr lang="en-GB" b="0" i="0">
                    <a:latin typeface="Cambria Math" panose="02040503050406030204" pitchFamily="18" charset="0"/>
                  </a:rPr>
                  <a:t>2/6=1/3</a:t>
                </a:r>
                <a:endParaRPr lang="en-GB" b="0"/>
              </a:p>
              <a:p>
                <a:r>
                  <a:rPr lang="en-GB" b="0"/>
                  <a:t>f) </a:t>
                </a:r>
                <a:r>
                  <a:rPr lang="en-GB" b="0" i="0">
                    <a:latin typeface="Cambria Math" panose="02040503050406030204" pitchFamily="18" charset="0"/>
                  </a:rPr>
                  <a:t>7/12</a:t>
                </a:r>
                <a:endParaRPr lang="en-GB" b="0"/>
              </a:p>
              <a:p>
                <a:endParaRPr lang="en-GB" b="0"/>
              </a:p>
              <a:p>
                <a:r>
                  <a:rPr lang="en-GB" b="0"/>
                  <a:t>? Any addition with the answers given above.</a:t>
                </a:r>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95</a:t>
            </a:fld>
            <a:endParaRPr lang="en-GB" dirty="0"/>
          </a:p>
        </p:txBody>
      </p:sp>
    </p:spTree>
    <p:extLst>
      <p:ext uri="{BB962C8B-B14F-4D97-AF65-F5344CB8AC3E}">
        <p14:creationId xmlns:p14="http://schemas.microsoft.com/office/powerpoint/2010/main" val="23277851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r>
                      <a:rPr lang="en-GB" b="0" i="0" smtClean="0">
                        <a:latin typeface="Cambria Math" panose="02040503050406030204" pitchFamily="18" charset="0"/>
                      </a:rPr>
                      <m:t>; </m:t>
                    </m:r>
                  </m:oMath>
                </a14:m>
                <a:r>
                  <a:rPr lang="en-GB" b="0" dirty="0"/>
                  <a:t>b)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10</m:t>
                        </m:r>
                      </m:den>
                    </m:f>
                    <m:r>
                      <a:rPr lang="en-GB" b="0" i="1" smtClean="0">
                        <a:latin typeface="Cambria Math" panose="02040503050406030204" pitchFamily="18" charset="0"/>
                      </a:rPr>
                      <m:t>=1</m:t>
                    </m:r>
                    <m:r>
                      <a:rPr lang="en-GB" b="0" i="0" smtClean="0">
                        <a:latin typeface="Cambria Math" panose="02040503050406030204" pitchFamily="18" charset="0"/>
                      </a:rPr>
                      <m:t>; </m:t>
                    </m:r>
                  </m:oMath>
                </a14:m>
                <a:r>
                  <a:rPr lang="en-GB" b="0" dirty="0"/>
                  <a:t>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10</m:t>
                        </m:r>
                      </m:den>
                    </m:f>
                    <m:r>
                      <a:rPr lang="en-GB" b="0" i="0" smtClean="0">
                        <a:latin typeface="Cambria Math" panose="02040503050406030204" pitchFamily="18" charset="0"/>
                      </a:rPr>
                      <m:t>=</m:t>
                    </m:r>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0" smtClean="0">
                        <a:latin typeface="Cambria Math" panose="02040503050406030204" pitchFamily="18" charset="0"/>
                      </a:rPr>
                      <m:t>; </m:t>
                    </m:r>
                  </m:oMath>
                </a14:m>
                <a:r>
                  <a:rPr lang="en-GB" b="0" dirty="0"/>
                  <a:t>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10</m:t>
                        </m:r>
                      </m:den>
                    </m:f>
                    <m:r>
                      <a:rPr lang="en-GB" b="0" i="0" smtClean="0">
                        <a:latin typeface="Cambria Math" panose="02040503050406030204" pitchFamily="18" charset="0"/>
                      </a:rPr>
                      <m:t>; </m:t>
                    </m:r>
                  </m:oMath>
                </a14:m>
                <a:r>
                  <a:rPr lang="en-GB" b="0" dirty="0"/>
                  <a:t>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10</m:t>
                        </m:r>
                      </m:den>
                    </m:f>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0" smtClean="0">
                        <a:latin typeface="Cambria Math" panose="02040503050406030204" pitchFamily="18" charset="0"/>
                      </a:rPr>
                      <m:t>; </m:t>
                    </m:r>
                  </m:oMath>
                </a14:m>
                <a:r>
                  <a:rPr lang="en-GB" b="0" dirty="0"/>
                  <a:t>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41</m:t>
                        </m:r>
                      </m:num>
                      <m:den>
                        <m:r>
                          <a:rPr lang="en-GB" b="0" i="1" smtClean="0">
                            <a:latin typeface="Cambria Math" panose="02040503050406030204" pitchFamily="18" charset="0"/>
                          </a:rPr>
                          <m:t>30</m:t>
                        </m:r>
                      </m:den>
                    </m:f>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30</m:t>
                        </m:r>
                      </m:den>
                    </m:f>
                  </m:oMath>
                </a14:m>
                <a:endParaRPr lang="en-GB" b="0" dirty="0"/>
              </a:p>
              <a:p>
                <a:endParaRPr lang="en-GB" b="0" dirty="0"/>
              </a:p>
              <a:p>
                <a:r>
                  <a:rPr lang="en-GB" b="0" dirty="0"/>
                  <a:t>? Any fraction subtractions with the answers given above.</a:t>
                </a:r>
              </a:p>
              <a:p>
                <a:endParaRPr lang="en-GB" b="0" dirty="0"/>
              </a:p>
              <a:p>
                <a:r>
                  <a:rPr lang="en-GB" b="1" dirty="0"/>
                  <a:t>Suggested questioning</a:t>
                </a:r>
              </a:p>
              <a:p>
                <a:r>
                  <a:rPr lang="en-GB" b="0" dirty="0"/>
                  <a:t>What operation is being represented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Put your answers for a to e in ascending order. Can you do this without calculating?</a:t>
                </a:r>
              </a:p>
              <a:p>
                <a:r>
                  <a:rPr lang="en-GB" b="0" dirty="0"/>
                  <a:t>When might you want to use an equivalent fraction to help you?</a:t>
                </a:r>
              </a:p>
              <a:p>
                <a:r>
                  <a:rPr lang="en-GB" b="0" dirty="0"/>
                  <a:t>What do you notice about your answers to a, b and d? Why is this?</a:t>
                </a:r>
              </a:p>
              <a:p>
                <a:r>
                  <a:rPr lang="en-GB" b="0" dirty="0"/>
                  <a:t>What is your strategy for f?</a:t>
                </a:r>
              </a:p>
              <a:p>
                <a:endParaRPr lang="en-GB" b="1" dirty="0"/>
              </a:p>
              <a:p>
                <a:r>
                  <a:rPr lang="en-GB" b="1" dirty="0"/>
                  <a:t>Things to think about</a:t>
                </a:r>
              </a:p>
              <a:p>
                <a:r>
                  <a:rPr lang="en-GB" b="0" dirty="0"/>
                  <a:t>Additional activity M is an extended version of Checkpoint 23, focusing on addition in the main part of the task. Use this if students struggled with the checkpoint or if you wish to delve more deeply into their understanding of the structure of addition with fractions. The questions are structured so that specific skills are isolated each time, to support with your assessment of students’ needs for future teaching. The top row, for example, all use a denominator of 10 and build from adding to a unit fraction, to a non-unit fraction within 1, to a total that is over 1. The second row deals with different denominators, building up from denominators that are a factor of 10 (or might be known equivalences) to</a:t>
                </a:r>
                <a:r>
                  <a:rPr lang="en-GB" b="0" baseline="0" dirty="0"/>
                  <a:t> a denominator of 3</a:t>
                </a:r>
                <a:r>
                  <a:rPr lang="en-GB" b="0" dirty="0"/>
                  <a:t>, which does</a:t>
                </a:r>
                <a:r>
                  <a:rPr lang="en-GB" b="0" baseline="0" dirty="0"/>
                  <a:t> not share a factor with 10. Throughout, the augend varies but the addend remains constant; this may help students to reason about the accuracy of their answers, for example by comparing to previous totals and whether they should be smaller or larger.</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a:t>
                </a:r>
                <a:r>
                  <a:rPr lang="en-GB" b="0" i="0">
                    <a:latin typeface="Cambria Math" panose="02040503050406030204" pitchFamily="18" charset="0"/>
                  </a:rPr>
                  <a:t>8/10=4/5</a:t>
                </a:r>
                <a:endParaRPr lang="en-GB" b="0"/>
              </a:p>
              <a:p>
                <a:r>
                  <a:rPr lang="en-GB" b="0"/>
                  <a:t>b) </a:t>
                </a:r>
                <a:r>
                  <a:rPr lang="en-GB" b="0" i="0">
                    <a:latin typeface="Cambria Math" panose="02040503050406030204" pitchFamily="18" charset="0"/>
                  </a:rPr>
                  <a:t>10/10=1</a:t>
                </a:r>
                <a:endParaRPr lang="en-GB" b="0"/>
              </a:p>
              <a:p>
                <a:r>
                  <a:rPr lang="en-GB" b="0"/>
                  <a:t>c) </a:t>
                </a:r>
                <a:r>
                  <a:rPr lang="en-GB" b="0" i="0">
                    <a:latin typeface="Cambria Math" panose="02040503050406030204" pitchFamily="18" charset="0"/>
                  </a:rPr>
                  <a:t>16/10=1 3/5</a:t>
                </a:r>
                <a:endParaRPr lang="en-GB" b="0"/>
              </a:p>
              <a:p>
                <a:r>
                  <a:rPr lang="en-GB" b="0"/>
                  <a:t>d) </a:t>
                </a:r>
                <a:r>
                  <a:rPr lang="en-GB" b="0" i="0">
                    <a:latin typeface="Cambria Math" panose="02040503050406030204" pitchFamily="18" charset="0"/>
                  </a:rPr>
                  <a:t>9/10</a:t>
                </a:r>
                <a:endParaRPr lang="en-GB" b="0"/>
              </a:p>
              <a:p>
                <a:r>
                  <a:rPr lang="en-GB" b="0"/>
                  <a:t>e) </a:t>
                </a:r>
                <a:r>
                  <a:rPr lang="en-GB" b="0" i="0">
                    <a:latin typeface="Cambria Math" panose="02040503050406030204" pitchFamily="18" charset="0"/>
                  </a:rPr>
                  <a:t>12/10=1 1/5</a:t>
                </a:r>
                <a:endParaRPr lang="en-GB" b="0"/>
              </a:p>
              <a:p>
                <a:r>
                  <a:rPr lang="en-GB" b="0"/>
                  <a:t>f) </a:t>
                </a:r>
                <a:r>
                  <a:rPr lang="en-GB" b="0" i="0">
                    <a:latin typeface="Cambria Math" panose="02040503050406030204" pitchFamily="18" charset="0"/>
                  </a:rPr>
                  <a:t>41/30=1 11/30</a:t>
                </a:r>
                <a:endParaRPr lang="en-GB" b="0"/>
              </a:p>
              <a:p>
                <a:endParaRPr lang="en-GB" b="0"/>
              </a:p>
              <a:p>
                <a:r>
                  <a:rPr lang="en-GB" b="0"/>
                  <a:t>? Any subtraction with the answers given above.</a:t>
                </a:r>
              </a:p>
              <a:p>
                <a:endParaRPr lang="en-GB" b="0"/>
              </a:p>
              <a:p>
                <a:r>
                  <a:rPr lang="en-GB" b="1"/>
                  <a:t>Suggested questioning</a:t>
                </a:r>
              </a:p>
              <a:p>
                <a:r>
                  <a:rPr lang="en-GB" b="0"/>
                  <a:t>What</a:t>
                </a:r>
              </a:p>
              <a:p>
                <a:endParaRPr lang="en-GB" b="1"/>
              </a:p>
              <a:p>
                <a:r>
                  <a:rPr lang="en-GB" b="1"/>
                  <a:t>Things to think about</a:t>
                </a:r>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96</a:t>
            </a:fld>
            <a:endParaRPr lang="en-GB" dirty="0"/>
          </a:p>
        </p:txBody>
      </p:sp>
    </p:spTree>
    <p:extLst>
      <p:ext uri="{BB962C8B-B14F-4D97-AF65-F5344CB8AC3E}">
        <p14:creationId xmlns:p14="http://schemas.microsoft.com/office/powerpoint/2010/main" val="349112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e>
                    </m:box>
                  </m:oMath>
                </a14:m>
                <a:r>
                  <a:rPr lang="en-GB" b="0" dirty="0"/>
                  <a:t> is greater than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99</m:t>
                            </m:r>
                          </m:den>
                        </m:f>
                      </m:e>
                    </m:box>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box>
                      <m:boxPr>
                        <m:ctrlPr>
                          <a:rPr lang="en-GB" i="1" smtClean="0">
                            <a:latin typeface="Cambria Math" panose="02040503050406030204" pitchFamily="18" charset="0"/>
                            <a:ea typeface="Cambria Math" panose="02040503050406030204" pitchFamily="18" charset="0"/>
                          </a:rPr>
                        </m:ctrlPr>
                      </m:boxPr>
                      <m:e>
                        <m:argPr>
                          <m:argSz m:val="-1"/>
                        </m:argP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100</m:t>
                            </m:r>
                          </m:den>
                        </m:f>
                      </m:e>
                    </m:box>
                  </m:oMath>
                </a14:m>
                <a:r>
                  <a:rPr lang="en-GB" b="0" dirty="0"/>
                  <a:t>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Any product that is between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oMath>
                </a14:m>
                <a:r>
                  <a:rPr lang="en-GB" b="0" dirty="0"/>
                  <a:t> and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990</m:t>
                            </m:r>
                          </m:den>
                        </m:f>
                      </m:e>
                    </m:box>
                  </m:oMath>
                </a14:m>
                <a:r>
                  <a:rPr lang="en-GB" b="0" dirty="0"/>
                  <a:t>. Students</a:t>
                </a:r>
                <a:r>
                  <a:rPr lang="en-GB" b="0" baseline="0" dirty="0"/>
                  <a:t> may follow the ‘pattern’ that is suggested here, and suggest two unit fractions with consecutive denominators between 3 and 99.</a:t>
                </a:r>
                <a:endParaRPr lang="en-GB" b="0" dirty="0"/>
              </a:p>
              <a:p>
                <a:endParaRPr lang="en-GB" b="0" dirty="0"/>
              </a:p>
              <a:p>
                <a:r>
                  <a:rPr lang="en-GB" b="1" dirty="0"/>
                  <a:t>Suggested questioning</a:t>
                </a:r>
              </a:p>
              <a:p>
                <a:r>
                  <a:rPr lang="en-GB" b="0" dirty="0"/>
                  <a:t>What is the same and what is different about each pair?</a:t>
                </a:r>
              </a:p>
              <a:p>
                <a:r>
                  <a:rPr lang="en-GB" b="0" dirty="0"/>
                  <a:t>If the numerator is the same, what does the denominator tell us about the size of the fraction?</a:t>
                </a:r>
              </a:p>
              <a:p>
                <a:endParaRPr lang="en-GB" b="0" dirty="0"/>
              </a:p>
              <a:p>
                <a:r>
                  <a:rPr lang="en-GB" b="1" dirty="0"/>
                  <a:t>Things to think about</a:t>
                </a:r>
              </a:p>
              <a:p>
                <a:r>
                  <a:rPr lang="en-GB" b="0" dirty="0"/>
                  <a:t>Additional activity N is a much simplified version of Checkpoint 27, offering just one pair of products. The difference between the values of the denominators is exaggerated, so that discussion can focus on how the size of the denominator relates to the size of the fraction. See the Guidance side for Checkpoint 27 for more information.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i="0">
                    <a:latin typeface="Cambria Math" panose="02040503050406030204" pitchFamily="18" charset="0"/>
                  </a:rPr>
                  <a:t>□(64&amp;1/2)</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1/3)</a:t>
                </a:r>
                <a:r>
                  <a:rPr lang="en-GB" b="0" dirty="0"/>
                  <a:t> is greater than </a:t>
                </a:r>
                <a:r>
                  <a:rPr lang="en-GB" b="0" i="0">
                    <a:latin typeface="Cambria Math" panose="02040503050406030204" pitchFamily="18" charset="0"/>
                  </a:rPr>
                  <a:t>□(64&amp;1/99)</a:t>
                </a:r>
                <a:r>
                  <a:rPr lang="en-GB" i="0">
                    <a:latin typeface="Cambria Math" panose="02040503050406030204" pitchFamily="18" charset="0"/>
                    <a:ea typeface="Cambria Math" panose="02040503050406030204" pitchFamily="18" charset="0"/>
                  </a:rPr>
                  <a:t>×□(64&amp;</a:t>
                </a:r>
                <a:r>
                  <a:rPr lang="en-GB" b="0" i="0">
                    <a:latin typeface="Cambria Math" panose="02040503050406030204" pitchFamily="18" charset="0"/>
                    <a:ea typeface="Cambria Math" panose="02040503050406030204" pitchFamily="18" charset="0"/>
                  </a:rPr>
                  <a:t>1/100)</a:t>
                </a:r>
                <a:r>
                  <a:rPr lang="en-GB" b="0" dirty="0"/>
                  <a:t>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Any product that is between </a:t>
                </a:r>
                <a:r>
                  <a:rPr lang="en-GB" b="0" i="0">
                    <a:latin typeface="Cambria Math" panose="02040503050406030204" pitchFamily="18" charset="0"/>
                  </a:rPr>
                  <a:t>□(64&amp;1/6)</a:t>
                </a:r>
                <a:r>
                  <a:rPr lang="en-GB" b="0" dirty="0"/>
                  <a:t> and </a:t>
                </a:r>
                <a:r>
                  <a:rPr lang="en-GB" b="0" i="0">
                    <a:latin typeface="Cambria Math" panose="02040503050406030204" pitchFamily="18" charset="0"/>
                  </a:rPr>
                  <a:t>□(64&amp;1/990)</a:t>
                </a:r>
                <a:r>
                  <a:rPr lang="en-GB" b="0" dirty="0"/>
                  <a:t>. Students</a:t>
                </a:r>
                <a:r>
                  <a:rPr lang="en-GB" b="0" baseline="0" dirty="0"/>
                  <a:t> are potentially likely to follow the ‘pattern’ that is suggested here, and suggest two unit fractions consecutive denominators between 3 and 99.</a:t>
                </a:r>
                <a:endParaRPr lang="en-GB" b="0" dirty="0"/>
              </a:p>
              <a:p>
                <a:endParaRPr lang="en-GB" b="0" dirty="0"/>
              </a:p>
              <a:p>
                <a:r>
                  <a:rPr lang="en-GB" b="1" dirty="0"/>
                  <a:t>Suggested questioning</a:t>
                </a:r>
              </a:p>
              <a:p>
                <a:r>
                  <a:rPr lang="en-GB" b="0" dirty="0"/>
                  <a:t>What is the same and what is different about each pair?</a:t>
                </a:r>
              </a:p>
              <a:p>
                <a:r>
                  <a:rPr lang="en-GB" b="0" dirty="0"/>
                  <a:t>If the numerator is the same, what does the denominator tell us about the size of the fraction?</a:t>
                </a:r>
              </a:p>
              <a:p>
                <a:endParaRPr lang="en-GB" b="0" dirty="0"/>
              </a:p>
              <a:p>
                <a:r>
                  <a:rPr lang="en-GB" b="1" dirty="0"/>
                  <a:t>Things to think about</a:t>
                </a:r>
              </a:p>
              <a:p>
                <a:r>
                  <a:rPr lang="en-GB" b="0" dirty="0"/>
                  <a:t>Additional activity XX is a much simplified version of Checkpoint XX, offering just one pair of products. The difference between the values of the denominators is somewhat exaggerated here, so that discussion can focus on how the size of the denominator relates to the size of the fraction. See the Guidance side for Checkpoint XX for more information.</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97</a:t>
            </a:fld>
            <a:endParaRPr lang="en-GB" dirty="0"/>
          </a:p>
        </p:txBody>
      </p:sp>
    </p:spTree>
    <p:extLst>
      <p:ext uri="{BB962C8B-B14F-4D97-AF65-F5344CB8AC3E}">
        <p14:creationId xmlns:p14="http://schemas.microsoft.com/office/powerpoint/2010/main" val="2569442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instructions and further thinking question will appear separately so you can choose the pace at which to work with your class. </a:t>
                </a:r>
                <a:endParaRPr lang="en-GB" b="1" dirty="0"/>
              </a:p>
              <a:p>
                <a:endParaRPr lang="en-GB" b="1" dirty="0"/>
              </a:p>
              <a:p>
                <a:r>
                  <a:rPr lang="en-GB" b="1" dirty="0"/>
                  <a:t>Answers</a:t>
                </a:r>
              </a:p>
              <a:p>
                <a:r>
                  <a:rPr lang="en-GB" b="0" dirty="0"/>
                  <a:t>Sarah could afford to buy anything that costs less than £4. Students may recognise (or be encouraged to consider) that Sarah could buy some combinations, such as:</a:t>
                </a:r>
              </a:p>
              <a:p>
                <a:r>
                  <a:rPr lang="en-GB" b="0" dirty="0"/>
                  <a:t>Exactly 10 drums; 1 plane + 3 hats; 1 plane + 2 hats + 1 drum; 1 plane + 1 hat + 2 drums; 1 ball + 2 hats + 1 drum; 1 ball + 1 plane + 1 drum.</a:t>
                </a:r>
              </a:p>
              <a:p>
                <a:endParaRPr lang="en-GB" b="0" dirty="0"/>
              </a:p>
              <a:p>
                <a:r>
                  <a:rPr lang="en-GB" b="0" dirty="0"/>
                  <a:t>? Sarah would need 19 + 7 + 6 + 11 + 2 + 21 = 66 20 p coins. This is because the cost</a:t>
                </a:r>
                <a:r>
                  <a:rPr lang="en-GB" b="0" baseline="0" dirty="0"/>
                  <a:t> of the items comes to a</a:t>
                </a:r>
                <a:r>
                  <a:rPr lang="en-GB" b="0" dirty="0"/>
                  <a:t> total of 66</a:t>
                </a:r>
                <a:r>
                  <a:rPr lang="en-GB" b="0" baseline="0" dirty="0"/>
                  <a:t> fifths (or 13</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5</m:t>
                        </m:r>
                      </m:den>
                    </m:f>
                  </m:oMath>
                </a14:m>
                <a:r>
                  <a:rPr lang="en-GB" b="0" dirty="0"/>
                  <a:t>).</a:t>
                </a:r>
              </a:p>
              <a:p>
                <a:endParaRPr lang="en-GB" b="0" dirty="0"/>
              </a:p>
              <a:p>
                <a:r>
                  <a:rPr lang="en-GB" b="1" dirty="0"/>
                  <a:t>Suggested questioning</a:t>
                </a:r>
              </a:p>
              <a:p>
                <a:r>
                  <a:rPr lang="en-GB" b="0" dirty="0"/>
                  <a:t>If Sarah bought (e.g. a teddy bear), could she afford anything else?</a:t>
                </a:r>
              </a:p>
              <a:p>
                <a:r>
                  <a:rPr lang="en-GB" b="0" dirty="0"/>
                  <a:t>What can Sarah not afford? How much more would she need?</a:t>
                </a:r>
              </a:p>
              <a:p>
                <a:endParaRPr lang="en-GB" b="1" dirty="0"/>
              </a:p>
              <a:p>
                <a:r>
                  <a:rPr lang="en-GB" b="1" dirty="0"/>
                  <a:t>Things to think about</a:t>
                </a:r>
              </a:p>
              <a:p>
                <a:r>
                  <a:rPr lang="en-GB" b="0" dirty="0"/>
                  <a:t>Additional activity O explores the equivalence</a:t>
                </a:r>
                <a:r>
                  <a:rPr lang="en-GB" b="0" baseline="0" dirty="0"/>
                  <a:t> of 0.2 and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in the context</a:t>
                </a:r>
                <a:r>
                  <a:rPr lang="en-GB" b="0" baseline="0" dirty="0"/>
                  <a:t> of money</a:t>
                </a:r>
                <a:r>
                  <a:rPr lang="en-GB" b="0" dirty="0"/>
                  <a:t>. The first assessment point is whether</a:t>
                </a:r>
                <a:r>
                  <a:rPr lang="en-GB" b="0" baseline="0" dirty="0"/>
                  <a:t> students understand </a:t>
                </a:r>
                <a:r>
                  <a:rPr lang="en-GB" b="0" dirty="0"/>
                  <a:t>that 20 p is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of a pound</a:t>
                </a:r>
                <a:r>
                  <a:rPr lang="en-GB" b="0" baseline="0" dirty="0"/>
                  <a:t>; clarify this in order to access the rest of the task. The key understanding that underpins this task is that of unitising – in this case working with ‘units’ of     20 p/£</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b="0" dirty="0"/>
                  <a:t>. Assessing students’ familiarity</a:t>
                </a:r>
                <a:r>
                  <a:rPr lang="en-GB" b="0" baseline="0" dirty="0"/>
                  <a:t> of unitising may be helpful for future teaching on addition and subtraction of fractions, as well as algebraic concepts such as collecting like terms.</a:t>
                </a:r>
                <a:endParaRPr lang="en-GB" b="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instructions and further thinking question will appear separately so you can choose the pace at which to work with your class. </a:t>
                </a:r>
                <a:endParaRPr lang="en-GB" b="1" dirty="0"/>
              </a:p>
              <a:p>
                <a:endParaRPr lang="en-GB" b="1" dirty="0"/>
              </a:p>
              <a:p>
                <a:r>
                  <a:rPr lang="en-GB" b="1" dirty="0"/>
                  <a:t>Answers</a:t>
                </a:r>
              </a:p>
              <a:p>
                <a:r>
                  <a:rPr lang="en-GB" b="0" dirty="0"/>
                  <a:t>Sarah could afford to buy anything that costs less than £4. Students may recognise (or be encouraged to think) that Sarah could buy some combinations, such as:</a:t>
                </a:r>
              </a:p>
              <a:p>
                <a:r>
                  <a:rPr lang="en-GB" b="0" dirty="0"/>
                  <a:t>Exactly 10 drums; 1 plane + 3 hats; 1 plane + 2 hats + 1 drum; 1 plane + 1 hat + 2 drums; 1 ball + 2 hats + 1 drum; 1 ball + 1 plane + 1 drum.</a:t>
                </a:r>
              </a:p>
              <a:p>
                <a:endParaRPr lang="en-GB" b="0" dirty="0"/>
              </a:p>
              <a:p>
                <a:r>
                  <a:rPr lang="en-GB" b="0" dirty="0"/>
                  <a:t>? Sarah would need 19 + 7 + 6 + 11 + 2 + 21 = 66 20p coins. This is because there is a total of 66 </a:t>
                </a:r>
                <a:r>
                  <a:rPr lang="en-GB" b="0" i="0">
                    <a:latin typeface="Cambria Math" panose="02040503050406030204" pitchFamily="18" charset="0"/>
                  </a:rPr>
                  <a:t>1/5</a:t>
                </a:r>
                <a:r>
                  <a:rPr lang="en-GB" b="0" dirty="0"/>
                  <a:t>s.</a:t>
                </a:r>
              </a:p>
              <a:p>
                <a:endParaRPr lang="en-GB" b="0" dirty="0"/>
              </a:p>
              <a:p>
                <a:r>
                  <a:rPr lang="en-GB" b="1" dirty="0"/>
                  <a:t>Suggested questioning</a:t>
                </a:r>
              </a:p>
              <a:p>
                <a:r>
                  <a:rPr lang="en-GB" b="0" dirty="0"/>
                  <a:t>If Sarah bought (e.g. a teddy bear), could she afford anything else?</a:t>
                </a:r>
              </a:p>
              <a:p>
                <a:r>
                  <a:rPr lang="en-GB" b="0" dirty="0"/>
                  <a:t>What cannot Sarah afford? How much more would she need?</a:t>
                </a:r>
              </a:p>
              <a:p>
                <a:endParaRPr lang="en-GB" b="1" dirty="0"/>
              </a:p>
              <a:p>
                <a:r>
                  <a:rPr lang="en-GB" b="1" dirty="0"/>
                  <a:t>Things to think about</a:t>
                </a:r>
              </a:p>
              <a:p>
                <a:r>
                  <a:rPr lang="en-GB" b="0" dirty="0"/>
                  <a:t>Additional activity XX explores the equivalence</a:t>
                </a:r>
                <a:r>
                  <a:rPr lang="en-GB" b="0" baseline="0" dirty="0"/>
                  <a:t> of 0.2 and </a:t>
                </a:r>
                <a:r>
                  <a:rPr lang="en-GB" b="0" i="0">
                    <a:latin typeface="Cambria Math" panose="02040503050406030204" pitchFamily="18" charset="0"/>
                  </a:rPr>
                  <a:t>1/5</a:t>
                </a:r>
                <a:r>
                  <a:rPr lang="en-GB" b="0" dirty="0"/>
                  <a:t> in the context</a:t>
                </a:r>
                <a:r>
                  <a:rPr lang="en-GB" b="0" baseline="0" dirty="0"/>
                  <a:t> of money</a:t>
                </a:r>
                <a:r>
                  <a:rPr lang="en-GB" b="0" dirty="0"/>
                  <a:t>. The first assessment point is whether</a:t>
                </a:r>
                <a:r>
                  <a:rPr lang="en-GB" b="0" baseline="0" dirty="0"/>
                  <a:t> students understand </a:t>
                </a:r>
                <a:r>
                  <a:rPr lang="en-GB" b="0" dirty="0"/>
                  <a:t>that 20p is </a:t>
                </a:r>
                <a:r>
                  <a:rPr lang="en-GB" b="0" i="0">
                    <a:latin typeface="Cambria Math" panose="02040503050406030204" pitchFamily="18" charset="0"/>
                  </a:rPr>
                  <a:t>1/5</a:t>
                </a:r>
                <a:r>
                  <a:rPr lang="en-GB" b="0" dirty="0"/>
                  <a:t> of a pound</a:t>
                </a:r>
                <a:r>
                  <a:rPr lang="en-GB" b="0" baseline="0" dirty="0"/>
                  <a:t>; this may need to be clarified in order to access the rest of the task. The key understanding that underpins this task is that of unitising – in this case working with ‘units’ of 20p/£</a:t>
                </a:r>
                <a:r>
                  <a:rPr lang="en-GB" b="0" i="0">
                    <a:latin typeface="Cambria Math" panose="02040503050406030204" pitchFamily="18" charset="0"/>
                  </a:rPr>
                  <a:t>1/5</a:t>
                </a:r>
                <a:r>
                  <a:rPr lang="en-GB" b="0" dirty="0"/>
                  <a:t>. Assessing students’ familiarity</a:t>
                </a:r>
                <a:r>
                  <a:rPr lang="en-GB" b="0" baseline="0" dirty="0"/>
                  <a:t> of unitising may be helpful for future teaching on addition and subtraction of fractions, as well as algebraic concepts such as collecting like terms.</a:t>
                </a:r>
                <a:endParaRPr lang="en-GB" b="0"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98</a:t>
            </a:fld>
            <a:endParaRPr lang="en-GB" dirty="0"/>
          </a:p>
        </p:txBody>
      </p:sp>
    </p:spTree>
    <p:extLst>
      <p:ext uri="{BB962C8B-B14F-4D97-AF65-F5344CB8AC3E}">
        <p14:creationId xmlns:p14="http://schemas.microsoft.com/office/powerpoint/2010/main" val="28089579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resource for Checkpoint 2.</a:t>
            </a:r>
          </a:p>
        </p:txBody>
      </p:sp>
      <p:sp>
        <p:nvSpPr>
          <p:cNvPr id="4" name="Slide Number Placeholder 3"/>
          <p:cNvSpPr>
            <a:spLocks noGrp="1"/>
          </p:cNvSpPr>
          <p:nvPr>
            <p:ph type="sldNum" sz="quarter" idx="5"/>
          </p:nvPr>
        </p:nvSpPr>
        <p:spPr/>
        <p:txBody>
          <a:bodyPr/>
          <a:lstStyle/>
          <a:p>
            <a:fld id="{95CC6D43-B330-470E-9514-C837501A6F5A}" type="slidenum">
              <a:rPr lang="en-GB" smtClean="0"/>
              <a:t>100</a:t>
            </a:fld>
            <a:endParaRPr lang="en-GB" dirty="0"/>
          </a:p>
        </p:txBody>
      </p:sp>
    </p:spTree>
    <p:extLst>
      <p:ext uri="{BB962C8B-B14F-4D97-AF65-F5344CB8AC3E}">
        <p14:creationId xmlns:p14="http://schemas.microsoft.com/office/powerpoint/2010/main" val="26197123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printable/editable resource for the suggestion for ‘Challenge’ in the guidance for Checkpoint 2.</a:t>
            </a:r>
          </a:p>
        </p:txBody>
      </p:sp>
      <p:sp>
        <p:nvSpPr>
          <p:cNvPr id="4" name="Slide Number Placeholder 3"/>
          <p:cNvSpPr>
            <a:spLocks noGrp="1"/>
          </p:cNvSpPr>
          <p:nvPr>
            <p:ph type="sldNum" sz="quarter" idx="5"/>
          </p:nvPr>
        </p:nvSpPr>
        <p:spPr/>
        <p:txBody>
          <a:bodyPr/>
          <a:lstStyle/>
          <a:p>
            <a:fld id="{95CC6D43-B330-470E-9514-C837501A6F5A}" type="slidenum">
              <a:rPr lang="en-GB" smtClean="0"/>
              <a:t>101</a:t>
            </a:fld>
            <a:endParaRPr lang="en-GB" dirty="0"/>
          </a:p>
        </p:txBody>
      </p:sp>
    </p:spTree>
    <p:extLst>
      <p:ext uri="{BB962C8B-B14F-4D97-AF65-F5344CB8AC3E}">
        <p14:creationId xmlns:p14="http://schemas.microsoft.com/office/powerpoint/2010/main" val="27698816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is a printable resource for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102</a:t>
            </a:fld>
            <a:endParaRPr lang="en-GB" dirty="0"/>
          </a:p>
        </p:txBody>
      </p:sp>
    </p:spTree>
    <p:extLst>
      <p:ext uri="{BB962C8B-B14F-4D97-AF65-F5344CB8AC3E}">
        <p14:creationId xmlns:p14="http://schemas.microsoft.com/office/powerpoint/2010/main" val="5825425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103</a:t>
            </a:fld>
            <a:endParaRPr lang="en-GB" dirty="0"/>
          </a:p>
        </p:txBody>
      </p:sp>
    </p:spTree>
    <p:extLst>
      <p:ext uri="{BB962C8B-B14F-4D97-AF65-F5344CB8AC3E}">
        <p14:creationId xmlns:p14="http://schemas.microsoft.com/office/powerpoint/2010/main" val="40939172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card sort for Checkpoint 4: card 1</a:t>
            </a:r>
          </a:p>
        </p:txBody>
      </p:sp>
      <p:sp>
        <p:nvSpPr>
          <p:cNvPr id="4" name="Slide Number Placeholder 3"/>
          <p:cNvSpPr>
            <a:spLocks noGrp="1"/>
          </p:cNvSpPr>
          <p:nvPr>
            <p:ph type="sldNum" sz="quarter" idx="5"/>
          </p:nvPr>
        </p:nvSpPr>
        <p:spPr/>
        <p:txBody>
          <a:bodyPr/>
          <a:lstStyle/>
          <a:p>
            <a:fld id="{95CC6D43-B330-470E-9514-C837501A6F5A}" type="slidenum">
              <a:rPr lang="en-GB" smtClean="0"/>
              <a:t>104</a:t>
            </a:fld>
            <a:endParaRPr lang="en-GB" dirty="0"/>
          </a:p>
        </p:txBody>
      </p:sp>
    </p:spTree>
    <p:extLst>
      <p:ext uri="{BB962C8B-B14F-4D97-AF65-F5344CB8AC3E}">
        <p14:creationId xmlns:p14="http://schemas.microsoft.com/office/powerpoint/2010/main" val="3501348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ctivity Guidan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E091B4-727C-42E5-B63F-EBDED6288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D92BAB9A-8D17-41B8-8E4C-9796BCFC2AEE}"/>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07/09/2022</a:t>
            </a:fld>
            <a:endParaRPr lang="en-GB" dirty="0"/>
          </a:p>
        </p:txBody>
      </p:sp>
      <p:sp>
        <p:nvSpPr>
          <p:cNvPr id="4" name="Footer Placeholder 3">
            <a:extLst>
              <a:ext uri="{FF2B5EF4-FFF2-40B4-BE49-F238E27FC236}">
                <a16:creationId xmlns:a16="http://schemas.microsoft.com/office/drawing/2014/main" id="{5EFDD156-28B8-436F-BD34-C5C0BA425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D5AD189-0925-4643-B58B-8A45585DB466}"/>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
        <p:nvSpPr>
          <p:cNvPr id="6" name="Title 1">
            <a:extLst>
              <a:ext uri="{FF2B5EF4-FFF2-40B4-BE49-F238E27FC236}">
                <a16:creationId xmlns:a16="http://schemas.microsoft.com/office/drawing/2014/main" id="{F03BB080-3EB7-4A5D-8B8B-96D14C0851DE}"/>
              </a:ext>
            </a:extLst>
          </p:cNvPr>
          <p:cNvSpPr>
            <a:spLocks noGrp="1"/>
          </p:cNvSpPr>
          <p:nvPr>
            <p:ph type="title" hasCustomPrompt="1"/>
          </p:nvPr>
        </p:nvSpPr>
        <p:spPr>
          <a:xfrm>
            <a:off x="119336" y="116632"/>
            <a:ext cx="11953328" cy="504056"/>
          </a:xfrm>
        </p:spPr>
        <p:txBody>
          <a:bodyPr>
            <a:normAutofit/>
          </a:bodyPr>
          <a:lstStyle>
            <a:lvl1pPr>
              <a:defRPr sz="2000"/>
            </a:lvl1pPr>
          </a:lstStyle>
          <a:p>
            <a:r>
              <a:rPr lang="en-US"/>
              <a:t>Activity X – Guidance </a:t>
            </a:r>
            <a:endParaRPr lang="en-GB"/>
          </a:p>
        </p:txBody>
      </p:sp>
    </p:spTree>
    <p:extLst>
      <p:ext uri="{BB962C8B-B14F-4D97-AF65-F5344CB8AC3E}">
        <p14:creationId xmlns:p14="http://schemas.microsoft.com/office/powerpoint/2010/main" val="5692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ctivity slides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186122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07/09/2022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68" r:id="rId6"/>
    <p:sldLayoutId id="2147483969" r:id="rId7"/>
    <p:sldLayoutId id="2147483971" r:id="rId8"/>
    <p:sldLayoutId id="2147483972" r:id="rId9"/>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primm-310-linking-fractions-decimals-and-percentag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cetm.org.uk/classroom-resources/primm-305-working-across-one-whole-improper-fractions-and-mixed-numbers/" TargetMode="External"/><Relationship Id="rId5" Type="http://schemas.openxmlformats.org/officeDocument/2006/relationships/hyperlink" Target="https://www.ncetm.org.uk/classroom-resources/primm-303-non-unit-fractions-identifying-representing-and-comparing/" TargetMode="External"/><Relationship Id="rId4" Type="http://schemas.openxmlformats.org/officeDocument/2006/relationships/hyperlink" Target="https://www.ncetm.org.uk/teaching-for-mastery/mastery-materials/primary-mastery-professional-development/" TargetMode="External"/><Relationship Id="rId9"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2330.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239.png"/><Relationship Id="rId4" Type="http://schemas.openxmlformats.org/officeDocument/2006/relationships/image" Target="../media/image238.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2410.png"/><Relationship Id="rId4" Type="http://schemas.openxmlformats.org/officeDocument/2006/relationships/image" Target="../media/image2341.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370.pn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image" Target="../media/image2340.png"/><Relationship Id="rId10" Type="http://schemas.openxmlformats.org/officeDocument/2006/relationships/image" Target="../media/image35.png"/><Relationship Id="rId4" Type="http://schemas.openxmlformats.org/officeDocument/2006/relationships/image" Target="../media/image237.png"/><Relationship Id="rId9" Type="http://schemas.openxmlformats.org/officeDocument/2006/relationships/image" Target="../media/image30.png"/></Relationships>
</file>

<file path=ppt/slides/_rels/slide117.xml.rels><?xml version="1.0" encoding="UTF-8" standalone="yes"?>
<Relationships xmlns="http://schemas.openxmlformats.org/package/2006/relationships"><Relationship Id="rId8" Type="http://schemas.openxmlformats.org/officeDocument/2006/relationships/image" Target="../media/image248.png"/><Relationship Id="rId13" Type="http://schemas.openxmlformats.org/officeDocument/2006/relationships/image" Target="../media/image253.png"/><Relationship Id="rId7" Type="http://schemas.openxmlformats.org/officeDocument/2006/relationships/image" Target="../media/image247.png"/><Relationship Id="rId12" Type="http://schemas.openxmlformats.org/officeDocument/2006/relationships/image" Target="../media/image252.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5" Type="http://schemas.openxmlformats.org/officeDocument/2006/relationships/image" Target="../media/image255.png"/><Relationship Id="rId10" Type="http://schemas.openxmlformats.org/officeDocument/2006/relationships/image" Target="../media/image250.png"/><Relationship Id="rId4" Type="http://schemas.openxmlformats.org/officeDocument/2006/relationships/image" Target="../media/image2440.png"/><Relationship Id="rId9" Type="http://schemas.openxmlformats.org/officeDocument/2006/relationships/image" Target="../media/image225.png"/><Relationship Id="rId14" Type="http://schemas.openxmlformats.org/officeDocument/2006/relationships/image" Target="../media/image254.png"/></Relationships>
</file>

<file path=ppt/slides/_rels/slide1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1.wdp"/></Relationships>
</file>

<file path=ppt/slides/_rels/slide1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68.png"/><Relationship Id="rId4" Type="http://schemas.microsoft.com/office/2007/relationships/hdphoto" Target="../media/hdphoto2.wdp"/></Relationships>
</file>

<file path=ppt/slides/_rels/slide1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228.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261.png"/><Relationship Id="rId13" Type="http://schemas.openxmlformats.org/officeDocument/2006/relationships/image" Target="../media/image266.png"/><Relationship Id="rId18" Type="http://schemas.openxmlformats.org/officeDocument/2006/relationships/image" Target="../media/image271.png"/><Relationship Id="rId3" Type="http://schemas.openxmlformats.org/officeDocument/2006/relationships/image" Target="../media/image257.png"/><Relationship Id="rId21" Type="http://schemas.openxmlformats.org/officeDocument/2006/relationships/image" Target="../media/image274.png"/><Relationship Id="rId7" Type="http://schemas.openxmlformats.org/officeDocument/2006/relationships/image" Target="../media/image260.png"/><Relationship Id="rId12" Type="http://schemas.openxmlformats.org/officeDocument/2006/relationships/image" Target="../media/image265.png"/><Relationship Id="rId17" Type="http://schemas.openxmlformats.org/officeDocument/2006/relationships/image" Target="../media/image270.png"/><Relationship Id="rId2" Type="http://schemas.openxmlformats.org/officeDocument/2006/relationships/notesSlide" Target="../notesSlides/notesSlide119.xml"/><Relationship Id="rId16" Type="http://schemas.openxmlformats.org/officeDocument/2006/relationships/image" Target="../media/image269.png"/><Relationship Id="rId20" Type="http://schemas.openxmlformats.org/officeDocument/2006/relationships/image" Target="../media/image273.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264.png"/><Relationship Id="rId24" Type="http://schemas.openxmlformats.org/officeDocument/2006/relationships/image" Target="../media/image277.png"/><Relationship Id="rId5" Type="http://schemas.openxmlformats.org/officeDocument/2006/relationships/image" Target="../media/image259.png"/><Relationship Id="rId15" Type="http://schemas.openxmlformats.org/officeDocument/2006/relationships/image" Target="../media/image268.png"/><Relationship Id="rId23" Type="http://schemas.openxmlformats.org/officeDocument/2006/relationships/image" Target="../media/image276.png"/><Relationship Id="rId10" Type="http://schemas.openxmlformats.org/officeDocument/2006/relationships/image" Target="../media/image263.png"/><Relationship Id="rId19" Type="http://schemas.openxmlformats.org/officeDocument/2006/relationships/image" Target="../media/image272.png"/><Relationship Id="rId4" Type="http://schemas.openxmlformats.org/officeDocument/2006/relationships/image" Target="../media/image258.png"/><Relationship Id="rId9" Type="http://schemas.openxmlformats.org/officeDocument/2006/relationships/image" Target="../media/image262.png"/><Relationship Id="rId14" Type="http://schemas.openxmlformats.org/officeDocument/2006/relationships/image" Target="../media/image267.png"/><Relationship Id="rId22" Type="http://schemas.openxmlformats.org/officeDocument/2006/relationships/image" Target="../media/image275.png"/></Relationships>
</file>

<file path=ppt/slides/_rels/slide125.xml.rels><?xml version="1.0" encoding="UTF-8" standalone="yes"?>
<Relationships xmlns="http://schemas.openxmlformats.org/package/2006/relationships"><Relationship Id="rId8" Type="http://schemas.openxmlformats.org/officeDocument/2006/relationships/image" Target="../media/image282.png"/><Relationship Id="rId13" Type="http://schemas.openxmlformats.org/officeDocument/2006/relationships/image" Target="../media/image287.png"/><Relationship Id="rId18" Type="http://schemas.openxmlformats.org/officeDocument/2006/relationships/image" Target="../media/image292.png"/><Relationship Id="rId3" Type="http://schemas.openxmlformats.org/officeDocument/2006/relationships/image" Target="../media/image278.png"/><Relationship Id="rId21" Type="http://schemas.openxmlformats.org/officeDocument/2006/relationships/image" Target="../media/image295.png"/><Relationship Id="rId7" Type="http://schemas.openxmlformats.org/officeDocument/2006/relationships/image" Target="../media/image281.png"/><Relationship Id="rId12" Type="http://schemas.openxmlformats.org/officeDocument/2006/relationships/image" Target="../media/image286.png"/><Relationship Id="rId17" Type="http://schemas.openxmlformats.org/officeDocument/2006/relationships/image" Target="../media/image291.png"/><Relationship Id="rId2" Type="http://schemas.openxmlformats.org/officeDocument/2006/relationships/notesSlide" Target="../notesSlides/notesSlide120.xml"/><Relationship Id="rId16" Type="http://schemas.openxmlformats.org/officeDocument/2006/relationships/image" Target="../media/image290.png"/><Relationship Id="rId20" Type="http://schemas.openxmlformats.org/officeDocument/2006/relationships/image" Target="../media/image294.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285.png"/><Relationship Id="rId24" Type="http://schemas.openxmlformats.org/officeDocument/2006/relationships/image" Target="../media/image298.png"/><Relationship Id="rId5" Type="http://schemas.openxmlformats.org/officeDocument/2006/relationships/image" Target="../media/image280.png"/><Relationship Id="rId15" Type="http://schemas.openxmlformats.org/officeDocument/2006/relationships/image" Target="../media/image289.png"/><Relationship Id="rId23" Type="http://schemas.openxmlformats.org/officeDocument/2006/relationships/image" Target="../media/image297.png"/><Relationship Id="rId10" Type="http://schemas.openxmlformats.org/officeDocument/2006/relationships/image" Target="../media/image284.png"/><Relationship Id="rId19" Type="http://schemas.openxmlformats.org/officeDocument/2006/relationships/image" Target="../media/image293.png"/><Relationship Id="rId4" Type="http://schemas.openxmlformats.org/officeDocument/2006/relationships/image" Target="../media/image279.png"/><Relationship Id="rId9" Type="http://schemas.openxmlformats.org/officeDocument/2006/relationships/image" Target="../media/image283.png"/><Relationship Id="rId14" Type="http://schemas.openxmlformats.org/officeDocument/2006/relationships/image" Target="../media/image288.png"/><Relationship Id="rId22" Type="http://schemas.openxmlformats.org/officeDocument/2006/relationships/image" Target="../media/image296.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3" Type="http://schemas.openxmlformats.org/officeDocument/2006/relationships/image" Target="../media/image2010.png"/><Relationship Id="rId3" Type="http://schemas.openxmlformats.org/officeDocument/2006/relationships/image" Target="../media/image19.png"/><Relationship Id="rId12" Type="http://schemas.openxmlformats.org/officeDocument/2006/relationships/image" Target="../media/image191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710.png"/><Relationship Id="rId11" Type="http://schemas.openxmlformats.org/officeDocument/2006/relationships/image" Target="../media/image1810.png"/><Relationship Id="rId5" Type="http://schemas.openxmlformats.org/officeDocument/2006/relationships/image" Target="../media/image1611.png"/><Relationship Id="rId15" Type="http://schemas.openxmlformats.org/officeDocument/2006/relationships/image" Target="../media/image18.png"/><Relationship Id="rId10" Type="http://schemas.openxmlformats.org/officeDocument/2006/relationships/image" Target="../media/image177.png"/><Relationship Id="rId4" Type="http://schemas.openxmlformats.org/officeDocument/2006/relationships/image" Target="../media/image15.png"/><Relationship Id="rId9" Type="http://schemas.openxmlformats.org/officeDocument/2006/relationships/image" Target="../media/image1610.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 Target="slide101.xml"/><Relationship Id="rId7" Type="http://schemas.openxmlformats.org/officeDocument/2006/relationships/slide" Target="slide8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88.xml"/><Relationship Id="rId4" Type="http://schemas.openxmlformats.org/officeDocument/2006/relationships/slide" Target="slide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88.xml"/><Relationship Id="rId5" Type="http://schemas.openxmlformats.org/officeDocument/2006/relationships/image" Target="../media/image2011.png"/><Relationship Id="rId4" Type="http://schemas.openxmlformats.org/officeDocument/2006/relationships/slide" Target="slide88.xml"/></Relationships>
</file>

<file path=ppt/slides/_rels/slide18.xml.rels><?xml version="1.0" encoding="UTF-8" standalone="yes"?>
<Relationships xmlns="http://schemas.openxmlformats.org/package/2006/relationships"><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 Target="slide103.xml"/><Relationship Id="rId7"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103.xml"/><Relationship Id="rId4" Type="http://schemas.openxmlformats.org/officeDocument/2006/relationships/hyperlink" Target="https://www.ncetm.org.uk/classroom-resources/assessment-materials-primar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p2m3gio/ncetm_ks3_cc_1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xhqegzuq/ncetm_ks3_cc_2_1.pdf"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hyperlink" Target="https://www.ncetm.org.uk/classroom-resources/checkpoints/" TargetMode="External"/><Relationship Id="rId3" Type="http://schemas.openxmlformats.org/officeDocument/2006/relationships/slide" Target="slide116.xml"/><Relationship Id="rId7" Type="http://schemas.openxmlformats.org/officeDocument/2006/relationships/slide" Target="slide1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primary/" TargetMode="External"/><Relationship Id="rId11" Type="http://schemas.openxmlformats.org/officeDocument/2006/relationships/hyperlink" Target="https://www.ncetm.org.uk/classroom-resources/assessment-materials-primary/" TargetMode="External"/><Relationship Id="rId5" Type="http://schemas.openxmlformats.org/officeDocument/2006/relationships/hyperlink" Target="https://www.ncetm.org.uk/classroom-resources/secmm-using-mathematical-representations-at-ks3/" TargetMode="External"/><Relationship Id="rId10" Type="http://schemas.openxmlformats.org/officeDocument/2006/relationships/image" Target="../media/image36.png"/><Relationship Id="rId4" Type="http://schemas.openxmlformats.org/officeDocument/2006/relationships/hyperlink" Target="https://www.ncetm.org.uk/classroom-resources/checkpoints/" TargetMode="External"/><Relationship Id="rId9" Type="http://schemas.openxmlformats.org/officeDocument/2006/relationships/hyperlink" Target="https://www.ncetm.org.uk/classroom-resources/secmm-using-mathematical-representations-at-ks3/"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6.jp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8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image" Target="../media/image400.png"/></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40.png"/><Relationship Id="rId7" Type="http://schemas.openxmlformats.org/officeDocument/2006/relationships/image" Target="../media/image59.png"/><Relationship Id="rId12" Type="http://schemas.openxmlformats.org/officeDocument/2006/relationships/image" Target="../media/image530.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520.png"/><Relationship Id="rId5" Type="http://schemas.openxmlformats.org/officeDocument/2006/relationships/image" Target="../media/image57.png"/><Relationship Id="rId10" Type="http://schemas.openxmlformats.org/officeDocument/2006/relationships/image" Target="../media/image510.png"/><Relationship Id="rId4" Type="http://schemas.openxmlformats.org/officeDocument/2006/relationships/image" Target="../media/image560.png"/><Relationship Id="rId9" Type="http://schemas.openxmlformats.org/officeDocument/2006/relationships/image" Target="../media/image61.png"/><Relationship Id="rId14" Type="http://schemas.openxmlformats.org/officeDocument/2006/relationships/image" Target="../media/image550.png"/></Relationships>
</file>

<file path=ppt/slides/_rels/slide28.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117.xml"/><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305-working-across-one-whole-improper-fractions-and-mixed-numbers/" TargetMode="External"/><Relationship Id="rId10" Type="http://schemas.openxmlformats.org/officeDocument/2006/relationships/hyperlink" Target="https://www.ncetm.org.uk/teaching-for-mastery/mastery-materials/primary-mastery-professional-development/" TargetMode="External"/><Relationship Id="rId4" Type="http://schemas.openxmlformats.org/officeDocument/2006/relationships/slide" Target="slide94.xml"/><Relationship Id="rId9" Type="http://schemas.openxmlformats.org/officeDocument/2006/relationships/hyperlink" Target="https://www.ncetm.org.uk/classroom-resources/primm-305-working-across-one-whole-improper-fractions-and-mixed-numb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3.xml"/><Relationship Id="rId3" Type="http://schemas.openxmlformats.org/officeDocument/2006/relationships/slide" Target="slide11.xml"/><Relationship Id="rId7" Type="http://schemas.openxmlformats.org/officeDocument/2006/relationships/slide" Target="slide20.xml"/><Relationship Id="rId12"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9.xml"/><Relationship Id="rId5" Type="http://schemas.openxmlformats.org/officeDocument/2006/relationships/slide" Target="slide16.xml"/><Relationship Id="rId15" Type="http://schemas.openxmlformats.org/officeDocument/2006/relationships/hyperlink" Target="https://www.ncetm.org.uk/media/oagj2ka2/curriculum-framework-for-ks3-april-2021.pdf" TargetMode="External"/><Relationship Id="rId10" Type="http://schemas.openxmlformats.org/officeDocument/2006/relationships/slide" Target="slide26.xml"/><Relationship Id="rId4" Type="http://schemas.openxmlformats.org/officeDocument/2006/relationships/slide" Target="slide13.xml"/><Relationship Id="rId9" Type="http://schemas.openxmlformats.org/officeDocument/2006/relationships/slide" Target="slide24.xml"/><Relationship Id="rId1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etm.org.uk/classroom-resources/primm-305-working-across-one-whole-improper-fractions-and-mixed-numbers/" TargetMode="Externa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ncetm.org.uk/classroom-resources/primm-305-working-across-one-whole-improper-fractions-and-mixed-numbers/" TargetMode="External"/><Relationship Id="rId5" Type="http://schemas.openxmlformats.org/officeDocument/2006/relationships/image" Target="../media/image62.png"/><Relationship Id="rId4" Type="http://schemas.openxmlformats.org/officeDocument/2006/relationships/hyperlink" Target="https://www.ncetm.org.uk/teaching-for-mastery/mastery-materials/primary-mastery-professional-developm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5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primm-206-structures-quotitive-and-partitive-division/" TargetMode="External"/></Relationships>
</file>

<file path=ppt/slides/_rels/slide33.xml.rels><?xml version="1.0" encoding="UTF-8" standalone="yes"?>
<Relationships xmlns="http://schemas.openxmlformats.org/package/2006/relationships"><Relationship Id="rId7"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 Target="slide11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84.xml"/><Relationship Id="rId11" Type="http://schemas.openxmlformats.org/officeDocument/2006/relationships/slide" Target="slide84.xml"/><Relationship Id="rId5" Type="http://schemas.openxmlformats.org/officeDocument/2006/relationships/hyperlink" Target="https://www.ncetm.org.uk/teaching-for-mastery/mastery-materials/secondary-mastery-professional-development/" TargetMode="External"/><Relationship Id="rId10"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classroom-resources/secmm-13-ordering-and-comparing/" TargetMode="External"/><Relationship Id="rId9" Type="http://schemas.openxmlformats.org/officeDocument/2006/relationships/hyperlink" Target="https://www.ncetm.org.uk/classroom-resources/secmm-13-ordering-and-compar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hyperlink" Target="https://www.ncetm.org.uk/classroom-resources/secmm-13-ordering-and-comparing/" TargetMode="External"/><Relationship Id="rId3" Type="http://schemas.openxmlformats.org/officeDocument/2006/relationships/slide" Target="slide120.xml"/><Relationship Id="rId7"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classroom-resources/secmm-13-ordering-and-comparing/" TargetMode="External"/><Relationship Id="rId9" Type="http://schemas.openxmlformats.org/officeDocument/2006/relationships/hyperlink" Target="https://www.ncetm.org.uk/teaching-for-mastery/mastery-materials/secondary-mastery-professional-developme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s://www.ncetm.org.uk/classroom-resources/primm-3-03-non-unit-fractions-identifying-representing-and-comparing/"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gov.uk/government/publications/teaching-mathematics-in-primary-schools" TargetMode="External"/><Relationship Id="rId5" Type="http://schemas.openxmlformats.org/officeDocument/2006/relationships/hyperlink" Target="https://www.ncetm.org.uk/classroom-resources/primm-3-03-non-unit-fractions-identifying-representing-and-comparing/" TargetMode="External"/><Relationship Id="rId4" Type="http://schemas.openxmlformats.org/officeDocument/2006/relationships/hyperlink" Target="https://www.ncetm.org.uk/teaching-for-mastery/mastery-materials/primary-mastery-professional-development/" TargetMode="External"/><Relationship Id="rId9" Type="http://schemas.openxmlformats.org/officeDocument/2006/relationships/image" Target="../media/image73.png"/></Relationships>
</file>

<file path=ppt/slides/_rels/slide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2.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60.xml"/><Relationship Id="rId2" Type="http://schemas.openxmlformats.org/officeDocument/2006/relationships/notesSlide" Target="../notesSlides/notesSlide4.xml"/><Relationship Id="rId16" Type="http://schemas.openxmlformats.org/officeDocument/2006/relationships/hyperlink" Target="https://www.ncetm.org.uk/media/oagj2ka2/curriculum-framework-for-ks3-april-2021.pdf" TargetMode="Externa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8.xml"/><Relationship Id="rId5" Type="http://schemas.openxmlformats.org/officeDocument/2006/relationships/slide" Target="slide44.xml"/><Relationship Id="rId15" Type="http://schemas.openxmlformats.org/officeDocument/2006/relationships/slide" Target="slide66.xml"/><Relationship Id="rId10" Type="http://schemas.openxmlformats.org/officeDocument/2006/relationships/slide" Target="slide56.xml"/><Relationship Id="rId4" Type="http://schemas.openxmlformats.org/officeDocument/2006/relationships/slide" Target="slide42.xml"/><Relationship Id="rId9" Type="http://schemas.openxmlformats.org/officeDocument/2006/relationships/slide" Target="slide54.xml"/><Relationship Id="rId14" Type="http://schemas.openxmlformats.org/officeDocument/2006/relationships/slide" Target="slide64.xml"/></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7"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41.xml.rels><?xml version="1.0" encoding="UTF-8" standalone="yes"?>
<Relationships xmlns="http://schemas.openxmlformats.org/package/2006/relationships"><Relationship Id="rId8" Type="http://schemas.openxmlformats.org/officeDocument/2006/relationships/hyperlink" Target="https://www.ncetm.org.uk/classroom-resources/assessment-materials-primary/" TargetMode="External"/><Relationship Id="rId3" Type="http://schemas.openxmlformats.org/officeDocument/2006/relationships/hyperlink" Target="https://www.ncetm.org.uk/classroom-resources/secmm-using-mathematical-representations-at-ks3/" TargetMode="External"/><Relationship Id="rId7" Type="http://schemas.openxmlformats.org/officeDocument/2006/relationships/image" Target="../media/image72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xp2m3gio/ncetm_ks3_cc_1_3.pdf" TargetMode="External"/><Relationship Id="rId10"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classroom-resources/assessment-materials-primary/" TargetMode="External"/><Relationship Id="rId9" Type="http://schemas.openxmlformats.org/officeDocument/2006/relationships/hyperlink" Target="https://www.ncetm.org.uk/media/xp2m3gio/ncetm_ks3_cc_1_3.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1.png"/><Relationship Id="rId7"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80.png"/><Relationship Id="rId10" Type="http://schemas.openxmlformats.org/officeDocument/2006/relationships/image" Target="../media/image82.png"/><Relationship Id="rId9" Type="http://schemas.openxmlformats.org/officeDocument/2006/relationships/image" Target="../media/image71.png"/></Relationships>
</file>

<file path=ppt/slides/_rels/slide45.xml.rels><?xml version="1.0" encoding="UTF-8" standalone="yes"?>
<Relationships xmlns="http://schemas.openxmlformats.org/package/2006/relationships"><Relationship Id="rId8" Type="http://schemas.openxmlformats.org/officeDocument/2006/relationships/hyperlink" Target="https://www.ncetm.org.uk/classroom-resources/assessment-materials-primary/" TargetMode="External"/><Relationship Id="rId3" Type="http://schemas.openxmlformats.org/officeDocument/2006/relationships/slide" Target="slide121.xml"/><Relationship Id="rId7" Type="http://schemas.openxmlformats.org/officeDocument/2006/relationships/image" Target="../media/image82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hyperlink" Target="https://www.ncetm.org.uk/classroom-resources/secmm-using-mathematical-representations-at-ks3/" TargetMode="External"/></Relationships>
</file>

<file path=ppt/slides/_rels/slide46.xml.rels><?xml version="1.0" encoding="UTF-8" standalone="yes"?>
<Relationships xmlns="http://schemas.openxmlformats.org/package/2006/relationships"><Relationship Id="rId7"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0.png"/><Relationship Id="rId4" Type="http://schemas.openxmlformats.org/officeDocument/2006/relationships/image" Target="../media/image820.png"/></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classroom-resources/assessment-materials-primary/" TargetMode="External"/><Relationship Id="rId3" Type="http://schemas.openxmlformats.org/officeDocument/2006/relationships/hyperlink" Target="https://www.ncetm.org.uk/classroom-resources/assessment-materials-primary/" TargetMode="External"/><Relationship Id="rId7"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11"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303-non-unit-fractions-identifying-representing-and-comparing/" TargetMode="External"/><Relationship Id="rId10" Type="http://schemas.openxmlformats.org/officeDocument/2006/relationships/hyperlink" Target="https://www.ncetm.org.uk/classroom-resources/primm-303-non-unit-fractions-identifying-representing-and-comparing/" TargetMode="External"/><Relationship Id="rId4" Type="http://schemas.openxmlformats.org/officeDocument/2006/relationships/slide" Target="slide92.xml"/><Relationship Id="rId9" Type="http://schemas.openxmlformats.org/officeDocument/2006/relationships/slide" Target="slide92.xml"/></Relationships>
</file>

<file path=ppt/slides/_rels/slide48.xml.rels><?xml version="1.0" encoding="UTF-8" standalone="yes"?>
<Relationships xmlns="http://schemas.openxmlformats.org/package/2006/relationships"><Relationship Id="rId7"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0.png"/></Relationships>
</file>

<file path=ppt/slides/_rels/slide49.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primary/" TargetMode="External"/><Relationship Id="rId5" Type="http://schemas.openxmlformats.org/officeDocument/2006/relationships/slide" Target="slide91.xml"/><Relationship Id="rId4" Type="http://schemas.openxmlformats.org/officeDocument/2006/relationships/slide" Target="slide126.xml"/></Relationships>
</file>

<file path=ppt/slides/_rels/slide5.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70.xml"/><Relationship Id="rId7" Type="http://schemas.openxmlformats.org/officeDocument/2006/relationships/slide" Target="slide7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76.xml"/><Relationship Id="rId5" Type="http://schemas.openxmlformats.org/officeDocument/2006/relationships/slide" Target="slide74.xml"/><Relationship Id="rId4" Type="http://schemas.openxmlformats.org/officeDocument/2006/relationships/slide" Target="slide72.xml"/><Relationship Id="rId9" Type="http://schemas.openxmlformats.org/officeDocument/2006/relationships/hyperlink" Target="https://www.ncetm.org.uk/media/oagj2ka2/curriculum-framework-for-ks3-april-2021.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slide" Target="slide8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primm-308-common-denomination-more-adding-and-subtractin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ncetm.org.uk/classroom-resources/primm-3-05-working-across-one-whole-improper-fractions-and-mixed-numbers/" TargetMode="External"/><Relationship Id="rId5" Type="http://schemas.openxmlformats.org/officeDocument/2006/relationships/hyperlink" Target="https://www.ncetm.org.uk/classroom-resources/primm-3-04-adding-and-subtracting-within-one-whole/" TargetMode="External"/><Relationship Id="rId4" Type="http://schemas.openxmlformats.org/officeDocument/2006/relationships/hyperlink" Target="https://www.ncetm.org.uk/teaching-for-mastery/mastery-materials/primary-mastery-professional-development/"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8" Type="http://schemas.openxmlformats.org/officeDocument/2006/relationships/image" Target="../media/image99.png"/><Relationship Id="rId7" Type="http://schemas.openxmlformats.org/officeDocument/2006/relationships/image" Target="../media/image98.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0.png"/></Relationships>
</file>

<file path=ppt/slides/_rels/slide57.xml.rels><?xml version="1.0" encoding="UTF-8" standalone="yes"?>
<Relationships xmlns="http://schemas.openxmlformats.org/package/2006/relationships"><Relationship Id="rId13" Type="http://schemas.openxmlformats.org/officeDocument/2006/relationships/hyperlink" Target="https://www.ncetm.org.uk/classroom-resources/primm-304-adding-and-subtracting-within-one-whole/" TargetMode="External"/><Relationship Id="rId3" Type="http://schemas.openxmlformats.org/officeDocument/2006/relationships/slide" Target="slide123.xml"/><Relationship Id="rId7" Type="http://schemas.openxmlformats.org/officeDocument/2006/relationships/hyperlink" Target="https://www.ncetm.org.uk/classroom-resources/primm-308-common-denomination-more-adding-and-subtracting/" TargetMode="External"/><Relationship Id="rId12" Type="http://schemas.openxmlformats.org/officeDocument/2006/relationships/slide" Target="slide96.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ncetm.org.uk/classroom-resources/primm-304-adding-and-subtracting-within-one-whole/" TargetMode="External"/><Relationship Id="rId11" Type="http://schemas.openxmlformats.org/officeDocument/2006/relationships/slide" Target="slide93.xml"/><Relationship Id="rId5" Type="http://schemas.openxmlformats.org/officeDocument/2006/relationships/slide" Target="slide96.xml"/><Relationship Id="rId10" Type="http://schemas.openxmlformats.org/officeDocument/2006/relationships/image" Target="../media/image102.png"/><Relationship Id="rId4" Type="http://schemas.openxmlformats.org/officeDocument/2006/relationships/slide" Target="slide93.xml"/><Relationship Id="rId9" Type="http://schemas.openxmlformats.org/officeDocument/2006/relationships/slide" Target="slide123.xml"/><Relationship Id="rId14" Type="http://schemas.openxmlformats.org/officeDocument/2006/relationships/hyperlink" Target="https://www.ncetm.org.uk/classroom-resources/primm-308-common-denomination-more-adding-and-subtracting/"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59.xml.rels><?xml version="1.0" encoding="UTF-8" standalone="yes"?>
<Relationships xmlns="http://schemas.openxmlformats.org/package/2006/relationships"><Relationship Id="rId8" Type="http://schemas.openxmlformats.org/officeDocument/2006/relationships/hyperlink" Target="https://www.ncetm.org.uk/classroom-resources/primm-304-adding-and-subtracting-within-one-whole/" TargetMode="External"/><Relationship Id="rId3" Type="http://schemas.openxmlformats.org/officeDocument/2006/relationships/slide" Target="slide98.xml"/><Relationship Id="rId7" Type="http://schemas.openxmlformats.org/officeDocument/2006/relationships/slide" Target="slide9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hyperlink" Target="https://www.ncetm.org.uk/classroom-resources/primm-308-common-denomination-more-adding-and-subtracting/" TargetMode="External"/><Relationship Id="rId4" Type="http://schemas.openxmlformats.org/officeDocument/2006/relationships/hyperlink" Target="https://www.ncetm.org.uk/classroom-resources/primm-304-adding-and-subtracting-within-one-whole/" TargetMode="External"/><Relationship Id="rId9" Type="http://schemas.openxmlformats.org/officeDocument/2006/relationships/hyperlink" Target="https://www.ncetm.org.uk/classroom-resources/primm-308-common-denomination-more-adding-and-subtract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1.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14.png"/><Relationship Id="rId9" Type="http://schemas.openxmlformats.org/officeDocument/2006/relationships/image" Target="../media/image119.png"/></Relationships>
</file>

<file path=ppt/slides/_rels/slide61.xml.rels><?xml version="1.0" encoding="UTF-8" standalone="yes"?>
<Relationships xmlns="http://schemas.openxmlformats.org/package/2006/relationships"><Relationship Id="rId3" Type="http://schemas.openxmlformats.org/officeDocument/2006/relationships/hyperlink" Target="https://www.ncetm.org.uk/classroom-resources/primm-304-adding-and-subtracting-within-one-whole/" TargetMode="External"/><Relationship Id="rId7" Type="http://schemas.openxmlformats.org/officeDocument/2006/relationships/hyperlink" Target="https://www.ncetm.org.uk/classroom-resources/primm-308-common-denomination-more-adding-and-subtractin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www.ncetm.org.uk/classroom-resources/primm-304-adding-and-subtracting-within-one-whole/" TargetMode="External"/><Relationship Id="rId5" Type="http://schemas.openxmlformats.org/officeDocument/2006/relationships/image" Target="../media/image123.png"/><Relationship Id="rId4" Type="http://schemas.openxmlformats.org/officeDocument/2006/relationships/hyperlink" Target="https://www.ncetm.org.uk/classroom-resources/primm-308-common-denomination-more-adding-and-subtracting/"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0.png"/><Relationship Id="rId7" Type="http://schemas.openxmlformats.org/officeDocument/2006/relationships/image" Target="../media/image127.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63.xml.rels><?xml version="1.0" encoding="UTF-8" standalone="yes"?>
<Relationships xmlns="http://schemas.openxmlformats.org/package/2006/relationships"><Relationship Id="rId3" Type="http://schemas.openxmlformats.org/officeDocument/2006/relationships/slide" Target="slide95.xml"/><Relationship Id="rId7" Type="http://schemas.openxmlformats.org/officeDocument/2006/relationships/slide" Target="slide96.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slide" Target="slide95.xml"/><Relationship Id="rId5" Type="http://schemas.openxmlformats.org/officeDocument/2006/relationships/image" Target="../media/image1300.png"/><Relationship Id="rId4" Type="http://schemas.openxmlformats.org/officeDocument/2006/relationships/slide" Target="slide96.xml"/></Relationships>
</file>

<file path=ppt/slides/_rels/slide64.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7" Type="http://schemas.openxmlformats.org/officeDocument/2006/relationships/image" Target="../media/image1370.png"/><Relationship Id="rId12" Type="http://schemas.openxmlformats.org/officeDocument/2006/relationships/image" Target="../media/image142.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132.png"/><Relationship Id="rId11" Type="http://schemas.openxmlformats.org/officeDocument/2006/relationships/image" Target="../media/image141.png"/><Relationship Id="rId5" Type="http://schemas.openxmlformats.org/officeDocument/2006/relationships/image" Target="../media/image136.png"/><Relationship Id="rId10" Type="http://schemas.openxmlformats.org/officeDocument/2006/relationships/image" Target="../media/image140.png"/><Relationship Id="rId4" Type="http://schemas.openxmlformats.org/officeDocument/2006/relationships/image" Target="../media/image131.png"/><Relationship Id="rId9" Type="http://schemas.openxmlformats.org/officeDocument/2006/relationships/image" Target="../media/image139.png"/></Relationships>
</file>

<file path=ppt/slides/_rels/slide6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321.png"/><Relationship Id="rId4" Type="http://schemas.openxmlformats.org/officeDocument/2006/relationships/hyperlink" Target="https://www.ncetm.org.uk/classroom-resources/assessment-materials-primary/"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149.png"/><Relationship Id="rId7" Type="http://schemas.openxmlformats.org/officeDocument/2006/relationships/image" Target="../media/image148.pn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67.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7" Type="http://schemas.openxmlformats.org/officeDocument/2006/relationships/hyperlink" Target="https://www.ncetm.org.uk/classroom-resources/primm-302-unit-fractions-identifying-representing-and-comparin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primary/" TargetMode="External"/><Relationship Id="rId5" Type="http://schemas.openxmlformats.org/officeDocument/2006/relationships/image" Target="../media/image133.png"/><Relationship Id="rId4" Type="http://schemas.openxmlformats.org/officeDocument/2006/relationships/hyperlink" Target="https://www.ncetm.org.uk/classroom-resources/primm-302-unit-fractions-identifying-representing-and-comparin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7" Type="http://schemas.openxmlformats.org/officeDocument/2006/relationships/image" Target="../media/image133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ncetm.org.uk/classroom-resources/primm-3-09-multiplying-fractions-and-dividing-fractions-by-a-whole-number/" TargetMode="External"/><Relationship Id="rId4" Type="http://schemas.openxmlformats.org/officeDocument/2006/relationships/hyperlink" Target="https://www.ncetm.org.uk/classroom-resources/primm-3-06-multiplying-whole-numbers-and-frac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154.png"/></Relationships>
</file>

<file path=ppt/slides/_rels/slide71.xml.rels><?xml version="1.0" encoding="UTF-8" standalone="yes"?>
<Relationships xmlns="http://schemas.openxmlformats.org/package/2006/relationships"><Relationship Id="rId8" Type="http://schemas.openxmlformats.org/officeDocument/2006/relationships/hyperlink" Target="https://www.ncetm.org.uk/media/xhqegzuq/ncetm_ks3_cc_2_1.pdf" TargetMode="External"/><Relationship Id="rId3" Type="http://schemas.openxmlformats.org/officeDocument/2006/relationships/slide" Target="slide72.xml"/><Relationship Id="rId7" Type="http://schemas.openxmlformats.org/officeDocument/2006/relationships/image" Target="../media/image1330.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xhqegzuq/ncetm_ks3_cc_2_1.pdf" TargetMode="External"/><Relationship Id="rId4" Type="http://schemas.openxmlformats.org/officeDocument/2006/relationships/slide" Target="slide97.xml"/><Relationship Id="rId9" Type="http://schemas.openxmlformats.org/officeDocument/2006/relationships/hyperlink" Target="https://www.ncetm.org.uk/teaching-for-mastery/mastery-materials/secondary-mastery-professional-development/"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60.png"/><Relationship Id="rId7" Type="http://schemas.openxmlformats.org/officeDocument/2006/relationships/image" Target="../media/image159.pn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61.png"/></Relationships>
</file>

<file path=ppt/slides/_rels/slide73.xml.rels><?xml version="1.0" encoding="UTF-8" standalone="yes"?>
<Relationships xmlns="http://schemas.openxmlformats.org/package/2006/relationships"><Relationship Id="rId8" Type="http://schemas.openxmlformats.org/officeDocument/2006/relationships/hyperlink" Target="https://www.ncetm.org.uk/classroom-resources/assessment-materials-primary/" TargetMode="External"/><Relationship Id="rId3" Type="http://schemas.openxmlformats.org/officeDocument/2006/relationships/slide" Target="slide97.xml"/><Relationship Id="rId7" Type="http://schemas.openxmlformats.org/officeDocument/2006/relationships/slide" Target="slide97.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34.png"/><Relationship Id="rId4" Type="http://schemas.openxmlformats.org/officeDocument/2006/relationships/hyperlink" Target="https://www.ncetm.org.uk/classroom-resources/assessment-materials-primary/"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67.png"/><Relationship Id="rId7" Type="http://schemas.openxmlformats.org/officeDocument/2006/relationships/image" Target="../media/image166.png"/><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165.png"/><Relationship Id="rId5" Type="http://schemas.openxmlformats.org/officeDocument/2006/relationships/image" Target="../media/image130.png"/><Relationship Id="rId4" Type="http://schemas.openxmlformats.org/officeDocument/2006/relationships/image" Target="../media/image163.png"/></Relationships>
</file>

<file path=ppt/slides/_rels/slide75.xml.rels><?xml version="1.0" encoding="UTF-8" standalone="yes"?>
<Relationships xmlns="http://schemas.openxmlformats.org/package/2006/relationships"><Relationship Id="rId3" Type="http://schemas.openxmlformats.org/officeDocument/2006/relationships/hyperlink" Target="https://www.ncetm.org.uk/classroom-resources/primm-306-multiplying-whole-numbers-and-fractions/" TargetMode="External"/><Relationship Id="rId7" Type="http://schemas.openxmlformats.org/officeDocument/2006/relationships/hyperlink" Target="https://www.ncetm.org.uk/classroom-resources/primm-309-multiplying-fractions-and-dividing-fractions-by-a-whole-numb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ncetm.org.uk/classroom-resources/primm-306-multiplying-whole-numbers-and-fractions/" TargetMode="External"/><Relationship Id="rId5" Type="http://schemas.openxmlformats.org/officeDocument/2006/relationships/image" Target="../media/image137.png"/><Relationship Id="rId4" Type="http://schemas.openxmlformats.org/officeDocument/2006/relationships/hyperlink" Target="https://www.ncetm.org.uk/classroom-resources/primm-309-multiplying-fractions-and-dividing-fractions-by-a-whole-number/"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35.png"/><Relationship Id="rId7" Type="http://schemas.openxmlformats.org/officeDocument/2006/relationships/image" Target="../media/image153.png"/><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1320.png"/><Relationship Id="rId11" Type="http://schemas.openxmlformats.org/officeDocument/2006/relationships/image" Target="../media/image169.png"/><Relationship Id="rId10" Type="http://schemas.openxmlformats.org/officeDocument/2006/relationships/image" Target="../media/image164.png"/><Relationship Id="rId4" Type="http://schemas.openxmlformats.org/officeDocument/2006/relationships/image" Target="../media/image144.png"/><Relationship Id="rId9" Type="http://schemas.openxmlformats.org/officeDocument/2006/relationships/image" Target="../media/image162.png"/></Relationships>
</file>

<file path=ppt/slides/_rels/slide7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slide" Target="slide98.xml"/><Relationship Id="rId5" Type="http://schemas.openxmlformats.org/officeDocument/2006/relationships/image" Target="../media/image168.png"/><Relationship Id="rId4" Type="http://schemas.openxmlformats.org/officeDocument/2006/relationships/slide" Target="slide9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 Id="rId6" Type="http://schemas.openxmlformats.org/officeDocument/2006/relationships/image" Target="../media/image152.png"/><Relationship Id="rId5" Type="http://schemas.openxmlformats.org/officeDocument/2006/relationships/image" Target="../media/image178.png"/></Relationships>
</file>

<file path=ppt/slides/_rels/slide79.xml.rels><?xml version="1.0" encoding="UTF-8" standalone="yes"?>
<Relationships xmlns="http://schemas.openxmlformats.org/package/2006/relationships"><Relationship Id="rId3" Type="http://schemas.openxmlformats.org/officeDocument/2006/relationships/hyperlink" Target="https://www.ncetm.org.uk/professional-development/multiplicative-reasoning/a-model-for-professional-development/" TargetMode="External"/><Relationship Id="rId7" Type="http://schemas.openxmlformats.org/officeDocument/2006/relationships/image" Target="../media/image17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hyperlink" Target="https://www.ncetm.org.uk/professional-development/multiplicative-reasoning/a-model-for-professional-development/" TargetMode="External"/><Relationship Id="rId4" Type="http://schemas.openxmlformats.org/officeDocument/2006/relationships/image" Target="../media/image17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80.xml.rels><?xml version="1.0" encoding="UTF-8" standalone="yes"?>
<Relationships xmlns="http://schemas.openxmlformats.org/package/2006/relationships"><Relationship Id="rId8" Type="http://schemas.openxmlformats.org/officeDocument/2006/relationships/image" Target="../media/image188.png"/><Relationship Id="rId7" Type="http://schemas.openxmlformats.org/officeDocument/2006/relationships/image" Target="../media/image181.png"/><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180.png"/><Relationship Id="rId5" Type="http://schemas.openxmlformats.org/officeDocument/2006/relationships/image" Target="../media/image176.png"/><Relationship Id="rId4" Type="http://schemas.openxmlformats.org/officeDocument/2006/relationships/image" Target="../media/image175.png"/></Relationships>
</file>

<file path=ppt/slides/_rels/slide81.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image" Target="../media/image18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50.png"/><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8" Type="http://schemas.openxmlformats.org/officeDocument/2006/relationships/image" Target="../media/image64.png"/><Relationship Id="rId7" Type="http://schemas.openxmlformats.org/officeDocument/2006/relationships/image" Target="../media/image173.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660.png"/><Relationship Id="rId4" Type="http://schemas.openxmlformats.org/officeDocument/2006/relationships/image" Target="../media/image18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image" Target="../media/image172.png"/><Relationship Id="rId7" Type="http://schemas.openxmlformats.org/officeDocument/2006/relationships/image" Target="../media/image186.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187.png"/><Relationship Id="rId9" Type="http://schemas.openxmlformats.org/officeDocument/2006/relationships/image" Target="../media/image174.png"/></Relationships>
</file>

<file path=ppt/slides/_rels/slide88.xml.rels><?xml version="1.0" encoding="UTF-8" standalone="yes"?>
<Relationships xmlns="http://schemas.openxmlformats.org/package/2006/relationships"><Relationship Id="rId8" Type="http://schemas.openxmlformats.org/officeDocument/2006/relationships/image" Target="../media/image189.png"/><Relationship Id="rId7" Type="http://schemas.openxmlformats.org/officeDocument/2006/relationships/image" Target="../media/image185.png"/><Relationship Id="rId12" Type="http://schemas.openxmlformats.org/officeDocument/2006/relationships/image" Target="../media/image198.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89.xml.rels><?xml version="1.0" encoding="UTF-8" standalone="yes"?>
<Relationships xmlns="http://schemas.openxmlformats.org/package/2006/relationships"><Relationship Id="rId8" Type="http://schemas.openxmlformats.org/officeDocument/2006/relationships/image" Target="../media/image1940.png"/><Relationship Id="rId3" Type="http://schemas.openxmlformats.org/officeDocument/2006/relationships/image" Target="../media/image185.png"/><Relationship Id="rId7" Type="http://schemas.openxmlformats.org/officeDocument/2006/relationships/image" Target="../media/image200.png"/><Relationship Id="rId12" Type="http://schemas.openxmlformats.org/officeDocument/2006/relationships/image" Target="../media/image205.pn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199.png"/><Relationship Id="rId11" Type="http://schemas.openxmlformats.org/officeDocument/2006/relationships/image" Target="../media/image204.png"/><Relationship Id="rId10" Type="http://schemas.openxmlformats.org/officeDocument/2006/relationships/image" Target="../media/image203.png"/><Relationship Id="rId4" Type="http://schemas.openxmlformats.org/officeDocument/2006/relationships/image" Target="../media/image189.png"/><Relationship Id="rId9" Type="http://schemas.openxmlformats.org/officeDocument/2006/relationships/image" Target="../media/image2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image" Target="../media/image1991.png"/><Relationship Id="rId4" Type="http://schemas.openxmlformats.org/officeDocument/2006/relationships/image" Target="../media/image1980.png"/></Relationships>
</file>

<file path=ppt/slides/_rels/slide93.xml.rels><?xml version="1.0" encoding="UTF-8" standalone="yes"?>
<Relationships xmlns="http://schemas.openxmlformats.org/package/2006/relationships"><Relationship Id="rId8" Type="http://schemas.openxmlformats.org/officeDocument/2006/relationships/image" Target="../media/image217.png"/><Relationship Id="rId13" Type="http://schemas.openxmlformats.org/officeDocument/2006/relationships/image" Target="../media/image222.png"/><Relationship Id="rId7" Type="http://schemas.openxmlformats.org/officeDocument/2006/relationships/image" Target="../media/image216.png"/><Relationship Id="rId12" Type="http://schemas.openxmlformats.org/officeDocument/2006/relationships/image" Target="../media/image221.png"/><Relationship Id="rId2" Type="http://schemas.openxmlformats.org/officeDocument/2006/relationships/notesSlide" Target="../notesSlides/notesSlide89.xml"/><Relationship Id="rId1" Type="http://schemas.openxmlformats.org/officeDocument/2006/relationships/slideLayout" Target="../slideLayouts/slideLayout5.xml"/><Relationship Id="rId6" Type="http://schemas.openxmlformats.org/officeDocument/2006/relationships/image" Target="../media/image213.png"/><Relationship Id="rId11" Type="http://schemas.openxmlformats.org/officeDocument/2006/relationships/image" Target="../media/image214.png"/><Relationship Id="rId5" Type="http://schemas.openxmlformats.org/officeDocument/2006/relationships/image" Target="../media/image212.png"/><Relationship Id="rId10" Type="http://schemas.openxmlformats.org/officeDocument/2006/relationships/image" Target="../media/image219.png"/><Relationship Id="rId4" Type="http://schemas.openxmlformats.org/officeDocument/2006/relationships/image" Target="../media/image211.png"/><Relationship Id="rId9" Type="http://schemas.openxmlformats.org/officeDocument/2006/relationships/image" Target="../media/image1990.png"/></Relationships>
</file>

<file path=ppt/slides/_rels/slide94.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93.png"/><Relationship Id="rId7" Type="http://schemas.openxmlformats.org/officeDocument/2006/relationships/image" Target="../media/image208.png"/><Relationship Id="rId2" Type="http://schemas.openxmlformats.org/officeDocument/2006/relationships/notesSlide" Target="../notesSlides/notesSlide91.xml"/><Relationship Id="rId1" Type="http://schemas.openxmlformats.org/officeDocument/2006/relationships/slideLayout" Target="../slideLayouts/slideLayout5.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1.png"/></Relationships>
</file>

<file path=ppt/slides/_rels/slide96.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09.png"/><Relationship Id="rId7" Type="http://schemas.openxmlformats.org/officeDocument/2006/relationships/image" Target="../media/image220.png"/><Relationship Id="rId2" Type="http://schemas.openxmlformats.org/officeDocument/2006/relationships/notesSlide" Target="../notesSlides/notesSlide92.xml"/><Relationship Id="rId1" Type="http://schemas.openxmlformats.org/officeDocument/2006/relationships/slideLayout" Target="../slideLayouts/slideLayout5.xml"/><Relationship Id="rId6" Type="http://schemas.openxmlformats.org/officeDocument/2006/relationships/image" Target="../media/image218.png"/><Relationship Id="rId5" Type="http://schemas.openxmlformats.org/officeDocument/2006/relationships/image" Target="../media/image215.png"/><Relationship Id="rId4" Type="http://schemas.openxmlformats.org/officeDocument/2006/relationships/image" Target="../media/image210.png"/></Relationships>
</file>

<file path=ppt/slides/_rels/slide97.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227.png"/></Relationships>
</file>

<file path=ppt/slides/_rels/slide98.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23392" y="1625093"/>
            <a:ext cx="6062463" cy="1744226"/>
          </a:xfrm>
        </p:spPr>
        <p:txBody>
          <a:bodyPr>
            <a:normAutofit fontScale="77500" lnSpcReduction="20000"/>
          </a:bodyPr>
          <a:lstStyle/>
          <a:p>
            <a:pPr>
              <a:lnSpc>
                <a:spcPct val="120000"/>
              </a:lnSpc>
            </a:pPr>
            <a:r>
              <a:rPr lang="en-GB" sz="4300" b="1" dirty="0">
                <a:latin typeface="Century Gothic" panose="020B0502020202020204" pitchFamily="34" charset="0"/>
              </a:rPr>
              <a:t>Arithmetic procedures including fractions</a:t>
            </a:r>
          </a:p>
          <a:p>
            <a:r>
              <a:rPr lang="en-GB" sz="1900" dirty="0">
                <a:latin typeface="Century Gothic" panose="020B0502020202020204" pitchFamily="34" charset="0"/>
              </a:rPr>
              <a:t>Thirty-one Checkpoint activities </a:t>
            </a:r>
          </a:p>
          <a:p>
            <a:r>
              <a:rPr lang="en-GB" sz="1900" dirty="0">
                <a:latin typeface="Century Gothic" panose="020B0502020202020204" pitchFamily="34" charset="0"/>
              </a:rPr>
              <a:t>Fifteen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latin typeface="Century Gothic" panose="020B0502020202020204" pitchFamily="34" charset="0"/>
              </a:rPr>
              <a:t>Representing fractions as numbers</a:t>
            </a:r>
            <a:endParaRPr lang="en-GB" sz="3200" dirty="0">
              <a:latin typeface="Century Gothic" panose="020B0502020202020204" pitchFamily="34" charset="0"/>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082731702"/>
                  </p:ext>
                </p:extLst>
              </p:nvPr>
            </p:nvGraphicFramePr>
            <p:xfrm>
              <a:off x="417815" y="862178"/>
              <a:ext cx="11426013" cy="5618861"/>
            </p:xfrm>
            <a:graphic>
              <a:graphicData uri="http://schemas.openxmlformats.org/drawingml/2006/table">
                <a:tbl>
                  <a:tblPr firstRow="1" bandRow="1">
                    <a:tableStyleId>{5940675A-B579-460E-94D1-54222C63F5DA}</a:tableStyleId>
                  </a:tblPr>
                  <a:tblGrid>
                    <a:gridCol w="7637614">
                      <a:extLst>
                        <a:ext uri="{9D8B030D-6E8A-4147-A177-3AD203B41FA5}">
                          <a16:colId xmlns:a16="http://schemas.microsoft.com/office/drawing/2014/main" val="4178532543"/>
                        </a:ext>
                      </a:extLst>
                    </a:gridCol>
                    <a:gridCol w="3788399">
                      <a:extLst>
                        <a:ext uri="{9D8B030D-6E8A-4147-A177-3AD203B41FA5}">
                          <a16:colId xmlns:a16="http://schemas.microsoft.com/office/drawing/2014/main" val="864547500"/>
                        </a:ext>
                      </a:extLst>
                    </a:gridCol>
                  </a:tblGrid>
                  <a:tr h="363028">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132051">
                    <a:tc>
                      <a:txBody>
                        <a:bodyPr/>
                        <a:lstStyle/>
                        <a:p>
                          <a:pPr marL="0" indent="0">
                            <a:buFont typeface="Arial" panose="020B0604020202020204" pitchFamily="34" charset="0"/>
                            <a:buNone/>
                          </a:pPr>
                          <a:r>
                            <a:rPr lang="en-US" sz="1600" b="0" i="0" dirty="0"/>
                            <a:t>Key Stage 2 curriculum: </a:t>
                          </a:r>
                        </a:p>
                        <a:p>
                          <a:pPr marL="285750" indent="-285750">
                            <a:buFont typeface="Arial" panose="020B0604020202020204" pitchFamily="34" charset="0"/>
                            <a:buChar char="•"/>
                          </a:pPr>
                          <a:r>
                            <a:rPr lang="en-US" sz="1600" i="0" dirty="0"/>
                            <a:t>Year 6: associate a fraction with division and calculate decimal fraction equivalents for a simple fraction</a:t>
                          </a:r>
                        </a:p>
                        <a:p>
                          <a:pPr marL="285750" indent="-285750">
                            <a:buFont typeface="Arial" panose="020B0604020202020204" pitchFamily="34" charset="0"/>
                            <a:buChar char="•"/>
                          </a:pPr>
                          <a:r>
                            <a:rPr lang="en-GB" sz="1600" b="0" i="0" dirty="0"/>
                            <a:t>Positioning fractions on number lines is mentioned in non-statutory guidance from Year 2.</a:t>
                          </a:r>
                        </a:p>
                        <a:p>
                          <a:pPr marL="0" indent="0">
                            <a:buFont typeface="Arial" panose="020B0604020202020204" pitchFamily="34" charset="0"/>
                            <a:buNone/>
                          </a:pPr>
                          <a:endParaRPr lang="en-GB" sz="1600" i="0" dirty="0"/>
                        </a:p>
                        <a:p>
                          <a:pPr marL="0" indent="0">
                            <a:buFont typeface="Arial" panose="020B0604020202020204" pitchFamily="34" charset="0"/>
                            <a:buNone/>
                          </a:pPr>
                          <a:r>
                            <a:rPr lang="en-GB" sz="1600" i="0" dirty="0"/>
                            <a:t>Further</a:t>
                          </a:r>
                          <a:r>
                            <a:rPr lang="en-GB" sz="1600" i="0" baseline="0" dirty="0"/>
                            <a:t> information about how students may have experienced this key idea in Key Stage 2:</a:t>
                          </a:r>
                        </a:p>
                        <a:p>
                          <a:pPr marL="285750" indent="-285750">
                            <a:buFont typeface="Arial" panose="020B0604020202020204" pitchFamily="34" charset="0"/>
                            <a:buChar char="•"/>
                          </a:pPr>
                          <a:r>
                            <a:rPr lang="en-GB" sz="1600" i="0" baseline="0" dirty="0">
                              <a:hlinkClick r:id="rId3"/>
                            </a:rPr>
                            <a:t>Teaching mathematics in primary schools</a:t>
                          </a:r>
                          <a:r>
                            <a:rPr lang="en-GB" sz="1600" i="0" baseline="0" dirty="0"/>
                            <a:t>: </a:t>
                          </a:r>
                          <a:r>
                            <a:rPr lang="en-GB" sz="1600" i="0" dirty="0"/>
                            <a:t>3F–3: reason about the location of any fraction within 1 in the linear number system (pp127-30*); 4F–1: reason about the location of mixed numbers in the linear number system (pp182-84); 5F–2: find equivalent fractions and understand that they have the same value and the same position in the linear number system (pp258-61); 5F–3: recall decimal fraction equivalents for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oMath>
                          </a14:m>
                          <a:r>
                            <a:rPr lang="en-GB" sz="1600" i="0" dirty="0"/>
                            <a:t>,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oMath>
                          </a14:m>
                          <a:r>
                            <a:rPr lang="en-GB" sz="1600" i="0" dirty="0"/>
                            <a:t>,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5</m:t>
                                  </m:r>
                                </m:den>
                              </m:f>
                            </m:oMath>
                          </a14:m>
                          <a:r>
                            <a:rPr lang="en-GB" sz="1600" i="0" dirty="0"/>
                            <a:t> and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10</m:t>
                                  </m:r>
                                </m:den>
                              </m:f>
                            </m:oMath>
                          </a14:m>
                          <a:r>
                            <a:rPr lang="en-GB" sz="1600" i="0" dirty="0"/>
                            <a:t> and for multiples of these proper fractions (pp</a:t>
                          </a:r>
                          <a:r>
                            <a:rPr lang="en-GB" sz="1600" i="0" baseline="0" dirty="0"/>
                            <a:t>262-64).</a:t>
                          </a:r>
                        </a:p>
                        <a:p>
                          <a:pPr marL="285750" indent="-285750">
                            <a:buFont typeface="Arial" panose="020B0604020202020204" pitchFamily="34" charset="0"/>
                            <a:buChar char="•"/>
                          </a:pPr>
                          <a:r>
                            <a:rPr lang="en-GB" sz="1600" b="0" i="0" dirty="0">
                              <a:hlinkClick r:id="rId4"/>
                            </a:rPr>
                            <a:t>Primary Mastery Professional Development</a:t>
                          </a:r>
                          <a:r>
                            <a:rPr lang="en-GB" sz="1600" b="0" i="0" dirty="0"/>
                            <a:t>, Spine 3 Fractions, Year 3 </a:t>
                          </a:r>
                          <a:r>
                            <a:rPr lang="en-GB" sz="1600" b="0" i="0" dirty="0">
                              <a:hlinkClick r:id="rId5"/>
                            </a:rPr>
                            <a:t>Segment 3.3</a:t>
                          </a:r>
                          <a:r>
                            <a:rPr lang="en-GB" sz="1600" i="0" u="none" dirty="0">
                              <a:hlinkClick r:id="rId5"/>
                            </a:rPr>
                            <a:t>: Non-unit fractions, identifying representing and comparing</a:t>
                          </a:r>
                          <a:r>
                            <a:rPr lang="en-GB" sz="1600" i="0" u="none" dirty="0"/>
                            <a:t>; Year 4 </a:t>
                          </a:r>
                          <a:r>
                            <a:rPr lang="en-GB" sz="1600" i="0" dirty="0">
                              <a:hlinkClick r:id="rId6"/>
                            </a:rPr>
                            <a:t>Segment 3.5: Working across one whole: improper fractions and mixed numbers</a:t>
                          </a:r>
                          <a:r>
                            <a:rPr lang="en-GB" sz="1600" i="0" dirty="0"/>
                            <a:t>; Year 6 </a:t>
                          </a:r>
                          <a:r>
                            <a:rPr lang="en-GB" sz="1600" i="0" dirty="0">
                              <a:hlinkClick r:id="rId7"/>
                            </a:rPr>
                            <a:t>Segment 3.10: Linking fractions, decimals and percentages</a:t>
                          </a:r>
                          <a:r>
                            <a:rPr lang="en-GB" sz="1600" i="0" dirty="0"/>
                            <a:t>.</a:t>
                          </a:r>
                        </a:p>
                        <a:p>
                          <a:pPr marL="0" indent="0">
                            <a:buFont typeface="Arial" panose="020B0604020202020204" pitchFamily="34" charset="0"/>
                            <a:buNone/>
                          </a:pPr>
                          <a:endParaRPr lang="en-GB" sz="1600" i="0" dirty="0"/>
                        </a:p>
                        <a:p>
                          <a:pPr marL="0" indent="0">
                            <a:buFont typeface="Arial" panose="020B0604020202020204" pitchFamily="34" charset="0"/>
                            <a:buNone/>
                          </a:pPr>
                          <a:r>
                            <a:rPr lang="en-GB" sz="1200" i="0" dirty="0"/>
                            <a:t>* Page numbers reference the complete Years 1–6 document.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 aware that a fraction represents division, supporting understanding of the process of changing fractions to decimals.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Express decimals as single fractions, for example by recognising decimals such as 0.13 not just as one-tenth and three-hundredths, but also as 13- hundredths.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Become increasingly fluent when converting between fractions and decimals.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When working with fractions, make sensible choices as to when to work mentally, use a written method or use a calculator.</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082731702"/>
                  </p:ext>
                </p:extLst>
              </p:nvPr>
            </p:nvGraphicFramePr>
            <p:xfrm>
              <a:off x="417815" y="862178"/>
              <a:ext cx="11426013" cy="5618861"/>
            </p:xfrm>
            <a:graphic>
              <a:graphicData uri="http://schemas.openxmlformats.org/drawingml/2006/table">
                <a:tbl>
                  <a:tblPr firstRow="1" bandRow="1">
                    <a:tableStyleId>{5940675A-B579-460E-94D1-54222C63F5DA}</a:tableStyleId>
                  </a:tblPr>
                  <a:tblGrid>
                    <a:gridCol w="7637614">
                      <a:extLst>
                        <a:ext uri="{9D8B030D-6E8A-4147-A177-3AD203B41FA5}">
                          <a16:colId xmlns:a16="http://schemas.microsoft.com/office/drawing/2014/main" val="4178532543"/>
                        </a:ext>
                      </a:extLst>
                    </a:gridCol>
                    <a:gridCol w="3788399">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253101">
                    <a:tc>
                      <a:txBody>
                        <a:bodyPr/>
                        <a:lstStyle/>
                        <a:p>
                          <a:endParaRPr lang="en-US"/>
                        </a:p>
                      </a:txBody>
                      <a:tcPr>
                        <a:blipFill>
                          <a:blip r:embed="rId9"/>
                          <a:stretch>
                            <a:fillRect l="-80" t="-7532" r="-49800" b="-695"/>
                          </a:stretch>
                        </a:blip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 aware that a fraction represents division, supporting understanding of the process of changing fractions to decimals.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Express decimals as single fractions, for example by recognising decimals such as 0.13 not just as one-tenth and three-hundredths, but also as 13- hundredths.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Become increasingly fluent when converting between fractions and decimals.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When working with fractions, make sensible choices as to when to work mentally, use a written method or use a calculator.</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23110212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411945C-EE4A-442C-A397-F9BB26541907}"/>
              </a:ext>
            </a:extLst>
          </p:cNvPr>
          <p:cNvSpPr txBox="1"/>
          <p:nvPr/>
        </p:nvSpPr>
        <p:spPr>
          <a:xfrm>
            <a:off x="8854081" y="1571780"/>
            <a:ext cx="385042" cy="523220"/>
          </a:xfrm>
          <a:prstGeom prst="rect">
            <a:avLst/>
          </a:prstGeom>
          <a:noFill/>
        </p:spPr>
        <p:txBody>
          <a:bodyPr wrap="none" rtlCol="0">
            <a:spAutoFit/>
          </a:bodyPr>
          <a:lstStyle/>
          <a:p>
            <a:pPr>
              <a:buNone/>
            </a:pPr>
            <a:r>
              <a:rPr lang="en-GB" dirty="0"/>
              <a:t>2</a:t>
            </a:r>
          </a:p>
        </p:txBody>
      </p:sp>
      <p:grpSp>
        <p:nvGrpSpPr>
          <p:cNvPr id="4" name="Group 3">
            <a:extLst>
              <a:ext uri="{FF2B5EF4-FFF2-40B4-BE49-F238E27FC236}">
                <a16:creationId xmlns:a16="http://schemas.microsoft.com/office/drawing/2014/main" id="{D0A76B3A-C69F-40DB-A417-6A42E838F826}"/>
              </a:ext>
            </a:extLst>
          </p:cNvPr>
          <p:cNvGrpSpPr/>
          <p:nvPr/>
        </p:nvGrpSpPr>
        <p:grpSpPr>
          <a:xfrm>
            <a:off x="988947" y="182911"/>
            <a:ext cx="10214106" cy="873161"/>
            <a:chOff x="1922407" y="909300"/>
            <a:chExt cx="10214106" cy="873161"/>
          </a:xfrm>
        </p:grpSpPr>
        <p:grpSp>
          <p:nvGrpSpPr>
            <p:cNvPr id="2" name="Group 1">
              <a:extLst>
                <a:ext uri="{FF2B5EF4-FFF2-40B4-BE49-F238E27FC236}">
                  <a16:creationId xmlns:a16="http://schemas.microsoft.com/office/drawing/2014/main" id="{ECD2818C-3628-4207-A5AA-6A78BE5867AF}"/>
                </a:ext>
              </a:extLst>
            </p:cNvPr>
            <p:cNvGrpSpPr/>
            <p:nvPr/>
          </p:nvGrpSpPr>
          <p:grpSpPr>
            <a:xfrm>
              <a:off x="2416513" y="1087981"/>
              <a:ext cx="9720000" cy="694480"/>
              <a:chOff x="2724733" y="1263099"/>
              <a:chExt cx="9720000" cy="694480"/>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2724733" y="126309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091855" y="126309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6941" y="127694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2897953" y="1367893"/>
                <a:ext cx="385042" cy="523220"/>
              </a:xfrm>
              <a:prstGeom prst="rect">
                <a:avLst/>
              </a:prstGeom>
              <a:noFill/>
            </p:spPr>
            <p:txBody>
              <a:bodyPr wrap="none" rtlCol="0">
                <a:spAutoFit/>
              </a:bodyPr>
              <a:lstStyle/>
              <a:p>
                <a:pPr>
                  <a:buNone/>
                </a:pPr>
                <a:r>
                  <a:rPr lang="en-GB"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14420" y="1434359"/>
                <a:ext cx="385042" cy="523220"/>
              </a:xfrm>
              <a:prstGeom prst="rect">
                <a:avLst/>
              </a:prstGeom>
              <a:noFill/>
            </p:spPr>
            <p:txBody>
              <a:bodyPr wrap="none" rtlCol="0">
                <a:spAutoFit/>
              </a:bodyPr>
              <a:lstStyle/>
              <a:p>
                <a:pPr>
                  <a:buNone/>
                </a:pPr>
                <a:r>
                  <a:rPr lang="en-GB" dirty="0"/>
                  <a:t>1</a:t>
                </a:r>
              </a:p>
            </p:txBody>
          </p:sp>
        </p:grpSp>
        <p:sp>
          <p:nvSpPr>
            <p:cNvPr id="81" name="TextBox 80">
              <a:extLst>
                <a:ext uri="{FF2B5EF4-FFF2-40B4-BE49-F238E27FC236}">
                  <a16:creationId xmlns:a16="http://schemas.microsoft.com/office/drawing/2014/main" id="{F1AB23CA-D44E-4255-89E8-670143A97A2C}"/>
                </a:ext>
              </a:extLst>
            </p:cNvPr>
            <p:cNvSpPr txBox="1"/>
            <p:nvPr/>
          </p:nvSpPr>
          <p:spPr>
            <a:xfrm>
              <a:off x="1922407" y="909300"/>
              <a:ext cx="525571" cy="430887"/>
            </a:xfrm>
            <a:prstGeom prst="rect">
              <a:avLst/>
            </a:prstGeom>
            <a:noFill/>
          </p:spPr>
          <p:txBody>
            <a:bodyPr wrap="square">
              <a:spAutoFit/>
            </a:bodyPr>
            <a:lstStyle/>
            <a:p>
              <a:pPr>
                <a:buNone/>
              </a:pPr>
              <a:r>
                <a:rPr lang="en-GB" sz="2200" dirty="0">
                  <a:solidFill>
                    <a:srgbClr val="00628C"/>
                  </a:solidFill>
                </a:rPr>
                <a:t>a)</a:t>
              </a:r>
            </a:p>
          </p:txBody>
        </p:sp>
      </p:grpSp>
      <p:grpSp>
        <p:nvGrpSpPr>
          <p:cNvPr id="10" name="Group 9">
            <a:extLst>
              <a:ext uri="{FF2B5EF4-FFF2-40B4-BE49-F238E27FC236}">
                <a16:creationId xmlns:a16="http://schemas.microsoft.com/office/drawing/2014/main" id="{ACB5F9CD-8D08-46FA-9752-49BB3D754044}"/>
              </a:ext>
            </a:extLst>
          </p:cNvPr>
          <p:cNvGrpSpPr/>
          <p:nvPr/>
        </p:nvGrpSpPr>
        <p:grpSpPr>
          <a:xfrm>
            <a:off x="988947" y="1266075"/>
            <a:ext cx="10214106" cy="785504"/>
            <a:chOff x="1922407" y="1860142"/>
            <a:chExt cx="10214106" cy="785504"/>
          </a:xfrm>
        </p:grpSpPr>
        <p:grpSp>
          <p:nvGrpSpPr>
            <p:cNvPr id="12" name="Group 11">
              <a:extLst>
                <a:ext uri="{FF2B5EF4-FFF2-40B4-BE49-F238E27FC236}">
                  <a16:creationId xmlns:a16="http://schemas.microsoft.com/office/drawing/2014/main" id="{72261F3C-D77A-4A09-8D5D-5688E122BF2A}"/>
                </a:ext>
              </a:extLst>
            </p:cNvPr>
            <p:cNvGrpSpPr/>
            <p:nvPr/>
          </p:nvGrpSpPr>
          <p:grpSpPr>
            <a:xfrm>
              <a:off x="2416513" y="2017632"/>
              <a:ext cx="9720000" cy="628014"/>
              <a:chOff x="2724733" y="2184264"/>
              <a:chExt cx="9720000" cy="628014"/>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2724733" y="2184264"/>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091855" y="218426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6941" y="219811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2897953" y="2289058"/>
                <a:ext cx="385042" cy="523220"/>
              </a:xfrm>
              <a:prstGeom prst="rect">
                <a:avLst/>
              </a:prstGeom>
              <a:noFill/>
            </p:spPr>
            <p:txBody>
              <a:bodyPr wrap="none" rtlCol="0">
                <a:spAutoFit/>
              </a:bodyPr>
              <a:lstStyle/>
              <a:p>
                <a:pPr>
                  <a:buNone/>
                </a:pPr>
                <a:r>
                  <a:rPr lang="en-GB" dirty="0"/>
                  <a:t>0</a:t>
                </a:r>
              </a:p>
            </p:txBody>
          </p:sp>
        </p:grpSp>
        <p:sp>
          <p:nvSpPr>
            <p:cNvPr id="82" name="TextBox 81">
              <a:extLst>
                <a:ext uri="{FF2B5EF4-FFF2-40B4-BE49-F238E27FC236}">
                  <a16:creationId xmlns:a16="http://schemas.microsoft.com/office/drawing/2014/main" id="{88FAD337-A06A-46D5-8309-2824C225C399}"/>
                </a:ext>
              </a:extLst>
            </p:cNvPr>
            <p:cNvSpPr txBox="1"/>
            <p:nvPr/>
          </p:nvSpPr>
          <p:spPr>
            <a:xfrm>
              <a:off x="1922407" y="1860142"/>
              <a:ext cx="525571" cy="430887"/>
            </a:xfrm>
            <a:prstGeom prst="rect">
              <a:avLst/>
            </a:prstGeom>
            <a:noFill/>
          </p:spPr>
          <p:txBody>
            <a:bodyPr wrap="square">
              <a:spAutoFit/>
            </a:bodyPr>
            <a:lstStyle/>
            <a:p>
              <a:pPr>
                <a:buNone/>
              </a:pPr>
              <a:r>
                <a:rPr lang="en-GB" sz="2200" dirty="0">
                  <a:solidFill>
                    <a:srgbClr val="00628C"/>
                  </a:solidFill>
                </a:rPr>
                <a:t>b)</a:t>
              </a:r>
            </a:p>
          </p:txBody>
        </p:sp>
      </p:grpSp>
      <p:grpSp>
        <p:nvGrpSpPr>
          <p:cNvPr id="11" name="Group 10">
            <a:extLst>
              <a:ext uri="{FF2B5EF4-FFF2-40B4-BE49-F238E27FC236}">
                <a16:creationId xmlns:a16="http://schemas.microsoft.com/office/drawing/2014/main" id="{B69DF260-6724-4A2C-9F23-DC83C620730F}"/>
              </a:ext>
            </a:extLst>
          </p:cNvPr>
          <p:cNvGrpSpPr/>
          <p:nvPr/>
        </p:nvGrpSpPr>
        <p:grpSpPr>
          <a:xfrm>
            <a:off x="988947" y="2261582"/>
            <a:ext cx="10214106" cy="834702"/>
            <a:chOff x="1922407" y="2810984"/>
            <a:chExt cx="10214106" cy="834702"/>
          </a:xfrm>
        </p:grpSpPr>
        <p:grpSp>
          <p:nvGrpSpPr>
            <p:cNvPr id="33" name="Group 32">
              <a:extLst>
                <a:ext uri="{FF2B5EF4-FFF2-40B4-BE49-F238E27FC236}">
                  <a16:creationId xmlns:a16="http://schemas.microsoft.com/office/drawing/2014/main" id="{A64DCE55-8890-415C-95D7-0F08138DE008}"/>
                </a:ext>
              </a:extLst>
            </p:cNvPr>
            <p:cNvGrpSpPr/>
            <p:nvPr/>
          </p:nvGrpSpPr>
          <p:grpSpPr>
            <a:xfrm>
              <a:off x="2416513" y="2976967"/>
              <a:ext cx="9720000" cy="668719"/>
              <a:chOff x="2724733" y="3015305"/>
              <a:chExt cx="9720000" cy="668719"/>
            </a:xfrm>
          </p:grpSpPr>
          <p:grpSp>
            <p:nvGrpSpPr>
              <p:cNvPr id="32" name="Group 31">
                <a:extLst>
                  <a:ext uri="{FF2B5EF4-FFF2-40B4-BE49-F238E27FC236}">
                    <a16:creationId xmlns:a16="http://schemas.microsoft.com/office/drawing/2014/main" id="{038759C0-21B2-4D3F-9301-D47D5EAD141E}"/>
                  </a:ext>
                </a:extLst>
              </p:cNvPr>
              <p:cNvGrpSpPr/>
              <p:nvPr/>
            </p:nvGrpSpPr>
            <p:grpSpPr>
              <a:xfrm>
                <a:off x="2724733" y="3015305"/>
                <a:ext cx="9720000" cy="193959"/>
                <a:chOff x="2724733" y="3015305"/>
                <a:chExt cx="9720000" cy="193959"/>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2724733" y="3015305"/>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091855" y="301530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6941" y="302915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41AA2B6D-68C5-46D9-9E06-D218C2255BA9}"/>
                  </a:ext>
                </a:extLst>
              </p:cNvPr>
              <p:cNvSpPr txBox="1"/>
              <p:nvPr/>
            </p:nvSpPr>
            <p:spPr>
              <a:xfrm>
                <a:off x="2897953" y="3120099"/>
                <a:ext cx="385042" cy="523220"/>
              </a:xfrm>
              <a:prstGeom prst="rect">
                <a:avLst/>
              </a:prstGeom>
              <a:noFill/>
            </p:spPr>
            <p:txBody>
              <a:bodyPr wrap="none" rtlCol="0">
                <a:spAutoFit/>
              </a:bodyPr>
              <a:lstStyle/>
              <a:p>
                <a:pPr>
                  <a:buNone/>
                </a:pPr>
                <a:r>
                  <a:rPr lang="en-GB"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00335" y="3160804"/>
                <a:ext cx="585417" cy="523220"/>
              </a:xfrm>
              <a:prstGeom prst="rect">
                <a:avLst/>
              </a:prstGeom>
              <a:noFill/>
            </p:spPr>
            <p:txBody>
              <a:bodyPr wrap="none" rtlCol="0">
                <a:spAutoFit/>
              </a:bodyPr>
              <a:lstStyle/>
              <a:p>
                <a:pPr>
                  <a:buNone/>
                </a:pPr>
                <a:r>
                  <a:rPr lang="en-GB" dirty="0"/>
                  <a:t>10</a:t>
                </a:r>
              </a:p>
            </p:txBody>
          </p:sp>
        </p:grpSp>
        <p:sp>
          <p:nvSpPr>
            <p:cNvPr id="83" name="TextBox 82">
              <a:extLst>
                <a:ext uri="{FF2B5EF4-FFF2-40B4-BE49-F238E27FC236}">
                  <a16:creationId xmlns:a16="http://schemas.microsoft.com/office/drawing/2014/main" id="{990C52A1-9D10-49B6-87F0-8EA3D82C3891}"/>
                </a:ext>
              </a:extLst>
            </p:cNvPr>
            <p:cNvSpPr txBox="1"/>
            <p:nvPr/>
          </p:nvSpPr>
          <p:spPr>
            <a:xfrm>
              <a:off x="1922407" y="2810984"/>
              <a:ext cx="525571" cy="430887"/>
            </a:xfrm>
            <a:prstGeom prst="rect">
              <a:avLst/>
            </a:prstGeom>
            <a:noFill/>
          </p:spPr>
          <p:txBody>
            <a:bodyPr wrap="square">
              <a:spAutoFit/>
            </a:bodyPr>
            <a:lstStyle/>
            <a:p>
              <a:pPr>
                <a:buNone/>
              </a:pPr>
              <a:r>
                <a:rPr lang="en-GB" sz="2200" dirty="0">
                  <a:solidFill>
                    <a:srgbClr val="00628C"/>
                  </a:solidFill>
                </a:rPr>
                <a:t>c)</a:t>
              </a:r>
            </a:p>
          </p:txBody>
        </p:sp>
      </p:grpSp>
      <p:grpSp>
        <p:nvGrpSpPr>
          <p:cNvPr id="37" name="Group 36">
            <a:extLst>
              <a:ext uri="{FF2B5EF4-FFF2-40B4-BE49-F238E27FC236}">
                <a16:creationId xmlns:a16="http://schemas.microsoft.com/office/drawing/2014/main" id="{9F0F736B-2D45-4FC2-AA37-4FB540787DDD}"/>
              </a:ext>
            </a:extLst>
          </p:cNvPr>
          <p:cNvGrpSpPr/>
          <p:nvPr/>
        </p:nvGrpSpPr>
        <p:grpSpPr>
          <a:xfrm>
            <a:off x="988947" y="3306287"/>
            <a:ext cx="10214106" cy="1116480"/>
            <a:chOff x="1922407" y="3761826"/>
            <a:chExt cx="10214106" cy="1116480"/>
          </a:xfrm>
        </p:grpSpPr>
        <p:grpSp>
          <p:nvGrpSpPr>
            <p:cNvPr id="38" name="Group 37">
              <a:extLst>
                <a:ext uri="{FF2B5EF4-FFF2-40B4-BE49-F238E27FC236}">
                  <a16:creationId xmlns:a16="http://schemas.microsoft.com/office/drawing/2014/main" id="{2EA38F96-3E43-4A03-91AF-4C82A76B7C61}"/>
                </a:ext>
              </a:extLst>
            </p:cNvPr>
            <p:cNvGrpSpPr/>
            <p:nvPr/>
          </p:nvGrpSpPr>
          <p:grpSpPr>
            <a:xfrm>
              <a:off x="2416513" y="3996595"/>
              <a:ext cx="9720000" cy="881711"/>
              <a:chOff x="2724733" y="3996595"/>
              <a:chExt cx="9720000" cy="881711"/>
            </a:xfrm>
          </p:grpSpPr>
          <p:grpSp>
            <p:nvGrpSpPr>
              <p:cNvPr id="34" name="Group 33">
                <a:extLst>
                  <a:ext uri="{FF2B5EF4-FFF2-40B4-BE49-F238E27FC236}">
                    <a16:creationId xmlns:a16="http://schemas.microsoft.com/office/drawing/2014/main" id="{035E7B31-9AE4-4ACE-992F-C3DC33F36F04}"/>
                  </a:ext>
                </a:extLst>
              </p:cNvPr>
              <p:cNvGrpSpPr/>
              <p:nvPr/>
            </p:nvGrpSpPr>
            <p:grpSpPr>
              <a:xfrm>
                <a:off x="2724733" y="3996595"/>
                <a:ext cx="9720000" cy="628014"/>
                <a:chOff x="2724733" y="3835989"/>
                <a:chExt cx="9720000" cy="628014"/>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2724733" y="383598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091855" y="383598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6941" y="384983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2897953" y="3940783"/>
                  <a:ext cx="385042" cy="523220"/>
                </a:xfrm>
                <a:prstGeom prst="rect">
                  <a:avLst/>
                </a:prstGeom>
                <a:noFill/>
              </p:spPr>
              <p:txBody>
                <a:bodyPr wrap="none" rtlCol="0">
                  <a:spAutoFit/>
                </a:bodyPr>
                <a:lstStyle/>
                <a:p>
                  <a:pPr>
                    <a:buNone/>
                  </a:pPr>
                  <a:r>
                    <a:rPr lang="en-GB" dirty="0"/>
                    <a:t>0</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9345" y="4176704"/>
                    <a:ext cx="535724" cy="701602"/>
                  </a:xfrm>
                  <a:prstGeom prst="rect">
                    <a:avLst/>
                  </a:prstGeom>
                  <a:noFill/>
                </p:spPr>
                <p:txBody>
                  <a:bodyPr wrap="none" rtlCol="0">
                    <a:spAutoFit/>
                  </a:bodyPr>
                  <a:lstStyle/>
                  <a:p>
                    <a:pPr>
                      <a:buNone/>
                    </a:pPr>
                    <a14:m>
                      <m:oMath xmlns:m="http://schemas.openxmlformats.org/officeDocument/2006/math">
                        <m:f>
                          <m:fPr>
                            <m:ctrlPr>
                              <a:rPr lang="en-GB" sz="2800" i="1" smtClean="0">
                                <a:latin typeface="Cambria Math" panose="02040503050406030204" pitchFamily="18" charset="0"/>
                              </a:rPr>
                            </m:ctrlPr>
                          </m:fPr>
                          <m:num>
                            <m:r>
                              <a:rPr lang="en-GB" sz="2800" i="1">
                                <a:latin typeface="Cambria Math" panose="02040503050406030204" pitchFamily="18" charset="0"/>
                              </a:rPr>
                              <m:t>3</m:t>
                            </m:r>
                          </m:num>
                          <m:den>
                            <m:r>
                              <a:rPr lang="en-GB" sz="2800" i="1">
                                <a:latin typeface="Cambria Math" panose="02040503050406030204" pitchFamily="18" charset="0"/>
                              </a:rPr>
                              <m:t>4</m:t>
                            </m:r>
                          </m:den>
                        </m:f>
                      </m:oMath>
                    </a14:m>
                    <a:r>
                      <a:rPr lang="en-GB" dirty="0"/>
                      <a:t>  </a:t>
                    </a:r>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9345" y="4176704"/>
                    <a:ext cx="535724" cy="701602"/>
                  </a:xfrm>
                  <a:prstGeom prst="rect">
                    <a:avLst/>
                  </a:prstGeom>
                  <a:blipFill>
                    <a:blip r:embed="rId3"/>
                    <a:stretch>
                      <a:fillRect/>
                    </a:stretch>
                  </a:blipFill>
                </p:spPr>
                <p:txBody>
                  <a:bodyPr/>
                  <a:lstStyle/>
                  <a:p>
                    <a:r>
                      <a:rPr lang="en-GB">
                        <a:noFill/>
                      </a:rPr>
                      <a:t> </a:t>
                    </a:r>
                  </a:p>
                </p:txBody>
              </p:sp>
            </mc:Fallback>
          </mc:AlternateContent>
        </p:grpSp>
        <p:sp>
          <p:nvSpPr>
            <p:cNvPr id="84" name="TextBox 83">
              <a:extLst>
                <a:ext uri="{FF2B5EF4-FFF2-40B4-BE49-F238E27FC236}">
                  <a16:creationId xmlns:a16="http://schemas.microsoft.com/office/drawing/2014/main" id="{D1954FB4-36CA-4B0B-B71F-384E8C8F1B6F}"/>
                </a:ext>
              </a:extLst>
            </p:cNvPr>
            <p:cNvSpPr txBox="1"/>
            <p:nvPr/>
          </p:nvSpPr>
          <p:spPr>
            <a:xfrm>
              <a:off x="1922407" y="3761826"/>
              <a:ext cx="525571" cy="430887"/>
            </a:xfrm>
            <a:prstGeom prst="rect">
              <a:avLst/>
            </a:prstGeom>
            <a:noFill/>
          </p:spPr>
          <p:txBody>
            <a:bodyPr wrap="square">
              <a:spAutoFit/>
            </a:bodyPr>
            <a:lstStyle/>
            <a:p>
              <a:pPr>
                <a:buNone/>
              </a:pPr>
              <a:r>
                <a:rPr lang="en-GB" sz="2200" dirty="0">
                  <a:solidFill>
                    <a:srgbClr val="00628C"/>
                  </a:solidFill>
                </a:rPr>
                <a:t>d)</a:t>
              </a:r>
            </a:p>
          </p:txBody>
        </p:sp>
      </p:grpSp>
      <p:grpSp>
        <p:nvGrpSpPr>
          <p:cNvPr id="39" name="Group 38">
            <a:extLst>
              <a:ext uri="{FF2B5EF4-FFF2-40B4-BE49-F238E27FC236}">
                <a16:creationId xmlns:a16="http://schemas.microsoft.com/office/drawing/2014/main" id="{A9ADC9ED-BD75-46D5-A7AF-54F40B96A8BE}"/>
              </a:ext>
            </a:extLst>
          </p:cNvPr>
          <p:cNvGrpSpPr/>
          <p:nvPr/>
        </p:nvGrpSpPr>
        <p:grpSpPr>
          <a:xfrm>
            <a:off x="988947" y="4379073"/>
            <a:ext cx="10214106" cy="1069812"/>
            <a:chOff x="1922407" y="4712668"/>
            <a:chExt cx="10214106" cy="1069812"/>
          </a:xfrm>
        </p:grpSpPr>
        <p:grpSp>
          <p:nvGrpSpPr>
            <p:cNvPr id="35" name="Group 34">
              <a:extLst>
                <a:ext uri="{FF2B5EF4-FFF2-40B4-BE49-F238E27FC236}">
                  <a16:creationId xmlns:a16="http://schemas.microsoft.com/office/drawing/2014/main" id="{BEB7F709-9B65-4D05-A3AC-E363DA30885F}"/>
                </a:ext>
              </a:extLst>
            </p:cNvPr>
            <p:cNvGrpSpPr/>
            <p:nvPr/>
          </p:nvGrpSpPr>
          <p:grpSpPr>
            <a:xfrm>
              <a:off x="2416513" y="4899486"/>
              <a:ext cx="9720000" cy="882994"/>
              <a:chOff x="2724733" y="4777930"/>
              <a:chExt cx="9720000" cy="882994"/>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2724733" y="4777930"/>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091855" y="477793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6941" y="479178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2897953" y="4882724"/>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044465" y="4958039"/>
                    <a:ext cx="436338" cy="702885"/>
                  </a:xfrm>
                  <a:prstGeom prst="rect">
                    <a:avLst/>
                  </a:prstGeom>
                  <a:noFill/>
                </p:spPr>
                <p:txBody>
                  <a:bodyPr wrap="none" rtlCol="0">
                    <a:spAutoFit/>
                  </a:bodyPr>
                  <a:lstStyle/>
                  <a:p>
                    <a:pPr>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044465" y="4958039"/>
                    <a:ext cx="436338" cy="702885"/>
                  </a:xfrm>
                  <a:prstGeom prst="rect">
                    <a:avLst/>
                  </a:prstGeom>
                  <a:blipFill>
                    <a:blip r:embed="rId4"/>
                    <a:stretch>
                      <a:fillRect/>
                    </a:stretch>
                  </a:blipFill>
                </p:spPr>
                <p:txBody>
                  <a:bodyPr/>
                  <a:lstStyle/>
                  <a:p>
                    <a:r>
                      <a:rPr lang="en-US">
                        <a:noFill/>
                      </a:rPr>
                      <a:t> </a:t>
                    </a:r>
                  </a:p>
                </p:txBody>
              </p:sp>
            </mc:Fallback>
          </mc:AlternateContent>
        </p:grpSp>
        <p:sp>
          <p:nvSpPr>
            <p:cNvPr id="85" name="TextBox 84">
              <a:extLst>
                <a:ext uri="{FF2B5EF4-FFF2-40B4-BE49-F238E27FC236}">
                  <a16:creationId xmlns:a16="http://schemas.microsoft.com/office/drawing/2014/main" id="{49FEA855-ECE9-41BA-88C6-C25D1D1D4930}"/>
                </a:ext>
              </a:extLst>
            </p:cNvPr>
            <p:cNvSpPr txBox="1"/>
            <p:nvPr/>
          </p:nvSpPr>
          <p:spPr>
            <a:xfrm>
              <a:off x="1922407" y="4712668"/>
              <a:ext cx="525571" cy="430887"/>
            </a:xfrm>
            <a:prstGeom prst="rect">
              <a:avLst/>
            </a:prstGeom>
            <a:noFill/>
          </p:spPr>
          <p:txBody>
            <a:bodyPr wrap="square">
              <a:spAutoFit/>
            </a:bodyPr>
            <a:lstStyle/>
            <a:p>
              <a:pPr>
                <a:buNone/>
              </a:pPr>
              <a:r>
                <a:rPr lang="en-GB" sz="2200" dirty="0">
                  <a:solidFill>
                    <a:srgbClr val="00628C"/>
                  </a:solidFill>
                </a:rPr>
                <a:t>e)</a:t>
              </a:r>
            </a:p>
          </p:txBody>
        </p:sp>
      </p:grpSp>
      <p:grpSp>
        <p:nvGrpSpPr>
          <p:cNvPr id="40" name="Group 39">
            <a:extLst>
              <a:ext uri="{FF2B5EF4-FFF2-40B4-BE49-F238E27FC236}">
                <a16:creationId xmlns:a16="http://schemas.microsoft.com/office/drawing/2014/main" id="{4570C72D-76C9-4FC4-A5D5-70DF21E8A7E4}"/>
              </a:ext>
            </a:extLst>
          </p:cNvPr>
          <p:cNvGrpSpPr/>
          <p:nvPr/>
        </p:nvGrpSpPr>
        <p:grpSpPr>
          <a:xfrm>
            <a:off x="988947" y="5658889"/>
            <a:ext cx="10214106" cy="1098940"/>
            <a:chOff x="1922407" y="5663512"/>
            <a:chExt cx="10214106" cy="1098940"/>
          </a:xfrm>
        </p:grpSpPr>
        <p:grpSp>
          <p:nvGrpSpPr>
            <p:cNvPr id="36" name="Group 35">
              <a:extLst>
                <a:ext uri="{FF2B5EF4-FFF2-40B4-BE49-F238E27FC236}">
                  <a16:creationId xmlns:a16="http://schemas.microsoft.com/office/drawing/2014/main" id="{785E97FF-F2DC-46E2-8599-3D646FF71A1E}"/>
                </a:ext>
              </a:extLst>
            </p:cNvPr>
            <p:cNvGrpSpPr/>
            <p:nvPr/>
          </p:nvGrpSpPr>
          <p:grpSpPr>
            <a:xfrm>
              <a:off x="2416513" y="5879458"/>
              <a:ext cx="9720000" cy="882994"/>
              <a:chOff x="2724733" y="5743753"/>
              <a:chExt cx="9720000" cy="882994"/>
            </a:xfrm>
          </p:grpSpPr>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2724733" y="5743753"/>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091855" y="574375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6941" y="575760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2897953" y="5848547"/>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044465" y="5923862"/>
                    <a:ext cx="436338" cy="702885"/>
                  </a:xfrm>
                  <a:prstGeom prst="rect">
                    <a:avLst/>
                  </a:prstGeom>
                  <a:noFill/>
                </p:spPr>
                <p:txBody>
                  <a:bodyPr wrap="none" rtlCol="0">
                    <a:spAutoFit/>
                  </a:bodyPr>
                  <a:lstStyle/>
                  <a:p>
                    <a:pPr>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endParaRPr lang="en-GB"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044465" y="5923862"/>
                    <a:ext cx="436338" cy="702885"/>
                  </a:xfrm>
                  <a:prstGeom prst="rect">
                    <a:avLst/>
                  </a:prstGeom>
                  <a:blipFill>
                    <a:blip r:embed="rId5"/>
                    <a:stretch>
                      <a:fillRect/>
                    </a:stretch>
                  </a:blipFill>
                </p:spPr>
                <p:txBody>
                  <a:bodyPr/>
                  <a:lstStyle/>
                  <a:p>
                    <a:r>
                      <a:rPr lang="en-US">
                        <a:noFill/>
                      </a:rPr>
                      <a:t> </a:t>
                    </a:r>
                  </a:p>
                </p:txBody>
              </p:sp>
            </mc:Fallback>
          </mc:AlternateContent>
        </p:grpSp>
        <p:sp>
          <p:nvSpPr>
            <p:cNvPr id="86" name="TextBox 85">
              <a:extLst>
                <a:ext uri="{FF2B5EF4-FFF2-40B4-BE49-F238E27FC236}">
                  <a16:creationId xmlns:a16="http://schemas.microsoft.com/office/drawing/2014/main" id="{8737E46F-23C7-401B-AF1D-BE47B20F0504}"/>
                </a:ext>
              </a:extLst>
            </p:cNvPr>
            <p:cNvSpPr txBox="1"/>
            <p:nvPr/>
          </p:nvSpPr>
          <p:spPr>
            <a:xfrm>
              <a:off x="1922407" y="5663512"/>
              <a:ext cx="525571" cy="430887"/>
            </a:xfrm>
            <a:prstGeom prst="rect">
              <a:avLst/>
            </a:prstGeom>
            <a:noFill/>
          </p:spPr>
          <p:txBody>
            <a:bodyPr wrap="square">
              <a:spAutoFit/>
            </a:bodyPr>
            <a:lstStyle/>
            <a:p>
              <a:pPr>
                <a:buNone/>
              </a:pPr>
              <a:r>
                <a:rPr lang="en-GB" sz="2200" dirty="0">
                  <a:solidFill>
                    <a:srgbClr val="00628C"/>
                  </a:solidFill>
                </a:rPr>
                <a:t>f)</a:t>
              </a:r>
            </a:p>
          </p:txBody>
        </p:sp>
      </p:grpSp>
    </p:spTree>
    <p:extLst>
      <p:ext uri="{BB962C8B-B14F-4D97-AF65-F5344CB8AC3E}">
        <p14:creationId xmlns:p14="http://schemas.microsoft.com/office/powerpoint/2010/main" val="20238413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9892A2-D952-45CA-9044-133AC2EEBAC9}"/>
              </a:ext>
            </a:extLst>
          </p:cNvPr>
          <p:cNvGrpSpPr/>
          <p:nvPr/>
        </p:nvGrpSpPr>
        <p:grpSpPr>
          <a:xfrm>
            <a:off x="1483053" y="5874835"/>
            <a:ext cx="9720000" cy="671104"/>
            <a:chOff x="1483053" y="5874835"/>
            <a:chExt cx="9720000" cy="671104"/>
          </a:xfrm>
        </p:grpSpPr>
        <p:grpSp>
          <p:nvGrpSpPr>
            <p:cNvPr id="36" name="Group 35">
              <a:extLst>
                <a:ext uri="{FF2B5EF4-FFF2-40B4-BE49-F238E27FC236}">
                  <a16:creationId xmlns:a16="http://schemas.microsoft.com/office/drawing/2014/main" id="{785E97FF-F2DC-46E2-8599-3D646FF71A1E}"/>
                </a:ext>
              </a:extLst>
            </p:cNvPr>
            <p:cNvGrpSpPr/>
            <p:nvPr/>
          </p:nvGrpSpPr>
          <p:grpSpPr>
            <a:xfrm>
              <a:off x="1483053" y="5874835"/>
              <a:ext cx="9720000" cy="193959"/>
              <a:chOff x="2724733" y="5743753"/>
              <a:chExt cx="9720000" cy="193959"/>
            </a:xfrm>
          </p:grpSpPr>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2724733" y="5743753"/>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091855" y="574375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6941" y="5757603"/>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379BCD3-0FC8-4129-B461-A18FB5FAC01F}"/>
                </a:ext>
              </a:extLst>
            </p:cNvPr>
            <p:cNvSpPr/>
            <p:nvPr/>
          </p:nvSpPr>
          <p:spPr>
            <a:xfrm>
              <a:off x="1656273" y="6068794"/>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55FE791-318E-4EF4-92E6-4F4A87FFAA3B}"/>
                </a:ext>
              </a:extLst>
            </p:cNvPr>
            <p:cNvSpPr/>
            <p:nvPr/>
          </p:nvSpPr>
          <p:spPr>
            <a:xfrm>
              <a:off x="8870189" y="6082643"/>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1F09860-6DE9-4C36-A03F-DC39D63094AF}"/>
              </a:ext>
            </a:extLst>
          </p:cNvPr>
          <p:cNvGrpSpPr/>
          <p:nvPr/>
        </p:nvGrpSpPr>
        <p:grpSpPr>
          <a:xfrm>
            <a:off x="1483053" y="4763438"/>
            <a:ext cx="9720000" cy="671104"/>
            <a:chOff x="1483053" y="4565891"/>
            <a:chExt cx="9720000" cy="671104"/>
          </a:xfrm>
        </p:grpSpPr>
        <p:grpSp>
          <p:nvGrpSpPr>
            <p:cNvPr id="35" name="Group 34">
              <a:extLst>
                <a:ext uri="{FF2B5EF4-FFF2-40B4-BE49-F238E27FC236}">
                  <a16:creationId xmlns:a16="http://schemas.microsoft.com/office/drawing/2014/main" id="{BEB7F709-9B65-4D05-A3AC-E363DA30885F}"/>
                </a:ext>
              </a:extLst>
            </p:cNvPr>
            <p:cNvGrpSpPr/>
            <p:nvPr/>
          </p:nvGrpSpPr>
          <p:grpSpPr>
            <a:xfrm>
              <a:off x="1483053" y="4565891"/>
              <a:ext cx="9720000" cy="193959"/>
              <a:chOff x="2724733" y="4777930"/>
              <a:chExt cx="9720000" cy="193959"/>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2724733" y="4777930"/>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091855" y="477793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6941" y="479178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17C84C33-B6A8-455E-B1AD-816484B8BE5D}"/>
                </a:ext>
              </a:extLst>
            </p:cNvPr>
            <p:cNvSpPr/>
            <p:nvPr/>
          </p:nvSpPr>
          <p:spPr>
            <a:xfrm>
              <a:off x="1656273" y="4745999"/>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34737FC-0C44-433E-92C8-33AEF3363802}"/>
                </a:ext>
              </a:extLst>
            </p:cNvPr>
            <p:cNvSpPr/>
            <p:nvPr/>
          </p:nvSpPr>
          <p:spPr>
            <a:xfrm>
              <a:off x="8870189" y="4773699"/>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CD9ECAD4-F806-4BC3-9B10-EB9721455E52}"/>
              </a:ext>
            </a:extLst>
          </p:cNvPr>
          <p:cNvGrpSpPr/>
          <p:nvPr/>
        </p:nvGrpSpPr>
        <p:grpSpPr>
          <a:xfrm>
            <a:off x="1483053" y="3670152"/>
            <a:ext cx="9720000" cy="652992"/>
            <a:chOff x="1483053" y="3541056"/>
            <a:chExt cx="9720000" cy="652992"/>
          </a:xfrm>
        </p:grpSpPr>
        <p:grpSp>
          <p:nvGrpSpPr>
            <p:cNvPr id="34" name="Group 33">
              <a:extLst>
                <a:ext uri="{FF2B5EF4-FFF2-40B4-BE49-F238E27FC236}">
                  <a16:creationId xmlns:a16="http://schemas.microsoft.com/office/drawing/2014/main" id="{035E7B31-9AE4-4ACE-992F-C3DC33F36F04}"/>
                </a:ext>
              </a:extLst>
            </p:cNvPr>
            <p:cNvGrpSpPr/>
            <p:nvPr/>
          </p:nvGrpSpPr>
          <p:grpSpPr>
            <a:xfrm>
              <a:off x="1483053" y="3541056"/>
              <a:ext cx="9720000" cy="193959"/>
              <a:chOff x="2724733" y="3835989"/>
              <a:chExt cx="9720000" cy="193959"/>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2724733" y="383598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091855" y="383598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6941" y="384983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2023ECD6-A618-45FA-8950-8B72F9906797}"/>
                </a:ext>
              </a:extLst>
            </p:cNvPr>
            <p:cNvSpPr/>
            <p:nvPr/>
          </p:nvSpPr>
          <p:spPr>
            <a:xfrm>
              <a:off x="1658112" y="3730752"/>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44D9D423-4346-455F-BCFE-44FF739CDDDD}"/>
                </a:ext>
              </a:extLst>
            </p:cNvPr>
            <p:cNvSpPr/>
            <p:nvPr/>
          </p:nvSpPr>
          <p:spPr>
            <a:xfrm>
              <a:off x="8870189" y="3730752"/>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EB806DB7-EB48-4543-BEBC-4A9D7CCA8C5F}"/>
              </a:ext>
            </a:extLst>
          </p:cNvPr>
          <p:cNvGrpSpPr/>
          <p:nvPr/>
        </p:nvGrpSpPr>
        <p:grpSpPr>
          <a:xfrm>
            <a:off x="1483053" y="2576866"/>
            <a:ext cx="9720000" cy="652992"/>
            <a:chOff x="1483053" y="2427565"/>
            <a:chExt cx="9720000" cy="652992"/>
          </a:xfrm>
        </p:grpSpPr>
        <p:grpSp>
          <p:nvGrpSpPr>
            <p:cNvPr id="33" name="Group 32">
              <a:extLst>
                <a:ext uri="{FF2B5EF4-FFF2-40B4-BE49-F238E27FC236}">
                  <a16:creationId xmlns:a16="http://schemas.microsoft.com/office/drawing/2014/main" id="{A64DCE55-8890-415C-95D7-0F08138DE008}"/>
                </a:ext>
              </a:extLst>
            </p:cNvPr>
            <p:cNvGrpSpPr/>
            <p:nvPr/>
          </p:nvGrpSpPr>
          <p:grpSpPr>
            <a:xfrm>
              <a:off x="1483053" y="2427565"/>
              <a:ext cx="9720000" cy="628014"/>
              <a:chOff x="2724733" y="3015305"/>
              <a:chExt cx="9720000" cy="628014"/>
            </a:xfrm>
          </p:grpSpPr>
          <p:grpSp>
            <p:nvGrpSpPr>
              <p:cNvPr id="32" name="Group 31">
                <a:extLst>
                  <a:ext uri="{FF2B5EF4-FFF2-40B4-BE49-F238E27FC236}">
                    <a16:creationId xmlns:a16="http://schemas.microsoft.com/office/drawing/2014/main" id="{038759C0-21B2-4D3F-9301-D47D5EAD141E}"/>
                  </a:ext>
                </a:extLst>
              </p:cNvPr>
              <p:cNvGrpSpPr/>
              <p:nvPr/>
            </p:nvGrpSpPr>
            <p:grpSpPr>
              <a:xfrm>
                <a:off x="2724733" y="3015305"/>
                <a:ext cx="9720000" cy="193959"/>
                <a:chOff x="2724733" y="3015305"/>
                <a:chExt cx="9720000" cy="193959"/>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2724733" y="3015305"/>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091855" y="301530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6941" y="302915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41AA2B6D-68C5-46D9-9E06-D218C2255BA9}"/>
                  </a:ext>
                </a:extLst>
              </p:cNvPr>
              <p:cNvSpPr txBox="1"/>
              <p:nvPr/>
            </p:nvSpPr>
            <p:spPr>
              <a:xfrm>
                <a:off x="2897953" y="3120099"/>
                <a:ext cx="385042" cy="523220"/>
              </a:xfrm>
              <a:prstGeom prst="rect">
                <a:avLst/>
              </a:prstGeom>
              <a:noFill/>
            </p:spPr>
            <p:txBody>
              <a:bodyPr wrap="none" rtlCol="0">
                <a:spAutoFit/>
              </a:bodyPr>
              <a:lstStyle/>
              <a:p>
                <a:pPr>
                  <a:buNone/>
                </a:pPr>
                <a:r>
                  <a:rPr lang="en-GB" dirty="0"/>
                  <a:t>0</a:t>
                </a:r>
              </a:p>
            </p:txBody>
          </p:sp>
        </p:grpSp>
        <p:sp>
          <p:nvSpPr>
            <p:cNvPr id="58" name="Rectangle 57">
              <a:extLst>
                <a:ext uri="{FF2B5EF4-FFF2-40B4-BE49-F238E27FC236}">
                  <a16:creationId xmlns:a16="http://schemas.microsoft.com/office/drawing/2014/main" id="{B13878F2-E456-4B1F-BED0-E5011BBC2EF8}"/>
                </a:ext>
              </a:extLst>
            </p:cNvPr>
            <p:cNvSpPr/>
            <p:nvPr/>
          </p:nvSpPr>
          <p:spPr>
            <a:xfrm>
              <a:off x="8870189" y="2617261"/>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A84B9918-169D-4D87-AF9C-2EC027F2FB61}"/>
              </a:ext>
            </a:extLst>
          </p:cNvPr>
          <p:cNvGrpSpPr/>
          <p:nvPr/>
        </p:nvGrpSpPr>
        <p:grpSpPr>
          <a:xfrm>
            <a:off x="1483053" y="1472990"/>
            <a:ext cx="9720000" cy="663582"/>
            <a:chOff x="1483053" y="1423565"/>
            <a:chExt cx="9720000" cy="663582"/>
          </a:xfrm>
        </p:grpSpPr>
        <p:grpSp>
          <p:nvGrpSpPr>
            <p:cNvPr id="12" name="Group 11">
              <a:extLst>
                <a:ext uri="{FF2B5EF4-FFF2-40B4-BE49-F238E27FC236}">
                  <a16:creationId xmlns:a16="http://schemas.microsoft.com/office/drawing/2014/main" id="{72261F3C-D77A-4A09-8D5D-5688E122BF2A}"/>
                </a:ext>
              </a:extLst>
            </p:cNvPr>
            <p:cNvGrpSpPr/>
            <p:nvPr/>
          </p:nvGrpSpPr>
          <p:grpSpPr>
            <a:xfrm>
              <a:off x="1483053" y="1423565"/>
              <a:ext cx="9720000" cy="628014"/>
              <a:chOff x="2724733" y="2184264"/>
              <a:chExt cx="9720000" cy="628014"/>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2724733" y="2184264"/>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091855" y="218426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6941" y="219811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2897953" y="2289058"/>
                <a:ext cx="385042" cy="523220"/>
              </a:xfrm>
              <a:prstGeom prst="rect">
                <a:avLst/>
              </a:prstGeom>
              <a:noFill/>
            </p:spPr>
            <p:txBody>
              <a:bodyPr wrap="none" rtlCol="0">
                <a:spAutoFit/>
              </a:bodyPr>
              <a:lstStyle/>
              <a:p>
                <a:pPr>
                  <a:buNone/>
                </a:pPr>
                <a:r>
                  <a:rPr lang="en-GB" dirty="0"/>
                  <a:t>0</a:t>
                </a:r>
              </a:p>
            </p:txBody>
          </p:sp>
        </p:grpSp>
        <p:sp>
          <p:nvSpPr>
            <p:cNvPr id="59" name="Rectangle 58">
              <a:extLst>
                <a:ext uri="{FF2B5EF4-FFF2-40B4-BE49-F238E27FC236}">
                  <a16:creationId xmlns:a16="http://schemas.microsoft.com/office/drawing/2014/main" id="{44C51222-5D08-47DD-A7BC-43F9671E1761}"/>
                </a:ext>
              </a:extLst>
            </p:cNvPr>
            <p:cNvSpPr/>
            <p:nvPr/>
          </p:nvSpPr>
          <p:spPr>
            <a:xfrm>
              <a:off x="8870189" y="1623851"/>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C94E800F-B9FB-4A99-8012-90344CFC13EB}"/>
              </a:ext>
            </a:extLst>
          </p:cNvPr>
          <p:cNvGrpSpPr/>
          <p:nvPr/>
        </p:nvGrpSpPr>
        <p:grpSpPr>
          <a:xfrm>
            <a:off x="1483053" y="361592"/>
            <a:ext cx="9720000" cy="671104"/>
            <a:chOff x="1483053" y="361592"/>
            <a:chExt cx="9720000" cy="671104"/>
          </a:xfrm>
        </p:grpSpPr>
        <p:grpSp>
          <p:nvGrpSpPr>
            <p:cNvPr id="2" name="Group 1">
              <a:extLst>
                <a:ext uri="{FF2B5EF4-FFF2-40B4-BE49-F238E27FC236}">
                  <a16:creationId xmlns:a16="http://schemas.microsoft.com/office/drawing/2014/main" id="{ECD2818C-3628-4207-A5AA-6A78BE5867AF}"/>
                </a:ext>
              </a:extLst>
            </p:cNvPr>
            <p:cNvGrpSpPr/>
            <p:nvPr/>
          </p:nvGrpSpPr>
          <p:grpSpPr>
            <a:xfrm>
              <a:off x="1483053" y="361592"/>
              <a:ext cx="9720000" cy="628014"/>
              <a:chOff x="2724733" y="1263099"/>
              <a:chExt cx="9720000" cy="628014"/>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2724733" y="1263099"/>
                <a:ext cx="972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091855" y="126309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6941" y="127694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2897953" y="1367893"/>
                <a:ext cx="385042" cy="523220"/>
              </a:xfrm>
              <a:prstGeom prst="rect">
                <a:avLst/>
              </a:prstGeom>
              <a:noFill/>
            </p:spPr>
            <p:txBody>
              <a:bodyPr wrap="none" rtlCol="0">
                <a:spAutoFit/>
              </a:bodyPr>
              <a:lstStyle/>
              <a:p>
                <a:pPr>
                  <a:buNone/>
                </a:pPr>
                <a:r>
                  <a:rPr lang="en-GB" dirty="0"/>
                  <a:t>0</a:t>
                </a:r>
              </a:p>
            </p:txBody>
          </p:sp>
        </p:grpSp>
        <p:sp>
          <p:nvSpPr>
            <p:cNvPr id="60" name="Rectangle 59">
              <a:extLst>
                <a:ext uri="{FF2B5EF4-FFF2-40B4-BE49-F238E27FC236}">
                  <a16:creationId xmlns:a16="http://schemas.microsoft.com/office/drawing/2014/main" id="{57B58C5E-0F72-437B-9133-9275FE50E256}"/>
                </a:ext>
              </a:extLst>
            </p:cNvPr>
            <p:cNvSpPr/>
            <p:nvPr/>
          </p:nvSpPr>
          <p:spPr>
            <a:xfrm>
              <a:off x="8870189" y="569400"/>
              <a:ext cx="414528" cy="4632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844526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2BBA6F40-C776-4DDC-95F6-C47E0C5FB769}"/>
              </a:ext>
            </a:extLst>
          </p:cNvPr>
          <p:cNvSpPr txBox="1"/>
          <p:nvPr/>
        </p:nvSpPr>
        <p:spPr>
          <a:xfrm>
            <a:off x="153116" y="236505"/>
            <a:ext cx="8166541" cy="461665"/>
          </a:xfrm>
          <a:prstGeom prst="rect">
            <a:avLst/>
          </a:prstGeom>
          <a:noFill/>
        </p:spPr>
        <p:txBody>
          <a:bodyPr wrap="square" rtlCol="0">
            <a:spAutoFit/>
          </a:bodyPr>
          <a:lstStyle/>
          <a:p>
            <a:pPr>
              <a:buNone/>
            </a:pPr>
            <a:r>
              <a:rPr lang="en-GB" sz="2400" dirty="0"/>
              <a:t>Estimate what fraction the arrow is pointing to each time</a:t>
            </a:r>
          </a:p>
        </p:txBody>
      </p:sp>
      <p:grpSp>
        <p:nvGrpSpPr>
          <p:cNvPr id="10" name="Group 9">
            <a:extLst>
              <a:ext uri="{FF2B5EF4-FFF2-40B4-BE49-F238E27FC236}">
                <a16:creationId xmlns:a16="http://schemas.microsoft.com/office/drawing/2014/main" id="{59624846-A91C-4049-8768-23B137B2A380}"/>
              </a:ext>
            </a:extLst>
          </p:cNvPr>
          <p:cNvGrpSpPr/>
          <p:nvPr/>
        </p:nvGrpSpPr>
        <p:grpSpPr>
          <a:xfrm>
            <a:off x="580795" y="3497389"/>
            <a:ext cx="9360000" cy="631476"/>
            <a:chOff x="580795" y="3920472"/>
            <a:chExt cx="9360000" cy="631476"/>
          </a:xfrm>
        </p:grpSpPr>
        <p:cxnSp>
          <p:nvCxnSpPr>
            <p:cNvPr id="16" name="Straight Arrow Connector 15">
              <a:extLst>
                <a:ext uri="{FF2B5EF4-FFF2-40B4-BE49-F238E27FC236}">
                  <a16:creationId xmlns:a16="http://schemas.microsoft.com/office/drawing/2014/main" id="{06243B65-6699-4BAA-98DC-2AF4581A2D2A}"/>
                </a:ext>
              </a:extLst>
            </p:cNvPr>
            <p:cNvCxnSpPr/>
            <p:nvPr/>
          </p:nvCxnSpPr>
          <p:spPr>
            <a:xfrm>
              <a:off x="580795" y="3920472"/>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890A00-8839-4808-AC6E-A42057677673}"/>
                </a:ext>
              </a:extLst>
            </p:cNvPr>
            <p:cNvCxnSpPr>
              <a:cxnSpLocks/>
            </p:cNvCxnSpPr>
            <p:nvPr/>
          </p:nvCxnSpPr>
          <p:spPr>
            <a:xfrm>
              <a:off x="947917" y="392047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DA1753-8B01-4D00-8A03-E0F74FA36AE9}"/>
                </a:ext>
              </a:extLst>
            </p:cNvPr>
            <p:cNvCxnSpPr>
              <a:cxnSpLocks/>
            </p:cNvCxnSpPr>
            <p:nvPr/>
          </p:nvCxnSpPr>
          <p:spPr>
            <a:xfrm>
              <a:off x="9586042" y="393432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D816D4-0B27-446A-A2D8-420EE63C69A1}"/>
                </a:ext>
              </a:extLst>
            </p:cNvPr>
            <p:cNvCxnSpPr>
              <a:cxnSpLocks/>
            </p:cNvCxnSpPr>
            <p:nvPr/>
          </p:nvCxnSpPr>
          <p:spPr>
            <a:xfrm flipV="1">
              <a:off x="7544101" y="3934323"/>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88DEA18-D022-4304-89F8-A285859F8A95}"/>
              </a:ext>
            </a:extLst>
          </p:cNvPr>
          <p:cNvGrpSpPr/>
          <p:nvPr/>
        </p:nvGrpSpPr>
        <p:grpSpPr>
          <a:xfrm>
            <a:off x="580795" y="1021694"/>
            <a:ext cx="9396000" cy="641394"/>
            <a:chOff x="580795" y="1895154"/>
            <a:chExt cx="9396000" cy="641394"/>
          </a:xfrm>
        </p:grpSpPr>
        <p:cxnSp>
          <p:nvCxnSpPr>
            <p:cNvPr id="5" name="Straight Arrow Connector 4">
              <a:extLst>
                <a:ext uri="{FF2B5EF4-FFF2-40B4-BE49-F238E27FC236}">
                  <a16:creationId xmlns:a16="http://schemas.microsoft.com/office/drawing/2014/main" id="{1E053D70-DBD9-4A0D-BEF2-8DC27DA9467D}"/>
                </a:ext>
              </a:extLst>
            </p:cNvPr>
            <p:cNvCxnSpPr>
              <a:cxnSpLocks/>
            </p:cNvCxnSpPr>
            <p:nvPr/>
          </p:nvCxnSpPr>
          <p:spPr>
            <a:xfrm>
              <a:off x="580795" y="1895154"/>
              <a:ext cx="9396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5CF1FE4-4021-4579-A9C6-95F9EB2E6CAF}"/>
                </a:ext>
              </a:extLst>
            </p:cNvPr>
            <p:cNvCxnSpPr>
              <a:cxnSpLocks/>
            </p:cNvCxnSpPr>
            <p:nvPr/>
          </p:nvCxnSpPr>
          <p:spPr>
            <a:xfrm>
              <a:off x="947918" y="189515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D6CA26-4A0D-4729-AA3B-34A0B13F2D88}"/>
                </a:ext>
              </a:extLst>
            </p:cNvPr>
            <p:cNvCxnSpPr>
              <a:cxnSpLocks/>
            </p:cNvCxnSpPr>
            <p:nvPr/>
          </p:nvCxnSpPr>
          <p:spPr>
            <a:xfrm>
              <a:off x="9587916" y="190900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B21C208-E323-4925-B301-FEA4114DD4FC}"/>
                </a:ext>
              </a:extLst>
            </p:cNvPr>
            <p:cNvCxnSpPr>
              <a:cxnSpLocks/>
            </p:cNvCxnSpPr>
            <p:nvPr/>
          </p:nvCxnSpPr>
          <p:spPr>
            <a:xfrm flipV="1">
              <a:off x="7544102" y="1909005"/>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2507D9-E3FA-4800-A685-5169FF019692}"/>
                </a:ext>
              </a:extLst>
            </p:cNvPr>
            <p:cNvSpPr txBox="1"/>
            <p:nvPr/>
          </p:nvSpPr>
          <p:spPr>
            <a:xfrm>
              <a:off x="761293" y="2027135"/>
              <a:ext cx="356188" cy="461665"/>
            </a:xfrm>
            <a:prstGeom prst="rect">
              <a:avLst/>
            </a:prstGeom>
            <a:noFill/>
          </p:spPr>
          <p:txBody>
            <a:bodyPr wrap="none" rtlCol="0">
              <a:spAutoFit/>
            </a:bodyPr>
            <a:lstStyle/>
            <a:p>
              <a:pPr>
                <a:buNone/>
              </a:pPr>
              <a:r>
                <a:rPr lang="en-GB" sz="2400" dirty="0"/>
                <a:t>0</a:t>
              </a:r>
            </a:p>
          </p:txBody>
        </p:sp>
        <p:sp>
          <p:nvSpPr>
            <p:cNvPr id="27" name="TextBox 26">
              <a:extLst>
                <a:ext uri="{FF2B5EF4-FFF2-40B4-BE49-F238E27FC236}">
                  <a16:creationId xmlns:a16="http://schemas.microsoft.com/office/drawing/2014/main" id="{F162FC84-2050-4277-A2F6-87CB810545F4}"/>
                </a:ext>
              </a:extLst>
            </p:cNvPr>
            <p:cNvSpPr txBox="1"/>
            <p:nvPr/>
          </p:nvSpPr>
          <p:spPr>
            <a:xfrm>
              <a:off x="9409822" y="2074883"/>
              <a:ext cx="356188" cy="461665"/>
            </a:xfrm>
            <a:prstGeom prst="rect">
              <a:avLst/>
            </a:prstGeom>
            <a:noFill/>
          </p:spPr>
          <p:txBody>
            <a:bodyPr wrap="none" rtlCol="0">
              <a:spAutoFit/>
            </a:bodyPr>
            <a:lstStyle/>
            <a:p>
              <a:pPr>
                <a:buNone/>
              </a:pPr>
              <a:r>
                <a:rPr lang="en-GB" sz="2400" dirty="0"/>
                <a:t>1</a:t>
              </a:r>
            </a:p>
          </p:txBody>
        </p:sp>
      </p:grpSp>
      <p:grpSp>
        <p:nvGrpSpPr>
          <p:cNvPr id="8" name="Group 7">
            <a:extLst>
              <a:ext uri="{FF2B5EF4-FFF2-40B4-BE49-F238E27FC236}">
                <a16:creationId xmlns:a16="http://schemas.microsoft.com/office/drawing/2014/main" id="{64A86915-D82C-47E0-8D60-6EBC3FBC5314}"/>
              </a:ext>
            </a:extLst>
          </p:cNvPr>
          <p:cNvGrpSpPr/>
          <p:nvPr/>
        </p:nvGrpSpPr>
        <p:grpSpPr>
          <a:xfrm>
            <a:off x="580796" y="2216174"/>
            <a:ext cx="9360000" cy="667464"/>
            <a:chOff x="580796" y="2925860"/>
            <a:chExt cx="9360000" cy="667464"/>
          </a:xfrm>
        </p:grpSpPr>
        <p:cxnSp>
          <p:nvCxnSpPr>
            <p:cNvPr id="12" name="Straight Arrow Connector 11">
              <a:extLst>
                <a:ext uri="{FF2B5EF4-FFF2-40B4-BE49-F238E27FC236}">
                  <a16:creationId xmlns:a16="http://schemas.microsoft.com/office/drawing/2014/main" id="{CC04D7A3-E911-4CE6-8D3D-67BED40B40D8}"/>
                </a:ext>
              </a:extLst>
            </p:cNvPr>
            <p:cNvCxnSpPr/>
            <p:nvPr/>
          </p:nvCxnSpPr>
          <p:spPr>
            <a:xfrm>
              <a:off x="580796" y="2925860"/>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F63FB5-786A-4FF4-822A-B91049F673CC}"/>
                </a:ext>
              </a:extLst>
            </p:cNvPr>
            <p:cNvCxnSpPr>
              <a:cxnSpLocks/>
            </p:cNvCxnSpPr>
            <p:nvPr/>
          </p:nvCxnSpPr>
          <p:spPr>
            <a:xfrm>
              <a:off x="947918" y="292586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708114-6809-4546-BE0F-9FDB61BDB00D}"/>
                </a:ext>
              </a:extLst>
            </p:cNvPr>
            <p:cNvCxnSpPr>
              <a:cxnSpLocks/>
            </p:cNvCxnSpPr>
            <p:nvPr/>
          </p:nvCxnSpPr>
          <p:spPr>
            <a:xfrm>
              <a:off x="9586043" y="293971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B0815D-122C-4EF1-A07C-61E06F98BBC0}"/>
                </a:ext>
              </a:extLst>
            </p:cNvPr>
            <p:cNvCxnSpPr>
              <a:cxnSpLocks/>
            </p:cNvCxnSpPr>
            <p:nvPr/>
          </p:nvCxnSpPr>
          <p:spPr>
            <a:xfrm flipV="1">
              <a:off x="7544102" y="2939711"/>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0564B4C-E4DD-4CD9-9DD4-EF7BE78DAB3F}"/>
                </a:ext>
              </a:extLst>
            </p:cNvPr>
            <p:cNvSpPr txBox="1"/>
            <p:nvPr/>
          </p:nvSpPr>
          <p:spPr>
            <a:xfrm>
              <a:off x="755827" y="3131659"/>
              <a:ext cx="356188" cy="461665"/>
            </a:xfrm>
            <a:prstGeom prst="rect">
              <a:avLst/>
            </a:prstGeom>
            <a:noFill/>
          </p:spPr>
          <p:txBody>
            <a:bodyPr wrap="none" rtlCol="0">
              <a:spAutoFit/>
            </a:bodyPr>
            <a:lstStyle/>
            <a:p>
              <a:pPr>
                <a:buNone/>
              </a:pPr>
              <a:r>
                <a:rPr lang="en-GB" sz="2400" dirty="0"/>
                <a:t>0</a:t>
              </a:r>
            </a:p>
          </p:txBody>
        </p:sp>
        <p:sp>
          <p:nvSpPr>
            <p:cNvPr id="29" name="TextBox 28">
              <a:extLst>
                <a:ext uri="{FF2B5EF4-FFF2-40B4-BE49-F238E27FC236}">
                  <a16:creationId xmlns:a16="http://schemas.microsoft.com/office/drawing/2014/main" id="{613AD70F-A7F3-4750-8137-173692AFDBCA}"/>
                </a:ext>
              </a:extLst>
            </p:cNvPr>
            <p:cNvSpPr txBox="1"/>
            <p:nvPr/>
          </p:nvSpPr>
          <p:spPr>
            <a:xfrm>
              <a:off x="9388054" y="3131659"/>
              <a:ext cx="356188" cy="461665"/>
            </a:xfrm>
            <a:prstGeom prst="rect">
              <a:avLst/>
            </a:prstGeom>
            <a:noFill/>
          </p:spPr>
          <p:txBody>
            <a:bodyPr wrap="none" rtlCol="0">
              <a:spAutoFit/>
            </a:bodyPr>
            <a:lstStyle/>
            <a:p>
              <a:pPr>
                <a:buNone/>
              </a:pPr>
              <a:r>
                <a:rPr lang="en-GB" sz="2400" dirty="0"/>
                <a:t>2</a:t>
              </a:r>
            </a:p>
          </p:txBody>
        </p:sp>
      </p:grpSp>
      <p:sp>
        <p:nvSpPr>
          <p:cNvPr id="30" name="TextBox 29">
            <a:extLst>
              <a:ext uri="{FF2B5EF4-FFF2-40B4-BE49-F238E27FC236}">
                <a16:creationId xmlns:a16="http://schemas.microsoft.com/office/drawing/2014/main" id="{D9D6EC80-1B0A-40DA-997E-39C5BA74D2E8}"/>
              </a:ext>
            </a:extLst>
          </p:cNvPr>
          <p:cNvSpPr txBox="1"/>
          <p:nvPr/>
        </p:nvSpPr>
        <p:spPr>
          <a:xfrm>
            <a:off x="799785" y="3679635"/>
            <a:ext cx="356188"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3BC8E15-D04E-4443-B38D-8081067309F2}"/>
                  </a:ext>
                </a:extLst>
              </p:cNvPr>
              <p:cNvSpPr txBox="1"/>
              <p:nvPr/>
            </p:nvSpPr>
            <p:spPr>
              <a:xfrm>
                <a:off x="9409822" y="3826829"/>
                <a:ext cx="399468" cy="613886"/>
              </a:xfrm>
              <a:prstGeom prst="rect">
                <a:avLst/>
              </a:prstGeom>
              <a:noFill/>
            </p:spPr>
            <p:txBody>
              <a:bodyPr wrap="none" rtlCol="0">
                <a:spAutoFit/>
              </a:bodyPr>
              <a:lstStyle/>
              <a:p>
                <a:pPr>
                  <a:buNone/>
                </a:pPr>
                <a14:m>
                  <m:oMath xmlns:m="http://schemas.openxmlformats.org/officeDocument/2006/math">
                    <m:f>
                      <m:fPr>
                        <m:ctrlPr>
                          <a:rPr lang="en-GB" sz="2400" i="1" dirty="0" smtClean="0">
                            <a:latin typeface="Cambria Math" panose="02040503050406030204" pitchFamily="18" charset="0"/>
                          </a:rPr>
                        </m:ctrlPr>
                      </m:fPr>
                      <m:num>
                        <m:r>
                          <a:rPr lang="en-GB" sz="2400" b="0" i="1" dirty="0" smtClean="0">
                            <a:latin typeface="Cambria Math" panose="02040503050406030204" pitchFamily="18" charset="0"/>
                          </a:rPr>
                          <m:t>1</m:t>
                        </m:r>
                      </m:num>
                      <m:den>
                        <m:r>
                          <a:rPr lang="en-GB" sz="2400" b="0" i="1" dirty="0" smtClean="0">
                            <a:latin typeface="Cambria Math" panose="02040503050406030204" pitchFamily="18" charset="0"/>
                          </a:rPr>
                          <m:t>2</m:t>
                        </m:r>
                      </m:den>
                    </m:f>
                  </m:oMath>
                </a14:m>
                <a:r>
                  <a:rPr lang="en-GB" sz="2400" dirty="0"/>
                  <a:t> </a:t>
                </a:r>
              </a:p>
            </p:txBody>
          </p:sp>
        </mc:Choice>
        <mc:Fallback xmlns="">
          <p:sp>
            <p:nvSpPr>
              <p:cNvPr id="31" name="TextBox 30">
                <a:extLst>
                  <a:ext uri="{FF2B5EF4-FFF2-40B4-BE49-F238E27FC236}">
                    <a16:creationId xmlns:a16="http://schemas.microsoft.com/office/drawing/2014/main" id="{03BC8E15-D04E-4443-B38D-8081067309F2}"/>
                  </a:ext>
                </a:extLst>
              </p:cNvPr>
              <p:cNvSpPr txBox="1">
                <a:spLocks noRot="1" noChangeAspect="1" noMove="1" noResize="1" noEditPoints="1" noAdjustHandles="1" noChangeArrowheads="1" noChangeShapeType="1" noTextEdit="1"/>
              </p:cNvSpPr>
              <p:nvPr/>
            </p:nvSpPr>
            <p:spPr>
              <a:xfrm>
                <a:off x="9409822" y="3826829"/>
                <a:ext cx="399468" cy="613886"/>
              </a:xfrm>
              <a:prstGeom prst="rect">
                <a:avLst/>
              </a:prstGeom>
              <a:blipFill>
                <a:blip r:embed="rId4"/>
                <a:stretch>
                  <a:fillRect/>
                </a:stretch>
              </a:blipFill>
            </p:spPr>
            <p:txBody>
              <a:bodyPr/>
              <a:lstStyle/>
              <a:p>
                <a:r>
                  <a:rPr lang="en-GB">
                    <a:noFill/>
                  </a:rPr>
                  <a:t> </a:t>
                </a:r>
              </a:p>
            </p:txBody>
          </p:sp>
        </mc:Fallback>
      </mc:AlternateContent>
      <p:grpSp>
        <p:nvGrpSpPr>
          <p:cNvPr id="21" name="Group 20">
            <a:extLst>
              <a:ext uri="{FF2B5EF4-FFF2-40B4-BE49-F238E27FC236}">
                <a16:creationId xmlns:a16="http://schemas.microsoft.com/office/drawing/2014/main" id="{004CC276-0D4A-4B09-B983-E7694D71F9A9}"/>
              </a:ext>
            </a:extLst>
          </p:cNvPr>
          <p:cNvGrpSpPr/>
          <p:nvPr/>
        </p:nvGrpSpPr>
        <p:grpSpPr>
          <a:xfrm>
            <a:off x="580795" y="4914086"/>
            <a:ext cx="9360000" cy="667463"/>
            <a:chOff x="580794" y="4818831"/>
            <a:chExt cx="9360000" cy="667463"/>
          </a:xfrm>
        </p:grpSpPr>
        <p:cxnSp>
          <p:nvCxnSpPr>
            <p:cNvPr id="22" name="Straight Arrow Connector 21">
              <a:extLst>
                <a:ext uri="{FF2B5EF4-FFF2-40B4-BE49-F238E27FC236}">
                  <a16:creationId xmlns:a16="http://schemas.microsoft.com/office/drawing/2014/main" id="{156DBE05-4A98-4F0E-B2BB-D00F442A7372}"/>
                </a:ext>
              </a:extLst>
            </p:cNvPr>
            <p:cNvCxnSpPr/>
            <p:nvPr/>
          </p:nvCxnSpPr>
          <p:spPr>
            <a:xfrm>
              <a:off x="580794" y="4818831"/>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DBDDD7-2B82-443F-BE28-48B263CCF147}"/>
                </a:ext>
              </a:extLst>
            </p:cNvPr>
            <p:cNvCxnSpPr>
              <a:cxnSpLocks/>
            </p:cNvCxnSpPr>
            <p:nvPr/>
          </p:nvCxnSpPr>
          <p:spPr>
            <a:xfrm>
              <a:off x="947916" y="4818831"/>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5287C8-9D02-41E8-882E-9FF4D06B5D48}"/>
                </a:ext>
              </a:extLst>
            </p:cNvPr>
            <p:cNvCxnSpPr>
              <a:cxnSpLocks/>
            </p:cNvCxnSpPr>
            <p:nvPr/>
          </p:nvCxnSpPr>
          <p:spPr>
            <a:xfrm>
              <a:off x="9586041" y="4832681"/>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0AFD6A-64F4-49CF-9BE2-99B85BAEED97}"/>
                </a:ext>
              </a:extLst>
            </p:cNvPr>
            <p:cNvCxnSpPr>
              <a:cxnSpLocks/>
            </p:cNvCxnSpPr>
            <p:nvPr/>
          </p:nvCxnSpPr>
          <p:spPr>
            <a:xfrm flipV="1">
              <a:off x="7544100" y="4832682"/>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803D465-1286-454C-A7A5-71E1BAE5E5B6}"/>
                </a:ext>
              </a:extLst>
            </p:cNvPr>
            <p:cNvSpPr txBox="1"/>
            <p:nvPr/>
          </p:nvSpPr>
          <p:spPr>
            <a:xfrm>
              <a:off x="755827" y="5024629"/>
              <a:ext cx="356188" cy="461665"/>
            </a:xfrm>
            <a:prstGeom prst="rect">
              <a:avLst/>
            </a:prstGeom>
            <a:noFill/>
          </p:spPr>
          <p:txBody>
            <a:bodyPr wrap="none" rtlCol="0">
              <a:spAutoFit/>
            </a:bodyPr>
            <a:lstStyle/>
            <a:p>
              <a:pPr>
                <a:buNone/>
              </a:pPr>
              <a:r>
                <a:rPr lang="en-GB" sz="2400" dirty="0"/>
                <a:t>1</a:t>
              </a:r>
            </a:p>
          </p:txBody>
        </p:sp>
        <p:sp>
          <p:nvSpPr>
            <p:cNvPr id="33" name="TextBox 32">
              <a:extLst>
                <a:ext uri="{FF2B5EF4-FFF2-40B4-BE49-F238E27FC236}">
                  <a16:creationId xmlns:a16="http://schemas.microsoft.com/office/drawing/2014/main" id="{6F415EDA-2821-45CA-B233-49686C4479E1}"/>
                </a:ext>
              </a:extLst>
            </p:cNvPr>
            <p:cNvSpPr txBox="1"/>
            <p:nvPr/>
          </p:nvSpPr>
          <p:spPr>
            <a:xfrm>
              <a:off x="9388054" y="5024629"/>
              <a:ext cx="356188" cy="461665"/>
            </a:xfrm>
            <a:prstGeom prst="rect">
              <a:avLst/>
            </a:prstGeom>
            <a:noFill/>
          </p:spPr>
          <p:txBody>
            <a:bodyPr wrap="none" rtlCol="0">
              <a:spAutoFit/>
            </a:bodyPr>
            <a:lstStyle/>
            <a:p>
              <a:pPr>
                <a:buNone/>
              </a:pPr>
              <a:r>
                <a:rPr lang="en-GB" sz="2400" dirty="0"/>
                <a:t>3</a:t>
              </a:r>
            </a:p>
          </p:txBody>
        </p:sp>
      </p:grpSp>
      <p:sp>
        <p:nvSpPr>
          <p:cNvPr id="9" name="TextBox 8">
            <a:extLst>
              <a:ext uri="{FF2B5EF4-FFF2-40B4-BE49-F238E27FC236}">
                <a16:creationId xmlns:a16="http://schemas.microsoft.com/office/drawing/2014/main" id="{F4CD9E56-3B82-4B77-8CD8-C32802F04CB1}"/>
              </a:ext>
            </a:extLst>
          </p:cNvPr>
          <p:cNvSpPr txBox="1"/>
          <p:nvPr/>
        </p:nvSpPr>
        <p:spPr>
          <a:xfrm>
            <a:off x="119061" y="740186"/>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34" name="TextBox 33">
            <a:extLst>
              <a:ext uri="{FF2B5EF4-FFF2-40B4-BE49-F238E27FC236}">
                <a16:creationId xmlns:a16="http://schemas.microsoft.com/office/drawing/2014/main" id="{D6DCD963-49D2-4C60-AF1E-A26967756F28}"/>
              </a:ext>
            </a:extLst>
          </p:cNvPr>
          <p:cNvSpPr txBox="1"/>
          <p:nvPr/>
        </p:nvSpPr>
        <p:spPr>
          <a:xfrm>
            <a:off x="127717" y="1969256"/>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35" name="TextBox 34">
            <a:extLst>
              <a:ext uri="{FF2B5EF4-FFF2-40B4-BE49-F238E27FC236}">
                <a16:creationId xmlns:a16="http://schemas.microsoft.com/office/drawing/2014/main" id="{1C7D7385-1F4C-435C-A57D-7E7AD5FF61B5}"/>
              </a:ext>
            </a:extLst>
          </p:cNvPr>
          <p:cNvSpPr txBox="1"/>
          <p:nvPr/>
        </p:nvSpPr>
        <p:spPr>
          <a:xfrm>
            <a:off x="153116" y="3206337"/>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36" name="TextBox 35">
            <a:extLst>
              <a:ext uri="{FF2B5EF4-FFF2-40B4-BE49-F238E27FC236}">
                <a16:creationId xmlns:a16="http://schemas.microsoft.com/office/drawing/2014/main" id="{50CD6E1F-6BF8-4C9A-8292-EF587666A849}"/>
              </a:ext>
            </a:extLst>
          </p:cNvPr>
          <p:cNvSpPr txBox="1"/>
          <p:nvPr/>
        </p:nvSpPr>
        <p:spPr>
          <a:xfrm>
            <a:off x="161772" y="4694716"/>
            <a:ext cx="458780" cy="461665"/>
          </a:xfrm>
          <a:prstGeom prst="rect">
            <a:avLst/>
          </a:prstGeom>
          <a:noFill/>
        </p:spPr>
        <p:txBody>
          <a:bodyPr wrap="none" rtlCol="0">
            <a:spAutoFit/>
          </a:bodyPr>
          <a:lstStyle/>
          <a:p>
            <a:pPr>
              <a:buNone/>
            </a:pPr>
            <a:r>
              <a:rPr lang="en-GB" sz="2400" dirty="0">
                <a:solidFill>
                  <a:srgbClr val="00628C"/>
                </a:solidFill>
              </a:rPr>
              <a:t>d)</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2E47A8F-074B-4B41-A0B9-BE7BFA50F5C9}"/>
                  </a:ext>
                </a:extLst>
              </p:cNvPr>
              <p:cNvSpPr txBox="1"/>
              <p:nvPr/>
            </p:nvSpPr>
            <p:spPr>
              <a:xfrm>
                <a:off x="977879" y="5855242"/>
                <a:ext cx="8410175" cy="939616"/>
              </a:xfrm>
              <a:prstGeom prst="rect">
                <a:avLst/>
              </a:prstGeom>
              <a:noFill/>
            </p:spPr>
            <p:txBody>
              <a:bodyPr wrap="square">
                <a:spAutoFit/>
              </a:bodyPr>
              <a:lstStyle/>
              <a:p>
                <a:pPr>
                  <a:buNone/>
                </a:pPr>
                <a:r>
                  <a:rPr lang="en-GB" sz="2200" dirty="0"/>
                  <a:t>What could the numbers at either end of the scale be if the arrow was actually pointing to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oMath>
                </a14:m>
                <a:r>
                  <a:rPr lang="en-GB" sz="2200" dirty="0"/>
                  <a:t>?</a:t>
                </a:r>
              </a:p>
            </p:txBody>
          </p:sp>
        </mc:Choice>
        <mc:Fallback xmlns="">
          <p:sp>
            <p:nvSpPr>
              <p:cNvPr id="40" name="TextBox 39">
                <a:extLst>
                  <a:ext uri="{FF2B5EF4-FFF2-40B4-BE49-F238E27FC236}">
                    <a16:creationId xmlns:a16="http://schemas.microsoft.com/office/drawing/2014/main" id="{02E47A8F-074B-4B41-A0B9-BE7BFA50F5C9}"/>
                  </a:ext>
                </a:extLst>
              </p:cNvPr>
              <p:cNvSpPr txBox="1">
                <a:spLocks noRot="1" noChangeAspect="1" noMove="1" noResize="1" noEditPoints="1" noAdjustHandles="1" noChangeArrowheads="1" noChangeShapeType="1" noTextEdit="1"/>
              </p:cNvSpPr>
              <p:nvPr/>
            </p:nvSpPr>
            <p:spPr>
              <a:xfrm>
                <a:off x="977879" y="5855242"/>
                <a:ext cx="8410175" cy="939616"/>
              </a:xfrm>
              <a:prstGeom prst="rect">
                <a:avLst/>
              </a:prstGeom>
              <a:blipFill>
                <a:blip r:embed="rId5"/>
                <a:stretch>
                  <a:fillRect l="-942" t="-3896" b="-1299"/>
                </a:stretch>
              </a:blipFill>
            </p:spPr>
            <p:txBody>
              <a:bodyPr/>
              <a:lstStyle/>
              <a:p>
                <a:r>
                  <a:rPr lang="en-US">
                    <a:noFill/>
                  </a:rPr>
                  <a:t> </a:t>
                </a:r>
              </a:p>
            </p:txBody>
          </p:sp>
        </mc:Fallback>
      </mc:AlternateContent>
    </p:spTree>
    <p:extLst>
      <p:ext uri="{BB962C8B-B14F-4D97-AF65-F5344CB8AC3E}">
        <p14:creationId xmlns:p14="http://schemas.microsoft.com/office/powerpoint/2010/main" val="14417808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2400" dirty="0"/>
              <a:t>Printable cards for Checkpoint 4</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a:xfrm>
            <a:off x="609600" y="1556792"/>
            <a:ext cx="9641305" cy="3888432"/>
          </a:xfrm>
        </p:spPr>
        <p:txBody>
          <a:bodyPr/>
          <a:lstStyle/>
          <a:p>
            <a:pPr marL="0" indent="0">
              <a:buNone/>
            </a:pPr>
            <a:r>
              <a:rPr lang="en-GB" dirty="0"/>
              <a:t>Print slides 102–13 to create sets of cards for students to work with. </a:t>
            </a:r>
          </a:p>
          <a:p>
            <a:pPr marL="0" indent="0">
              <a:buNone/>
            </a:pPr>
            <a:r>
              <a:rPr lang="en-GB" dirty="0"/>
              <a:t>Stack and clip the set of 10 pages and cut along the lines to produce 20 sets. </a:t>
            </a:r>
          </a:p>
        </p:txBody>
      </p:sp>
    </p:spTree>
    <p:extLst>
      <p:ext uri="{BB962C8B-B14F-4D97-AF65-F5344CB8AC3E}">
        <p14:creationId xmlns:p14="http://schemas.microsoft.com/office/powerpoint/2010/main" val="5200572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140562045"/>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140562045"/>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40891580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622524512"/>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622524512"/>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3624415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76167861"/>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76167861"/>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23061055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091183507"/>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091183507"/>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470023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872363696"/>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6445879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215412805"/>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67535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 Number line trios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1025585" y="5841083"/>
            <a:ext cx="7581206" cy="769441"/>
          </a:xfrm>
          <a:prstGeom prst="rect">
            <a:avLst/>
          </a:prstGeom>
          <a:noFill/>
        </p:spPr>
        <p:txBody>
          <a:bodyPr wrap="square" rtlCol="0">
            <a:spAutoFit/>
          </a:bodyPr>
          <a:lstStyle/>
          <a:p>
            <a:pPr>
              <a:buNone/>
            </a:pPr>
            <a:r>
              <a:rPr lang="en-GB" sz="2200" dirty="0"/>
              <a:t>Add another 0-1 number line to each set, and represent a new value on each. What is the same? What is different?</a:t>
            </a:r>
          </a:p>
        </p:txBody>
      </p:sp>
      <p:sp>
        <p:nvSpPr>
          <p:cNvPr id="6" name="TextBox 5">
            <a:extLst>
              <a:ext uri="{FF2B5EF4-FFF2-40B4-BE49-F238E27FC236}">
                <a16:creationId xmlns:a16="http://schemas.microsoft.com/office/drawing/2014/main" id="{E33F88B7-B57E-4EAF-8309-A94ADCA19767}"/>
              </a:ext>
            </a:extLst>
          </p:cNvPr>
          <p:cNvSpPr txBox="1"/>
          <p:nvPr/>
        </p:nvSpPr>
        <p:spPr>
          <a:xfrm>
            <a:off x="145681" y="1106905"/>
            <a:ext cx="8369669" cy="769441"/>
          </a:xfrm>
          <a:prstGeom prst="rect">
            <a:avLst/>
          </a:prstGeom>
          <a:noFill/>
        </p:spPr>
        <p:txBody>
          <a:bodyPr wrap="square" rtlCol="0">
            <a:spAutoFit/>
          </a:bodyPr>
          <a:lstStyle/>
          <a:p>
            <a:pPr>
              <a:buNone/>
            </a:pPr>
            <a:r>
              <a:rPr lang="en-GB" sz="2200" dirty="0"/>
              <a:t>For each set of number lines, state what is the same and what is different about the values being represented.</a:t>
            </a:r>
          </a:p>
        </p:txBody>
      </p:sp>
      <p:sp>
        <p:nvSpPr>
          <p:cNvPr id="38" name="TextBox 37">
            <a:extLst>
              <a:ext uri="{FF2B5EF4-FFF2-40B4-BE49-F238E27FC236}">
                <a16:creationId xmlns:a16="http://schemas.microsoft.com/office/drawing/2014/main" id="{F4AE2D3F-26E7-4D83-A7F6-5809889F482C}"/>
              </a:ext>
            </a:extLst>
          </p:cNvPr>
          <p:cNvSpPr txBox="1"/>
          <p:nvPr/>
        </p:nvSpPr>
        <p:spPr>
          <a:xfrm>
            <a:off x="51725" y="1879518"/>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39" name="TextBox 38">
            <a:extLst>
              <a:ext uri="{FF2B5EF4-FFF2-40B4-BE49-F238E27FC236}">
                <a16:creationId xmlns:a16="http://schemas.microsoft.com/office/drawing/2014/main" id="{FE64924B-0FC5-4686-9D76-67A8BFCFAF14}"/>
              </a:ext>
            </a:extLst>
          </p:cNvPr>
          <p:cNvSpPr txBox="1"/>
          <p:nvPr/>
        </p:nvSpPr>
        <p:spPr>
          <a:xfrm>
            <a:off x="6195583" y="1930329"/>
            <a:ext cx="458780" cy="461665"/>
          </a:xfrm>
          <a:prstGeom prst="rect">
            <a:avLst/>
          </a:prstGeom>
          <a:noFill/>
        </p:spPr>
        <p:txBody>
          <a:bodyPr wrap="none" rtlCol="0">
            <a:spAutoFit/>
          </a:bodyPr>
          <a:lstStyle/>
          <a:p>
            <a:pPr>
              <a:buNone/>
            </a:pPr>
            <a:r>
              <a:rPr lang="en-GB" sz="2400" dirty="0">
                <a:solidFill>
                  <a:srgbClr val="00628C"/>
                </a:solidFill>
              </a:rPr>
              <a:t>b)</a:t>
            </a:r>
          </a:p>
        </p:txBody>
      </p:sp>
      <p:pic>
        <p:nvPicPr>
          <p:cNvPr id="5" name="Picture 4">
            <a:extLst>
              <a:ext uri="{FF2B5EF4-FFF2-40B4-BE49-F238E27FC236}">
                <a16:creationId xmlns:a16="http://schemas.microsoft.com/office/drawing/2014/main" id="{42B05DE6-7AC0-4432-882C-8D89C7FC297C}"/>
              </a:ext>
            </a:extLst>
          </p:cNvPr>
          <p:cNvPicPr>
            <a:picLocks noChangeAspect="1"/>
          </p:cNvPicPr>
          <p:nvPr/>
        </p:nvPicPr>
        <p:blipFill>
          <a:blip r:embed="rId3"/>
          <a:stretch>
            <a:fillRect/>
          </a:stretch>
        </p:blipFill>
        <p:spPr>
          <a:xfrm>
            <a:off x="20649" y="2519971"/>
            <a:ext cx="6047756" cy="890093"/>
          </a:xfrm>
          <a:prstGeom prst="rect">
            <a:avLst/>
          </a:prstGeom>
        </p:spPr>
      </p:pic>
      <p:pic>
        <p:nvPicPr>
          <p:cNvPr id="7" name="Picture 6">
            <a:extLst>
              <a:ext uri="{FF2B5EF4-FFF2-40B4-BE49-F238E27FC236}">
                <a16:creationId xmlns:a16="http://schemas.microsoft.com/office/drawing/2014/main" id="{20D5EC34-B284-42B7-90BB-B896083D73BD}"/>
              </a:ext>
            </a:extLst>
          </p:cNvPr>
          <p:cNvPicPr>
            <a:picLocks noChangeAspect="1"/>
          </p:cNvPicPr>
          <p:nvPr/>
        </p:nvPicPr>
        <p:blipFill>
          <a:blip r:embed="rId4"/>
          <a:stretch>
            <a:fillRect/>
          </a:stretch>
        </p:blipFill>
        <p:spPr>
          <a:xfrm>
            <a:off x="20649" y="3538795"/>
            <a:ext cx="6047756" cy="926672"/>
          </a:xfrm>
          <a:prstGeom prst="rect">
            <a:avLst/>
          </a:prstGeom>
        </p:spPr>
      </p:pic>
      <p:pic>
        <p:nvPicPr>
          <p:cNvPr id="13" name="Picture 12">
            <a:extLst>
              <a:ext uri="{FF2B5EF4-FFF2-40B4-BE49-F238E27FC236}">
                <a16:creationId xmlns:a16="http://schemas.microsoft.com/office/drawing/2014/main" id="{34685507-B914-4EFC-8BB1-BDF06440A25D}"/>
              </a:ext>
            </a:extLst>
          </p:cNvPr>
          <p:cNvPicPr>
            <a:picLocks noChangeAspect="1"/>
          </p:cNvPicPr>
          <p:nvPr/>
        </p:nvPicPr>
        <p:blipFill>
          <a:blip r:embed="rId5"/>
          <a:stretch>
            <a:fillRect/>
          </a:stretch>
        </p:blipFill>
        <p:spPr>
          <a:xfrm>
            <a:off x="46307" y="4150602"/>
            <a:ext cx="6047756" cy="1237595"/>
          </a:xfrm>
          <a:prstGeom prst="rect">
            <a:avLst/>
          </a:prstGeom>
        </p:spPr>
      </p:pic>
      <p:pic>
        <p:nvPicPr>
          <p:cNvPr id="23" name="Picture 22">
            <a:extLst>
              <a:ext uri="{FF2B5EF4-FFF2-40B4-BE49-F238E27FC236}">
                <a16:creationId xmlns:a16="http://schemas.microsoft.com/office/drawing/2014/main" id="{39F786E4-AC5B-4197-9A47-1F8F1CF21FA0}"/>
              </a:ext>
            </a:extLst>
          </p:cNvPr>
          <p:cNvPicPr>
            <a:picLocks noChangeAspect="1"/>
          </p:cNvPicPr>
          <p:nvPr/>
        </p:nvPicPr>
        <p:blipFill>
          <a:blip r:embed="rId6"/>
          <a:stretch>
            <a:fillRect/>
          </a:stretch>
        </p:blipFill>
        <p:spPr>
          <a:xfrm>
            <a:off x="6184171" y="2519111"/>
            <a:ext cx="6047756" cy="871804"/>
          </a:xfrm>
          <a:prstGeom prst="rect">
            <a:avLst/>
          </a:prstGeom>
        </p:spPr>
      </p:pic>
      <p:pic>
        <p:nvPicPr>
          <p:cNvPr id="41" name="Picture 40">
            <a:extLst>
              <a:ext uri="{FF2B5EF4-FFF2-40B4-BE49-F238E27FC236}">
                <a16:creationId xmlns:a16="http://schemas.microsoft.com/office/drawing/2014/main" id="{9ABB9B20-CECC-4DF7-ABF4-743F4B0F3FC1}"/>
              </a:ext>
            </a:extLst>
          </p:cNvPr>
          <p:cNvPicPr>
            <a:picLocks noChangeAspect="1"/>
          </p:cNvPicPr>
          <p:nvPr/>
        </p:nvPicPr>
        <p:blipFill>
          <a:blip r:embed="rId7"/>
          <a:stretch>
            <a:fillRect/>
          </a:stretch>
        </p:blipFill>
        <p:spPr>
          <a:xfrm>
            <a:off x="6195583" y="3142180"/>
            <a:ext cx="6047756" cy="1274174"/>
          </a:xfrm>
          <a:prstGeom prst="rect">
            <a:avLst/>
          </a:prstGeom>
        </p:spPr>
      </p:pic>
      <p:pic>
        <p:nvPicPr>
          <p:cNvPr id="42" name="Picture 41">
            <a:extLst>
              <a:ext uri="{FF2B5EF4-FFF2-40B4-BE49-F238E27FC236}">
                <a16:creationId xmlns:a16="http://schemas.microsoft.com/office/drawing/2014/main" id="{814D4F7D-D82C-4EAF-BF25-A12FE6C0F60C}"/>
              </a:ext>
            </a:extLst>
          </p:cNvPr>
          <p:cNvPicPr>
            <a:picLocks noChangeAspect="1"/>
          </p:cNvPicPr>
          <p:nvPr/>
        </p:nvPicPr>
        <p:blipFill>
          <a:blip r:embed="rId8"/>
          <a:stretch>
            <a:fillRect/>
          </a:stretch>
        </p:blipFill>
        <p:spPr>
          <a:xfrm>
            <a:off x="6196046" y="4501860"/>
            <a:ext cx="6047756" cy="896190"/>
          </a:xfrm>
          <a:prstGeom prst="rect">
            <a:avLst/>
          </a:prstGeom>
        </p:spPr>
      </p:pic>
    </p:spTree>
    <p:extLst>
      <p:ext uri="{BB962C8B-B14F-4D97-AF65-F5344CB8AC3E}">
        <p14:creationId xmlns:p14="http://schemas.microsoft.com/office/powerpoint/2010/main" val="42823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8" grpId="0"/>
      <p:bldP spid="3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50631253"/>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8737464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4117399547"/>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34365370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1009419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3042073077"/>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732155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9416145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5034179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062B3-93CE-4CF6-A77F-CE4692DF2D6B}"/>
              </a:ext>
            </a:extLst>
          </p:cNvPr>
          <p:cNvSpPr txBox="1"/>
          <p:nvPr/>
        </p:nvSpPr>
        <p:spPr>
          <a:xfrm>
            <a:off x="195852" y="154174"/>
            <a:ext cx="4062331" cy="430887"/>
          </a:xfrm>
          <a:prstGeom prst="rect">
            <a:avLst/>
          </a:prstGeom>
          <a:noFill/>
        </p:spPr>
        <p:txBody>
          <a:bodyPr wrap="none" rtlCol="0">
            <a:spAutoFit/>
          </a:bodyPr>
          <a:lstStyle/>
          <a:p>
            <a:pPr>
              <a:buNone/>
            </a:pPr>
            <a:r>
              <a:rPr lang="en-GB" sz="2200" dirty="0"/>
              <a:t>Which of these are equivalent?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DEA39A-2B13-4F16-AF5E-D319CBA8CBEE}"/>
                  </a:ext>
                </a:extLst>
              </p:cNvPr>
              <p:cNvSpPr txBox="1"/>
              <p:nvPr/>
            </p:nvSpPr>
            <p:spPr>
              <a:xfrm>
                <a:off x="6947093" y="1917478"/>
                <a:ext cx="880369"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100</m:t>
                          </m:r>
                        </m:den>
                      </m:f>
                    </m:oMath>
                  </m:oMathPara>
                </a14:m>
                <a:endParaRPr lang="en-GB" dirty="0"/>
              </a:p>
            </p:txBody>
          </p:sp>
        </mc:Choice>
        <mc:Fallback xmlns="">
          <p:sp>
            <p:nvSpPr>
              <p:cNvPr id="9" name="TextBox 8">
                <a:extLst>
                  <a:ext uri="{FF2B5EF4-FFF2-40B4-BE49-F238E27FC236}">
                    <a16:creationId xmlns:a16="http://schemas.microsoft.com/office/drawing/2014/main" id="{4DDEA39A-2B13-4F16-AF5E-D319CBA8CBEE}"/>
                  </a:ext>
                </a:extLst>
              </p:cNvPr>
              <p:cNvSpPr txBox="1">
                <a:spLocks noRot="1" noChangeAspect="1" noMove="1" noResize="1" noEditPoints="1" noAdjustHandles="1" noChangeArrowheads="1" noChangeShapeType="1" noTextEdit="1"/>
              </p:cNvSpPr>
              <p:nvPr/>
            </p:nvSpPr>
            <p:spPr>
              <a:xfrm>
                <a:off x="6947093" y="1917478"/>
                <a:ext cx="880369" cy="91057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4D6F4B6-3652-49BB-87F0-8E7FE45A4D50}"/>
                  </a:ext>
                </a:extLst>
              </p:cNvPr>
              <p:cNvSpPr txBox="1"/>
              <p:nvPr/>
            </p:nvSpPr>
            <p:spPr>
              <a:xfrm>
                <a:off x="4554881" y="2660316"/>
                <a:ext cx="1705147"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i="1">
                              <a:latin typeface="Cambria Math" panose="02040503050406030204" pitchFamily="18" charset="0"/>
                            </a:rPr>
                            <m:t>1</m:t>
                          </m:r>
                          <m:r>
                            <a:rPr lang="en-GB" b="0" i="1" smtClean="0">
                              <a:latin typeface="Cambria Math" panose="02040503050406030204" pitchFamily="18" charset="0"/>
                            </a:rPr>
                            <m:t>0</m:t>
                          </m:r>
                          <m:r>
                            <a:rPr lang="en-GB" i="1">
                              <a:latin typeface="Cambria Math" panose="02040503050406030204" pitchFamily="18" charset="0"/>
                            </a:rPr>
                            <m:t>0</m:t>
                          </m:r>
                        </m:den>
                      </m:f>
                    </m:oMath>
                  </m:oMathPara>
                </a14:m>
                <a:endParaRPr lang="en-GB" dirty="0"/>
              </a:p>
            </p:txBody>
          </p:sp>
        </mc:Choice>
        <mc:Fallback xmlns="">
          <p:sp>
            <p:nvSpPr>
              <p:cNvPr id="10" name="TextBox 9">
                <a:extLst>
                  <a:ext uri="{FF2B5EF4-FFF2-40B4-BE49-F238E27FC236}">
                    <a16:creationId xmlns:a16="http://schemas.microsoft.com/office/drawing/2014/main" id="{34D6F4B6-3652-49BB-87F0-8E7FE45A4D50}"/>
                  </a:ext>
                </a:extLst>
              </p:cNvPr>
              <p:cNvSpPr txBox="1">
                <a:spLocks noRot="1" noChangeAspect="1" noMove="1" noResize="1" noEditPoints="1" noAdjustHandles="1" noChangeArrowheads="1" noChangeShapeType="1" noTextEdit="1"/>
              </p:cNvSpPr>
              <p:nvPr/>
            </p:nvSpPr>
            <p:spPr>
              <a:xfrm>
                <a:off x="4554881" y="2660316"/>
                <a:ext cx="1705147" cy="91057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9A0584-117C-4E8B-8944-8950BF7859DA}"/>
                  </a:ext>
                </a:extLst>
              </p:cNvPr>
              <p:cNvSpPr txBox="1"/>
              <p:nvPr/>
            </p:nvSpPr>
            <p:spPr>
              <a:xfrm>
                <a:off x="10588809" y="1827056"/>
                <a:ext cx="1079142"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1000</m:t>
                          </m:r>
                        </m:den>
                      </m:f>
                    </m:oMath>
                  </m:oMathPara>
                </a14:m>
                <a:endParaRPr lang="en-GB" dirty="0"/>
              </a:p>
            </p:txBody>
          </p:sp>
        </mc:Choice>
        <mc:Fallback xmlns="">
          <p:sp>
            <p:nvSpPr>
              <p:cNvPr id="11" name="TextBox 10">
                <a:extLst>
                  <a:ext uri="{FF2B5EF4-FFF2-40B4-BE49-F238E27FC236}">
                    <a16:creationId xmlns:a16="http://schemas.microsoft.com/office/drawing/2014/main" id="{E69A0584-117C-4E8B-8944-8950BF7859DA}"/>
                  </a:ext>
                </a:extLst>
              </p:cNvPr>
              <p:cNvSpPr txBox="1">
                <a:spLocks noRot="1" noChangeAspect="1" noMove="1" noResize="1" noEditPoints="1" noAdjustHandles="1" noChangeArrowheads="1" noChangeShapeType="1" noTextEdit="1"/>
              </p:cNvSpPr>
              <p:nvPr/>
            </p:nvSpPr>
            <p:spPr>
              <a:xfrm>
                <a:off x="10588809" y="1827056"/>
                <a:ext cx="1079142" cy="9105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C51730-3604-42AA-8079-090E4638AB27}"/>
                  </a:ext>
                </a:extLst>
              </p:cNvPr>
              <p:cNvSpPr txBox="1"/>
              <p:nvPr/>
            </p:nvSpPr>
            <p:spPr>
              <a:xfrm>
                <a:off x="1555309" y="1158375"/>
                <a:ext cx="1705147"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100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6</m:t>
                          </m:r>
                        </m:num>
                        <m:den>
                          <m:r>
                            <a:rPr lang="en-GB" i="1">
                              <a:latin typeface="Cambria Math" panose="02040503050406030204" pitchFamily="18" charset="0"/>
                            </a:rPr>
                            <m:t>10</m:t>
                          </m:r>
                        </m:den>
                      </m:f>
                    </m:oMath>
                  </m:oMathPara>
                </a14:m>
                <a:endParaRPr lang="en-GB" dirty="0"/>
              </a:p>
            </p:txBody>
          </p:sp>
        </mc:Choice>
        <mc:Fallback xmlns="">
          <p:sp>
            <p:nvSpPr>
              <p:cNvPr id="12" name="TextBox 11">
                <a:extLst>
                  <a:ext uri="{FF2B5EF4-FFF2-40B4-BE49-F238E27FC236}">
                    <a16:creationId xmlns:a16="http://schemas.microsoft.com/office/drawing/2014/main" id="{5BC51730-3604-42AA-8079-090E4638AB27}"/>
                  </a:ext>
                </a:extLst>
              </p:cNvPr>
              <p:cNvSpPr txBox="1">
                <a:spLocks noRot="1" noChangeAspect="1" noMove="1" noResize="1" noEditPoints="1" noAdjustHandles="1" noChangeArrowheads="1" noChangeShapeType="1" noTextEdit="1"/>
              </p:cNvSpPr>
              <p:nvPr/>
            </p:nvSpPr>
            <p:spPr>
              <a:xfrm>
                <a:off x="1555309" y="1158375"/>
                <a:ext cx="1705147" cy="910570"/>
              </a:xfrm>
              <a:prstGeom prst="rect">
                <a:avLst/>
              </a:prstGeom>
              <a:blipFill>
                <a:blip r:embed="rId7"/>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240557DB-5193-4CC1-A923-9C48E66FC66C}"/>
              </a:ext>
            </a:extLst>
          </p:cNvPr>
          <p:cNvSpPr txBox="1"/>
          <p:nvPr/>
        </p:nvSpPr>
        <p:spPr>
          <a:xfrm>
            <a:off x="2695883" y="3034308"/>
            <a:ext cx="885179" cy="523220"/>
          </a:xfrm>
          <a:prstGeom prst="rect">
            <a:avLst/>
          </a:prstGeom>
          <a:noFill/>
        </p:spPr>
        <p:txBody>
          <a:bodyPr wrap="none" rtlCol="0">
            <a:spAutoFit/>
          </a:bodyPr>
          <a:lstStyle/>
          <a:p>
            <a:pPr>
              <a:buNone/>
            </a:pPr>
            <a:r>
              <a:rPr lang="en-GB" dirty="0"/>
              <a:t>0.56</a:t>
            </a:r>
          </a:p>
        </p:txBody>
      </p:sp>
      <p:sp>
        <p:nvSpPr>
          <p:cNvPr id="14" name="TextBox 13">
            <a:extLst>
              <a:ext uri="{FF2B5EF4-FFF2-40B4-BE49-F238E27FC236}">
                <a16:creationId xmlns:a16="http://schemas.microsoft.com/office/drawing/2014/main" id="{509CE78C-9805-40F5-952B-34139BA0872C}"/>
              </a:ext>
            </a:extLst>
          </p:cNvPr>
          <p:cNvSpPr txBox="1"/>
          <p:nvPr/>
        </p:nvSpPr>
        <p:spPr>
          <a:xfrm>
            <a:off x="8810469" y="2959437"/>
            <a:ext cx="1808589" cy="830997"/>
          </a:xfrm>
          <a:prstGeom prst="rect">
            <a:avLst/>
          </a:prstGeom>
          <a:noFill/>
        </p:spPr>
        <p:txBody>
          <a:bodyPr wrap="square" rtlCol="0">
            <a:spAutoFit/>
          </a:bodyPr>
          <a:lstStyle/>
          <a:p>
            <a:pPr algn="ctr">
              <a:buNone/>
            </a:pPr>
            <a:r>
              <a:rPr lang="en-GB" sz="2400" dirty="0"/>
              <a:t>Fifty-six hundredths</a:t>
            </a:r>
          </a:p>
        </p:txBody>
      </p:sp>
      <p:sp>
        <p:nvSpPr>
          <p:cNvPr id="15" name="TextBox 14">
            <a:extLst>
              <a:ext uri="{FF2B5EF4-FFF2-40B4-BE49-F238E27FC236}">
                <a16:creationId xmlns:a16="http://schemas.microsoft.com/office/drawing/2014/main" id="{2562E85F-A125-4A35-9270-B25B463657BB}"/>
              </a:ext>
            </a:extLst>
          </p:cNvPr>
          <p:cNvSpPr txBox="1"/>
          <p:nvPr/>
        </p:nvSpPr>
        <p:spPr>
          <a:xfrm>
            <a:off x="189358" y="3262315"/>
            <a:ext cx="1808589" cy="830997"/>
          </a:xfrm>
          <a:prstGeom prst="rect">
            <a:avLst/>
          </a:prstGeom>
          <a:noFill/>
        </p:spPr>
        <p:txBody>
          <a:bodyPr wrap="square" rtlCol="0">
            <a:spAutoFit/>
          </a:bodyPr>
          <a:lstStyle/>
          <a:p>
            <a:pPr algn="ctr">
              <a:buNone/>
            </a:pPr>
            <a:r>
              <a:rPr lang="en-GB" sz="2400" dirty="0"/>
              <a:t>Fifty-six tenths</a:t>
            </a:r>
          </a:p>
        </p:txBody>
      </p:sp>
      <p:grpSp>
        <p:nvGrpSpPr>
          <p:cNvPr id="19" name="Group 18">
            <a:extLst>
              <a:ext uri="{FF2B5EF4-FFF2-40B4-BE49-F238E27FC236}">
                <a16:creationId xmlns:a16="http://schemas.microsoft.com/office/drawing/2014/main" id="{47C904EF-6239-4CA1-84DA-84358665E4BC}"/>
              </a:ext>
            </a:extLst>
          </p:cNvPr>
          <p:cNvGrpSpPr/>
          <p:nvPr/>
        </p:nvGrpSpPr>
        <p:grpSpPr>
          <a:xfrm>
            <a:off x="3689924" y="4165635"/>
            <a:ext cx="5552702" cy="1669191"/>
            <a:chOff x="5526104" y="3029931"/>
            <a:chExt cx="6546560" cy="1861432"/>
          </a:xfrm>
        </p:grpSpPr>
        <p:pic>
          <p:nvPicPr>
            <p:cNvPr id="16" name="Picture 15">
              <a:extLst>
                <a:ext uri="{FF2B5EF4-FFF2-40B4-BE49-F238E27FC236}">
                  <a16:creationId xmlns:a16="http://schemas.microsoft.com/office/drawing/2014/main" id="{FC0EC5AE-F7C0-43FE-BBBB-743FA573AAB9}"/>
                </a:ext>
              </a:extLst>
            </p:cNvPr>
            <p:cNvPicPr>
              <a:picLocks noChangeAspect="1"/>
            </p:cNvPicPr>
            <p:nvPr/>
          </p:nvPicPr>
          <p:blipFill>
            <a:blip r:embed="rId8"/>
            <a:stretch>
              <a:fillRect/>
            </a:stretch>
          </p:blipFill>
          <p:spPr>
            <a:xfrm>
              <a:off x="5526104" y="3029931"/>
              <a:ext cx="6546560" cy="1861432"/>
            </a:xfrm>
            <a:prstGeom prst="rect">
              <a:avLst/>
            </a:prstGeom>
          </p:spPr>
        </p:pic>
        <p:sp>
          <p:nvSpPr>
            <p:cNvPr id="17" name="Rectangle: Rounded Corners 16">
              <a:extLst>
                <a:ext uri="{FF2B5EF4-FFF2-40B4-BE49-F238E27FC236}">
                  <a16:creationId xmlns:a16="http://schemas.microsoft.com/office/drawing/2014/main" id="{87D906FC-40BB-4BE5-BCA2-5C5E194AC3BC}"/>
                </a:ext>
              </a:extLst>
            </p:cNvPr>
            <p:cNvSpPr/>
            <p:nvPr/>
          </p:nvSpPr>
          <p:spPr>
            <a:xfrm>
              <a:off x="8427909" y="3658427"/>
              <a:ext cx="742950" cy="3231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A906C3ED-6B02-4F27-A35D-F3069F2BCD6D}"/>
                </a:ext>
              </a:extLst>
            </p:cNvPr>
            <p:cNvSpPr/>
            <p:nvPr/>
          </p:nvSpPr>
          <p:spPr>
            <a:xfrm>
              <a:off x="9142284" y="3951787"/>
              <a:ext cx="742950" cy="3231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3DE1D938-E5BB-4267-9218-6413932419ED}"/>
              </a:ext>
            </a:extLst>
          </p:cNvPr>
          <p:cNvGrpSpPr/>
          <p:nvPr/>
        </p:nvGrpSpPr>
        <p:grpSpPr>
          <a:xfrm>
            <a:off x="434272" y="5286682"/>
            <a:ext cx="2952737" cy="1229960"/>
            <a:chOff x="434272" y="4389536"/>
            <a:chExt cx="2952737" cy="1229960"/>
          </a:xfrm>
        </p:grpSpPr>
        <p:sp>
          <p:nvSpPr>
            <p:cNvPr id="20" name="Oval 19">
              <a:extLst>
                <a:ext uri="{FF2B5EF4-FFF2-40B4-BE49-F238E27FC236}">
                  <a16:creationId xmlns:a16="http://schemas.microsoft.com/office/drawing/2014/main" id="{34613B47-E1DA-4187-A028-C94BBAA7249E}"/>
                </a:ext>
              </a:extLst>
            </p:cNvPr>
            <p:cNvSpPr/>
            <p:nvPr/>
          </p:nvSpPr>
          <p:spPr>
            <a:xfrm>
              <a:off x="561304" y="45737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1" name="Oval 20">
              <a:extLst>
                <a:ext uri="{FF2B5EF4-FFF2-40B4-BE49-F238E27FC236}">
                  <a16:creationId xmlns:a16="http://schemas.microsoft.com/office/drawing/2014/main" id="{9573BE44-C147-49ED-AD43-38C87BCF0017}"/>
                </a:ext>
              </a:extLst>
            </p:cNvPr>
            <p:cNvSpPr/>
            <p:nvPr/>
          </p:nvSpPr>
          <p:spPr>
            <a:xfrm>
              <a:off x="1049974" y="44969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2" name="Oval 21">
              <a:extLst>
                <a:ext uri="{FF2B5EF4-FFF2-40B4-BE49-F238E27FC236}">
                  <a16:creationId xmlns:a16="http://schemas.microsoft.com/office/drawing/2014/main" id="{CA463C81-41ED-4CBC-AF7E-EEDD49D13C07}"/>
                </a:ext>
              </a:extLst>
            </p:cNvPr>
            <p:cNvSpPr/>
            <p:nvPr/>
          </p:nvSpPr>
          <p:spPr>
            <a:xfrm>
              <a:off x="918503" y="4919438"/>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3" name="Oval 22">
              <a:extLst>
                <a:ext uri="{FF2B5EF4-FFF2-40B4-BE49-F238E27FC236}">
                  <a16:creationId xmlns:a16="http://schemas.microsoft.com/office/drawing/2014/main" id="{EC970079-194E-46D4-96D1-7D7850F5238D}"/>
                </a:ext>
              </a:extLst>
            </p:cNvPr>
            <p:cNvSpPr/>
            <p:nvPr/>
          </p:nvSpPr>
          <p:spPr>
            <a:xfrm>
              <a:off x="1377676" y="48617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4" name="Oval 23">
              <a:extLst>
                <a:ext uri="{FF2B5EF4-FFF2-40B4-BE49-F238E27FC236}">
                  <a16:creationId xmlns:a16="http://schemas.microsoft.com/office/drawing/2014/main" id="{468E2EE1-9D1B-4C5F-BF97-198706609A0A}"/>
                </a:ext>
              </a:extLst>
            </p:cNvPr>
            <p:cNvSpPr/>
            <p:nvPr/>
          </p:nvSpPr>
          <p:spPr>
            <a:xfrm>
              <a:off x="434272" y="5043496"/>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5" name="Oval 24">
              <a:extLst>
                <a:ext uri="{FF2B5EF4-FFF2-40B4-BE49-F238E27FC236}">
                  <a16:creationId xmlns:a16="http://schemas.microsoft.com/office/drawing/2014/main" id="{7FFF65C9-7A3D-4E7B-A57D-B05BECDC62E9}"/>
                </a:ext>
              </a:extLst>
            </p:cNvPr>
            <p:cNvSpPr/>
            <p:nvPr/>
          </p:nvSpPr>
          <p:spPr>
            <a:xfrm>
              <a:off x="2119883" y="4413336"/>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6" name="Oval 25">
              <a:extLst>
                <a:ext uri="{FF2B5EF4-FFF2-40B4-BE49-F238E27FC236}">
                  <a16:creationId xmlns:a16="http://schemas.microsoft.com/office/drawing/2014/main" id="{8C1902D8-2A26-4D10-BC81-2B5D5D57CCCA}"/>
                </a:ext>
              </a:extLst>
            </p:cNvPr>
            <p:cNvSpPr/>
            <p:nvPr/>
          </p:nvSpPr>
          <p:spPr>
            <a:xfrm>
              <a:off x="2515875" y="4632701"/>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7" name="Oval 26">
              <a:extLst>
                <a:ext uri="{FF2B5EF4-FFF2-40B4-BE49-F238E27FC236}">
                  <a16:creationId xmlns:a16="http://schemas.microsoft.com/office/drawing/2014/main" id="{0A97AB6F-8C79-436D-A76B-AF91FE1B3C76}"/>
                </a:ext>
              </a:extLst>
            </p:cNvPr>
            <p:cNvSpPr/>
            <p:nvPr/>
          </p:nvSpPr>
          <p:spPr>
            <a:xfrm>
              <a:off x="1648753" y="4389536"/>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8" name="Oval 27">
              <a:extLst>
                <a:ext uri="{FF2B5EF4-FFF2-40B4-BE49-F238E27FC236}">
                  <a16:creationId xmlns:a16="http://schemas.microsoft.com/office/drawing/2014/main" id="{3F17BF80-1C22-4F55-9C8F-D67A05743D16}"/>
                </a:ext>
              </a:extLst>
            </p:cNvPr>
            <p:cNvSpPr/>
            <p:nvPr/>
          </p:nvSpPr>
          <p:spPr>
            <a:xfrm>
              <a:off x="1973301" y="4787610"/>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9" name="Oval 28">
              <a:extLst>
                <a:ext uri="{FF2B5EF4-FFF2-40B4-BE49-F238E27FC236}">
                  <a16:creationId xmlns:a16="http://schemas.microsoft.com/office/drawing/2014/main" id="{A0854229-C191-4862-848C-F88DCB5C44D7}"/>
                </a:ext>
              </a:extLst>
            </p:cNvPr>
            <p:cNvSpPr/>
            <p:nvPr/>
          </p:nvSpPr>
          <p:spPr>
            <a:xfrm>
              <a:off x="2334592" y="5030775"/>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30" name="Oval 29">
              <a:extLst>
                <a:ext uri="{FF2B5EF4-FFF2-40B4-BE49-F238E27FC236}">
                  <a16:creationId xmlns:a16="http://schemas.microsoft.com/office/drawing/2014/main" id="{F781AF4A-4FDB-43B7-813F-5D0F267F96C3}"/>
                </a:ext>
              </a:extLst>
            </p:cNvPr>
            <p:cNvSpPr/>
            <p:nvPr/>
          </p:nvSpPr>
          <p:spPr>
            <a:xfrm>
              <a:off x="2811009" y="4950030"/>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grpSp>
      <p:grpSp>
        <p:nvGrpSpPr>
          <p:cNvPr id="34" name="Group 33">
            <a:extLst>
              <a:ext uri="{FF2B5EF4-FFF2-40B4-BE49-F238E27FC236}">
                <a16:creationId xmlns:a16="http://schemas.microsoft.com/office/drawing/2014/main" id="{F21459FF-3C64-4957-83CF-04D163B471DC}"/>
              </a:ext>
            </a:extLst>
          </p:cNvPr>
          <p:cNvGrpSpPr/>
          <p:nvPr/>
        </p:nvGrpSpPr>
        <p:grpSpPr>
          <a:xfrm>
            <a:off x="5652432" y="550892"/>
            <a:ext cx="5272241" cy="1103523"/>
            <a:chOff x="4269721" y="790800"/>
            <a:chExt cx="4062331" cy="634554"/>
          </a:xfrm>
        </p:grpSpPr>
        <p:pic>
          <p:nvPicPr>
            <p:cNvPr id="6" name="Picture 5">
              <a:extLst>
                <a:ext uri="{FF2B5EF4-FFF2-40B4-BE49-F238E27FC236}">
                  <a16:creationId xmlns:a16="http://schemas.microsoft.com/office/drawing/2014/main" id="{F20F01D1-1BE8-47AF-BB8C-AD2EA41E73D5}"/>
                </a:ext>
              </a:extLst>
            </p:cNvPr>
            <p:cNvPicPr>
              <a:picLocks noChangeAspect="1"/>
            </p:cNvPicPr>
            <p:nvPr/>
          </p:nvPicPr>
          <p:blipFill>
            <a:blip r:embed="rId9"/>
            <a:stretch>
              <a:fillRect/>
            </a:stretch>
          </p:blipFill>
          <p:spPr>
            <a:xfrm>
              <a:off x="4269721" y="790800"/>
              <a:ext cx="4062331" cy="634554"/>
            </a:xfrm>
            <a:prstGeom prst="rect">
              <a:avLst/>
            </a:prstGeom>
          </p:spPr>
        </p:pic>
        <p:sp>
          <p:nvSpPr>
            <p:cNvPr id="32" name="TextBox 31">
              <a:extLst>
                <a:ext uri="{FF2B5EF4-FFF2-40B4-BE49-F238E27FC236}">
                  <a16:creationId xmlns:a16="http://schemas.microsoft.com/office/drawing/2014/main" id="{525A9279-F3D2-49D9-A233-5653D7040CD9}"/>
                </a:ext>
              </a:extLst>
            </p:cNvPr>
            <p:cNvSpPr txBox="1"/>
            <p:nvPr/>
          </p:nvSpPr>
          <p:spPr>
            <a:xfrm>
              <a:off x="7856448" y="936617"/>
              <a:ext cx="338153" cy="461665"/>
            </a:xfrm>
            <a:prstGeom prst="rect">
              <a:avLst/>
            </a:prstGeom>
            <a:noFill/>
          </p:spPr>
          <p:txBody>
            <a:bodyPr wrap="square">
              <a:spAutoFit/>
            </a:bodyPr>
            <a:lstStyle/>
            <a:p>
              <a:pPr>
                <a:buNone/>
              </a:pPr>
              <a:r>
                <a:rPr lang="en-GB" sz="2400" dirty="0"/>
                <a:t>6</a:t>
              </a:r>
            </a:p>
          </p:txBody>
        </p:sp>
        <p:sp>
          <p:nvSpPr>
            <p:cNvPr id="33" name="TextBox 32">
              <a:extLst>
                <a:ext uri="{FF2B5EF4-FFF2-40B4-BE49-F238E27FC236}">
                  <a16:creationId xmlns:a16="http://schemas.microsoft.com/office/drawing/2014/main" id="{FC6F6AFE-7535-410D-A6FB-8F0D01A3EED1}"/>
                </a:ext>
              </a:extLst>
            </p:cNvPr>
            <p:cNvSpPr txBox="1"/>
            <p:nvPr/>
          </p:nvSpPr>
          <p:spPr>
            <a:xfrm>
              <a:off x="6679963" y="938810"/>
              <a:ext cx="338153" cy="461665"/>
            </a:xfrm>
            <a:prstGeom prst="rect">
              <a:avLst/>
            </a:prstGeom>
            <a:noFill/>
          </p:spPr>
          <p:txBody>
            <a:bodyPr wrap="square">
              <a:spAutoFit/>
            </a:bodyPr>
            <a:lstStyle/>
            <a:p>
              <a:pPr>
                <a:buNone/>
              </a:pPr>
              <a:r>
                <a:rPr lang="en-GB" sz="2400" dirty="0"/>
                <a:t>5</a:t>
              </a:r>
            </a:p>
          </p:txBody>
        </p:sp>
      </p:grpSp>
      <p:pic>
        <p:nvPicPr>
          <p:cNvPr id="5" name="Picture 4">
            <a:extLst>
              <a:ext uri="{FF2B5EF4-FFF2-40B4-BE49-F238E27FC236}">
                <a16:creationId xmlns:a16="http://schemas.microsoft.com/office/drawing/2014/main" id="{66EBEC00-F9A3-44B2-A9B6-308AC8BDA0F6}"/>
              </a:ext>
            </a:extLst>
          </p:cNvPr>
          <p:cNvPicPr>
            <a:picLocks noChangeAspect="1"/>
          </p:cNvPicPr>
          <p:nvPr/>
        </p:nvPicPr>
        <p:blipFill>
          <a:blip r:embed="rId10"/>
          <a:stretch>
            <a:fillRect/>
          </a:stretch>
        </p:blipFill>
        <p:spPr>
          <a:xfrm>
            <a:off x="9840675" y="4467530"/>
            <a:ext cx="1907970" cy="1907970"/>
          </a:xfrm>
          <a:prstGeom prst="rect">
            <a:avLst/>
          </a:prstGeom>
        </p:spPr>
      </p:pic>
    </p:spTree>
    <p:extLst>
      <p:ext uri="{BB962C8B-B14F-4D97-AF65-F5344CB8AC3E}">
        <p14:creationId xmlns:p14="http://schemas.microsoft.com/office/powerpoint/2010/main" val="32003291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5792897-5A6D-419B-AB8A-65404A6EFCCE}"/>
              </a:ext>
            </a:extLst>
          </p:cNvPr>
          <p:cNvGrpSpPr/>
          <p:nvPr/>
        </p:nvGrpSpPr>
        <p:grpSpPr>
          <a:xfrm>
            <a:off x="211113" y="337485"/>
            <a:ext cx="11769771" cy="1443192"/>
            <a:chOff x="211113" y="337485"/>
            <a:chExt cx="11769771" cy="1443192"/>
          </a:xfrm>
        </p:grpSpPr>
        <p:sp>
          <p:nvSpPr>
            <p:cNvPr id="3" name="TextBox 2">
              <a:extLst>
                <a:ext uri="{FF2B5EF4-FFF2-40B4-BE49-F238E27FC236}">
                  <a16:creationId xmlns:a16="http://schemas.microsoft.com/office/drawing/2014/main" id="{9B61F12E-244C-4B29-8DFC-EEDE24652223}"/>
                </a:ext>
              </a:extLst>
            </p:cNvPr>
            <p:cNvSpPr txBox="1"/>
            <p:nvPr/>
          </p:nvSpPr>
          <p:spPr>
            <a:xfrm>
              <a:off x="211113" y="1325172"/>
              <a:ext cx="11769771" cy="369332"/>
            </a:xfrm>
            <a:prstGeom prst="rect">
              <a:avLst/>
            </a:prstGeom>
            <a:noFill/>
          </p:spPr>
          <p:txBody>
            <a:bodyPr wrap="square" rtlCol="0">
              <a:spAutoFit/>
            </a:bodyPr>
            <a:lstStyle/>
            <a:p>
              <a:pPr>
                <a:buNone/>
              </a:pPr>
              <a:r>
                <a:rPr lang="en-US" sz="1800" dirty="0"/>
                <a:t>Mark on the fractions:</a:t>
              </a:r>
              <a:endParaRPr lang="en-GB" sz="1800"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B03D9B7-46B0-4E3F-94A4-C33B5C2574EF}"/>
                    </a:ext>
                  </a:extLst>
                </p:cNvPr>
                <p:cNvSpPr/>
                <p:nvPr/>
              </p:nvSpPr>
              <p:spPr>
                <a:xfrm>
                  <a:off x="2968569" y="1245868"/>
                  <a:ext cx="762838" cy="528863"/>
                </a:xfrm>
                <a:prstGeom prst="rect">
                  <a:avLst/>
                </a:prstGeom>
              </p:spPr>
              <p:txBody>
                <a:bodyPr wrap="none">
                  <a:spAutoFit/>
                </a:bodyPr>
                <a:lstStyle/>
                <a:p>
                  <a:pPr>
                    <a:buNone/>
                  </a:pPr>
                  <a:r>
                    <a:rPr lang="en-GB" sz="2000" dirty="0">
                      <a:solidFill>
                        <a:srgbClr val="00628C"/>
                      </a:solidFill>
                    </a:rPr>
                    <a:t>a)</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1</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5</m:t>
                          </m:r>
                        </m:den>
                      </m:f>
                    </m:oMath>
                  </a14:m>
                  <a:endParaRPr lang="en-US" sz="2000" dirty="0"/>
                </a:p>
              </p:txBody>
            </p:sp>
          </mc:Choice>
          <mc:Fallback xmlns="">
            <p:sp>
              <p:nvSpPr>
                <p:cNvPr id="4" name="Rectangle 3">
                  <a:extLst>
                    <a:ext uri="{FF2B5EF4-FFF2-40B4-BE49-F238E27FC236}">
                      <a16:creationId xmlns:a16="http://schemas.microsoft.com/office/drawing/2014/main" id="{9B03D9B7-46B0-4E3F-94A4-C33B5C2574EF}"/>
                    </a:ext>
                  </a:extLst>
                </p:cNvPr>
                <p:cNvSpPr>
                  <a:spLocks noRot="1" noChangeAspect="1" noMove="1" noResize="1" noEditPoints="1" noAdjustHandles="1" noChangeArrowheads="1" noChangeShapeType="1" noTextEdit="1"/>
                </p:cNvSpPr>
                <p:nvPr/>
              </p:nvSpPr>
              <p:spPr>
                <a:xfrm>
                  <a:off x="2968569" y="1245868"/>
                  <a:ext cx="762838" cy="528863"/>
                </a:xfrm>
                <a:prstGeom prst="rect">
                  <a:avLst/>
                </a:prstGeom>
                <a:blipFill>
                  <a:blip r:embed="rId4"/>
                  <a:stretch>
                    <a:fillRect l="-88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0644F92-EFF0-4EBC-BA1B-5334190C0626}"/>
                    </a:ext>
                  </a:extLst>
                </p:cNvPr>
                <p:cNvSpPr/>
                <p:nvPr/>
              </p:nvSpPr>
              <p:spPr>
                <a:xfrm>
                  <a:off x="4822612" y="1245999"/>
                  <a:ext cx="762838" cy="529504"/>
                </a:xfrm>
                <a:prstGeom prst="rect">
                  <a:avLst/>
                </a:prstGeom>
              </p:spPr>
              <p:txBody>
                <a:bodyPr wrap="none">
                  <a:spAutoFit/>
                </a:bodyPr>
                <a:lstStyle/>
                <a:p>
                  <a:pPr>
                    <a:buNone/>
                  </a:pPr>
                  <a:r>
                    <a:rPr lang="en-GB" sz="2000" dirty="0">
                      <a:solidFill>
                        <a:srgbClr val="00628C"/>
                      </a:solidFill>
                    </a:rPr>
                    <a:t>b)</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2</m:t>
                      </m:r>
                      <m:f>
                        <m:fPr>
                          <m:ctrlPr>
                            <a:rPr lang="en-GB" sz="2000" i="1">
                              <a:latin typeface="Cambria Math" panose="02040503050406030204" pitchFamily="18" charset="0"/>
                            </a:rPr>
                          </m:ctrlPr>
                        </m:fPr>
                        <m:num>
                          <m:r>
                            <a:rPr lang="en-GB" sz="2000" i="1">
                              <a:latin typeface="Cambria Math" panose="02040503050406030204" pitchFamily="18" charset="0"/>
                            </a:rPr>
                            <m:t>2</m:t>
                          </m:r>
                        </m:num>
                        <m:den>
                          <m:r>
                            <a:rPr lang="en-GB" sz="2000" i="1">
                              <a:latin typeface="Cambria Math" panose="02040503050406030204" pitchFamily="18" charset="0"/>
                            </a:rPr>
                            <m:t>5</m:t>
                          </m:r>
                        </m:den>
                      </m:f>
                    </m:oMath>
                  </a14:m>
                  <a:endParaRPr lang="en-GB" sz="2000" dirty="0"/>
                </a:p>
              </p:txBody>
            </p:sp>
          </mc:Choice>
          <mc:Fallback xmlns="">
            <p:sp>
              <p:nvSpPr>
                <p:cNvPr id="5" name="Rectangle 4">
                  <a:extLst>
                    <a:ext uri="{FF2B5EF4-FFF2-40B4-BE49-F238E27FC236}">
                      <a16:creationId xmlns:a16="http://schemas.microsoft.com/office/drawing/2014/main" id="{70644F92-EFF0-4EBC-BA1B-5334190C0626}"/>
                    </a:ext>
                  </a:extLst>
                </p:cNvPr>
                <p:cNvSpPr>
                  <a:spLocks noRot="1" noChangeAspect="1" noMove="1" noResize="1" noEditPoints="1" noAdjustHandles="1" noChangeArrowheads="1" noChangeShapeType="1" noTextEdit="1"/>
                </p:cNvSpPr>
                <p:nvPr/>
              </p:nvSpPr>
              <p:spPr>
                <a:xfrm>
                  <a:off x="4822612" y="1245999"/>
                  <a:ext cx="762838" cy="529504"/>
                </a:xfrm>
                <a:prstGeom prst="rect">
                  <a:avLst/>
                </a:prstGeom>
                <a:blipFill>
                  <a:blip r:embed="rId5"/>
                  <a:stretch>
                    <a:fillRect l="-8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4656C70-217B-4A1E-B09D-846E85BC3291}"/>
                    </a:ext>
                  </a:extLst>
                </p:cNvPr>
                <p:cNvSpPr/>
                <p:nvPr/>
              </p:nvSpPr>
              <p:spPr>
                <a:xfrm>
                  <a:off x="6779657" y="1245913"/>
                  <a:ext cx="762838" cy="529504"/>
                </a:xfrm>
                <a:prstGeom prst="rect">
                  <a:avLst/>
                </a:prstGeom>
              </p:spPr>
              <p:txBody>
                <a:bodyPr wrap="none">
                  <a:spAutoFit/>
                </a:bodyPr>
                <a:lstStyle/>
                <a:p>
                  <a:pPr>
                    <a:buNone/>
                  </a:pPr>
                  <a:r>
                    <a:rPr lang="en-GB" sz="2000" dirty="0">
                      <a:solidFill>
                        <a:srgbClr val="00628C"/>
                      </a:solidFill>
                    </a:rPr>
                    <a:t>c) </a:t>
                  </a:r>
                  <a14:m>
                    <m:oMath xmlns:m="http://schemas.openxmlformats.org/officeDocument/2006/math">
                      <m:r>
                        <a:rPr lang="en-GB" sz="2000">
                          <a:latin typeface="Cambria Math" panose="02040503050406030204" pitchFamily="18" charset="0"/>
                        </a:rPr>
                        <m:t>3</m:t>
                      </m:r>
                      <m:f>
                        <m:fPr>
                          <m:ctrlPr>
                            <a:rPr lang="en-GB" sz="2000" i="1">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5</m:t>
                          </m:r>
                        </m:den>
                      </m:f>
                    </m:oMath>
                  </a14:m>
                  <a:endParaRPr lang="en-GB" sz="2000" dirty="0"/>
                </a:p>
              </p:txBody>
            </p:sp>
          </mc:Choice>
          <mc:Fallback xmlns="">
            <p:sp>
              <p:nvSpPr>
                <p:cNvPr id="6" name="Rectangle 5">
                  <a:extLst>
                    <a:ext uri="{FF2B5EF4-FFF2-40B4-BE49-F238E27FC236}">
                      <a16:creationId xmlns:a16="http://schemas.microsoft.com/office/drawing/2014/main" id="{04656C70-217B-4A1E-B09D-846E85BC3291}"/>
                    </a:ext>
                  </a:extLst>
                </p:cNvPr>
                <p:cNvSpPr>
                  <a:spLocks noRot="1" noChangeAspect="1" noMove="1" noResize="1" noEditPoints="1" noAdjustHandles="1" noChangeArrowheads="1" noChangeShapeType="1" noTextEdit="1"/>
                </p:cNvSpPr>
                <p:nvPr/>
              </p:nvSpPr>
              <p:spPr>
                <a:xfrm>
                  <a:off x="6779657" y="1245913"/>
                  <a:ext cx="762838" cy="529504"/>
                </a:xfrm>
                <a:prstGeom prst="rect">
                  <a:avLst/>
                </a:prstGeom>
                <a:blipFill>
                  <a:blip r:embed="rId6"/>
                  <a:stretch>
                    <a:fillRect l="-8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72B3CFD-41C2-419A-89C3-E71EBA8A7251}"/>
                    </a:ext>
                  </a:extLst>
                </p:cNvPr>
                <p:cNvSpPr/>
                <p:nvPr/>
              </p:nvSpPr>
              <p:spPr>
                <a:xfrm>
                  <a:off x="8427695" y="1246661"/>
                  <a:ext cx="777264" cy="528222"/>
                </a:xfrm>
                <a:prstGeom prst="rect">
                  <a:avLst/>
                </a:prstGeom>
              </p:spPr>
              <p:txBody>
                <a:bodyPr wrap="none">
                  <a:spAutoFit/>
                </a:bodyPr>
                <a:lstStyle/>
                <a:p>
                  <a:pPr>
                    <a:buNone/>
                  </a:pPr>
                  <a:r>
                    <a:rPr lang="en-GB" sz="2000" dirty="0">
                      <a:solidFill>
                        <a:srgbClr val="00628C"/>
                      </a:solidFill>
                    </a:rPr>
                    <a:t>d) </a:t>
                  </a:r>
                  <a14:m>
                    <m:oMath xmlns:m="http://schemas.openxmlformats.org/officeDocument/2006/math">
                      <m:r>
                        <a:rPr lang="en-GB" sz="2000">
                          <a:latin typeface="Cambria Math" panose="02040503050406030204" pitchFamily="18" charset="0"/>
                        </a:rPr>
                        <m:t>4</m:t>
                      </m:r>
                      <m:f>
                        <m:fPr>
                          <m:ctrlPr>
                            <a:rPr lang="en-GB" sz="2000" i="1">
                              <a:latin typeface="Cambria Math" panose="02040503050406030204" pitchFamily="18" charset="0"/>
                            </a:rPr>
                          </m:ctrlPr>
                        </m:fPr>
                        <m:num>
                          <m:r>
                            <a:rPr lang="en-GB" sz="2000" i="1">
                              <a:latin typeface="Cambria Math" panose="02040503050406030204" pitchFamily="18" charset="0"/>
                            </a:rPr>
                            <m:t>4</m:t>
                          </m:r>
                        </m:num>
                        <m:den>
                          <m:r>
                            <a:rPr lang="en-GB" sz="2000" i="1">
                              <a:latin typeface="Cambria Math" panose="02040503050406030204" pitchFamily="18" charset="0"/>
                            </a:rPr>
                            <m:t>5</m:t>
                          </m:r>
                        </m:den>
                      </m:f>
                    </m:oMath>
                  </a14:m>
                  <a:endParaRPr lang="en-GB" sz="2000" dirty="0"/>
                </a:p>
              </p:txBody>
            </p:sp>
          </mc:Choice>
          <mc:Fallback xmlns="">
            <p:sp>
              <p:nvSpPr>
                <p:cNvPr id="7" name="Rectangle 6">
                  <a:extLst>
                    <a:ext uri="{FF2B5EF4-FFF2-40B4-BE49-F238E27FC236}">
                      <a16:creationId xmlns:a16="http://schemas.microsoft.com/office/drawing/2014/main" id="{572B3CFD-41C2-419A-89C3-E71EBA8A7251}"/>
                    </a:ext>
                  </a:extLst>
                </p:cNvPr>
                <p:cNvSpPr>
                  <a:spLocks noRot="1" noChangeAspect="1" noMove="1" noResize="1" noEditPoints="1" noAdjustHandles="1" noChangeArrowheads="1" noChangeShapeType="1" noTextEdit="1"/>
                </p:cNvSpPr>
                <p:nvPr/>
              </p:nvSpPr>
              <p:spPr>
                <a:xfrm>
                  <a:off x="8427695" y="1246661"/>
                  <a:ext cx="777264" cy="528222"/>
                </a:xfrm>
                <a:prstGeom prst="rect">
                  <a:avLst/>
                </a:prstGeom>
                <a:blipFill>
                  <a:blip r:embed="rId7"/>
                  <a:stretch>
                    <a:fillRect l="-7813"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4C3B9F0-93BB-447A-98A7-2025D0E55172}"/>
                    </a:ext>
                  </a:extLst>
                </p:cNvPr>
                <p:cNvSpPr/>
                <p:nvPr/>
              </p:nvSpPr>
              <p:spPr>
                <a:xfrm>
                  <a:off x="9972730" y="1246748"/>
                  <a:ext cx="777264" cy="533929"/>
                </a:xfrm>
                <a:prstGeom prst="rect">
                  <a:avLst/>
                </a:prstGeom>
              </p:spPr>
              <p:txBody>
                <a:bodyPr wrap="none">
                  <a:spAutoFit/>
                </a:bodyPr>
                <a:lstStyle/>
                <a:p>
                  <a:pPr>
                    <a:buNone/>
                  </a:pPr>
                  <a:r>
                    <a:rPr lang="en-GB" sz="2000" dirty="0">
                      <a:solidFill>
                        <a:srgbClr val="00628C"/>
                      </a:solidFill>
                    </a:rPr>
                    <a:t>e) </a:t>
                  </a:r>
                  <a14:m>
                    <m:oMath xmlns:m="http://schemas.openxmlformats.org/officeDocument/2006/math">
                      <m:r>
                        <a:rPr lang="en-GB" sz="2000">
                          <a:latin typeface="Cambria Math" panose="02040503050406030204" pitchFamily="18" charset="0"/>
                        </a:rPr>
                        <m:t>5</m:t>
                      </m:r>
                      <m:f>
                        <m:fPr>
                          <m:ctrlPr>
                            <a:rPr lang="en-GB" sz="2000" i="1">
                              <a:latin typeface="Cambria Math" panose="02040503050406030204" pitchFamily="18" charset="0"/>
                            </a:rPr>
                          </m:ctrlPr>
                        </m:fPr>
                        <m:num>
                          <m:r>
                            <a:rPr lang="en-GB" sz="2000" i="1">
                              <a:latin typeface="Cambria Math" panose="02040503050406030204" pitchFamily="18" charset="0"/>
                            </a:rPr>
                            <m:t>5</m:t>
                          </m:r>
                        </m:num>
                        <m:den>
                          <m:r>
                            <a:rPr lang="en-GB" sz="2000" i="1">
                              <a:latin typeface="Cambria Math" panose="02040503050406030204" pitchFamily="18" charset="0"/>
                            </a:rPr>
                            <m:t>5</m:t>
                          </m:r>
                        </m:den>
                      </m:f>
                    </m:oMath>
                  </a14:m>
                  <a:endParaRPr lang="en-US" sz="2000" dirty="0"/>
                </a:p>
              </p:txBody>
            </p:sp>
          </mc:Choice>
          <mc:Fallback xmlns="">
            <p:sp>
              <p:nvSpPr>
                <p:cNvPr id="8" name="Rectangle 7">
                  <a:extLst>
                    <a:ext uri="{FF2B5EF4-FFF2-40B4-BE49-F238E27FC236}">
                      <a16:creationId xmlns:a16="http://schemas.microsoft.com/office/drawing/2014/main" id="{24C3B9F0-93BB-447A-98A7-2025D0E55172}"/>
                    </a:ext>
                  </a:extLst>
                </p:cNvPr>
                <p:cNvSpPr>
                  <a:spLocks noRot="1" noChangeAspect="1" noMove="1" noResize="1" noEditPoints="1" noAdjustHandles="1" noChangeArrowheads="1" noChangeShapeType="1" noTextEdit="1"/>
                </p:cNvSpPr>
                <p:nvPr/>
              </p:nvSpPr>
              <p:spPr>
                <a:xfrm>
                  <a:off x="9972730" y="1246748"/>
                  <a:ext cx="777264" cy="533929"/>
                </a:xfrm>
                <a:prstGeom prst="rect">
                  <a:avLst/>
                </a:prstGeom>
                <a:blipFill>
                  <a:blip r:embed="rId8"/>
                  <a:stretch>
                    <a:fillRect l="-8661" b="-689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A000C27-CBFB-4B50-84B3-9E9F21A6DB75}"/>
                </a:ext>
              </a:extLst>
            </p:cNvPr>
            <p:cNvPicPr>
              <a:picLocks noChangeAspect="1"/>
            </p:cNvPicPr>
            <p:nvPr/>
          </p:nvPicPr>
          <p:blipFill>
            <a:blip r:embed="rId9"/>
            <a:stretch>
              <a:fillRect/>
            </a:stretch>
          </p:blipFill>
          <p:spPr>
            <a:xfrm>
              <a:off x="401842" y="337485"/>
              <a:ext cx="11388315" cy="908383"/>
            </a:xfrm>
            <a:prstGeom prst="rect">
              <a:avLst/>
            </a:prstGeom>
          </p:spPr>
        </p:pic>
      </p:grpSp>
      <p:grpSp>
        <p:nvGrpSpPr>
          <p:cNvPr id="36" name="Group 35">
            <a:extLst>
              <a:ext uri="{FF2B5EF4-FFF2-40B4-BE49-F238E27FC236}">
                <a16:creationId xmlns:a16="http://schemas.microsoft.com/office/drawing/2014/main" id="{6BD8DA20-E997-4E97-802A-AC67E424C9EF}"/>
              </a:ext>
            </a:extLst>
          </p:cNvPr>
          <p:cNvGrpSpPr/>
          <p:nvPr/>
        </p:nvGrpSpPr>
        <p:grpSpPr>
          <a:xfrm>
            <a:off x="211113" y="2520177"/>
            <a:ext cx="11769771" cy="1443192"/>
            <a:chOff x="211113" y="2520617"/>
            <a:chExt cx="11769771" cy="1443192"/>
          </a:xfrm>
        </p:grpSpPr>
        <p:sp>
          <p:nvSpPr>
            <p:cNvPr id="21" name="TextBox 20">
              <a:extLst>
                <a:ext uri="{FF2B5EF4-FFF2-40B4-BE49-F238E27FC236}">
                  <a16:creationId xmlns:a16="http://schemas.microsoft.com/office/drawing/2014/main" id="{FE9B25E0-A9D3-4285-8485-DE9BC105A906}"/>
                </a:ext>
              </a:extLst>
            </p:cNvPr>
            <p:cNvSpPr txBox="1"/>
            <p:nvPr/>
          </p:nvSpPr>
          <p:spPr>
            <a:xfrm>
              <a:off x="211113" y="3508304"/>
              <a:ext cx="11769771" cy="369332"/>
            </a:xfrm>
            <a:prstGeom prst="rect">
              <a:avLst/>
            </a:prstGeom>
            <a:noFill/>
          </p:spPr>
          <p:txBody>
            <a:bodyPr wrap="square" rtlCol="0">
              <a:spAutoFit/>
            </a:bodyPr>
            <a:lstStyle/>
            <a:p>
              <a:pPr>
                <a:buNone/>
              </a:pPr>
              <a:r>
                <a:rPr lang="en-US" sz="1800" dirty="0"/>
                <a:t>Mark on the fractions:</a:t>
              </a:r>
              <a:endParaRPr lang="en-GB" sz="18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1A8EA19-53EB-4A95-AA34-AF591BBAEA01}"/>
                    </a:ext>
                  </a:extLst>
                </p:cNvPr>
                <p:cNvSpPr/>
                <p:nvPr/>
              </p:nvSpPr>
              <p:spPr>
                <a:xfrm>
                  <a:off x="2968569" y="3429000"/>
                  <a:ext cx="762838" cy="528863"/>
                </a:xfrm>
                <a:prstGeom prst="rect">
                  <a:avLst/>
                </a:prstGeom>
              </p:spPr>
              <p:txBody>
                <a:bodyPr wrap="none">
                  <a:spAutoFit/>
                </a:bodyPr>
                <a:lstStyle/>
                <a:p>
                  <a:pPr>
                    <a:buNone/>
                  </a:pPr>
                  <a:r>
                    <a:rPr lang="en-GB" sz="2000" dirty="0">
                      <a:solidFill>
                        <a:srgbClr val="00628C"/>
                      </a:solidFill>
                    </a:rPr>
                    <a:t>a)</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1</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5</m:t>
                          </m:r>
                        </m:den>
                      </m:f>
                    </m:oMath>
                  </a14:m>
                  <a:endParaRPr lang="en-US" sz="2000" dirty="0"/>
                </a:p>
              </p:txBody>
            </p:sp>
          </mc:Choice>
          <mc:Fallback xmlns="">
            <p:sp>
              <p:nvSpPr>
                <p:cNvPr id="22" name="Rectangle 21">
                  <a:extLst>
                    <a:ext uri="{FF2B5EF4-FFF2-40B4-BE49-F238E27FC236}">
                      <a16:creationId xmlns:a16="http://schemas.microsoft.com/office/drawing/2014/main" id="{61A8EA19-53EB-4A95-AA34-AF591BBAEA01}"/>
                    </a:ext>
                  </a:extLst>
                </p:cNvPr>
                <p:cNvSpPr>
                  <a:spLocks noRot="1" noChangeAspect="1" noMove="1" noResize="1" noEditPoints="1" noAdjustHandles="1" noChangeArrowheads="1" noChangeShapeType="1" noTextEdit="1"/>
                </p:cNvSpPr>
                <p:nvPr/>
              </p:nvSpPr>
              <p:spPr>
                <a:xfrm>
                  <a:off x="2968569" y="3429000"/>
                  <a:ext cx="762838" cy="528863"/>
                </a:xfrm>
                <a:prstGeom prst="rect">
                  <a:avLst/>
                </a:prstGeom>
                <a:blipFill>
                  <a:blip r:embed="rId4"/>
                  <a:stretch>
                    <a:fillRect l="-88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C2693D4-36E6-47E6-B7BA-1E122A4BF93A}"/>
                    </a:ext>
                  </a:extLst>
                </p:cNvPr>
                <p:cNvSpPr/>
                <p:nvPr/>
              </p:nvSpPr>
              <p:spPr>
                <a:xfrm>
                  <a:off x="4822612" y="3429131"/>
                  <a:ext cx="762838" cy="529504"/>
                </a:xfrm>
                <a:prstGeom prst="rect">
                  <a:avLst/>
                </a:prstGeom>
              </p:spPr>
              <p:txBody>
                <a:bodyPr wrap="none">
                  <a:spAutoFit/>
                </a:bodyPr>
                <a:lstStyle/>
                <a:p>
                  <a:pPr>
                    <a:buNone/>
                  </a:pPr>
                  <a:r>
                    <a:rPr lang="en-GB" sz="2000" dirty="0">
                      <a:solidFill>
                        <a:srgbClr val="00628C"/>
                      </a:solidFill>
                    </a:rPr>
                    <a:t>b)</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2</m:t>
                      </m:r>
                      <m:f>
                        <m:fPr>
                          <m:ctrlPr>
                            <a:rPr lang="en-GB" sz="2000" i="1">
                              <a:latin typeface="Cambria Math" panose="02040503050406030204" pitchFamily="18" charset="0"/>
                            </a:rPr>
                          </m:ctrlPr>
                        </m:fPr>
                        <m:num>
                          <m:r>
                            <a:rPr lang="en-GB" sz="2000" i="1">
                              <a:latin typeface="Cambria Math" panose="02040503050406030204" pitchFamily="18" charset="0"/>
                            </a:rPr>
                            <m:t>2</m:t>
                          </m:r>
                        </m:num>
                        <m:den>
                          <m:r>
                            <a:rPr lang="en-GB" sz="2000" i="1">
                              <a:latin typeface="Cambria Math" panose="02040503050406030204" pitchFamily="18" charset="0"/>
                            </a:rPr>
                            <m:t>5</m:t>
                          </m:r>
                        </m:den>
                      </m:f>
                    </m:oMath>
                  </a14:m>
                  <a:endParaRPr lang="en-GB" sz="2000" dirty="0"/>
                </a:p>
              </p:txBody>
            </p:sp>
          </mc:Choice>
          <mc:Fallback xmlns="">
            <p:sp>
              <p:nvSpPr>
                <p:cNvPr id="23" name="Rectangle 22">
                  <a:extLst>
                    <a:ext uri="{FF2B5EF4-FFF2-40B4-BE49-F238E27FC236}">
                      <a16:creationId xmlns:a16="http://schemas.microsoft.com/office/drawing/2014/main" id="{FC2693D4-36E6-47E6-B7BA-1E122A4BF93A}"/>
                    </a:ext>
                  </a:extLst>
                </p:cNvPr>
                <p:cNvSpPr>
                  <a:spLocks noRot="1" noChangeAspect="1" noMove="1" noResize="1" noEditPoints="1" noAdjustHandles="1" noChangeArrowheads="1" noChangeShapeType="1" noTextEdit="1"/>
                </p:cNvSpPr>
                <p:nvPr/>
              </p:nvSpPr>
              <p:spPr>
                <a:xfrm>
                  <a:off x="4822612" y="3429131"/>
                  <a:ext cx="762838" cy="529504"/>
                </a:xfrm>
                <a:prstGeom prst="rect">
                  <a:avLst/>
                </a:prstGeom>
                <a:blipFill>
                  <a:blip r:embed="rId10"/>
                  <a:stretch>
                    <a:fillRect l="-8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73FC1160-7DC6-4503-BEE6-BCFBE1C6F30C}"/>
                    </a:ext>
                  </a:extLst>
                </p:cNvPr>
                <p:cNvSpPr/>
                <p:nvPr/>
              </p:nvSpPr>
              <p:spPr>
                <a:xfrm>
                  <a:off x="6779657" y="3429045"/>
                  <a:ext cx="762838" cy="529504"/>
                </a:xfrm>
                <a:prstGeom prst="rect">
                  <a:avLst/>
                </a:prstGeom>
              </p:spPr>
              <p:txBody>
                <a:bodyPr wrap="none">
                  <a:spAutoFit/>
                </a:bodyPr>
                <a:lstStyle/>
                <a:p>
                  <a:pPr>
                    <a:buNone/>
                  </a:pPr>
                  <a:r>
                    <a:rPr lang="en-GB" sz="2000" dirty="0">
                      <a:solidFill>
                        <a:srgbClr val="00628C"/>
                      </a:solidFill>
                    </a:rPr>
                    <a:t>c) </a:t>
                  </a:r>
                  <a14:m>
                    <m:oMath xmlns:m="http://schemas.openxmlformats.org/officeDocument/2006/math">
                      <m:r>
                        <a:rPr lang="en-GB" sz="2000">
                          <a:latin typeface="Cambria Math" panose="02040503050406030204" pitchFamily="18" charset="0"/>
                        </a:rPr>
                        <m:t>3</m:t>
                      </m:r>
                      <m:f>
                        <m:fPr>
                          <m:ctrlPr>
                            <a:rPr lang="en-GB" sz="2000" i="1">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5</m:t>
                          </m:r>
                        </m:den>
                      </m:f>
                    </m:oMath>
                  </a14:m>
                  <a:endParaRPr lang="en-GB" sz="2000" dirty="0"/>
                </a:p>
              </p:txBody>
            </p:sp>
          </mc:Choice>
          <mc:Fallback xmlns="">
            <p:sp>
              <p:nvSpPr>
                <p:cNvPr id="24" name="Rectangle 23">
                  <a:extLst>
                    <a:ext uri="{FF2B5EF4-FFF2-40B4-BE49-F238E27FC236}">
                      <a16:creationId xmlns:a16="http://schemas.microsoft.com/office/drawing/2014/main" id="{73FC1160-7DC6-4503-BEE6-BCFBE1C6F30C}"/>
                    </a:ext>
                  </a:extLst>
                </p:cNvPr>
                <p:cNvSpPr>
                  <a:spLocks noRot="1" noChangeAspect="1" noMove="1" noResize="1" noEditPoints="1" noAdjustHandles="1" noChangeArrowheads="1" noChangeShapeType="1" noTextEdit="1"/>
                </p:cNvSpPr>
                <p:nvPr/>
              </p:nvSpPr>
              <p:spPr>
                <a:xfrm>
                  <a:off x="6779657" y="3429045"/>
                  <a:ext cx="762838" cy="529504"/>
                </a:xfrm>
                <a:prstGeom prst="rect">
                  <a:avLst/>
                </a:prstGeom>
                <a:blipFill>
                  <a:blip r:embed="rId11"/>
                  <a:stretch>
                    <a:fillRect l="-8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E92C6C05-389A-400A-A5F0-8A9CE786AB91}"/>
                    </a:ext>
                  </a:extLst>
                </p:cNvPr>
                <p:cNvSpPr/>
                <p:nvPr/>
              </p:nvSpPr>
              <p:spPr>
                <a:xfrm>
                  <a:off x="8427695" y="3429793"/>
                  <a:ext cx="777264" cy="528222"/>
                </a:xfrm>
                <a:prstGeom prst="rect">
                  <a:avLst/>
                </a:prstGeom>
              </p:spPr>
              <p:txBody>
                <a:bodyPr wrap="none">
                  <a:spAutoFit/>
                </a:bodyPr>
                <a:lstStyle/>
                <a:p>
                  <a:pPr>
                    <a:buNone/>
                  </a:pPr>
                  <a:r>
                    <a:rPr lang="en-GB" sz="2000" dirty="0">
                      <a:solidFill>
                        <a:srgbClr val="00628C"/>
                      </a:solidFill>
                    </a:rPr>
                    <a:t>d) </a:t>
                  </a:r>
                  <a14:m>
                    <m:oMath xmlns:m="http://schemas.openxmlformats.org/officeDocument/2006/math">
                      <m:r>
                        <a:rPr lang="en-GB" sz="2000">
                          <a:latin typeface="Cambria Math" panose="02040503050406030204" pitchFamily="18" charset="0"/>
                        </a:rPr>
                        <m:t>4</m:t>
                      </m:r>
                      <m:f>
                        <m:fPr>
                          <m:ctrlPr>
                            <a:rPr lang="en-GB" sz="2000" i="1">
                              <a:latin typeface="Cambria Math" panose="02040503050406030204" pitchFamily="18" charset="0"/>
                            </a:rPr>
                          </m:ctrlPr>
                        </m:fPr>
                        <m:num>
                          <m:r>
                            <a:rPr lang="en-GB" sz="2000" i="1">
                              <a:latin typeface="Cambria Math" panose="02040503050406030204" pitchFamily="18" charset="0"/>
                            </a:rPr>
                            <m:t>4</m:t>
                          </m:r>
                        </m:num>
                        <m:den>
                          <m:r>
                            <a:rPr lang="en-GB" sz="2000" i="1">
                              <a:latin typeface="Cambria Math" panose="02040503050406030204" pitchFamily="18" charset="0"/>
                            </a:rPr>
                            <m:t>5</m:t>
                          </m:r>
                        </m:den>
                      </m:f>
                    </m:oMath>
                  </a14:m>
                  <a:endParaRPr lang="en-GB" sz="2000" dirty="0"/>
                </a:p>
              </p:txBody>
            </p:sp>
          </mc:Choice>
          <mc:Fallback xmlns="">
            <p:sp>
              <p:nvSpPr>
                <p:cNvPr id="25" name="Rectangle 24">
                  <a:extLst>
                    <a:ext uri="{FF2B5EF4-FFF2-40B4-BE49-F238E27FC236}">
                      <a16:creationId xmlns:a16="http://schemas.microsoft.com/office/drawing/2014/main" id="{E92C6C05-389A-400A-A5F0-8A9CE786AB91}"/>
                    </a:ext>
                  </a:extLst>
                </p:cNvPr>
                <p:cNvSpPr>
                  <a:spLocks noRot="1" noChangeAspect="1" noMove="1" noResize="1" noEditPoints="1" noAdjustHandles="1" noChangeArrowheads="1" noChangeShapeType="1" noTextEdit="1"/>
                </p:cNvSpPr>
                <p:nvPr/>
              </p:nvSpPr>
              <p:spPr>
                <a:xfrm>
                  <a:off x="8427695" y="3429793"/>
                  <a:ext cx="777264" cy="528222"/>
                </a:xfrm>
                <a:prstGeom prst="rect">
                  <a:avLst/>
                </a:prstGeom>
                <a:blipFill>
                  <a:blip r:embed="rId7"/>
                  <a:stretch>
                    <a:fillRect l="-7813"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6606FCD4-7BCD-4D38-9F7E-B79948232175}"/>
                    </a:ext>
                  </a:extLst>
                </p:cNvPr>
                <p:cNvSpPr/>
                <p:nvPr/>
              </p:nvSpPr>
              <p:spPr>
                <a:xfrm>
                  <a:off x="9972730" y="3429880"/>
                  <a:ext cx="777264" cy="533929"/>
                </a:xfrm>
                <a:prstGeom prst="rect">
                  <a:avLst/>
                </a:prstGeom>
              </p:spPr>
              <p:txBody>
                <a:bodyPr wrap="none">
                  <a:spAutoFit/>
                </a:bodyPr>
                <a:lstStyle/>
                <a:p>
                  <a:pPr>
                    <a:buNone/>
                  </a:pPr>
                  <a:r>
                    <a:rPr lang="en-GB" sz="2000" dirty="0">
                      <a:solidFill>
                        <a:srgbClr val="00628C"/>
                      </a:solidFill>
                    </a:rPr>
                    <a:t>e) </a:t>
                  </a:r>
                  <a14:m>
                    <m:oMath xmlns:m="http://schemas.openxmlformats.org/officeDocument/2006/math">
                      <m:r>
                        <a:rPr lang="en-GB" sz="2000">
                          <a:latin typeface="Cambria Math" panose="02040503050406030204" pitchFamily="18" charset="0"/>
                        </a:rPr>
                        <m:t>5</m:t>
                      </m:r>
                      <m:f>
                        <m:fPr>
                          <m:ctrlPr>
                            <a:rPr lang="en-GB" sz="2000" i="1">
                              <a:latin typeface="Cambria Math" panose="02040503050406030204" pitchFamily="18" charset="0"/>
                            </a:rPr>
                          </m:ctrlPr>
                        </m:fPr>
                        <m:num>
                          <m:r>
                            <a:rPr lang="en-GB" sz="2000" i="1">
                              <a:latin typeface="Cambria Math" panose="02040503050406030204" pitchFamily="18" charset="0"/>
                            </a:rPr>
                            <m:t>5</m:t>
                          </m:r>
                        </m:num>
                        <m:den>
                          <m:r>
                            <a:rPr lang="en-GB" sz="2000" i="1">
                              <a:latin typeface="Cambria Math" panose="02040503050406030204" pitchFamily="18" charset="0"/>
                            </a:rPr>
                            <m:t>5</m:t>
                          </m:r>
                        </m:den>
                      </m:f>
                    </m:oMath>
                  </a14:m>
                  <a:endParaRPr lang="en-US" sz="2000" dirty="0"/>
                </a:p>
              </p:txBody>
            </p:sp>
          </mc:Choice>
          <mc:Fallback xmlns="">
            <p:sp>
              <p:nvSpPr>
                <p:cNvPr id="26" name="Rectangle 25">
                  <a:extLst>
                    <a:ext uri="{FF2B5EF4-FFF2-40B4-BE49-F238E27FC236}">
                      <a16:creationId xmlns:a16="http://schemas.microsoft.com/office/drawing/2014/main" id="{6606FCD4-7BCD-4D38-9F7E-B79948232175}"/>
                    </a:ext>
                  </a:extLst>
                </p:cNvPr>
                <p:cNvSpPr>
                  <a:spLocks noRot="1" noChangeAspect="1" noMove="1" noResize="1" noEditPoints="1" noAdjustHandles="1" noChangeArrowheads="1" noChangeShapeType="1" noTextEdit="1"/>
                </p:cNvSpPr>
                <p:nvPr/>
              </p:nvSpPr>
              <p:spPr>
                <a:xfrm>
                  <a:off x="9972730" y="3429880"/>
                  <a:ext cx="777264" cy="533929"/>
                </a:xfrm>
                <a:prstGeom prst="rect">
                  <a:avLst/>
                </a:prstGeom>
                <a:blipFill>
                  <a:blip r:embed="rId12"/>
                  <a:stretch>
                    <a:fillRect l="-8661" b="-6897"/>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7F9558AB-B0B1-406E-AE72-971D251F96C3}"/>
                </a:ext>
              </a:extLst>
            </p:cNvPr>
            <p:cNvPicPr>
              <a:picLocks noChangeAspect="1"/>
            </p:cNvPicPr>
            <p:nvPr/>
          </p:nvPicPr>
          <p:blipFill>
            <a:blip r:embed="rId9"/>
            <a:stretch>
              <a:fillRect/>
            </a:stretch>
          </p:blipFill>
          <p:spPr>
            <a:xfrm>
              <a:off x="401842" y="2520617"/>
              <a:ext cx="11388315" cy="908383"/>
            </a:xfrm>
            <a:prstGeom prst="rect">
              <a:avLst/>
            </a:prstGeom>
          </p:spPr>
        </p:pic>
      </p:grpSp>
      <p:grpSp>
        <p:nvGrpSpPr>
          <p:cNvPr id="35" name="Group 34">
            <a:extLst>
              <a:ext uri="{FF2B5EF4-FFF2-40B4-BE49-F238E27FC236}">
                <a16:creationId xmlns:a16="http://schemas.microsoft.com/office/drawing/2014/main" id="{A608C907-FBC3-4A1E-B4AC-6B66332FE31E}"/>
              </a:ext>
            </a:extLst>
          </p:cNvPr>
          <p:cNvGrpSpPr/>
          <p:nvPr/>
        </p:nvGrpSpPr>
        <p:grpSpPr>
          <a:xfrm>
            <a:off x="211113" y="4702869"/>
            <a:ext cx="11769771" cy="1443192"/>
            <a:chOff x="211113" y="4702869"/>
            <a:chExt cx="11769771" cy="1443192"/>
          </a:xfrm>
        </p:grpSpPr>
        <p:sp>
          <p:nvSpPr>
            <p:cNvPr id="28" name="TextBox 27">
              <a:extLst>
                <a:ext uri="{FF2B5EF4-FFF2-40B4-BE49-F238E27FC236}">
                  <a16:creationId xmlns:a16="http://schemas.microsoft.com/office/drawing/2014/main" id="{5A5B6887-08CE-4340-9A28-DBA1A0122E80}"/>
                </a:ext>
              </a:extLst>
            </p:cNvPr>
            <p:cNvSpPr txBox="1"/>
            <p:nvPr/>
          </p:nvSpPr>
          <p:spPr>
            <a:xfrm>
              <a:off x="211113" y="5690556"/>
              <a:ext cx="11769771" cy="369332"/>
            </a:xfrm>
            <a:prstGeom prst="rect">
              <a:avLst/>
            </a:prstGeom>
            <a:noFill/>
          </p:spPr>
          <p:txBody>
            <a:bodyPr wrap="square" rtlCol="0">
              <a:spAutoFit/>
            </a:bodyPr>
            <a:lstStyle/>
            <a:p>
              <a:pPr>
                <a:buNone/>
              </a:pPr>
              <a:r>
                <a:rPr lang="en-US" sz="1800" dirty="0"/>
                <a:t>Mark on the fractions:</a:t>
              </a:r>
              <a:endParaRPr lang="en-GB" sz="1800" dirty="0"/>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24A31FA-B23C-41AB-BAE0-E60DB53EAEF2}"/>
                    </a:ext>
                  </a:extLst>
                </p:cNvPr>
                <p:cNvSpPr/>
                <p:nvPr/>
              </p:nvSpPr>
              <p:spPr>
                <a:xfrm>
                  <a:off x="2968569" y="5611252"/>
                  <a:ext cx="762838" cy="528863"/>
                </a:xfrm>
                <a:prstGeom prst="rect">
                  <a:avLst/>
                </a:prstGeom>
              </p:spPr>
              <p:txBody>
                <a:bodyPr wrap="none">
                  <a:spAutoFit/>
                </a:bodyPr>
                <a:lstStyle/>
                <a:p>
                  <a:pPr>
                    <a:buNone/>
                  </a:pPr>
                  <a:r>
                    <a:rPr lang="en-GB" sz="2000" dirty="0">
                      <a:solidFill>
                        <a:srgbClr val="00628C"/>
                      </a:solidFill>
                    </a:rPr>
                    <a:t>a)</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1</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i="1">
                              <a:latin typeface="Cambria Math" panose="02040503050406030204" pitchFamily="18" charset="0"/>
                            </a:rPr>
                            <m:t>5</m:t>
                          </m:r>
                        </m:den>
                      </m:f>
                    </m:oMath>
                  </a14:m>
                  <a:endParaRPr lang="en-US" sz="2000" dirty="0"/>
                </a:p>
              </p:txBody>
            </p:sp>
          </mc:Choice>
          <mc:Fallback xmlns="">
            <p:sp>
              <p:nvSpPr>
                <p:cNvPr id="29" name="Rectangle 28">
                  <a:extLst>
                    <a:ext uri="{FF2B5EF4-FFF2-40B4-BE49-F238E27FC236}">
                      <a16:creationId xmlns:a16="http://schemas.microsoft.com/office/drawing/2014/main" id="{924A31FA-B23C-41AB-BAE0-E60DB53EAEF2}"/>
                    </a:ext>
                  </a:extLst>
                </p:cNvPr>
                <p:cNvSpPr>
                  <a:spLocks noRot="1" noChangeAspect="1" noMove="1" noResize="1" noEditPoints="1" noAdjustHandles="1" noChangeArrowheads="1" noChangeShapeType="1" noTextEdit="1"/>
                </p:cNvSpPr>
                <p:nvPr/>
              </p:nvSpPr>
              <p:spPr>
                <a:xfrm>
                  <a:off x="2968569" y="5611252"/>
                  <a:ext cx="762838" cy="528863"/>
                </a:xfrm>
                <a:prstGeom prst="rect">
                  <a:avLst/>
                </a:prstGeom>
                <a:blipFill>
                  <a:blip r:embed="rId4"/>
                  <a:stretch>
                    <a:fillRect l="-88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483AC01D-6C96-4104-850B-FAE69D402820}"/>
                    </a:ext>
                  </a:extLst>
                </p:cNvPr>
                <p:cNvSpPr/>
                <p:nvPr/>
              </p:nvSpPr>
              <p:spPr>
                <a:xfrm>
                  <a:off x="4822612" y="5611383"/>
                  <a:ext cx="762838" cy="529504"/>
                </a:xfrm>
                <a:prstGeom prst="rect">
                  <a:avLst/>
                </a:prstGeom>
              </p:spPr>
              <p:txBody>
                <a:bodyPr wrap="none">
                  <a:spAutoFit/>
                </a:bodyPr>
                <a:lstStyle/>
                <a:p>
                  <a:pPr>
                    <a:buNone/>
                  </a:pPr>
                  <a:r>
                    <a:rPr lang="en-GB" sz="2000" dirty="0">
                      <a:solidFill>
                        <a:srgbClr val="00628C"/>
                      </a:solidFill>
                    </a:rPr>
                    <a:t>b)</a:t>
                  </a:r>
                  <a14:m>
                    <m:oMath xmlns:m="http://schemas.openxmlformats.org/officeDocument/2006/math">
                      <m:r>
                        <a:rPr lang="en-GB" sz="2000">
                          <a:solidFill>
                            <a:srgbClr val="00628C"/>
                          </a:solidFill>
                          <a:latin typeface="Cambria Math" panose="02040503050406030204" pitchFamily="18" charset="0"/>
                        </a:rPr>
                        <m:t> </m:t>
                      </m:r>
                      <m:r>
                        <a:rPr lang="en-GB" sz="2000">
                          <a:latin typeface="Cambria Math" panose="02040503050406030204" pitchFamily="18" charset="0"/>
                        </a:rPr>
                        <m:t>2</m:t>
                      </m:r>
                      <m:f>
                        <m:fPr>
                          <m:ctrlPr>
                            <a:rPr lang="en-GB" sz="2000" i="1">
                              <a:latin typeface="Cambria Math" panose="02040503050406030204" pitchFamily="18" charset="0"/>
                            </a:rPr>
                          </m:ctrlPr>
                        </m:fPr>
                        <m:num>
                          <m:r>
                            <a:rPr lang="en-GB" sz="2000" i="1">
                              <a:latin typeface="Cambria Math" panose="02040503050406030204" pitchFamily="18" charset="0"/>
                            </a:rPr>
                            <m:t>2</m:t>
                          </m:r>
                        </m:num>
                        <m:den>
                          <m:r>
                            <a:rPr lang="en-GB" sz="2000" i="1">
                              <a:latin typeface="Cambria Math" panose="02040503050406030204" pitchFamily="18" charset="0"/>
                            </a:rPr>
                            <m:t>5</m:t>
                          </m:r>
                        </m:den>
                      </m:f>
                    </m:oMath>
                  </a14:m>
                  <a:endParaRPr lang="en-GB" sz="2000" dirty="0"/>
                </a:p>
              </p:txBody>
            </p:sp>
          </mc:Choice>
          <mc:Fallback xmlns="">
            <p:sp>
              <p:nvSpPr>
                <p:cNvPr id="30" name="Rectangle 29">
                  <a:extLst>
                    <a:ext uri="{FF2B5EF4-FFF2-40B4-BE49-F238E27FC236}">
                      <a16:creationId xmlns:a16="http://schemas.microsoft.com/office/drawing/2014/main" id="{483AC01D-6C96-4104-850B-FAE69D402820}"/>
                    </a:ext>
                  </a:extLst>
                </p:cNvPr>
                <p:cNvSpPr>
                  <a:spLocks noRot="1" noChangeAspect="1" noMove="1" noResize="1" noEditPoints="1" noAdjustHandles="1" noChangeArrowheads="1" noChangeShapeType="1" noTextEdit="1"/>
                </p:cNvSpPr>
                <p:nvPr/>
              </p:nvSpPr>
              <p:spPr>
                <a:xfrm>
                  <a:off x="4822612" y="5611383"/>
                  <a:ext cx="762838" cy="529504"/>
                </a:xfrm>
                <a:prstGeom prst="rect">
                  <a:avLst/>
                </a:prstGeom>
                <a:blipFill>
                  <a:blip r:embed="rId13"/>
                  <a:stretch>
                    <a:fillRect l="-8000"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98D9A3B-6BFE-4137-BF12-559A861945EA}"/>
                    </a:ext>
                  </a:extLst>
                </p:cNvPr>
                <p:cNvSpPr/>
                <p:nvPr/>
              </p:nvSpPr>
              <p:spPr>
                <a:xfrm>
                  <a:off x="6779657" y="5611297"/>
                  <a:ext cx="762838" cy="529504"/>
                </a:xfrm>
                <a:prstGeom prst="rect">
                  <a:avLst/>
                </a:prstGeom>
              </p:spPr>
              <p:txBody>
                <a:bodyPr wrap="none">
                  <a:spAutoFit/>
                </a:bodyPr>
                <a:lstStyle/>
                <a:p>
                  <a:pPr>
                    <a:buNone/>
                  </a:pPr>
                  <a:r>
                    <a:rPr lang="en-GB" sz="2000" dirty="0">
                      <a:solidFill>
                        <a:srgbClr val="00628C"/>
                      </a:solidFill>
                    </a:rPr>
                    <a:t>c) </a:t>
                  </a:r>
                  <a14:m>
                    <m:oMath xmlns:m="http://schemas.openxmlformats.org/officeDocument/2006/math">
                      <m:r>
                        <a:rPr lang="en-GB" sz="2000">
                          <a:latin typeface="Cambria Math" panose="02040503050406030204" pitchFamily="18" charset="0"/>
                        </a:rPr>
                        <m:t>3</m:t>
                      </m:r>
                      <m:f>
                        <m:fPr>
                          <m:ctrlPr>
                            <a:rPr lang="en-GB" sz="2000" i="1">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5</m:t>
                          </m:r>
                        </m:den>
                      </m:f>
                    </m:oMath>
                  </a14:m>
                  <a:endParaRPr lang="en-GB" sz="2000" dirty="0"/>
                </a:p>
              </p:txBody>
            </p:sp>
          </mc:Choice>
          <mc:Fallback xmlns="">
            <p:sp>
              <p:nvSpPr>
                <p:cNvPr id="31" name="Rectangle 30">
                  <a:extLst>
                    <a:ext uri="{FF2B5EF4-FFF2-40B4-BE49-F238E27FC236}">
                      <a16:creationId xmlns:a16="http://schemas.microsoft.com/office/drawing/2014/main" id="{698D9A3B-6BFE-4137-BF12-559A861945EA}"/>
                    </a:ext>
                  </a:extLst>
                </p:cNvPr>
                <p:cNvSpPr>
                  <a:spLocks noRot="1" noChangeAspect="1" noMove="1" noResize="1" noEditPoints="1" noAdjustHandles="1" noChangeArrowheads="1" noChangeShapeType="1" noTextEdit="1"/>
                </p:cNvSpPr>
                <p:nvPr/>
              </p:nvSpPr>
              <p:spPr>
                <a:xfrm>
                  <a:off x="6779657" y="5611297"/>
                  <a:ext cx="762838" cy="529504"/>
                </a:xfrm>
                <a:prstGeom prst="rect">
                  <a:avLst/>
                </a:prstGeom>
                <a:blipFill>
                  <a:blip r:embed="rId14"/>
                  <a:stretch>
                    <a:fillRect l="-8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5C5F6A3-23DE-48E2-9754-DEBB246F813C}"/>
                    </a:ext>
                  </a:extLst>
                </p:cNvPr>
                <p:cNvSpPr/>
                <p:nvPr/>
              </p:nvSpPr>
              <p:spPr>
                <a:xfrm>
                  <a:off x="8427695" y="5612045"/>
                  <a:ext cx="777264" cy="528222"/>
                </a:xfrm>
                <a:prstGeom prst="rect">
                  <a:avLst/>
                </a:prstGeom>
              </p:spPr>
              <p:txBody>
                <a:bodyPr wrap="none">
                  <a:spAutoFit/>
                </a:bodyPr>
                <a:lstStyle/>
                <a:p>
                  <a:pPr>
                    <a:buNone/>
                  </a:pPr>
                  <a:r>
                    <a:rPr lang="en-GB" sz="2000" dirty="0">
                      <a:solidFill>
                        <a:srgbClr val="00628C"/>
                      </a:solidFill>
                    </a:rPr>
                    <a:t>d) </a:t>
                  </a:r>
                  <a14:m>
                    <m:oMath xmlns:m="http://schemas.openxmlformats.org/officeDocument/2006/math">
                      <m:r>
                        <a:rPr lang="en-GB" sz="2000">
                          <a:latin typeface="Cambria Math" panose="02040503050406030204" pitchFamily="18" charset="0"/>
                        </a:rPr>
                        <m:t>4</m:t>
                      </m:r>
                      <m:f>
                        <m:fPr>
                          <m:ctrlPr>
                            <a:rPr lang="en-GB" sz="2000" i="1">
                              <a:latin typeface="Cambria Math" panose="02040503050406030204" pitchFamily="18" charset="0"/>
                            </a:rPr>
                          </m:ctrlPr>
                        </m:fPr>
                        <m:num>
                          <m:r>
                            <a:rPr lang="en-GB" sz="2000" i="1">
                              <a:latin typeface="Cambria Math" panose="02040503050406030204" pitchFamily="18" charset="0"/>
                            </a:rPr>
                            <m:t>4</m:t>
                          </m:r>
                        </m:num>
                        <m:den>
                          <m:r>
                            <a:rPr lang="en-GB" sz="2000" i="1">
                              <a:latin typeface="Cambria Math" panose="02040503050406030204" pitchFamily="18" charset="0"/>
                            </a:rPr>
                            <m:t>5</m:t>
                          </m:r>
                        </m:den>
                      </m:f>
                    </m:oMath>
                  </a14:m>
                  <a:endParaRPr lang="en-GB" sz="2000" dirty="0"/>
                </a:p>
              </p:txBody>
            </p:sp>
          </mc:Choice>
          <mc:Fallback xmlns="">
            <p:sp>
              <p:nvSpPr>
                <p:cNvPr id="32" name="Rectangle 31">
                  <a:extLst>
                    <a:ext uri="{FF2B5EF4-FFF2-40B4-BE49-F238E27FC236}">
                      <a16:creationId xmlns:a16="http://schemas.microsoft.com/office/drawing/2014/main" id="{E5C5F6A3-23DE-48E2-9754-DEBB246F813C}"/>
                    </a:ext>
                  </a:extLst>
                </p:cNvPr>
                <p:cNvSpPr>
                  <a:spLocks noRot="1" noChangeAspect="1" noMove="1" noResize="1" noEditPoints="1" noAdjustHandles="1" noChangeArrowheads="1" noChangeShapeType="1" noTextEdit="1"/>
                </p:cNvSpPr>
                <p:nvPr/>
              </p:nvSpPr>
              <p:spPr>
                <a:xfrm>
                  <a:off x="8427695" y="5612045"/>
                  <a:ext cx="777264" cy="528222"/>
                </a:xfrm>
                <a:prstGeom prst="rect">
                  <a:avLst/>
                </a:prstGeom>
                <a:blipFill>
                  <a:blip r:embed="rId7"/>
                  <a:stretch>
                    <a:fillRect l="-7813"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E5BCB566-67D9-4DDC-B22D-10C5787DF4D6}"/>
                    </a:ext>
                  </a:extLst>
                </p:cNvPr>
                <p:cNvSpPr/>
                <p:nvPr/>
              </p:nvSpPr>
              <p:spPr>
                <a:xfrm>
                  <a:off x="9972730" y="5612132"/>
                  <a:ext cx="777264" cy="533929"/>
                </a:xfrm>
                <a:prstGeom prst="rect">
                  <a:avLst/>
                </a:prstGeom>
              </p:spPr>
              <p:txBody>
                <a:bodyPr wrap="none">
                  <a:spAutoFit/>
                </a:bodyPr>
                <a:lstStyle/>
                <a:p>
                  <a:pPr>
                    <a:buNone/>
                  </a:pPr>
                  <a:r>
                    <a:rPr lang="en-GB" sz="2000" dirty="0">
                      <a:solidFill>
                        <a:srgbClr val="00628C"/>
                      </a:solidFill>
                    </a:rPr>
                    <a:t>e) </a:t>
                  </a:r>
                  <a14:m>
                    <m:oMath xmlns:m="http://schemas.openxmlformats.org/officeDocument/2006/math">
                      <m:r>
                        <a:rPr lang="en-GB" sz="2000">
                          <a:latin typeface="Cambria Math" panose="02040503050406030204" pitchFamily="18" charset="0"/>
                        </a:rPr>
                        <m:t>5</m:t>
                      </m:r>
                      <m:f>
                        <m:fPr>
                          <m:ctrlPr>
                            <a:rPr lang="en-GB" sz="2000" i="1">
                              <a:latin typeface="Cambria Math" panose="02040503050406030204" pitchFamily="18" charset="0"/>
                            </a:rPr>
                          </m:ctrlPr>
                        </m:fPr>
                        <m:num>
                          <m:r>
                            <a:rPr lang="en-GB" sz="2000" i="1">
                              <a:latin typeface="Cambria Math" panose="02040503050406030204" pitchFamily="18" charset="0"/>
                            </a:rPr>
                            <m:t>5</m:t>
                          </m:r>
                        </m:num>
                        <m:den>
                          <m:r>
                            <a:rPr lang="en-GB" sz="2000" i="1">
                              <a:latin typeface="Cambria Math" panose="02040503050406030204" pitchFamily="18" charset="0"/>
                            </a:rPr>
                            <m:t>5</m:t>
                          </m:r>
                        </m:den>
                      </m:f>
                    </m:oMath>
                  </a14:m>
                  <a:endParaRPr lang="en-US" sz="2000" dirty="0"/>
                </a:p>
              </p:txBody>
            </p:sp>
          </mc:Choice>
          <mc:Fallback xmlns="">
            <p:sp>
              <p:nvSpPr>
                <p:cNvPr id="33" name="Rectangle 32">
                  <a:extLst>
                    <a:ext uri="{FF2B5EF4-FFF2-40B4-BE49-F238E27FC236}">
                      <a16:creationId xmlns:a16="http://schemas.microsoft.com/office/drawing/2014/main" id="{E5BCB566-67D9-4DDC-B22D-10C5787DF4D6}"/>
                    </a:ext>
                  </a:extLst>
                </p:cNvPr>
                <p:cNvSpPr>
                  <a:spLocks noRot="1" noChangeAspect="1" noMove="1" noResize="1" noEditPoints="1" noAdjustHandles="1" noChangeArrowheads="1" noChangeShapeType="1" noTextEdit="1"/>
                </p:cNvSpPr>
                <p:nvPr/>
              </p:nvSpPr>
              <p:spPr>
                <a:xfrm>
                  <a:off x="9972730" y="5612132"/>
                  <a:ext cx="777264" cy="533929"/>
                </a:xfrm>
                <a:prstGeom prst="rect">
                  <a:avLst/>
                </a:prstGeom>
                <a:blipFill>
                  <a:blip r:embed="rId15"/>
                  <a:stretch>
                    <a:fillRect l="-8661" b="-6897"/>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895ECA68-FAA2-4735-90C7-D6EBE1DCE2B9}"/>
                </a:ext>
              </a:extLst>
            </p:cNvPr>
            <p:cNvPicPr>
              <a:picLocks noChangeAspect="1"/>
            </p:cNvPicPr>
            <p:nvPr/>
          </p:nvPicPr>
          <p:blipFill>
            <a:blip r:embed="rId9"/>
            <a:stretch>
              <a:fillRect/>
            </a:stretch>
          </p:blipFill>
          <p:spPr>
            <a:xfrm>
              <a:off x="401842" y="4702869"/>
              <a:ext cx="11388315" cy="908383"/>
            </a:xfrm>
            <a:prstGeom prst="rect">
              <a:avLst/>
            </a:prstGeom>
          </p:spPr>
        </p:pic>
      </p:grpSp>
    </p:spTree>
    <p:extLst>
      <p:ext uri="{BB962C8B-B14F-4D97-AF65-F5344CB8AC3E}">
        <p14:creationId xmlns:p14="http://schemas.microsoft.com/office/powerpoint/2010/main" val="35532599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559BB0B-64C7-4358-976F-551BDCB6C97C}"/>
              </a:ext>
            </a:extLst>
          </p:cNvPr>
          <p:cNvGrpSpPr>
            <a:grpSpLocks noChangeAspect="1"/>
          </p:cNvGrpSpPr>
          <p:nvPr/>
        </p:nvGrpSpPr>
        <p:grpSpPr>
          <a:xfrm rot="16200000">
            <a:off x="-2768740" y="2959305"/>
            <a:ext cx="6766839" cy="997007"/>
            <a:chOff x="476737" y="2353531"/>
            <a:chExt cx="11278065" cy="1661679"/>
          </a:xfrm>
        </p:grpSpPr>
        <p:grpSp>
          <p:nvGrpSpPr>
            <p:cNvPr id="24" name="Group 23">
              <a:extLst>
                <a:ext uri="{FF2B5EF4-FFF2-40B4-BE49-F238E27FC236}">
                  <a16:creationId xmlns:a16="http://schemas.microsoft.com/office/drawing/2014/main" id="{082446B0-3E3A-4570-B6F2-4898FF5AE773}"/>
                </a:ext>
              </a:extLst>
            </p:cNvPr>
            <p:cNvGrpSpPr/>
            <p:nvPr/>
          </p:nvGrpSpPr>
          <p:grpSpPr>
            <a:xfrm>
              <a:off x="476737" y="2384862"/>
              <a:ext cx="11278065" cy="1630348"/>
              <a:chOff x="476737" y="2384862"/>
              <a:chExt cx="11278065" cy="1630348"/>
            </a:xfrm>
          </p:grpSpPr>
          <p:pic>
            <p:nvPicPr>
              <p:cNvPr id="27" name="Picture 26">
                <a:extLst>
                  <a:ext uri="{FF2B5EF4-FFF2-40B4-BE49-F238E27FC236}">
                    <a16:creationId xmlns:a16="http://schemas.microsoft.com/office/drawing/2014/main" id="{6AAF24D9-ED83-4A45-9B47-A9252FF3F8D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28" name="Picture 27">
                <a:extLst>
                  <a:ext uri="{FF2B5EF4-FFF2-40B4-BE49-F238E27FC236}">
                    <a16:creationId xmlns:a16="http://schemas.microsoft.com/office/drawing/2014/main" id="{2621E510-170B-421E-934D-030AEBC3A34F}"/>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25" name="Picture 24">
              <a:extLst>
                <a:ext uri="{FF2B5EF4-FFF2-40B4-BE49-F238E27FC236}">
                  <a16:creationId xmlns:a16="http://schemas.microsoft.com/office/drawing/2014/main" id="{8CB54EF1-4A2B-4598-BDA0-77C860488101}"/>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26" name="Picture 25">
              <a:extLst>
                <a:ext uri="{FF2B5EF4-FFF2-40B4-BE49-F238E27FC236}">
                  <a16:creationId xmlns:a16="http://schemas.microsoft.com/office/drawing/2014/main" id="{5446DB3E-566E-4427-90E4-3B9D4C76CBF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01" name="Group 100">
            <a:extLst>
              <a:ext uri="{FF2B5EF4-FFF2-40B4-BE49-F238E27FC236}">
                <a16:creationId xmlns:a16="http://schemas.microsoft.com/office/drawing/2014/main" id="{3886DDD6-DC46-4A83-9D00-806D4F1F0F48}"/>
              </a:ext>
            </a:extLst>
          </p:cNvPr>
          <p:cNvGrpSpPr>
            <a:grpSpLocks noChangeAspect="1"/>
          </p:cNvGrpSpPr>
          <p:nvPr/>
        </p:nvGrpSpPr>
        <p:grpSpPr>
          <a:xfrm rot="16200000">
            <a:off x="-1552758" y="2959304"/>
            <a:ext cx="6766839" cy="997007"/>
            <a:chOff x="476737" y="2353531"/>
            <a:chExt cx="11278065" cy="1661679"/>
          </a:xfrm>
        </p:grpSpPr>
        <p:grpSp>
          <p:nvGrpSpPr>
            <p:cNvPr id="102" name="Group 101">
              <a:extLst>
                <a:ext uri="{FF2B5EF4-FFF2-40B4-BE49-F238E27FC236}">
                  <a16:creationId xmlns:a16="http://schemas.microsoft.com/office/drawing/2014/main" id="{3D51C2F1-3405-4F84-943D-4524A885125C}"/>
                </a:ext>
              </a:extLst>
            </p:cNvPr>
            <p:cNvGrpSpPr/>
            <p:nvPr/>
          </p:nvGrpSpPr>
          <p:grpSpPr>
            <a:xfrm>
              <a:off x="476737" y="2384862"/>
              <a:ext cx="11278065" cy="1630348"/>
              <a:chOff x="476737" y="2384862"/>
              <a:chExt cx="11278065" cy="1630348"/>
            </a:xfrm>
          </p:grpSpPr>
          <p:pic>
            <p:nvPicPr>
              <p:cNvPr id="105" name="Picture 104">
                <a:extLst>
                  <a:ext uri="{FF2B5EF4-FFF2-40B4-BE49-F238E27FC236}">
                    <a16:creationId xmlns:a16="http://schemas.microsoft.com/office/drawing/2014/main" id="{BA61B2DF-E3D1-486C-9FFE-8D796D72CF8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06" name="Picture 105">
                <a:extLst>
                  <a:ext uri="{FF2B5EF4-FFF2-40B4-BE49-F238E27FC236}">
                    <a16:creationId xmlns:a16="http://schemas.microsoft.com/office/drawing/2014/main" id="{BCB3DBEF-9EB7-440A-9442-65DDD5797B3E}"/>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03" name="Picture 102">
              <a:extLst>
                <a:ext uri="{FF2B5EF4-FFF2-40B4-BE49-F238E27FC236}">
                  <a16:creationId xmlns:a16="http://schemas.microsoft.com/office/drawing/2014/main" id="{8795D6A5-3F38-4686-B367-873E858DDB61}"/>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04" name="Picture 103">
              <a:extLst>
                <a:ext uri="{FF2B5EF4-FFF2-40B4-BE49-F238E27FC236}">
                  <a16:creationId xmlns:a16="http://schemas.microsoft.com/office/drawing/2014/main" id="{C1E462EA-3221-461D-90B4-955BF94664E4}"/>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07" name="Group 106">
            <a:extLst>
              <a:ext uri="{FF2B5EF4-FFF2-40B4-BE49-F238E27FC236}">
                <a16:creationId xmlns:a16="http://schemas.microsoft.com/office/drawing/2014/main" id="{FE4064B4-6082-4341-95A6-978D531FF0BA}"/>
              </a:ext>
            </a:extLst>
          </p:cNvPr>
          <p:cNvGrpSpPr>
            <a:grpSpLocks noChangeAspect="1"/>
          </p:cNvGrpSpPr>
          <p:nvPr/>
        </p:nvGrpSpPr>
        <p:grpSpPr>
          <a:xfrm rot="16200000">
            <a:off x="-336776" y="2959304"/>
            <a:ext cx="6766839" cy="997007"/>
            <a:chOff x="476737" y="2353531"/>
            <a:chExt cx="11278065" cy="1661679"/>
          </a:xfrm>
        </p:grpSpPr>
        <p:grpSp>
          <p:nvGrpSpPr>
            <p:cNvPr id="108" name="Group 107">
              <a:extLst>
                <a:ext uri="{FF2B5EF4-FFF2-40B4-BE49-F238E27FC236}">
                  <a16:creationId xmlns:a16="http://schemas.microsoft.com/office/drawing/2014/main" id="{57BF0055-22F1-44BA-825B-F2967C1F6236}"/>
                </a:ext>
              </a:extLst>
            </p:cNvPr>
            <p:cNvGrpSpPr/>
            <p:nvPr/>
          </p:nvGrpSpPr>
          <p:grpSpPr>
            <a:xfrm>
              <a:off x="476737" y="2384862"/>
              <a:ext cx="11278065" cy="1630348"/>
              <a:chOff x="476737" y="2384862"/>
              <a:chExt cx="11278065" cy="1630348"/>
            </a:xfrm>
          </p:grpSpPr>
          <p:pic>
            <p:nvPicPr>
              <p:cNvPr id="111" name="Picture 110">
                <a:extLst>
                  <a:ext uri="{FF2B5EF4-FFF2-40B4-BE49-F238E27FC236}">
                    <a16:creationId xmlns:a16="http://schemas.microsoft.com/office/drawing/2014/main" id="{C9302CF8-FAE3-4662-8E63-84ED9EF28D1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12" name="Picture 111">
                <a:extLst>
                  <a:ext uri="{FF2B5EF4-FFF2-40B4-BE49-F238E27FC236}">
                    <a16:creationId xmlns:a16="http://schemas.microsoft.com/office/drawing/2014/main" id="{A73CB7CF-0C3F-4184-BF83-0A492A955A82}"/>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09" name="Picture 108">
              <a:extLst>
                <a:ext uri="{FF2B5EF4-FFF2-40B4-BE49-F238E27FC236}">
                  <a16:creationId xmlns:a16="http://schemas.microsoft.com/office/drawing/2014/main" id="{F6FCE039-4D93-4602-815A-28D39180807F}"/>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10" name="Picture 109">
              <a:extLst>
                <a:ext uri="{FF2B5EF4-FFF2-40B4-BE49-F238E27FC236}">
                  <a16:creationId xmlns:a16="http://schemas.microsoft.com/office/drawing/2014/main" id="{165CC32D-6732-47F9-A66B-A3101D96204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13" name="Group 112">
            <a:extLst>
              <a:ext uri="{FF2B5EF4-FFF2-40B4-BE49-F238E27FC236}">
                <a16:creationId xmlns:a16="http://schemas.microsoft.com/office/drawing/2014/main" id="{AF5DAD0D-DD7C-49DE-8859-24C93BFA6C0C}"/>
              </a:ext>
            </a:extLst>
          </p:cNvPr>
          <p:cNvGrpSpPr>
            <a:grpSpLocks noChangeAspect="1"/>
          </p:cNvGrpSpPr>
          <p:nvPr/>
        </p:nvGrpSpPr>
        <p:grpSpPr>
          <a:xfrm rot="16200000">
            <a:off x="879206" y="2959304"/>
            <a:ext cx="6766839" cy="997007"/>
            <a:chOff x="476737" y="2353531"/>
            <a:chExt cx="11278065" cy="1661679"/>
          </a:xfrm>
        </p:grpSpPr>
        <p:grpSp>
          <p:nvGrpSpPr>
            <p:cNvPr id="114" name="Group 113">
              <a:extLst>
                <a:ext uri="{FF2B5EF4-FFF2-40B4-BE49-F238E27FC236}">
                  <a16:creationId xmlns:a16="http://schemas.microsoft.com/office/drawing/2014/main" id="{E900C44E-BBFA-4245-87AB-0944BD72644F}"/>
                </a:ext>
              </a:extLst>
            </p:cNvPr>
            <p:cNvGrpSpPr/>
            <p:nvPr/>
          </p:nvGrpSpPr>
          <p:grpSpPr>
            <a:xfrm>
              <a:off x="476737" y="2384862"/>
              <a:ext cx="11278065" cy="1630348"/>
              <a:chOff x="476737" y="2384862"/>
              <a:chExt cx="11278065" cy="1630348"/>
            </a:xfrm>
          </p:grpSpPr>
          <p:pic>
            <p:nvPicPr>
              <p:cNvPr id="117" name="Picture 116">
                <a:extLst>
                  <a:ext uri="{FF2B5EF4-FFF2-40B4-BE49-F238E27FC236}">
                    <a16:creationId xmlns:a16="http://schemas.microsoft.com/office/drawing/2014/main" id="{504EF1ED-C0F9-4543-A9AE-7A541B334CB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18" name="Picture 117">
                <a:extLst>
                  <a:ext uri="{FF2B5EF4-FFF2-40B4-BE49-F238E27FC236}">
                    <a16:creationId xmlns:a16="http://schemas.microsoft.com/office/drawing/2014/main" id="{329A6A0B-6846-4ADA-8F00-F2C9B4B0F75A}"/>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15" name="Picture 114">
              <a:extLst>
                <a:ext uri="{FF2B5EF4-FFF2-40B4-BE49-F238E27FC236}">
                  <a16:creationId xmlns:a16="http://schemas.microsoft.com/office/drawing/2014/main" id="{16E6E7A4-CF12-488D-826F-97CAE4F4DCA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16" name="Picture 115">
              <a:extLst>
                <a:ext uri="{FF2B5EF4-FFF2-40B4-BE49-F238E27FC236}">
                  <a16:creationId xmlns:a16="http://schemas.microsoft.com/office/drawing/2014/main" id="{8FF27FDF-7394-48F4-981E-8C4E24EB02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19" name="Group 118">
            <a:extLst>
              <a:ext uri="{FF2B5EF4-FFF2-40B4-BE49-F238E27FC236}">
                <a16:creationId xmlns:a16="http://schemas.microsoft.com/office/drawing/2014/main" id="{3E6895E7-D2DD-42CB-8227-9E4F0D19713C}"/>
              </a:ext>
            </a:extLst>
          </p:cNvPr>
          <p:cNvGrpSpPr>
            <a:grpSpLocks noChangeAspect="1"/>
          </p:cNvGrpSpPr>
          <p:nvPr/>
        </p:nvGrpSpPr>
        <p:grpSpPr>
          <a:xfrm rot="16200000">
            <a:off x="2095188" y="2959304"/>
            <a:ext cx="6766839" cy="997007"/>
            <a:chOff x="476737" y="2353531"/>
            <a:chExt cx="11278065" cy="1661679"/>
          </a:xfrm>
        </p:grpSpPr>
        <p:grpSp>
          <p:nvGrpSpPr>
            <p:cNvPr id="120" name="Group 119">
              <a:extLst>
                <a:ext uri="{FF2B5EF4-FFF2-40B4-BE49-F238E27FC236}">
                  <a16:creationId xmlns:a16="http://schemas.microsoft.com/office/drawing/2014/main" id="{B15FD6CB-3929-42D8-A7AB-889EA2CE494B}"/>
                </a:ext>
              </a:extLst>
            </p:cNvPr>
            <p:cNvGrpSpPr/>
            <p:nvPr/>
          </p:nvGrpSpPr>
          <p:grpSpPr>
            <a:xfrm>
              <a:off x="476737" y="2384862"/>
              <a:ext cx="11278065" cy="1630348"/>
              <a:chOff x="476737" y="2384862"/>
              <a:chExt cx="11278065" cy="1630348"/>
            </a:xfrm>
          </p:grpSpPr>
          <p:pic>
            <p:nvPicPr>
              <p:cNvPr id="123" name="Picture 122">
                <a:extLst>
                  <a:ext uri="{FF2B5EF4-FFF2-40B4-BE49-F238E27FC236}">
                    <a16:creationId xmlns:a16="http://schemas.microsoft.com/office/drawing/2014/main" id="{EED5AB25-A258-4BBB-8717-22BE6833826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24" name="Picture 123">
                <a:extLst>
                  <a:ext uri="{FF2B5EF4-FFF2-40B4-BE49-F238E27FC236}">
                    <a16:creationId xmlns:a16="http://schemas.microsoft.com/office/drawing/2014/main" id="{358E5CF5-0892-4DAA-97DE-A67F2DC3E8AF}"/>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21" name="Picture 120">
              <a:extLst>
                <a:ext uri="{FF2B5EF4-FFF2-40B4-BE49-F238E27FC236}">
                  <a16:creationId xmlns:a16="http://schemas.microsoft.com/office/drawing/2014/main" id="{CF03B995-7FAA-4E34-8C0F-A74F021547D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22" name="Picture 121">
              <a:extLst>
                <a:ext uri="{FF2B5EF4-FFF2-40B4-BE49-F238E27FC236}">
                  <a16:creationId xmlns:a16="http://schemas.microsoft.com/office/drawing/2014/main" id="{A6E14423-2808-4D65-B50B-109D888F0E0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25" name="Group 124">
            <a:extLst>
              <a:ext uri="{FF2B5EF4-FFF2-40B4-BE49-F238E27FC236}">
                <a16:creationId xmlns:a16="http://schemas.microsoft.com/office/drawing/2014/main" id="{B40068AD-401E-4958-B332-B93FEBDA13EA}"/>
              </a:ext>
            </a:extLst>
          </p:cNvPr>
          <p:cNvGrpSpPr>
            <a:grpSpLocks noChangeAspect="1"/>
          </p:cNvGrpSpPr>
          <p:nvPr/>
        </p:nvGrpSpPr>
        <p:grpSpPr>
          <a:xfrm rot="16200000">
            <a:off x="3311170" y="2959304"/>
            <a:ext cx="6766839" cy="997007"/>
            <a:chOff x="476737" y="2353531"/>
            <a:chExt cx="11278065" cy="1661679"/>
          </a:xfrm>
        </p:grpSpPr>
        <p:grpSp>
          <p:nvGrpSpPr>
            <p:cNvPr id="126" name="Group 125">
              <a:extLst>
                <a:ext uri="{FF2B5EF4-FFF2-40B4-BE49-F238E27FC236}">
                  <a16:creationId xmlns:a16="http://schemas.microsoft.com/office/drawing/2014/main" id="{1A98FE75-33DB-4FF4-B12C-122B797B1C18}"/>
                </a:ext>
              </a:extLst>
            </p:cNvPr>
            <p:cNvGrpSpPr/>
            <p:nvPr/>
          </p:nvGrpSpPr>
          <p:grpSpPr>
            <a:xfrm>
              <a:off x="476737" y="2384862"/>
              <a:ext cx="11278065" cy="1630348"/>
              <a:chOff x="476737" y="2384862"/>
              <a:chExt cx="11278065" cy="1630348"/>
            </a:xfrm>
          </p:grpSpPr>
          <p:pic>
            <p:nvPicPr>
              <p:cNvPr id="129" name="Picture 128">
                <a:extLst>
                  <a:ext uri="{FF2B5EF4-FFF2-40B4-BE49-F238E27FC236}">
                    <a16:creationId xmlns:a16="http://schemas.microsoft.com/office/drawing/2014/main" id="{37762A31-24BC-4530-AF4E-294162246BD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30" name="Picture 129">
                <a:extLst>
                  <a:ext uri="{FF2B5EF4-FFF2-40B4-BE49-F238E27FC236}">
                    <a16:creationId xmlns:a16="http://schemas.microsoft.com/office/drawing/2014/main" id="{8AE7C96B-E934-47B9-9899-0EC1CBEE069A}"/>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27" name="Picture 126">
              <a:extLst>
                <a:ext uri="{FF2B5EF4-FFF2-40B4-BE49-F238E27FC236}">
                  <a16:creationId xmlns:a16="http://schemas.microsoft.com/office/drawing/2014/main" id="{974CE964-B699-43AF-A3A8-DA56EB578FA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28" name="Picture 127">
              <a:extLst>
                <a:ext uri="{FF2B5EF4-FFF2-40B4-BE49-F238E27FC236}">
                  <a16:creationId xmlns:a16="http://schemas.microsoft.com/office/drawing/2014/main" id="{64356795-3943-4461-80E2-21280809D984}"/>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31" name="Group 130">
            <a:extLst>
              <a:ext uri="{FF2B5EF4-FFF2-40B4-BE49-F238E27FC236}">
                <a16:creationId xmlns:a16="http://schemas.microsoft.com/office/drawing/2014/main" id="{8E3E34E7-B7E1-4488-9EB3-7627E9411735}"/>
              </a:ext>
            </a:extLst>
          </p:cNvPr>
          <p:cNvGrpSpPr>
            <a:grpSpLocks noChangeAspect="1"/>
          </p:cNvGrpSpPr>
          <p:nvPr/>
        </p:nvGrpSpPr>
        <p:grpSpPr>
          <a:xfrm rot="16200000">
            <a:off x="4527152" y="2959304"/>
            <a:ext cx="6766839" cy="997007"/>
            <a:chOff x="476737" y="2353531"/>
            <a:chExt cx="11278065" cy="1661679"/>
          </a:xfrm>
        </p:grpSpPr>
        <p:grpSp>
          <p:nvGrpSpPr>
            <p:cNvPr id="132" name="Group 131">
              <a:extLst>
                <a:ext uri="{FF2B5EF4-FFF2-40B4-BE49-F238E27FC236}">
                  <a16:creationId xmlns:a16="http://schemas.microsoft.com/office/drawing/2014/main" id="{78A636F0-DBB3-43D2-B9E8-CCFEE6A089A5}"/>
                </a:ext>
              </a:extLst>
            </p:cNvPr>
            <p:cNvGrpSpPr/>
            <p:nvPr/>
          </p:nvGrpSpPr>
          <p:grpSpPr>
            <a:xfrm>
              <a:off x="476737" y="2384862"/>
              <a:ext cx="11278065" cy="1630348"/>
              <a:chOff x="476737" y="2384862"/>
              <a:chExt cx="11278065" cy="1630348"/>
            </a:xfrm>
          </p:grpSpPr>
          <p:pic>
            <p:nvPicPr>
              <p:cNvPr id="135" name="Picture 134">
                <a:extLst>
                  <a:ext uri="{FF2B5EF4-FFF2-40B4-BE49-F238E27FC236}">
                    <a16:creationId xmlns:a16="http://schemas.microsoft.com/office/drawing/2014/main" id="{5FF99073-37B7-4116-BD32-47ACEB7CA3C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36" name="Picture 135">
                <a:extLst>
                  <a:ext uri="{FF2B5EF4-FFF2-40B4-BE49-F238E27FC236}">
                    <a16:creationId xmlns:a16="http://schemas.microsoft.com/office/drawing/2014/main" id="{3DE605BF-1CB9-4015-9446-17CB8E696E05}"/>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33" name="Picture 132">
              <a:extLst>
                <a:ext uri="{FF2B5EF4-FFF2-40B4-BE49-F238E27FC236}">
                  <a16:creationId xmlns:a16="http://schemas.microsoft.com/office/drawing/2014/main" id="{CEB39BCF-0255-4FC3-8B78-6052DE141F0D}"/>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34" name="Picture 133">
              <a:extLst>
                <a:ext uri="{FF2B5EF4-FFF2-40B4-BE49-F238E27FC236}">
                  <a16:creationId xmlns:a16="http://schemas.microsoft.com/office/drawing/2014/main" id="{E78FFEB5-98B1-4C79-9336-956876D4488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37" name="Group 136">
            <a:extLst>
              <a:ext uri="{FF2B5EF4-FFF2-40B4-BE49-F238E27FC236}">
                <a16:creationId xmlns:a16="http://schemas.microsoft.com/office/drawing/2014/main" id="{6E5940BB-C3F6-473D-8185-57B34F1D54B8}"/>
              </a:ext>
            </a:extLst>
          </p:cNvPr>
          <p:cNvGrpSpPr>
            <a:grpSpLocks noChangeAspect="1"/>
          </p:cNvGrpSpPr>
          <p:nvPr/>
        </p:nvGrpSpPr>
        <p:grpSpPr>
          <a:xfrm rot="16200000">
            <a:off x="5743134" y="2959304"/>
            <a:ext cx="6766839" cy="997007"/>
            <a:chOff x="476737" y="2353531"/>
            <a:chExt cx="11278065" cy="1661679"/>
          </a:xfrm>
        </p:grpSpPr>
        <p:grpSp>
          <p:nvGrpSpPr>
            <p:cNvPr id="138" name="Group 137">
              <a:extLst>
                <a:ext uri="{FF2B5EF4-FFF2-40B4-BE49-F238E27FC236}">
                  <a16:creationId xmlns:a16="http://schemas.microsoft.com/office/drawing/2014/main" id="{E621A78C-4AC3-4D94-941C-F663EA5B5C74}"/>
                </a:ext>
              </a:extLst>
            </p:cNvPr>
            <p:cNvGrpSpPr/>
            <p:nvPr/>
          </p:nvGrpSpPr>
          <p:grpSpPr>
            <a:xfrm>
              <a:off x="476737" y="2384862"/>
              <a:ext cx="11278065" cy="1630348"/>
              <a:chOff x="476737" y="2384862"/>
              <a:chExt cx="11278065" cy="1630348"/>
            </a:xfrm>
          </p:grpSpPr>
          <p:pic>
            <p:nvPicPr>
              <p:cNvPr id="141" name="Picture 140">
                <a:extLst>
                  <a:ext uri="{FF2B5EF4-FFF2-40B4-BE49-F238E27FC236}">
                    <a16:creationId xmlns:a16="http://schemas.microsoft.com/office/drawing/2014/main" id="{A3BBB80C-6BCF-4701-B602-C5055645B99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42" name="Picture 141">
                <a:extLst>
                  <a:ext uri="{FF2B5EF4-FFF2-40B4-BE49-F238E27FC236}">
                    <a16:creationId xmlns:a16="http://schemas.microsoft.com/office/drawing/2014/main" id="{6F659C93-923F-4834-96E0-B89E49587BB2}"/>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39" name="Picture 138">
              <a:extLst>
                <a:ext uri="{FF2B5EF4-FFF2-40B4-BE49-F238E27FC236}">
                  <a16:creationId xmlns:a16="http://schemas.microsoft.com/office/drawing/2014/main" id="{C97B88B8-E444-4FD6-8F36-5F4E7D2FFAC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40" name="Picture 139">
              <a:extLst>
                <a:ext uri="{FF2B5EF4-FFF2-40B4-BE49-F238E27FC236}">
                  <a16:creationId xmlns:a16="http://schemas.microsoft.com/office/drawing/2014/main" id="{79026F6C-F2B2-4191-90EC-917035C2A3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43" name="Group 142">
            <a:extLst>
              <a:ext uri="{FF2B5EF4-FFF2-40B4-BE49-F238E27FC236}">
                <a16:creationId xmlns:a16="http://schemas.microsoft.com/office/drawing/2014/main" id="{09005DA4-AAE3-455D-A255-97F4CFBD1DAE}"/>
              </a:ext>
            </a:extLst>
          </p:cNvPr>
          <p:cNvGrpSpPr>
            <a:grpSpLocks noChangeAspect="1"/>
          </p:cNvGrpSpPr>
          <p:nvPr/>
        </p:nvGrpSpPr>
        <p:grpSpPr>
          <a:xfrm rot="16200000">
            <a:off x="6959116" y="2959304"/>
            <a:ext cx="6766839" cy="997007"/>
            <a:chOff x="476737" y="2353531"/>
            <a:chExt cx="11278065" cy="1661679"/>
          </a:xfrm>
        </p:grpSpPr>
        <p:grpSp>
          <p:nvGrpSpPr>
            <p:cNvPr id="144" name="Group 143">
              <a:extLst>
                <a:ext uri="{FF2B5EF4-FFF2-40B4-BE49-F238E27FC236}">
                  <a16:creationId xmlns:a16="http://schemas.microsoft.com/office/drawing/2014/main" id="{2F83929C-6731-4A4E-A462-59E4D1253BF0}"/>
                </a:ext>
              </a:extLst>
            </p:cNvPr>
            <p:cNvGrpSpPr/>
            <p:nvPr/>
          </p:nvGrpSpPr>
          <p:grpSpPr>
            <a:xfrm>
              <a:off x="476737" y="2384862"/>
              <a:ext cx="11278065" cy="1630348"/>
              <a:chOff x="476737" y="2384862"/>
              <a:chExt cx="11278065" cy="1630348"/>
            </a:xfrm>
          </p:grpSpPr>
          <p:pic>
            <p:nvPicPr>
              <p:cNvPr id="147" name="Picture 146">
                <a:extLst>
                  <a:ext uri="{FF2B5EF4-FFF2-40B4-BE49-F238E27FC236}">
                    <a16:creationId xmlns:a16="http://schemas.microsoft.com/office/drawing/2014/main" id="{7CB43CBC-9B25-43B5-97A2-3BF223E65AD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48" name="Picture 147">
                <a:extLst>
                  <a:ext uri="{FF2B5EF4-FFF2-40B4-BE49-F238E27FC236}">
                    <a16:creationId xmlns:a16="http://schemas.microsoft.com/office/drawing/2014/main" id="{55BD67B9-6585-49C0-A367-40FFF7535EA3}"/>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45" name="Picture 144">
              <a:extLst>
                <a:ext uri="{FF2B5EF4-FFF2-40B4-BE49-F238E27FC236}">
                  <a16:creationId xmlns:a16="http://schemas.microsoft.com/office/drawing/2014/main" id="{A8B26107-3419-4B58-B62B-34684804D94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46" name="Picture 145">
              <a:extLst>
                <a:ext uri="{FF2B5EF4-FFF2-40B4-BE49-F238E27FC236}">
                  <a16:creationId xmlns:a16="http://schemas.microsoft.com/office/drawing/2014/main" id="{BBC951EA-E7A0-4BC1-9790-FB02180B0604}"/>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grpSp>
        <p:nvGrpSpPr>
          <p:cNvPr id="149" name="Group 148">
            <a:extLst>
              <a:ext uri="{FF2B5EF4-FFF2-40B4-BE49-F238E27FC236}">
                <a16:creationId xmlns:a16="http://schemas.microsoft.com/office/drawing/2014/main" id="{03DCAB8D-DC5D-4921-A0D0-3DD9D414045B}"/>
              </a:ext>
            </a:extLst>
          </p:cNvPr>
          <p:cNvGrpSpPr>
            <a:grpSpLocks noChangeAspect="1"/>
          </p:cNvGrpSpPr>
          <p:nvPr/>
        </p:nvGrpSpPr>
        <p:grpSpPr>
          <a:xfrm rot="16200000">
            <a:off x="8175102" y="2959304"/>
            <a:ext cx="6766839" cy="997007"/>
            <a:chOff x="476737" y="2353531"/>
            <a:chExt cx="11278065" cy="1661679"/>
          </a:xfrm>
        </p:grpSpPr>
        <p:grpSp>
          <p:nvGrpSpPr>
            <p:cNvPr id="150" name="Group 149">
              <a:extLst>
                <a:ext uri="{FF2B5EF4-FFF2-40B4-BE49-F238E27FC236}">
                  <a16:creationId xmlns:a16="http://schemas.microsoft.com/office/drawing/2014/main" id="{B86A9E51-3BAC-4BFD-AE31-CB318D81EF7A}"/>
                </a:ext>
              </a:extLst>
            </p:cNvPr>
            <p:cNvGrpSpPr/>
            <p:nvPr/>
          </p:nvGrpSpPr>
          <p:grpSpPr>
            <a:xfrm>
              <a:off x="476737" y="2384862"/>
              <a:ext cx="11278065" cy="1630348"/>
              <a:chOff x="476737" y="2384862"/>
              <a:chExt cx="11278065" cy="1630348"/>
            </a:xfrm>
          </p:grpSpPr>
          <p:pic>
            <p:nvPicPr>
              <p:cNvPr id="153" name="Picture 152">
                <a:extLst>
                  <a:ext uri="{FF2B5EF4-FFF2-40B4-BE49-F238E27FC236}">
                    <a16:creationId xmlns:a16="http://schemas.microsoft.com/office/drawing/2014/main" id="{7F52E5FA-59CE-40D2-80DF-B3E96D80226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354" t="2641" r="58820" b="60198"/>
              <a:stretch/>
            </p:blipFill>
            <p:spPr>
              <a:xfrm>
                <a:off x="3874577" y="2384862"/>
                <a:ext cx="1152041" cy="865079"/>
              </a:xfrm>
              <a:prstGeom prst="rect">
                <a:avLst/>
              </a:prstGeom>
            </p:spPr>
          </p:pic>
          <p:pic>
            <p:nvPicPr>
              <p:cNvPr id="154" name="Picture 153">
                <a:extLst>
                  <a:ext uri="{FF2B5EF4-FFF2-40B4-BE49-F238E27FC236}">
                    <a16:creationId xmlns:a16="http://schemas.microsoft.com/office/drawing/2014/main" id="{05018628-641C-4D48-B310-26982781B427}"/>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51" name="Picture 150">
              <a:extLst>
                <a:ext uri="{FF2B5EF4-FFF2-40B4-BE49-F238E27FC236}">
                  <a16:creationId xmlns:a16="http://schemas.microsoft.com/office/drawing/2014/main" id="{2E1A63D7-1C1C-4E03-861A-C4C191E17F96}"/>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52" name="Picture 151">
              <a:extLst>
                <a:ext uri="{FF2B5EF4-FFF2-40B4-BE49-F238E27FC236}">
                  <a16:creationId xmlns:a16="http://schemas.microsoft.com/office/drawing/2014/main" id="{8DB18986-BA49-4B2A-A1A8-CFCA0D1AE1B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spTree>
    <p:extLst>
      <p:ext uri="{BB962C8B-B14F-4D97-AF65-F5344CB8AC3E}">
        <p14:creationId xmlns:p14="http://schemas.microsoft.com/office/powerpoint/2010/main" val="11484775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00A499-8315-4207-8AE8-4AB7C1F36C75}"/>
              </a:ext>
            </a:extLst>
          </p:cNvPr>
          <p:cNvPicPr>
            <a:picLocks noChangeAspect="1"/>
          </p:cNvPicPr>
          <p:nvPr/>
        </p:nvPicPr>
        <p:blipFill>
          <a:blip r:embed="rId3"/>
          <a:stretch>
            <a:fillRect/>
          </a:stretch>
        </p:blipFill>
        <p:spPr>
          <a:xfrm>
            <a:off x="559562" y="363139"/>
            <a:ext cx="11072875" cy="799008"/>
          </a:xfrm>
          <a:prstGeom prst="rect">
            <a:avLst/>
          </a:prstGeom>
        </p:spPr>
      </p:pic>
      <p:pic>
        <p:nvPicPr>
          <p:cNvPr id="7" name="Picture 6">
            <a:extLst>
              <a:ext uri="{FF2B5EF4-FFF2-40B4-BE49-F238E27FC236}">
                <a16:creationId xmlns:a16="http://schemas.microsoft.com/office/drawing/2014/main" id="{5D61E6C1-FBCC-466E-874C-C3DAB6AAFFD9}"/>
              </a:ext>
            </a:extLst>
          </p:cNvPr>
          <p:cNvPicPr>
            <a:picLocks noChangeAspect="1"/>
          </p:cNvPicPr>
          <p:nvPr/>
        </p:nvPicPr>
        <p:blipFill>
          <a:blip r:embed="rId3"/>
          <a:stretch>
            <a:fillRect/>
          </a:stretch>
        </p:blipFill>
        <p:spPr>
          <a:xfrm>
            <a:off x="559562" y="2159213"/>
            <a:ext cx="11072875" cy="799008"/>
          </a:xfrm>
          <a:prstGeom prst="rect">
            <a:avLst/>
          </a:prstGeom>
        </p:spPr>
      </p:pic>
      <p:pic>
        <p:nvPicPr>
          <p:cNvPr id="8" name="Picture 7">
            <a:extLst>
              <a:ext uri="{FF2B5EF4-FFF2-40B4-BE49-F238E27FC236}">
                <a16:creationId xmlns:a16="http://schemas.microsoft.com/office/drawing/2014/main" id="{927332C5-6A59-418E-A1F2-01107D69B6D4}"/>
              </a:ext>
            </a:extLst>
          </p:cNvPr>
          <p:cNvPicPr>
            <a:picLocks noChangeAspect="1"/>
          </p:cNvPicPr>
          <p:nvPr/>
        </p:nvPicPr>
        <p:blipFill>
          <a:blip r:embed="rId3"/>
          <a:stretch>
            <a:fillRect/>
          </a:stretch>
        </p:blipFill>
        <p:spPr>
          <a:xfrm>
            <a:off x="559562" y="3955287"/>
            <a:ext cx="11072875" cy="799008"/>
          </a:xfrm>
          <a:prstGeom prst="rect">
            <a:avLst/>
          </a:prstGeom>
        </p:spPr>
      </p:pic>
      <p:pic>
        <p:nvPicPr>
          <p:cNvPr id="9" name="Picture 8">
            <a:extLst>
              <a:ext uri="{FF2B5EF4-FFF2-40B4-BE49-F238E27FC236}">
                <a16:creationId xmlns:a16="http://schemas.microsoft.com/office/drawing/2014/main" id="{A608C41D-8BB0-4A9E-91CF-5B1EBB88268C}"/>
              </a:ext>
            </a:extLst>
          </p:cNvPr>
          <p:cNvPicPr>
            <a:picLocks noChangeAspect="1"/>
          </p:cNvPicPr>
          <p:nvPr/>
        </p:nvPicPr>
        <p:blipFill>
          <a:blip r:embed="rId3"/>
          <a:stretch>
            <a:fillRect/>
          </a:stretch>
        </p:blipFill>
        <p:spPr>
          <a:xfrm>
            <a:off x="559562" y="5751360"/>
            <a:ext cx="11072875" cy="799008"/>
          </a:xfrm>
          <a:prstGeom prst="rect">
            <a:avLst/>
          </a:prstGeom>
        </p:spPr>
      </p:pic>
    </p:spTree>
    <p:extLst>
      <p:ext uri="{BB962C8B-B14F-4D97-AF65-F5344CB8AC3E}">
        <p14:creationId xmlns:p14="http://schemas.microsoft.com/office/powerpoint/2010/main" val="189173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46971961"/>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5082638">
                      <a:extLst>
                        <a:ext uri="{9D8B030D-6E8A-4147-A177-3AD203B41FA5}">
                          <a16:colId xmlns:a16="http://schemas.microsoft.com/office/drawing/2014/main" val="695237181"/>
                        </a:ext>
                      </a:extLst>
                    </a:gridCol>
                    <a:gridCol w="668340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pPr>
                            <a:spcAft>
                              <a:spcPts val="600"/>
                            </a:spcAft>
                          </a:pPr>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number lines are animated: show just two each time and make comparisons, before adding the third.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b="0" i="0" u="none" dirty="0"/>
                            <a:t>The further thinking question asks students to generate more number lines for the set; add challenge by specifying that they should be between the values already represented, or closer to one than the other.</a:t>
                          </a:r>
                          <a:endParaRPr lang="en-GB" sz="1600" b="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This Checkpoint uses the number line representation for fractions. A bar model is superimposed onto a number line for four of the images, rather than using an arrow, to support students to make the connection with what may be a more familiar representation for fractions whilst maintaining the sense of the fraction as a number within the number system (rather than a proportion of a whole).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trio of number lines in part a have the same numerator,</a:t>
                          </a:r>
                          <a:r>
                            <a:rPr lang="en-GB" sz="1600" baseline="0" dirty="0"/>
                            <a:t> 3, </a:t>
                          </a:r>
                          <a:r>
                            <a:rPr lang="en-GB" sz="1600" dirty="0"/>
                            <a:t> but different denominators.</a:t>
                          </a:r>
                          <a:r>
                            <a:rPr lang="en-GB" sz="1600" baseline="0" dirty="0"/>
                            <a:t> The intention is to check students’ understanding of how a larger denominator means the number line is split into smaller parts</a:t>
                          </a:r>
                          <a:r>
                            <a:rPr lang="en-GB" sz="1600" dirty="0"/>
                            <a:t>. The arrow</a:t>
                          </a:r>
                          <a:r>
                            <a:rPr lang="en-GB" sz="1600" baseline="0" dirty="0"/>
                            <a:t> in the third image point</a:t>
                          </a:r>
                          <a:r>
                            <a:rPr lang="en-GB" sz="1600" dirty="0"/>
                            <a:t>s to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10</m:t>
                                      </m:r>
                                    </m:den>
                                  </m:f>
                                </m:e>
                              </m:box>
                            </m:oMath>
                          </a14:m>
                          <a:r>
                            <a:rPr lang="en-GB" sz="1600" dirty="0"/>
                            <a:t>, but the number line is split into fifths:</a:t>
                          </a:r>
                          <a:r>
                            <a:rPr lang="en-GB" sz="1600" baseline="0" dirty="0"/>
                            <a:t> listen to students’ reasoning here. Do they use the alignment with the previous two number lines? Do they reason about the relationship between fifths and tenths, given that the arrow is halfway between two fifths markers? Do they use decimal equivalence?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In part b, the similarity is that the numbers represented are all two ‘parts’ away from 1, but that each number line is separated into a different number of parts. You may wish to ask students how 1 can be written as a fraction each time, leading to how the numerator can be deduced by counting back from there. Discussions may also centre around the effect of a larger/smaller denominator on the value of the fraction. Students may try to use decimal equivalence here and discover it is less straightforward than fifths and tenths: can they explain why this is? Ask if they can give </a:t>
                          </a:r>
                          <a:r>
                            <a:rPr lang="en-GB" sz="1600" i="0" baseline="0" dirty="0"/>
                            <a:t>approximate decimal equivalences, to help gauge a sense of their familiarity and confidence with numbers between 0 and 1.</a:t>
                          </a:r>
                          <a:endParaRPr lang="en-GB" sz="1600" baseline="0" dirty="0"/>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indent="-285750">
                            <a:buFont typeface="Arial" panose="020B0604020202020204" pitchFamily="34" charset="0"/>
                            <a:buChar char="•"/>
                          </a:pPr>
                          <a:r>
                            <a:rPr lang="en-GB" sz="1600" b="0" dirty="0"/>
                            <a:t>More questions using both bars and number lines can be found within </a:t>
                          </a:r>
                          <a:r>
                            <a:rPr lang="en-GB" sz="1600" dirty="0">
                              <a:hlinkClick r:id="rId3"/>
                            </a:rPr>
                            <a:t>Primary Assessment Materials | NCETM</a:t>
                          </a:r>
                          <a:r>
                            <a:rPr lang="en-GB" sz="1600" dirty="0"/>
                            <a:t>, particularly p21 of Year 3, pp18 and 19 of Year 4, and p18 of Year 5.</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46971961"/>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5082638">
                      <a:extLst>
                        <a:ext uri="{9D8B030D-6E8A-4147-A177-3AD203B41FA5}">
                          <a16:colId xmlns:a16="http://schemas.microsoft.com/office/drawing/2014/main" val="695237181"/>
                        </a:ext>
                      </a:extLst>
                    </a:gridCol>
                    <a:gridCol w="6683400">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pPr>
                            <a:spcAft>
                              <a:spcPts val="600"/>
                            </a:spcAft>
                          </a:pPr>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2440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number lines are animated: show just two each time and make comparisons, before adding the third.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b="0" i="0" u="none" dirty="0"/>
                            <a:t>The further thinking question asks students to generate more number lines for the set; add challenge by specifying that they should be between the values already represented, or closer to one than the other.</a:t>
                          </a:r>
                          <a:endParaRPr lang="en-GB" sz="1600" b="0" u="none"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This Checkpoint uses the number line representation for fractions. A bar model is superimposed onto a number line for four of the images, rather than using an arrow, to support students to make the connection with what may be a more familiar representation for fractions whilst maintaining the sense of the fraction as a number within the number system (rather than a proportion of a whole).</a:t>
                          </a:r>
                        </a:p>
                      </a:txBody>
                      <a:tcPr/>
                    </a:tc>
                    <a:tc>
                      <a:txBody>
                        <a:bodyPr/>
                        <a:lstStyle/>
                        <a:p>
                          <a:endParaRPr lang="en-US"/>
                        </a:p>
                      </a:txBody>
                      <a:tcPr>
                        <a:blipFill>
                          <a:blip r:embed="rId4"/>
                          <a:stretch>
                            <a:fillRect l="-76117" t="-8376" r="-273" b="-18943"/>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More questions using both bars and number lines can be found within </a:t>
                          </a:r>
                          <a:r>
                            <a:rPr lang="en-GB" sz="1600" dirty="0">
                              <a:hlinkClick r:id="rId5"/>
                            </a:rPr>
                            <a:t>Primary Assessment Materials | NCETM</a:t>
                          </a:r>
                          <a:r>
                            <a:rPr lang="en-GB" sz="1600" dirty="0"/>
                            <a:t>, particularly p21 of Year 3, pp18 and 19 of Year 4, and p18 of Year 5.</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4501302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79813B8-0DCF-4971-A6E2-50FD1CFF00A9}"/>
              </a:ext>
            </a:extLst>
          </p:cNvPr>
          <p:cNvGrpSpPr>
            <a:grpSpLocks noChangeAspect="1"/>
          </p:cNvGrpSpPr>
          <p:nvPr/>
        </p:nvGrpSpPr>
        <p:grpSpPr>
          <a:xfrm>
            <a:off x="12000" y="163342"/>
            <a:ext cx="6012000" cy="1172461"/>
            <a:chOff x="597349" y="1567129"/>
            <a:chExt cx="10452943" cy="2038538"/>
          </a:xfrm>
        </p:grpSpPr>
        <p:pic>
          <p:nvPicPr>
            <p:cNvPr id="14" name="Picture 13">
              <a:extLst>
                <a:ext uri="{FF2B5EF4-FFF2-40B4-BE49-F238E27FC236}">
                  <a16:creationId xmlns:a16="http://schemas.microsoft.com/office/drawing/2014/main" id="{253A3974-7A81-4039-BCE8-46C6919FDDC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15" name="Picture 14">
              <a:extLst>
                <a:ext uri="{FF2B5EF4-FFF2-40B4-BE49-F238E27FC236}">
                  <a16:creationId xmlns:a16="http://schemas.microsoft.com/office/drawing/2014/main" id="{29DE18FD-8DA1-47B7-8369-65FE752CBA75}"/>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16" name="Group 15">
            <a:extLst>
              <a:ext uri="{FF2B5EF4-FFF2-40B4-BE49-F238E27FC236}">
                <a16:creationId xmlns:a16="http://schemas.microsoft.com/office/drawing/2014/main" id="{82DF5DD8-7CE6-4F96-AF13-AFBB3D9B9299}"/>
              </a:ext>
            </a:extLst>
          </p:cNvPr>
          <p:cNvGrpSpPr>
            <a:grpSpLocks noChangeAspect="1"/>
          </p:cNvGrpSpPr>
          <p:nvPr/>
        </p:nvGrpSpPr>
        <p:grpSpPr>
          <a:xfrm>
            <a:off x="6096000" y="163342"/>
            <a:ext cx="6012000" cy="1172461"/>
            <a:chOff x="597349" y="1567129"/>
            <a:chExt cx="10452943" cy="2038538"/>
          </a:xfrm>
        </p:grpSpPr>
        <p:pic>
          <p:nvPicPr>
            <p:cNvPr id="17" name="Picture 16">
              <a:extLst>
                <a:ext uri="{FF2B5EF4-FFF2-40B4-BE49-F238E27FC236}">
                  <a16:creationId xmlns:a16="http://schemas.microsoft.com/office/drawing/2014/main" id="{93791534-7DD9-4936-9B75-490B03BAC9A6}"/>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18" name="Picture 17">
              <a:extLst>
                <a:ext uri="{FF2B5EF4-FFF2-40B4-BE49-F238E27FC236}">
                  <a16:creationId xmlns:a16="http://schemas.microsoft.com/office/drawing/2014/main" id="{05E8D1AA-16B9-424B-9DB4-511D5409046F}"/>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25" name="Group 24">
            <a:extLst>
              <a:ext uri="{FF2B5EF4-FFF2-40B4-BE49-F238E27FC236}">
                <a16:creationId xmlns:a16="http://schemas.microsoft.com/office/drawing/2014/main" id="{0BAEB8E0-8A4B-402A-97DF-C72BED909AF5}"/>
              </a:ext>
            </a:extLst>
          </p:cNvPr>
          <p:cNvGrpSpPr>
            <a:grpSpLocks noChangeAspect="1"/>
          </p:cNvGrpSpPr>
          <p:nvPr/>
        </p:nvGrpSpPr>
        <p:grpSpPr>
          <a:xfrm>
            <a:off x="12000" y="1900077"/>
            <a:ext cx="6012000" cy="1172461"/>
            <a:chOff x="597349" y="1567129"/>
            <a:chExt cx="10452943" cy="2038538"/>
          </a:xfrm>
        </p:grpSpPr>
        <p:pic>
          <p:nvPicPr>
            <p:cNvPr id="26" name="Picture 25">
              <a:extLst>
                <a:ext uri="{FF2B5EF4-FFF2-40B4-BE49-F238E27FC236}">
                  <a16:creationId xmlns:a16="http://schemas.microsoft.com/office/drawing/2014/main" id="{5887B9D4-3C26-4638-8382-966F95D66889}"/>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27" name="Picture 26">
              <a:extLst>
                <a:ext uri="{FF2B5EF4-FFF2-40B4-BE49-F238E27FC236}">
                  <a16:creationId xmlns:a16="http://schemas.microsoft.com/office/drawing/2014/main" id="{2F71B4FA-6D93-4E31-8B3A-D27286B15D82}"/>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28" name="Group 27">
            <a:extLst>
              <a:ext uri="{FF2B5EF4-FFF2-40B4-BE49-F238E27FC236}">
                <a16:creationId xmlns:a16="http://schemas.microsoft.com/office/drawing/2014/main" id="{AC0DAB02-817E-4D0C-9FE3-AD44B2899811}"/>
              </a:ext>
            </a:extLst>
          </p:cNvPr>
          <p:cNvGrpSpPr>
            <a:grpSpLocks noChangeAspect="1"/>
          </p:cNvGrpSpPr>
          <p:nvPr/>
        </p:nvGrpSpPr>
        <p:grpSpPr>
          <a:xfrm>
            <a:off x="6096000" y="1900077"/>
            <a:ext cx="6012000" cy="1172461"/>
            <a:chOff x="597349" y="1567129"/>
            <a:chExt cx="10452943" cy="2038538"/>
          </a:xfrm>
        </p:grpSpPr>
        <p:pic>
          <p:nvPicPr>
            <p:cNvPr id="29" name="Picture 28">
              <a:extLst>
                <a:ext uri="{FF2B5EF4-FFF2-40B4-BE49-F238E27FC236}">
                  <a16:creationId xmlns:a16="http://schemas.microsoft.com/office/drawing/2014/main" id="{75C00222-928F-4095-BDEB-1AF01CE4C5A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30" name="Picture 29">
              <a:extLst>
                <a:ext uri="{FF2B5EF4-FFF2-40B4-BE49-F238E27FC236}">
                  <a16:creationId xmlns:a16="http://schemas.microsoft.com/office/drawing/2014/main" id="{B93B3397-66ED-48B9-832C-8BF99E871783}"/>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43" name="Group 42">
            <a:extLst>
              <a:ext uri="{FF2B5EF4-FFF2-40B4-BE49-F238E27FC236}">
                <a16:creationId xmlns:a16="http://schemas.microsoft.com/office/drawing/2014/main" id="{E0FFE049-25B8-4380-9CCD-38EFE3C12B71}"/>
              </a:ext>
            </a:extLst>
          </p:cNvPr>
          <p:cNvGrpSpPr>
            <a:grpSpLocks noChangeAspect="1"/>
          </p:cNvGrpSpPr>
          <p:nvPr/>
        </p:nvGrpSpPr>
        <p:grpSpPr>
          <a:xfrm>
            <a:off x="12000" y="3636812"/>
            <a:ext cx="6012000" cy="1172461"/>
            <a:chOff x="597349" y="1567129"/>
            <a:chExt cx="10452943" cy="2038538"/>
          </a:xfrm>
        </p:grpSpPr>
        <p:pic>
          <p:nvPicPr>
            <p:cNvPr id="44" name="Picture 43">
              <a:extLst>
                <a:ext uri="{FF2B5EF4-FFF2-40B4-BE49-F238E27FC236}">
                  <a16:creationId xmlns:a16="http://schemas.microsoft.com/office/drawing/2014/main" id="{DB4E8BE8-C0A0-4DC5-AFB0-8A8CF27F0F1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45" name="Picture 44">
              <a:extLst>
                <a:ext uri="{FF2B5EF4-FFF2-40B4-BE49-F238E27FC236}">
                  <a16:creationId xmlns:a16="http://schemas.microsoft.com/office/drawing/2014/main" id="{696C1EE1-D5E7-485A-9E4D-86FEFBF6E17E}"/>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46" name="Group 45">
            <a:extLst>
              <a:ext uri="{FF2B5EF4-FFF2-40B4-BE49-F238E27FC236}">
                <a16:creationId xmlns:a16="http://schemas.microsoft.com/office/drawing/2014/main" id="{44C4A558-6C02-426B-AA32-9AD2D5715BF2}"/>
              </a:ext>
            </a:extLst>
          </p:cNvPr>
          <p:cNvGrpSpPr>
            <a:grpSpLocks noChangeAspect="1"/>
          </p:cNvGrpSpPr>
          <p:nvPr/>
        </p:nvGrpSpPr>
        <p:grpSpPr>
          <a:xfrm>
            <a:off x="6096000" y="3636812"/>
            <a:ext cx="6012000" cy="1172461"/>
            <a:chOff x="597349" y="1567129"/>
            <a:chExt cx="10452943" cy="2038538"/>
          </a:xfrm>
        </p:grpSpPr>
        <p:pic>
          <p:nvPicPr>
            <p:cNvPr id="47" name="Picture 46">
              <a:extLst>
                <a:ext uri="{FF2B5EF4-FFF2-40B4-BE49-F238E27FC236}">
                  <a16:creationId xmlns:a16="http://schemas.microsoft.com/office/drawing/2014/main" id="{C99B6794-31A6-44B2-908C-B48AD274284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48" name="Picture 47">
              <a:extLst>
                <a:ext uri="{FF2B5EF4-FFF2-40B4-BE49-F238E27FC236}">
                  <a16:creationId xmlns:a16="http://schemas.microsoft.com/office/drawing/2014/main" id="{9D90DBE8-AD43-41C2-9317-F2D851C5E951}"/>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49" name="Group 48">
            <a:extLst>
              <a:ext uri="{FF2B5EF4-FFF2-40B4-BE49-F238E27FC236}">
                <a16:creationId xmlns:a16="http://schemas.microsoft.com/office/drawing/2014/main" id="{C86C8B2D-F5A8-4EA5-A118-98939CEF673D}"/>
              </a:ext>
            </a:extLst>
          </p:cNvPr>
          <p:cNvGrpSpPr>
            <a:grpSpLocks noChangeAspect="1"/>
          </p:cNvGrpSpPr>
          <p:nvPr/>
        </p:nvGrpSpPr>
        <p:grpSpPr>
          <a:xfrm>
            <a:off x="12000" y="5373547"/>
            <a:ext cx="6012000" cy="1172461"/>
            <a:chOff x="597349" y="1567129"/>
            <a:chExt cx="10452943" cy="2038538"/>
          </a:xfrm>
        </p:grpSpPr>
        <p:pic>
          <p:nvPicPr>
            <p:cNvPr id="50" name="Picture 49">
              <a:extLst>
                <a:ext uri="{FF2B5EF4-FFF2-40B4-BE49-F238E27FC236}">
                  <a16:creationId xmlns:a16="http://schemas.microsoft.com/office/drawing/2014/main" id="{51FFA203-43A0-4CDB-BECC-B5CEA0200E1C}"/>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51" name="Picture 50">
              <a:extLst>
                <a:ext uri="{FF2B5EF4-FFF2-40B4-BE49-F238E27FC236}">
                  <a16:creationId xmlns:a16="http://schemas.microsoft.com/office/drawing/2014/main" id="{1F649B05-CFC8-4A3A-A949-EA03F617D230}"/>
                </a:ext>
              </a:extLst>
            </p:cNvPr>
            <p:cNvPicPr>
              <a:picLocks noChangeAspect="1"/>
            </p:cNvPicPr>
            <p:nvPr/>
          </p:nvPicPr>
          <p:blipFill>
            <a:blip r:embed="rId5"/>
            <a:stretch>
              <a:fillRect/>
            </a:stretch>
          </p:blipFill>
          <p:spPr>
            <a:xfrm>
              <a:off x="597349" y="2831408"/>
              <a:ext cx="10452943" cy="774259"/>
            </a:xfrm>
            <a:prstGeom prst="rect">
              <a:avLst/>
            </a:prstGeom>
          </p:spPr>
        </p:pic>
      </p:grpSp>
      <p:grpSp>
        <p:nvGrpSpPr>
          <p:cNvPr id="52" name="Group 51">
            <a:extLst>
              <a:ext uri="{FF2B5EF4-FFF2-40B4-BE49-F238E27FC236}">
                <a16:creationId xmlns:a16="http://schemas.microsoft.com/office/drawing/2014/main" id="{43303E79-C49D-4234-8931-365BAD3B0A97}"/>
              </a:ext>
            </a:extLst>
          </p:cNvPr>
          <p:cNvGrpSpPr>
            <a:grpSpLocks noChangeAspect="1"/>
          </p:cNvGrpSpPr>
          <p:nvPr/>
        </p:nvGrpSpPr>
        <p:grpSpPr>
          <a:xfrm>
            <a:off x="6096000" y="5373547"/>
            <a:ext cx="6012000" cy="1172461"/>
            <a:chOff x="597349" y="1567129"/>
            <a:chExt cx="10452943" cy="2038538"/>
          </a:xfrm>
        </p:grpSpPr>
        <p:pic>
          <p:nvPicPr>
            <p:cNvPr id="53" name="Picture 52">
              <a:extLst>
                <a:ext uri="{FF2B5EF4-FFF2-40B4-BE49-F238E27FC236}">
                  <a16:creationId xmlns:a16="http://schemas.microsoft.com/office/drawing/2014/main" id="{BACA0D97-C5E6-41BB-BC44-4A826286D6C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Lst>
            </a:blip>
            <a:srcRect l="24243" t="25687" r="52196" b="27556"/>
            <a:stretch/>
          </p:blipFill>
          <p:spPr>
            <a:xfrm>
              <a:off x="3223451" y="1567129"/>
              <a:ext cx="1916420" cy="1376025"/>
            </a:xfrm>
            <a:prstGeom prst="rect">
              <a:avLst/>
            </a:prstGeom>
          </p:spPr>
        </p:pic>
        <p:pic>
          <p:nvPicPr>
            <p:cNvPr id="54" name="Picture 53">
              <a:extLst>
                <a:ext uri="{FF2B5EF4-FFF2-40B4-BE49-F238E27FC236}">
                  <a16:creationId xmlns:a16="http://schemas.microsoft.com/office/drawing/2014/main" id="{57EC77ED-8216-44CA-AE99-E91A2E5D303B}"/>
                </a:ext>
              </a:extLst>
            </p:cNvPr>
            <p:cNvPicPr>
              <a:picLocks noChangeAspect="1"/>
            </p:cNvPicPr>
            <p:nvPr/>
          </p:nvPicPr>
          <p:blipFill>
            <a:blip r:embed="rId5"/>
            <a:stretch>
              <a:fillRect/>
            </a:stretch>
          </p:blipFill>
          <p:spPr>
            <a:xfrm>
              <a:off x="597349" y="2831408"/>
              <a:ext cx="10452943" cy="774259"/>
            </a:xfrm>
            <a:prstGeom prst="rect">
              <a:avLst/>
            </a:prstGeom>
          </p:spPr>
        </p:pic>
      </p:grpSp>
    </p:spTree>
    <p:extLst>
      <p:ext uri="{BB962C8B-B14F-4D97-AF65-F5344CB8AC3E}">
        <p14:creationId xmlns:p14="http://schemas.microsoft.com/office/powerpoint/2010/main" val="6868168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C3FB1D0-5922-4AED-BE37-8AE05DB8C8BC}"/>
              </a:ext>
            </a:extLst>
          </p:cNvPr>
          <p:cNvCxnSpPr/>
          <p:nvPr/>
        </p:nvCxnSpPr>
        <p:spPr>
          <a:xfrm>
            <a:off x="6096000"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426684-DE31-44ED-9F90-7A90505E7438}"/>
              </a:ext>
            </a:extLst>
          </p:cNvPr>
          <p:cNvCxnSpPr>
            <a:cxnSpLocks/>
          </p:cNvCxnSpPr>
          <p:nvPr/>
        </p:nvCxnSpPr>
        <p:spPr>
          <a:xfrm flipH="1" flipV="1">
            <a:off x="-17758" y="3402530"/>
            <a:ext cx="122097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769BB51-0A66-4823-8ED5-7FC78A96DB5F}"/>
              </a:ext>
            </a:extLst>
          </p:cNvPr>
          <p:cNvPicPr>
            <a:picLocks noChangeAspect="1"/>
          </p:cNvPicPr>
          <p:nvPr/>
        </p:nvPicPr>
        <p:blipFill>
          <a:blip r:embed="rId3"/>
          <a:stretch>
            <a:fillRect/>
          </a:stretch>
        </p:blipFill>
        <p:spPr>
          <a:xfrm>
            <a:off x="219241" y="43338"/>
            <a:ext cx="5292000" cy="1547511"/>
          </a:xfrm>
          <a:prstGeom prst="rect">
            <a:avLst/>
          </a:prstGeom>
        </p:spPr>
      </p:pic>
      <p:pic>
        <p:nvPicPr>
          <p:cNvPr id="17" name="Picture 16">
            <a:extLst>
              <a:ext uri="{FF2B5EF4-FFF2-40B4-BE49-F238E27FC236}">
                <a16:creationId xmlns:a16="http://schemas.microsoft.com/office/drawing/2014/main" id="{00F9D6F6-B6B1-4432-95D8-20FCA400668C}"/>
              </a:ext>
            </a:extLst>
          </p:cNvPr>
          <p:cNvPicPr>
            <a:picLocks noChangeAspect="1"/>
          </p:cNvPicPr>
          <p:nvPr/>
        </p:nvPicPr>
        <p:blipFill>
          <a:blip r:embed="rId4"/>
          <a:stretch>
            <a:fillRect/>
          </a:stretch>
        </p:blipFill>
        <p:spPr>
          <a:xfrm>
            <a:off x="219241" y="1749950"/>
            <a:ext cx="5292000" cy="1603844"/>
          </a:xfrm>
          <a:prstGeom prst="rect">
            <a:avLst/>
          </a:prstGeom>
        </p:spPr>
      </p:pic>
      <p:pic>
        <p:nvPicPr>
          <p:cNvPr id="18" name="Picture 17">
            <a:extLst>
              <a:ext uri="{FF2B5EF4-FFF2-40B4-BE49-F238E27FC236}">
                <a16:creationId xmlns:a16="http://schemas.microsoft.com/office/drawing/2014/main" id="{D2D18705-7A7C-4208-B139-85A80B7A6FCD}"/>
              </a:ext>
            </a:extLst>
          </p:cNvPr>
          <p:cNvPicPr>
            <a:picLocks noChangeAspect="1"/>
          </p:cNvPicPr>
          <p:nvPr/>
        </p:nvPicPr>
        <p:blipFill>
          <a:blip r:embed="rId3"/>
          <a:stretch>
            <a:fillRect/>
          </a:stretch>
        </p:blipFill>
        <p:spPr>
          <a:xfrm>
            <a:off x="219241" y="3478939"/>
            <a:ext cx="5292000" cy="1547511"/>
          </a:xfrm>
          <a:prstGeom prst="rect">
            <a:avLst/>
          </a:prstGeom>
        </p:spPr>
      </p:pic>
      <p:pic>
        <p:nvPicPr>
          <p:cNvPr id="19" name="Picture 18">
            <a:extLst>
              <a:ext uri="{FF2B5EF4-FFF2-40B4-BE49-F238E27FC236}">
                <a16:creationId xmlns:a16="http://schemas.microsoft.com/office/drawing/2014/main" id="{B9A10252-994A-476C-BC1A-51138097D24D}"/>
              </a:ext>
            </a:extLst>
          </p:cNvPr>
          <p:cNvPicPr>
            <a:picLocks noChangeAspect="1"/>
          </p:cNvPicPr>
          <p:nvPr/>
        </p:nvPicPr>
        <p:blipFill>
          <a:blip r:embed="rId4"/>
          <a:stretch>
            <a:fillRect/>
          </a:stretch>
        </p:blipFill>
        <p:spPr>
          <a:xfrm>
            <a:off x="219241" y="5185551"/>
            <a:ext cx="5292000" cy="1603844"/>
          </a:xfrm>
          <a:prstGeom prst="rect">
            <a:avLst/>
          </a:prstGeom>
        </p:spPr>
      </p:pic>
      <p:pic>
        <p:nvPicPr>
          <p:cNvPr id="20" name="Picture 19">
            <a:extLst>
              <a:ext uri="{FF2B5EF4-FFF2-40B4-BE49-F238E27FC236}">
                <a16:creationId xmlns:a16="http://schemas.microsoft.com/office/drawing/2014/main" id="{7B07CF66-90F8-4EA9-8477-06A2CBA6DFCA}"/>
              </a:ext>
            </a:extLst>
          </p:cNvPr>
          <p:cNvPicPr>
            <a:picLocks noChangeAspect="1"/>
          </p:cNvPicPr>
          <p:nvPr/>
        </p:nvPicPr>
        <p:blipFill>
          <a:blip r:embed="rId3"/>
          <a:stretch>
            <a:fillRect/>
          </a:stretch>
        </p:blipFill>
        <p:spPr>
          <a:xfrm>
            <a:off x="6424712" y="43338"/>
            <a:ext cx="5292000" cy="1547511"/>
          </a:xfrm>
          <a:prstGeom prst="rect">
            <a:avLst/>
          </a:prstGeom>
        </p:spPr>
      </p:pic>
      <p:pic>
        <p:nvPicPr>
          <p:cNvPr id="21" name="Picture 20">
            <a:extLst>
              <a:ext uri="{FF2B5EF4-FFF2-40B4-BE49-F238E27FC236}">
                <a16:creationId xmlns:a16="http://schemas.microsoft.com/office/drawing/2014/main" id="{3E693E9B-ABAC-4AD7-B0C0-9330FEBC0F85}"/>
              </a:ext>
            </a:extLst>
          </p:cNvPr>
          <p:cNvPicPr>
            <a:picLocks noChangeAspect="1"/>
          </p:cNvPicPr>
          <p:nvPr/>
        </p:nvPicPr>
        <p:blipFill>
          <a:blip r:embed="rId4"/>
          <a:stretch>
            <a:fillRect/>
          </a:stretch>
        </p:blipFill>
        <p:spPr>
          <a:xfrm>
            <a:off x="6424712" y="1749950"/>
            <a:ext cx="5292000" cy="1603844"/>
          </a:xfrm>
          <a:prstGeom prst="rect">
            <a:avLst/>
          </a:prstGeom>
        </p:spPr>
      </p:pic>
      <p:pic>
        <p:nvPicPr>
          <p:cNvPr id="22" name="Picture 21">
            <a:extLst>
              <a:ext uri="{FF2B5EF4-FFF2-40B4-BE49-F238E27FC236}">
                <a16:creationId xmlns:a16="http://schemas.microsoft.com/office/drawing/2014/main" id="{5F4658F6-DB1D-4EE9-9F5A-CD5980FCC649}"/>
              </a:ext>
            </a:extLst>
          </p:cNvPr>
          <p:cNvPicPr>
            <a:picLocks noChangeAspect="1"/>
          </p:cNvPicPr>
          <p:nvPr/>
        </p:nvPicPr>
        <p:blipFill>
          <a:blip r:embed="rId3"/>
          <a:stretch>
            <a:fillRect/>
          </a:stretch>
        </p:blipFill>
        <p:spPr>
          <a:xfrm>
            <a:off x="6424712" y="3478939"/>
            <a:ext cx="5292000" cy="1547511"/>
          </a:xfrm>
          <a:prstGeom prst="rect">
            <a:avLst/>
          </a:prstGeom>
        </p:spPr>
      </p:pic>
      <p:pic>
        <p:nvPicPr>
          <p:cNvPr id="23" name="Picture 22">
            <a:extLst>
              <a:ext uri="{FF2B5EF4-FFF2-40B4-BE49-F238E27FC236}">
                <a16:creationId xmlns:a16="http://schemas.microsoft.com/office/drawing/2014/main" id="{1D168983-8DC7-4E92-BA13-5E4BB692B319}"/>
              </a:ext>
            </a:extLst>
          </p:cNvPr>
          <p:cNvPicPr>
            <a:picLocks noChangeAspect="1"/>
          </p:cNvPicPr>
          <p:nvPr/>
        </p:nvPicPr>
        <p:blipFill>
          <a:blip r:embed="rId4"/>
          <a:stretch>
            <a:fillRect/>
          </a:stretch>
        </p:blipFill>
        <p:spPr>
          <a:xfrm>
            <a:off x="6424712" y="5185551"/>
            <a:ext cx="5292000" cy="1603844"/>
          </a:xfrm>
          <a:prstGeom prst="rect">
            <a:avLst/>
          </a:prstGeom>
        </p:spPr>
      </p:pic>
    </p:spTree>
    <p:extLst>
      <p:ext uri="{BB962C8B-B14F-4D97-AF65-F5344CB8AC3E}">
        <p14:creationId xmlns:p14="http://schemas.microsoft.com/office/powerpoint/2010/main" val="19780459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3CE2A7-945D-4DFB-A25A-DD54788B5098}"/>
              </a:ext>
            </a:extLst>
          </p:cNvPr>
          <p:cNvGrpSpPr/>
          <p:nvPr/>
        </p:nvGrpSpPr>
        <p:grpSpPr>
          <a:xfrm>
            <a:off x="581617" y="459191"/>
            <a:ext cx="10931237" cy="751038"/>
            <a:chOff x="630381" y="1678390"/>
            <a:chExt cx="10931237" cy="751038"/>
          </a:xfrm>
        </p:grpSpPr>
        <p:cxnSp>
          <p:nvCxnSpPr>
            <p:cNvPr id="2" name="Straight Arrow Connector 1">
              <a:extLst>
                <a:ext uri="{FF2B5EF4-FFF2-40B4-BE49-F238E27FC236}">
                  <a16:creationId xmlns:a16="http://schemas.microsoft.com/office/drawing/2014/main" id="{899F0B9C-E673-4D9E-AFCC-6BB3DE25C4DC}"/>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3B987FD2-3B87-4981-81D0-13723DA9B544}"/>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D01353B-60F5-4294-840A-1C640347023D}"/>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FB2C61-BC42-4F40-AA4D-DB3BF391B645}"/>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6" name="TextBox 5">
              <a:extLst>
                <a:ext uri="{FF2B5EF4-FFF2-40B4-BE49-F238E27FC236}">
                  <a16:creationId xmlns:a16="http://schemas.microsoft.com/office/drawing/2014/main" id="{A66D4B1B-0DF8-4C7C-820A-12B167E662F9}"/>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grpSp>
      <p:grpSp>
        <p:nvGrpSpPr>
          <p:cNvPr id="8" name="Group 7">
            <a:extLst>
              <a:ext uri="{FF2B5EF4-FFF2-40B4-BE49-F238E27FC236}">
                <a16:creationId xmlns:a16="http://schemas.microsoft.com/office/drawing/2014/main" id="{4A80D219-F099-4F17-8420-0AE82A617EA2}"/>
              </a:ext>
            </a:extLst>
          </p:cNvPr>
          <p:cNvGrpSpPr/>
          <p:nvPr/>
        </p:nvGrpSpPr>
        <p:grpSpPr>
          <a:xfrm>
            <a:off x="581617" y="1786815"/>
            <a:ext cx="10931237" cy="751038"/>
            <a:chOff x="630381" y="1678390"/>
            <a:chExt cx="10931237" cy="751038"/>
          </a:xfrm>
        </p:grpSpPr>
        <p:cxnSp>
          <p:nvCxnSpPr>
            <p:cNvPr id="9" name="Straight Arrow Connector 8">
              <a:extLst>
                <a:ext uri="{FF2B5EF4-FFF2-40B4-BE49-F238E27FC236}">
                  <a16:creationId xmlns:a16="http://schemas.microsoft.com/office/drawing/2014/main" id="{6E4E68E4-F76E-414F-BF9E-CF1669FF4531}"/>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054D944-5DCE-457A-BFF8-18FE5FFA8A5D}"/>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0B5C9D-50E4-4ADD-B627-2A2378AE1188}"/>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E908DF-B0E8-44D4-B760-F32E33EFE7D2}"/>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13" name="TextBox 12">
              <a:extLst>
                <a:ext uri="{FF2B5EF4-FFF2-40B4-BE49-F238E27FC236}">
                  <a16:creationId xmlns:a16="http://schemas.microsoft.com/office/drawing/2014/main" id="{3CEBD780-C231-42D4-8323-A88BBE472336}"/>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grpSp>
      <p:grpSp>
        <p:nvGrpSpPr>
          <p:cNvPr id="14" name="Group 13">
            <a:extLst>
              <a:ext uri="{FF2B5EF4-FFF2-40B4-BE49-F238E27FC236}">
                <a16:creationId xmlns:a16="http://schemas.microsoft.com/office/drawing/2014/main" id="{B2C33F26-CE00-4C6F-A157-637432EBC7D2}"/>
              </a:ext>
            </a:extLst>
          </p:cNvPr>
          <p:cNvGrpSpPr/>
          <p:nvPr/>
        </p:nvGrpSpPr>
        <p:grpSpPr>
          <a:xfrm>
            <a:off x="581617" y="3114439"/>
            <a:ext cx="10931237" cy="751038"/>
            <a:chOff x="630381" y="1678390"/>
            <a:chExt cx="10931237" cy="751038"/>
          </a:xfrm>
        </p:grpSpPr>
        <p:cxnSp>
          <p:nvCxnSpPr>
            <p:cNvPr id="15" name="Straight Arrow Connector 14">
              <a:extLst>
                <a:ext uri="{FF2B5EF4-FFF2-40B4-BE49-F238E27FC236}">
                  <a16:creationId xmlns:a16="http://schemas.microsoft.com/office/drawing/2014/main" id="{3EAE4870-050A-4241-8120-F1C236C65562}"/>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BBF5C4-9ADE-4ECD-865F-B0BB9DE2BEC2}"/>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577A4A-01A7-4A37-8F89-7BD1F7F91CA2}"/>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A001A0-7A56-4F27-939F-A38412299EAC}"/>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19" name="TextBox 18">
              <a:extLst>
                <a:ext uri="{FF2B5EF4-FFF2-40B4-BE49-F238E27FC236}">
                  <a16:creationId xmlns:a16="http://schemas.microsoft.com/office/drawing/2014/main" id="{952218AF-A555-4712-BDA9-AB8E43828A0F}"/>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grpSp>
      <p:grpSp>
        <p:nvGrpSpPr>
          <p:cNvPr id="20" name="Group 19">
            <a:extLst>
              <a:ext uri="{FF2B5EF4-FFF2-40B4-BE49-F238E27FC236}">
                <a16:creationId xmlns:a16="http://schemas.microsoft.com/office/drawing/2014/main" id="{B9B89F92-7C68-4D1A-94E4-02FD188D45BF}"/>
              </a:ext>
            </a:extLst>
          </p:cNvPr>
          <p:cNvGrpSpPr/>
          <p:nvPr/>
        </p:nvGrpSpPr>
        <p:grpSpPr>
          <a:xfrm>
            <a:off x="581617" y="4442063"/>
            <a:ext cx="10931237" cy="751038"/>
            <a:chOff x="630381" y="1678390"/>
            <a:chExt cx="10931237" cy="751038"/>
          </a:xfrm>
        </p:grpSpPr>
        <p:cxnSp>
          <p:nvCxnSpPr>
            <p:cNvPr id="21" name="Straight Arrow Connector 20">
              <a:extLst>
                <a:ext uri="{FF2B5EF4-FFF2-40B4-BE49-F238E27FC236}">
                  <a16:creationId xmlns:a16="http://schemas.microsoft.com/office/drawing/2014/main" id="{715181C5-72B1-4CA2-AF08-C73B60EA3E86}"/>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6EDCDE-C344-475A-873C-C2A03698EE99}"/>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9A3765-AAD8-4470-8483-111DAC5A6656}"/>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FFAAA5-03D1-425A-B112-351E67CD007F}"/>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25" name="TextBox 24">
              <a:extLst>
                <a:ext uri="{FF2B5EF4-FFF2-40B4-BE49-F238E27FC236}">
                  <a16:creationId xmlns:a16="http://schemas.microsoft.com/office/drawing/2014/main" id="{AC565ABA-D04C-485E-872A-76F3B15D4694}"/>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grpSp>
      <p:grpSp>
        <p:nvGrpSpPr>
          <p:cNvPr id="26" name="Group 25">
            <a:extLst>
              <a:ext uri="{FF2B5EF4-FFF2-40B4-BE49-F238E27FC236}">
                <a16:creationId xmlns:a16="http://schemas.microsoft.com/office/drawing/2014/main" id="{C1800A53-A4CC-45DC-B725-8B2BE5B23C24}"/>
              </a:ext>
            </a:extLst>
          </p:cNvPr>
          <p:cNvGrpSpPr/>
          <p:nvPr/>
        </p:nvGrpSpPr>
        <p:grpSpPr>
          <a:xfrm>
            <a:off x="581617" y="5769686"/>
            <a:ext cx="10931237" cy="751038"/>
            <a:chOff x="630381" y="1678390"/>
            <a:chExt cx="10931237" cy="751038"/>
          </a:xfrm>
        </p:grpSpPr>
        <p:cxnSp>
          <p:nvCxnSpPr>
            <p:cNvPr id="27" name="Straight Arrow Connector 26">
              <a:extLst>
                <a:ext uri="{FF2B5EF4-FFF2-40B4-BE49-F238E27FC236}">
                  <a16:creationId xmlns:a16="http://schemas.microsoft.com/office/drawing/2014/main" id="{90EA511F-7536-4321-917A-C24BC94E9BFA}"/>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D87A64-B6C8-4820-A93D-089A13E7CE52}"/>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0BAE5-3E08-4A1D-B621-4FE30642018A}"/>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FEFA25-C923-4244-9F44-E5BD77A42463}"/>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31" name="TextBox 30">
              <a:extLst>
                <a:ext uri="{FF2B5EF4-FFF2-40B4-BE49-F238E27FC236}">
                  <a16:creationId xmlns:a16="http://schemas.microsoft.com/office/drawing/2014/main" id="{77731AC2-54F7-4CA8-9D80-2D1756DC292C}"/>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grpSp>
    </p:spTree>
    <p:extLst>
      <p:ext uri="{BB962C8B-B14F-4D97-AF65-F5344CB8AC3E}">
        <p14:creationId xmlns:p14="http://schemas.microsoft.com/office/powerpoint/2010/main" val="20786484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F1C3ACA2-D7C9-46F4-8BEF-2F9ABD8B39F0}"/>
              </a:ext>
            </a:extLst>
          </p:cNvPr>
          <p:cNvPicPr>
            <a:picLocks noChangeAspect="1"/>
          </p:cNvPicPr>
          <p:nvPr/>
        </p:nvPicPr>
        <p:blipFill>
          <a:blip r:embed="rId3"/>
          <a:stretch>
            <a:fillRect/>
          </a:stretch>
        </p:blipFill>
        <p:spPr>
          <a:xfrm rot="16200000">
            <a:off x="-1369860" y="1850961"/>
            <a:ext cx="6480000" cy="3206879"/>
          </a:xfrm>
          <a:prstGeom prst="rect">
            <a:avLst/>
          </a:prstGeom>
        </p:spPr>
      </p:pic>
      <p:pic>
        <p:nvPicPr>
          <p:cNvPr id="31" name="Picture 30">
            <a:extLst>
              <a:ext uri="{FF2B5EF4-FFF2-40B4-BE49-F238E27FC236}">
                <a16:creationId xmlns:a16="http://schemas.microsoft.com/office/drawing/2014/main" id="{B75FB91A-DBA8-4F6A-BE09-A923EDE34CAA}"/>
              </a:ext>
            </a:extLst>
          </p:cNvPr>
          <p:cNvPicPr>
            <a:picLocks noChangeAspect="1"/>
          </p:cNvPicPr>
          <p:nvPr/>
        </p:nvPicPr>
        <p:blipFill>
          <a:blip r:embed="rId3"/>
          <a:stretch>
            <a:fillRect/>
          </a:stretch>
        </p:blipFill>
        <p:spPr>
          <a:xfrm rot="16200000">
            <a:off x="2856000" y="1850961"/>
            <a:ext cx="6480000" cy="3206879"/>
          </a:xfrm>
          <a:prstGeom prst="rect">
            <a:avLst/>
          </a:prstGeom>
        </p:spPr>
      </p:pic>
      <p:pic>
        <p:nvPicPr>
          <p:cNvPr id="32" name="Picture 31">
            <a:extLst>
              <a:ext uri="{FF2B5EF4-FFF2-40B4-BE49-F238E27FC236}">
                <a16:creationId xmlns:a16="http://schemas.microsoft.com/office/drawing/2014/main" id="{9CBA08ED-85A0-4C6C-8E41-52FDEE3A423F}"/>
              </a:ext>
            </a:extLst>
          </p:cNvPr>
          <p:cNvPicPr>
            <a:picLocks noChangeAspect="1"/>
          </p:cNvPicPr>
          <p:nvPr/>
        </p:nvPicPr>
        <p:blipFill>
          <a:blip r:embed="rId3"/>
          <a:stretch>
            <a:fillRect/>
          </a:stretch>
        </p:blipFill>
        <p:spPr>
          <a:xfrm rot="16200000">
            <a:off x="7081860" y="1850961"/>
            <a:ext cx="6480000" cy="3206879"/>
          </a:xfrm>
          <a:prstGeom prst="rect">
            <a:avLst/>
          </a:prstGeom>
        </p:spPr>
      </p:pic>
    </p:spTree>
    <p:extLst>
      <p:ext uri="{BB962C8B-B14F-4D97-AF65-F5344CB8AC3E}">
        <p14:creationId xmlns:p14="http://schemas.microsoft.com/office/powerpoint/2010/main" val="9917626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E5E219-FCEA-4430-9B9A-B8E10D3CA088}"/>
                  </a:ext>
                </a:extLst>
              </p:cNvPr>
              <p:cNvSpPr txBox="1"/>
              <p:nvPr/>
            </p:nvSpPr>
            <p:spPr>
              <a:xfrm>
                <a:off x="2747187"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2" name="TextBox 1">
                <a:extLst>
                  <a:ext uri="{FF2B5EF4-FFF2-40B4-BE49-F238E27FC236}">
                    <a16:creationId xmlns:a16="http://schemas.microsoft.com/office/drawing/2014/main" id="{61E5E219-FCEA-4430-9B9A-B8E10D3CA088}"/>
                  </a:ext>
                </a:extLst>
              </p:cNvPr>
              <p:cNvSpPr txBox="1">
                <a:spLocks noRot="1" noChangeAspect="1" noMove="1" noResize="1" noEditPoints="1" noAdjustHandles="1" noChangeArrowheads="1" noChangeShapeType="1" noTextEdit="1"/>
              </p:cNvSpPr>
              <p:nvPr/>
            </p:nvSpPr>
            <p:spPr>
              <a:xfrm>
                <a:off x="2747187" y="192873"/>
                <a:ext cx="486303" cy="829286"/>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6F0775-F819-4065-9D8C-BC4CF02D8C3C}"/>
                  </a:ext>
                </a:extLst>
              </p:cNvPr>
              <p:cNvSpPr txBox="1"/>
              <p:nvPr/>
            </p:nvSpPr>
            <p:spPr>
              <a:xfrm>
                <a:off x="2758184"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10" name="TextBox 9">
                <a:extLst>
                  <a:ext uri="{FF2B5EF4-FFF2-40B4-BE49-F238E27FC236}">
                    <a16:creationId xmlns:a16="http://schemas.microsoft.com/office/drawing/2014/main" id="{AF6F0775-F819-4065-9D8C-BC4CF02D8C3C}"/>
                  </a:ext>
                </a:extLst>
              </p:cNvPr>
              <p:cNvSpPr txBox="1">
                <a:spLocks noRot="1" noChangeAspect="1" noMove="1" noResize="1" noEditPoints="1" noAdjustHandles="1" noChangeArrowheads="1" noChangeShapeType="1" noTextEdit="1"/>
              </p:cNvSpPr>
              <p:nvPr/>
            </p:nvSpPr>
            <p:spPr>
              <a:xfrm>
                <a:off x="2758184" y="2974557"/>
                <a:ext cx="486303" cy="831797"/>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553C4D-6A8C-449B-8A1A-690C19837382}"/>
                  </a:ext>
                </a:extLst>
              </p:cNvPr>
              <p:cNvSpPr txBox="1"/>
              <p:nvPr/>
            </p:nvSpPr>
            <p:spPr>
              <a:xfrm>
                <a:off x="2758183"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16" name="TextBox 15">
                <a:extLst>
                  <a:ext uri="{FF2B5EF4-FFF2-40B4-BE49-F238E27FC236}">
                    <a16:creationId xmlns:a16="http://schemas.microsoft.com/office/drawing/2014/main" id="{18553C4D-6A8C-449B-8A1A-690C19837382}"/>
                  </a:ext>
                </a:extLst>
              </p:cNvPr>
              <p:cNvSpPr txBox="1">
                <a:spLocks noRot="1" noChangeAspect="1" noMove="1" noResize="1" noEditPoints="1" noAdjustHandles="1" noChangeArrowheads="1" noChangeShapeType="1" noTextEdit="1"/>
              </p:cNvSpPr>
              <p:nvPr/>
            </p:nvSpPr>
            <p:spPr>
              <a:xfrm>
                <a:off x="2758183" y="3893352"/>
                <a:ext cx="486303" cy="829286"/>
              </a:xfrm>
              <a:prstGeom prst="roundRect">
                <a:avLst/>
              </a:prstGeom>
              <a:blipFill>
                <a:blip r:embed="rId5"/>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AE91F12-73F5-4D22-A469-25A339E9BA0A}"/>
              </a:ext>
            </a:extLst>
          </p:cNvPr>
          <p:cNvPicPr>
            <a:picLocks noChangeAspect="1"/>
          </p:cNvPicPr>
          <p:nvPr/>
        </p:nvPicPr>
        <p:blipFill>
          <a:blip r:embed="rId6"/>
          <a:stretch>
            <a:fillRect/>
          </a:stretch>
        </p:blipFill>
        <p:spPr>
          <a:xfrm>
            <a:off x="678291" y="1089132"/>
            <a:ext cx="707197" cy="5188146"/>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C39CE3-9981-4F1F-A205-E5EB16D8AC85}"/>
                  </a:ext>
                </a:extLst>
              </p:cNvPr>
              <p:cNvSpPr txBox="1"/>
              <p:nvPr/>
            </p:nvSpPr>
            <p:spPr>
              <a:xfrm>
                <a:off x="2730885"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25" name="TextBox 24">
                <a:extLst>
                  <a:ext uri="{FF2B5EF4-FFF2-40B4-BE49-F238E27FC236}">
                    <a16:creationId xmlns:a16="http://schemas.microsoft.com/office/drawing/2014/main" id="{C5C39CE3-9981-4F1F-A205-E5EB16D8AC85}"/>
                  </a:ext>
                </a:extLst>
              </p:cNvPr>
              <p:cNvSpPr txBox="1">
                <a:spLocks noRot="1" noChangeAspect="1" noMove="1" noResize="1" noEditPoints="1" noAdjustHandles="1" noChangeArrowheads="1" noChangeShapeType="1" noTextEdit="1"/>
              </p:cNvSpPr>
              <p:nvPr/>
            </p:nvSpPr>
            <p:spPr>
              <a:xfrm>
                <a:off x="2730885" y="1109157"/>
                <a:ext cx="486303" cy="831797"/>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7A7A5B-BBB5-4CE0-979F-39EC454A2514}"/>
                  </a:ext>
                </a:extLst>
              </p:cNvPr>
              <p:cNvSpPr txBox="1"/>
              <p:nvPr/>
            </p:nvSpPr>
            <p:spPr>
              <a:xfrm>
                <a:off x="2610324"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26" name="TextBox 25">
                <a:extLst>
                  <a:ext uri="{FF2B5EF4-FFF2-40B4-BE49-F238E27FC236}">
                    <a16:creationId xmlns:a16="http://schemas.microsoft.com/office/drawing/2014/main" id="{517A7A5B-BBB5-4CE0-979F-39EC454A2514}"/>
                  </a:ext>
                </a:extLst>
              </p:cNvPr>
              <p:cNvSpPr txBox="1">
                <a:spLocks noRot="1" noChangeAspect="1" noMove="1" noResize="1" noEditPoints="1" noAdjustHandles="1" noChangeArrowheads="1" noChangeShapeType="1" noTextEdit="1"/>
              </p:cNvSpPr>
              <p:nvPr/>
            </p:nvSpPr>
            <p:spPr>
              <a:xfrm>
                <a:off x="2610324" y="2027952"/>
                <a:ext cx="782024" cy="859607"/>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5DC2306-670A-4BED-853A-3458461A60CD}"/>
                  </a:ext>
                </a:extLst>
              </p:cNvPr>
              <p:cNvSpPr txBox="1"/>
              <p:nvPr/>
            </p:nvSpPr>
            <p:spPr>
              <a:xfrm>
                <a:off x="2747186"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27" name="TextBox 26">
                <a:extLst>
                  <a:ext uri="{FF2B5EF4-FFF2-40B4-BE49-F238E27FC236}">
                    <a16:creationId xmlns:a16="http://schemas.microsoft.com/office/drawing/2014/main" id="{85DC2306-670A-4BED-853A-3458461A60CD}"/>
                  </a:ext>
                </a:extLst>
              </p:cNvPr>
              <p:cNvSpPr txBox="1">
                <a:spLocks noRot="1" noChangeAspect="1" noMove="1" noResize="1" noEditPoints="1" noAdjustHandles="1" noChangeArrowheads="1" noChangeShapeType="1" noTextEdit="1"/>
              </p:cNvSpPr>
              <p:nvPr/>
            </p:nvSpPr>
            <p:spPr>
              <a:xfrm>
                <a:off x="2747186" y="4809636"/>
                <a:ext cx="486303" cy="829286"/>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614BCB6-2975-498E-A774-4757E19D1C0B}"/>
                  </a:ext>
                </a:extLst>
              </p:cNvPr>
              <p:cNvSpPr txBox="1"/>
              <p:nvPr/>
            </p:nvSpPr>
            <p:spPr>
              <a:xfrm>
                <a:off x="2730885"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28" name="TextBox 27">
                <a:extLst>
                  <a:ext uri="{FF2B5EF4-FFF2-40B4-BE49-F238E27FC236}">
                    <a16:creationId xmlns:a16="http://schemas.microsoft.com/office/drawing/2014/main" id="{7614BCB6-2975-498E-A774-4757E19D1C0B}"/>
                  </a:ext>
                </a:extLst>
              </p:cNvPr>
              <p:cNvSpPr txBox="1">
                <a:spLocks noRot="1" noChangeAspect="1" noMove="1" noResize="1" noEditPoints="1" noAdjustHandles="1" noChangeArrowheads="1" noChangeShapeType="1" noTextEdit="1"/>
              </p:cNvSpPr>
              <p:nvPr/>
            </p:nvSpPr>
            <p:spPr>
              <a:xfrm>
                <a:off x="2730885" y="5725920"/>
                <a:ext cx="486303" cy="83973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38D1C1-0CCB-44A0-A219-C7F8E67359A4}"/>
                  </a:ext>
                </a:extLst>
              </p:cNvPr>
              <p:cNvSpPr txBox="1"/>
              <p:nvPr/>
            </p:nvSpPr>
            <p:spPr>
              <a:xfrm>
                <a:off x="6757068"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17" name="TextBox 16">
                <a:extLst>
                  <a:ext uri="{FF2B5EF4-FFF2-40B4-BE49-F238E27FC236}">
                    <a16:creationId xmlns:a16="http://schemas.microsoft.com/office/drawing/2014/main" id="{D238D1C1-0CCB-44A0-A219-C7F8E67359A4}"/>
                  </a:ext>
                </a:extLst>
              </p:cNvPr>
              <p:cNvSpPr txBox="1">
                <a:spLocks noRot="1" noChangeAspect="1" noMove="1" noResize="1" noEditPoints="1" noAdjustHandles="1" noChangeArrowheads="1" noChangeShapeType="1" noTextEdit="1"/>
              </p:cNvSpPr>
              <p:nvPr/>
            </p:nvSpPr>
            <p:spPr>
              <a:xfrm>
                <a:off x="6757068" y="192873"/>
                <a:ext cx="486303" cy="829286"/>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2EE177A-3703-4C72-81A6-664ECE6CF3AC}"/>
                  </a:ext>
                </a:extLst>
              </p:cNvPr>
              <p:cNvSpPr txBox="1"/>
              <p:nvPr/>
            </p:nvSpPr>
            <p:spPr>
              <a:xfrm>
                <a:off x="6768065"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19" name="TextBox 18">
                <a:extLst>
                  <a:ext uri="{FF2B5EF4-FFF2-40B4-BE49-F238E27FC236}">
                    <a16:creationId xmlns:a16="http://schemas.microsoft.com/office/drawing/2014/main" id="{52EE177A-3703-4C72-81A6-664ECE6CF3AC}"/>
                  </a:ext>
                </a:extLst>
              </p:cNvPr>
              <p:cNvSpPr txBox="1">
                <a:spLocks noRot="1" noChangeAspect="1" noMove="1" noResize="1" noEditPoints="1" noAdjustHandles="1" noChangeArrowheads="1" noChangeShapeType="1" noTextEdit="1"/>
              </p:cNvSpPr>
              <p:nvPr/>
            </p:nvSpPr>
            <p:spPr>
              <a:xfrm>
                <a:off x="6768065" y="2974557"/>
                <a:ext cx="486303" cy="831797"/>
              </a:xfrm>
              <a:prstGeom prst="round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53BE88-6E94-4ACA-9DED-7E57CA875456}"/>
                  </a:ext>
                </a:extLst>
              </p:cNvPr>
              <p:cNvSpPr txBox="1"/>
              <p:nvPr/>
            </p:nvSpPr>
            <p:spPr>
              <a:xfrm>
                <a:off x="6768064"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20" name="TextBox 19">
                <a:extLst>
                  <a:ext uri="{FF2B5EF4-FFF2-40B4-BE49-F238E27FC236}">
                    <a16:creationId xmlns:a16="http://schemas.microsoft.com/office/drawing/2014/main" id="{8553BE88-6E94-4ACA-9DED-7E57CA875456}"/>
                  </a:ext>
                </a:extLst>
              </p:cNvPr>
              <p:cNvSpPr txBox="1">
                <a:spLocks noRot="1" noChangeAspect="1" noMove="1" noResize="1" noEditPoints="1" noAdjustHandles="1" noChangeArrowheads="1" noChangeShapeType="1" noTextEdit="1"/>
              </p:cNvSpPr>
              <p:nvPr/>
            </p:nvSpPr>
            <p:spPr>
              <a:xfrm>
                <a:off x="6768064" y="3893352"/>
                <a:ext cx="486303" cy="829286"/>
              </a:xfrm>
              <a:prstGeom prst="roundRect">
                <a:avLst/>
              </a:prstGeom>
              <a:blipFill>
                <a:blip r:embed="rId13"/>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7B5101DB-4147-4D1E-8BB1-392D27CB5F14}"/>
              </a:ext>
            </a:extLst>
          </p:cNvPr>
          <p:cNvPicPr>
            <a:picLocks noChangeAspect="1"/>
          </p:cNvPicPr>
          <p:nvPr/>
        </p:nvPicPr>
        <p:blipFill>
          <a:blip r:embed="rId6"/>
          <a:stretch>
            <a:fillRect/>
          </a:stretch>
        </p:blipFill>
        <p:spPr>
          <a:xfrm>
            <a:off x="4645307" y="1089132"/>
            <a:ext cx="707197" cy="5188146"/>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33E2F32-4035-463E-A76E-C1CBED0767D3}"/>
                  </a:ext>
                </a:extLst>
              </p:cNvPr>
              <p:cNvSpPr txBox="1"/>
              <p:nvPr/>
            </p:nvSpPr>
            <p:spPr>
              <a:xfrm>
                <a:off x="6740766"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30" name="TextBox 29">
                <a:extLst>
                  <a:ext uri="{FF2B5EF4-FFF2-40B4-BE49-F238E27FC236}">
                    <a16:creationId xmlns:a16="http://schemas.microsoft.com/office/drawing/2014/main" id="{033E2F32-4035-463E-A76E-C1CBED0767D3}"/>
                  </a:ext>
                </a:extLst>
              </p:cNvPr>
              <p:cNvSpPr txBox="1">
                <a:spLocks noRot="1" noChangeAspect="1" noMove="1" noResize="1" noEditPoints="1" noAdjustHandles="1" noChangeArrowheads="1" noChangeShapeType="1" noTextEdit="1"/>
              </p:cNvSpPr>
              <p:nvPr/>
            </p:nvSpPr>
            <p:spPr>
              <a:xfrm>
                <a:off x="6740766" y="1109157"/>
                <a:ext cx="486303" cy="831797"/>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619C2A6-30BF-47E8-AB7E-DA811F487C81}"/>
                  </a:ext>
                </a:extLst>
              </p:cNvPr>
              <p:cNvSpPr txBox="1"/>
              <p:nvPr/>
            </p:nvSpPr>
            <p:spPr>
              <a:xfrm>
                <a:off x="6620205"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31" name="TextBox 30">
                <a:extLst>
                  <a:ext uri="{FF2B5EF4-FFF2-40B4-BE49-F238E27FC236}">
                    <a16:creationId xmlns:a16="http://schemas.microsoft.com/office/drawing/2014/main" id="{6619C2A6-30BF-47E8-AB7E-DA811F487C81}"/>
                  </a:ext>
                </a:extLst>
              </p:cNvPr>
              <p:cNvSpPr txBox="1">
                <a:spLocks noRot="1" noChangeAspect="1" noMove="1" noResize="1" noEditPoints="1" noAdjustHandles="1" noChangeArrowheads="1" noChangeShapeType="1" noTextEdit="1"/>
              </p:cNvSpPr>
              <p:nvPr/>
            </p:nvSpPr>
            <p:spPr>
              <a:xfrm>
                <a:off x="6620205" y="2027952"/>
                <a:ext cx="782024" cy="859607"/>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2D818FA-07F9-4938-8BF8-22F36B265666}"/>
                  </a:ext>
                </a:extLst>
              </p:cNvPr>
              <p:cNvSpPr txBox="1"/>
              <p:nvPr/>
            </p:nvSpPr>
            <p:spPr>
              <a:xfrm>
                <a:off x="6757067"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32" name="TextBox 31">
                <a:extLst>
                  <a:ext uri="{FF2B5EF4-FFF2-40B4-BE49-F238E27FC236}">
                    <a16:creationId xmlns:a16="http://schemas.microsoft.com/office/drawing/2014/main" id="{72D818FA-07F9-4938-8BF8-22F36B265666}"/>
                  </a:ext>
                </a:extLst>
              </p:cNvPr>
              <p:cNvSpPr txBox="1">
                <a:spLocks noRot="1" noChangeAspect="1" noMove="1" noResize="1" noEditPoints="1" noAdjustHandles="1" noChangeArrowheads="1" noChangeShapeType="1" noTextEdit="1"/>
              </p:cNvSpPr>
              <p:nvPr/>
            </p:nvSpPr>
            <p:spPr>
              <a:xfrm>
                <a:off x="6757067" y="4809636"/>
                <a:ext cx="486303" cy="829286"/>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CF8101-9D67-49A6-B204-A8FCC6D2EA00}"/>
                  </a:ext>
                </a:extLst>
              </p:cNvPr>
              <p:cNvSpPr txBox="1"/>
              <p:nvPr/>
            </p:nvSpPr>
            <p:spPr>
              <a:xfrm>
                <a:off x="6740766"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33" name="TextBox 32">
                <a:extLst>
                  <a:ext uri="{FF2B5EF4-FFF2-40B4-BE49-F238E27FC236}">
                    <a16:creationId xmlns:a16="http://schemas.microsoft.com/office/drawing/2014/main" id="{41CF8101-9D67-49A6-B204-A8FCC6D2EA00}"/>
                  </a:ext>
                </a:extLst>
              </p:cNvPr>
              <p:cNvSpPr txBox="1">
                <a:spLocks noRot="1" noChangeAspect="1" noMove="1" noResize="1" noEditPoints="1" noAdjustHandles="1" noChangeArrowheads="1" noChangeShapeType="1" noTextEdit="1"/>
              </p:cNvSpPr>
              <p:nvPr/>
            </p:nvSpPr>
            <p:spPr>
              <a:xfrm>
                <a:off x="6740766" y="5725920"/>
                <a:ext cx="486303" cy="83973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EA13786-BB95-4A01-8FD3-DE90F99B9D02}"/>
                  </a:ext>
                </a:extLst>
              </p:cNvPr>
              <p:cNvSpPr txBox="1"/>
              <p:nvPr/>
            </p:nvSpPr>
            <p:spPr>
              <a:xfrm>
                <a:off x="10980465"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4" name="TextBox 33">
                <a:extLst>
                  <a:ext uri="{FF2B5EF4-FFF2-40B4-BE49-F238E27FC236}">
                    <a16:creationId xmlns:a16="http://schemas.microsoft.com/office/drawing/2014/main" id="{1EA13786-BB95-4A01-8FD3-DE90F99B9D02}"/>
                  </a:ext>
                </a:extLst>
              </p:cNvPr>
              <p:cNvSpPr txBox="1">
                <a:spLocks noRot="1" noChangeAspect="1" noMove="1" noResize="1" noEditPoints="1" noAdjustHandles="1" noChangeArrowheads="1" noChangeShapeType="1" noTextEdit="1"/>
              </p:cNvSpPr>
              <p:nvPr/>
            </p:nvSpPr>
            <p:spPr>
              <a:xfrm>
                <a:off x="10980465" y="192873"/>
                <a:ext cx="486303" cy="829286"/>
              </a:xfrm>
              <a:prstGeom prst="round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FA091AA-2619-4814-845E-4B90B789665F}"/>
                  </a:ext>
                </a:extLst>
              </p:cNvPr>
              <p:cNvSpPr txBox="1"/>
              <p:nvPr/>
            </p:nvSpPr>
            <p:spPr>
              <a:xfrm>
                <a:off x="10991462"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35" name="TextBox 34">
                <a:extLst>
                  <a:ext uri="{FF2B5EF4-FFF2-40B4-BE49-F238E27FC236}">
                    <a16:creationId xmlns:a16="http://schemas.microsoft.com/office/drawing/2014/main" id="{CFA091AA-2619-4814-845E-4B90B789665F}"/>
                  </a:ext>
                </a:extLst>
              </p:cNvPr>
              <p:cNvSpPr txBox="1">
                <a:spLocks noRot="1" noChangeAspect="1" noMove="1" noResize="1" noEditPoints="1" noAdjustHandles="1" noChangeArrowheads="1" noChangeShapeType="1" noTextEdit="1"/>
              </p:cNvSpPr>
              <p:nvPr/>
            </p:nvSpPr>
            <p:spPr>
              <a:xfrm>
                <a:off x="10991462" y="2974557"/>
                <a:ext cx="486303" cy="831797"/>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A44364-0A3F-43D5-8F95-71D3EDA90116}"/>
                  </a:ext>
                </a:extLst>
              </p:cNvPr>
              <p:cNvSpPr txBox="1"/>
              <p:nvPr/>
            </p:nvSpPr>
            <p:spPr>
              <a:xfrm>
                <a:off x="10991461"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36" name="TextBox 35">
                <a:extLst>
                  <a:ext uri="{FF2B5EF4-FFF2-40B4-BE49-F238E27FC236}">
                    <a16:creationId xmlns:a16="http://schemas.microsoft.com/office/drawing/2014/main" id="{14A44364-0A3F-43D5-8F95-71D3EDA90116}"/>
                  </a:ext>
                </a:extLst>
              </p:cNvPr>
              <p:cNvSpPr txBox="1">
                <a:spLocks noRot="1" noChangeAspect="1" noMove="1" noResize="1" noEditPoints="1" noAdjustHandles="1" noChangeArrowheads="1" noChangeShapeType="1" noTextEdit="1"/>
              </p:cNvSpPr>
              <p:nvPr/>
            </p:nvSpPr>
            <p:spPr>
              <a:xfrm>
                <a:off x="10991461" y="3893352"/>
                <a:ext cx="486303" cy="829286"/>
              </a:xfrm>
              <a:prstGeom prst="roundRect">
                <a:avLst/>
              </a:prstGeom>
              <a:blipFill>
                <a:blip r:embed="rId20"/>
                <a:stretch>
                  <a:fillRect/>
                </a:stretch>
              </a:blipFill>
            </p:spPr>
            <p:txBody>
              <a:bodyPr/>
              <a:lstStyle/>
              <a:p>
                <a:r>
                  <a:rPr lang="en-US">
                    <a:noFill/>
                  </a:rPr>
                  <a:t> </a:t>
                </a:r>
              </a:p>
            </p:txBody>
          </p:sp>
        </mc:Fallback>
      </mc:AlternateContent>
      <p:pic>
        <p:nvPicPr>
          <p:cNvPr id="37" name="Picture 36">
            <a:extLst>
              <a:ext uri="{FF2B5EF4-FFF2-40B4-BE49-F238E27FC236}">
                <a16:creationId xmlns:a16="http://schemas.microsoft.com/office/drawing/2014/main" id="{B04940D9-8C74-4D1E-AC11-94699968A2AE}"/>
              </a:ext>
            </a:extLst>
          </p:cNvPr>
          <p:cNvPicPr>
            <a:picLocks noChangeAspect="1"/>
          </p:cNvPicPr>
          <p:nvPr/>
        </p:nvPicPr>
        <p:blipFill>
          <a:blip r:embed="rId6"/>
          <a:stretch>
            <a:fillRect/>
          </a:stretch>
        </p:blipFill>
        <p:spPr>
          <a:xfrm>
            <a:off x="8825845" y="1089132"/>
            <a:ext cx="707197" cy="5188146"/>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DDFACEF-9761-4F40-8C41-0C03FE320E91}"/>
                  </a:ext>
                </a:extLst>
              </p:cNvPr>
              <p:cNvSpPr txBox="1"/>
              <p:nvPr/>
            </p:nvSpPr>
            <p:spPr>
              <a:xfrm>
                <a:off x="10964163"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39" name="TextBox 38">
                <a:extLst>
                  <a:ext uri="{FF2B5EF4-FFF2-40B4-BE49-F238E27FC236}">
                    <a16:creationId xmlns:a16="http://schemas.microsoft.com/office/drawing/2014/main" id="{8DDFACEF-9761-4F40-8C41-0C03FE320E91}"/>
                  </a:ext>
                </a:extLst>
              </p:cNvPr>
              <p:cNvSpPr txBox="1">
                <a:spLocks noRot="1" noChangeAspect="1" noMove="1" noResize="1" noEditPoints="1" noAdjustHandles="1" noChangeArrowheads="1" noChangeShapeType="1" noTextEdit="1"/>
              </p:cNvSpPr>
              <p:nvPr/>
            </p:nvSpPr>
            <p:spPr>
              <a:xfrm>
                <a:off x="10964163" y="1109157"/>
                <a:ext cx="486303" cy="831797"/>
              </a:xfrm>
              <a:prstGeom prst="round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988AE3A-1899-468C-8BAF-478416037881}"/>
                  </a:ext>
                </a:extLst>
              </p:cNvPr>
              <p:cNvSpPr txBox="1"/>
              <p:nvPr/>
            </p:nvSpPr>
            <p:spPr>
              <a:xfrm>
                <a:off x="10843602"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40" name="TextBox 39">
                <a:extLst>
                  <a:ext uri="{FF2B5EF4-FFF2-40B4-BE49-F238E27FC236}">
                    <a16:creationId xmlns:a16="http://schemas.microsoft.com/office/drawing/2014/main" id="{8988AE3A-1899-468C-8BAF-478416037881}"/>
                  </a:ext>
                </a:extLst>
              </p:cNvPr>
              <p:cNvSpPr txBox="1">
                <a:spLocks noRot="1" noChangeAspect="1" noMove="1" noResize="1" noEditPoints="1" noAdjustHandles="1" noChangeArrowheads="1" noChangeShapeType="1" noTextEdit="1"/>
              </p:cNvSpPr>
              <p:nvPr/>
            </p:nvSpPr>
            <p:spPr>
              <a:xfrm>
                <a:off x="10843602" y="2027952"/>
                <a:ext cx="782024" cy="859607"/>
              </a:xfrm>
              <a:prstGeom prst="round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B3BBD4E-B46D-435A-A3E4-7881EAC50658}"/>
                  </a:ext>
                </a:extLst>
              </p:cNvPr>
              <p:cNvSpPr txBox="1"/>
              <p:nvPr/>
            </p:nvSpPr>
            <p:spPr>
              <a:xfrm>
                <a:off x="10980464"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41" name="TextBox 40">
                <a:extLst>
                  <a:ext uri="{FF2B5EF4-FFF2-40B4-BE49-F238E27FC236}">
                    <a16:creationId xmlns:a16="http://schemas.microsoft.com/office/drawing/2014/main" id="{FB3BBD4E-B46D-435A-A3E4-7881EAC50658}"/>
                  </a:ext>
                </a:extLst>
              </p:cNvPr>
              <p:cNvSpPr txBox="1">
                <a:spLocks noRot="1" noChangeAspect="1" noMove="1" noResize="1" noEditPoints="1" noAdjustHandles="1" noChangeArrowheads="1" noChangeShapeType="1" noTextEdit="1"/>
              </p:cNvSpPr>
              <p:nvPr/>
            </p:nvSpPr>
            <p:spPr>
              <a:xfrm>
                <a:off x="10980464" y="4809636"/>
                <a:ext cx="486303" cy="829286"/>
              </a:xfrm>
              <a:prstGeom prst="round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4B4C180-5AB8-4A0B-9BF8-38C8D6C6D9CC}"/>
                  </a:ext>
                </a:extLst>
              </p:cNvPr>
              <p:cNvSpPr txBox="1"/>
              <p:nvPr/>
            </p:nvSpPr>
            <p:spPr>
              <a:xfrm>
                <a:off x="10964163"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42" name="TextBox 41">
                <a:extLst>
                  <a:ext uri="{FF2B5EF4-FFF2-40B4-BE49-F238E27FC236}">
                    <a16:creationId xmlns:a16="http://schemas.microsoft.com/office/drawing/2014/main" id="{14B4C180-5AB8-4A0B-9BF8-38C8D6C6D9CC}"/>
                  </a:ext>
                </a:extLst>
              </p:cNvPr>
              <p:cNvSpPr txBox="1">
                <a:spLocks noRot="1" noChangeAspect="1" noMove="1" noResize="1" noEditPoints="1" noAdjustHandles="1" noChangeArrowheads="1" noChangeShapeType="1" noTextEdit="1"/>
              </p:cNvSpPr>
              <p:nvPr/>
            </p:nvSpPr>
            <p:spPr>
              <a:xfrm>
                <a:off x="10964163" y="5725920"/>
                <a:ext cx="486303" cy="839734"/>
              </a:xfrm>
              <a:prstGeom prst="round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05857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E5E219-FCEA-4430-9B9A-B8E10D3CA088}"/>
                  </a:ext>
                </a:extLst>
              </p:cNvPr>
              <p:cNvSpPr txBox="1"/>
              <p:nvPr/>
            </p:nvSpPr>
            <p:spPr>
              <a:xfrm>
                <a:off x="2704327"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2" name="TextBox 1">
                <a:extLst>
                  <a:ext uri="{FF2B5EF4-FFF2-40B4-BE49-F238E27FC236}">
                    <a16:creationId xmlns:a16="http://schemas.microsoft.com/office/drawing/2014/main" id="{61E5E219-FCEA-4430-9B9A-B8E10D3CA088}"/>
                  </a:ext>
                </a:extLst>
              </p:cNvPr>
              <p:cNvSpPr txBox="1">
                <a:spLocks noRot="1" noChangeAspect="1" noMove="1" noResize="1" noEditPoints="1" noAdjustHandles="1" noChangeArrowheads="1" noChangeShapeType="1" noTextEdit="1"/>
              </p:cNvSpPr>
              <p:nvPr/>
            </p:nvSpPr>
            <p:spPr>
              <a:xfrm>
                <a:off x="2704327" y="192873"/>
                <a:ext cx="486303" cy="829286"/>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6F0775-F819-4065-9D8C-BC4CF02D8C3C}"/>
                  </a:ext>
                </a:extLst>
              </p:cNvPr>
              <p:cNvSpPr txBox="1"/>
              <p:nvPr/>
            </p:nvSpPr>
            <p:spPr>
              <a:xfrm>
                <a:off x="2701036"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10" name="TextBox 9">
                <a:extLst>
                  <a:ext uri="{FF2B5EF4-FFF2-40B4-BE49-F238E27FC236}">
                    <a16:creationId xmlns:a16="http://schemas.microsoft.com/office/drawing/2014/main" id="{AF6F0775-F819-4065-9D8C-BC4CF02D8C3C}"/>
                  </a:ext>
                </a:extLst>
              </p:cNvPr>
              <p:cNvSpPr txBox="1">
                <a:spLocks noRot="1" noChangeAspect="1" noMove="1" noResize="1" noEditPoints="1" noAdjustHandles="1" noChangeArrowheads="1" noChangeShapeType="1" noTextEdit="1"/>
              </p:cNvSpPr>
              <p:nvPr/>
            </p:nvSpPr>
            <p:spPr>
              <a:xfrm>
                <a:off x="2701036" y="2974557"/>
                <a:ext cx="486303" cy="831797"/>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553C4D-6A8C-449B-8A1A-690C19837382}"/>
                  </a:ext>
                </a:extLst>
              </p:cNvPr>
              <p:cNvSpPr txBox="1"/>
              <p:nvPr/>
            </p:nvSpPr>
            <p:spPr>
              <a:xfrm>
                <a:off x="2701035"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16" name="TextBox 15">
                <a:extLst>
                  <a:ext uri="{FF2B5EF4-FFF2-40B4-BE49-F238E27FC236}">
                    <a16:creationId xmlns:a16="http://schemas.microsoft.com/office/drawing/2014/main" id="{18553C4D-6A8C-449B-8A1A-690C19837382}"/>
                  </a:ext>
                </a:extLst>
              </p:cNvPr>
              <p:cNvSpPr txBox="1">
                <a:spLocks noRot="1" noChangeAspect="1" noMove="1" noResize="1" noEditPoints="1" noAdjustHandles="1" noChangeArrowheads="1" noChangeShapeType="1" noTextEdit="1"/>
              </p:cNvSpPr>
              <p:nvPr/>
            </p:nvSpPr>
            <p:spPr>
              <a:xfrm>
                <a:off x="2701035" y="3893352"/>
                <a:ext cx="486303" cy="829286"/>
              </a:xfrm>
              <a:prstGeom prst="roundRect">
                <a:avLst/>
              </a:prstGeom>
              <a:blipFill>
                <a:blip r:embed="rId5"/>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0536D2-E28E-4204-9EF3-966A60850060}"/>
              </a:ext>
            </a:extLst>
          </p:cNvPr>
          <p:cNvPicPr>
            <a:picLocks noChangeAspect="1"/>
          </p:cNvPicPr>
          <p:nvPr/>
        </p:nvPicPr>
        <p:blipFill>
          <a:blip r:embed="rId6"/>
          <a:stretch>
            <a:fillRect/>
          </a:stretch>
        </p:blipFill>
        <p:spPr>
          <a:xfrm>
            <a:off x="547004" y="1135307"/>
            <a:ext cx="762066" cy="518204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C39CE3-9981-4F1F-A205-E5EB16D8AC85}"/>
                  </a:ext>
                </a:extLst>
              </p:cNvPr>
              <p:cNvSpPr txBox="1"/>
              <p:nvPr/>
            </p:nvSpPr>
            <p:spPr>
              <a:xfrm>
                <a:off x="2673737"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25" name="TextBox 24">
                <a:extLst>
                  <a:ext uri="{FF2B5EF4-FFF2-40B4-BE49-F238E27FC236}">
                    <a16:creationId xmlns:a16="http://schemas.microsoft.com/office/drawing/2014/main" id="{C5C39CE3-9981-4F1F-A205-E5EB16D8AC85}"/>
                  </a:ext>
                </a:extLst>
              </p:cNvPr>
              <p:cNvSpPr txBox="1">
                <a:spLocks noRot="1" noChangeAspect="1" noMove="1" noResize="1" noEditPoints="1" noAdjustHandles="1" noChangeArrowheads="1" noChangeShapeType="1" noTextEdit="1"/>
              </p:cNvSpPr>
              <p:nvPr/>
            </p:nvSpPr>
            <p:spPr>
              <a:xfrm>
                <a:off x="2673737" y="1109157"/>
                <a:ext cx="486303" cy="831797"/>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7A7A5B-BBB5-4CE0-979F-39EC454A2514}"/>
                  </a:ext>
                </a:extLst>
              </p:cNvPr>
              <p:cNvSpPr txBox="1"/>
              <p:nvPr/>
            </p:nvSpPr>
            <p:spPr>
              <a:xfrm>
                <a:off x="2553176"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26" name="TextBox 25">
                <a:extLst>
                  <a:ext uri="{FF2B5EF4-FFF2-40B4-BE49-F238E27FC236}">
                    <a16:creationId xmlns:a16="http://schemas.microsoft.com/office/drawing/2014/main" id="{517A7A5B-BBB5-4CE0-979F-39EC454A2514}"/>
                  </a:ext>
                </a:extLst>
              </p:cNvPr>
              <p:cNvSpPr txBox="1">
                <a:spLocks noRot="1" noChangeAspect="1" noMove="1" noResize="1" noEditPoints="1" noAdjustHandles="1" noChangeArrowheads="1" noChangeShapeType="1" noTextEdit="1"/>
              </p:cNvSpPr>
              <p:nvPr/>
            </p:nvSpPr>
            <p:spPr>
              <a:xfrm>
                <a:off x="2553176" y="2027952"/>
                <a:ext cx="782024" cy="859607"/>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5DC2306-670A-4BED-853A-3458461A60CD}"/>
                  </a:ext>
                </a:extLst>
              </p:cNvPr>
              <p:cNvSpPr txBox="1"/>
              <p:nvPr/>
            </p:nvSpPr>
            <p:spPr>
              <a:xfrm>
                <a:off x="2690038"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27" name="TextBox 26">
                <a:extLst>
                  <a:ext uri="{FF2B5EF4-FFF2-40B4-BE49-F238E27FC236}">
                    <a16:creationId xmlns:a16="http://schemas.microsoft.com/office/drawing/2014/main" id="{85DC2306-670A-4BED-853A-3458461A60CD}"/>
                  </a:ext>
                </a:extLst>
              </p:cNvPr>
              <p:cNvSpPr txBox="1">
                <a:spLocks noRot="1" noChangeAspect="1" noMove="1" noResize="1" noEditPoints="1" noAdjustHandles="1" noChangeArrowheads="1" noChangeShapeType="1" noTextEdit="1"/>
              </p:cNvSpPr>
              <p:nvPr/>
            </p:nvSpPr>
            <p:spPr>
              <a:xfrm>
                <a:off x="2690038" y="4809636"/>
                <a:ext cx="486303" cy="829286"/>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614BCB6-2975-498E-A774-4757E19D1C0B}"/>
                  </a:ext>
                </a:extLst>
              </p:cNvPr>
              <p:cNvSpPr txBox="1"/>
              <p:nvPr/>
            </p:nvSpPr>
            <p:spPr>
              <a:xfrm>
                <a:off x="2673737"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28" name="TextBox 27">
                <a:extLst>
                  <a:ext uri="{FF2B5EF4-FFF2-40B4-BE49-F238E27FC236}">
                    <a16:creationId xmlns:a16="http://schemas.microsoft.com/office/drawing/2014/main" id="{7614BCB6-2975-498E-A774-4757E19D1C0B}"/>
                  </a:ext>
                </a:extLst>
              </p:cNvPr>
              <p:cNvSpPr txBox="1">
                <a:spLocks noRot="1" noChangeAspect="1" noMove="1" noResize="1" noEditPoints="1" noAdjustHandles="1" noChangeArrowheads="1" noChangeShapeType="1" noTextEdit="1"/>
              </p:cNvSpPr>
              <p:nvPr/>
            </p:nvSpPr>
            <p:spPr>
              <a:xfrm>
                <a:off x="2673737" y="5725920"/>
                <a:ext cx="486303" cy="83973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38D1C1-0CCB-44A0-A219-C7F8E67359A4}"/>
                  </a:ext>
                </a:extLst>
              </p:cNvPr>
              <p:cNvSpPr txBox="1"/>
              <p:nvPr/>
            </p:nvSpPr>
            <p:spPr>
              <a:xfrm>
                <a:off x="6842792"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17" name="TextBox 16">
                <a:extLst>
                  <a:ext uri="{FF2B5EF4-FFF2-40B4-BE49-F238E27FC236}">
                    <a16:creationId xmlns:a16="http://schemas.microsoft.com/office/drawing/2014/main" id="{D238D1C1-0CCB-44A0-A219-C7F8E67359A4}"/>
                  </a:ext>
                </a:extLst>
              </p:cNvPr>
              <p:cNvSpPr txBox="1">
                <a:spLocks noRot="1" noChangeAspect="1" noMove="1" noResize="1" noEditPoints="1" noAdjustHandles="1" noChangeArrowheads="1" noChangeShapeType="1" noTextEdit="1"/>
              </p:cNvSpPr>
              <p:nvPr/>
            </p:nvSpPr>
            <p:spPr>
              <a:xfrm>
                <a:off x="6842792" y="192873"/>
                <a:ext cx="486303" cy="829286"/>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2EE177A-3703-4C72-81A6-664ECE6CF3AC}"/>
                  </a:ext>
                </a:extLst>
              </p:cNvPr>
              <p:cNvSpPr txBox="1"/>
              <p:nvPr/>
            </p:nvSpPr>
            <p:spPr>
              <a:xfrm>
                <a:off x="6853785"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19" name="TextBox 18">
                <a:extLst>
                  <a:ext uri="{FF2B5EF4-FFF2-40B4-BE49-F238E27FC236}">
                    <a16:creationId xmlns:a16="http://schemas.microsoft.com/office/drawing/2014/main" id="{52EE177A-3703-4C72-81A6-664ECE6CF3AC}"/>
                  </a:ext>
                </a:extLst>
              </p:cNvPr>
              <p:cNvSpPr txBox="1">
                <a:spLocks noRot="1" noChangeAspect="1" noMove="1" noResize="1" noEditPoints="1" noAdjustHandles="1" noChangeArrowheads="1" noChangeShapeType="1" noTextEdit="1"/>
              </p:cNvSpPr>
              <p:nvPr/>
            </p:nvSpPr>
            <p:spPr>
              <a:xfrm>
                <a:off x="6853785" y="2974557"/>
                <a:ext cx="486303" cy="831797"/>
              </a:xfrm>
              <a:prstGeom prst="round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53BE88-6E94-4ACA-9DED-7E57CA875456}"/>
                  </a:ext>
                </a:extLst>
              </p:cNvPr>
              <p:cNvSpPr txBox="1"/>
              <p:nvPr/>
            </p:nvSpPr>
            <p:spPr>
              <a:xfrm>
                <a:off x="6853784"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20" name="TextBox 19">
                <a:extLst>
                  <a:ext uri="{FF2B5EF4-FFF2-40B4-BE49-F238E27FC236}">
                    <a16:creationId xmlns:a16="http://schemas.microsoft.com/office/drawing/2014/main" id="{8553BE88-6E94-4ACA-9DED-7E57CA875456}"/>
                  </a:ext>
                </a:extLst>
              </p:cNvPr>
              <p:cNvSpPr txBox="1">
                <a:spLocks noRot="1" noChangeAspect="1" noMove="1" noResize="1" noEditPoints="1" noAdjustHandles="1" noChangeArrowheads="1" noChangeShapeType="1" noTextEdit="1"/>
              </p:cNvSpPr>
              <p:nvPr/>
            </p:nvSpPr>
            <p:spPr>
              <a:xfrm>
                <a:off x="6853784" y="3893352"/>
                <a:ext cx="486303" cy="829286"/>
              </a:xfrm>
              <a:prstGeom prst="roundRect">
                <a:avLst/>
              </a:prstGeom>
              <a:blipFill>
                <a:blip r:embed="rId13"/>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1459D1C3-0102-433D-966D-E09A2D16D130}"/>
              </a:ext>
            </a:extLst>
          </p:cNvPr>
          <p:cNvPicPr>
            <a:picLocks noChangeAspect="1"/>
          </p:cNvPicPr>
          <p:nvPr/>
        </p:nvPicPr>
        <p:blipFill>
          <a:blip r:embed="rId6"/>
          <a:stretch>
            <a:fillRect/>
          </a:stretch>
        </p:blipFill>
        <p:spPr>
          <a:xfrm>
            <a:off x="4671183" y="1135307"/>
            <a:ext cx="762066" cy="5182049"/>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33E2F32-4035-463E-A76E-C1CBED0767D3}"/>
                  </a:ext>
                </a:extLst>
              </p:cNvPr>
              <p:cNvSpPr txBox="1"/>
              <p:nvPr/>
            </p:nvSpPr>
            <p:spPr>
              <a:xfrm>
                <a:off x="6826486"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30" name="TextBox 29">
                <a:extLst>
                  <a:ext uri="{FF2B5EF4-FFF2-40B4-BE49-F238E27FC236}">
                    <a16:creationId xmlns:a16="http://schemas.microsoft.com/office/drawing/2014/main" id="{033E2F32-4035-463E-A76E-C1CBED0767D3}"/>
                  </a:ext>
                </a:extLst>
              </p:cNvPr>
              <p:cNvSpPr txBox="1">
                <a:spLocks noRot="1" noChangeAspect="1" noMove="1" noResize="1" noEditPoints="1" noAdjustHandles="1" noChangeArrowheads="1" noChangeShapeType="1" noTextEdit="1"/>
              </p:cNvSpPr>
              <p:nvPr/>
            </p:nvSpPr>
            <p:spPr>
              <a:xfrm>
                <a:off x="6826486" y="1109157"/>
                <a:ext cx="486303" cy="831797"/>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619C2A6-30BF-47E8-AB7E-DA811F487C81}"/>
                  </a:ext>
                </a:extLst>
              </p:cNvPr>
              <p:cNvSpPr txBox="1"/>
              <p:nvPr/>
            </p:nvSpPr>
            <p:spPr>
              <a:xfrm>
                <a:off x="6705925"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31" name="TextBox 30">
                <a:extLst>
                  <a:ext uri="{FF2B5EF4-FFF2-40B4-BE49-F238E27FC236}">
                    <a16:creationId xmlns:a16="http://schemas.microsoft.com/office/drawing/2014/main" id="{6619C2A6-30BF-47E8-AB7E-DA811F487C81}"/>
                  </a:ext>
                </a:extLst>
              </p:cNvPr>
              <p:cNvSpPr txBox="1">
                <a:spLocks noRot="1" noChangeAspect="1" noMove="1" noResize="1" noEditPoints="1" noAdjustHandles="1" noChangeArrowheads="1" noChangeShapeType="1" noTextEdit="1"/>
              </p:cNvSpPr>
              <p:nvPr/>
            </p:nvSpPr>
            <p:spPr>
              <a:xfrm>
                <a:off x="6705925" y="2027952"/>
                <a:ext cx="782024" cy="859607"/>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2D818FA-07F9-4938-8BF8-22F36B265666}"/>
                  </a:ext>
                </a:extLst>
              </p:cNvPr>
              <p:cNvSpPr txBox="1"/>
              <p:nvPr/>
            </p:nvSpPr>
            <p:spPr>
              <a:xfrm>
                <a:off x="6842787"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32" name="TextBox 31">
                <a:extLst>
                  <a:ext uri="{FF2B5EF4-FFF2-40B4-BE49-F238E27FC236}">
                    <a16:creationId xmlns:a16="http://schemas.microsoft.com/office/drawing/2014/main" id="{72D818FA-07F9-4938-8BF8-22F36B265666}"/>
                  </a:ext>
                </a:extLst>
              </p:cNvPr>
              <p:cNvSpPr txBox="1">
                <a:spLocks noRot="1" noChangeAspect="1" noMove="1" noResize="1" noEditPoints="1" noAdjustHandles="1" noChangeArrowheads="1" noChangeShapeType="1" noTextEdit="1"/>
              </p:cNvSpPr>
              <p:nvPr/>
            </p:nvSpPr>
            <p:spPr>
              <a:xfrm>
                <a:off x="6842787" y="4809636"/>
                <a:ext cx="486303" cy="829286"/>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1CF8101-9D67-49A6-B204-A8FCC6D2EA00}"/>
                  </a:ext>
                </a:extLst>
              </p:cNvPr>
              <p:cNvSpPr txBox="1"/>
              <p:nvPr/>
            </p:nvSpPr>
            <p:spPr>
              <a:xfrm>
                <a:off x="6826486"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33" name="TextBox 32">
                <a:extLst>
                  <a:ext uri="{FF2B5EF4-FFF2-40B4-BE49-F238E27FC236}">
                    <a16:creationId xmlns:a16="http://schemas.microsoft.com/office/drawing/2014/main" id="{41CF8101-9D67-49A6-B204-A8FCC6D2EA00}"/>
                  </a:ext>
                </a:extLst>
              </p:cNvPr>
              <p:cNvSpPr txBox="1">
                <a:spLocks noRot="1" noChangeAspect="1" noMove="1" noResize="1" noEditPoints="1" noAdjustHandles="1" noChangeArrowheads="1" noChangeShapeType="1" noTextEdit="1"/>
              </p:cNvSpPr>
              <p:nvPr/>
            </p:nvSpPr>
            <p:spPr>
              <a:xfrm>
                <a:off x="6826486" y="5725920"/>
                <a:ext cx="486303" cy="83973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EA13786-BB95-4A01-8FD3-DE90F99B9D02}"/>
                  </a:ext>
                </a:extLst>
              </p:cNvPr>
              <p:cNvSpPr txBox="1"/>
              <p:nvPr/>
            </p:nvSpPr>
            <p:spPr>
              <a:xfrm>
                <a:off x="10809017" y="192873"/>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4" name="TextBox 33">
                <a:extLst>
                  <a:ext uri="{FF2B5EF4-FFF2-40B4-BE49-F238E27FC236}">
                    <a16:creationId xmlns:a16="http://schemas.microsoft.com/office/drawing/2014/main" id="{1EA13786-BB95-4A01-8FD3-DE90F99B9D02}"/>
                  </a:ext>
                </a:extLst>
              </p:cNvPr>
              <p:cNvSpPr txBox="1">
                <a:spLocks noRot="1" noChangeAspect="1" noMove="1" noResize="1" noEditPoints="1" noAdjustHandles="1" noChangeArrowheads="1" noChangeShapeType="1" noTextEdit="1"/>
              </p:cNvSpPr>
              <p:nvPr/>
            </p:nvSpPr>
            <p:spPr>
              <a:xfrm>
                <a:off x="10809017" y="192873"/>
                <a:ext cx="486303" cy="829286"/>
              </a:xfrm>
              <a:prstGeom prst="round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FA091AA-2619-4814-845E-4B90B789665F}"/>
                  </a:ext>
                </a:extLst>
              </p:cNvPr>
              <p:cNvSpPr txBox="1"/>
              <p:nvPr/>
            </p:nvSpPr>
            <p:spPr>
              <a:xfrm>
                <a:off x="10862874" y="29745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35" name="TextBox 34">
                <a:extLst>
                  <a:ext uri="{FF2B5EF4-FFF2-40B4-BE49-F238E27FC236}">
                    <a16:creationId xmlns:a16="http://schemas.microsoft.com/office/drawing/2014/main" id="{CFA091AA-2619-4814-845E-4B90B789665F}"/>
                  </a:ext>
                </a:extLst>
              </p:cNvPr>
              <p:cNvSpPr txBox="1">
                <a:spLocks noRot="1" noChangeAspect="1" noMove="1" noResize="1" noEditPoints="1" noAdjustHandles="1" noChangeArrowheads="1" noChangeShapeType="1" noTextEdit="1"/>
              </p:cNvSpPr>
              <p:nvPr/>
            </p:nvSpPr>
            <p:spPr>
              <a:xfrm>
                <a:off x="10862874" y="2974557"/>
                <a:ext cx="486303" cy="831797"/>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A44364-0A3F-43D5-8F95-71D3EDA90116}"/>
                  </a:ext>
                </a:extLst>
              </p:cNvPr>
              <p:cNvSpPr txBox="1"/>
              <p:nvPr/>
            </p:nvSpPr>
            <p:spPr>
              <a:xfrm>
                <a:off x="10862873" y="3893352"/>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dirty="0"/>
              </a:p>
            </p:txBody>
          </p:sp>
        </mc:Choice>
        <mc:Fallback xmlns="">
          <p:sp>
            <p:nvSpPr>
              <p:cNvPr id="36" name="TextBox 35">
                <a:extLst>
                  <a:ext uri="{FF2B5EF4-FFF2-40B4-BE49-F238E27FC236}">
                    <a16:creationId xmlns:a16="http://schemas.microsoft.com/office/drawing/2014/main" id="{14A44364-0A3F-43D5-8F95-71D3EDA90116}"/>
                  </a:ext>
                </a:extLst>
              </p:cNvPr>
              <p:cNvSpPr txBox="1">
                <a:spLocks noRot="1" noChangeAspect="1" noMove="1" noResize="1" noEditPoints="1" noAdjustHandles="1" noChangeArrowheads="1" noChangeShapeType="1" noTextEdit="1"/>
              </p:cNvSpPr>
              <p:nvPr/>
            </p:nvSpPr>
            <p:spPr>
              <a:xfrm>
                <a:off x="10862873" y="3893352"/>
                <a:ext cx="486303" cy="829286"/>
              </a:xfrm>
              <a:prstGeom prst="roundRect">
                <a:avLst/>
              </a:prstGeom>
              <a:blipFill>
                <a:blip r:embed="rId20"/>
                <a:stretch>
                  <a:fillRect/>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5B48304B-D0EC-49F8-94F7-A4235464141E}"/>
              </a:ext>
            </a:extLst>
          </p:cNvPr>
          <p:cNvPicPr>
            <a:picLocks noChangeAspect="1"/>
          </p:cNvPicPr>
          <p:nvPr/>
        </p:nvPicPr>
        <p:blipFill>
          <a:blip r:embed="rId6"/>
          <a:stretch>
            <a:fillRect/>
          </a:stretch>
        </p:blipFill>
        <p:spPr>
          <a:xfrm>
            <a:off x="8723134" y="1135307"/>
            <a:ext cx="762066" cy="5182049"/>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DDFACEF-9761-4F40-8C41-0C03FE320E91}"/>
                  </a:ext>
                </a:extLst>
              </p:cNvPr>
              <p:cNvSpPr txBox="1"/>
              <p:nvPr/>
            </p:nvSpPr>
            <p:spPr>
              <a:xfrm>
                <a:off x="10835575" y="1109157"/>
                <a:ext cx="486303" cy="831797"/>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39" name="TextBox 38">
                <a:extLst>
                  <a:ext uri="{FF2B5EF4-FFF2-40B4-BE49-F238E27FC236}">
                    <a16:creationId xmlns:a16="http://schemas.microsoft.com/office/drawing/2014/main" id="{8DDFACEF-9761-4F40-8C41-0C03FE320E91}"/>
                  </a:ext>
                </a:extLst>
              </p:cNvPr>
              <p:cNvSpPr txBox="1">
                <a:spLocks noRot="1" noChangeAspect="1" noMove="1" noResize="1" noEditPoints="1" noAdjustHandles="1" noChangeArrowheads="1" noChangeShapeType="1" noTextEdit="1"/>
              </p:cNvSpPr>
              <p:nvPr/>
            </p:nvSpPr>
            <p:spPr>
              <a:xfrm>
                <a:off x="10835575" y="1109157"/>
                <a:ext cx="486303" cy="831797"/>
              </a:xfrm>
              <a:prstGeom prst="round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988AE3A-1899-468C-8BAF-478416037881}"/>
                  </a:ext>
                </a:extLst>
              </p:cNvPr>
              <p:cNvSpPr txBox="1"/>
              <p:nvPr/>
            </p:nvSpPr>
            <p:spPr>
              <a:xfrm>
                <a:off x="10715014" y="2027952"/>
                <a:ext cx="782024" cy="85960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12</m:t>
                          </m:r>
                        </m:den>
                      </m:f>
                    </m:oMath>
                  </m:oMathPara>
                </a14:m>
                <a:endParaRPr lang="en-GB" sz="2400" dirty="0"/>
              </a:p>
            </p:txBody>
          </p:sp>
        </mc:Choice>
        <mc:Fallback xmlns="">
          <p:sp>
            <p:nvSpPr>
              <p:cNvPr id="40" name="TextBox 39">
                <a:extLst>
                  <a:ext uri="{FF2B5EF4-FFF2-40B4-BE49-F238E27FC236}">
                    <a16:creationId xmlns:a16="http://schemas.microsoft.com/office/drawing/2014/main" id="{8988AE3A-1899-468C-8BAF-478416037881}"/>
                  </a:ext>
                </a:extLst>
              </p:cNvPr>
              <p:cNvSpPr txBox="1">
                <a:spLocks noRot="1" noChangeAspect="1" noMove="1" noResize="1" noEditPoints="1" noAdjustHandles="1" noChangeArrowheads="1" noChangeShapeType="1" noTextEdit="1"/>
              </p:cNvSpPr>
              <p:nvPr/>
            </p:nvSpPr>
            <p:spPr>
              <a:xfrm>
                <a:off x="10715014" y="2027952"/>
                <a:ext cx="782024" cy="859607"/>
              </a:xfrm>
              <a:prstGeom prst="round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B3BBD4E-B46D-435A-A3E4-7881EAC50658}"/>
                  </a:ext>
                </a:extLst>
              </p:cNvPr>
              <p:cNvSpPr txBox="1"/>
              <p:nvPr/>
            </p:nvSpPr>
            <p:spPr>
              <a:xfrm>
                <a:off x="10851876" y="4809636"/>
                <a:ext cx="486303" cy="829286"/>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m:oMathPara>
                </a14:m>
                <a:endParaRPr lang="en-GB" sz="2400" dirty="0"/>
              </a:p>
            </p:txBody>
          </p:sp>
        </mc:Choice>
        <mc:Fallback xmlns="">
          <p:sp>
            <p:nvSpPr>
              <p:cNvPr id="41" name="TextBox 40">
                <a:extLst>
                  <a:ext uri="{FF2B5EF4-FFF2-40B4-BE49-F238E27FC236}">
                    <a16:creationId xmlns:a16="http://schemas.microsoft.com/office/drawing/2014/main" id="{FB3BBD4E-B46D-435A-A3E4-7881EAC50658}"/>
                  </a:ext>
                </a:extLst>
              </p:cNvPr>
              <p:cNvSpPr txBox="1">
                <a:spLocks noRot="1" noChangeAspect="1" noMove="1" noResize="1" noEditPoints="1" noAdjustHandles="1" noChangeArrowheads="1" noChangeShapeType="1" noTextEdit="1"/>
              </p:cNvSpPr>
              <p:nvPr/>
            </p:nvSpPr>
            <p:spPr>
              <a:xfrm>
                <a:off x="10851876" y="4809636"/>
                <a:ext cx="486303" cy="829286"/>
              </a:xfrm>
              <a:prstGeom prst="round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4B4C180-5AB8-4A0B-9BF8-38C8D6C6D9CC}"/>
                  </a:ext>
                </a:extLst>
              </p:cNvPr>
              <p:cNvSpPr txBox="1"/>
              <p:nvPr/>
            </p:nvSpPr>
            <p:spPr>
              <a:xfrm>
                <a:off x="10835575" y="5725920"/>
                <a:ext cx="486303" cy="8397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m:oMathPara>
                </a14:m>
                <a:endParaRPr lang="en-GB" sz="2400" dirty="0"/>
              </a:p>
            </p:txBody>
          </p:sp>
        </mc:Choice>
        <mc:Fallback xmlns="">
          <p:sp>
            <p:nvSpPr>
              <p:cNvPr id="42" name="TextBox 41">
                <a:extLst>
                  <a:ext uri="{FF2B5EF4-FFF2-40B4-BE49-F238E27FC236}">
                    <a16:creationId xmlns:a16="http://schemas.microsoft.com/office/drawing/2014/main" id="{14B4C180-5AB8-4A0B-9BF8-38C8D6C6D9CC}"/>
                  </a:ext>
                </a:extLst>
              </p:cNvPr>
              <p:cNvSpPr txBox="1">
                <a:spLocks noRot="1" noChangeAspect="1" noMove="1" noResize="1" noEditPoints="1" noAdjustHandles="1" noChangeArrowheads="1" noChangeShapeType="1" noTextEdit="1"/>
              </p:cNvSpPr>
              <p:nvPr/>
            </p:nvSpPr>
            <p:spPr>
              <a:xfrm>
                <a:off x="10835575" y="5725920"/>
                <a:ext cx="486303" cy="839734"/>
              </a:xfrm>
              <a:prstGeom prst="round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1462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3CE2A7-945D-4DFB-A25A-DD54788B5098}"/>
              </a:ext>
            </a:extLst>
          </p:cNvPr>
          <p:cNvGrpSpPr/>
          <p:nvPr/>
        </p:nvGrpSpPr>
        <p:grpSpPr>
          <a:xfrm>
            <a:off x="581617" y="459191"/>
            <a:ext cx="11028765" cy="751038"/>
            <a:chOff x="630381" y="1678390"/>
            <a:chExt cx="11028765" cy="751038"/>
          </a:xfrm>
        </p:grpSpPr>
        <p:cxnSp>
          <p:nvCxnSpPr>
            <p:cNvPr id="2" name="Straight Arrow Connector 1">
              <a:extLst>
                <a:ext uri="{FF2B5EF4-FFF2-40B4-BE49-F238E27FC236}">
                  <a16:creationId xmlns:a16="http://schemas.microsoft.com/office/drawing/2014/main" id="{899F0B9C-E673-4D9E-AFCC-6BB3DE25C4DC}"/>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3B987FD2-3B87-4981-81D0-13723DA9B544}"/>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D01353B-60F5-4294-840A-1C640347023D}"/>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FB2C61-BC42-4F40-AA4D-DB3BF391B645}"/>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6" name="TextBox 5">
              <a:extLst>
                <a:ext uri="{FF2B5EF4-FFF2-40B4-BE49-F238E27FC236}">
                  <a16:creationId xmlns:a16="http://schemas.microsoft.com/office/drawing/2014/main" id="{A66D4B1B-0DF8-4C7C-820A-12B167E662F9}"/>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grpSp>
      <p:grpSp>
        <p:nvGrpSpPr>
          <p:cNvPr id="8" name="Group 7">
            <a:extLst>
              <a:ext uri="{FF2B5EF4-FFF2-40B4-BE49-F238E27FC236}">
                <a16:creationId xmlns:a16="http://schemas.microsoft.com/office/drawing/2014/main" id="{4A80D219-F099-4F17-8420-0AE82A617EA2}"/>
              </a:ext>
            </a:extLst>
          </p:cNvPr>
          <p:cNvGrpSpPr/>
          <p:nvPr/>
        </p:nvGrpSpPr>
        <p:grpSpPr>
          <a:xfrm>
            <a:off x="581617" y="1786815"/>
            <a:ext cx="11028765" cy="751038"/>
            <a:chOff x="630381" y="1678390"/>
            <a:chExt cx="11028765" cy="751038"/>
          </a:xfrm>
        </p:grpSpPr>
        <p:cxnSp>
          <p:nvCxnSpPr>
            <p:cNvPr id="9" name="Straight Arrow Connector 8">
              <a:extLst>
                <a:ext uri="{FF2B5EF4-FFF2-40B4-BE49-F238E27FC236}">
                  <a16:creationId xmlns:a16="http://schemas.microsoft.com/office/drawing/2014/main" id="{6E4E68E4-F76E-414F-BF9E-CF1669FF4531}"/>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054D944-5DCE-457A-BFF8-18FE5FFA8A5D}"/>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0B5C9D-50E4-4ADD-B627-2A2378AE1188}"/>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E908DF-B0E8-44D4-B760-F32E33EFE7D2}"/>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13" name="TextBox 12">
              <a:extLst>
                <a:ext uri="{FF2B5EF4-FFF2-40B4-BE49-F238E27FC236}">
                  <a16:creationId xmlns:a16="http://schemas.microsoft.com/office/drawing/2014/main" id="{3CEBD780-C231-42D4-8323-A88BBE472336}"/>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grpSp>
      <p:grpSp>
        <p:nvGrpSpPr>
          <p:cNvPr id="14" name="Group 13">
            <a:extLst>
              <a:ext uri="{FF2B5EF4-FFF2-40B4-BE49-F238E27FC236}">
                <a16:creationId xmlns:a16="http://schemas.microsoft.com/office/drawing/2014/main" id="{B2C33F26-CE00-4C6F-A157-637432EBC7D2}"/>
              </a:ext>
            </a:extLst>
          </p:cNvPr>
          <p:cNvGrpSpPr/>
          <p:nvPr/>
        </p:nvGrpSpPr>
        <p:grpSpPr>
          <a:xfrm>
            <a:off x="581617" y="3114439"/>
            <a:ext cx="11028765" cy="751038"/>
            <a:chOff x="630381" y="1678390"/>
            <a:chExt cx="11028765" cy="751038"/>
          </a:xfrm>
        </p:grpSpPr>
        <p:cxnSp>
          <p:nvCxnSpPr>
            <p:cNvPr id="15" name="Straight Arrow Connector 14">
              <a:extLst>
                <a:ext uri="{FF2B5EF4-FFF2-40B4-BE49-F238E27FC236}">
                  <a16:creationId xmlns:a16="http://schemas.microsoft.com/office/drawing/2014/main" id="{3EAE4870-050A-4241-8120-F1C236C65562}"/>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BBF5C4-9ADE-4ECD-865F-B0BB9DE2BEC2}"/>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577A4A-01A7-4A37-8F89-7BD1F7F91CA2}"/>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A001A0-7A56-4F27-939F-A38412299EAC}"/>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19" name="TextBox 18">
              <a:extLst>
                <a:ext uri="{FF2B5EF4-FFF2-40B4-BE49-F238E27FC236}">
                  <a16:creationId xmlns:a16="http://schemas.microsoft.com/office/drawing/2014/main" id="{952218AF-A555-4712-BDA9-AB8E43828A0F}"/>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grpSp>
      <p:grpSp>
        <p:nvGrpSpPr>
          <p:cNvPr id="20" name="Group 19">
            <a:extLst>
              <a:ext uri="{FF2B5EF4-FFF2-40B4-BE49-F238E27FC236}">
                <a16:creationId xmlns:a16="http://schemas.microsoft.com/office/drawing/2014/main" id="{B9B89F92-7C68-4D1A-94E4-02FD188D45BF}"/>
              </a:ext>
            </a:extLst>
          </p:cNvPr>
          <p:cNvGrpSpPr/>
          <p:nvPr/>
        </p:nvGrpSpPr>
        <p:grpSpPr>
          <a:xfrm>
            <a:off x="581617" y="4442063"/>
            <a:ext cx="11028765" cy="751038"/>
            <a:chOff x="630381" y="1678390"/>
            <a:chExt cx="11028765" cy="751038"/>
          </a:xfrm>
        </p:grpSpPr>
        <p:cxnSp>
          <p:nvCxnSpPr>
            <p:cNvPr id="21" name="Straight Arrow Connector 20">
              <a:extLst>
                <a:ext uri="{FF2B5EF4-FFF2-40B4-BE49-F238E27FC236}">
                  <a16:creationId xmlns:a16="http://schemas.microsoft.com/office/drawing/2014/main" id="{715181C5-72B1-4CA2-AF08-C73B60EA3E86}"/>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6EDCDE-C344-475A-873C-C2A03698EE99}"/>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9A3765-AAD8-4470-8483-111DAC5A6656}"/>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FFAAA5-03D1-425A-B112-351E67CD007F}"/>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25" name="TextBox 24">
              <a:extLst>
                <a:ext uri="{FF2B5EF4-FFF2-40B4-BE49-F238E27FC236}">
                  <a16:creationId xmlns:a16="http://schemas.microsoft.com/office/drawing/2014/main" id="{AC565ABA-D04C-485E-872A-76F3B15D4694}"/>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grpSp>
      <p:grpSp>
        <p:nvGrpSpPr>
          <p:cNvPr id="26" name="Group 25">
            <a:extLst>
              <a:ext uri="{FF2B5EF4-FFF2-40B4-BE49-F238E27FC236}">
                <a16:creationId xmlns:a16="http://schemas.microsoft.com/office/drawing/2014/main" id="{C1800A53-A4CC-45DC-B725-8B2BE5B23C24}"/>
              </a:ext>
            </a:extLst>
          </p:cNvPr>
          <p:cNvGrpSpPr/>
          <p:nvPr/>
        </p:nvGrpSpPr>
        <p:grpSpPr>
          <a:xfrm>
            <a:off x="581617" y="5769686"/>
            <a:ext cx="11028765" cy="751038"/>
            <a:chOff x="630381" y="1678390"/>
            <a:chExt cx="11028765" cy="751038"/>
          </a:xfrm>
        </p:grpSpPr>
        <p:cxnSp>
          <p:nvCxnSpPr>
            <p:cNvPr id="27" name="Straight Arrow Connector 26">
              <a:extLst>
                <a:ext uri="{FF2B5EF4-FFF2-40B4-BE49-F238E27FC236}">
                  <a16:creationId xmlns:a16="http://schemas.microsoft.com/office/drawing/2014/main" id="{90EA511F-7536-4321-917A-C24BC94E9BFA}"/>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D87A64-B6C8-4820-A93D-089A13E7CE52}"/>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F0BAE5-3E08-4A1D-B621-4FE30642018A}"/>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CFEFA25-C923-4244-9F44-E5BD77A42463}"/>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31" name="TextBox 30">
              <a:extLst>
                <a:ext uri="{FF2B5EF4-FFF2-40B4-BE49-F238E27FC236}">
                  <a16:creationId xmlns:a16="http://schemas.microsoft.com/office/drawing/2014/main" id="{77731AC2-54F7-4CA8-9D80-2D1756DC292C}"/>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grpSp>
    </p:spTree>
    <p:extLst>
      <p:ext uri="{BB962C8B-B14F-4D97-AF65-F5344CB8AC3E}">
        <p14:creationId xmlns:p14="http://schemas.microsoft.com/office/powerpoint/2010/main" val="115709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49655" y="1053927"/>
                <a:ext cx="2713250" cy="1552977"/>
              </a:xfrm>
            </p:spPr>
            <p:txBody>
              <a:bodyPr>
                <a:normAutofit/>
              </a:bodyPr>
              <a:lstStyle/>
              <a:p>
                <a:r>
                  <a:rPr lang="en-GB" sz="2200" dirty="0"/>
                  <a:t>Where is the number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on each of these number lines?</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49655" y="1053927"/>
                <a:ext cx="2713250" cy="1552977"/>
              </a:xfrm>
              <a:blipFill>
                <a:blip r:embed="rId3"/>
                <a:stretch>
                  <a:fillRect l="-2921" t="-4706" r="-5393"/>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 Where is one-quarter?</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306335" y="3346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102665" y="4011779"/>
                <a:ext cx="2713249" cy="1247521"/>
              </a:xfrm>
              <a:prstGeom prst="rect">
                <a:avLst/>
              </a:prstGeom>
              <a:noFill/>
            </p:spPr>
            <p:txBody>
              <a:bodyPr wrap="square" rtlCol="0">
                <a:spAutoFit/>
              </a:bodyPr>
              <a:lstStyle/>
              <a:p>
                <a:pPr>
                  <a:buNone/>
                </a:pPr>
                <a:r>
                  <a:rPr lang="en-GB" sz="2200" dirty="0"/>
                  <a:t>What value is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of the way along each number line?</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102665" y="4011779"/>
                <a:ext cx="2713249" cy="1247521"/>
              </a:xfrm>
              <a:prstGeom prst="rect">
                <a:avLst/>
              </a:prstGeom>
              <a:blipFill>
                <a:blip r:embed="rId5"/>
                <a:stretch>
                  <a:fillRect l="-2921" r="-1348" b="-9268"/>
                </a:stretch>
              </a:blipFill>
            </p:spPr>
            <p:txBody>
              <a:bodyPr/>
              <a:lstStyle/>
              <a:p>
                <a:r>
                  <a:rPr lang="en-GB">
                    <a:noFill/>
                  </a:rPr>
                  <a:t> </a:t>
                </a:r>
              </a:p>
            </p:txBody>
          </p:sp>
        </mc:Fallback>
      </mc:AlternateContent>
      <p:grpSp>
        <p:nvGrpSpPr>
          <p:cNvPr id="65" name="Group 64">
            <a:extLst>
              <a:ext uri="{FF2B5EF4-FFF2-40B4-BE49-F238E27FC236}">
                <a16:creationId xmlns:a16="http://schemas.microsoft.com/office/drawing/2014/main" id="{D793EADA-FC54-4EA5-AEFF-D71F86DF4797}"/>
              </a:ext>
            </a:extLst>
          </p:cNvPr>
          <p:cNvGrpSpPr/>
          <p:nvPr/>
        </p:nvGrpSpPr>
        <p:grpSpPr>
          <a:xfrm>
            <a:off x="3549582" y="1186569"/>
            <a:ext cx="8532000" cy="643847"/>
            <a:chOff x="3549582" y="1186569"/>
            <a:chExt cx="8532000" cy="643847"/>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3549582" y="118656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864348" y="118656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8667" y="120130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3698099" y="1298046"/>
              <a:ext cx="381367" cy="461665"/>
            </a:xfrm>
            <a:prstGeom prst="rect">
              <a:avLst/>
            </a:prstGeom>
            <a:noFill/>
          </p:spPr>
          <p:txBody>
            <a:bodyPr wrap="none" rtlCol="0">
              <a:spAutoFit/>
            </a:bodyPr>
            <a:lstStyle/>
            <a:p>
              <a:pPr>
                <a:buNone/>
              </a:pPr>
              <a:r>
                <a:rPr lang="en-GB" sz="2400"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37609" y="1368751"/>
              <a:ext cx="381367" cy="461665"/>
            </a:xfrm>
            <a:prstGeom prst="rect">
              <a:avLst/>
            </a:prstGeom>
            <a:noFill/>
          </p:spPr>
          <p:txBody>
            <a:bodyPr wrap="none" rtlCol="0">
              <a:spAutoFit/>
            </a:bodyPr>
            <a:lstStyle/>
            <a:p>
              <a:pPr>
                <a:buNone/>
              </a:pPr>
              <a:r>
                <a:rPr lang="en-GB" sz="2400" dirty="0"/>
                <a:t>1</a:t>
              </a:r>
            </a:p>
          </p:txBody>
        </p:sp>
      </p:grpSp>
      <p:grpSp>
        <p:nvGrpSpPr>
          <p:cNvPr id="66" name="Group 65">
            <a:extLst>
              <a:ext uri="{FF2B5EF4-FFF2-40B4-BE49-F238E27FC236}">
                <a16:creationId xmlns:a16="http://schemas.microsoft.com/office/drawing/2014/main" id="{513A120A-70A1-4A05-976B-70216F91472B}"/>
              </a:ext>
            </a:extLst>
          </p:cNvPr>
          <p:cNvGrpSpPr/>
          <p:nvPr/>
        </p:nvGrpSpPr>
        <p:grpSpPr>
          <a:xfrm>
            <a:off x="3549582" y="2116699"/>
            <a:ext cx="8532000" cy="635856"/>
            <a:chOff x="3549582" y="2116699"/>
            <a:chExt cx="8532000" cy="635856"/>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3549582" y="211669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864348" y="211669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8667" y="213143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3698099" y="2228176"/>
              <a:ext cx="381367" cy="461665"/>
            </a:xfrm>
            <a:prstGeom prst="rect">
              <a:avLst/>
            </a:prstGeom>
            <a:noFill/>
          </p:spPr>
          <p:txBody>
            <a:bodyPr wrap="none" rtlCol="0">
              <a:spAutoFit/>
            </a:bodyPr>
            <a:lstStyle/>
            <a:p>
              <a:pPr>
                <a:buNone/>
              </a:pPr>
              <a:r>
                <a:rPr lang="en-GB" sz="2400" dirty="0"/>
                <a:t>0</a:t>
              </a:r>
            </a:p>
          </p:txBody>
        </p:sp>
        <p:sp>
          <p:nvSpPr>
            <p:cNvPr id="18" name="TextBox 17">
              <a:extLst>
                <a:ext uri="{FF2B5EF4-FFF2-40B4-BE49-F238E27FC236}">
                  <a16:creationId xmlns:a16="http://schemas.microsoft.com/office/drawing/2014/main" id="{E411945C-EE4A-442C-A397-F9BB26541907}"/>
                </a:ext>
              </a:extLst>
            </p:cNvPr>
            <p:cNvSpPr txBox="1"/>
            <p:nvPr/>
          </p:nvSpPr>
          <p:spPr>
            <a:xfrm>
              <a:off x="10137609" y="2290890"/>
              <a:ext cx="381367" cy="461665"/>
            </a:xfrm>
            <a:prstGeom prst="rect">
              <a:avLst/>
            </a:prstGeom>
            <a:noFill/>
          </p:spPr>
          <p:txBody>
            <a:bodyPr wrap="none" rtlCol="0">
              <a:spAutoFit/>
            </a:bodyPr>
            <a:lstStyle/>
            <a:p>
              <a:pPr>
                <a:buNone/>
              </a:pPr>
              <a:r>
                <a:rPr lang="en-GB" sz="2400" dirty="0"/>
                <a:t>2</a:t>
              </a:r>
            </a:p>
          </p:txBody>
        </p:sp>
      </p:grpSp>
      <p:grpSp>
        <p:nvGrpSpPr>
          <p:cNvPr id="2" name="Group 1">
            <a:extLst>
              <a:ext uri="{FF2B5EF4-FFF2-40B4-BE49-F238E27FC236}">
                <a16:creationId xmlns:a16="http://schemas.microsoft.com/office/drawing/2014/main" id="{9DF34EFC-7CB4-43A9-8928-B07DF4F7ECE7}"/>
              </a:ext>
            </a:extLst>
          </p:cNvPr>
          <p:cNvGrpSpPr/>
          <p:nvPr/>
        </p:nvGrpSpPr>
        <p:grpSpPr>
          <a:xfrm>
            <a:off x="3549582" y="3997046"/>
            <a:ext cx="8532000" cy="841239"/>
            <a:chOff x="3549582" y="3997046"/>
            <a:chExt cx="8532000" cy="841239"/>
          </a:xfrm>
        </p:grpSpPr>
        <p:grpSp>
          <p:nvGrpSpPr>
            <p:cNvPr id="68" name="Group 67">
              <a:extLst>
                <a:ext uri="{FF2B5EF4-FFF2-40B4-BE49-F238E27FC236}">
                  <a16:creationId xmlns:a16="http://schemas.microsoft.com/office/drawing/2014/main" id="{615E50D5-286C-4CA9-A90F-20E172524D0E}"/>
                </a:ext>
              </a:extLst>
            </p:cNvPr>
            <p:cNvGrpSpPr/>
            <p:nvPr/>
          </p:nvGrpSpPr>
          <p:grpSpPr>
            <a:xfrm>
              <a:off x="3549582" y="3997046"/>
              <a:ext cx="8532000" cy="573142"/>
              <a:chOff x="3549582" y="3997046"/>
              <a:chExt cx="8532000" cy="573142"/>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3549582" y="3997046"/>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864348" y="3997046"/>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8667" y="401177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3698099" y="4108523"/>
                <a:ext cx="381367" cy="461665"/>
              </a:xfrm>
              <a:prstGeom prst="rect">
                <a:avLst/>
              </a:prstGeom>
              <a:noFill/>
            </p:spPr>
            <p:txBody>
              <a:bodyPr wrap="none" rtlCol="0">
                <a:spAutoFit/>
              </a:bodyPr>
              <a:lstStyle/>
              <a:p>
                <a:pPr>
                  <a:buNone/>
                </a:pPr>
                <a:r>
                  <a:rPr lang="en-GB" sz="2400" dirty="0"/>
                  <a:t>0</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5297" y="4169768"/>
                  <a:ext cx="425991" cy="66851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4</m:t>
                            </m:r>
                          </m:den>
                        </m:f>
                      </m:oMath>
                    </m:oMathPara>
                  </a14:m>
                  <a:endParaRPr lang="en-GB" sz="2000" dirty="0"/>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5297" y="4169768"/>
                  <a:ext cx="425991" cy="668517"/>
                </a:xfrm>
                <a:prstGeom prst="rect">
                  <a:avLst/>
                </a:prstGeom>
                <a:blipFill>
                  <a:blip r:embed="rId6"/>
                  <a:stretch>
                    <a:fillRect/>
                  </a:stretch>
                </a:blipFill>
              </p:spPr>
              <p:txBody>
                <a:bodyPr/>
                <a:lstStyle/>
                <a:p>
                  <a:r>
                    <a:rPr lang="en-GB">
                      <a:noFill/>
                    </a:rPr>
                    <a:t> </a:t>
                  </a:r>
                </a:p>
              </p:txBody>
            </p:sp>
          </mc:Fallback>
        </mc:AlternateContent>
      </p:grpSp>
      <p:grpSp>
        <p:nvGrpSpPr>
          <p:cNvPr id="4" name="Group 3">
            <a:extLst>
              <a:ext uri="{FF2B5EF4-FFF2-40B4-BE49-F238E27FC236}">
                <a16:creationId xmlns:a16="http://schemas.microsoft.com/office/drawing/2014/main" id="{18D32691-552A-44DA-8C76-74867497CF6D}"/>
              </a:ext>
            </a:extLst>
          </p:cNvPr>
          <p:cNvGrpSpPr/>
          <p:nvPr/>
        </p:nvGrpSpPr>
        <p:grpSpPr>
          <a:xfrm>
            <a:off x="3549582" y="4990195"/>
            <a:ext cx="8532000" cy="852352"/>
            <a:chOff x="3549582" y="4990195"/>
            <a:chExt cx="8532000" cy="852352"/>
          </a:xfrm>
        </p:grpSpPr>
        <p:grpSp>
          <p:nvGrpSpPr>
            <p:cNvPr id="69" name="Group 68">
              <a:extLst>
                <a:ext uri="{FF2B5EF4-FFF2-40B4-BE49-F238E27FC236}">
                  <a16:creationId xmlns:a16="http://schemas.microsoft.com/office/drawing/2014/main" id="{CB4B88F7-FB74-4357-81AC-7D280F624EDE}"/>
                </a:ext>
              </a:extLst>
            </p:cNvPr>
            <p:cNvGrpSpPr/>
            <p:nvPr/>
          </p:nvGrpSpPr>
          <p:grpSpPr>
            <a:xfrm>
              <a:off x="3549582" y="4990195"/>
              <a:ext cx="8532000" cy="573142"/>
              <a:chOff x="3549582" y="4990195"/>
              <a:chExt cx="8532000" cy="573142"/>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3549582" y="4990195"/>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864348" y="4990195"/>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8667" y="50049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3698099" y="5101672"/>
                <a:ext cx="381367" cy="461665"/>
              </a:xfrm>
              <a:prstGeom prst="rect">
                <a:avLst/>
              </a:prstGeom>
              <a:noFill/>
            </p:spPr>
            <p:txBody>
              <a:bodyPr wrap="none" rtlCol="0">
                <a:spAutoFit/>
              </a:bodyPr>
              <a:lstStyle/>
              <a:p>
                <a:pPr>
                  <a:buNone/>
                </a:pPr>
                <a:r>
                  <a:rPr lang="en-GB" sz="2400" dirty="0"/>
                  <a:t>0</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122318" y="5171980"/>
                  <a:ext cx="411948" cy="67056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m:oMathPara>
                  </a14:m>
                  <a:endParaRPr lang="en-GB" sz="2000"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122318" y="5171980"/>
                  <a:ext cx="411948" cy="670567"/>
                </a:xfrm>
                <a:prstGeom prst="rect">
                  <a:avLst/>
                </a:prstGeom>
                <a:blipFill>
                  <a:blip r:embed="rId7"/>
                  <a:stretch>
                    <a:fillRect/>
                  </a:stretch>
                </a:blipFill>
              </p:spPr>
              <p:txBody>
                <a:bodyPr/>
                <a:lstStyle/>
                <a:p>
                  <a:r>
                    <a:rPr lang="en-GB">
                      <a:noFill/>
                    </a:rPr>
                    <a:t> </a:t>
                  </a:r>
                </a:p>
              </p:txBody>
            </p:sp>
          </mc:Fallback>
        </mc:AlternateContent>
      </p:grpSp>
      <p:grpSp>
        <p:nvGrpSpPr>
          <p:cNvPr id="67" name="Group 66">
            <a:extLst>
              <a:ext uri="{FF2B5EF4-FFF2-40B4-BE49-F238E27FC236}">
                <a16:creationId xmlns:a16="http://schemas.microsoft.com/office/drawing/2014/main" id="{10A6A3EF-78B1-4A28-AD2B-F91D9F1620D1}"/>
              </a:ext>
            </a:extLst>
          </p:cNvPr>
          <p:cNvGrpSpPr/>
          <p:nvPr/>
        </p:nvGrpSpPr>
        <p:grpSpPr>
          <a:xfrm>
            <a:off x="3549582" y="3077200"/>
            <a:ext cx="8532000" cy="616443"/>
            <a:chOff x="3549582" y="3077200"/>
            <a:chExt cx="8532000" cy="616443"/>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3549582" y="3077200"/>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864348" y="3077200"/>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8667" y="3091933"/>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1AA2B6D-68C5-46D9-9E06-D218C2255BA9}"/>
                </a:ext>
              </a:extLst>
            </p:cNvPr>
            <p:cNvSpPr txBox="1"/>
            <p:nvPr/>
          </p:nvSpPr>
          <p:spPr>
            <a:xfrm>
              <a:off x="3698099" y="3188677"/>
              <a:ext cx="381367" cy="461665"/>
            </a:xfrm>
            <a:prstGeom prst="rect">
              <a:avLst/>
            </a:prstGeom>
            <a:noFill/>
          </p:spPr>
          <p:txBody>
            <a:bodyPr wrap="none" rtlCol="0">
              <a:spAutoFit/>
            </a:bodyPr>
            <a:lstStyle/>
            <a:p>
              <a:pPr>
                <a:buNone/>
              </a:pPr>
              <a:r>
                <a:rPr lang="en-GB" sz="2400"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45786" y="3231978"/>
              <a:ext cx="565012" cy="461665"/>
            </a:xfrm>
            <a:prstGeom prst="rect">
              <a:avLst/>
            </a:prstGeom>
            <a:noFill/>
          </p:spPr>
          <p:txBody>
            <a:bodyPr wrap="none" rtlCol="0">
              <a:spAutoFit/>
            </a:bodyPr>
            <a:lstStyle/>
            <a:p>
              <a:pPr>
                <a:buNone/>
              </a:pPr>
              <a:r>
                <a:rPr lang="en-GB" sz="2400" dirty="0"/>
                <a:t>10</a:t>
              </a:r>
            </a:p>
          </p:txBody>
        </p:sp>
      </p:grpSp>
      <p:grpSp>
        <p:nvGrpSpPr>
          <p:cNvPr id="70" name="Group 69">
            <a:extLst>
              <a:ext uri="{FF2B5EF4-FFF2-40B4-BE49-F238E27FC236}">
                <a16:creationId xmlns:a16="http://schemas.microsoft.com/office/drawing/2014/main" id="{10C344A7-B1D6-4635-890D-300A4E761FE2}"/>
              </a:ext>
            </a:extLst>
          </p:cNvPr>
          <p:cNvGrpSpPr/>
          <p:nvPr/>
        </p:nvGrpSpPr>
        <p:grpSpPr>
          <a:xfrm>
            <a:off x="3549582" y="5944628"/>
            <a:ext cx="8532000" cy="862100"/>
            <a:chOff x="3549582" y="5944628"/>
            <a:chExt cx="8532000" cy="862100"/>
          </a:xfrm>
        </p:grpSpPr>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3549582" y="5944628"/>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864348" y="59446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8667" y="5959361"/>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3698099" y="6056105"/>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115297" y="6136223"/>
                  <a:ext cx="425991" cy="67050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m:oMathPara>
                  </a14:m>
                  <a:endParaRPr lang="en-GB" sz="2000"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115297" y="6136223"/>
                  <a:ext cx="425991" cy="670505"/>
                </a:xfrm>
                <a:prstGeom prst="rect">
                  <a:avLst/>
                </a:prstGeom>
                <a:blipFill>
                  <a:blip r:embed="rId8"/>
                  <a:stretch>
                    <a:fillRect/>
                  </a:stretch>
                </a:blipFill>
              </p:spPr>
              <p:txBody>
                <a:bodyPr/>
                <a:lstStyle/>
                <a:p>
                  <a:r>
                    <a:rPr lang="en-GB">
                      <a:noFill/>
                    </a:rPr>
                    <a:t> </a:t>
                  </a:r>
                </a:p>
              </p:txBody>
            </p:sp>
          </mc:Fallback>
        </mc:AlternateContent>
      </p:grpSp>
      <p:sp>
        <p:nvSpPr>
          <p:cNvPr id="81" name="TextBox 80">
            <a:extLst>
              <a:ext uri="{FF2B5EF4-FFF2-40B4-BE49-F238E27FC236}">
                <a16:creationId xmlns:a16="http://schemas.microsoft.com/office/drawing/2014/main" id="{F1AB23CA-D44E-4255-89E8-670143A97A2C}"/>
              </a:ext>
            </a:extLst>
          </p:cNvPr>
          <p:cNvSpPr txBox="1"/>
          <p:nvPr/>
        </p:nvSpPr>
        <p:spPr>
          <a:xfrm>
            <a:off x="3116630" y="947896"/>
            <a:ext cx="525571" cy="430887"/>
          </a:xfrm>
          <a:prstGeom prst="rect">
            <a:avLst/>
          </a:prstGeom>
          <a:noFill/>
        </p:spPr>
        <p:txBody>
          <a:bodyPr wrap="square">
            <a:spAutoFit/>
          </a:bodyPr>
          <a:lstStyle/>
          <a:p>
            <a:pPr>
              <a:buNone/>
            </a:pPr>
            <a:r>
              <a:rPr lang="en-GB" sz="2200" dirty="0">
                <a:solidFill>
                  <a:srgbClr val="00628C"/>
                </a:solidFill>
              </a:rPr>
              <a:t>a)</a:t>
            </a:r>
          </a:p>
        </p:txBody>
      </p:sp>
      <p:sp>
        <p:nvSpPr>
          <p:cNvPr id="82" name="TextBox 81">
            <a:extLst>
              <a:ext uri="{FF2B5EF4-FFF2-40B4-BE49-F238E27FC236}">
                <a16:creationId xmlns:a16="http://schemas.microsoft.com/office/drawing/2014/main" id="{88FAD337-A06A-46D5-8309-2824C225C399}"/>
              </a:ext>
            </a:extLst>
          </p:cNvPr>
          <p:cNvSpPr txBox="1"/>
          <p:nvPr/>
        </p:nvSpPr>
        <p:spPr>
          <a:xfrm>
            <a:off x="3116630" y="1907906"/>
            <a:ext cx="525571" cy="430887"/>
          </a:xfrm>
          <a:prstGeom prst="rect">
            <a:avLst/>
          </a:prstGeom>
          <a:noFill/>
        </p:spPr>
        <p:txBody>
          <a:bodyPr wrap="square">
            <a:spAutoFit/>
          </a:bodyPr>
          <a:lstStyle/>
          <a:p>
            <a:pPr>
              <a:buNone/>
            </a:pPr>
            <a:r>
              <a:rPr lang="en-GB" sz="2200" dirty="0">
                <a:solidFill>
                  <a:srgbClr val="00628C"/>
                </a:solidFill>
              </a:rPr>
              <a:t>b)</a:t>
            </a:r>
          </a:p>
        </p:txBody>
      </p:sp>
      <p:sp>
        <p:nvSpPr>
          <p:cNvPr id="83" name="TextBox 82">
            <a:extLst>
              <a:ext uri="{FF2B5EF4-FFF2-40B4-BE49-F238E27FC236}">
                <a16:creationId xmlns:a16="http://schemas.microsoft.com/office/drawing/2014/main" id="{990C52A1-9D10-49B6-87F0-8EA3D82C3891}"/>
              </a:ext>
            </a:extLst>
          </p:cNvPr>
          <p:cNvSpPr txBox="1"/>
          <p:nvPr/>
        </p:nvSpPr>
        <p:spPr>
          <a:xfrm>
            <a:off x="3116630" y="2821411"/>
            <a:ext cx="525571" cy="430887"/>
          </a:xfrm>
          <a:prstGeom prst="rect">
            <a:avLst/>
          </a:prstGeom>
          <a:noFill/>
        </p:spPr>
        <p:txBody>
          <a:bodyPr wrap="square">
            <a:spAutoFit/>
          </a:bodyPr>
          <a:lstStyle/>
          <a:p>
            <a:pPr>
              <a:buNone/>
            </a:pPr>
            <a:r>
              <a:rPr lang="en-GB" sz="2200" dirty="0">
                <a:solidFill>
                  <a:srgbClr val="00628C"/>
                </a:solidFill>
              </a:rPr>
              <a:t>c)</a:t>
            </a:r>
          </a:p>
        </p:txBody>
      </p:sp>
      <p:sp>
        <p:nvSpPr>
          <p:cNvPr id="84" name="TextBox 83">
            <a:extLst>
              <a:ext uri="{FF2B5EF4-FFF2-40B4-BE49-F238E27FC236}">
                <a16:creationId xmlns:a16="http://schemas.microsoft.com/office/drawing/2014/main" id="{D1954FB4-36CA-4B0B-B71F-384E8C8F1B6F}"/>
              </a:ext>
            </a:extLst>
          </p:cNvPr>
          <p:cNvSpPr txBox="1"/>
          <p:nvPr/>
        </p:nvSpPr>
        <p:spPr>
          <a:xfrm>
            <a:off x="3116630" y="3772255"/>
            <a:ext cx="525571" cy="430887"/>
          </a:xfrm>
          <a:prstGeom prst="rect">
            <a:avLst/>
          </a:prstGeom>
          <a:noFill/>
        </p:spPr>
        <p:txBody>
          <a:bodyPr wrap="square">
            <a:spAutoFit/>
          </a:bodyPr>
          <a:lstStyle/>
          <a:p>
            <a:pPr>
              <a:buNone/>
            </a:pPr>
            <a:r>
              <a:rPr lang="en-GB" sz="2200" dirty="0">
                <a:solidFill>
                  <a:srgbClr val="00628C"/>
                </a:solidFill>
              </a:rPr>
              <a:t>d)</a:t>
            </a:r>
          </a:p>
        </p:txBody>
      </p:sp>
      <p:sp>
        <p:nvSpPr>
          <p:cNvPr id="85" name="TextBox 84">
            <a:extLst>
              <a:ext uri="{FF2B5EF4-FFF2-40B4-BE49-F238E27FC236}">
                <a16:creationId xmlns:a16="http://schemas.microsoft.com/office/drawing/2014/main" id="{49FEA855-ECE9-41BA-88C6-C25D1D1D4930}"/>
              </a:ext>
            </a:extLst>
          </p:cNvPr>
          <p:cNvSpPr txBox="1"/>
          <p:nvPr/>
        </p:nvSpPr>
        <p:spPr>
          <a:xfrm>
            <a:off x="3116630" y="4736035"/>
            <a:ext cx="525571" cy="430887"/>
          </a:xfrm>
          <a:prstGeom prst="rect">
            <a:avLst/>
          </a:prstGeom>
          <a:noFill/>
        </p:spPr>
        <p:txBody>
          <a:bodyPr wrap="square">
            <a:spAutoFit/>
          </a:bodyPr>
          <a:lstStyle/>
          <a:p>
            <a:pPr>
              <a:buNone/>
            </a:pPr>
            <a:r>
              <a:rPr lang="en-GB" sz="2200" dirty="0">
                <a:solidFill>
                  <a:srgbClr val="00628C"/>
                </a:solidFill>
              </a:rPr>
              <a:t>e)</a:t>
            </a:r>
          </a:p>
        </p:txBody>
      </p:sp>
      <p:sp>
        <p:nvSpPr>
          <p:cNvPr id="86" name="TextBox 85">
            <a:extLst>
              <a:ext uri="{FF2B5EF4-FFF2-40B4-BE49-F238E27FC236}">
                <a16:creationId xmlns:a16="http://schemas.microsoft.com/office/drawing/2014/main" id="{8737E46F-23C7-401B-AF1D-BE47B20F0504}"/>
              </a:ext>
            </a:extLst>
          </p:cNvPr>
          <p:cNvSpPr txBox="1"/>
          <p:nvPr/>
        </p:nvSpPr>
        <p:spPr>
          <a:xfrm>
            <a:off x="3116630" y="5729046"/>
            <a:ext cx="525571" cy="430887"/>
          </a:xfrm>
          <a:prstGeom prst="rect">
            <a:avLst/>
          </a:prstGeom>
          <a:noFill/>
        </p:spPr>
        <p:txBody>
          <a:bodyPr wrap="square">
            <a:spAutoFit/>
          </a:bodyPr>
          <a:lstStyle/>
          <a:p>
            <a:pPr>
              <a:buNone/>
            </a:pPr>
            <a:r>
              <a:rPr lang="en-GB" sz="2200" dirty="0">
                <a:solidFill>
                  <a:srgbClr val="00628C"/>
                </a:solidFill>
              </a:rPr>
              <a:t>f)</a:t>
            </a:r>
          </a:p>
        </p:txBody>
      </p:sp>
    </p:spTree>
    <p:extLst>
      <p:ext uri="{BB962C8B-B14F-4D97-AF65-F5344CB8AC3E}">
        <p14:creationId xmlns:p14="http://schemas.microsoft.com/office/powerpoint/2010/main" val="182945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81" grpId="0"/>
      <p:bldP spid="82" grpId="0"/>
      <p:bldP spid="83" grpId="0"/>
      <p:bldP spid="84"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49655" y="1053927"/>
                <a:ext cx="2766260" cy="1552977"/>
              </a:xfrm>
            </p:spPr>
            <p:txBody>
              <a:bodyPr>
                <a:normAutofit/>
              </a:bodyPr>
              <a:lstStyle/>
              <a:p>
                <a:r>
                  <a:rPr lang="en-GB" sz="2200" dirty="0"/>
                  <a:t>Where is the number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on each of these number lines?</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49655" y="1053927"/>
                <a:ext cx="2766260" cy="1552977"/>
              </a:xfrm>
              <a:blipFill>
                <a:blip r:embed="rId3"/>
                <a:stretch>
                  <a:fillRect l="-2863" t="-4706" r="-3524"/>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 Where is one-quarter? (animated solutions)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306335" y="3346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102665" y="4011779"/>
                <a:ext cx="2713249" cy="1247521"/>
              </a:xfrm>
              <a:prstGeom prst="rect">
                <a:avLst/>
              </a:prstGeom>
              <a:noFill/>
            </p:spPr>
            <p:txBody>
              <a:bodyPr wrap="square" rtlCol="0">
                <a:spAutoFit/>
              </a:bodyPr>
              <a:lstStyle/>
              <a:p>
                <a:pPr>
                  <a:buNone/>
                </a:pPr>
                <a:r>
                  <a:rPr lang="en-GB" sz="2200" dirty="0"/>
                  <a:t>What value is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4</m:t>
                        </m:r>
                      </m:den>
                    </m:f>
                  </m:oMath>
                </a14:m>
                <a:r>
                  <a:rPr lang="en-GB" sz="2200" dirty="0"/>
                  <a:t> of the way along each number line?</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102665" y="4011779"/>
                <a:ext cx="2713249" cy="1247521"/>
              </a:xfrm>
              <a:prstGeom prst="rect">
                <a:avLst/>
              </a:prstGeom>
              <a:blipFill>
                <a:blip r:embed="rId4"/>
                <a:stretch>
                  <a:fillRect l="-2921" r="-1348" b="-9268"/>
                </a:stretch>
              </a:blipFill>
            </p:spPr>
            <p:txBody>
              <a:bodyPr/>
              <a:lstStyle/>
              <a:p>
                <a:r>
                  <a:rPr lang="en-GB">
                    <a:noFill/>
                  </a:rPr>
                  <a:t> </a:t>
                </a:r>
              </a:p>
            </p:txBody>
          </p:sp>
        </mc:Fallback>
      </mc:AlternateContent>
      <p:grpSp>
        <p:nvGrpSpPr>
          <p:cNvPr id="32" name="Group 31">
            <a:extLst>
              <a:ext uri="{FF2B5EF4-FFF2-40B4-BE49-F238E27FC236}">
                <a16:creationId xmlns:a16="http://schemas.microsoft.com/office/drawing/2014/main" id="{415B1785-1314-4FE1-8BE9-94DD39098F00}"/>
              </a:ext>
            </a:extLst>
          </p:cNvPr>
          <p:cNvGrpSpPr/>
          <p:nvPr/>
        </p:nvGrpSpPr>
        <p:grpSpPr>
          <a:xfrm>
            <a:off x="3549582" y="1186569"/>
            <a:ext cx="8532000" cy="643847"/>
            <a:chOff x="3549582" y="1186569"/>
            <a:chExt cx="8532000" cy="643847"/>
          </a:xfrm>
        </p:grpSpPr>
        <p:cxnSp>
          <p:nvCxnSpPr>
            <p:cNvPr id="6" name="Straight Arrow Connector 5">
              <a:extLst>
                <a:ext uri="{FF2B5EF4-FFF2-40B4-BE49-F238E27FC236}">
                  <a16:creationId xmlns:a16="http://schemas.microsoft.com/office/drawing/2014/main" id="{5020D3D4-5A9D-4134-AA17-EC1CF8669B90}"/>
                </a:ext>
              </a:extLst>
            </p:cNvPr>
            <p:cNvCxnSpPr>
              <a:cxnSpLocks/>
            </p:cNvCxnSpPr>
            <p:nvPr/>
          </p:nvCxnSpPr>
          <p:spPr>
            <a:xfrm>
              <a:off x="3549582" y="118656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192C94-7539-4A18-9C19-F743303CB2A6}"/>
                </a:ext>
              </a:extLst>
            </p:cNvPr>
            <p:cNvCxnSpPr>
              <a:cxnSpLocks/>
            </p:cNvCxnSpPr>
            <p:nvPr/>
          </p:nvCxnSpPr>
          <p:spPr>
            <a:xfrm>
              <a:off x="3864348" y="118656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F1B8C1-2746-4BE2-9ACC-74DC4F595F61}"/>
                </a:ext>
              </a:extLst>
            </p:cNvPr>
            <p:cNvCxnSpPr>
              <a:cxnSpLocks/>
            </p:cNvCxnSpPr>
            <p:nvPr/>
          </p:nvCxnSpPr>
          <p:spPr>
            <a:xfrm>
              <a:off x="10308667" y="120130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C506A9-2C0B-4B72-9F6D-99C2B2190B0D}"/>
                </a:ext>
              </a:extLst>
            </p:cNvPr>
            <p:cNvSpPr txBox="1"/>
            <p:nvPr/>
          </p:nvSpPr>
          <p:spPr>
            <a:xfrm>
              <a:off x="3698099" y="1298046"/>
              <a:ext cx="381367" cy="461665"/>
            </a:xfrm>
            <a:prstGeom prst="rect">
              <a:avLst/>
            </a:prstGeom>
            <a:noFill/>
          </p:spPr>
          <p:txBody>
            <a:bodyPr wrap="none" rtlCol="0">
              <a:spAutoFit/>
            </a:bodyPr>
            <a:lstStyle/>
            <a:p>
              <a:pPr>
                <a:buNone/>
              </a:pPr>
              <a:r>
                <a:rPr lang="en-GB" sz="2400" dirty="0"/>
                <a:t>0</a:t>
              </a:r>
            </a:p>
          </p:txBody>
        </p:sp>
        <p:sp>
          <p:nvSpPr>
            <p:cNvPr id="13" name="TextBox 12">
              <a:extLst>
                <a:ext uri="{FF2B5EF4-FFF2-40B4-BE49-F238E27FC236}">
                  <a16:creationId xmlns:a16="http://schemas.microsoft.com/office/drawing/2014/main" id="{4DC0A4F3-5D15-45D7-A4BB-A143AF587E2A}"/>
                </a:ext>
              </a:extLst>
            </p:cNvPr>
            <p:cNvSpPr txBox="1"/>
            <p:nvPr/>
          </p:nvSpPr>
          <p:spPr>
            <a:xfrm>
              <a:off x="10137609" y="1368751"/>
              <a:ext cx="381367" cy="461665"/>
            </a:xfrm>
            <a:prstGeom prst="rect">
              <a:avLst/>
            </a:prstGeom>
            <a:noFill/>
          </p:spPr>
          <p:txBody>
            <a:bodyPr wrap="none" rtlCol="0">
              <a:spAutoFit/>
            </a:bodyPr>
            <a:lstStyle/>
            <a:p>
              <a:pPr>
                <a:buNone/>
              </a:pPr>
              <a:r>
                <a:rPr lang="en-GB" sz="2400" dirty="0"/>
                <a:t>1</a:t>
              </a:r>
            </a:p>
          </p:txBody>
        </p:sp>
      </p:grpSp>
      <p:grpSp>
        <p:nvGrpSpPr>
          <p:cNvPr id="12" name="Group 11">
            <a:extLst>
              <a:ext uri="{FF2B5EF4-FFF2-40B4-BE49-F238E27FC236}">
                <a16:creationId xmlns:a16="http://schemas.microsoft.com/office/drawing/2014/main" id="{C1506752-38C4-4944-AC3F-FA2C47C2F13F}"/>
              </a:ext>
            </a:extLst>
          </p:cNvPr>
          <p:cNvGrpSpPr/>
          <p:nvPr/>
        </p:nvGrpSpPr>
        <p:grpSpPr>
          <a:xfrm>
            <a:off x="3549582" y="2116699"/>
            <a:ext cx="8532000" cy="635856"/>
            <a:chOff x="3549582" y="2116699"/>
            <a:chExt cx="8532000" cy="635856"/>
          </a:xfrm>
        </p:grpSpPr>
        <p:cxnSp>
          <p:nvCxnSpPr>
            <p:cNvPr id="14" name="Straight Arrow Connector 13">
              <a:extLst>
                <a:ext uri="{FF2B5EF4-FFF2-40B4-BE49-F238E27FC236}">
                  <a16:creationId xmlns:a16="http://schemas.microsoft.com/office/drawing/2014/main" id="{5990EF2F-DFE4-4CA2-BD4E-A3046929DBD9}"/>
                </a:ext>
              </a:extLst>
            </p:cNvPr>
            <p:cNvCxnSpPr>
              <a:cxnSpLocks/>
            </p:cNvCxnSpPr>
            <p:nvPr/>
          </p:nvCxnSpPr>
          <p:spPr>
            <a:xfrm>
              <a:off x="3549582" y="2116699"/>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6C3374-FE2E-4E1A-B81B-5C744A70643A}"/>
                </a:ext>
              </a:extLst>
            </p:cNvPr>
            <p:cNvCxnSpPr>
              <a:cxnSpLocks/>
            </p:cNvCxnSpPr>
            <p:nvPr/>
          </p:nvCxnSpPr>
          <p:spPr>
            <a:xfrm>
              <a:off x="3864348" y="211669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47B47F-5DC0-4136-81B5-D23C7C906C56}"/>
                </a:ext>
              </a:extLst>
            </p:cNvPr>
            <p:cNvCxnSpPr>
              <a:cxnSpLocks/>
            </p:cNvCxnSpPr>
            <p:nvPr/>
          </p:nvCxnSpPr>
          <p:spPr>
            <a:xfrm>
              <a:off x="10308667" y="2131432"/>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9BDDAA-D2DB-455F-81EB-38EA5B21FE63}"/>
                </a:ext>
              </a:extLst>
            </p:cNvPr>
            <p:cNvSpPr txBox="1"/>
            <p:nvPr/>
          </p:nvSpPr>
          <p:spPr>
            <a:xfrm>
              <a:off x="3698099" y="2228176"/>
              <a:ext cx="381367" cy="461665"/>
            </a:xfrm>
            <a:prstGeom prst="rect">
              <a:avLst/>
            </a:prstGeom>
            <a:noFill/>
          </p:spPr>
          <p:txBody>
            <a:bodyPr wrap="none" rtlCol="0">
              <a:spAutoFit/>
            </a:bodyPr>
            <a:lstStyle/>
            <a:p>
              <a:pPr>
                <a:buNone/>
              </a:pPr>
              <a:r>
                <a:rPr lang="en-GB" sz="2400" dirty="0"/>
                <a:t>0</a:t>
              </a:r>
            </a:p>
          </p:txBody>
        </p:sp>
        <p:sp>
          <p:nvSpPr>
            <p:cNvPr id="18" name="TextBox 17">
              <a:extLst>
                <a:ext uri="{FF2B5EF4-FFF2-40B4-BE49-F238E27FC236}">
                  <a16:creationId xmlns:a16="http://schemas.microsoft.com/office/drawing/2014/main" id="{E411945C-EE4A-442C-A397-F9BB26541907}"/>
                </a:ext>
              </a:extLst>
            </p:cNvPr>
            <p:cNvSpPr txBox="1"/>
            <p:nvPr/>
          </p:nvSpPr>
          <p:spPr>
            <a:xfrm>
              <a:off x="10137609" y="2290890"/>
              <a:ext cx="381367" cy="461665"/>
            </a:xfrm>
            <a:prstGeom prst="rect">
              <a:avLst/>
            </a:prstGeom>
            <a:noFill/>
          </p:spPr>
          <p:txBody>
            <a:bodyPr wrap="none" rtlCol="0">
              <a:spAutoFit/>
            </a:bodyPr>
            <a:lstStyle/>
            <a:p>
              <a:pPr>
                <a:buNone/>
              </a:pPr>
              <a:r>
                <a:rPr lang="en-GB" sz="2400" dirty="0"/>
                <a:t>2</a:t>
              </a:r>
            </a:p>
          </p:txBody>
        </p:sp>
      </p:grpSp>
      <p:grpSp>
        <p:nvGrpSpPr>
          <p:cNvPr id="10" name="Group 9">
            <a:extLst>
              <a:ext uri="{FF2B5EF4-FFF2-40B4-BE49-F238E27FC236}">
                <a16:creationId xmlns:a16="http://schemas.microsoft.com/office/drawing/2014/main" id="{05A339E3-342A-4551-B11D-447DF6789607}"/>
              </a:ext>
            </a:extLst>
          </p:cNvPr>
          <p:cNvGrpSpPr/>
          <p:nvPr/>
        </p:nvGrpSpPr>
        <p:grpSpPr>
          <a:xfrm>
            <a:off x="3549582" y="3997046"/>
            <a:ext cx="8532000" cy="841239"/>
            <a:chOff x="3549582" y="3997046"/>
            <a:chExt cx="8532000" cy="841239"/>
          </a:xfrm>
        </p:grpSpPr>
        <p:cxnSp>
          <p:nvCxnSpPr>
            <p:cNvPr id="19" name="Straight Arrow Connector 18">
              <a:extLst>
                <a:ext uri="{FF2B5EF4-FFF2-40B4-BE49-F238E27FC236}">
                  <a16:creationId xmlns:a16="http://schemas.microsoft.com/office/drawing/2014/main" id="{AE9C0AC7-9991-4635-A244-A8AFF847C607}"/>
                </a:ext>
              </a:extLst>
            </p:cNvPr>
            <p:cNvCxnSpPr>
              <a:cxnSpLocks/>
            </p:cNvCxnSpPr>
            <p:nvPr/>
          </p:nvCxnSpPr>
          <p:spPr>
            <a:xfrm>
              <a:off x="3549582" y="3997046"/>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6FBA6C-383C-46A7-BC7C-B20E9532EC7B}"/>
                </a:ext>
              </a:extLst>
            </p:cNvPr>
            <p:cNvCxnSpPr>
              <a:cxnSpLocks/>
            </p:cNvCxnSpPr>
            <p:nvPr/>
          </p:nvCxnSpPr>
          <p:spPr>
            <a:xfrm>
              <a:off x="3864348" y="3997046"/>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5ACE2B-2983-4338-9EE1-A259FA9FA61E}"/>
                </a:ext>
              </a:extLst>
            </p:cNvPr>
            <p:cNvCxnSpPr>
              <a:cxnSpLocks/>
            </p:cNvCxnSpPr>
            <p:nvPr/>
          </p:nvCxnSpPr>
          <p:spPr>
            <a:xfrm>
              <a:off x="10308667" y="4011779"/>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E2F9A62-D5E7-4865-BA36-F79A80D67D55}"/>
                </a:ext>
              </a:extLst>
            </p:cNvPr>
            <p:cNvSpPr txBox="1"/>
            <p:nvPr/>
          </p:nvSpPr>
          <p:spPr>
            <a:xfrm>
              <a:off x="3698099" y="4108523"/>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551356-7A26-4F60-96D0-4C73D8155679}"/>
                    </a:ext>
                  </a:extLst>
                </p:cNvPr>
                <p:cNvSpPr txBox="1"/>
                <p:nvPr/>
              </p:nvSpPr>
              <p:spPr>
                <a:xfrm>
                  <a:off x="10115297" y="4169768"/>
                  <a:ext cx="425991" cy="66851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i="1">
                                <a:latin typeface="Cambria Math" panose="02040503050406030204" pitchFamily="18" charset="0"/>
                              </a:rPr>
                              <m:t>3</m:t>
                            </m:r>
                          </m:num>
                          <m:den>
                            <m:r>
                              <a:rPr lang="en-GB" sz="2000" i="1">
                                <a:latin typeface="Cambria Math" panose="02040503050406030204" pitchFamily="18" charset="0"/>
                              </a:rPr>
                              <m:t>4</m:t>
                            </m:r>
                          </m:den>
                        </m:f>
                      </m:oMath>
                    </m:oMathPara>
                  </a14:m>
                  <a:endParaRPr lang="en-GB" sz="2000" dirty="0"/>
                </a:p>
              </p:txBody>
            </p:sp>
          </mc:Choice>
          <mc:Fallback xmlns="">
            <p:sp>
              <p:nvSpPr>
                <p:cNvPr id="26" name="TextBox 25">
                  <a:extLst>
                    <a:ext uri="{FF2B5EF4-FFF2-40B4-BE49-F238E27FC236}">
                      <a16:creationId xmlns:a16="http://schemas.microsoft.com/office/drawing/2014/main" id="{97551356-7A26-4F60-96D0-4C73D8155679}"/>
                    </a:ext>
                  </a:extLst>
                </p:cNvPr>
                <p:cNvSpPr txBox="1">
                  <a:spLocks noRot="1" noChangeAspect="1" noMove="1" noResize="1" noEditPoints="1" noAdjustHandles="1" noChangeArrowheads="1" noChangeShapeType="1" noTextEdit="1"/>
                </p:cNvSpPr>
                <p:nvPr/>
              </p:nvSpPr>
              <p:spPr>
                <a:xfrm>
                  <a:off x="10115297" y="4169768"/>
                  <a:ext cx="425991" cy="668517"/>
                </a:xfrm>
                <a:prstGeom prst="rect">
                  <a:avLst/>
                </a:prstGeom>
                <a:blipFill>
                  <a:blip r:embed="rId5"/>
                  <a:stretch>
                    <a:fillRect/>
                  </a:stretch>
                </a:blipFill>
              </p:spPr>
              <p:txBody>
                <a:bodyPr/>
                <a:lstStyle/>
                <a:p>
                  <a:r>
                    <a:rPr lang="en-GB">
                      <a:noFill/>
                    </a:rPr>
                    <a:t> </a:t>
                  </a:r>
                </a:p>
              </p:txBody>
            </p:sp>
          </mc:Fallback>
        </mc:AlternateContent>
      </p:grpSp>
      <p:grpSp>
        <p:nvGrpSpPr>
          <p:cNvPr id="5" name="Group 4">
            <a:extLst>
              <a:ext uri="{FF2B5EF4-FFF2-40B4-BE49-F238E27FC236}">
                <a16:creationId xmlns:a16="http://schemas.microsoft.com/office/drawing/2014/main" id="{B0E6D989-4945-404A-A2F6-9EB5A69CFCCB}"/>
              </a:ext>
            </a:extLst>
          </p:cNvPr>
          <p:cNvGrpSpPr/>
          <p:nvPr/>
        </p:nvGrpSpPr>
        <p:grpSpPr>
          <a:xfrm>
            <a:off x="3549582" y="4990195"/>
            <a:ext cx="8532000" cy="852352"/>
            <a:chOff x="3549582" y="4990195"/>
            <a:chExt cx="8532000" cy="852352"/>
          </a:xfrm>
        </p:grpSpPr>
        <p:cxnSp>
          <p:nvCxnSpPr>
            <p:cNvPr id="27" name="Straight Arrow Connector 26">
              <a:extLst>
                <a:ext uri="{FF2B5EF4-FFF2-40B4-BE49-F238E27FC236}">
                  <a16:creationId xmlns:a16="http://schemas.microsoft.com/office/drawing/2014/main" id="{B2BDB7D1-51A7-4E1E-B3FC-9BFD69DE547F}"/>
                </a:ext>
              </a:extLst>
            </p:cNvPr>
            <p:cNvCxnSpPr>
              <a:cxnSpLocks/>
            </p:cNvCxnSpPr>
            <p:nvPr/>
          </p:nvCxnSpPr>
          <p:spPr>
            <a:xfrm>
              <a:off x="3549582" y="4990195"/>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6540E-16FB-4408-8B90-31B814F4CFD2}"/>
                </a:ext>
              </a:extLst>
            </p:cNvPr>
            <p:cNvCxnSpPr>
              <a:cxnSpLocks/>
            </p:cNvCxnSpPr>
            <p:nvPr/>
          </p:nvCxnSpPr>
          <p:spPr>
            <a:xfrm>
              <a:off x="3864348" y="4990195"/>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FC439-F94A-41B4-A277-F35D3F0EE27E}"/>
                </a:ext>
              </a:extLst>
            </p:cNvPr>
            <p:cNvCxnSpPr>
              <a:cxnSpLocks/>
            </p:cNvCxnSpPr>
            <p:nvPr/>
          </p:nvCxnSpPr>
          <p:spPr>
            <a:xfrm>
              <a:off x="10308667" y="50049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226050-F08D-44FB-BDE7-BBA4AE01B0B8}"/>
                </a:ext>
              </a:extLst>
            </p:cNvPr>
            <p:cNvSpPr txBox="1"/>
            <p:nvPr/>
          </p:nvSpPr>
          <p:spPr>
            <a:xfrm>
              <a:off x="3698099" y="5101672"/>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B09DF1A-FB20-4DBD-8DF4-9A337708B931}"/>
                    </a:ext>
                  </a:extLst>
                </p:cNvPr>
                <p:cNvSpPr txBox="1"/>
                <p:nvPr/>
              </p:nvSpPr>
              <p:spPr>
                <a:xfrm>
                  <a:off x="10122318" y="5171980"/>
                  <a:ext cx="411948" cy="67056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oMath>
                    </m:oMathPara>
                  </a14:m>
                  <a:endParaRPr lang="en-GB" sz="2000" dirty="0"/>
                </a:p>
              </p:txBody>
            </p:sp>
          </mc:Choice>
          <mc:Fallback xmlns="">
            <p:sp>
              <p:nvSpPr>
                <p:cNvPr id="31" name="TextBox 30">
                  <a:extLst>
                    <a:ext uri="{FF2B5EF4-FFF2-40B4-BE49-F238E27FC236}">
                      <a16:creationId xmlns:a16="http://schemas.microsoft.com/office/drawing/2014/main" id="{3B09DF1A-FB20-4DBD-8DF4-9A337708B931}"/>
                    </a:ext>
                  </a:extLst>
                </p:cNvPr>
                <p:cNvSpPr txBox="1">
                  <a:spLocks noRot="1" noChangeAspect="1" noMove="1" noResize="1" noEditPoints="1" noAdjustHandles="1" noChangeArrowheads="1" noChangeShapeType="1" noTextEdit="1"/>
                </p:cNvSpPr>
                <p:nvPr/>
              </p:nvSpPr>
              <p:spPr>
                <a:xfrm>
                  <a:off x="10122318" y="5171980"/>
                  <a:ext cx="411948" cy="670567"/>
                </a:xfrm>
                <a:prstGeom prst="rect">
                  <a:avLst/>
                </a:prstGeom>
                <a:blipFill>
                  <a:blip r:embed="rId6"/>
                  <a:stretch>
                    <a:fillRect/>
                  </a:stretch>
                </a:blipFill>
              </p:spPr>
              <p:txBody>
                <a:bodyPr/>
                <a:lstStyle/>
                <a:p>
                  <a:r>
                    <a:rPr lang="en-GB">
                      <a:noFill/>
                    </a:rPr>
                    <a:t> </a:t>
                  </a:r>
                </a:p>
              </p:txBody>
            </p:sp>
          </mc:Fallback>
        </mc:AlternateContent>
      </p:grpSp>
      <p:grpSp>
        <p:nvGrpSpPr>
          <p:cNvPr id="11" name="Group 10">
            <a:extLst>
              <a:ext uri="{FF2B5EF4-FFF2-40B4-BE49-F238E27FC236}">
                <a16:creationId xmlns:a16="http://schemas.microsoft.com/office/drawing/2014/main" id="{13E6B961-C272-4805-9EC7-94A2B6F0FF98}"/>
              </a:ext>
            </a:extLst>
          </p:cNvPr>
          <p:cNvGrpSpPr/>
          <p:nvPr/>
        </p:nvGrpSpPr>
        <p:grpSpPr>
          <a:xfrm>
            <a:off x="3549582" y="3077200"/>
            <a:ext cx="8532000" cy="616443"/>
            <a:chOff x="3549582" y="3077200"/>
            <a:chExt cx="8532000" cy="616443"/>
          </a:xfrm>
        </p:grpSpPr>
        <p:cxnSp>
          <p:nvCxnSpPr>
            <p:cNvPr id="43" name="Straight Arrow Connector 42">
              <a:extLst>
                <a:ext uri="{FF2B5EF4-FFF2-40B4-BE49-F238E27FC236}">
                  <a16:creationId xmlns:a16="http://schemas.microsoft.com/office/drawing/2014/main" id="{54AF1F46-D535-4EC0-B9ED-49200BE265C7}"/>
                </a:ext>
              </a:extLst>
            </p:cNvPr>
            <p:cNvCxnSpPr>
              <a:cxnSpLocks/>
            </p:cNvCxnSpPr>
            <p:nvPr/>
          </p:nvCxnSpPr>
          <p:spPr>
            <a:xfrm>
              <a:off x="3549582" y="3077200"/>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4E8CE2-6B94-4A1A-9971-8849AE4F118A}"/>
                </a:ext>
              </a:extLst>
            </p:cNvPr>
            <p:cNvCxnSpPr>
              <a:cxnSpLocks/>
            </p:cNvCxnSpPr>
            <p:nvPr/>
          </p:nvCxnSpPr>
          <p:spPr>
            <a:xfrm>
              <a:off x="3864348" y="3077200"/>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DFF1514-2C2E-4C3E-ADAC-F2FAABDB2C99}"/>
                </a:ext>
              </a:extLst>
            </p:cNvPr>
            <p:cNvCxnSpPr>
              <a:cxnSpLocks/>
            </p:cNvCxnSpPr>
            <p:nvPr/>
          </p:nvCxnSpPr>
          <p:spPr>
            <a:xfrm>
              <a:off x="10308667" y="3091933"/>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1AA2B6D-68C5-46D9-9E06-D218C2255BA9}"/>
                </a:ext>
              </a:extLst>
            </p:cNvPr>
            <p:cNvSpPr txBox="1"/>
            <p:nvPr/>
          </p:nvSpPr>
          <p:spPr>
            <a:xfrm>
              <a:off x="3698099" y="3188677"/>
              <a:ext cx="381367" cy="461665"/>
            </a:xfrm>
            <a:prstGeom prst="rect">
              <a:avLst/>
            </a:prstGeom>
            <a:noFill/>
          </p:spPr>
          <p:txBody>
            <a:bodyPr wrap="none" rtlCol="0">
              <a:spAutoFit/>
            </a:bodyPr>
            <a:lstStyle/>
            <a:p>
              <a:pPr>
                <a:buNone/>
              </a:pPr>
              <a:r>
                <a:rPr lang="en-GB" sz="2400" dirty="0"/>
                <a:t>0</a:t>
              </a:r>
            </a:p>
          </p:txBody>
        </p:sp>
        <p:sp>
          <p:nvSpPr>
            <p:cNvPr id="47" name="TextBox 46">
              <a:extLst>
                <a:ext uri="{FF2B5EF4-FFF2-40B4-BE49-F238E27FC236}">
                  <a16:creationId xmlns:a16="http://schemas.microsoft.com/office/drawing/2014/main" id="{E93A3BA4-0C6B-44CE-B4DD-318A815EB31C}"/>
                </a:ext>
              </a:extLst>
            </p:cNvPr>
            <p:cNvSpPr txBox="1"/>
            <p:nvPr/>
          </p:nvSpPr>
          <p:spPr>
            <a:xfrm>
              <a:off x="10045786" y="3231978"/>
              <a:ext cx="565012" cy="461665"/>
            </a:xfrm>
            <a:prstGeom prst="rect">
              <a:avLst/>
            </a:prstGeom>
            <a:noFill/>
          </p:spPr>
          <p:txBody>
            <a:bodyPr wrap="none" rtlCol="0">
              <a:spAutoFit/>
            </a:bodyPr>
            <a:lstStyle/>
            <a:p>
              <a:pPr>
                <a:buNone/>
              </a:pPr>
              <a:r>
                <a:rPr lang="en-GB" sz="2400" dirty="0"/>
                <a:t>10</a:t>
              </a:r>
            </a:p>
          </p:txBody>
        </p:sp>
      </p:grpSp>
      <p:sp>
        <p:nvSpPr>
          <p:cNvPr id="81" name="TextBox 80">
            <a:extLst>
              <a:ext uri="{FF2B5EF4-FFF2-40B4-BE49-F238E27FC236}">
                <a16:creationId xmlns:a16="http://schemas.microsoft.com/office/drawing/2014/main" id="{F1AB23CA-D44E-4255-89E8-670143A97A2C}"/>
              </a:ext>
            </a:extLst>
          </p:cNvPr>
          <p:cNvSpPr txBox="1"/>
          <p:nvPr/>
        </p:nvSpPr>
        <p:spPr>
          <a:xfrm>
            <a:off x="3116630" y="947896"/>
            <a:ext cx="525571" cy="430887"/>
          </a:xfrm>
          <a:prstGeom prst="rect">
            <a:avLst/>
          </a:prstGeom>
          <a:noFill/>
        </p:spPr>
        <p:txBody>
          <a:bodyPr wrap="square">
            <a:spAutoFit/>
          </a:bodyPr>
          <a:lstStyle/>
          <a:p>
            <a:pPr>
              <a:buNone/>
            </a:pPr>
            <a:r>
              <a:rPr lang="en-GB" sz="2200" dirty="0">
                <a:solidFill>
                  <a:srgbClr val="00628C"/>
                </a:solidFill>
              </a:rPr>
              <a:t>a)</a:t>
            </a:r>
          </a:p>
        </p:txBody>
      </p:sp>
      <p:sp>
        <p:nvSpPr>
          <p:cNvPr id="82" name="TextBox 81">
            <a:extLst>
              <a:ext uri="{FF2B5EF4-FFF2-40B4-BE49-F238E27FC236}">
                <a16:creationId xmlns:a16="http://schemas.microsoft.com/office/drawing/2014/main" id="{88FAD337-A06A-46D5-8309-2824C225C399}"/>
              </a:ext>
            </a:extLst>
          </p:cNvPr>
          <p:cNvSpPr txBox="1"/>
          <p:nvPr/>
        </p:nvSpPr>
        <p:spPr>
          <a:xfrm>
            <a:off x="3116630" y="1907906"/>
            <a:ext cx="525571" cy="430887"/>
          </a:xfrm>
          <a:prstGeom prst="rect">
            <a:avLst/>
          </a:prstGeom>
          <a:noFill/>
        </p:spPr>
        <p:txBody>
          <a:bodyPr wrap="square">
            <a:spAutoFit/>
          </a:bodyPr>
          <a:lstStyle/>
          <a:p>
            <a:pPr>
              <a:buNone/>
            </a:pPr>
            <a:r>
              <a:rPr lang="en-GB" sz="2200" dirty="0">
                <a:solidFill>
                  <a:srgbClr val="00628C"/>
                </a:solidFill>
              </a:rPr>
              <a:t>b)</a:t>
            </a:r>
          </a:p>
        </p:txBody>
      </p:sp>
      <p:sp>
        <p:nvSpPr>
          <p:cNvPr id="83" name="TextBox 82">
            <a:extLst>
              <a:ext uri="{FF2B5EF4-FFF2-40B4-BE49-F238E27FC236}">
                <a16:creationId xmlns:a16="http://schemas.microsoft.com/office/drawing/2014/main" id="{990C52A1-9D10-49B6-87F0-8EA3D82C3891}"/>
              </a:ext>
            </a:extLst>
          </p:cNvPr>
          <p:cNvSpPr txBox="1"/>
          <p:nvPr/>
        </p:nvSpPr>
        <p:spPr>
          <a:xfrm>
            <a:off x="3116630" y="2821411"/>
            <a:ext cx="525571" cy="430887"/>
          </a:xfrm>
          <a:prstGeom prst="rect">
            <a:avLst/>
          </a:prstGeom>
          <a:noFill/>
        </p:spPr>
        <p:txBody>
          <a:bodyPr wrap="square">
            <a:spAutoFit/>
          </a:bodyPr>
          <a:lstStyle/>
          <a:p>
            <a:pPr>
              <a:buNone/>
            </a:pPr>
            <a:r>
              <a:rPr lang="en-GB" sz="2200" dirty="0">
                <a:solidFill>
                  <a:srgbClr val="00628C"/>
                </a:solidFill>
              </a:rPr>
              <a:t>c)</a:t>
            </a:r>
          </a:p>
        </p:txBody>
      </p:sp>
      <p:sp>
        <p:nvSpPr>
          <p:cNvPr id="84" name="TextBox 83">
            <a:extLst>
              <a:ext uri="{FF2B5EF4-FFF2-40B4-BE49-F238E27FC236}">
                <a16:creationId xmlns:a16="http://schemas.microsoft.com/office/drawing/2014/main" id="{D1954FB4-36CA-4B0B-B71F-384E8C8F1B6F}"/>
              </a:ext>
            </a:extLst>
          </p:cNvPr>
          <p:cNvSpPr txBox="1"/>
          <p:nvPr/>
        </p:nvSpPr>
        <p:spPr>
          <a:xfrm>
            <a:off x="3116630" y="3772255"/>
            <a:ext cx="525571" cy="430887"/>
          </a:xfrm>
          <a:prstGeom prst="rect">
            <a:avLst/>
          </a:prstGeom>
          <a:noFill/>
        </p:spPr>
        <p:txBody>
          <a:bodyPr wrap="square">
            <a:spAutoFit/>
          </a:bodyPr>
          <a:lstStyle/>
          <a:p>
            <a:pPr>
              <a:buNone/>
            </a:pPr>
            <a:r>
              <a:rPr lang="en-GB" sz="2200" dirty="0">
                <a:solidFill>
                  <a:srgbClr val="00628C"/>
                </a:solidFill>
              </a:rPr>
              <a:t>d)</a:t>
            </a:r>
          </a:p>
        </p:txBody>
      </p:sp>
      <p:sp>
        <p:nvSpPr>
          <p:cNvPr id="85" name="TextBox 84">
            <a:extLst>
              <a:ext uri="{FF2B5EF4-FFF2-40B4-BE49-F238E27FC236}">
                <a16:creationId xmlns:a16="http://schemas.microsoft.com/office/drawing/2014/main" id="{49FEA855-ECE9-41BA-88C6-C25D1D1D4930}"/>
              </a:ext>
            </a:extLst>
          </p:cNvPr>
          <p:cNvSpPr txBox="1"/>
          <p:nvPr/>
        </p:nvSpPr>
        <p:spPr>
          <a:xfrm>
            <a:off x="3116630" y="4736035"/>
            <a:ext cx="525571" cy="430887"/>
          </a:xfrm>
          <a:prstGeom prst="rect">
            <a:avLst/>
          </a:prstGeom>
          <a:noFill/>
        </p:spPr>
        <p:txBody>
          <a:bodyPr wrap="square">
            <a:spAutoFit/>
          </a:bodyPr>
          <a:lstStyle/>
          <a:p>
            <a:pPr>
              <a:buNone/>
            </a:pPr>
            <a:r>
              <a:rPr lang="en-GB" sz="2200" dirty="0">
                <a:solidFill>
                  <a:srgbClr val="00628C"/>
                </a:solidFill>
              </a:rPr>
              <a:t>e)</a:t>
            </a:r>
          </a:p>
        </p:txBody>
      </p:sp>
      <p:sp>
        <p:nvSpPr>
          <p:cNvPr id="86" name="TextBox 85">
            <a:extLst>
              <a:ext uri="{FF2B5EF4-FFF2-40B4-BE49-F238E27FC236}">
                <a16:creationId xmlns:a16="http://schemas.microsoft.com/office/drawing/2014/main" id="{8737E46F-23C7-401B-AF1D-BE47B20F0504}"/>
              </a:ext>
            </a:extLst>
          </p:cNvPr>
          <p:cNvSpPr txBox="1"/>
          <p:nvPr/>
        </p:nvSpPr>
        <p:spPr>
          <a:xfrm>
            <a:off x="3116630" y="5729046"/>
            <a:ext cx="525571" cy="430887"/>
          </a:xfrm>
          <a:prstGeom prst="rect">
            <a:avLst/>
          </a:prstGeom>
          <a:noFill/>
        </p:spPr>
        <p:txBody>
          <a:bodyPr wrap="square">
            <a:spAutoFit/>
          </a:bodyPr>
          <a:lstStyle/>
          <a:p>
            <a:pPr>
              <a:buNone/>
            </a:pPr>
            <a:r>
              <a:rPr lang="en-GB" sz="2200" dirty="0">
                <a:solidFill>
                  <a:srgbClr val="00628C"/>
                </a:solidFill>
              </a:rPr>
              <a:t>f)</a:t>
            </a:r>
          </a:p>
        </p:txBody>
      </p:sp>
      <p:grpSp>
        <p:nvGrpSpPr>
          <p:cNvPr id="62" name="Group 61">
            <a:extLst>
              <a:ext uri="{FF2B5EF4-FFF2-40B4-BE49-F238E27FC236}">
                <a16:creationId xmlns:a16="http://schemas.microsoft.com/office/drawing/2014/main" id="{A1946982-FDE1-4961-A5DB-A3040F0F6D83}"/>
              </a:ext>
            </a:extLst>
          </p:cNvPr>
          <p:cNvGrpSpPr/>
          <p:nvPr/>
        </p:nvGrpSpPr>
        <p:grpSpPr>
          <a:xfrm>
            <a:off x="5439080" y="1228915"/>
            <a:ext cx="192360" cy="654160"/>
            <a:chOff x="4841094" y="1134512"/>
            <a:chExt cx="192360" cy="654160"/>
          </a:xfrm>
        </p:grpSpPr>
        <p:cxnSp>
          <p:nvCxnSpPr>
            <p:cNvPr id="63" name="Straight Arrow Connector 62">
              <a:extLst>
                <a:ext uri="{FF2B5EF4-FFF2-40B4-BE49-F238E27FC236}">
                  <a16:creationId xmlns:a16="http://schemas.microsoft.com/office/drawing/2014/main" id="{35CF4E69-ED7D-4697-93D7-6417589DD4EE}"/>
                </a:ext>
              </a:extLst>
            </p:cNvPr>
            <p:cNvCxnSpPr>
              <a:cxnSpLocks/>
              <a:stCxn id="64"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15D3B77-2948-4DC1-93B0-D49950A5E1E2}"/>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11" name="TextBox 10">
                  <a:extLst>
                    <a:ext uri="{FF2B5EF4-FFF2-40B4-BE49-F238E27FC236}">
                      <a16:creationId xmlns:a16="http://schemas.microsoft.com/office/drawing/2014/main" id="{6699C788-39BE-447F-972C-97D243621C71}"/>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9"/>
                  <a:stretch>
                    <a:fillRect/>
                  </a:stretch>
                </a:blipFill>
              </p:spPr>
              <p:txBody>
                <a:bodyPr/>
                <a:lstStyle/>
                <a:p>
                  <a:r>
                    <a:rPr lang="en-US">
                      <a:noFill/>
                    </a:rPr>
                    <a:t> </a:t>
                  </a:r>
                </a:p>
              </p:txBody>
            </p:sp>
          </mc:Fallback>
        </mc:AlternateContent>
      </p:grpSp>
      <p:sp>
        <p:nvSpPr>
          <p:cNvPr id="65" name="Rectangle 64">
            <a:extLst>
              <a:ext uri="{FF2B5EF4-FFF2-40B4-BE49-F238E27FC236}">
                <a16:creationId xmlns:a16="http://schemas.microsoft.com/office/drawing/2014/main" id="{6E33C454-3579-473C-90AE-E68EFFA2601F}"/>
              </a:ext>
            </a:extLst>
          </p:cNvPr>
          <p:cNvSpPr/>
          <p:nvPr/>
        </p:nvSpPr>
        <p:spPr>
          <a:xfrm>
            <a:off x="5414919" y="1234113"/>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6" name="Group 65">
            <a:extLst>
              <a:ext uri="{FF2B5EF4-FFF2-40B4-BE49-F238E27FC236}">
                <a16:creationId xmlns:a16="http://schemas.microsoft.com/office/drawing/2014/main" id="{1D5C5308-3B59-4565-A0F5-C4B2B0F23D30}"/>
              </a:ext>
            </a:extLst>
          </p:cNvPr>
          <p:cNvGrpSpPr/>
          <p:nvPr/>
        </p:nvGrpSpPr>
        <p:grpSpPr>
          <a:xfrm>
            <a:off x="4578168" y="2141078"/>
            <a:ext cx="192360" cy="654160"/>
            <a:chOff x="4841094" y="1134512"/>
            <a:chExt cx="192360" cy="654160"/>
          </a:xfrm>
        </p:grpSpPr>
        <p:cxnSp>
          <p:nvCxnSpPr>
            <p:cNvPr id="67" name="Straight Arrow Connector 66">
              <a:extLst>
                <a:ext uri="{FF2B5EF4-FFF2-40B4-BE49-F238E27FC236}">
                  <a16:creationId xmlns:a16="http://schemas.microsoft.com/office/drawing/2014/main" id="{3D4CA58F-C582-4545-9750-A9E3515F9D19}"/>
                </a:ext>
              </a:extLst>
            </p:cNvPr>
            <p:cNvCxnSpPr>
              <a:cxnSpLocks/>
              <a:stCxn id="68"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21C40E7-6C1B-4962-A5D3-D040789F84D7}"/>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57" name="TextBox 56">
                  <a:extLst>
                    <a:ext uri="{FF2B5EF4-FFF2-40B4-BE49-F238E27FC236}">
                      <a16:creationId xmlns:a16="http://schemas.microsoft.com/office/drawing/2014/main" id="{BAE4C277-9073-4B21-9AE1-FBBBDD3D1896}"/>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0"/>
                  <a:stretch>
                    <a:fillRect/>
                  </a:stretch>
                </a:blipFill>
              </p:spPr>
              <p:txBody>
                <a:bodyPr/>
                <a:lstStyle/>
                <a:p>
                  <a:r>
                    <a:rPr lang="en-US">
                      <a:noFill/>
                    </a:rPr>
                    <a:t> </a:t>
                  </a:r>
                </a:p>
              </p:txBody>
            </p:sp>
          </mc:Fallback>
        </mc:AlternateContent>
      </p:grpSp>
      <p:sp>
        <p:nvSpPr>
          <p:cNvPr id="69" name="Rectangle 68">
            <a:extLst>
              <a:ext uri="{FF2B5EF4-FFF2-40B4-BE49-F238E27FC236}">
                <a16:creationId xmlns:a16="http://schemas.microsoft.com/office/drawing/2014/main" id="{E7B390BE-B21D-4275-BD66-3B62A037E182}"/>
              </a:ext>
            </a:extLst>
          </p:cNvPr>
          <p:cNvSpPr/>
          <p:nvPr/>
        </p:nvSpPr>
        <p:spPr>
          <a:xfrm>
            <a:off x="4552409" y="2153959"/>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0" name="Group 69">
            <a:extLst>
              <a:ext uri="{FF2B5EF4-FFF2-40B4-BE49-F238E27FC236}">
                <a16:creationId xmlns:a16="http://schemas.microsoft.com/office/drawing/2014/main" id="{9460966E-FB59-4C8F-A8F0-EDA26E4D4922}"/>
              </a:ext>
            </a:extLst>
          </p:cNvPr>
          <p:cNvGrpSpPr/>
          <p:nvPr/>
        </p:nvGrpSpPr>
        <p:grpSpPr>
          <a:xfrm>
            <a:off x="3968106" y="3092429"/>
            <a:ext cx="192360" cy="654160"/>
            <a:chOff x="4841094" y="1134512"/>
            <a:chExt cx="192360" cy="654160"/>
          </a:xfrm>
        </p:grpSpPr>
        <p:cxnSp>
          <p:nvCxnSpPr>
            <p:cNvPr id="71" name="Straight Arrow Connector 70">
              <a:extLst>
                <a:ext uri="{FF2B5EF4-FFF2-40B4-BE49-F238E27FC236}">
                  <a16:creationId xmlns:a16="http://schemas.microsoft.com/office/drawing/2014/main" id="{4C1C8BB6-8CE9-4BB0-9D81-9A7E8FC66BEE}"/>
                </a:ext>
              </a:extLst>
            </p:cNvPr>
            <p:cNvCxnSpPr>
              <a:cxnSpLocks/>
              <a:stCxn id="72"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CCC8AF2-E93A-41EA-B031-843693A09814}"/>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60" name="TextBox 59">
                  <a:extLst>
                    <a:ext uri="{FF2B5EF4-FFF2-40B4-BE49-F238E27FC236}">
                      <a16:creationId xmlns:a16="http://schemas.microsoft.com/office/drawing/2014/main" id="{562A9DEE-B994-4C53-8BCC-F16C8A9EBE1A}"/>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1"/>
                  <a:stretch>
                    <a:fillRect/>
                  </a:stretch>
                </a:blipFill>
              </p:spPr>
              <p:txBody>
                <a:bodyPr/>
                <a:lstStyle/>
                <a:p>
                  <a:r>
                    <a:rPr lang="en-US">
                      <a:noFill/>
                    </a:rPr>
                    <a:t> </a:t>
                  </a:r>
                </a:p>
              </p:txBody>
            </p:sp>
          </mc:Fallback>
        </mc:AlternateContent>
      </p:grpSp>
      <p:sp>
        <p:nvSpPr>
          <p:cNvPr id="73" name="Rectangle 72">
            <a:extLst>
              <a:ext uri="{FF2B5EF4-FFF2-40B4-BE49-F238E27FC236}">
                <a16:creationId xmlns:a16="http://schemas.microsoft.com/office/drawing/2014/main" id="{71E8F0E2-2847-45DA-B9E5-FA9E7B131036}"/>
              </a:ext>
            </a:extLst>
          </p:cNvPr>
          <p:cNvSpPr/>
          <p:nvPr/>
        </p:nvSpPr>
        <p:spPr>
          <a:xfrm>
            <a:off x="3941992" y="3098911"/>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4" name="Group 73">
            <a:extLst>
              <a:ext uri="{FF2B5EF4-FFF2-40B4-BE49-F238E27FC236}">
                <a16:creationId xmlns:a16="http://schemas.microsoft.com/office/drawing/2014/main" id="{D88C515F-BE82-45F2-AD2A-AED861046DFA}"/>
              </a:ext>
            </a:extLst>
          </p:cNvPr>
          <p:cNvGrpSpPr/>
          <p:nvPr/>
        </p:nvGrpSpPr>
        <p:grpSpPr>
          <a:xfrm>
            <a:off x="5921232" y="4021800"/>
            <a:ext cx="192360" cy="654160"/>
            <a:chOff x="4841094" y="1134512"/>
            <a:chExt cx="192360" cy="654160"/>
          </a:xfrm>
        </p:grpSpPr>
        <p:cxnSp>
          <p:nvCxnSpPr>
            <p:cNvPr id="75" name="Straight Arrow Connector 74">
              <a:extLst>
                <a:ext uri="{FF2B5EF4-FFF2-40B4-BE49-F238E27FC236}">
                  <a16:creationId xmlns:a16="http://schemas.microsoft.com/office/drawing/2014/main" id="{574C532A-9E40-4EC6-B96A-2A0FA1420183}"/>
                </a:ext>
              </a:extLst>
            </p:cNvPr>
            <p:cNvCxnSpPr>
              <a:cxnSpLocks/>
              <a:stCxn id="76"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DA3851D-579F-4F90-9812-5211B71CF244}"/>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64" name="TextBox 63">
                  <a:extLst>
                    <a:ext uri="{FF2B5EF4-FFF2-40B4-BE49-F238E27FC236}">
                      <a16:creationId xmlns:a16="http://schemas.microsoft.com/office/drawing/2014/main" id="{409E39A0-33E3-4605-950D-2FC7CEDE7F41}"/>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2"/>
                  <a:stretch>
                    <a:fillRect/>
                  </a:stretch>
                </a:blipFill>
              </p:spPr>
              <p:txBody>
                <a:bodyPr/>
                <a:lstStyle/>
                <a:p>
                  <a:r>
                    <a:rPr lang="en-US">
                      <a:noFill/>
                    </a:rPr>
                    <a:t> </a:t>
                  </a:r>
                </a:p>
              </p:txBody>
            </p:sp>
          </mc:Fallback>
        </mc:AlternateContent>
      </p:grpSp>
      <p:sp>
        <p:nvSpPr>
          <p:cNvPr id="77" name="Rectangle 76">
            <a:extLst>
              <a:ext uri="{FF2B5EF4-FFF2-40B4-BE49-F238E27FC236}">
                <a16:creationId xmlns:a16="http://schemas.microsoft.com/office/drawing/2014/main" id="{CB9FF8D1-25BA-4FD2-A674-6D4F75ABE20E}"/>
              </a:ext>
            </a:extLst>
          </p:cNvPr>
          <p:cNvSpPr/>
          <p:nvPr/>
        </p:nvSpPr>
        <p:spPr>
          <a:xfrm>
            <a:off x="5903641" y="4024005"/>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8" name="Group 77">
            <a:extLst>
              <a:ext uri="{FF2B5EF4-FFF2-40B4-BE49-F238E27FC236}">
                <a16:creationId xmlns:a16="http://schemas.microsoft.com/office/drawing/2014/main" id="{E0874098-FD00-4AEC-AC3D-802E1502B46A}"/>
              </a:ext>
            </a:extLst>
          </p:cNvPr>
          <p:cNvGrpSpPr/>
          <p:nvPr/>
        </p:nvGrpSpPr>
        <p:grpSpPr>
          <a:xfrm>
            <a:off x="8644787" y="5013076"/>
            <a:ext cx="192360" cy="654160"/>
            <a:chOff x="4841094" y="1134512"/>
            <a:chExt cx="192360" cy="654160"/>
          </a:xfrm>
        </p:grpSpPr>
        <p:cxnSp>
          <p:nvCxnSpPr>
            <p:cNvPr id="79" name="Straight Arrow Connector 78">
              <a:extLst>
                <a:ext uri="{FF2B5EF4-FFF2-40B4-BE49-F238E27FC236}">
                  <a16:creationId xmlns:a16="http://schemas.microsoft.com/office/drawing/2014/main" id="{C1E6CF5B-9A23-4326-97EF-D12CF7C42E09}"/>
                </a:ext>
              </a:extLst>
            </p:cNvPr>
            <p:cNvCxnSpPr>
              <a:cxnSpLocks/>
              <a:stCxn id="80"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E4460CE-8CCB-4851-BB17-DDD2CEE9CA01}"/>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67" name="TextBox 66">
                  <a:extLst>
                    <a:ext uri="{FF2B5EF4-FFF2-40B4-BE49-F238E27FC236}">
                      <a16:creationId xmlns:a16="http://schemas.microsoft.com/office/drawing/2014/main" id="{D7A3B674-1EA9-4229-A029-41330D7369A6}"/>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3"/>
                  <a:stretch>
                    <a:fillRect/>
                  </a:stretch>
                </a:blipFill>
              </p:spPr>
              <p:txBody>
                <a:bodyPr/>
                <a:lstStyle/>
                <a:p>
                  <a:r>
                    <a:rPr lang="en-US">
                      <a:noFill/>
                    </a:rPr>
                    <a:t> </a:t>
                  </a:r>
                </a:p>
              </p:txBody>
            </p:sp>
          </mc:Fallback>
        </mc:AlternateContent>
      </p:grpSp>
      <p:sp>
        <p:nvSpPr>
          <p:cNvPr id="87" name="Rectangle 86">
            <a:extLst>
              <a:ext uri="{FF2B5EF4-FFF2-40B4-BE49-F238E27FC236}">
                <a16:creationId xmlns:a16="http://schemas.microsoft.com/office/drawing/2014/main" id="{5BF40B2E-8BC3-4921-8CAE-9607411922B5}"/>
              </a:ext>
            </a:extLst>
          </p:cNvPr>
          <p:cNvSpPr/>
          <p:nvPr/>
        </p:nvSpPr>
        <p:spPr>
          <a:xfrm>
            <a:off x="8644787" y="5016980"/>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8" name="Group 87">
            <a:extLst>
              <a:ext uri="{FF2B5EF4-FFF2-40B4-BE49-F238E27FC236}">
                <a16:creationId xmlns:a16="http://schemas.microsoft.com/office/drawing/2014/main" id="{848BE8D8-6C3E-421B-A1F9-386905528341}"/>
              </a:ext>
            </a:extLst>
          </p:cNvPr>
          <p:cNvGrpSpPr/>
          <p:nvPr/>
        </p:nvGrpSpPr>
        <p:grpSpPr>
          <a:xfrm>
            <a:off x="11822599" y="5983343"/>
            <a:ext cx="192360" cy="654160"/>
            <a:chOff x="4841094" y="1134512"/>
            <a:chExt cx="192360" cy="654160"/>
          </a:xfrm>
        </p:grpSpPr>
        <p:cxnSp>
          <p:nvCxnSpPr>
            <p:cNvPr id="89" name="Straight Arrow Connector 88">
              <a:extLst>
                <a:ext uri="{FF2B5EF4-FFF2-40B4-BE49-F238E27FC236}">
                  <a16:creationId xmlns:a16="http://schemas.microsoft.com/office/drawing/2014/main" id="{9725BC7F-673C-48D2-971F-88FDA06779C3}"/>
                </a:ext>
              </a:extLst>
            </p:cNvPr>
            <p:cNvCxnSpPr>
              <a:cxnSpLocks/>
              <a:stCxn id="90" idx="0"/>
            </p:cNvCxnSpPr>
            <p:nvPr/>
          </p:nvCxnSpPr>
          <p:spPr>
            <a:xfrm flipV="1">
              <a:off x="4937274" y="1134512"/>
              <a:ext cx="0" cy="13555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A7A1FE7-87AD-436E-9A1A-115DF0E6470C}"/>
                    </a:ext>
                  </a:extLst>
                </p:cNvPr>
                <p:cNvSpPr txBox="1"/>
                <p:nvPr/>
              </p:nvSpPr>
              <p:spPr>
                <a:xfrm>
                  <a:off x="4841094" y="1270068"/>
                  <a:ext cx="192360" cy="518604"/>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00628C"/>
                                </a:solidFill>
                                <a:latin typeface="Cambria Math" panose="02040503050406030204" pitchFamily="18" charset="0"/>
                              </a:rPr>
                            </m:ctrlPr>
                          </m:fPr>
                          <m:num>
                            <m:r>
                              <a:rPr lang="en-GB" sz="1800" b="0" i="1" smtClean="0">
                                <a:solidFill>
                                  <a:srgbClr val="00628C"/>
                                </a:solidFill>
                                <a:latin typeface="Cambria Math" panose="02040503050406030204" pitchFamily="18" charset="0"/>
                              </a:rPr>
                              <m:t>1</m:t>
                            </m:r>
                          </m:num>
                          <m:den>
                            <m:r>
                              <a:rPr lang="en-GB" sz="1800" b="0" i="1" smtClean="0">
                                <a:solidFill>
                                  <a:srgbClr val="00628C"/>
                                </a:solidFill>
                                <a:latin typeface="Cambria Math" panose="02040503050406030204" pitchFamily="18" charset="0"/>
                              </a:rPr>
                              <m:t>4</m:t>
                            </m:r>
                          </m:den>
                        </m:f>
                      </m:oMath>
                    </m:oMathPara>
                  </a14:m>
                  <a:endParaRPr lang="en-GB" sz="1800" dirty="0">
                    <a:solidFill>
                      <a:srgbClr val="00628C"/>
                    </a:solidFill>
                  </a:endParaRPr>
                </a:p>
              </p:txBody>
            </p:sp>
          </mc:Choice>
          <mc:Fallback xmlns="">
            <p:sp>
              <p:nvSpPr>
                <p:cNvPr id="72" name="TextBox 71">
                  <a:extLst>
                    <a:ext uri="{FF2B5EF4-FFF2-40B4-BE49-F238E27FC236}">
                      <a16:creationId xmlns:a16="http://schemas.microsoft.com/office/drawing/2014/main" id="{CEC46245-8D1F-44DC-8BCD-668930DD9D51}"/>
                    </a:ext>
                  </a:extLst>
                </p:cNvPr>
                <p:cNvSpPr txBox="1">
                  <a:spLocks noRot="1" noChangeAspect="1" noMove="1" noResize="1" noEditPoints="1" noAdjustHandles="1" noChangeArrowheads="1" noChangeShapeType="1" noTextEdit="1"/>
                </p:cNvSpPr>
                <p:nvPr/>
              </p:nvSpPr>
              <p:spPr>
                <a:xfrm>
                  <a:off x="4841094" y="1270068"/>
                  <a:ext cx="192360" cy="518604"/>
                </a:xfrm>
                <a:prstGeom prst="rect">
                  <a:avLst/>
                </a:prstGeom>
                <a:blipFill>
                  <a:blip r:embed="rId14"/>
                  <a:stretch>
                    <a:fillRect/>
                  </a:stretch>
                </a:blipFill>
              </p:spPr>
              <p:txBody>
                <a:bodyPr/>
                <a:lstStyle/>
                <a:p>
                  <a:r>
                    <a:rPr lang="en-US">
                      <a:noFill/>
                    </a:rPr>
                    <a:t> </a:t>
                  </a:r>
                </a:p>
              </p:txBody>
            </p:sp>
          </mc:Fallback>
        </mc:AlternateContent>
      </p:grpSp>
      <p:sp>
        <p:nvSpPr>
          <p:cNvPr id="91" name="Rectangle 90">
            <a:extLst>
              <a:ext uri="{FF2B5EF4-FFF2-40B4-BE49-F238E27FC236}">
                <a16:creationId xmlns:a16="http://schemas.microsoft.com/office/drawing/2014/main" id="{D03FE235-3919-40AA-8433-F70BC85B2866}"/>
              </a:ext>
            </a:extLst>
          </p:cNvPr>
          <p:cNvSpPr/>
          <p:nvPr/>
        </p:nvSpPr>
        <p:spPr>
          <a:xfrm>
            <a:off x="11821757" y="5959361"/>
            <a:ext cx="192359" cy="70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CC257FBE-7A3A-47D7-83AB-CA43324950D9}"/>
              </a:ext>
            </a:extLst>
          </p:cNvPr>
          <p:cNvGrpSpPr/>
          <p:nvPr/>
        </p:nvGrpSpPr>
        <p:grpSpPr>
          <a:xfrm>
            <a:off x="3549582" y="5944628"/>
            <a:ext cx="8532000" cy="862100"/>
            <a:chOff x="3549582" y="5944628"/>
            <a:chExt cx="8532000" cy="862100"/>
          </a:xfrm>
        </p:grpSpPr>
        <p:cxnSp>
          <p:nvCxnSpPr>
            <p:cNvPr id="49" name="Straight Arrow Connector 48">
              <a:extLst>
                <a:ext uri="{FF2B5EF4-FFF2-40B4-BE49-F238E27FC236}">
                  <a16:creationId xmlns:a16="http://schemas.microsoft.com/office/drawing/2014/main" id="{FA216312-60C7-4242-BDDB-D7D664A6E833}"/>
                </a:ext>
              </a:extLst>
            </p:cNvPr>
            <p:cNvCxnSpPr>
              <a:cxnSpLocks/>
            </p:cNvCxnSpPr>
            <p:nvPr/>
          </p:nvCxnSpPr>
          <p:spPr>
            <a:xfrm>
              <a:off x="3864348" y="5944628"/>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33EB92-C900-4457-983F-68F48CB37067}"/>
                </a:ext>
              </a:extLst>
            </p:cNvPr>
            <p:cNvCxnSpPr>
              <a:cxnSpLocks/>
            </p:cNvCxnSpPr>
            <p:nvPr/>
          </p:nvCxnSpPr>
          <p:spPr>
            <a:xfrm>
              <a:off x="10308667" y="5959361"/>
              <a:ext cx="0" cy="19159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1FFCD88-9BB4-43F4-98E9-1D685284CEC6}"/>
                </a:ext>
              </a:extLst>
            </p:cNvPr>
            <p:cNvSpPr txBox="1"/>
            <p:nvPr/>
          </p:nvSpPr>
          <p:spPr>
            <a:xfrm>
              <a:off x="3698099" y="6056105"/>
              <a:ext cx="381367"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0A2D450-E331-4BAA-86A6-828309AF4F07}"/>
                    </a:ext>
                  </a:extLst>
                </p:cNvPr>
                <p:cNvSpPr txBox="1"/>
                <p:nvPr/>
              </p:nvSpPr>
              <p:spPr>
                <a:xfrm>
                  <a:off x="10115297" y="6136223"/>
                  <a:ext cx="425991" cy="67050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m:oMathPara>
                  </a14:m>
                  <a:endParaRPr lang="en-GB" sz="2000" dirty="0"/>
                </a:p>
              </p:txBody>
            </p:sp>
          </mc:Choice>
          <mc:Fallback xmlns="">
            <p:sp>
              <p:nvSpPr>
                <p:cNvPr id="52" name="TextBox 51">
                  <a:extLst>
                    <a:ext uri="{FF2B5EF4-FFF2-40B4-BE49-F238E27FC236}">
                      <a16:creationId xmlns:a16="http://schemas.microsoft.com/office/drawing/2014/main" id="{A0A2D450-E331-4BAA-86A6-828309AF4F07}"/>
                    </a:ext>
                  </a:extLst>
                </p:cNvPr>
                <p:cNvSpPr txBox="1">
                  <a:spLocks noRot="1" noChangeAspect="1" noMove="1" noResize="1" noEditPoints="1" noAdjustHandles="1" noChangeArrowheads="1" noChangeShapeType="1" noTextEdit="1"/>
                </p:cNvSpPr>
                <p:nvPr/>
              </p:nvSpPr>
              <p:spPr>
                <a:xfrm>
                  <a:off x="10115297" y="6136223"/>
                  <a:ext cx="425991" cy="670505"/>
                </a:xfrm>
                <a:prstGeom prst="rect">
                  <a:avLst/>
                </a:prstGeom>
                <a:blipFill>
                  <a:blip r:embed="rId15"/>
                  <a:stretch>
                    <a:fillRect/>
                  </a:stretch>
                </a:blipFill>
              </p:spPr>
              <p:txBody>
                <a:bodyPr/>
                <a:lstStyle/>
                <a:p>
                  <a:r>
                    <a:rPr lang="en-GB">
                      <a:noFill/>
                    </a:rPr>
                    <a:t> </a:t>
                  </a:r>
                </a:p>
              </p:txBody>
            </p:sp>
          </mc:Fallback>
        </mc:AlternateContent>
        <p:cxnSp>
          <p:nvCxnSpPr>
            <p:cNvPr id="48" name="Straight Arrow Connector 47">
              <a:extLst>
                <a:ext uri="{FF2B5EF4-FFF2-40B4-BE49-F238E27FC236}">
                  <a16:creationId xmlns:a16="http://schemas.microsoft.com/office/drawing/2014/main" id="{BE3CD410-5A52-4C43-A611-3FCF9205D586}"/>
                </a:ext>
              </a:extLst>
            </p:cNvPr>
            <p:cNvCxnSpPr>
              <a:cxnSpLocks/>
            </p:cNvCxnSpPr>
            <p:nvPr/>
          </p:nvCxnSpPr>
          <p:spPr>
            <a:xfrm>
              <a:off x="3549582" y="5944628"/>
              <a:ext cx="8532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8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3" grpId="0" animBg="1"/>
      <p:bldP spid="77" grpId="0" animBg="1"/>
      <p:bldP spid="87"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15400829"/>
                  </p:ext>
                </p:extLst>
              </p:nvPr>
            </p:nvGraphicFramePr>
            <p:xfrm>
              <a:off x="267128" y="764704"/>
              <a:ext cx="11766038" cy="5968788"/>
            </p:xfrm>
            <a:graphic>
              <a:graphicData uri="http://schemas.openxmlformats.org/drawingml/2006/table">
                <a:tbl>
                  <a:tblPr firstRow="1" bandRow="1">
                    <a:tableStyleId>{5940675A-B579-460E-94D1-54222C63F5DA}</a:tableStyleId>
                  </a:tblPr>
                  <a:tblGrid>
                    <a:gridCol w="5704014">
                      <a:extLst>
                        <a:ext uri="{9D8B030D-6E8A-4147-A177-3AD203B41FA5}">
                          <a16:colId xmlns:a16="http://schemas.microsoft.com/office/drawing/2014/main" val="695237181"/>
                        </a:ext>
                      </a:extLst>
                    </a:gridCol>
                    <a:gridCol w="606202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find it challenging that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i="0" u="none" dirty="0"/>
                            <a:t>is not one-quarter of the way along the line</a:t>
                          </a:r>
                          <a:r>
                            <a:rPr lang="en-GB" sz="1600" i="0" u="none" baseline="0" dirty="0"/>
                            <a:t> for parts b onwards. Ask students where 1 would be, and then divide the section of the number line between 0 and 1 into quarters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Reverse</a:t>
                          </a:r>
                          <a:r>
                            <a:rPr lang="en-GB" sz="1600" u="none" baseline="0" dirty="0"/>
                            <a:t> the problem: choose</a:t>
                          </a:r>
                          <a:r>
                            <a:rPr lang="en-GB" sz="1600" u="none" dirty="0"/>
                            <a:t> a random position for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u="none" dirty="0"/>
                            <a:t>and ask students what the value on the right hand side of</a:t>
                          </a:r>
                          <a:r>
                            <a:rPr lang="en-GB" sz="1600" u="none" baseline="0" dirty="0"/>
                            <a:t> the line must be. Similarly, repeat the activity but change the value of 0 to a fraction less than one-quarter (or to a negative number). You may find it helpful to use the </a:t>
                          </a:r>
                          <a:r>
                            <a:rPr lang="en-GB" sz="1600" u="none" baseline="0" dirty="0">
                              <a:hlinkClick r:id="rId3" action="ppaction://hlinksldjump"/>
                            </a:rPr>
                            <a:t>printable resource</a:t>
                          </a:r>
                          <a:r>
                            <a:rPr lang="en-GB" sz="1600" u="none" baseline="0" dirty="0"/>
                            <a:t> for this suggestion.</a:t>
                          </a:r>
                        </a:p>
                        <a:p>
                          <a:endParaRPr lang="en-GB" sz="1600" u="none" dirty="0"/>
                        </a:p>
                        <a:p>
                          <a:r>
                            <a:rPr lang="en-GB" sz="1600" b="1" i="0" u="none" dirty="0"/>
                            <a:t>Representations</a:t>
                          </a:r>
                        </a:p>
                        <a:p>
                          <a:r>
                            <a:rPr lang="en-GB" sz="1600" b="0" i="0" u="none" dirty="0"/>
                            <a:t>Here, different values are marked in the same place each time, so that the position of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b="0" i="0" u="none" dirty="0"/>
                            <a:t>changes</a:t>
                          </a:r>
                          <a:r>
                            <a:rPr lang="en-GB" sz="1600" b="0" i="0" u="none" baseline="0" dirty="0"/>
                            <a:t> in relation to the line. This </a:t>
                          </a:r>
                          <a:r>
                            <a:rPr lang="en-GB" sz="1600" b="0" i="0" u="none" dirty="0"/>
                            <a:t>ensures students focus on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b="0" dirty="0"/>
                            <a:t>as a value</a:t>
                          </a:r>
                          <a:r>
                            <a:rPr lang="en-GB" sz="1600" b="0" baseline="0" dirty="0"/>
                            <a:t> within the number system, rather than as a proportion of a given whole.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(and its </a:t>
                          </a:r>
                          <a:r>
                            <a:rPr lang="en-GB" sz="1600" dirty="0">
                              <a:hlinkClick r:id="rId4" action="ppaction://hlinksldjump"/>
                            </a:rPr>
                            <a:t>printable</a:t>
                          </a:r>
                          <a:r>
                            <a:rPr lang="en-GB" sz="1600" baseline="0" dirty="0">
                              <a:hlinkClick r:id="rId4" action="ppaction://hlinksldjump"/>
                            </a:rPr>
                            <a:t> resource</a:t>
                          </a:r>
                          <a:r>
                            <a:rPr lang="en-GB" sz="1600" baseline="0" dirty="0"/>
                            <a:t>) </a:t>
                          </a:r>
                          <a:r>
                            <a:rPr lang="en-GB" sz="1600" dirty="0"/>
                            <a:t>assesses students’ understanding of fractions as numbers. Students, particularly those with weaker number sense, may place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dirty="0"/>
                            <a:t>a quarter of the way along the line each time</a:t>
                          </a:r>
                          <a:r>
                            <a:rPr lang="en-GB" sz="1600" baseline="0" dirty="0"/>
                            <a:t>. This perhaps suggests that they are more used to thinking about fractions as proportions of a whole, rather than as values within the number system. The progression of questions probes this. In part b, they may be able to find a relatively accurate position for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baseline="0" dirty="0"/>
                            <a:t>by deducing that 1 is in the middle of the line, while in part c they should notice the change in scale and approximate a position very close to 0. Part d checks students’ understanding of how many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r>
                                <a:rPr lang="en-GB" sz="1600" b="0" i="0" dirty="0" smtClean="0">
                                  <a:latin typeface="Cambria Math" panose="02040503050406030204" pitchFamily="18" charset="0"/>
                                </a:rPr>
                                <m:t> </m:t>
                              </m:r>
                            </m:oMath>
                          </a14:m>
                          <a:r>
                            <a:rPr lang="en-GB" sz="1600" baseline="0" dirty="0"/>
                            <a:t>there are in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3</m:t>
                                      </m:r>
                                    </m:num>
                                    <m:den>
                                      <m:r>
                                        <a:rPr lang="en-GB" sz="1600" b="0" i="1" dirty="0" smtClean="0">
                                          <a:latin typeface="Cambria Math" panose="02040503050406030204" pitchFamily="18" charset="0"/>
                                        </a:rPr>
                                        <m:t>4</m:t>
                                      </m:r>
                                    </m:den>
                                  </m:f>
                                </m:e>
                              </m:box>
                            </m:oMath>
                          </a14:m>
                          <a:r>
                            <a:rPr lang="en-GB" sz="1600" baseline="0" dirty="0"/>
                            <a:t>. </a:t>
                          </a:r>
                          <a:r>
                            <a:rPr lang="en-GB" sz="1600" dirty="0"/>
                            <a:t>Parts e and f are more challenging, as they require students to think about</a:t>
                          </a:r>
                          <a:r>
                            <a:rPr lang="en-GB" sz="1600" baseline="0" dirty="0"/>
                            <a:t>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oMath>
                          </a14:m>
                          <a:r>
                            <a:rPr lang="en-GB" sz="1600" dirty="0"/>
                            <a:t> in relation to other unit fractions. Listen to</a:t>
                          </a:r>
                          <a:r>
                            <a:rPr lang="en-GB" sz="1600" baseline="0" dirty="0"/>
                            <a:t> their strategies: do they think about the relative size of the denominators, or do they feel more confident using decimal equivalence? Do they immediately recognise that, for part f, </a:t>
                          </a:r>
                          <a14:m>
                            <m:oMath xmlns:m="http://schemas.openxmlformats.org/officeDocument/2006/math">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r>
                                <a:rPr lang="en-GB" sz="1600" b="0" i="1" dirty="0" smtClean="0">
                                  <a:latin typeface="Cambria Math" panose="02040503050406030204" pitchFamily="18" charset="0"/>
                                </a:rPr>
                                <m:t> </m:t>
                              </m:r>
                            </m:oMath>
                          </a14:m>
                          <a:r>
                            <a:rPr lang="en-GB" sz="1600" dirty="0"/>
                            <a:t> will be the</a:t>
                          </a:r>
                          <a:r>
                            <a:rPr lang="en-GB" sz="1600" baseline="0" dirty="0"/>
                            <a:t> other side of the marked fraction?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The further thinking question becomes more challenging for parts d to f; do they connect to their work on fractions of amounts?</a:t>
                          </a:r>
                          <a:endParaRPr lang="en-GB" sz="1600" dirty="0"/>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5" action="ppaction://hlinksldjump"/>
                            </a:rPr>
                            <a:t>F</a:t>
                          </a:r>
                          <a:r>
                            <a:rPr lang="en-GB" sz="1600" b="0" dirty="0"/>
                            <a:t> delves deeper into students’ understanding of estimating fractions on a number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15400829"/>
                  </p:ext>
                </p:extLst>
              </p:nvPr>
            </p:nvGraphicFramePr>
            <p:xfrm>
              <a:off x="267128" y="764704"/>
              <a:ext cx="11766038" cy="5968788"/>
            </p:xfrm>
            <a:graphic>
              <a:graphicData uri="http://schemas.openxmlformats.org/drawingml/2006/table">
                <a:tbl>
                  <a:tblPr firstRow="1" bandRow="1">
                    <a:tableStyleId>{5940675A-B579-460E-94D1-54222C63F5DA}</a:tableStyleId>
                  </a:tblPr>
                  <a:tblGrid>
                    <a:gridCol w="5704014">
                      <a:extLst>
                        <a:ext uri="{9D8B030D-6E8A-4147-A177-3AD203B41FA5}">
                          <a16:colId xmlns:a16="http://schemas.microsoft.com/office/drawing/2014/main" val="695237181"/>
                        </a:ext>
                      </a:extLst>
                    </a:gridCol>
                    <a:gridCol w="6062024">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919028">
                    <a:tc>
                      <a:txBody>
                        <a:bodyPr/>
                        <a:lstStyle/>
                        <a:p>
                          <a:endParaRPr lang="en-US"/>
                        </a:p>
                      </a:txBody>
                      <a:tcPr>
                        <a:blipFill>
                          <a:blip r:embed="rId6"/>
                          <a:stretch>
                            <a:fillRect l="-107" t="-8045" r="-106624" b="-14109"/>
                          </a:stretch>
                        </a:blipFill>
                      </a:tcPr>
                    </a:tc>
                    <a:tc>
                      <a:txBody>
                        <a:bodyPr/>
                        <a:lstStyle/>
                        <a:p>
                          <a:endParaRPr lang="en-US"/>
                        </a:p>
                      </a:txBody>
                      <a:tcPr>
                        <a:blipFill>
                          <a:blip r:embed="rId6"/>
                          <a:stretch>
                            <a:fillRect l="-94171" t="-8045" r="-302" b="-14109"/>
                          </a:stretch>
                        </a:blipFill>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7" action="ppaction://hlinksldjump"/>
                            </a:rPr>
                            <a:t>F</a:t>
                          </a:r>
                          <a:r>
                            <a:rPr lang="en-GB" sz="1600" b="0" dirty="0"/>
                            <a:t> delves deeper into students’ understanding of estimating fractions on a number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62630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3: Fraction estimation</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2BBA6F40-C776-4DDC-95F6-C47E0C5FB769}"/>
              </a:ext>
            </a:extLst>
          </p:cNvPr>
          <p:cNvSpPr txBox="1"/>
          <p:nvPr/>
        </p:nvSpPr>
        <p:spPr>
          <a:xfrm>
            <a:off x="240288" y="1109715"/>
            <a:ext cx="8166541" cy="430887"/>
          </a:xfrm>
          <a:prstGeom prst="rect">
            <a:avLst/>
          </a:prstGeom>
          <a:noFill/>
        </p:spPr>
        <p:txBody>
          <a:bodyPr wrap="square" rtlCol="0">
            <a:spAutoFit/>
          </a:bodyPr>
          <a:lstStyle/>
          <a:p>
            <a:pPr>
              <a:buNone/>
            </a:pPr>
            <a:r>
              <a:rPr lang="en-GB" sz="2200" dirty="0"/>
              <a:t>Estimate what fraction the arrow is pointing to each time.</a:t>
            </a:r>
          </a:p>
        </p:txBody>
      </p:sp>
      <p:grpSp>
        <p:nvGrpSpPr>
          <p:cNvPr id="2" name="Group 1">
            <a:extLst>
              <a:ext uri="{FF2B5EF4-FFF2-40B4-BE49-F238E27FC236}">
                <a16:creationId xmlns:a16="http://schemas.microsoft.com/office/drawing/2014/main" id="{C88DEA18-D022-4304-89F8-A285859F8A95}"/>
              </a:ext>
            </a:extLst>
          </p:cNvPr>
          <p:cNvGrpSpPr/>
          <p:nvPr/>
        </p:nvGrpSpPr>
        <p:grpSpPr>
          <a:xfrm>
            <a:off x="580795" y="1895154"/>
            <a:ext cx="9396000" cy="641394"/>
            <a:chOff x="580795" y="1895154"/>
            <a:chExt cx="9396000" cy="641394"/>
          </a:xfrm>
        </p:grpSpPr>
        <p:cxnSp>
          <p:nvCxnSpPr>
            <p:cNvPr id="5" name="Straight Arrow Connector 4">
              <a:extLst>
                <a:ext uri="{FF2B5EF4-FFF2-40B4-BE49-F238E27FC236}">
                  <a16:creationId xmlns:a16="http://schemas.microsoft.com/office/drawing/2014/main" id="{1E053D70-DBD9-4A0D-BEF2-8DC27DA9467D}"/>
                </a:ext>
              </a:extLst>
            </p:cNvPr>
            <p:cNvCxnSpPr>
              <a:cxnSpLocks/>
            </p:cNvCxnSpPr>
            <p:nvPr/>
          </p:nvCxnSpPr>
          <p:spPr>
            <a:xfrm>
              <a:off x="580795" y="1895154"/>
              <a:ext cx="9396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5CF1FE4-4021-4579-A9C6-95F9EB2E6CAF}"/>
                </a:ext>
              </a:extLst>
            </p:cNvPr>
            <p:cNvCxnSpPr>
              <a:cxnSpLocks/>
            </p:cNvCxnSpPr>
            <p:nvPr/>
          </p:nvCxnSpPr>
          <p:spPr>
            <a:xfrm>
              <a:off x="947918" y="1895154"/>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D6CA26-4A0D-4729-AA3B-34A0B13F2D88}"/>
                </a:ext>
              </a:extLst>
            </p:cNvPr>
            <p:cNvCxnSpPr>
              <a:cxnSpLocks/>
            </p:cNvCxnSpPr>
            <p:nvPr/>
          </p:nvCxnSpPr>
          <p:spPr>
            <a:xfrm>
              <a:off x="9587916" y="1909005"/>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B21C208-E323-4925-B301-FEA4114DD4FC}"/>
                </a:ext>
              </a:extLst>
            </p:cNvPr>
            <p:cNvCxnSpPr>
              <a:cxnSpLocks/>
            </p:cNvCxnSpPr>
            <p:nvPr/>
          </p:nvCxnSpPr>
          <p:spPr>
            <a:xfrm flipV="1">
              <a:off x="7544102" y="1909005"/>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2507D9-E3FA-4800-A685-5169FF019692}"/>
                </a:ext>
              </a:extLst>
            </p:cNvPr>
            <p:cNvSpPr txBox="1"/>
            <p:nvPr/>
          </p:nvSpPr>
          <p:spPr>
            <a:xfrm>
              <a:off x="761293" y="2027135"/>
              <a:ext cx="356188" cy="461665"/>
            </a:xfrm>
            <a:prstGeom prst="rect">
              <a:avLst/>
            </a:prstGeom>
            <a:noFill/>
          </p:spPr>
          <p:txBody>
            <a:bodyPr wrap="none" rtlCol="0">
              <a:spAutoFit/>
            </a:bodyPr>
            <a:lstStyle/>
            <a:p>
              <a:pPr>
                <a:buNone/>
              </a:pPr>
              <a:r>
                <a:rPr lang="en-GB" sz="2400" dirty="0"/>
                <a:t>0</a:t>
              </a:r>
            </a:p>
          </p:txBody>
        </p:sp>
        <p:sp>
          <p:nvSpPr>
            <p:cNvPr id="27" name="TextBox 26">
              <a:extLst>
                <a:ext uri="{FF2B5EF4-FFF2-40B4-BE49-F238E27FC236}">
                  <a16:creationId xmlns:a16="http://schemas.microsoft.com/office/drawing/2014/main" id="{F162FC84-2050-4277-A2F6-87CB810545F4}"/>
                </a:ext>
              </a:extLst>
            </p:cNvPr>
            <p:cNvSpPr txBox="1"/>
            <p:nvPr/>
          </p:nvSpPr>
          <p:spPr>
            <a:xfrm>
              <a:off x="9409822" y="2074883"/>
              <a:ext cx="356188" cy="461665"/>
            </a:xfrm>
            <a:prstGeom prst="rect">
              <a:avLst/>
            </a:prstGeom>
            <a:noFill/>
          </p:spPr>
          <p:txBody>
            <a:bodyPr wrap="none" rtlCol="0">
              <a:spAutoFit/>
            </a:bodyPr>
            <a:lstStyle/>
            <a:p>
              <a:pPr>
                <a:buNone/>
              </a:pPr>
              <a:r>
                <a:rPr lang="en-GB" sz="2400" dirty="0"/>
                <a:t>1</a:t>
              </a:r>
            </a:p>
          </p:txBody>
        </p:sp>
      </p:grpSp>
      <p:grpSp>
        <p:nvGrpSpPr>
          <p:cNvPr id="8" name="Group 7">
            <a:extLst>
              <a:ext uri="{FF2B5EF4-FFF2-40B4-BE49-F238E27FC236}">
                <a16:creationId xmlns:a16="http://schemas.microsoft.com/office/drawing/2014/main" id="{64A86915-D82C-47E0-8D60-6EBC3FBC5314}"/>
              </a:ext>
            </a:extLst>
          </p:cNvPr>
          <p:cNvGrpSpPr/>
          <p:nvPr/>
        </p:nvGrpSpPr>
        <p:grpSpPr>
          <a:xfrm>
            <a:off x="580796" y="2925860"/>
            <a:ext cx="9360000" cy="667464"/>
            <a:chOff x="580796" y="2925860"/>
            <a:chExt cx="9360000" cy="667464"/>
          </a:xfrm>
        </p:grpSpPr>
        <p:cxnSp>
          <p:nvCxnSpPr>
            <p:cNvPr id="12" name="Straight Arrow Connector 11">
              <a:extLst>
                <a:ext uri="{FF2B5EF4-FFF2-40B4-BE49-F238E27FC236}">
                  <a16:creationId xmlns:a16="http://schemas.microsoft.com/office/drawing/2014/main" id="{CC04D7A3-E911-4CE6-8D3D-67BED40B40D8}"/>
                </a:ext>
              </a:extLst>
            </p:cNvPr>
            <p:cNvCxnSpPr/>
            <p:nvPr/>
          </p:nvCxnSpPr>
          <p:spPr>
            <a:xfrm>
              <a:off x="580796" y="2925860"/>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F63FB5-786A-4FF4-822A-B91049F673CC}"/>
                </a:ext>
              </a:extLst>
            </p:cNvPr>
            <p:cNvCxnSpPr>
              <a:cxnSpLocks/>
            </p:cNvCxnSpPr>
            <p:nvPr/>
          </p:nvCxnSpPr>
          <p:spPr>
            <a:xfrm>
              <a:off x="947918" y="292586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708114-6809-4546-BE0F-9FDB61BDB00D}"/>
                </a:ext>
              </a:extLst>
            </p:cNvPr>
            <p:cNvCxnSpPr>
              <a:cxnSpLocks/>
            </p:cNvCxnSpPr>
            <p:nvPr/>
          </p:nvCxnSpPr>
          <p:spPr>
            <a:xfrm>
              <a:off x="9586043" y="293971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B0815D-122C-4EF1-A07C-61E06F98BBC0}"/>
                </a:ext>
              </a:extLst>
            </p:cNvPr>
            <p:cNvCxnSpPr>
              <a:cxnSpLocks/>
            </p:cNvCxnSpPr>
            <p:nvPr/>
          </p:nvCxnSpPr>
          <p:spPr>
            <a:xfrm flipV="1">
              <a:off x="7544102" y="2939711"/>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0564B4C-E4DD-4CD9-9DD4-EF7BE78DAB3F}"/>
                </a:ext>
              </a:extLst>
            </p:cNvPr>
            <p:cNvSpPr txBox="1"/>
            <p:nvPr/>
          </p:nvSpPr>
          <p:spPr>
            <a:xfrm>
              <a:off x="755827" y="3131659"/>
              <a:ext cx="356188" cy="461665"/>
            </a:xfrm>
            <a:prstGeom prst="rect">
              <a:avLst/>
            </a:prstGeom>
            <a:noFill/>
          </p:spPr>
          <p:txBody>
            <a:bodyPr wrap="none" rtlCol="0">
              <a:spAutoFit/>
            </a:bodyPr>
            <a:lstStyle/>
            <a:p>
              <a:pPr>
                <a:buNone/>
              </a:pPr>
              <a:r>
                <a:rPr lang="en-GB" sz="2400" dirty="0"/>
                <a:t>0</a:t>
              </a:r>
            </a:p>
          </p:txBody>
        </p:sp>
        <p:sp>
          <p:nvSpPr>
            <p:cNvPr id="29" name="TextBox 28">
              <a:extLst>
                <a:ext uri="{FF2B5EF4-FFF2-40B4-BE49-F238E27FC236}">
                  <a16:creationId xmlns:a16="http://schemas.microsoft.com/office/drawing/2014/main" id="{613AD70F-A7F3-4750-8137-173692AFDBCA}"/>
                </a:ext>
              </a:extLst>
            </p:cNvPr>
            <p:cNvSpPr txBox="1"/>
            <p:nvPr/>
          </p:nvSpPr>
          <p:spPr>
            <a:xfrm>
              <a:off x="9388054" y="3131659"/>
              <a:ext cx="356188" cy="461665"/>
            </a:xfrm>
            <a:prstGeom prst="rect">
              <a:avLst/>
            </a:prstGeom>
            <a:noFill/>
          </p:spPr>
          <p:txBody>
            <a:bodyPr wrap="none" rtlCol="0">
              <a:spAutoFit/>
            </a:bodyPr>
            <a:lstStyle/>
            <a:p>
              <a:pPr>
                <a:buNone/>
              </a:pPr>
              <a:r>
                <a:rPr lang="en-GB" sz="2400" dirty="0"/>
                <a:t>2</a:t>
              </a:r>
            </a:p>
          </p:txBody>
        </p:sp>
      </p:grpSp>
      <p:grpSp>
        <p:nvGrpSpPr>
          <p:cNvPr id="38" name="Group 37">
            <a:extLst>
              <a:ext uri="{FF2B5EF4-FFF2-40B4-BE49-F238E27FC236}">
                <a16:creationId xmlns:a16="http://schemas.microsoft.com/office/drawing/2014/main" id="{C78D5888-6629-49CF-AD0C-734B2FCB59CC}"/>
              </a:ext>
            </a:extLst>
          </p:cNvPr>
          <p:cNvGrpSpPr/>
          <p:nvPr/>
        </p:nvGrpSpPr>
        <p:grpSpPr>
          <a:xfrm>
            <a:off x="580795" y="3920472"/>
            <a:ext cx="9360000" cy="796132"/>
            <a:chOff x="580795" y="3920472"/>
            <a:chExt cx="9360000" cy="796132"/>
          </a:xfrm>
        </p:grpSpPr>
        <p:grpSp>
          <p:nvGrpSpPr>
            <p:cNvPr id="10" name="Group 9">
              <a:extLst>
                <a:ext uri="{FF2B5EF4-FFF2-40B4-BE49-F238E27FC236}">
                  <a16:creationId xmlns:a16="http://schemas.microsoft.com/office/drawing/2014/main" id="{59624846-A91C-4049-8768-23B137B2A380}"/>
                </a:ext>
              </a:extLst>
            </p:cNvPr>
            <p:cNvGrpSpPr/>
            <p:nvPr/>
          </p:nvGrpSpPr>
          <p:grpSpPr>
            <a:xfrm>
              <a:off x="580795" y="3920472"/>
              <a:ext cx="9360000" cy="631476"/>
              <a:chOff x="580795" y="3920472"/>
              <a:chExt cx="9360000" cy="631476"/>
            </a:xfrm>
          </p:grpSpPr>
          <p:cxnSp>
            <p:nvCxnSpPr>
              <p:cNvPr id="16" name="Straight Arrow Connector 15">
                <a:extLst>
                  <a:ext uri="{FF2B5EF4-FFF2-40B4-BE49-F238E27FC236}">
                    <a16:creationId xmlns:a16="http://schemas.microsoft.com/office/drawing/2014/main" id="{06243B65-6699-4BAA-98DC-2AF4581A2D2A}"/>
                  </a:ext>
                </a:extLst>
              </p:cNvPr>
              <p:cNvCxnSpPr/>
              <p:nvPr/>
            </p:nvCxnSpPr>
            <p:spPr>
              <a:xfrm>
                <a:off x="580795" y="3920472"/>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890A00-8839-4808-AC6E-A42057677673}"/>
                  </a:ext>
                </a:extLst>
              </p:cNvPr>
              <p:cNvCxnSpPr>
                <a:cxnSpLocks/>
              </p:cNvCxnSpPr>
              <p:nvPr/>
            </p:nvCxnSpPr>
            <p:spPr>
              <a:xfrm>
                <a:off x="947917" y="392047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DA1753-8B01-4D00-8A03-E0F74FA36AE9}"/>
                  </a:ext>
                </a:extLst>
              </p:cNvPr>
              <p:cNvCxnSpPr>
                <a:cxnSpLocks/>
              </p:cNvCxnSpPr>
              <p:nvPr/>
            </p:nvCxnSpPr>
            <p:spPr>
              <a:xfrm>
                <a:off x="9586042" y="393432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D816D4-0B27-446A-A2D8-420EE63C69A1}"/>
                  </a:ext>
                </a:extLst>
              </p:cNvPr>
              <p:cNvCxnSpPr>
                <a:cxnSpLocks/>
              </p:cNvCxnSpPr>
              <p:nvPr/>
            </p:nvCxnSpPr>
            <p:spPr>
              <a:xfrm flipV="1">
                <a:off x="7544101" y="3934323"/>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9D6EC80-1B0A-40DA-997E-39C5BA74D2E8}"/>
                </a:ext>
              </a:extLst>
            </p:cNvPr>
            <p:cNvSpPr txBox="1"/>
            <p:nvPr/>
          </p:nvSpPr>
          <p:spPr>
            <a:xfrm>
              <a:off x="799785" y="4102718"/>
              <a:ext cx="356188" cy="461665"/>
            </a:xfrm>
            <a:prstGeom prst="rect">
              <a:avLst/>
            </a:prstGeom>
            <a:noFill/>
          </p:spPr>
          <p:txBody>
            <a:bodyPr wrap="none" rtlCol="0">
              <a:spAutoFit/>
            </a:bodyPr>
            <a:lstStyle/>
            <a:p>
              <a:pPr>
                <a:buNone/>
              </a:pPr>
              <a:r>
                <a:rPr lang="en-GB" sz="2400" dirty="0"/>
                <a:t>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3BC8E15-D04E-4443-B38D-8081067309F2}"/>
                    </a:ext>
                  </a:extLst>
                </p:cNvPr>
                <p:cNvSpPr txBox="1"/>
                <p:nvPr/>
              </p:nvSpPr>
              <p:spPr>
                <a:xfrm>
                  <a:off x="9432012" y="4102718"/>
                  <a:ext cx="399468" cy="613886"/>
                </a:xfrm>
                <a:prstGeom prst="rect">
                  <a:avLst/>
                </a:prstGeom>
                <a:noFill/>
              </p:spPr>
              <p:txBody>
                <a:bodyPr wrap="none" rtlCol="0">
                  <a:spAutoFit/>
                </a:bodyPr>
                <a:lstStyle/>
                <a:p>
                  <a:pPr>
                    <a:buNone/>
                  </a:pPr>
                  <a14:m>
                    <m:oMath xmlns:m="http://schemas.openxmlformats.org/officeDocument/2006/math">
                      <m:f>
                        <m:fPr>
                          <m:ctrlPr>
                            <a:rPr lang="en-GB" sz="2400" i="1" dirty="0" smtClean="0">
                              <a:latin typeface="Cambria Math" panose="02040503050406030204" pitchFamily="18" charset="0"/>
                            </a:rPr>
                          </m:ctrlPr>
                        </m:fPr>
                        <m:num>
                          <m:r>
                            <a:rPr lang="en-GB" sz="2400" b="0" i="1" dirty="0" smtClean="0">
                              <a:latin typeface="Cambria Math" panose="02040503050406030204" pitchFamily="18" charset="0"/>
                            </a:rPr>
                            <m:t>1</m:t>
                          </m:r>
                        </m:num>
                        <m:den>
                          <m:r>
                            <a:rPr lang="en-GB" sz="2400" b="0" i="1" dirty="0" smtClean="0">
                              <a:latin typeface="Cambria Math" panose="02040503050406030204" pitchFamily="18" charset="0"/>
                            </a:rPr>
                            <m:t>2</m:t>
                          </m:r>
                        </m:den>
                      </m:f>
                    </m:oMath>
                  </a14:m>
                  <a:r>
                    <a:rPr lang="en-GB" sz="2400" dirty="0"/>
                    <a:t> </a:t>
                  </a:r>
                </a:p>
              </p:txBody>
            </p:sp>
          </mc:Choice>
          <mc:Fallback xmlns="">
            <p:sp>
              <p:nvSpPr>
                <p:cNvPr id="31" name="TextBox 30">
                  <a:extLst>
                    <a:ext uri="{FF2B5EF4-FFF2-40B4-BE49-F238E27FC236}">
                      <a16:creationId xmlns:a16="http://schemas.microsoft.com/office/drawing/2014/main" id="{03BC8E15-D04E-4443-B38D-8081067309F2}"/>
                    </a:ext>
                  </a:extLst>
                </p:cNvPr>
                <p:cNvSpPr txBox="1">
                  <a:spLocks noRot="1" noChangeAspect="1" noMove="1" noResize="1" noEditPoints="1" noAdjustHandles="1" noChangeArrowheads="1" noChangeShapeType="1" noTextEdit="1"/>
                </p:cNvSpPr>
                <p:nvPr/>
              </p:nvSpPr>
              <p:spPr>
                <a:xfrm>
                  <a:off x="9432012" y="4102718"/>
                  <a:ext cx="399468" cy="613886"/>
                </a:xfrm>
                <a:prstGeom prst="rect">
                  <a:avLst/>
                </a:prstGeom>
                <a:blipFill>
                  <a:blip r:embed="rId3"/>
                  <a:stretch>
                    <a:fillRect/>
                  </a:stretch>
                </a:blipFill>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004CC276-0D4A-4B09-B983-E7694D71F9A9}"/>
              </a:ext>
            </a:extLst>
          </p:cNvPr>
          <p:cNvGrpSpPr/>
          <p:nvPr/>
        </p:nvGrpSpPr>
        <p:grpSpPr>
          <a:xfrm>
            <a:off x="594262" y="4918595"/>
            <a:ext cx="9360000" cy="667463"/>
            <a:chOff x="580794" y="4818831"/>
            <a:chExt cx="9360000" cy="667463"/>
          </a:xfrm>
        </p:grpSpPr>
        <p:cxnSp>
          <p:nvCxnSpPr>
            <p:cNvPr id="22" name="Straight Arrow Connector 21">
              <a:extLst>
                <a:ext uri="{FF2B5EF4-FFF2-40B4-BE49-F238E27FC236}">
                  <a16:creationId xmlns:a16="http://schemas.microsoft.com/office/drawing/2014/main" id="{156DBE05-4A98-4F0E-B2BB-D00F442A7372}"/>
                </a:ext>
              </a:extLst>
            </p:cNvPr>
            <p:cNvCxnSpPr/>
            <p:nvPr/>
          </p:nvCxnSpPr>
          <p:spPr>
            <a:xfrm>
              <a:off x="580794" y="4818831"/>
              <a:ext cx="93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5DBDDD7-2B82-443F-BE28-48B263CCF147}"/>
                </a:ext>
              </a:extLst>
            </p:cNvPr>
            <p:cNvCxnSpPr>
              <a:cxnSpLocks/>
            </p:cNvCxnSpPr>
            <p:nvPr/>
          </p:nvCxnSpPr>
          <p:spPr>
            <a:xfrm>
              <a:off x="947916" y="4818831"/>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5287C8-9D02-41E8-882E-9FF4D06B5D48}"/>
                </a:ext>
              </a:extLst>
            </p:cNvPr>
            <p:cNvCxnSpPr>
              <a:cxnSpLocks/>
            </p:cNvCxnSpPr>
            <p:nvPr/>
          </p:nvCxnSpPr>
          <p:spPr>
            <a:xfrm>
              <a:off x="9586041" y="4832681"/>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0AFD6A-64F4-49CF-9BE2-99B85BAEED97}"/>
                </a:ext>
              </a:extLst>
            </p:cNvPr>
            <p:cNvCxnSpPr>
              <a:cxnSpLocks/>
            </p:cNvCxnSpPr>
            <p:nvPr/>
          </p:nvCxnSpPr>
          <p:spPr>
            <a:xfrm flipV="1">
              <a:off x="7544100" y="4832682"/>
              <a:ext cx="0" cy="61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803D465-1286-454C-A7A5-71E1BAE5E5B6}"/>
                </a:ext>
              </a:extLst>
            </p:cNvPr>
            <p:cNvSpPr txBox="1"/>
            <p:nvPr/>
          </p:nvSpPr>
          <p:spPr>
            <a:xfrm>
              <a:off x="755827" y="5024629"/>
              <a:ext cx="356188" cy="461665"/>
            </a:xfrm>
            <a:prstGeom prst="rect">
              <a:avLst/>
            </a:prstGeom>
            <a:noFill/>
          </p:spPr>
          <p:txBody>
            <a:bodyPr wrap="none" rtlCol="0">
              <a:spAutoFit/>
            </a:bodyPr>
            <a:lstStyle/>
            <a:p>
              <a:pPr>
                <a:buNone/>
              </a:pPr>
              <a:r>
                <a:rPr lang="en-GB" sz="2400" dirty="0"/>
                <a:t>1</a:t>
              </a:r>
            </a:p>
          </p:txBody>
        </p:sp>
        <p:sp>
          <p:nvSpPr>
            <p:cNvPr id="33" name="TextBox 32">
              <a:extLst>
                <a:ext uri="{FF2B5EF4-FFF2-40B4-BE49-F238E27FC236}">
                  <a16:creationId xmlns:a16="http://schemas.microsoft.com/office/drawing/2014/main" id="{6F415EDA-2821-45CA-B233-49686C4479E1}"/>
                </a:ext>
              </a:extLst>
            </p:cNvPr>
            <p:cNvSpPr txBox="1"/>
            <p:nvPr/>
          </p:nvSpPr>
          <p:spPr>
            <a:xfrm>
              <a:off x="9388054" y="5024629"/>
              <a:ext cx="356188" cy="461665"/>
            </a:xfrm>
            <a:prstGeom prst="rect">
              <a:avLst/>
            </a:prstGeom>
            <a:noFill/>
          </p:spPr>
          <p:txBody>
            <a:bodyPr wrap="none" rtlCol="0">
              <a:spAutoFit/>
            </a:bodyPr>
            <a:lstStyle/>
            <a:p>
              <a:pPr>
                <a:buNone/>
              </a:pPr>
              <a:r>
                <a:rPr lang="en-GB" sz="2400" dirty="0"/>
                <a:t>3</a:t>
              </a:r>
            </a:p>
          </p:txBody>
        </p:sp>
      </p:grpSp>
      <p:sp>
        <p:nvSpPr>
          <p:cNvPr id="9" name="TextBox 8">
            <a:extLst>
              <a:ext uri="{FF2B5EF4-FFF2-40B4-BE49-F238E27FC236}">
                <a16:creationId xmlns:a16="http://schemas.microsoft.com/office/drawing/2014/main" id="{F4CD9E56-3B82-4B77-8CD8-C32802F04CB1}"/>
              </a:ext>
            </a:extLst>
          </p:cNvPr>
          <p:cNvSpPr txBox="1"/>
          <p:nvPr/>
        </p:nvSpPr>
        <p:spPr>
          <a:xfrm>
            <a:off x="119061" y="1613646"/>
            <a:ext cx="458780" cy="461665"/>
          </a:xfrm>
          <a:prstGeom prst="rect">
            <a:avLst/>
          </a:prstGeom>
          <a:noFill/>
        </p:spPr>
        <p:txBody>
          <a:bodyPr wrap="none" rtlCol="0">
            <a:spAutoFit/>
          </a:bodyPr>
          <a:lstStyle/>
          <a:p>
            <a:pPr>
              <a:buNone/>
            </a:pPr>
            <a:r>
              <a:rPr lang="en-GB" sz="2400" dirty="0">
                <a:solidFill>
                  <a:srgbClr val="00628C"/>
                </a:solidFill>
              </a:rPr>
              <a:t>a)</a:t>
            </a:r>
          </a:p>
        </p:txBody>
      </p:sp>
      <p:sp>
        <p:nvSpPr>
          <p:cNvPr id="34" name="TextBox 33">
            <a:extLst>
              <a:ext uri="{FF2B5EF4-FFF2-40B4-BE49-F238E27FC236}">
                <a16:creationId xmlns:a16="http://schemas.microsoft.com/office/drawing/2014/main" id="{D6DCD963-49D2-4C60-AF1E-A26967756F28}"/>
              </a:ext>
            </a:extLst>
          </p:cNvPr>
          <p:cNvSpPr txBox="1"/>
          <p:nvPr/>
        </p:nvSpPr>
        <p:spPr>
          <a:xfrm>
            <a:off x="127717" y="2678942"/>
            <a:ext cx="458780" cy="461665"/>
          </a:xfrm>
          <a:prstGeom prst="rect">
            <a:avLst/>
          </a:prstGeom>
          <a:noFill/>
        </p:spPr>
        <p:txBody>
          <a:bodyPr wrap="none" rtlCol="0">
            <a:spAutoFit/>
          </a:bodyPr>
          <a:lstStyle/>
          <a:p>
            <a:pPr>
              <a:buNone/>
            </a:pPr>
            <a:r>
              <a:rPr lang="en-GB" sz="2400" dirty="0">
                <a:solidFill>
                  <a:srgbClr val="00628C"/>
                </a:solidFill>
              </a:rPr>
              <a:t>b)</a:t>
            </a:r>
          </a:p>
        </p:txBody>
      </p:sp>
      <p:sp>
        <p:nvSpPr>
          <p:cNvPr id="35" name="TextBox 34">
            <a:extLst>
              <a:ext uri="{FF2B5EF4-FFF2-40B4-BE49-F238E27FC236}">
                <a16:creationId xmlns:a16="http://schemas.microsoft.com/office/drawing/2014/main" id="{1C7D7385-1F4C-435C-A57D-7E7AD5FF61B5}"/>
              </a:ext>
            </a:extLst>
          </p:cNvPr>
          <p:cNvSpPr txBox="1"/>
          <p:nvPr/>
        </p:nvSpPr>
        <p:spPr>
          <a:xfrm>
            <a:off x="153116" y="3629420"/>
            <a:ext cx="441146" cy="461665"/>
          </a:xfrm>
          <a:prstGeom prst="rect">
            <a:avLst/>
          </a:prstGeom>
          <a:noFill/>
        </p:spPr>
        <p:txBody>
          <a:bodyPr wrap="none" rtlCol="0">
            <a:spAutoFit/>
          </a:bodyPr>
          <a:lstStyle/>
          <a:p>
            <a:pPr>
              <a:buNone/>
            </a:pPr>
            <a:r>
              <a:rPr lang="en-GB" sz="2400" dirty="0">
                <a:solidFill>
                  <a:srgbClr val="00628C"/>
                </a:solidFill>
              </a:rPr>
              <a:t>c)</a:t>
            </a:r>
          </a:p>
        </p:txBody>
      </p:sp>
      <p:sp>
        <p:nvSpPr>
          <p:cNvPr id="36" name="TextBox 35">
            <a:extLst>
              <a:ext uri="{FF2B5EF4-FFF2-40B4-BE49-F238E27FC236}">
                <a16:creationId xmlns:a16="http://schemas.microsoft.com/office/drawing/2014/main" id="{50CD6E1F-6BF8-4C9A-8292-EF587666A849}"/>
              </a:ext>
            </a:extLst>
          </p:cNvPr>
          <p:cNvSpPr txBox="1"/>
          <p:nvPr/>
        </p:nvSpPr>
        <p:spPr>
          <a:xfrm>
            <a:off x="161772" y="4694716"/>
            <a:ext cx="458780" cy="461665"/>
          </a:xfrm>
          <a:prstGeom prst="rect">
            <a:avLst/>
          </a:prstGeom>
          <a:noFill/>
        </p:spPr>
        <p:txBody>
          <a:bodyPr wrap="none" rtlCol="0">
            <a:spAutoFit/>
          </a:bodyPr>
          <a:lstStyle/>
          <a:p>
            <a:pPr>
              <a:buNone/>
            </a:pPr>
            <a:r>
              <a:rPr lang="en-GB" sz="2400" dirty="0">
                <a:solidFill>
                  <a:srgbClr val="00628C"/>
                </a:solidFill>
              </a:rPr>
              <a:t>d)</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2E47A8F-074B-4B41-A0B9-BE7BFA50F5C9}"/>
                  </a:ext>
                </a:extLst>
              </p:cNvPr>
              <p:cNvSpPr txBox="1"/>
              <p:nvPr/>
            </p:nvSpPr>
            <p:spPr>
              <a:xfrm>
                <a:off x="977880" y="5855242"/>
                <a:ext cx="8198778" cy="939616"/>
              </a:xfrm>
              <a:prstGeom prst="rect">
                <a:avLst/>
              </a:prstGeom>
              <a:noFill/>
            </p:spPr>
            <p:txBody>
              <a:bodyPr wrap="square">
                <a:spAutoFit/>
              </a:bodyPr>
              <a:lstStyle/>
              <a:p>
                <a:pPr>
                  <a:buNone/>
                </a:pPr>
                <a:r>
                  <a:rPr lang="en-GB" sz="2200" dirty="0"/>
                  <a:t>What could the numbers at either end of the scale be if the arrow was pointing to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oMath>
                </a14:m>
                <a:r>
                  <a:rPr lang="en-GB" sz="2200" dirty="0"/>
                  <a:t>?</a:t>
                </a:r>
              </a:p>
            </p:txBody>
          </p:sp>
        </mc:Choice>
        <mc:Fallback xmlns="">
          <p:sp>
            <p:nvSpPr>
              <p:cNvPr id="40" name="TextBox 39">
                <a:extLst>
                  <a:ext uri="{FF2B5EF4-FFF2-40B4-BE49-F238E27FC236}">
                    <a16:creationId xmlns:a16="http://schemas.microsoft.com/office/drawing/2014/main" id="{02E47A8F-074B-4B41-A0B9-BE7BFA50F5C9}"/>
                  </a:ext>
                </a:extLst>
              </p:cNvPr>
              <p:cNvSpPr txBox="1">
                <a:spLocks noRot="1" noChangeAspect="1" noMove="1" noResize="1" noEditPoints="1" noAdjustHandles="1" noChangeArrowheads="1" noChangeShapeType="1" noTextEdit="1"/>
              </p:cNvSpPr>
              <p:nvPr/>
            </p:nvSpPr>
            <p:spPr>
              <a:xfrm>
                <a:off x="977880" y="5855242"/>
                <a:ext cx="8198778" cy="939616"/>
              </a:xfrm>
              <a:prstGeom prst="rect">
                <a:avLst/>
              </a:prstGeom>
              <a:blipFill>
                <a:blip r:embed="rId4"/>
                <a:stretch>
                  <a:fillRect l="-967" t="-3896" b="-1299"/>
                </a:stretch>
              </a:blipFill>
            </p:spPr>
            <p:txBody>
              <a:bodyPr/>
              <a:lstStyle/>
              <a:p>
                <a:r>
                  <a:rPr lang="en-GB">
                    <a:noFill/>
                  </a:rPr>
                  <a:t> </a:t>
                </a:r>
              </a:p>
            </p:txBody>
          </p:sp>
        </mc:Fallback>
      </mc:AlternateContent>
    </p:spTree>
    <p:extLst>
      <p:ext uri="{BB962C8B-B14F-4D97-AF65-F5344CB8AC3E}">
        <p14:creationId xmlns:p14="http://schemas.microsoft.com/office/powerpoint/2010/main" val="2819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34" grpId="0"/>
      <p:bldP spid="35" grpId="0"/>
      <p:bldP spid="36"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9488258"/>
                  </p:ext>
                </p:extLst>
              </p:nvPr>
            </p:nvGraphicFramePr>
            <p:xfrm>
              <a:off x="267128" y="764704"/>
              <a:ext cx="11766038" cy="5648897"/>
            </p:xfrm>
            <a:graphic>
              <a:graphicData uri="http://schemas.openxmlformats.org/drawingml/2006/table">
                <a:tbl>
                  <a:tblPr firstRow="1" bandRow="1">
                    <a:tableStyleId>{5940675A-B579-460E-94D1-54222C63F5DA}</a:tableStyleId>
                  </a:tblPr>
                  <a:tblGrid>
                    <a:gridCol w="6387060">
                      <a:extLst>
                        <a:ext uri="{9D8B030D-6E8A-4147-A177-3AD203B41FA5}">
                          <a16:colId xmlns:a16="http://schemas.microsoft.com/office/drawing/2014/main" val="695237181"/>
                        </a:ext>
                      </a:extLst>
                    </a:gridCol>
                    <a:gridCol w="53789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What other markings might be given, without taking away from the estimation aspect of this task? For example, students might find it helpful to have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i="0" u="none" dirty="0"/>
                            <a:t> marked on for</a:t>
                          </a:r>
                          <a:r>
                            <a:rPr lang="en-GB" sz="1600" i="0" u="none" baseline="0" dirty="0"/>
                            <a:t> part a, or 1 for part b. You could also use shorter lines, or mark a fraction nearer 0, or use the </a:t>
                          </a:r>
                          <a:r>
                            <a:rPr lang="en-GB" sz="1600" i="0" u="none" baseline="0" dirty="0">
                              <a:hlinkClick r:id="rId3" action="ppaction://hlinksldjump"/>
                            </a:rPr>
                            <a:t>printable resource</a:t>
                          </a:r>
                          <a:r>
                            <a:rPr lang="en-GB" sz="1600" i="0" u="none" baseline="0" dirty="0"/>
                            <a:t> of this task to support students.</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sketch identical number lines, but specify what the value of the arrow must be. What must the given values be for this to be possible?</a:t>
                          </a:r>
                        </a:p>
                        <a:p>
                          <a:endParaRPr lang="en-GB" sz="1600" u="none" dirty="0"/>
                        </a:p>
                        <a:p>
                          <a:r>
                            <a:rPr lang="en-GB" sz="1600" b="1" i="0" u="none" dirty="0"/>
                            <a:t>Representations</a:t>
                          </a:r>
                        </a:p>
                        <a:p>
                          <a:r>
                            <a:rPr lang="en-GB" sz="1600" b="0" i="0" u="none" dirty="0"/>
                            <a:t>As with Checkpoints 1 and 2, the number line representation focuses on students’ appreciation of fractions as numbers. This time, the position marked on the number line is fixed and the values given at either ‘end’ are varied. This assesses how flexibly students can think about fractions as values and proportions.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3 focuses on estimation of fractions – this gives an indication of students’ number sense with fractions. There is no expectation that students will work out precise values, and their responses to parts b to d should follow through from their response to part a.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Assess whether students estimate afresh each time, or whether they deduce that, given the arrow points to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e>
                              </m:box>
                            </m:oMath>
                          </a14:m>
                          <a:r>
                            <a:rPr lang="en-GB" sz="1600" dirty="0"/>
                            <a:t> in</a:t>
                          </a:r>
                          <a:r>
                            <a:rPr lang="en-GB" sz="1600" baseline="0" dirty="0"/>
                            <a:t> part a, then the value must be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e>
                              </m:box>
                            </m:oMath>
                          </a14:m>
                          <a:r>
                            <a:rPr lang="en-GB" sz="1600" baseline="0" dirty="0"/>
                            <a:t> of the value on the right-hand side of the number line for parts b and c.</a:t>
                          </a:r>
                          <a:r>
                            <a:rPr lang="en-GB" sz="1600" dirty="0"/>
                            <a:t> Students who follow the latter strategy are</a:t>
                          </a:r>
                          <a:r>
                            <a:rPr lang="en-GB" sz="1600" baseline="0" dirty="0"/>
                            <a:t> </a:t>
                          </a:r>
                          <a:r>
                            <a:rPr lang="en-GB" sz="1600" dirty="0"/>
                            <a:t>likely to have a deep and connected understanding of fraction as both numbers and proportions.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d requires further reasoning, as the number line starts at 1 rather than 0. Again, listen to students’ strategies to understand how they think about fractions. Do they first specify the position of 2, and then work out the value of the arrow from there? Do they find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e>
                              </m:box>
                            </m:oMath>
                          </a14:m>
                          <a:r>
                            <a:rPr lang="en-GB" sz="1600" dirty="0"/>
                            <a:t> of 2 and add this onto 1?</a:t>
                          </a:r>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4" action="ppaction://hlinksldjump"/>
                            </a:rPr>
                            <a:t>F</a:t>
                          </a:r>
                          <a:r>
                            <a:rPr lang="en-GB" sz="1600" b="0" dirty="0"/>
                            <a:t> delves deeper into students’ understanding of estimating fractions on a number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9488258"/>
                  </p:ext>
                </p:extLst>
              </p:nvPr>
            </p:nvGraphicFramePr>
            <p:xfrm>
              <a:off x="267128" y="764704"/>
              <a:ext cx="11766038" cy="5648897"/>
            </p:xfrm>
            <a:graphic>
              <a:graphicData uri="http://schemas.openxmlformats.org/drawingml/2006/table">
                <a:tbl>
                  <a:tblPr firstRow="1" bandRow="1">
                    <a:tableStyleId>{5940675A-B579-460E-94D1-54222C63F5DA}</a:tableStyleId>
                  </a:tblPr>
                  <a:tblGrid>
                    <a:gridCol w="6387060">
                      <a:extLst>
                        <a:ext uri="{9D8B030D-6E8A-4147-A177-3AD203B41FA5}">
                          <a16:colId xmlns:a16="http://schemas.microsoft.com/office/drawing/2014/main" val="695237181"/>
                        </a:ext>
                      </a:extLst>
                    </a:gridCol>
                    <a:gridCol w="537897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04017">
                    <a:tc>
                      <a:txBody>
                        <a:bodyPr/>
                        <a:lstStyle/>
                        <a:p>
                          <a:endParaRPr lang="en-US"/>
                        </a:p>
                      </a:txBody>
                      <a:tcPr>
                        <a:blipFill>
                          <a:blip r:embed="rId5"/>
                          <a:stretch>
                            <a:fillRect l="-95" t="-8409" r="-84542" b="-13842"/>
                          </a:stretch>
                        </a:blipFill>
                      </a:tcPr>
                    </a:tc>
                    <a:tc>
                      <a:txBody>
                        <a:bodyPr/>
                        <a:lstStyle/>
                        <a:p>
                          <a:endParaRPr lang="en-US"/>
                        </a:p>
                      </a:txBody>
                      <a:tcPr>
                        <a:blipFill>
                          <a:blip r:embed="rId5"/>
                          <a:stretch>
                            <a:fillRect l="-118800" t="-8409" r="-340" b="-13842"/>
                          </a:stretch>
                        </a:blipFill>
                      </a:tcPr>
                    </a:tc>
                    <a:extLst>
                      <a:ext uri="{0D108BD9-81ED-4DB2-BD59-A6C34878D82A}">
                        <a16:rowId xmlns:a16="http://schemas.microsoft.com/office/drawing/2014/main" val="1616516725"/>
                      </a:ext>
                    </a:extLst>
                  </a:tr>
                  <a:tr h="57912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6" action="ppaction://hlinksldjump"/>
                            </a:rPr>
                            <a:t>F</a:t>
                          </a:r>
                          <a:r>
                            <a:rPr lang="en-GB" sz="1600" b="0" dirty="0"/>
                            <a:t> delves deeper into students’ understanding of estimating fractions on a number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97494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Checkpoint 4: Match up </a:t>
            </a:r>
          </a:p>
        </p:txBody>
      </p:sp>
      <p:sp>
        <p:nvSpPr>
          <p:cNvPr id="2" name="TextBox 1">
            <a:extLst>
              <a:ext uri="{FF2B5EF4-FFF2-40B4-BE49-F238E27FC236}">
                <a16:creationId xmlns:a16="http://schemas.microsoft.com/office/drawing/2014/main" id="{8BAA7F0D-1941-4C30-8D35-385F90884828}"/>
              </a:ext>
            </a:extLst>
          </p:cNvPr>
          <p:cNvSpPr txBox="1"/>
          <p:nvPr/>
        </p:nvSpPr>
        <p:spPr>
          <a:xfrm>
            <a:off x="145681" y="1108363"/>
            <a:ext cx="5236002" cy="2191369"/>
          </a:xfrm>
          <a:prstGeom prst="rect">
            <a:avLst/>
          </a:prstGeom>
          <a:noFill/>
        </p:spPr>
        <p:txBody>
          <a:bodyPr wrap="square" rtlCol="0">
            <a:spAutoFit/>
          </a:bodyPr>
          <a:lstStyle/>
          <a:p>
            <a:pPr marL="457200" indent="-457200">
              <a:buFont typeface="+mj-lt"/>
              <a:buAutoNum type="alphaLcParenR"/>
            </a:pPr>
            <a:r>
              <a:rPr lang="en-GB" sz="2200" dirty="0"/>
              <a:t>Match the equivalent decimals and fractions.</a:t>
            </a:r>
          </a:p>
          <a:p>
            <a:pPr marL="457200" indent="-457200">
              <a:buFont typeface="+mj-lt"/>
              <a:buAutoNum type="alphaLcParenR"/>
            </a:pPr>
            <a:r>
              <a:rPr lang="en-GB" sz="2200" dirty="0"/>
              <a:t>Three values did not have a matching equivalent decimal or fraction. Write an equivalent value for each. </a:t>
            </a:r>
          </a:p>
        </p:txBody>
      </p:sp>
      <p:sp>
        <p:nvSpPr>
          <p:cNvPr id="5" name="Rectangle: Rounded Corners 4">
            <a:extLst>
              <a:ext uri="{FF2B5EF4-FFF2-40B4-BE49-F238E27FC236}">
                <a16:creationId xmlns:a16="http://schemas.microsoft.com/office/drawing/2014/main" id="{EDD3CC01-EA58-4D16-9FD7-7B0A6B424466}"/>
              </a:ext>
            </a:extLst>
          </p:cNvPr>
          <p:cNvSpPr/>
          <p:nvPr/>
        </p:nvSpPr>
        <p:spPr>
          <a:xfrm>
            <a:off x="9823723" y="2608127"/>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0.5</a:t>
            </a:r>
          </a:p>
        </p:txBody>
      </p:sp>
      <p:sp>
        <p:nvSpPr>
          <p:cNvPr id="6" name="Rectangle: Rounded Corners 5">
            <a:extLst>
              <a:ext uri="{FF2B5EF4-FFF2-40B4-BE49-F238E27FC236}">
                <a16:creationId xmlns:a16="http://schemas.microsoft.com/office/drawing/2014/main" id="{119CDEC4-3F30-4DE9-9892-1A72998C130F}"/>
              </a:ext>
            </a:extLst>
          </p:cNvPr>
          <p:cNvSpPr/>
          <p:nvPr/>
        </p:nvSpPr>
        <p:spPr>
          <a:xfrm>
            <a:off x="10245016" y="3842966"/>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rgbClr val="585858"/>
                </a:solidFill>
              </a:rPr>
              <a:t>0.25</a:t>
            </a:r>
          </a:p>
        </p:txBody>
      </p:sp>
      <p:sp>
        <p:nvSpPr>
          <p:cNvPr id="7" name="Rectangle: Rounded Corners 6">
            <a:extLst>
              <a:ext uri="{FF2B5EF4-FFF2-40B4-BE49-F238E27FC236}">
                <a16:creationId xmlns:a16="http://schemas.microsoft.com/office/drawing/2014/main" id="{29325848-4F37-48B3-8A76-594468ADA9AB}"/>
              </a:ext>
            </a:extLst>
          </p:cNvPr>
          <p:cNvSpPr/>
          <p:nvPr/>
        </p:nvSpPr>
        <p:spPr>
          <a:xfrm>
            <a:off x="7951771" y="2934672"/>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1.2</a:t>
            </a:r>
          </a:p>
        </p:txBody>
      </p:sp>
      <p:sp>
        <p:nvSpPr>
          <p:cNvPr id="8" name="Rectangle: Rounded Corners 7">
            <a:extLst>
              <a:ext uri="{FF2B5EF4-FFF2-40B4-BE49-F238E27FC236}">
                <a16:creationId xmlns:a16="http://schemas.microsoft.com/office/drawing/2014/main" id="{EC94A143-FF15-468E-B1F5-C3E75273F5BD}"/>
              </a:ext>
            </a:extLst>
          </p:cNvPr>
          <p:cNvSpPr/>
          <p:nvPr/>
        </p:nvSpPr>
        <p:spPr>
          <a:xfrm>
            <a:off x="5864952" y="2595595"/>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0.2</a:t>
            </a:r>
          </a:p>
        </p:txBody>
      </p:sp>
      <p:sp>
        <p:nvSpPr>
          <p:cNvPr id="9" name="Rectangle: Rounded Corners 8">
            <a:extLst>
              <a:ext uri="{FF2B5EF4-FFF2-40B4-BE49-F238E27FC236}">
                <a16:creationId xmlns:a16="http://schemas.microsoft.com/office/drawing/2014/main" id="{FA5DC665-95B0-4600-8261-0A1FCBB2A098}"/>
              </a:ext>
            </a:extLst>
          </p:cNvPr>
          <p:cNvSpPr/>
          <p:nvPr/>
        </p:nvSpPr>
        <p:spPr>
          <a:xfrm>
            <a:off x="4062911" y="3943316"/>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rgbClr val="FF0000"/>
              </a:solidFill>
            </a:endParaRPr>
          </a:p>
        </p:txBody>
      </p:sp>
      <p:sp>
        <p:nvSpPr>
          <p:cNvPr id="10" name="Action Button: Help 9">
            <a:hlinkClick r:id="" action="ppaction://noaction" highlightClick="1"/>
            <a:extLst>
              <a:ext uri="{FF2B5EF4-FFF2-40B4-BE49-F238E27FC236}">
                <a16:creationId xmlns:a16="http://schemas.microsoft.com/office/drawing/2014/main" id="{BBF37DD5-9339-4D7E-A302-22F2B14B297C}"/>
              </a:ext>
            </a:extLst>
          </p:cNvPr>
          <p:cNvSpPr/>
          <p:nvPr/>
        </p:nvSpPr>
        <p:spPr>
          <a:xfrm>
            <a:off x="544985" y="572501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7C73D1C5-5A11-4196-9142-FDA21327F35F}"/>
              </a:ext>
            </a:extLst>
          </p:cNvPr>
          <p:cNvSpPr txBox="1"/>
          <p:nvPr/>
        </p:nvSpPr>
        <p:spPr>
          <a:xfrm>
            <a:off x="1330282" y="5595526"/>
            <a:ext cx="7633854" cy="1107996"/>
          </a:xfrm>
          <a:prstGeom prst="rect">
            <a:avLst/>
          </a:prstGeom>
          <a:noFill/>
        </p:spPr>
        <p:txBody>
          <a:bodyPr wrap="square" rtlCol="0">
            <a:spAutoFit/>
          </a:bodyPr>
          <a:lstStyle/>
          <a:p>
            <a:pPr>
              <a:buNone/>
            </a:pPr>
            <a:r>
              <a:rPr lang="en-GB" sz="2200" dirty="0"/>
              <a:t>Create another equivalent fraction to turn each pair into a set of three. Can you think of an equivalent fraction that nobody else will choose?</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51ADADF5-15F3-4C39-84E1-EE8AAEBBD281}"/>
                  </a:ext>
                </a:extLst>
              </p:cNvPr>
              <p:cNvSpPr/>
              <p:nvPr/>
            </p:nvSpPr>
            <p:spPr>
              <a:xfrm>
                <a:off x="6089138" y="4133959"/>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2</m:t>
                          </m:r>
                        </m:den>
                      </m:f>
                    </m:oMath>
                  </m:oMathPara>
                </a14:m>
                <a:endParaRPr lang="en-GB" dirty="0">
                  <a:solidFill>
                    <a:schemeClr val="bg2"/>
                  </a:solidFill>
                </a:endParaRPr>
              </a:p>
            </p:txBody>
          </p:sp>
        </mc:Choice>
        <mc:Fallback xmlns="">
          <p:sp>
            <p:nvSpPr>
              <p:cNvPr id="12" name="Rectangle: Rounded Corners 11">
                <a:extLst>
                  <a:ext uri="{FF2B5EF4-FFF2-40B4-BE49-F238E27FC236}">
                    <a16:creationId xmlns:a16="http://schemas.microsoft.com/office/drawing/2014/main" id="{51ADADF5-15F3-4C39-84E1-EE8AAEBBD281}"/>
                  </a:ext>
                </a:extLst>
              </p:cNvPr>
              <p:cNvSpPr>
                <a:spLocks noRot="1" noChangeAspect="1" noMove="1" noResize="1" noEditPoints="1" noAdjustHandles="1" noChangeArrowheads="1" noChangeShapeType="1" noTextEdit="1"/>
              </p:cNvSpPr>
              <p:nvPr/>
            </p:nvSpPr>
            <p:spPr>
              <a:xfrm>
                <a:off x="6089138" y="4133959"/>
                <a:ext cx="1620982" cy="942109"/>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2F90DC1-94EB-47AA-A5BF-1192C543B7F1}"/>
                  </a:ext>
                </a:extLst>
              </p:cNvPr>
              <p:cNvSpPr/>
              <p:nvPr/>
            </p:nvSpPr>
            <p:spPr>
              <a:xfrm>
                <a:off x="10405649" y="1269459"/>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5</m:t>
                          </m:r>
                        </m:den>
                      </m:f>
                    </m:oMath>
                  </m:oMathPara>
                </a14:m>
                <a:endParaRPr lang="en-GB" dirty="0">
                  <a:solidFill>
                    <a:schemeClr val="bg2"/>
                  </a:solidFill>
                </a:endParaRPr>
              </a:p>
            </p:txBody>
          </p:sp>
        </mc:Choice>
        <mc:Fallback xmlns="">
          <p:sp>
            <p:nvSpPr>
              <p:cNvPr id="13" name="Rectangle: Rounded Corners 12">
                <a:extLst>
                  <a:ext uri="{FF2B5EF4-FFF2-40B4-BE49-F238E27FC236}">
                    <a16:creationId xmlns:a16="http://schemas.microsoft.com/office/drawing/2014/main" id="{B2F90DC1-94EB-47AA-A5BF-1192C543B7F1}"/>
                  </a:ext>
                </a:extLst>
              </p:cNvPr>
              <p:cNvSpPr>
                <a:spLocks noRot="1" noChangeAspect="1" noMove="1" noResize="1" noEditPoints="1" noAdjustHandles="1" noChangeArrowheads="1" noChangeShapeType="1" noTextEdit="1"/>
              </p:cNvSpPr>
              <p:nvPr/>
            </p:nvSpPr>
            <p:spPr>
              <a:xfrm>
                <a:off x="10405649" y="1269459"/>
                <a:ext cx="1620982" cy="942109"/>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C7CDD476-C86F-458F-ACA8-33D19E5AD9F1}"/>
                  </a:ext>
                </a:extLst>
              </p:cNvPr>
              <p:cNvSpPr/>
              <p:nvPr/>
            </p:nvSpPr>
            <p:spPr>
              <a:xfrm>
                <a:off x="8153645" y="4418415"/>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2</m:t>
                          </m:r>
                        </m:num>
                        <m:den>
                          <m:r>
                            <a:rPr lang="en-GB" b="0" i="1" dirty="0" smtClean="0">
                              <a:solidFill>
                                <a:schemeClr val="bg2"/>
                              </a:solidFill>
                              <a:latin typeface="Cambria Math" panose="02040503050406030204" pitchFamily="18" charset="0"/>
                            </a:rPr>
                            <m:t>5</m:t>
                          </m:r>
                        </m:den>
                      </m:f>
                    </m:oMath>
                  </m:oMathPara>
                </a14:m>
                <a:endParaRPr lang="en-GB" dirty="0">
                  <a:solidFill>
                    <a:schemeClr val="bg2"/>
                  </a:solidFill>
                </a:endParaRPr>
              </a:p>
            </p:txBody>
          </p:sp>
        </mc:Choice>
        <mc:Fallback xmlns="">
          <p:sp>
            <p:nvSpPr>
              <p:cNvPr id="14" name="Rectangle: Rounded Corners 13">
                <a:extLst>
                  <a:ext uri="{FF2B5EF4-FFF2-40B4-BE49-F238E27FC236}">
                    <a16:creationId xmlns:a16="http://schemas.microsoft.com/office/drawing/2014/main" id="{C7CDD476-C86F-458F-ACA8-33D19E5AD9F1}"/>
                  </a:ext>
                </a:extLst>
              </p:cNvPr>
              <p:cNvSpPr>
                <a:spLocks noRot="1" noChangeAspect="1" noMove="1" noResize="1" noEditPoints="1" noAdjustHandles="1" noChangeArrowheads="1" noChangeShapeType="1" noTextEdit="1"/>
              </p:cNvSpPr>
              <p:nvPr/>
            </p:nvSpPr>
            <p:spPr>
              <a:xfrm>
                <a:off x="8153645" y="4418415"/>
                <a:ext cx="1620982" cy="942109"/>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E83E2408-8634-45A7-925C-E35C0EC0C494}"/>
                  </a:ext>
                </a:extLst>
              </p:cNvPr>
              <p:cNvSpPr/>
              <p:nvPr/>
            </p:nvSpPr>
            <p:spPr>
              <a:xfrm>
                <a:off x="6516011" y="1261938"/>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4</m:t>
                          </m:r>
                        </m:den>
                      </m:f>
                    </m:oMath>
                  </m:oMathPara>
                </a14:m>
                <a:endParaRPr lang="en-GB" dirty="0">
                  <a:solidFill>
                    <a:schemeClr val="bg2"/>
                  </a:solidFill>
                </a:endParaRPr>
              </a:p>
            </p:txBody>
          </p:sp>
        </mc:Choice>
        <mc:Fallback xmlns="">
          <p:sp>
            <p:nvSpPr>
              <p:cNvPr id="15" name="Rectangle: Rounded Corners 14">
                <a:extLst>
                  <a:ext uri="{FF2B5EF4-FFF2-40B4-BE49-F238E27FC236}">
                    <a16:creationId xmlns:a16="http://schemas.microsoft.com/office/drawing/2014/main" id="{E83E2408-8634-45A7-925C-E35C0EC0C494}"/>
                  </a:ext>
                </a:extLst>
              </p:cNvPr>
              <p:cNvSpPr>
                <a:spLocks noRot="1" noChangeAspect="1" noMove="1" noResize="1" noEditPoints="1" noAdjustHandles="1" noChangeArrowheads="1" noChangeShapeType="1" noTextEdit="1"/>
              </p:cNvSpPr>
              <p:nvPr/>
            </p:nvSpPr>
            <p:spPr>
              <a:xfrm>
                <a:off x="6516011" y="1261938"/>
                <a:ext cx="1620982" cy="942109"/>
              </a:xfrm>
              <a:prstGeom prst="roundRect">
                <a:avLst/>
              </a:prstGeom>
              <a:blipFill>
                <a:blip r:embed="rId7"/>
                <a:stretch>
                  <a:fillRect/>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6869165B-4735-43F4-AF20-187C0A8A6E36}"/>
              </a:ext>
            </a:extLst>
          </p:cNvPr>
          <p:cNvSpPr/>
          <p:nvPr/>
        </p:nvSpPr>
        <p:spPr>
          <a:xfrm>
            <a:off x="2091612" y="3614502"/>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chemeClr val="bg2"/>
              </a:solidFill>
            </a:endParaRPr>
          </a:p>
        </p:txBody>
      </p:sp>
      <p:sp>
        <p:nvSpPr>
          <p:cNvPr id="17" name="Rectangle: Rounded Corners 16">
            <a:extLst>
              <a:ext uri="{FF2B5EF4-FFF2-40B4-BE49-F238E27FC236}">
                <a16:creationId xmlns:a16="http://schemas.microsoft.com/office/drawing/2014/main" id="{B53397DC-C363-487A-B5E4-60EB774214C8}"/>
              </a:ext>
            </a:extLst>
          </p:cNvPr>
          <p:cNvSpPr/>
          <p:nvPr/>
        </p:nvSpPr>
        <p:spPr>
          <a:xfrm>
            <a:off x="8460830" y="1503154"/>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0.3</a:t>
            </a:r>
          </a:p>
        </p:txBody>
      </p:sp>
      <p:sp>
        <p:nvSpPr>
          <p:cNvPr id="18" name="Rectangle: Rounded Corners 17">
            <a:extLst>
              <a:ext uri="{FF2B5EF4-FFF2-40B4-BE49-F238E27FC236}">
                <a16:creationId xmlns:a16="http://schemas.microsoft.com/office/drawing/2014/main" id="{378FE631-B30D-48DD-96C3-70E7B1BCE528}"/>
              </a:ext>
            </a:extLst>
          </p:cNvPr>
          <p:cNvSpPr/>
          <p:nvPr/>
        </p:nvSpPr>
        <p:spPr>
          <a:xfrm>
            <a:off x="145680" y="3991015"/>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chemeClr val="bg2"/>
              </a:solidFill>
            </a:endParaRPr>
          </a:p>
        </p:txBody>
      </p:sp>
    </p:spTree>
    <p:extLst>
      <p:ext uri="{BB962C8B-B14F-4D97-AF65-F5344CB8AC3E}">
        <p14:creationId xmlns:p14="http://schemas.microsoft.com/office/powerpoint/2010/main" val="42292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10" grpId="0" animBg="1"/>
      <p:bldP spid="11" grpId="0"/>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92300265"/>
                  </p:ext>
                </p:extLst>
              </p:nvPr>
            </p:nvGraphicFramePr>
            <p:xfrm>
              <a:off x="267128" y="764704"/>
              <a:ext cx="11766038" cy="5738160"/>
            </p:xfrm>
            <a:graphic>
              <a:graphicData uri="http://schemas.openxmlformats.org/drawingml/2006/table">
                <a:tbl>
                  <a:tblPr firstRow="1" bandRow="1">
                    <a:tableStyleId>{5940675A-B579-460E-94D1-54222C63F5DA}</a:tableStyleId>
                  </a:tblPr>
                  <a:tblGrid>
                    <a:gridCol w="6844872">
                      <a:extLst>
                        <a:ext uri="{9D8B030D-6E8A-4147-A177-3AD203B41FA5}">
                          <a16:colId xmlns:a16="http://schemas.microsoft.com/office/drawing/2014/main" val="695237181"/>
                        </a:ext>
                      </a:extLst>
                    </a:gridCol>
                    <a:gridCol w="49211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a smaller set of fraction/decimal cards to start with: the activity will still work without 0.3 and one blank card, and/or 1.2 and another blank card. The </a:t>
                          </a:r>
                          <a:r>
                            <a:rPr lang="en-GB" sz="1600" i="0" u="none" dirty="0">
                              <a:hlinkClick r:id="rId3" action="ppaction://hlinksldjump"/>
                            </a:rPr>
                            <a:t>printable resource</a:t>
                          </a:r>
                          <a:r>
                            <a:rPr lang="en-GB" sz="1600" i="0" u="none" dirty="0"/>
                            <a:t> might be most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further parameters to the further thinking question, by specifying a numerator or denominator for the equivalent fraction. Can students create an equivalent fraction with the same denominator for all of the sets? How about the same numerator? Why is this not possible for all five values?</a:t>
                          </a:r>
                        </a:p>
                        <a:p>
                          <a:endParaRPr lang="en-GB" sz="1600" u="none" dirty="0"/>
                        </a:p>
                        <a:p>
                          <a:r>
                            <a:rPr lang="en-GB" sz="1600" b="1" i="0" u="none" dirty="0"/>
                            <a:t>Representations</a:t>
                          </a:r>
                        </a:p>
                        <a:p>
                          <a:r>
                            <a:rPr lang="en-GB" sz="1600" b="0" i="0" u="none" dirty="0"/>
                            <a:t>This Checkpoint focuses on common fraction and decimal equivalences. Think carefully about the representations that you use to support students: representations that focus on shading a proportion are often less helpful for decimal equivalence, unless they can be related to the number line (see Checkpoint 1). A 100 grid might also be used, but this will depend on students’ fluency with shading fractions of 100, which may be a distraction from the main assessment point here.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fractions and decimals selected are designed to expose potential misconceptions. For example, students without a</a:t>
                          </a:r>
                          <a:r>
                            <a:rPr lang="en-GB" sz="1600" baseline="0" dirty="0"/>
                            <a:t> secure understanding of fractions and decimals may guess and link up pairs with the same digits (such as 0.25 and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2</m:t>
                                      </m:r>
                                    </m:num>
                                    <m:den>
                                      <m:r>
                                        <a:rPr lang="en-GB" sz="1600" b="0" i="1" baseline="0" smtClean="0">
                                          <a:latin typeface="Cambria Math" panose="02040503050406030204" pitchFamily="18" charset="0"/>
                                        </a:rPr>
                                        <m:t>5</m:t>
                                      </m:r>
                                    </m:den>
                                  </m:f>
                                </m:e>
                              </m:box>
                            </m:oMath>
                          </a14:m>
                          <a:r>
                            <a:rPr lang="en-GB" sz="1600" dirty="0"/>
                            <a:t>). Similarly, students may have assumed that the decimal point and vinculum (fraction line) have the same role within a number, and match up 1.2 with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r>
                                <a:rPr lang="en-GB" sz="1600" b="0" i="0" smtClean="0">
                                  <a:latin typeface="Cambria Math" panose="02040503050406030204" pitchFamily="18" charset="0"/>
                                </a:rPr>
                                <m:t>. </m:t>
                              </m:r>
                            </m:oMath>
                          </a14:m>
                          <a:r>
                            <a:rPr lang="en-GB" sz="1600" dirty="0"/>
                            <a:t>Use 1.2 to check students’ awareness of fractions greater</a:t>
                          </a:r>
                          <a:r>
                            <a:rPr lang="en-GB" sz="1600" baseline="0" dirty="0"/>
                            <a:t> than 1, although improper fractions are not the primary assessment focus here.</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For those that do successfully match pairs, pay attention to their strategies. Are these known facts that they have memorised – and, if so, are they more confident with some facts than others? Do they use a denominator of 10 or 100 to help connect fractions to decimals? This may inform future teaching both of fractions and place value.</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The Year 4 </a:t>
                          </a:r>
                          <a:r>
                            <a:rPr lang="en-GB" sz="1600" dirty="0">
                              <a:hlinkClick r:id="rId4"/>
                            </a:rPr>
                            <a:t>Primary Assessment Materials | NCETM</a:t>
                          </a:r>
                          <a:r>
                            <a:rPr lang="en-GB" sz="1600" dirty="0"/>
                            <a:t> </a:t>
                          </a:r>
                          <a:r>
                            <a:rPr lang="en-GB" sz="1600" b="0" dirty="0"/>
                            <a:t>p21 </a:t>
                          </a:r>
                          <a:r>
                            <a:rPr lang="en-GB" sz="1600" dirty="0"/>
                            <a:t>explores decimal equivalence.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92300265"/>
                  </p:ext>
                </p:extLst>
              </p:nvPr>
            </p:nvGraphicFramePr>
            <p:xfrm>
              <a:off x="267128" y="764704"/>
              <a:ext cx="11766038" cy="5738160"/>
            </p:xfrm>
            <a:graphic>
              <a:graphicData uri="http://schemas.openxmlformats.org/drawingml/2006/table">
                <a:tbl>
                  <a:tblPr firstRow="1" bandRow="1">
                    <a:tableStyleId>{5940675A-B579-460E-94D1-54222C63F5DA}</a:tableStyleId>
                  </a:tblPr>
                  <a:tblGrid>
                    <a:gridCol w="6844872">
                      <a:extLst>
                        <a:ext uri="{9D8B030D-6E8A-4147-A177-3AD203B41FA5}">
                          <a16:colId xmlns:a16="http://schemas.microsoft.com/office/drawing/2014/main" val="695237181"/>
                        </a:ext>
                      </a:extLst>
                    </a:gridCol>
                    <a:gridCol w="49211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2440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a smaller set of fraction/decimal cards to start with: the activity will still work without 0.3 and one blank card, and/or 1.2 and another blank card. The </a:t>
                          </a:r>
                          <a:r>
                            <a:rPr lang="en-GB" sz="1600" i="0" u="none" dirty="0">
                              <a:hlinkClick r:id="rId5" action="ppaction://hlinksldjump"/>
                            </a:rPr>
                            <a:t>printable resource</a:t>
                          </a:r>
                          <a:r>
                            <a:rPr lang="en-GB" sz="1600" i="0" u="none" dirty="0"/>
                            <a:t> might be most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further parameters to the further thinking question, by specifying a numerator or denominator for the equivalent fraction. Can students create an equivalent fraction with the same denominator for all of the sets? How about the same numerator? Why is this not possible for all five values?</a:t>
                          </a:r>
                        </a:p>
                        <a:p>
                          <a:endParaRPr lang="en-GB" sz="1600" u="none" dirty="0"/>
                        </a:p>
                        <a:p>
                          <a:r>
                            <a:rPr lang="en-GB" sz="1600" b="1" i="0" u="none" dirty="0"/>
                            <a:t>Representations</a:t>
                          </a:r>
                        </a:p>
                        <a:p>
                          <a:r>
                            <a:rPr lang="en-GB" sz="1600" b="0" i="0" u="none" dirty="0"/>
                            <a:t>This Checkpoint focuses on common fraction and decimal equivalences. Think carefully about the representations that you use to support students: representations that focus on shading a proportion are often less helpful for decimal equivalence, unless they can be related to the number line (see Checkpoint 1). A 100 grid might also be used, but this will depend on students’ fluency with shading fractions of 100, which may be a distraction from the main assessment point here.</a:t>
                          </a:r>
                        </a:p>
                      </a:txBody>
                      <a:tcPr/>
                    </a:tc>
                    <a:tc>
                      <a:txBody>
                        <a:bodyPr/>
                        <a:lstStyle/>
                        <a:p>
                          <a:endParaRPr lang="en-US"/>
                        </a:p>
                      </a:txBody>
                      <a:tcPr>
                        <a:blipFill>
                          <a:blip r:embed="rId6"/>
                          <a:stretch>
                            <a:fillRect l="-139109" t="-8376" r="-371" b="-13918"/>
                          </a:stretch>
                        </a:blipFill>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The Year 4 </a:t>
                          </a:r>
                          <a:r>
                            <a:rPr lang="en-GB" sz="1600" dirty="0">
                              <a:hlinkClick r:id="rId7"/>
                            </a:rPr>
                            <a:t>Primary Assessment Materials | NCETM</a:t>
                          </a:r>
                          <a:r>
                            <a:rPr lang="en-GB" sz="1600" dirty="0"/>
                            <a:t> </a:t>
                          </a:r>
                          <a:r>
                            <a:rPr lang="en-GB" sz="1600" b="0" dirty="0"/>
                            <a:t>p21 </a:t>
                          </a:r>
                          <a:r>
                            <a:rPr lang="en-GB" sz="1600" dirty="0"/>
                            <a:t>explores decimal equivalence.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3562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documents </a:t>
            </a:r>
            <a:r>
              <a:rPr lang="en-GB" sz="2200" dirty="0">
                <a:hlinkClick r:id="rId3"/>
              </a:rPr>
              <a:t>1.3 Ordering and comparing</a:t>
            </a:r>
            <a:r>
              <a:rPr lang="en-GB" sz="2200" dirty="0"/>
              <a:t> and </a:t>
            </a:r>
            <a:r>
              <a:rPr lang="en-GB" sz="2200" dirty="0">
                <a:hlinkClick r:id="rId4"/>
              </a:rPr>
              <a:t>2.1 Arithmetic procedures</a:t>
            </a:r>
            <a:r>
              <a:rPr lang="en-GB" sz="2200" dirty="0"/>
              <a:t>, part of the NCETM </a:t>
            </a:r>
            <a:r>
              <a:rPr lang="en-GB" sz="2200" dirty="0">
                <a:hlinkClick r:id="rId5"/>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85853" y="4105733"/>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00331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Checkpoint 5: Same value, different appearance </a:t>
            </a:r>
          </a:p>
        </p:txBody>
      </p:sp>
      <p:sp>
        <p:nvSpPr>
          <p:cNvPr id="2" name="TextBox 1">
            <a:extLst>
              <a:ext uri="{FF2B5EF4-FFF2-40B4-BE49-F238E27FC236}">
                <a16:creationId xmlns:a16="http://schemas.microsoft.com/office/drawing/2014/main" id="{E43062B3-93CE-4CF6-A77F-CE4692DF2D6B}"/>
              </a:ext>
            </a:extLst>
          </p:cNvPr>
          <p:cNvSpPr txBox="1"/>
          <p:nvPr/>
        </p:nvSpPr>
        <p:spPr>
          <a:xfrm>
            <a:off x="145680" y="1091681"/>
            <a:ext cx="4062331" cy="430887"/>
          </a:xfrm>
          <a:prstGeom prst="rect">
            <a:avLst/>
          </a:prstGeom>
          <a:noFill/>
        </p:spPr>
        <p:txBody>
          <a:bodyPr wrap="none" rtlCol="0">
            <a:spAutoFit/>
          </a:bodyPr>
          <a:lstStyle/>
          <a:p>
            <a:pPr>
              <a:buNone/>
            </a:pPr>
            <a:r>
              <a:rPr lang="en-GB" sz="2200" dirty="0"/>
              <a:t>Which of these are equivalent?</a:t>
            </a:r>
          </a:p>
        </p:txBody>
      </p:sp>
      <p:sp>
        <p:nvSpPr>
          <p:cNvPr id="7" name="Action Button: Help 6">
            <a:hlinkClick r:id="" action="ppaction://noaction" highlightClick="1"/>
            <a:extLst>
              <a:ext uri="{FF2B5EF4-FFF2-40B4-BE49-F238E27FC236}">
                <a16:creationId xmlns:a16="http://schemas.microsoft.com/office/drawing/2014/main" id="{2CA807A0-7577-4BEE-9247-7003BBD1F75D}"/>
              </a:ext>
            </a:extLst>
          </p:cNvPr>
          <p:cNvSpPr/>
          <p:nvPr/>
        </p:nvSpPr>
        <p:spPr>
          <a:xfrm>
            <a:off x="237487" y="591788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2D226260-FC81-4786-B80E-603F5191B5DE}"/>
              </a:ext>
            </a:extLst>
          </p:cNvPr>
          <p:cNvSpPr txBox="1"/>
          <p:nvPr/>
        </p:nvSpPr>
        <p:spPr>
          <a:xfrm>
            <a:off x="1025585" y="5841083"/>
            <a:ext cx="7922472" cy="769441"/>
          </a:xfrm>
          <a:prstGeom prst="rect">
            <a:avLst/>
          </a:prstGeom>
          <a:noFill/>
        </p:spPr>
        <p:txBody>
          <a:bodyPr wrap="square" rtlCol="0">
            <a:spAutoFit/>
          </a:bodyPr>
          <a:lstStyle/>
          <a:p>
            <a:pPr>
              <a:buNone/>
            </a:pPr>
            <a:r>
              <a:rPr lang="en-GB" sz="2200" dirty="0"/>
              <a:t>For those that aren’t equivalent to another, write some statements that are.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DEA39A-2B13-4F16-AF5E-D319CBA8CBEE}"/>
                  </a:ext>
                </a:extLst>
              </p:cNvPr>
              <p:cNvSpPr txBox="1"/>
              <p:nvPr/>
            </p:nvSpPr>
            <p:spPr>
              <a:xfrm>
                <a:off x="6461869" y="2321497"/>
                <a:ext cx="880369"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100</m:t>
                          </m:r>
                        </m:den>
                      </m:f>
                    </m:oMath>
                  </m:oMathPara>
                </a14:m>
                <a:endParaRPr lang="en-GB" dirty="0"/>
              </a:p>
            </p:txBody>
          </p:sp>
        </mc:Choice>
        <mc:Fallback xmlns="">
          <p:sp>
            <p:nvSpPr>
              <p:cNvPr id="9" name="TextBox 8">
                <a:extLst>
                  <a:ext uri="{FF2B5EF4-FFF2-40B4-BE49-F238E27FC236}">
                    <a16:creationId xmlns:a16="http://schemas.microsoft.com/office/drawing/2014/main" id="{4DDEA39A-2B13-4F16-AF5E-D319CBA8CBEE}"/>
                  </a:ext>
                </a:extLst>
              </p:cNvPr>
              <p:cNvSpPr txBox="1">
                <a:spLocks noRot="1" noChangeAspect="1" noMove="1" noResize="1" noEditPoints="1" noAdjustHandles="1" noChangeArrowheads="1" noChangeShapeType="1" noTextEdit="1"/>
              </p:cNvSpPr>
              <p:nvPr/>
            </p:nvSpPr>
            <p:spPr>
              <a:xfrm>
                <a:off x="6461869" y="2321497"/>
                <a:ext cx="880369" cy="9105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4D6F4B6-3652-49BB-87F0-8E7FE45A4D50}"/>
                  </a:ext>
                </a:extLst>
              </p:cNvPr>
              <p:cNvSpPr txBox="1"/>
              <p:nvPr/>
            </p:nvSpPr>
            <p:spPr>
              <a:xfrm>
                <a:off x="4110021" y="2516507"/>
                <a:ext cx="1705147"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6</m:t>
                          </m:r>
                        </m:num>
                        <m:den>
                          <m:r>
                            <a:rPr lang="en-GB" i="1">
                              <a:latin typeface="Cambria Math" panose="02040503050406030204" pitchFamily="18" charset="0"/>
                            </a:rPr>
                            <m:t>1</m:t>
                          </m:r>
                          <m:r>
                            <a:rPr lang="en-GB" b="0" i="1" smtClean="0">
                              <a:latin typeface="Cambria Math" panose="02040503050406030204" pitchFamily="18" charset="0"/>
                            </a:rPr>
                            <m:t>0</m:t>
                          </m:r>
                          <m:r>
                            <a:rPr lang="en-GB" i="1">
                              <a:latin typeface="Cambria Math" panose="02040503050406030204" pitchFamily="18" charset="0"/>
                            </a:rPr>
                            <m:t>0</m:t>
                          </m:r>
                        </m:den>
                      </m:f>
                    </m:oMath>
                  </m:oMathPara>
                </a14:m>
                <a:endParaRPr lang="en-GB" dirty="0"/>
              </a:p>
            </p:txBody>
          </p:sp>
        </mc:Choice>
        <mc:Fallback xmlns="">
          <p:sp>
            <p:nvSpPr>
              <p:cNvPr id="10" name="TextBox 9">
                <a:extLst>
                  <a:ext uri="{FF2B5EF4-FFF2-40B4-BE49-F238E27FC236}">
                    <a16:creationId xmlns:a16="http://schemas.microsoft.com/office/drawing/2014/main" id="{34D6F4B6-3652-49BB-87F0-8E7FE45A4D50}"/>
                  </a:ext>
                </a:extLst>
              </p:cNvPr>
              <p:cNvSpPr txBox="1">
                <a:spLocks noRot="1" noChangeAspect="1" noMove="1" noResize="1" noEditPoints="1" noAdjustHandles="1" noChangeArrowheads="1" noChangeShapeType="1" noTextEdit="1"/>
              </p:cNvSpPr>
              <p:nvPr/>
            </p:nvSpPr>
            <p:spPr>
              <a:xfrm>
                <a:off x="4110021" y="2516507"/>
                <a:ext cx="1705147" cy="9105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9A0584-117C-4E8B-8944-8950BF7859DA}"/>
                  </a:ext>
                </a:extLst>
              </p:cNvPr>
              <p:cNvSpPr txBox="1"/>
              <p:nvPr/>
            </p:nvSpPr>
            <p:spPr>
              <a:xfrm>
                <a:off x="10479057" y="1472777"/>
                <a:ext cx="1157688"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56</m:t>
                          </m:r>
                        </m:num>
                        <m:den>
                          <m:r>
                            <a:rPr lang="en-GB" b="0" i="1" smtClean="0">
                              <a:latin typeface="Cambria Math" panose="02040503050406030204" pitchFamily="18" charset="0"/>
                            </a:rPr>
                            <m:t>1 000</m:t>
                          </m:r>
                        </m:den>
                      </m:f>
                    </m:oMath>
                  </m:oMathPara>
                </a14:m>
                <a:endParaRPr lang="en-GB" dirty="0"/>
              </a:p>
            </p:txBody>
          </p:sp>
        </mc:Choice>
        <mc:Fallback xmlns="">
          <p:sp>
            <p:nvSpPr>
              <p:cNvPr id="11" name="TextBox 10">
                <a:extLst>
                  <a:ext uri="{FF2B5EF4-FFF2-40B4-BE49-F238E27FC236}">
                    <a16:creationId xmlns:a16="http://schemas.microsoft.com/office/drawing/2014/main" id="{E69A0584-117C-4E8B-8944-8950BF7859DA}"/>
                  </a:ext>
                </a:extLst>
              </p:cNvPr>
              <p:cNvSpPr txBox="1">
                <a:spLocks noRot="1" noChangeAspect="1" noMove="1" noResize="1" noEditPoints="1" noAdjustHandles="1" noChangeArrowheads="1" noChangeShapeType="1" noTextEdit="1"/>
              </p:cNvSpPr>
              <p:nvPr/>
            </p:nvSpPr>
            <p:spPr>
              <a:xfrm>
                <a:off x="10479057" y="1472777"/>
                <a:ext cx="1157688" cy="91057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C51730-3604-42AA-8079-090E4638AB27}"/>
                  </a:ext>
                </a:extLst>
              </p:cNvPr>
              <p:cNvSpPr txBox="1"/>
              <p:nvPr/>
            </p:nvSpPr>
            <p:spPr>
              <a:xfrm>
                <a:off x="1600789" y="1693325"/>
                <a:ext cx="1705147"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b="0" i="1" smtClean="0">
                              <a:latin typeface="Cambria Math" panose="02040503050406030204" pitchFamily="18" charset="0"/>
                            </a:rPr>
                            <m:t>5</m:t>
                          </m:r>
                        </m:num>
                        <m:den>
                          <m:r>
                            <a:rPr lang="en-GB" i="1">
                              <a:latin typeface="Cambria Math" panose="02040503050406030204" pitchFamily="18" charset="0"/>
                            </a:rPr>
                            <m:t>100</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6</m:t>
                          </m:r>
                        </m:num>
                        <m:den>
                          <m:r>
                            <a:rPr lang="en-GB" i="1">
                              <a:latin typeface="Cambria Math" panose="02040503050406030204" pitchFamily="18" charset="0"/>
                            </a:rPr>
                            <m:t>10</m:t>
                          </m:r>
                        </m:den>
                      </m:f>
                    </m:oMath>
                  </m:oMathPara>
                </a14:m>
                <a:endParaRPr lang="en-GB" dirty="0"/>
              </a:p>
            </p:txBody>
          </p:sp>
        </mc:Choice>
        <mc:Fallback xmlns="">
          <p:sp>
            <p:nvSpPr>
              <p:cNvPr id="12" name="TextBox 11">
                <a:extLst>
                  <a:ext uri="{FF2B5EF4-FFF2-40B4-BE49-F238E27FC236}">
                    <a16:creationId xmlns:a16="http://schemas.microsoft.com/office/drawing/2014/main" id="{5BC51730-3604-42AA-8079-090E4638AB27}"/>
                  </a:ext>
                </a:extLst>
              </p:cNvPr>
              <p:cNvSpPr txBox="1">
                <a:spLocks noRot="1" noChangeAspect="1" noMove="1" noResize="1" noEditPoints="1" noAdjustHandles="1" noChangeArrowheads="1" noChangeShapeType="1" noTextEdit="1"/>
              </p:cNvSpPr>
              <p:nvPr/>
            </p:nvSpPr>
            <p:spPr>
              <a:xfrm>
                <a:off x="1600789" y="1693325"/>
                <a:ext cx="1705147" cy="910570"/>
              </a:xfrm>
              <a:prstGeom prst="rect">
                <a:avLst/>
              </a:prstGeom>
              <a:blipFill>
                <a:blip r:embed="rId7"/>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40557DB-5193-4CC1-A923-9C48E66FC66C}"/>
              </a:ext>
            </a:extLst>
          </p:cNvPr>
          <p:cNvSpPr txBox="1"/>
          <p:nvPr/>
        </p:nvSpPr>
        <p:spPr>
          <a:xfrm>
            <a:off x="2501830" y="3198024"/>
            <a:ext cx="885179" cy="523220"/>
          </a:xfrm>
          <a:prstGeom prst="rect">
            <a:avLst/>
          </a:prstGeom>
          <a:noFill/>
        </p:spPr>
        <p:txBody>
          <a:bodyPr wrap="none" rtlCol="0">
            <a:spAutoFit/>
          </a:bodyPr>
          <a:lstStyle/>
          <a:p>
            <a:pPr>
              <a:buNone/>
            </a:pPr>
            <a:r>
              <a:rPr lang="en-GB" dirty="0"/>
              <a:t>0.56</a:t>
            </a:r>
          </a:p>
        </p:txBody>
      </p:sp>
      <p:sp>
        <p:nvSpPr>
          <p:cNvPr id="14" name="TextBox 13">
            <a:extLst>
              <a:ext uri="{FF2B5EF4-FFF2-40B4-BE49-F238E27FC236}">
                <a16:creationId xmlns:a16="http://schemas.microsoft.com/office/drawing/2014/main" id="{509CE78C-9805-40F5-952B-34139BA0872C}"/>
              </a:ext>
            </a:extLst>
          </p:cNvPr>
          <p:cNvSpPr txBox="1"/>
          <p:nvPr/>
        </p:nvSpPr>
        <p:spPr>
          <a:xfrm>
            <a:off x="7769827" y="2668623"/>
            <a:ext cx="1808589" cy="830997"/>
          </a:xfrm>
          <a:prstGeom prst="rect">
            <a:avLst/>
          </a:prstGeom>
          <a:noFill/>
        </p:spPr>
        <p:txBody>
          <a:bodyPr wrap="square" rtlCol="0">
            <a:spAutoFit/>
          </a:bodyPr>
          <a:lstStyle/>
          <a:p>
            <a:pPr algn="ctr">
              <a:buNone/>
            </a:pPr>
            <a:r>
              <a:rPr lang="en-GB" sz="2400" dirty="0"/>
              <a:t>fifty-six hundredths</a:t>
            </a:r>
          </a:p>
        </p:txBody>
      </p:sp>
      <p:sp>
        <p:nvSpPr>
          <p:cNvPr id="15" name="TextBox 14">
            <a:extLst>
              <a:ext uri="{FF2B5EF4-FFF2-40B4-BE49-F238E27FC236}">
                <a16:creationId xmlns:a16="http://schemas.microsoft.com/office/drawing/2014/main" id="{2562E85F-A125-4A35-9270-B25B463657BB}"/>
              </a:ext>
            </a:extLst>
          </p:cNvPr>
          <p:cNvSpPr txBox="1"/>
          <p:nvPr/>
        </p:nvSpPr>
        <p:spPr>
          <a:xfrm>
            <a:off x="195852" y="2828348"/>
            <a:ext cx="1808589" cy="830997"/>
          </a:xfrm>
          <a:prstGeom prst="rect">
            <a:avLst/>
          </a:prstGeom>
          <a:noFill/>
        </p:spPr>
        <p:txBody>
          <a:bodyPr wrap="square" rtlCol="0">
            <a:spAutoFit/>
          </a:bodyPr>
          <a:lstStyle/>
          <a:p>
            <a:pPr algn="ctr">
              <a:buNone/>
            </a:pPr>
            <a:r>
              <a:rPr lang="en-GB" sz="2400" dirty="0"/>
              <a:t>fifty-six tenths</a:t>
            </a:r>
          </a:p>
        </p:txBody>
      </p:sp>
      <p:grpSp>
        <p:nvGrpSpPr>
          <p:cNvPr id="19" name="Group 18">
            <a:extLst>
              <a:ext uri="{FF2B5EF4-FFF2-40B4-BE49-F238E27FC236}">
                <a16:creationId xmlns:a16="http://schemas.microsoft.com/office/drawing/2014/main" id="{47C904EF-6239-4CA1-84DA-84358665E4BC}"/>
              </a:ext>
            </a:extLst>
          </p:cNvPr>
          <p:cNvGrpSpPr/>
          <p:nvPr/>
        </p:nvGrpSpPr>
        <p:grpSpPr>
          <a:xfrm>
            <a:off x="3986245" y="3881735"/>
            <a:ext cx="5552702" cy="1669191"/>
            <a:chOff x="5526104" y="3029931"/>
            <a:chExt cx="6546560" cy="1861432"/>
          </a:xfrm>
        </p:grpSpPr>
        <p:pic>
          <p:nvPicPr>
            <p:cNvPr id="16" name="Picture 15">
              <a:extLst>
                <a:ext uri="{FF2B5EF4-FFF2-40B4-BE49-F238E27FC236}">
                  <a16:creationId xmlns:a16="http://schemas.microsoft.com/office/drawing/2014/main" id="{FC0EC5AE-F7C0-43FE-BBBB-743FA573AAB9}"/>
                </a:ext>
              </a:extLst>
            </p:cNvPr>
            <p:cNvPicPr>
              <a:picLocks noChangeAspect="1"/>
            </p:cNvPicPr>
            <p:nvPr/>
          </p:nvPicPr>
          <p:blipFill>
            <a:blip r:embed="rId8"/>
            <a:stretch>
              <a:fillRect/>
            </a:stretch>
          </p:blipFill>
          <p:spPr>
            <a:xfrm>
              <a:off x="5526104" y="3029931"/>
              <a:ext cx="6546560" cy="1861432"/>
            </a:xfrm>
            <a:prstGeom prst="rect">
              <a:avLst/>
            </a:prstGeom>
          </p:spPr>
        </p:pic>
        <p:sp>
          <p:nvSpPr>
            <p:cNvPr id="17" name="Rectangle: Rounded Corners 16">
              <a:extLst>
                <a:ext uri="{FF2B5EF4-FFF2-40B4-BE49-F238E27FC236}">
                  <a16:creationId xmlns:a16="http://schemas.microsoft.com/office/drawing/2014/main" id="{87D906FC-40BB-4BE5-BCA2-5C5E194AC3BC}"/>
                </a:ext>
              </a:extLst>
            </p:cNvPr>
            <p:cNvSpPr/>
            <p:nvPr/>
          </p:nvSpPr>
          <p:spPr>
            <a:xfrm>
              <a:off x="8427909" y="3658427"/>
              <a:ext cx="742950" cy="3231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A906C3ED-6B02-4F27-A35D-F3069F2BCD6D}"/>
                </a:ext>
              </a:extLst>
            </p:cNvPr>
            <p:cNvSpPr/>
            <p:nvPr/>
          </p:nvSpPr>
          <p:spPr>
            <a:xfrm>
              <a:off x="9142284" y="3951787"/>
              <a:ext cx="742950" cy="3231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Group 30">
            <a:extLst>
              <a:ext uri="{FF2B5EF4-FFF2-40B4-BE49-F238E27FC236}">
                <a16:creationId xmlns:a16="http://schemas.microsoft.com/office/drawing/2014/main" id="{3DE1D938-E5BB-4267-9218-6413932419ED}"/>
              </a:ext>
            </a:extLst>
          </p:cNvPr>
          <p:cNvGrpSpPr/>
          <p:nvPr/>
        </p:nvGrpSpPr>
        <p:grpSpPr>
          <a:xfrm>
            <a:off x="434272" y="4389536"/>
            <a:ext cx="2952737" cy="1229960"/>
            <a:chOff x="434272" y="4389536"/>
            <a:chExt cx="2952737" cy="1229960"/>
          </a:xfrm>
        </p:grpSpPr>
        <p:sp>
          <p:nvSpPr>
            <p:cNvPr id="20" name="Oval 19">
              <a:extLst>
                <a:ext uri="{FF2B5EF4-FFF2-40B4-BE49-F238E27FC236}">
                  <a16:creationId xmlns:a16="http://schemas.microsoft.com/office/drawing/2014/main" id="{34613B47-E1DA-4187-A028-C94BBAA7249E}"/>
                </a:ext>
              </a:extLst>
            </p:cNvPr>
            <p:cNvSpPr/>
            <p:nvPr/>
          </p:nvSpPr>
          <p:spPr>
            <a:xfrm>
              <a:off x="561304" y="45737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1" name="Oval 20">
              <a:extLst>
                <a:ext uri="{FF2B5EF4-FFF2-40B4-BE49-F238E27FC236}">
                  <a16:creationId xmlns:a16="http://schemas.microsoft.com/office/drawing/2014/main" id="{9573BE44-C147-49ED-AD43-38C87BCF0017}"/>
                </a:ext>
              </a:extLst>
            </p:cNvPr>
            <p:cNvSpPr/>
            <p:nvPr/>
          </p:nvSpPr>
          <p:spPr>
            <a:xfrm>
              <a:off x="1049974" y="44969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2" name="Oval 21">
              <a:extLst>
                <a:ext uri="{FF2B5EF4-FFF2-40B4-BE49-F238E27FC236}">
                  <a16:creationId xmlns:a16="http://schemas.microsoft.com/office/drawing/2014/main" id="{CA463C81-41ED-4CBC-AF7E-EEDD49D13C07}"/>
                </a:ext>
              </a:extLst>
            </p:cNvPr>
            <p:cNvSpPr/>
            <p:nvPr/>
          </p:nvSpPr>
          <p:spPr>
            <a:xfrm>
              <a:off x="918503" y="4919438"/>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3" name="Oval 22">
              <a:extLst>
                <a:ext uri="{FF2B5EF4-FFF2-40B4-BE49-F238E27FC236}">
                  <a16:creationId xmlns:a16="http://schemas.microsoft.com/office/drawing/2014/main" id="{EC970079-194E-46D4-96D1-7D7850F5238D}"/>
                </a:ext>
              </a:extLst>
            </p:cNvPr>
            <p:cNvSpPr/>
            <p:nvPr/>
          </p:nvSpPr>
          <p:spPr>
            <a:xfrm>
              <a:off x="1377676" y="4861794"/>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4" name="Oval 23">
              <a:extLst>
                <a:ext uri="{FF2B5EF4-FFF2-40B4-BE49-F238E27FC236}">
                  <a16:creationId xmlns:a16="http://schemas.microsoft.com/office/drawing/2014/main" id="{468E2EE1-9D1B-4C5F-BF97-198706609A0A}"/>
                </a:ext>
              </a:extLst>
            </p:cNvPr>
            <p:cNvSpPr/>
            <p:nvPr/>
          </p:nvSpPr>
          <p:spPr>
            <a:xfrm>
              <a:off x="434272" y="5043496"/>
              <a:ext cx="576000" cy="5760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200" b="1" dirty="0">
                  <a:solidFill>
                    <a:sysClr val="windowText" lastClr="000000"/>
                  </a:solidFill>
                </a:rPr>
                <a:t>0.1</a:t>
              </a:r>
            </a:p>
          </p:txBody>
        </p:sp>
        <p:sp>
          <p:nvSpPr>
            <p:cNvPr id="25" name="Oval 24">
              <a:extLst>
                <a:ext uri="{FF2B5EF4-FFF2-40B4-BE49-F238E27FC236}">
                  <a16:creationId xmlns:a16="http://schemas.microsoft.com/office/drawing/2014/main" id="{7FFF65C9-7A3D-4E7B-A57D-B05BECDC62E9}"/>
                </a:ext>
              </a:extLst>
            </p:cNvPr>
            <p:cNvSpPr/>
            <p:nvPr/>
          </p:nvSpPr>
          <p:spPr>
            <a:xfrm>
              <a:off x="2119883" y="4413336"/>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6" name="Oval 25">
              <a:extLst>
                <a:ext uri="{FF2B5EF4-FFF2-40B4-BE49-F238E27FC236}">
                  <a16:creationId xmlns:a16="http://schemas.microsoft.com/office/drawing/2014/main" id="{8C1902D8-2A26-4D10-BC81-2B5D5D57CCCA}"/>
                </a:ext>
              </a:extLst>
            </p:cNvPr>
            <p:cNvSpPr/>
            <p:nvPr/>
          </p:nvSpPr>
          <p:spPr>
            <a:xfrm>
              <a:off x="2515875" y="4632701"/>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7" name="Oval 26">
              <a:extLst>
                <a:ext uri="{FF2B5EF4-FFF2-40B4-BE49-F238E27FC236}">
                  <a16:creationId xmlns:a16="http://schemas.microsoft.com/office/drawing/2014/main" id="{0A97AB6F-8C79-436D-A76B-AF91FE1B3C76}"/>
                </a:ext>
              </a:extLst>
            </p:cNvPr>
            <p:cNvSpPr/>
            <p:nvPr/>
          </p:nvSpPr>
          <p:spPr>
            <a:xfrm>
              <a:off x="1648753" y="4389536"/>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8" name="Oval 27">
              <a:extLst>
                <a:ext uri="{FF2B5EF4-FFF2-40B4-BE49-F238E27FC236}">
                  <a16:creationId xmlns:a16="http://schemas.microsoft.com/office/drawing/2014/main" id="{3F17BF80-1C22-4F55-9C8F-D67A05743D16}"/>
                </a:ext>
              </a:extLst>
            </p:cNvPr>
            <p:cNvSpPr/>
            <p:nvPr/>
          </p:nvSpPr>
          <p:spPr>
            <a:xfrm>
              <a:off x="1973301" y="4787610"/>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29" name="Oval 28">
              <a:extLst>
                <a:ext uri="{FF2B5EF4-FFF2-40B4-BE49-F238E27FC236}">
                  <a16:creationId xmlns:a16="http://schemas.microsoft.com/office/drawing/2014/main" id="{A0854229-C191-4862-848C-F88DCB5C44D7}"/>
                </a:ext>
              </a:extLst>
            </p:cNvPr>
            <p:cNvSpPr/>
            <p:nvPr/>
          </p:nvSpPr>
          <p:spPr>
            <a:xfrm>
              <a:off x="2334592" y="5030775"/>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sp>
          <p:nvSpPr>
            <p:cNvPr id="30" name="Oval 29">
              <a:extLst>
                <a:ext uri="{FF2B5EF4-FFF2-40B4-BE49-F238E27FC236}">
                  <a16:creationId xmlns:a16="http://schemas.microsoft.com/office/drawing/2014/main" id="{F781AF4A-4FDB-43B7-813F-5D0F267F96C3}"/>
                </a:ext>
              </a:extLst>
            </p:cNvPr>
            <p:cNvSpPr/>
            <p:nvPr/>
          </p:nvSpPr>
          <p:spPr>
            <a:xfrm>
              <a:off x="2811009" y="4950030"/>
              <a:ext cx="576000" cy="576000"/>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900" b="1" dirty="0">
                  <a:solidFill>
                    <a:sysClr val="windowText" lastClr="000000"/>
                  </a:solidFill>
                </a:rPr>
                <a:t>0.01</a:t>
              </a:r>
            </a:p>
          </p:txBody>
        </p:sp>
      </p:grpSp>
      <p:grpSp>
        <p:nvGrpSpPr>
          <p:cNvPr id="34" name="Group 33">
            <a:extLst>
              <a:ext uri="{FF2B5EF4-FFF2-40B4-BE49-F238E27FC236}">
                <a16:creationId xmlns:a16="http://schemas.microsoft.com/office/drawing/2014/main" id="{F21459FF-3C64-4957-83CF-04D163B471DC}"/>
              </a:ext>
            </a:extLst>
          </p:cNvPr>
          <p:cNvGrpSpPr/>
          <p:nvPr/>
        </p:nvGrpSpPr>
        <p:grpSpPr>
          <a:xfrm>
            <a:off x="5191658" y="1223465"/>
            <a:ext cx="5224010" cy="1046676"/>
            <a:chOff x="4269721" y="790800"/>
            <a:chExt cx="4062331" cy="634554"/>
          </a:xfrm>
        </p:grpSpPr>
        <p:pic>
          <p:nvPicPr>
            <p:cNvPr id="6" name="Picture 5">
              <a:extLst>
                <a:ext uri="{FF2B5EF4-FFF2-40B4-BE49-F238E27FC236}">
                  <a16:creationId xmlns:a16="http://schemas.microsoft.com/office/drawing/2014/main" id="{F20F01D1-1BE8-47AF-BB8C-AD2EA41E73D5}"/>
                </a:ext>
              </a:extLst>
            </p:cNvPr>
            <p:cNvPicPr>
              <a:picLocks noChangeAspect="1"/>
            </p:cNvPicPr>
            <p:nvPr/>
          </p:nvPicPr>
          <p:blipFill>
            <a:blip r:embed="rId9"/>
            <a:stretch>
              <a:fillRect/>
            </a:stretch>
          </p:blipFill>
          <p:spPr>
            <a:xfrm>
              <a:off x="4269721" y="790800"/>
              <a:ext cx="4062331" cy="634554"/>
            </a:xfrm>
            <a:prstGeom prst="rect">
              <a:avLst/>
            </a:prstGeom>
          </p:spPr>
        </p:pic>
        <p:sp>
          <p:nvSpPr>
            <p:cNvPr id="32" name="TextBox 31">
              <a:extLst>
                <a:ext uri="{FF2B5EF4-FFF2-40B4-BE49-F238E27FC236}">
                  <a16:creationId xmlns:a16="http://schemas.microsoft.com/office/drawing/2014/main" id="{525A9279-F3D2-49D9-A233-5653D7040CD9}"/>
                </a:ext>
              </a:extLst>
            </p:cNvPr>
            <p:cNvSpPr txBox="1"/>
            <p:nvPr/>
          </p:nvSpPr>
          <p:spPr>
            <a:xfrm>
              <a:off x="7856448" y="936617"/>
              <a:ext cx="338153" cy="461665"/>
            </a:xfrm>
            <a:prstGeom prst="rect">
              <a:avLst/>
            </a:prstGeom>
            <a:noFill/>
          </p:spPr>
          <p:txBody>
            <a:bodyPr wrap="square">
              <a:spAutoFit/>
            </a:bodyPr>
            <a:lstStyle/>
            <a:p>
              <a:pPr>
                <a:buNone/>
              </a:pPr>
              <a:r>
                <a:rPr lang="en-GB" sz="2400" dirty="0"/>
                <a:t>6</a:t>
              </a:r>
            </a:p>
          </p:txBody>
        </p:sp>
        <p:sp>
          <p:nvSpPr>
            <p:cNvPr id="33" name="TextBox 32">
              <a:extLst>
                <a:ext uri="{FF2B5EF4-FFF2-40B4-BE49-F238E27FC236}">
                  <a16:creationId xmlns:a16="http://schemas.microsoft.com/office/drawing/2014/main" id="{FC6F6AFE-7535-410D-A6FB-8F0D01A3EED1}"/>
                </a:ext>
              </a:extLst>
            </p:cNvPr>
            <p:cNvSpPr txBox="1"/>
            <p:nvPr/>
          </p:nvSpPr>
          <p:spPr>
            <a:xfrm>
              <a:off x="6679963" y="938810"/>
              <a:ext cx="338153" cy="461665"/>
            </a:xfrm>
            <a:prstGeom prst="rect">
              <a:avLst/>
            </a:prstGeom>
            <a:noFill/>
          </p:spPr>
          <p:txBody>
            <a:bodyPr wrap="square">
              <a:spAutoFit/>
            </a:bodyPr>
            <a:lstStyle/>
            <a:p>
              <a:pPr>
                <a:buNone/>
              </a:pPr>
              <a:r>
                <a:rPr lang="en-GB" sz="2400" dirty="0"/>
                <a:t>5</a:t>
              </a:r>
            </a:p>
          </p:txBody>
        </p:sp>
      </p:grpSp>
      <p:pic>
        <p:nvPicPr>
          <p:cNvPr id="5" name="Picture 4">
            <a:extLst>
              <a:ext uri="{FF2B5EF4-FFF2-40B4-BE49-F238E27FC236}">
                <a16:creationId xmlns:a16="http://schemas.microsoft.com/office/drawing/2014/main" id="{66EBEC00-F9A3-44B2-A9B6-308AC8BDA0F6}"/>
              </a:ext>
            </a:extLst>
          </p:cNvPr>
          <p:cNvPicPr>
            <a:picLocks noChangeAspect="1"/>
          </p:cNvPicPr>
          <p:nvPr/>
        </p:nvPicPr>
        <p:blipFill>
          <a:blip r:embed="rId10"/>
          <a:stretch>
            <a:fillRect/>
          </a:stretch>
        </p:blipFill>
        <p:spPr>
          <a:xfrm>
            <a:off x="10056690" y="3330060"/>
            <a:ext cx="1907970" cy="1907970"/>
          </a:xfrm>
          <a:prstGeom prst="rect">
            <a:avLst/>
          </a:prstGeom>
        </p:spPr>
      </p:pic>
    </p:spTree>
    <p:extLst>
      <p:ext uri="{BB962C8B-B14F-4D97-AF65-F5344CB8AC3E}">
        <p14:creationId xmlns:p14="http://schemas.microsoft.com/office/powerpoint/2010/main" val="3127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13380553"/>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7207729">
                      <a:extLst>
                        <a:ext uri="{9D8B030D-6E8A-4147-A177-3AD203B41FA5}">
                          <a16:colId xmlns:a16="http://schemas.microsoft.com/office/drawing/2014/main" val="695237181"/>
                        </a:ext>
                      </a:extLst>
                    </a:gridCol>
                    <a:gridCol w="45583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Reduce the amount that students need to consider at the same time, for example by choosing pairs of values/diagrams and asking, ‘Are these the same?’ The </a:t>
                          </a:r>
                          <a:r>
                            <a:rPr lang="en-GB" sz="1600" i="0" u="none" dirty="0">
                              <a:hlinkClick r:id="rId3" action="ppaction://hlinksldjump"/>
                            </a:rPr>
                            <a:t>printable resource</a:t>
                          </a:r>
                          <a:r>
                            <a:rPr lang="en-GB" sz="1600" i="0" u="none" dirty="0"/>
                            <a:t> may be easier for students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adapt all of the representations given to represent a value that is 10 times smaller or larger. For example, how could you change each image to represent 5.6 or 0.056 instead?</a:t>
                          </a:r>
                        </a:p>
                        <a:p>
                          <a:endParaRPr lang="en-GB" sz="1600" u="none" dirty="0"/>
                        </a:p>
                        <a:p>
                          <a:r>
                            <a:rPr lang="en-GB" sz="1600" b="1" i="0" u="none" dirty="0"/>
                            <a:t>Representations</a:t>
                          </a:r>
                        </a:p>
                        <a:p>
                          <a:r>
                            <a:rPr lang="en-GB" sz="1600" b="0" i="0" u="none" dirty="0"/>
                            <a:t>Checkpoint 5 offers multiple representations to explore the connection between fractions with denominators that are powers of 10, and place-value – including a place-value chart, place-value counters, a Gattegno chart and a hundred grid. Are your students familiar with all of these? Does one or other representation make more sense to them? More guidance can be found in the Place value deck </a:t>
                          </a:r>
                          <a:r>
                            <a:rPr lang="en-GB" sz="1600" dirty="0">
                              <a:hlinkClick r:id="rId4"/>
                            </a:rPr>
                            <a:t>Checkpoints | NCETM</a:t>
                          </a:r>
                          <a:r>
                            <a:rPr lang="en-GB" sz="1600" b="0" i="0" u="none" dirty="0"/>
                            <a:t>, and in these guidance documents </a:t>
                          </a:r>
                          <a:r>
                            <a:rPr lang="en-GB" sz="1600" dirty="0">
                              <a:hlinkClick r:id="rId5"/>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5 looks at place value in relation to fractions with a denominator of the form 10</a:t>
                          </a:r>
                          <a:r>
                            <a:rPr lang="en-GB" sz="1600" baseline="30000" dirty="0"/>
                            <a:t>n</a:t>
                          </a:r>
                          <a:r>
                            <a:rPr lang="en-GB" sz="1600" dirty="0"/>
                            <a:t>. The same digits are used throughout so that students focus on the value that is assigned to each digit, and not make assumptions. For example, although the 5 and 6 are in the same order in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i="1">
                                      <a:latin typeface="Cambria Math" panose="02040503050406030204" pitchFamily="18" charset="0"/>
                                    </a:rPr>
                                    <m:t>100</m:t>
                                  </m:r>
                                </m:den>
                              </m:f>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6</m:t>
                                  </m:r>
                                </m:num>
                                <m:den>
                                  <m:r>
                                    <a:rPr lang="en-GB" sz="1600" i="1">
                                      <a:latin typeface="Cambria Math" panose="02040503050406030204" pitchFamily="18" charset="0"/>
                                    </a:rPr>
                                    <m:t>10</m:t>
                                  </m:r>
                                </m:den>
                              </m:f>
                            </m:oMath>
                          </a14:m>
                          <a:r>
                            <a:rPr lang="en-GB" sz="1600" dirty="0"/>
                            <a:t>, they need to pay attention to the denominators</a:t>
                          </a:r>
                          <a:r>
                            <a:rPr lang="en-GB" sz="1600" baseline="0" dirty="0"/>
                            <a:t> and recognise that 5 is actually 5 hundredths and 6 is 6 tenths.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The key assessment point is whether students connect their understanding of place value to their understanding of fractions. Then assess whether students are able to apply this understanding to a different decimal. For example, can they use each representation to express 0.21 in different ways?</a:t>
                          </a:r>
                          <a:endParaRPr lang="en-GB" sz="1600" dirty="0"/>
                        </a:p>
                      </a:txBody>
                      <a:tcPr/>
                    </a:tc>
                    <a:extLst>
                      <a:ext uri="{0D108BD9-81ED-4DB2-BD59-A6C34878D82A}">
                        <a16:rowId xmlns:a16="http://schemas.microsoft.com/office/drawing/2014/main" val="1616516725"/>
                      </a:ext>
                    </a:extLst>
                  </a:tr>
                  <a:tr h="756000">
                    <a:tc gridSpan="2">
                      <a:txBody>
                        <a:bodyPr/>
                        <a:lstStyle/>
                        <a:p>
                          <a:r>
                            <a:rPr lang="en-GB" sz="1600" b="1" dirty="0"/>
                            <a:t>Additional resources</a:t>
                          </a:r>
                        </a:p>
                        <a:p>
                          <a:pPr marL="285750" indent="-285750">
                            <a:buFont typeface="Arial" panose="020B0604020202020204" pitchFamily="34" charset="0"/>
                            <a:buChar char="•"/>
                          </a:pPr>
                          <a:r>
                            <a:rPr lang="en-GB" sz="1600" b="0" dirty="0"/>
                            <a:t>The bottom row of p20 in the Year 5 </a:t>
                          </a:r>
                          <a:r>
                            <a:rPr lang="en-GB" sz="1600" dirty="0">
                              <a:hlinkClick r:id="rId6"/>
                            </a:rPr>
                            <a:t>Primary Assessment Materials | NCETM</a:t>
                          </a:r>
                          <a:r>
                            <a:rPr lang="en-GB" sz="1600" dirty="0"/>
                            <a:t> explores different ways to express a value represented in a hundred grid.</a:t>
                          </a:r>
                        </a:p>
                        <a:p>
                          <a:pPr marL="285750" indent="-285750">
                            <a:buFont typeface="Arial" panose="020B0604020202020204" pitchFamily="34" charset="0"/>
                            <a:buChar char="•"/>
                          </a:pPr>
                          <a:r>
                            <a:rPr lang="en-GB" sz="1600" b="0" dirty="0"/>
                            <a:t>Checkpoint 3 and Additional activity E from the Place value deck of </a:t>
                          </a:r>
                          <a:r>
                            <a:rPr lang="en-GB" sz="1600" b="0" dirty="0">
                              <a:hlinkClick r:id="rId4"/>
                            </a:rPr>
                            <a:t>Checkpoints</a:t>
                          </a:r>
                          <a:r>
                            <a:rPr lang="en-GB" sz="1600" b="0" dirty="0"/>
                            <a:t> also explore decimal representation.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13380553"/>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7207729">
                      <a:extLst>
                        <a:ext uri="{9D8B030D-6E8A-4147-A177-3AD203B41FA5}">
                          <a16:colId xmlns:a16="http://schemas.microsoft.com/office/drawing/2014/main" val="695237181"/>
                        </a:ext>
                      </a:extLst>
                    </a:gridCol>
                    <a:gridCol w="4558309">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Reduce the amount that students need to consider at the same time, for example by choosing pairs of values/diagrams and asking, ‘Are these the same?’ The </a:t>
                          </a:r>
                          <a:r>
                            <a:rPr lang="en-GB" sz="1600" i="0" u="none" dirty="0">
                              <a:hlinkClick r:id="rId7" action="ppaction://hlinksldjump"/>
                            </a:rPr>
                            <a:t>printable resource</a:t>
                          </a:r>
                          <a:r>
                            <a:rPr lang="en-GB" sz="1600" i="0" u="none" dirty="0"/>
                            <a:t> may be easier for students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adapt all of the representations given to represent a value that is 10 times smaller or larger. For example, how could you change each image to represent 5.6 or 0.056 instead?</a:t>
                          </a:r>
                        </a:p>
                        <a:p>
                          <a:endParaRPr lang="en-GB" sz="1600" u="none" dirty="0"/>
                        </a:p>
                        <a:p>
                          <a:r>
                            <a:rPr lang="en-GB" sz="1600" b="1" i="0" u="none" dirty="0"/>
                            <a:t>Representations</a:t>
                          </a:r>
                        </a:p>
                        <a:p>
                          <a:r>
                            <a:rPr lang="en-GB" sz="1600" b="0" i="0" u="none" dirty="0"/>
                            <a:t>Checkpoint 5 offers multiple representations to explore the connection between fractions with denominators that are powers of 10, and place-value – including a place-value chart, place-value counters, a Gattegno chart and a hundred grid. Are your students familiar with all of these? Does one or other representation make more sense to them? More guidance can be found in the Place value deck </a:t>
                          </a:r>
                          <a:r>
                            <a:rPr lang="en-GB" sz="1600" dirty="0">
                              <a:hlinkClick r:id="rId8"/>
                            </a:rPr>
                            <a:t>Checkpoints | NCETM</a:t>
                          </a:r>
                          <a:r>
                            <a:rPr lang="en-GB" sz="1600" b="0" i="0" u="none" dirty="0"/>
                            <a:t>, and in these guidance documents </a:t>
                          </a:r>
                          <a:r>
                            <a:rPr lang="en-GB" sz="1600" dirty="0">
                              <a:hlinkClick r:id="rId9"/>
                            </a:rPr>
                            <a:t>Using mathematical representations at KS3 | NCETM</a:t>
                          </a:r>
                          <a:r>
                            <a:rPr lang="en-GB" sz="1600" dirty="0"/>
                            <a:t>.</a:t>
                          </a:r>
                          <a:endParaRPr lang="en-GB" sz="1600" b="0" i="0" u="none" dirty="0"/>
                        </a:p>
                      </a:txBody>
                      <a:tcPr/>
                    </a:tc>
                    <a:tc>
                      <a:txBody>
                        <a:bodyPr/>
                        <a:lstStyle/>
                        <a:p>
                          <a:endParaRPr lang="en-US"/>
                        </a:p>
                      </a:txBody>
                      <a:tcPr>
                        <a:blipFill>
                          <a:blip r:embed="rId10"/>
                          <a:stretch>
                            <a:fillRect l="-158289" t="-8832" r="-401" b="-25408"/>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panose="020B0604020202020204" pitchFamily="34" charset="0"/>
                            <a:buChar char="•"/>
                          </a:pPr>
                          <a:r>
                            <a:rPr lang="en-GB" sz="1600" b="0" dirty="0"/>
                            <a:t>The bottom row of p20 in the Year 5 </a:t>
                          </a:r>
                          <a:r>
                            <a:rPr lang="en-GB" sz="1600" dirty="0">
                              <a:hlinkClick r:id="rId11"/>
                            </a:rPr>
                            <a:t>Primary Assessment Materials | NCETM</a:t>
                          </a:r>
                          <a:r>
                            <a:rPr lang="en-GB" sz="1600" dirty="0"/>
                            <a:t> explores different ways to express a value represented in a hundred grid.</a:t>
                          </a:r>
                        </a:p>
                        <a:p>
                          <a:pPr marL="285750" indent="-285750">
                            <a:buFont typeface="Arial" panose="020B0604020202020204" pitchFamily="34" charset="0"/>
                            <a:buChar char="•"/>
                          </a:pPr>
                          <a:r>
                            <a:rPr lang="en-GB" sz="1600" b="0" dirty="0"/>
                            <a:t>Checkpoint 3 and Additional activity E from the Place value deck of </a:t>
                          </a:r>
                          <a:r>
                            <a:rPr lang="en-GB" sz="1600" b="0" dirty="0">
                              <a:hlinkClick r:id="rId8"/>
                            </a:rPr>
                            <a:t>Checkpoints</a:t>
                          </a:r>
                          <a:r>
                            <a:rPr lang="en-GB" sz="1600" b="0" dirty="0"/>
                            <a:t> also explore decimal representation.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39150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6: Crocodiles</a:t>
            </a:r>
          </a:p>
          <a:p>
            <a:endParaRPr lang="en-US" sz="2200" dirty="0"/>
          </a:p>
        </p:txBody>
      </p:sp>
      <p:sp>
        <p:nvSpPr>
          <p:cNvPr id="4" name="Action Button: Help 3">
            <a:hlinkClick r:id="" action="ppaction://noaction" highlightClick="1"/>
            <a:extLst>
              <a:ext uri="{FF2B5EF4-FFF2-40B4-BE49-F238E27FC236}">
                <a16:creationId xmlns:a16="http://schemas.microsoft.com/office/drawing/2014/main" id="{EA15E9DF-3B9A-7D4F-B031-53FAE17F234C}"/>
              </a:ext>
            </a:extLst>
          </p:cNvPr>
          <p:cNvSpPr/>
          <p:nvPr/>
        </p:nvSpPr>
        <p:spPr>
          <a:xfrm>
            <a:off x="143339" y="56374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175119-E04E-EC4A-89BB-7C4F8A9E5B4A}"/>
                  </a:ext>
                </a:extLst>
              </p:cNvPr>
              <p:cNvSpPr txBox="1"/>
              <p:nvPr/>
            </p:nvSpPr>
            <p:spPr>
              <a:xfrm>
                <a:off x="143339" y="1042248"/>
                <a:ext cx="7364366" cy="4199483"/>
              </a:xfrm>
              <a:prstGeom prst="rect">
                <a:avLst/>
              </a:prstGeom>
              <a:noFill/>
            </p:spPr>
            <p:txBody>
              <a:bodyPr wrap="square" rtlCol="0">
                <a:spAutoFit/>
              </a:bodyPr>
              <a:lstStyle/>
              <a:p>
                <a:pPr>
                  <a:spcBef>
                    <a:spcPts val="600"/>
                  </a:spcBef>
                  <a:buNone/>
                </a:pPr>
                <a:r>
                  <a:rPr lang="en-US" sz="2200" dirty="0"/>
                  <a:t>Lolong is the largest saltwater crocodile to be measured. He was first estimated to be about 20</a:t>
                </a:r>
                <a14:m>
                  <m:oMath xmlns:m="http://schemas.openxmlformats.org/officeDocument/2006/math">
                    <m:f>
                      <m:fPr>
                        <m:ctrlPr>
                          <a:rPr lang="en-US"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a14:m>
                <a:r>
                  <a:rPr lang="en-US" sz="2200" dirty="0"/>
                  <a:t> feet long. When measured, he was reported to be 20.24 feet long.</a:t>
                </a:r>
              </a:p>
              <a:p>
                <a:pPr marL="457200" indent="-457200">
                  <a:spcBef>
                    <a:spcPts val="600"/>
                  </a:spcBef>
                  <a:buFont typeface="+mj-lt"/>
                  <a:buAutoNum type="alphaLcParenR"/>
                </a:pPr>
                <a:r>
                  <a:rPr lang="en-US" sz="2200" dirty="0"/>
                  <a:t>Which of the following is correct?</a:t>
                </a:r>
              </a:p>
              <a:p>
                <a:pPr marL="457200" indent="-457200">
                  <a:spcBef>
                    <a:spcPts val="600"/>
                  </a:spcBef>
                  <a:buFont typeface="+mj-lt"/>
                  <a:buAutoNum type="alphaLcParenR"/>
                </a:pPr>
                <a:endParaRPr lang="en-US" sz="2200" dirty="0"/>
              </a:p>
              <a:p>
                <a:pPr marL="457200" indent="-457200">
                  <a:spcBef>
                    <a:spcPts val="600"/>
                  </a:spcBef>
                  <a:buFont typeface="+mj-lt"/>
                  <a:buAutoNum type="alphaLcParenR"/>
                </a:pPr>
                <a:endParaRPr lang="en-US" sz="2200" dirty="0"/>
              </a:p>
              <a:p>
                <a:pPr marL="609585" indent="-609585" algn="ctr">
                  <a:spcBef>
                    <a:spcPts val="600"/>
                  </a:spcBef>
                  <a:buFont typeface="+mj-lt"/>
                  <a:buAutoNum type="alphaLcParenR"/>
                </a:pPr>
                <a:endParaRPr lang="en-US" sz="2200" dirty="0"/>
              </a:p>
              <a:p>
                <a:pPr marL="609585" indent="-609585" algn="ctr">
                  <a:spcBef>
                    <a:spcPts val="600"/>
                  </a:spcBef>
                  <a:buFont typeface="+mj-lt"/>
                  <a:buAutoNum type="alphaLcParenR"/>
                </a:pPr>
                <a:endParaRPr lang="en-US" sz="2200" dirty="0"/>
              </a:p>
              <a:p>
                <a:pPr marL="609585" indent="-609585" algn="ctr">
                  <a:spcBef>
                    <a:spcPts val="600"/>
                  </a:spcBef>
                  <a:buFont typeface="+mj-lt"/>
                  <a:buAutoNum type="alphaLcParenR"/>
                </a:pPr>
                <a:endParaRPr lang="en-US" sz="2200" dirty="0"/>
              </a:p>
              <a:p>
                <a:pPr marL="457200" indent="-457200">
                  <a:spcBef>
                    <a:spcPts val="600"/>
                  </a:spcBef>
                  <a:buFont typeface="+mj-lt"/>
                  <a:buAutoNum type="alphaLcParenR"/>
                </a:pPr>
                <a:r>
                  <a:rPr lang="en-US" sz="2200" dirty="0"/>
                  <a:t>Was Lolong’s estimated length too long or too short?</a:t>
                </a:r>
              </a:p>
            </p:txBody>
          </p:sp>
        </mc:Choice>
        <mc:Fallback xmlns="">
          <p:sp>
            <p:nvSpPr>
              <p:cNvPr id="2" name="TextBox 1">
                <a:extLst>
                  <a:ext uri="{FF2B5EF4-FFF2-40B4-BE49-F238E27FC236}">
                    <a16:creationId xmlns:a16="http://schemas.microsoft.com/office/drawing/2014/main" id="{F5175119-E04E-EC4A-89BB-7C4F8A9E5B4A}"/>
                  </a:ext>
                </a:extLst>
              </p:cNvPr>
              <p:cNvSpPr txBox="1">
                <a:spLocks noRot="1" noChangeAspect="1" noMove="1" noResize="1" noEditPoints="1" noAdjustHandles="1" noChangeArrowheads="1" noChangeShapeType="1" noTextEdit="1"/>
              </p:cNvSpPr>
              <p:nvPr/>
            </p:nvSpPr>
            <p:spPr>
              <a:xfrm>
                <a:off x="143339" y="1042248"/>
                <a:ext cx="7364366" cy="4199483"/>
              </a:xfrm>
              <a:prstGeom prst="rect">
                <a:avLst/>
              </a:prstGeom>
              <a:blipFill>
                <a:blip r:embed="rId4"/>
                <a:stretch>
                  <a:fillRect l="-1076" t="-871" b="-20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C3EB61-FE0D-4B19-8B7A-E825E3E423BE}"/>
                  </a:ext>
                </a:extLst>
              </p:cNvPr>
              <p:cNvSpPr txBox="1"/>
              <p:nvPr/>
            </p:nvSpPr>
            <p:spPr>
              <a:xfrm>
                <a:off x="4003847" y="2873952"/>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r>
                  <a:rPr lang="en-US" sz="2800" dirty="0"/>
                  <a:t> = 20.24</a:t>
                </a:r>
              </a:p>
            </p:txBody>
          </p:sp>
        </mc:Choice>
        <mc:Fallback xmlns="">
          <p:sp>
            <p:nvSpPr>
              <p:cNvPr id="7" name="TextBox 6">
                <a:extLst>
                  <a:ext uri="{FF2B5EF4-FFF2-40B4-BE49-F238E27FC236}">
                    <a16:creationId xmlns:a16="http://schemas.microsoft.com/office/drawing/2014/main" id="{90C3EB61-FE0D-4B19-8B7A-E825E3E423BE}"/>
                  </a:ext>
                </a:extLst>
              </p:cNvPr>
              <p:cNvSpPr txBox="1">
                <a:spLocks noRot="1" noChangeAspect="1" noMove="1" noResize="1" noEditPoints="1" noAdjustHandles="1" noChangeArrowheads="1" noChangeShapeType="1" noTextEdit="1"/>
              </p:cNvSpPr>
              <p:nvPr/>
            </p:nvSpPr>
            <p:spPr>
              <a:xfrm>
                <a:off x="4003847" y="2873952"/>
                <a:ext cx="2736000" cy="720000"/>
              </a:xfrm>
              <a:prstGeom prst="roundRect">
                <a:avLst/>
              </a:prstGeom>
              <a:blipFill>
                <a:blip r:embed="rId6"/>
                <a:stretch>
                  <a:fillRect b="-7438"/>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760D41-DD7C-4DAF-99A4-E188D4FBD906}"/>
                  </a:ext>
                </a:extLst>
              </p:cNvPr>
              <p:cNvSpPr txBox="1"/>
              <p:nvPr/>
            </p:nvSpPr>
            <p:spPr>
              <a:xfrm>
                <a:off x="7291094" y="2873952"/>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r>
                  <a:rPr lang="en-US" sz="2800" dirty="0"/>
                  <a:t> &gt; 20.24</a:t>
                </a:r>
                <a:endParaRPr lang="en-GB" dirty="0"/>
              </a:p>
            </p:txBody>
          </p:sp>
        </mc:Choice>
        <mc:Fallback xmlns="">
          <p:sp>
            <p:nvSpPr>
              <p:cNvPr id="9" name="TextBox 8">
                <a:extLst>
                  <a:ext uri="{FF2B5EF4-FFF2-40B4-BE49-F238E27FC236}">
                    <a16:creationId xmlns:a16="http://schemas.microsoft.com/office/drawing/2014/main" id="{8E760D41-DD7C-4DAF-99A4-E188D4FBD906}"/>
                  </a:ext>
                </a:extLst>
              </p:cNvPr>
              <p:cNvSpPr txBox="1">
                <a:spLocks noRot="1" noChangeAspect="1" noMove="1" noResize="1" noEditPoints="1" noAdjustHandles="1" noChangeArrowheads="1" noChangeShapeType="1" noTextEdit="1"/>
              </p:cNvSpPr>
              <p:nvPr/>
            </p:nvSpPr>
            <p:spPr>
              <a:xfrm>
                <a:off x="7291094" y="2873952"/>
                <a:ext cx="2736000" cy="720000"/>
              </a:xfrm>
              <a:prstGeom prst="roundRect">
                <a:avLst/>
              </a:prstGeom>
              <a:blipFill>
                <a:blip r:embed="rId7"/>
                <a:stretch>
                  <a:fillRect b="-7438"/>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9F4FCC-2FEB-4528-9CAE-F22F41F9CC29}"/>
                  </a:ext>
                </a:extLst>
              </p:cNvPr>
              <p:cNvSpPr txBox="1"/>
              <p:nvPr/>
            </p:nvSpPr>
            <p:spPr>
              <a:xfrm>
                <a:off x="716600" y="2873952"/>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 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r>
                  <a:rPr lang="en-US" sz="2800" dirty="0"/>
                  <a:t> &lt; 20.24</a:t>
                </a:r>
                <a:endParaRPr lang="en-GB" dirty="0"/>
              </a:p>
            </p:txBody>
          </p:sp>
        </mc:Choice>
        <mc:Fallback xmlns="">
          <p:sp>
            <p:nvSpPr>
              <p:cNvPr id="11" name="TextBox 10">
                <a:extLst>
                  <a:ext uri="{FF2B5EF4-FFF2-40B4-BE49-F238E27FC236}">
                    <a16:creationId xmlns:a16="http://schemas.microsoft.com/office/drawing/2014/main" id="{359F4FCC-2FEB-4528-9CAE-F22F41F9CC29}"/>
                  </a:ext>
                </a:extLst>
              </p:cNvPr>
              <p:cNvSpPr txBox="1">
                <a:spLocks noRot="1" noChangeAspect="1" noMove="1" noResize="1" noEditPoints="1" noAdjustHandles="1" noChangeArrowheads="1" noChangeShapeType="1" noTextEdit="1"/>
              </p:cNvSpPr>
              <p:nvPr/>
            </p:nvSpPr>
            <p:spPr>
              <a:xfrm>
                <a:off x="716600" y="2873952"/>
                <a:ext cx="2736000" cy="720000"/>
              </a:xfrm>
              <a:prstGeom prst="roundRect">
                <a:avLst/>
              </a:prstGeom>
              <a:blipFill>
                <a:blip r:embed="rId8"/>
                <a:stretch>
                  <a:fillRect b="-7438"/>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CBF254C-7D7F-4D90-81D6-61A3ACB38310}"/>
                  </a:ext>
                </a:extLst>
              </p:cNvPr>
              <p:cNvSpPr txBox="1"/>
              <p:nvPr/>
            </p:nvSpPr>
            <p:spPr>
              <a:xfrm>
                <a:off x="716600" y="3747623"/>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20.24 &lt; 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endParaRPr lang="en-US" sz="2800" dirty="0"/>
              </a:p>
            </p:txBody>
          </p:sp>
        </mc:Choice>
        <mc:Fallback xmlns="">
          <p:sp>
            <p:nvSpPr>
              <p:cNvPr id="13" name="TextBox 12">
                <a:extLst>
                  <a:ext uri="{FF2B5EF4-FFF2-40B4-BE49-F238E27FC236}">
                    <a16:creationId xmlns:a16="http://schemas.microsoft.com/office/drawing/2014/main" id="{6CBF254C-7D7F-4D90-81D6-61A3ACB38310}"/>
                  </a:ext>
                </a:extLst>
              </p:cNvPr>
              <p:cNvSpPr txBox="1">
                <a:spLocks noRot="1" noChangeAspect="1" noMove="1" noResize="1" noEditPoints="1" noAdjustHandles="1" noChangeArrowheads="1" noChangeShapeType="1" noTextEdit="1"/>
              </p:cNvSpPr>
              <p:nvPr/>
            </p:nvSpPr>
            <p:spPr>
              <a:xfrm>
                <a:off x="716600" y="3747623"/>
                <a:ext cx="2736000" cy="720000"/>
              </a:xfrm>
              <a:prstGeom prst="roundRect">
                <a:avLst/>
              </a:prstGeom>
              <a:blipFill>
                <a:blip r:embed="rId9"/>
                <a:stretch>
                  <a:fillRect b="-7500"/>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2255669-966C-4FD8-99CB-0B2257472310}"/>
                  </a:ext>
                </a:extLst>
              </p:cNvPr>
              <p:cNvSpPr txBox="1"/>
              <p:nvPr/>
            </p:nvSpPr>
            <p:spPr>
              <a:xfrm>
                <a:off x="7335122" y="3793579"/>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20.24 &gt; 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endParaRPr lang="en-US" sz="2800" dirty="0"/>
              </a:p>
            </p:txBody>
          </p:sp>
        </mc:Choice>
        <mc:Fallback xmlns="">
          <p:sp>
            <p:nvSpPr>
              <p:cNvPr id="15" name="TextBox 14">
                <a:extLst>
                  <a:ext uri="{FF2B5EF4-FFF2-40B4-BE49-F238E27FC236}">
                    <a16:creationId xmlns:a16="http://schemas.microsoft.com/office/drawing/2014/main" id="{92255669-966C-4FD8-99CB-0B2257472310}"/>
                  </a:ext>
                </a:extLst>
              </p:cNvPr>
              <p:cNvSpPr txBox="1">
                <a:spLocks noRot="1" noChangeAspect="1" noMove="1" noResize="1" noEditPoints="1" noAdjustHandles="1" noChangeArrowheads="1" noChangeShapeType="1" noTextEdit="1"/>
              </p:cNvSpPr>
              <p:nvPr/>
            </p:nvSpPr>
            <p:spPr>
              <a:xfrm>
                <a:off x="7335122" y="3793579"/>
                <a:ext cx="2736000" cy="720000"/>
              </a:xfrm>
              <a:prstGeom prst="roundRect">
                <a:avLst/>
              </a:prstGeom>
              <a:blipFill>
                <a:blip r:embed="rId10"/>
                <a:stretch>
                  <a:fillRect b="-7500"/>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0B0EA1-479A-45F5-9590-C50A0521226D}"/>
                  </a:ext>
                </a:extLst>
              </p:cNvPr>
              <p:cNvSpPr txBox="1"/>
              <p:nvPr/>
            </p:nvSpPr>
            <p:spPr>
              <a:xfrm>
                <a:off x="4025861" y="3763300"/>
                <a:ext cx="2736000" cy="720000"/>
              </a:xfrm>
              <a:prstGeom prst="roundRect">
                <a:avLst/>
              </a:prstGeom>
              <a:solidFill>
                <a:schemeClr val="accent6">
                  <a:lumMod val="20000"/>
                  <a:lumOff val="80000"/>
                </a:schemeClr>
              </a:solidFill>
              <a:ln>
                <a:solidFill>
                  <a:schemeClr val="accent4"/>
                </a:solidFill>
              </a:ln>
            </p:spPr>
            <p:txBody>
              <a:bodyPr wrap="square" anchor="ctr">
                <a:spAutoFit/>
              </a:bodyPr>
              <a:lstStyle/>
              <a:p>
                <a:pPr algn="ctr">
                  <a:buNone/>
                </a:pPr>
                <a:r>
                  <a:rPr lang="en-US" sz="2800" dirty="0"/>
                  <a:t>20.24 = 20</a:t>
                </a:r>
                <a14:m>
                  <m:oMath xmlns:m="http://schemas.openxmlformats.org/officeDocument/2006/math">
                    <m:f>
                      <m:fPr>
                        <m:ctrlPr>
                          <a:rPr lang="en-US"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oMath>
                </a14:m>
                <a:endParaRPr lang="en-US" sz="2800" dirty="0"/>
              </a:p>
            </p:txBody>
          </p:sp>
        </mc:Choice>
        <mc:Fallback xmlns="">
          <p:sp>
            <p:nvSpPr>
              <p:cNvPr id="16" name="TextBox 15">
                <a:extLst>
                  <a:ext uri="{FF2B5EF4-FFF2-40B4-BE49-F238E27FC236}">
                    <a16:creationId xmlns:a16="http://schemas.microsoft.com/office/drawing/2014/main" id="{080B0EA1-479A-45F5-9590-C50A0521226D}"/>
                  </a:ext>
                </a:extLst>
              </p:cNvPr>
              <p:cNvSpPr txBox="1">
                <a:spLocks noRot="1" noChangeAspect="1" noMove="1" noResize="1" noEditPoints="1" noAdjustHandles="1" noChangeArrowheads="1" noChangeShapeType="1" noTextEdit="1"/>
              </p:cNvSpPr>
              <p:nvPr/>
            </p:nvSpPr>
            <p:spPr>
              <a:xfrm>
                <a:off x="4025861" y="3763300"/>
                <a:ext cx="2736000" cy="720000"/>
              </a:xfrm>
              <a:prstGeom prst="roundRect">
                <a:avLst/>
              </a:prstGeom>
              <a:blipFill>
                <a:blip r:embed="rId11"/>
                <a:stretch>
                  <a:fillRect b="-7500"/>
                </a:stretch>
              </a:blipFill>
              <a:ln>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8697FC9-0664-41A8-B75F-FAE6153C033E}"/>
                  </a:ext>
                </a:extLst>
              </p:cNvPr>
              <p:cNvSpPr txBox="1"/>
              <p:nvPr/>
            </p:nvSpPr>
            <p:spPr>
              <a:xfrm>
                <a:off x="1051360" y="5568472"/>
                <a:ext cx="7364365" cy="1049903"/>
              </a:xfrm>
              <a:prstGeom prst="rect">
                <a:avLst/>
              </a:prstGeom>
              <a:noFill/>
            </p:spPr>
            <p:txBody>
              <a:bodyPr wrap="square">
                <a:spAutoFit/>
              </a:bodyPr>
              <a:lstStyle/>
              <a:p>
                <a:pPr>
                  <a:buNone/>
                </a:pPr>
                <a:r>
                  <a:rPr lang="en-US" sz="2200" dirty="0"/>
                  <a:t>If Lolong grew a further </a:t>
                </a:r>
                <a14:m>
                  <m:oMath xmlns:m="http://schemas.openxmlformats.org/officeDocument/2006/math">
                    <m:f>
                      <m:fPr>
                        <m:ctrlPr>
                          <a:rPr lang="en-US"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r>
                      <a:rPr lang="en-GB" sz="2200" b="0" i="0" smtClean="0">
                        <a:latin typeface="Cambria Math" panose="02040503050406030204" pitchFamily="18" charset="0"/>
                      </a:rPr>
                      <m:t> </m:t>
                    </m:r>
                  </m:oMath>
                </a14:m>
                <a:r>
                  <a:rPr lang="en-US" sz="2200" dirty="0"/>
                  <a:t>foot, how long would he be? How about if he’d grown </a:t>
                </a:r>
                <a14:m>
                  <m:oMath xmlns:m="http://schemas.openxmlformats.org/officeDocument/2006/math">
                    <m:f>
                      <m:fPr>
                        <m:ctrlPr>
                          <a:rPr lang="en-US" sz="2200" i="1" smtClean="0">
                            <a:latin typeface="Cambria Math" panose="02040503050406030204" pitchFamily="18" charset="0"/>
                          </a:rPr>
                        </m:ctrlPr>
                      </m:fPr>
                      <m:num>
                        <m:r>
                          <a:rPr lang="en-GB" sz="2200" b="0" i="1" smtClean="0">
                            <a:latin typeface="Cambria Math" panose="02040503050406030204" pitchFamily="18" charset="0"/>
                          </a:rPr>
                          <m:t>4</m:t>
                        </m:r>
                      </m:num>
                      <m:den>
                        <m:r>
                          <a:rPr lang="en-GB" sz="2200" b="0" i="1" smtClean="0">
                            <a:latin typeface="Cambria Math" panose="02040503050406030204" pitchFamily="18" charset="0"/>
                          </a:rPr>
                          <m:t>5</m:t>
                        </m:r>
                      </m:den>
                    </m:f>
                    <m:r>
                      <a:rPr lang="en-GB" sz="2200" b="0" i="0" smtClean="0">
                        <a:latin typeface="Cambria Math" panose="02040503050406030204" pitchFamily="18" charset="0"/>
                      </a:rPr>
                      <m:t> </m:t>
                    </m:r>
                  </m:oMath>
                </a14:m>
                <a:r>
                  <a:rPr lang="en-GB" sz="2200" dirty="0"/>
                  <a:t>foot?</a:t>
                </a:r>
              </a:p>
            </p:txBody>
          </p:sp>
        </mc:Choice>
        <mc:Fallback xmlns="">
          <p:sp>
            <p:nvSpPr>
              <p:cNvPr id="17" name="TextBox 16">
                <a:extLst>
                  <a:ext uri="{FF2B5EF4-FFF2-40B4-BE49-F238E27FC236}">
                    <a16:creationId xmlns:a16="http://schemas.microsoft.com/office/drawing/2014/main" id="{A8697FC9-0664-41A8-B75F-FAE6153C033E}"/>
                  </a:ext>
                </a:extLst>
              </p:cNvPr>
              <p:cNvSpPr txBox="1">
                <a:spLocks noRot="1" noChangeAspect="1" noMove="1" noResize="1" noEditPoints="1" noAdjustHandles="1" noChangeArrowheads="1" noChangeShapeType="1" noTextEdit="1"/>
              </p:cNvSpPr>
              <p:nvPr/>
            </p:nvSpPr>
            <p:spPr>
              <a:xfrm>
                <a:off x="1051360" y="5568472"/>
                <a:ext cx="7364365" cy="1049903"/>
              </a:xfrm>
              <a:prstGeom prst="rect">
                <a:avLst/>
              </a:prstGeom>
              <a:blipFill>
                <a:blip r:embed="rId12"/>
                <a:stretch>
                  <a:fillRect l="-1075" b="-3468"/>
                </a:stretch>
              </a:blipFill>
            </p:spPr>
            <p:txBody>
              <a:bodyPr/>
              <a:lstStyle/>
              <a:p>
                <a:r>
                  <a:rPr lang="en-GB">
                    <a:noFill/>
                  </a:rPr>
                  <a:t> </a:t>
                </a:r>
              </a:p>
            </p:txBody>
          </p:sp>
        </mc:Fallback>
      </mc:AlternateContent>
      <p:pic>
        <p:nvPicPr>
          <p:cNvPr id="6" name="Picture 5" descr="A picture containing reptile&#10;&#10;Description automatically generated">
            <a:extLst>
              <a:ext uri="{FF2B5EF4-FFF2-40B4-BE49-F238E27FC236}">
                <a16:creationId xmlns:a16="http://schemas.microsoft.com/office/drawing/2014/main" id="{A5BB53A7-78EC-4B2F-AD56-731FBA57801B}"/>
              </a:ext>
            </a:extLst>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30366" b="30807"/>
          <a:stretch/>
        </p:blipFill>
        <p:spPr>
          <a:xfrm>
            <a:off x="7059740" y="1027311"/>
            <a:ext cx="4078313" cy="1583495"/>
          </a:xfrm>
          <a:prstGeom prst="rect">
            <a:avLst/>
          </a:prstGeom>
        </p:spPr>
      </p:pic>
    </p:spTree>
    <p:extLst>
      <p:ext uri="{BB962C8B-B14F-4D97-AF65-F5344CB8AC3E}">
        <p14:creationId xmlns:p14="http://schemas.microsoft.com/office/powerpoint/2010/main" val="35899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7" grpId="0" animBg="1"/>
      <p:bldP spid="9" grpId="0" animBg="1"/>
      <p:bldP spid="11" grpId="0" animBg="1"/>
      <p:bldP spid="13" grpId="0" animBg="1"/>
      <p:bldP spid="15" grpId="0" animBg="1"/>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74232522"/>
                  </p:ext>
                </p:extLst>
              </p:nvPr>
            </p:nvGraphicFramePr>
            <p:xfrm>
              <a:off x="267128" y="764704"/>
              <a:ext cx="11766038" cy="5554006"/>
            </p:xfrm>
            <a:graphic>
              <a:graphicData uri="http://schemas.openxmlformats.org/drawingml/2006/table">
                <a:tbl>
                  <a:tblPr firstRow="1" bandRow="1">
                    <a:tableStyleId>{5940675A-B579-460E-94D1-54222C63F5DA}</a:tableStyleId>
                  </a:tblPr>
                  <a:tblGrid>
                    <a:gridCol w="6772650">
                      <a:extLst>
                        <a:ext uri="{9D8B030D-6E8A-4147-A177-3AD203B41FA5}">
                          <a16:colId xmlns:a16="http://schemas.microsoft.com/office/drawing/2014/main" val="695237181"/>
                        </a:ext>
                      </a:extLst>
                    </a:gridCol>
                    <a:gridCol w="499338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Offer just the first row of statements for part a; remove the wrong answers before showing the next row; ask, ‘Which of these is also correct?’ for part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Use the context of imperial measurement to extend students further by giving some conversion facts, such as 1 foot = 12 inches, or 1 inch = 2.5 cm. Ask students to convert Loki’s correct/incorrect lengths into different units.</a:t>
                          </a:r>
                        </a:p>
                        <a:p>
                          <a:endParaRPr lang="en-GB" sz="1600" u="none" dirty="0"/>
                        </a:p>
                        <a:p>
                          <a:r>
                            <a:rPr lang="en-GB" sz="1600" b="1" i="0" u="none" dirty="0"/>
                            <a:t>Representations</a:t>
                          </a:r>
                        </a:p>
                        <a:p>
                          <a:r>
                            <a:rPr lang="en-GB" sz="1600" b="0" i="0" u="none" dirty="0"/>
                            <a:t>This Checkpoint explores whether students are able to compare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dirty="0"/>
                            <a:t> and 0.24, and use an inequality symbol to express this comparison. Use</a:t>
                          </a:r>
                          <a:r>
                            <a:rPr lang="en-GB" sz="1600" baseline="0" dirty="0"/>
                            <a:t> r</a:t>
                          </a:r>
                          <a:r>
                            <a:rPr lang="en-GB" sz="1600" dirty="0"/>
                            <a:t>epresentations that can model both decimals and fractions</a:t>
                          </a:r>
                          <a:r>
                            <a:rPr lang="en-GB" sz="1600" baseline="0" dirty="0"/>
                            <a:t>, such as a hundred grid or a number line split into tenths (and hundredths if possible). There are many dynamic number lines available online, offering the opportunity to ‘zoom in’ on a specific part of the number line.</a:t>
                          </a:r>
                          <a:r>
                            <a:rPr lang="en-GB" sz="1600" b="0" i="0" u="none" dirty="0"/>
                            <a:t>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a:t>
                          </a:r>
                          <a:r>
                            <a:rPr lang="en-GB" sz="1600" baseline="0" dirty="0"/>
                            <a:t> has</a:t>
                          </a:r>
                          <a:r>
                            <a:rPr lang="en-GB" sz="1600" dirty="0"/>
                            <a:t> a relatively narrow assessment focus. One key assessment point is the decimal equivalence of 0.25 and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dirty="0"/>
                            <a:t> and whether students still</a:t>
                          </a:r>
                          <a:r>
                            <a:rPr lang="en-GB" sz="1600" baseline="0" dirty="0"/>
                            <a:t> recognise this for mixed numbers, as well as whether they can use this fact to compare to 0.24.</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A further assessment point is the inequality symbol, and whether students fully understand it. Each statement is deliberately presented two ways, to assess whether students can ‘read’ it in both directions. In part a, ask students if they can identify which pairs of statements are the same.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The further thinking question asks students to imagine Lolong has grown. These measurements are given in fractions, but students need to remember to add them to the accurate decimal measurement. This offers further assessment of fluency with decimal/fraction equivalence.</a:t>
                          </a:r>
                          <a:endParaRPr lang="en-GB" sz="1600" dirty="0"/>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E</a:t>
                          </a:r>
                          <a:r>
                            <a:rPr lang="en-GB" sz="1600" b="0" dirty="0"/>
                            <a:t> explores another common misconception with interpreting decimals: misreading time on a digital clock.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74232522"/>
                  </p:ext>
                </p:extLst>
              </p:nvPr>
            </p:nvGraphicFramePr>
            <p:xfrm>
              <a:off x="267128" y="764704"/>
              <a:ext cx="11766038" cy="5554006"/>
            </p:xfrm>
            <a:graphic>
              <a:graphicData uri="http://schemas.openxmlformats.org/drawingml/2006/table">
                <a:tbl>
                  <a:tblPr firstRow="1" bandRow="1">
                    <a:tableStyleId>{5940675A-B579-460E-94D1-54222C63F5DA}</a:tableStyleId>
                  </a:tblPr>
                  <a:tblGrid>
                    <a:gridCol w="6772650">
                      <a:extLst>
                        <a:ext uri="{9D8B030D-6E8A-4147-A177-3AD203B41FA5}">
                          <a16:colId xmlns:a16="http://schemas.microsoft.com/office/drawing/2014/main" val="695237181"/>
                        </a:ext>
                      </a:extLst>
                    </a:gridCol>
                    <a:gridCol w="499338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4246">
                    <a:tc>
                      <a:txBody>
                        <a:bodyPr/>
                        <a:lstStyle/>
                        <a:p>
                          <a:endParaRPr lang="en-US"/>
                        </a:p>
                      </a:txBody>
                      <a:tcPr>
                        <a:blipFill>
                          <a:blip r:embed="rId4"/>
                          <a:stretch>
                            <a:fillRect l="-90" t="-8784" r="-73921" b="-15405"/>
                          </a:stretch>
                        </a:blipFill>
                      </a:tcPr>
                    </a:tc>
                    <a:tc>
                      <a:txBody>
                        <a:bodyPr/>
                        <a:lstStyle/>
                        <a:p>
                          <a:endParaRPr lang="en-US"/>
                        </a:p>
                      </a:txBody>
                      <a:tcPr>
                        <a:blipFill>
                          <a:blip r:embed="rId4"/>
                          <a:stretch>
                            <a:fillRect l="-135897" t="-8784" r="-366" b="-15405"/>
                          </a:stretch>
                        </a:blipFill>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E</a:t>
                          </a:r>
                          <a:r>
                            <a:rPr lang="en-GB" sz="1600" b="0" dirty="0"/>
                            <a:t> explores another common misconception with interpreting decimals: misreading time on a digital clock.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1923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DD93E-3E06-4F00-9505-F9C67A4B089E}"/>
              </a:ext>
            </a:extLst>
          </p:cNvPr>
          <p:cNvSpPr>
            <a:spLocks noGrp="1"/>
          </p:cNvSpPr>
          <p:nvPr>
            <p:ph type="body" sz="quarter" idx="11"/>
          </p:nvPr>
        </p:nvSpPr>
        <p:spPr/>
        <p:txBody>
          <a:bodyPr/>
          <a:lstStyle/>
          <a:p>
            <a:r>
              <a:rPr lang="en-GB" dirty="0"/>
              <a:t>Checkpoint 7: Point to 0.4</a:t>
            </a:r>
          </a:p>
        </p:txBody>
      </p:sp>
      <p:pic>
        <p:nvPicPr>
          <p:cNvPr id="4" name="Picture 3">
            <a:extLst>
              <a:ext uri="{FF2B5EF4-FFF2-40B4-BE49-F238E27FC236}">
                <a16:creationId xmlns:a16="http://schemas.microsoft.com/office/drawing/2014/main" id="{41BC07CF-129F-4F04-82E9-4AF6558ED536}"/>
              </a:ext>
            </a:extLst>
          </p:cNvPr>
          <p:cNvPicPr>
            <a:picLocks noChangeAspect="1"/>
          </p:cNvPicPr>
          <p:nvPr/>
        </p:nvPicPr>
        <p:blipFill>
          <a:blip r:embed="rId3"/>
          <a:stretch>
            <a:fillRect/>
          </a:stretch>
        </p:blipFill>
        <p:spPr>
          <a:xfrm>
            <a:off x="240287" y="1245314"/>
            <a:ext cx="8433803" cy="433593"/>
          </a:xfrm>
          <a:prstGeom prst="rect">
            <a:avLst/>
          </a:prstGeom>
        </p:spPr>
      </p:pic>
      <p:sp>
        <p:nvSpPr>
          <p:cNvPr id="5" name="TextBox 4">
            <a:extLst>
              <a:ext uri="{FF2B5EF4-FFF2-40B4-BE49-F238E27FC236}">
                <a16:creationId xmlns:a16="http://schemas.microsoft.com/office/drawing/2014/main" id="{167AAA00-527D-4A31-A9B0-F4E6D8ED50A0}"/>
              </a:ext>
            </a:extLst>
          </p:cNvPr>
          <p:cNvSpPr txBox="1"/>
          <p:nvPr/>
        </p:nvSpPr>
        <p:spPr>
          <a:xfrm>
            <a:off x="536262" y="1668714"/>
            <a:ext cx="385042" cy="523220"/>
          </a:xfrm>
          <a:prstGeom prst="rect">
            <a:avLst/>
          </a:prstGeom>
          <a:noFill/>
        </p:spPr>
        <p:txBody>
          <a:bodyPr wrap="none" rtlCol="0">
            <a:spAutoFit/>
          </a:bodyPr>
          <a:lstStyle/>
          <a:p>
            <a:pPr>
              <a:buNone/>
            </a:pPr>
            <a:r>
              <a:rPr lang="en-GB" dirty="0"/>
              <a:t>0</a:t>
            </a:r>
          </a:p>
        </p:txBody>
      </p:sp>
      <p:sp>
        <p:nvSpPr>
          <p:cNvPr id="6" name="TextBox 5">
            <a:extLst>
              <a:ext uri="{FF2B5EF4-FFF2-40B4-BE49-F238E27FC236}">
                <a16:creationId xmlns:a16="http://schemas.microsoft.com/office/drawing/2014/main" id="{D6984B5C-D596-491A-86CA-84A78229E82D}"/>
              </a:ext>
            </a:extLst>
          </p:cNvPr>
          <p:cNvSpPr txBox="1"/>
          <p:nvPr/>
        </p:nvSpPr>
        <p:spPr>
          <a:xfrm>
            <a:off x="7946630" y="1678907"/>
            <a:ext cx="385042" cy="523220"/>
          </a:xfrm>
          <a:prstGeom prst="rect">
            <a:avLst/>
          </a:prstGeom>
          <a:noFill/>
        </p:spPr>
        <p:txBody>
          <a:bodyPr wrap="none" rtlCol="0">
            <a:spAutoFit/>
          </a:bodyPr>
          <a:lstStyle/>
          <a:p>
            <a:pPr>
              <a:buNone/>
            </a:pPr>
            <a:r>
              <a:rPr lang="en-GB" dirty="0"/>
              <a:t>1</a:t>
            </a:r>
          </a:p>
        </p:txBody>
      </p:sp>
      <p:cxnSp>
        <p:nvCxnSpPr>
          <p:cNvPr id="8" name="Straight Arrow Connector 7">
            <a:extLst>
              <a:ext uri="{FF2B5EF4-FFF2-40B4-BE49-F238E27FC236}">
                <a16:creationId xmlns:a16="http://schemas.microsoft.com/office/drawing/2014/main" id="{15605EE5-9522-41FC-BF3E-8E220AA1FD42}"/>
              </a:ext>
            </a:extLst>
          </p:cNvPr>
          <p:cNvCxnSpPr>
            <a:cxnSpLocks/>
          </p:cNvCxnSpPr>
          <p:nvPr/>
        </p:nvCxnSpPr>
        <p:spPr>
          <a:xfrm flipV="1">
            <a:off x="4961421" y="1732883"/>
            <a:ext cx="0" cy="73428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A504791-A2B9-4673-A9DC-6BEA6A65C95F}"/>
              </a:ext>
            </a:extLst>
          </p:cNvPr>
          <p:cNvSpPr txBox="1"/>
          <p:nvPr/>
        </p:nvSpPr>
        <p:spPr>
          <a:xfrm>
            <a:off x="294987" y="2810638"/>
            <a:ext cx="8785512" cy="1791260"/>
          </a:xfrm>
          <a:prstGeom prst="rect">
            <a:avLst/>
          </a:prstGeom>
          <a:noFill/>
        </p:spPr>
        <p:txBody>
          <a:bodyPr wrap="square" rtlCol="0">
            <a:spAutoFit/>
          </a:bodyPr>
          <a:lstStyle/>
          <a:p>
            <a:pPr>
              <a:buNone/>
            </a:pPr>
            <a:r>
              <a:rPr lang="en-GB" sz="2400" dirty="0"/>
              <a:t>Mungo says that the arrow is pointing to 0.4.</a:t>
            </a:r>
          </a:p>
          <a:p>
            <a:pPr marL="514350" indent="-514350">
              <a:buFont typeface="+mj-lt"/>
              <a:buAutoNum type="alphaLcParenR"/>
            </a:pPr>
            <a:r>
              <a:rPr lang="en-GB" sz="2400" dirty="0"/>
              <a:t>Explain why Mungo is wrong.</a:t>
            </a:r>
          </a:p>
          <a:p>
            <a:pPr marL="514350" indent="-514350">
              <a:buFont typeface="+mj-lt"/>
              <a:buAutoNum type="alphaLcParenR"/>
            </a:pPr>
            <a:r>
              <a:rPr lang="en-GB" sz="2400" dirty="0"/>
              <a:t>Show </a:t>
            </a:r>
            <a:r>
              <a:rPr lang="en-GB" sz="2400" b="1" dirty="0"/>
              <a:t>approximately </a:t>
            </a:r>
            <a:r>
              <a:rPr lang="en-GB" sz="2400" dirty="0"/>
              <a:t>where 0.4 would be on this scale.</a:t>
            </a:r>
          </a:p>
          <a:p>
            <a:pPr marL="514350" indent="-514350">
              <a:buFont typeface="+mj-lt"/>
              <a:buAutoNum type="alphaLcParenR"/>
            </a:pPr>
            <a:r>
              <a:rPr lang="en-GB" sz="2400" dirty="0"/>
              <a:t>What value is the arrow pointing to?</a:t>
            </a:r>
          </a:p>
        </p:txBody>
      </p:sp>
      <p:sp>
        <p:nvSpPr>
          <p:cNvPr id="12" name="Action Button: Help 11">
            <a:hlinkClick r:id="" action="ppaction://noaction" highlightClick="1"/>
            <a:extLst>
              <a:ext uri="{FF2B5EF4-FFF2-40B4-BE49-F238E27FC236}">
                <a16:creationId xmlns:a16="http://schemas.microsoft.com/office/drawing/2014/main" id="{2AFEDF75-A453-49F6-9EFA-C5179094CFB9}"/>
              </a:ext>
            </a:extLst>
          </p:cNvPr>
          <p:cNvSpPr/>
          <p:nvPr/>
        </p:nvSpPr>
        <p:spPr>
          <a:xfrm>
            <a:off x="240288" y="5943600"/>
            <a:ext cx="681016" cy="68108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176B2389-0A8E-4320-B336-3FAA89A6D10A}"/>
              </a:ext>
            </a:extLst>
          </p:cNvPr>
          <p:cNvSpPr txBox="1"/>
          <p:nvPr/>
        </p:nvSpPr>
        <p:spPr>
          <a:xfrm>
            <a:off x="1025585" y="5841083"/>
            <a:ext cx="7827470" cy="830997"/>
          </a:xfrm>
          <a:prstGeom prst="rect">
            <a:avLst/>
          </a:prstGeom>
          <a:noFill/>
        </p:spPr>
        <p:txBody>
          <a:bodyPr wrap="square" rtlCol="0">
            <a:spAutoFit/>
          </a:bodyPr>
          <a:lstStyle/>
          <a:p>
            <a:pPr>
              <a:buNone/>
            </a:pPr>
            <a:r>
              <a:rPr lang="en-GB" sz="2400" dirty="0"/>
              <a:t>How could you change the scale so that the arrow does point to 0.4?</a:t>
            </a:r>
          </a:p>
        </p:txBody>
      </p:sp>
    </p:spTree>
    <p:extLst>
      <p:ext uri="{BB962C8B-B14F-4D97-AF65-F5344CB8AC3E}">
        <p14:creationId xmlns:p14="http://schemas.microsoft.com/office/powerpoint/2010/main" val="14706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3983056"/>
                  </p:ext>
                </p:extLst>
              </p:nvPr>
            </p:nvGraphicFramePr>
            <p:xfrm>
              <a:off x="267128" y="764704"/>
              <a:ext cx="11766038" cy="5961952"/>
            </p:xfrm>
            <a:graphic>
              <a:graphicData uri="http://schemas.openxmlformats.org/drawingml/2006/table">
                <a:tbl>
                  <a:tblPr firstRow="1" bandRow="1">
                    <a:tableStyleId>{5940675A-B579-460E-94D1-54222C63F5DA}</a:tableStyleId>
                  </a:tblPr>
                  <a:tblGrid>
                    <a:gridCol w="3709961">
                      <a:extLst>
                        <a:ext uri="{9D8B030D-6E8A-4147-A177-3AD203B41FA5}">
                          <a16:colId xmlns:a16="http://schemas.microsoft.com/office/drawing/2014/main" val="695237181"/>
                        </a:ext>
                      </a:extLst>
                    </a:gridCol>
                    <a:gridCol w="805607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Start with a more obvious ‘wrong’ answer, for example by showing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3</m:t>
                                      </m:r>
                                    </m:den>
                                  </m:f>
                                </m:e>
                              </m:box>
                            </m:oMath>
                          </a14:m>
                          <a:r>
                            <a:rPr lang="en-GB" sz="1600" i="0" u="none" dirty="0"/>
                            <a:t> and stating that it is 0.2. First</a:t>
                          </a:r>
                          <a:r>
                            <a:rPr lang="en-GB" sz="1600" i="0" u="none" baseline="0" dirty="0"/>
                            <a:t> r</a:t>
                          </a:r>
                          <a:r>
                            <a:rPr lang="en-GB" sz="1600" i="0" u="none" dirty="0"/>
                            <a:t>emind students of a number line where the divisions are in tenths</a:t>
                          </a:r>
                          <a:r>
                            <a:rPr lang="en-GB" sz="1600" i="0" u="none" baseline="0" dirty="0"/>
                            <a:t>, perhaps by labelling the decimals.</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changes the scale so that the arrow </a:t>
                          </a:r>
                          <a:r>
                            <a:rPr lang="en-GB" sz="1600" b="1" i="0" u="none" dirty="0"/>
                            <a:t>is</a:t>
                          </a:r>
                          <a:r>
                            <a:rPr lang="en-GB" sz="1600" i="0" u="none" dirty="0"/>
                            <a:t> pointing to 0.4. Take this further with more challenging parameters: what if the arrow was pointing to 0.25? Or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7</m:t>
                                      </m:r>
                                    </m:den>
                                  </m:f>
                                </m:e>
                              </m:box>
                            </m:oMath>
                          </a14:m>
                          <a:r>
                            <a:rPr lang="en-GB" sz="1600" u="none" dirty="0"/>
                            <a:t>?</a:t>
                          </a:r>
                        </a:p>
                        <a:p>
                          <a:endParaRPr lang="en-GB" sz="1600" u="none" dirty="0"/>
                        </a:p>
                        <a:p>
                          <a:r>
                            <a:rPr lang="en-GB" sz="1600" b="1" i="0" u="none" dirty="0"/>
                            <a:t>Representations</a:t>
                          </a:r>
                        </a:p>
                        <a:p>
                          <a:r>
                            <a:rPr lang="en-GB" sz="1600" b="0" i="0" u="none" dirty="0"/>
                            <a:t>The number line is used again, this time to explore understanding of the denominator, and misconceptions around decimal equivalence.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tackles a common misconception that scales between 0 and 1 always represent tenths. Listen for students’ justifications for why Mungo is wrong: do they recognise that the markers do not represent tenths, as the line is not divided into 10 parts? Or do they compare 0.4 to one-half, and realise that the number given is more than halfway along the line? This is the thinking required to approximate the real position of 0.4 in part c.</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answer to part c may reveal how confident they are with reading fractions from number lines – do they understand that the denominator represents the number of parts? Do they successfully count the 7 ‘gaps’, or do they count all of the line markings (including 0 and 1) and incorrectly say the line is split into eighths?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is possible to answer all three parts without converting, but students may try to use decimal equivalence to complete this Checkpoint, and struggle with conversion to sevenths. It is not expected that decimal conversions are used, as the primary curriculum only describes knowing decimal fraction equivalents </a:t>
                          </a:r>
                          <a:r>
                            <a:rPr lang="en-GB" sz="1600" baseline="0" dirty="0"/>
                            <a:t>for</a:t>
                          </a:r>
                          <a:r>
                            <a:rPr lang="en-GB" sz="1600" dirty="0"/>
                            <a:t> simple fractions. If students do attempt decimal conversion, your response may depend upon how sound their reasoning is: if they are making sensible estimates, make the point that we can’t easily ‘know’ a decimal equivalent for sevenths, as 7 is not a factor of 10 or 100. If their strategy is not helpful at all, or they have minimal confidence in using fractions, it suggests more in-depth teaching around fractions and the number line may be needed.</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The top row of questions on p20 of the Year 6 </a:t>
                          </a:r>
                          <a:r>
                            <a:rPr lang="en-GB" sz="1600" dirty="0">
                              <a:hlinkClick r:id="rId3"/>
                            </a:rPr>
                            <a:t>Primary Assessment Materials | NCETM</a:t>
                          </a:r>
                          <a:r>
                            <a:rPr lang="en-GB" sz="1600" dirty="0"/>
                            <a:t> also looks at the number line.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3983056"/>
                  </p:ext>
                </p:extLst>
              </p:nvPr>
            </p:nvGraphicFramePr>
            <p:xfrm>
              <a:off x="267128" y="764704"/>
              <a:ext cx="11766038" cy="5961952"/>
            </p:xfrm>
            <a:graphic>
              <a:graphicData uri="http://schemas.openxmlformats.org/drawingml/2006/table">
                <a:tbl>
                  <a:tblPr firstRow="1" bandRow="1">
                    <a:tableStyleId>{5940675A-B579-460E-94D1-54222C63F5DA}</a:tableStyleId>
                  </a:tblPr>
                  <a:tblGrid>
                    <a:gridCol w="3709961">
                      <a:extLst>
                        <a:ext uri="{9D8B030D-6E8A-4147-A177-3AD203B41FA5}">
                          <a16:colId xmlns:a16="http://schemas.microsoft.com/office/drawing/2014/main" val="695237181"/>
                        </a:ext>
                      </a:extLst>
                    </a:gridCol>
                    <a:gridCol w="8056077">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5017072">
                    <a:tc>
                      <a:txBody>
                        <a:bodyPr/>
                        <a:lstStyle/>
                        <a:p>
                          <a:endParaRPr lang="en-US"/>
                        </a:p>
                      </a:txBody>
                      <a:tcPr>
                        <a:blipFill>
                          <a:blip r:embed="rId4"/>
                          <a:stretch>
                            <a:fillRect l="-164" t="-7888" r="-217570" b="-12985"/>
                          </a:stretch>
                        </a:blip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tackles a common misconception that scales between 0 and 1 always represent tenths. Listen for students’ justifications for why Mungo is wrong: do they recognise that the markers do not represent tenths, as the line is not divided into 10 parts? Or do they compare 0.4 to one-half, and realise that the number given is more than halfway along the line? This is the thinking required to approximate the real position of 0.4 in part c.</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answer to part c may reveal how confident they are with reading fractions from number lines – do they understand that the denominator represents the number of parts? Do they successfully count the 7 ‘gaps’, or do they count all of the line markings (including 0 and 1) and incorrectly say the line is split into eighths?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is possible to answer all three parts without converting, but students may try to use decimal equivalence to complete this Checkpoint, and struggle with conversion to sevenths. It is not expected that decimal conversions are used, as the primary curriculum only describes knowing decimal fraction equivalents </a:t>
                          </a:r>
                          <a:r>
                            <a:rPr lang="en-GB" sz="1600" baseline="0" dirty="0"/>
                            <a:t>for</a:t>
                          </a:r>
                          <a:r>
                            <a:rPr lang="en-GB" sz="1600" dirty="0"/>
                            <a:t> simple fractions. If students do attempt decimal conversion, your response may depend upon how sound their reasoning is: if they are making sensible estimates, make the point that we can’t easily ‘know’ a decimal equivalent for sevenths, as 7 is not a factor of 10 or 100. If their strategy is not helpful at all, or they have minimal confidence in using fractions, it suggests more in-depth teaching around fractions and the number line may be needed.</a:t>
                          </a:r>
                        </a:p>
                      </a:txBody>
                      <a:tcPr/>
                    </a:tc>
                    <a:extLst>
                      <a:ext uri="{0D108BD9-81ED-4DB2-BD59-A6C34878D82A}">
                        <a16:rowId xmlns:a16="http://schemas.microsoft.com/office/drawing/2014/main" val="1616516725"/>
                      </a:ext>
                    </a:extLst>
                  </a:tr>
                  <a:tr h="579120">
                    <a:tc gridSpan="2">
                      <a:txBody>
                        <a:bodyPr/>
                        <a:lstStyle/>
                        <a:p>
                          <a:r>
                            <a:rPr lang="en-GB" sz="1600" b="1" dirty="0"/>
                            <a:t>Additional resources</a:t>
                          </a:r>
                        </a:p>
                        <a:p>
                          <a:pPr marL="285750" indent="-285750">
                            <a:buFont typeface="Arial" panose="020B0604020202020204" pitchFamily="34" charset="0"/>
                            <a:buChar char="•"/>
                          </a:pPr>
                          <a:r>
                            <a:rPr lang="en-GB" sz="1600" b="0" dirty="0"/>
                            <a:t>The top row of questions on p20 of the Year 6 </a:t>
                          </a:r>
                          <a:r>
                            <a:rPr lang="en-GB" sz="1600" dirty="0">
                              <a:hlinkClick r:id="rId5"/>
                            </a:rPr>
                            <a:t>Primary Assessment Materials | NCETM</a:t>
                          </a:r>
                          <a:r>
                            <a:rPr lang="en-GB" sz="1600" dirty="0"/>
                            <a:t> also looks at the number line.</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97659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8: Revenge of the fifth</a:t>
            </a:r>
          </a:p>
          <a:p>
            <a:endParaRPr lang="en-US" sz="2200" dirty="0"/>
          </a:p>
        </p:txBody>
      </p:sp>
      <p:sp>
        <p:nvSpPr>
          <p:cNvPr id="4" name="Action Button: Help 3">
            <a:hlinkClick r:id="" action="ppaction://noaction" highlightClick="1"/>
            <a:extLst>
              <a:ext uri="{FF2B5EF4-FFF2-40B4-BE49-F238E27FC236}">
                <a16:creationId xmlns:a16="http://schemas.microsoft.com/office/drawing/2014/main" id="{43267318-4D2E-F542-ABC5-853B4D864632}"/>
              </a:ext>
            </a:extLst>
          </p:cNvPr>
          <p:cNvSpPr/>
          <p:nvPr/>
        </p:nvSpPr>
        <p:spPr>
          <a:xfrm>
            <a:off x="143339" y="58292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
        <p:nvSpPr>
          <p:cNvPr id="5" name="TextBox 4">
            <a:extLst>
              <a:ext uri="{FF2B5EF4-FFF2-40B4-BE49-F238E27FC236}">
                <a16:creationId xmlns:a16="http://schemas.microsoft.com/office/drawing/2014/main" id="{73310712-6993-744A-A3DC-E5641B4DBB32}"/>
              </a:ext>
            </a:extLst>
          </p:cNvPr>
          <p:cNvSpPr txBox="1"/>
          <p:nvPr/>
        </p:nvSpPr>
        <p:spPr>
          <a:xfrm>
            <a:off x="211115" y="1041011"/>
            <a:ext cx="11769771" cy="430887"/>
          </a:xfrm>
          <a:prstGeom prst="rect">
            <a:avLst/>
          </a:prstGeom>
          <a:noFill/>
        </p:spPr>
        <p:txBody>
          <a:bodyPr wrap="square" rtlCol="0">
            <a:spAutoFit/>
          </a:bodyPr>
          <a:lstStyle/>
          <a:p>
            <a:pPr>
              <a:buNone/>
            </a:pPr>
            <a:r>
              <a:rPr lang="en-US" sz="2200" dirty="0"/>
              <a:t>One-fifth is marked on the number line</a:t>
            </a:r>
          </a:p>
        </p:txBody>
      </p:sp>
      <p:sp>
        <p:nvSpPr>
          <p:cNvPr id="6" name="TextBox 5">
            <a:extLst>
              <a:ext uri="{FF2B5EF4-FFF2-40B4-BE49-F238E27FC236}">
                <a16:creationId xmlns:a16="http://schemas.microsoft.com/office/drawing/2014/main" id="{E7141436-B4E4-EA49-88F9-43EA4708FE6F}"/>
              </a:ext>
            </a:extLst>
          </p:cNvPr>
          <p:cNvSpPr txBox="1"/>
          <p:nvPr/>
        </p:nvSpPr>
        <p:spPr>
          <a:xfrm>
            <a:off x="211115" y="2865214"/>
            <a:ext cx="11769771" cy="430887"/>
          </a:xfrm>
          <a:prstGeom prst="rect">
            <a:avLst/>
          </a:prstGeom>
          <a:noFill/>
        </p:spPr>
        <p:txBody>
          <a:bodyPr wrap="square" rtlCol="0">
            <a:spAutoFit/>
          </a:bodyPr>
          <a:lstStyle/>
          <a:p>
            <a:pPr>
              <a:buNone/>
            </a:pPr>
            <a:r>
              <a:rPr lang="en-US" sz="2200" dirty="0"/>
              <a:t>Sketch a copy of this number line and mark on the following fractions:</a:t>
            </a:r>
            <a:endParaRPr lang="en-GB" sz="2200"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C076505-AAC1-D441-9EB2-13F88068E998}"/>
                  </a:ext>
                </a:extLst>
              </p:cNvPr>
              <p:cNvSpPr/>
              <p:nvPr/>
            </p:nvSpPr>
            <p:spPr>
              <a:xfrm>
                <a:off x="1967541" y="3618393"/>
                <a:ext cx="879680" cy="572530"/>
              </a:xfrm>
              <a:prstGeom prst="rect">
                <a:avLst/>
              </a:prstGeom>
            </p:spPr>
            <p:txBody>
              <a:bodyPr wrap="none">
                <a:spAutoFit/>
              </a:bodyPr>
              <a:lstStyle/>
              <a:p>
                <a:pPr>
                  <a:buNone/>
                </a:pPr>
                <a:r>
                  <a:rPr lang="en-GB" sz="2200" dirty="0">
                    <a:solidFill>
                      <a:srgbClr val="00628C"/>
                    </a:solidFill>
                  </a:rPr>
                  <a:t>a)</a:t>
                </a:r>
                <a14:m>
                  <m:oMath xmlns:m="http://schemas.openxmlformats.org/officeDocument/2006/math">
                    <m:r>
                      <a:rPr lang="en-GB" sz="2200">
                        <a:solidFill>
                          <a:srgbClr val="00628C"/>
                        </a:solidFill>
                        <a:latin typeface="Cambria Math" panose="02040503050406030204" pitchFamily="18" charset="0"/>
                      </a:rPr>
                      <m:t> </m:t>
                    </m:r>
                    <m:r>
                      <a:rPr lang="en-GB" sz="2200">
                        <a:latin typeface="Cambria Math" panose="02040503050406030204" pitchFamily="18" charset="0"/>
                      </a:rPr>
                      <m:t>1</m:t>
                    </m:r>
                    <m:f>
                      <m:fPr>
                        <m:ctrlPr>
                          <a:rPr lang="en-GB" sz="2200" i="1">
                            <a:latin typeface="Cambria Math" panose="02040503050406030204" pitchFamily="18" charset="0"/>
                          </a:rPr>
                        </m:ctrlPr>
                      </m:fPr>
                      <m:num>
                        <m:r>
                          <a:rPr lang="en-GB" sz="2200" i="1">
                            <a:latin typeface="Cambria Math" panose="02040503050406030204" pitchFamily="18" charset="0"/>
                          </a:rPr>
                          <m:t>1</m:t>
                        </m:r>
                      </m:num>
                      <m:den>
                        <m:r>
                          <a:rPr lang="en-GB" sz="2200" i="1">
                            <a:latin typeface="Cambria Math" panose="02040503050406030204" pitchFamily="18" charset="0"/>
                          </a:rPr>
                          <m:t>5</m:t>
                        </m:r>
                      </m:den>
                    </m:f>
                  </m:oMath>
                </a14:m>
                <a:endParaRPr lang="en-US" sz="2200" dirty="0"/>
              </a:p>
            </p:txBody>
          </p:sp>
        </mc:Choice>
        <mc:Fallback xmlns="">
          <p:sp>
            <p:nvSpPr>
              <p:cNvPr id="9" name="Rectangle 8">
                <a:extLst>
                  <a:ext uri="{FF2B5EF4-FFF2-40B4-BE49-F238E27FC236}">
                    <a16:creationId xmlns:a16="http://schemas.microsoft.com/office/drawing/2014/main" id="{8C076505-AAC1-D441-9EB2-13F88068E998}"/>
                  </a:ext>
                </a:extLst>
              </p:cNvPr>
              <p:cNvSpPr>
                <a:spLocks noRot="1" noChangeAspect="1" noMove="1" noResize="1" noEditPoints="1" noAdjustHandles="1" noChangeArrowheads="1" noChangeShapeType="1" noTextEdit="1"/>
              </p:cNvSpPr>
              <p:nvPr/>
            </p:nvSpPr>
            <p:spPr>
              <a:xfrm>
                <a:off x="1967541" y="3618393"/>
                <a:ext cx="879680" cy="572530"/>
              </a:xfrm>
              <a:prstGeom prst="rect">
                <a:avLst/>
              </a:prstGeom>
              <a:blipFill>
                <a:blip r:embed="rId4"/>
                <a:stretch>
                  <a:fillRect l="-9028" b="-86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1AB7DCE-C96A-5E4F-8048-EDFF6FECCC78}"/>
                  </a:ext>
                </a:extLst>
              </p:cNvPr>
              <p:cNvSpPr/>
              <p:nvPr/>
            </p:nvSpPr>
            <p:spPr>
              <a:xfrm>
                <a:off x="3821584" y="3618524"/>
                <a:ext cx="879680" cy="573234"/>
              </a:xfrm>
              <a:prstGeom prst="rect">
                <a:avLst/>
              </a:prstGeom>
            </p:spPr>
            <p:txBody>
              <a:bodyPr wrap="none">
                <a:spAutoFit/>
              </a:bodyPr>
              <a:lstStyle/>
              <a:p>
                <a:pPr>
                  <a:buNone/>
                </a:pPr>
                <a:r>
                  <a:rPr lang="en-GB" sz="2200" dirty="0">
                    <a:solidFill>
                      <a:srgbClr val="00628C"/>
                    </a:solidFill>
                  </a:rPr>
                  <a:t>b)</a:t>
                </a:r>
                <a14:m>
                  <m:oMath xmlns:m="http://schemas.openxmlformats.org/officeDocument/2006/math">
                    <m:r>
                      <a:rPr lang="en-GB" sz="2200">
                        <a:solidFill>
                          <a:srgbClr val="00628C"/>
                        </a:solidFill>
                        <a:latin typeface="Cambria Math" panose="02040503050406030204" pitchFamily="18" charset="0"/>
                      </a:rPr>
                      <m:t> </m:t>
                    </m:r>
                    <m:r>
                      <a:rPr lang="en-GB" sz="2200">
                        <a:latin typeface="Cambria Math" panose="02040503050406030204" pitchFamily="18" charset="0"/>
                      </a:rPr>
                      <m:t>2</m:t>
                    </m:r>
                    <m:f>
                      <m:fPr>
                        <m:ctrlPr>
                          <a:rPr lang="en-GB" sz="2200" i="1">
                            <a:latin typeface="Cambria Math" panose="02040503050406030204" pitchFamily="18" charset="0"/>
                          </a:rPr>
                        </m:ctrlPr>
                      </m:fPr>
                      <m:num>
                        <m:r>
                          <a:rPr lang="en-GB" sz="2200" i="1">
                            <a:latin typeface="Cambria Math" panose="02040503050406030204" pitchFamily="18" charset="0"/>
                          </a:rPr>
                          <m:t>2</m:t>
                        </m:r>
                      </m:num>
                      <m:den>
                        <m:r>
                          <a:rPr lang="en-GB" sz="2200" i="1">
                            <a:latin typeface="Cambria Math" panose="02040503050406030204" pitchFamily="18" charset="0"/>
                          </a:rPr>
                          <m:t>5</m:t>
                        </m:r>
                      </m:den>
                    </m:f>
                  </m:oMath>
                </a14:m>
                <a:endParaRPr lang="en-GB" sz="2200" dirty="0"/>
              </a:p>
            </p:txBody>
          </p:sp>
        </mc:Choice>
        <mc:Fallback xmlns="">
          <p:sp>
            <p:nvSpPr>
              <p:cNvPr id="10" name="Rectangle 9">
                <a:extLst>
                  <a:ext uri="{FF2B5EF4-FFF2-40B4-BE49-F238E27FC236}">
                    <a16:creationId xmlns:a16="http://schemas.microsoft.com/office/drawing/2014/main" id="{51AB7DCE-C96A-5E4F-8048-EDFF6FECCC78}"/>
                  </a:ext>
                </a:extLst>
              </p:cNvPr>
              <p:cNvSpPr>
                <a:spLocks noRot="1" noChangeAspect="1" noMove="1" noResize="1" noEditPoints="1" noAdjustHandles="1" noChangeArrowheads="1" noChangeShapeType="1" noTextEdit="1"/>
              </p:cNvSpPr>
              <p:nvPr/>
            </p:nvSpPr>
            <p:spPr>
              <a:xfrm>
                <a:off x="3821584" y="3618524"/>
                <a:ext cx="879680" cy="573234"/>
              </a:xfrm>
              <a:prstGeom prst="rect">
                <a:avLst/>
              </a:prstGeom>
              <a:blipFill>
                <a:blip r:embed="rId5"/>
                <a:stretch>
                  <a:fillRect l="-9028" b="-74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334A4B5-133C-C244-B2EA-FAB20115909B}"/>
                  </a:ext>
                </a:extLst>
              </p:cNvPr>
              <p:cNvSpPr/>
              <p:nvPr/>
            </p:nvSpPr>
            <p:spPr>
              <a:xfrm>
                <a:off x="5778629" y="3618438"/>
                <a:ext cx="879680" cy="573235"/>
              </a:xfrm>
              <a:prstGeom prst="rect">
                <a:avLst/>
              </a:prstGeom>
            </p:spPr>
            <p:txBody>
              <a:bodyPr wrap="none">
                <a:spAutoFit/>
              </a:bodyPr>
              <a:lstStyle/>
              <a:p>
                <a:pPr>
                  <a:buNone/>
                </a:pPr>
                <a:r>
                  <a:rPr lang="en-GB" sz="2200" dirty="0">
                    <a:solidFill>
                      <a:srgbClr val="00628C"/>
                    </a:solidFill>
                  </a:rPr>
                  <a:t>c) </a:t>
                </a:r>
                <a14:m>
                  <m:oMath xmlns:m="http://schemas.openxmlformats.org/officeDocument/2006/math">
                    <m:r>
                      <a:rPr lang="en-GB" sz="2200">
                        <a:latin typeface="Cambria Math" panose="02040503050406030204" pitchFamily="18" charset="0"/>
                      </a:rPr>
                      <m:t>3</m:t>
                    </m:r>
                    <m:f>
                      <m:fPr>
                        <m:ctrlPr>
                          <a:rPr lang="en-GB" sz="2200" i="1">
                            <a:latin typeface="Cambria Math" panose="02040503050406030204" pitchFamily="18" charset="0"/>
                          </a:rPr>
                        </m:ctrlPr>
                      </m:fPr>
                      <m:num>
                        <m:r>
                          <a:rPr lang="en-GB" sz="2200" i="1">
                            <a:latin typeface="Cambria Math" panose="02040503050406030204" pitchFamily="18" charset="0"/>
                          </a:rPr>
                          <m:t>3</m:t>
                        </m:r>
                      </m:num>
                      <m:den>
                        <m:r>
                          <a:rPr lang="en-GB" sz="2200" i="1">
                            <a:latin typeface="Cambria Math" panose="02040503050406030204" pitchFamily="18" charset="0"/>
                          </a:rPr>
                          <m:t>5</m:t>
                        </m:r>
                      </m:den>
                    </m:f>
                  </m:oMath>
                </a14:m>
                <a:endParaRPr lang="en-GB" sz="2200" dirty="0"/>
              </a:p>
            </p:txBody>
          </p:sp>
        </mc:Choice>
        <mc:Fallback xmlns="">
          <p:sp>
            <p:nvSpPr>
              <p:cNvPr id="11" name="Rectangle 10">
                <a:extLst>
                  <a:ext uri="{FF2B5EF4-FFF2-40B4-BE49-F238E27FC236}">
                    <a16:creationId xmlns:a16="http://schemas.microsoft.com/office/drawing/2014/main" id="{B334A4B5-133C-C244-B2EA-FAB20115909B}"/>
                  </a:ext>
                </a:extLst>
              </p:cNvPr>
              <p:cNvSpPr>
                <a:spLocks noRot="1" noChangeAspect="1" noMove="1" noResize="1" noEditPoints="1" noAdjustHandles="1" noChangeArrowheads="1" noChangeShapeType="1" noTextEdit="1"/>
              </p:cNvSpPr>
              <p:nvPr/>
            </p:nvSpPr>
            <p:spPr>
              <a:xfrm>
                <a:off x="5778629" y="3618438"/>
                <a:ext cx="879680" cy="573235"/>
              </a:xfrm>
              <a:prstGeom prst="rect">
                <a:avLst/>
              </a:prstGeom>
              <a:blipFill>
                <a:blip r:embed="rId6"/>
                <a:stretch>
                  <a:fillRect l="-9028" b="-74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6A5AC2C-E384-A746-85C9-C491597B3768}"/>
                  </a:ext>
                </a:extLst>
              </p:cNvPr>
              <p:cNvSpPr/>
              <p:nvPr/>
            </p:nvSpPr>
            <p:spPr>
              <a:xfrm>
                <a:off x="7426667" y="3619186"/>
                <a:ext cx="896878" cy="571823"/>
              </a:xfrm>
              <a:prstGeom prst="rect">
                <a:avLst/>
              </a:prstGeom>
            </p:spPr>
            <p:txBody>
              <a:bodyPr wrap="none">
                <a:spAutoFit/>
              </a:bodyPr>
              <a:lstStyle/>
              <a:p>
                <a:pPr>
                  <a:buNone/>
                </a:pPr>
                <a:r>
                  <a:rPr lang="en-GB" sz="2200" dirty="0">
                    <a:solidFill>
                      <a:srgbClr val="00628C"/>
                    </a:solidFill>
                  </a:rPr>
                  <a:t>d) </a:t>
                </a:r>
                <a14:m>
                  <m:oMath xmlns:m="http://schemas.openxmlformats.org/officeDocument/2006/math">
                    <m:r>
                      <a:rPr lang="en-GB" sz="2200">
                        <a:latin typeface="Cambria Math" panose="02040503050406030204" pitchFamily="18" charset="0"/>
                      </a:rPr>
                      <m:t>4</m:t>
                    </m:r>
                    <m:f>
                      <m:fPr>
                        <m:ctrlPr>
                          <a:rPr lang="en-GB" sz="2200" i="1">
                            <a:latin typeface="Cambria Math" panose="02040503050406030204" pitchFamily="18" charset="0"/>
                          </a:rPr>
                        </m:ctrlPr>
                      </m:fPr>
                      <m:num>
                        <m:r>
                          <a:rPr lang="en-GB" sz="2200" i="1">
                            <a:latin typeface="Cambria Math" panose="02040503050406030204" pitchFamily="18" charset="0"/>
                          </a:rPr>
                          <m:t>4</m:t>
                        </m:r>
                      </m:num>
                      <m:den>
                        <m:r>
                          <a:rPr lang="en-GB" sz="2200" i="1">
                            <a:latin typeface="Cambria Math" panose="02040503050406030204" pitchFamily="18" charset="0"/>
                          </a:rPr>
                          <m:t>5</m:t>
                        </m:r>
                      </m:den>
                    </m:f>
                  </m:oMath>
                </a14:m>
                <a:endParaRPr lang="en-GB" sz="2200" dirty="0"/>
              </a:p>
            </p:txBody>
          </p:sp>
        </mc:Choice>
        <mc:Fallback xmlns="">
          <p:sp>
            <p:nvSpPr>
              <p:cNvPr id="12" name="Rectangle 11">
                <a:extLst>
                  <a:ext uri="{FF2B5EF4-FFF2-40B4-BE49-F238E27FC236}">
                    <a16:creationId xmlns:a16="http://schemas.microsoft.com/office/drawing/2014/main" id="{B6A5AC2C-E384-A746-85C9-C491597B3768}"/>
                  </a:ext>
                </a:extLst>
              </p:cNvPr>
              <p:cNvSpPr>
                <a:spLocks noRot="1" noChangeAspect="1" noMove="1" noResize="1" noEditPoints="1" noAdjustHandles="1" noChangeArrowheads="1" noChangeShapeType="1" noTextEdit="1"/>
              </p:cNvSpPr>
              <p:nvPr/>
            </p:nvSpPr>
            <p:spPr>
              <a:xfrm>
                <a:off x="7426667" y="3619186"/>
                <a:ext cx="896878" cy="571823"/>
              </a:xfrm>
              <a:prstGeom prst="rect">
                <a:avLst/>
              </a:prstGeom>
              <a:blipFill>
                <a:blip r:embed="rId7"/>
                <a:stretch>
                  <a:fillRect l="-8844" b="-74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48757B8-2763-D64F-8297-02982CF47897}"/>
                  </a:ext>
                </a:extLst>
              </p:cNvPr>
              <p:cNvSpPr/>
              <p:nvPr/>
            </p:nvSpPr>
            <p:spPr>
              <a:xfrm>
                <a:off x="8971702" y="3619273"/>
                <a:ext cx="896878" cy="578043"/>
              </a:xfrm>
              <a:prstGeom prst="rect">
                <a:avLst/>
              </a:prstGeom>
            </p:spPr>
            <p:txBody>
              <a:bodyPr wrap="none">
                <a:spAutoFit/>
              </a:bodyPr>
              <a:lstStyle/>
              <a:p>
                <a:pPr>
                  <a:buNone/>
                </a:pPr>
                <a:r>
                  <a:rPr lang="en-GB" sz="2200" dirty="0">
                    <a:solidFill>
                      <a:srgbClr val="00628C"/>
                    </a:solidFill>
                  </a:rPr>
                  <a:t>e) </a:t>
                </a:r>
                <a14:m>
                  <m:oMath xmlns:m="http://schemas.openxmlformats.org/officeDocument/2006/math">
                    <m:r>
                      <a:rPr lang="en-GB" sz="2200">
                        <a:latin typeface="Cambria Math" panose="02040503050406030204" pitchFamily="18" charset="0"/>
                      </a:rPr>
                      <m:t>5</m:t>
                    </m:r>
                    <m:f>
                      <m:fPr>
                        <m:ctrlPr>
                          <a:rPr lang="en-GB" sz="2200" i="1">
                            <a:latin typeface="Cambria Math" panose="02040503050406030204" pitchFamily="18" charset="0"/>
                          </a:rPr>
                        </m:ctrlPr>
                      </m:fPr>
                      <m:num>
                        <m:r>
                          <a:rPr lang="en-GB" sz="2200" i="1">
                            <a:latin typeface="Cambria Math" panose="02040503050406030204" pitchFamily="18" charset="0"/>
                          </a:rPr>
                          <m:t>5</m:t>
                        </m:r>
                      </m:num>
                      <m:den>
                        <m:r>
                          <a:rPr lang="en-GB" sz="2200" i="1">
                            <a:latin typeface="Cambria Math" panose="02040503050406030204" pitchFamily="18" charset="0"/>
                          </a:rPr>
                          <m:t>5</m:t>
                        </m:r>
                      </m:den>
                    </m:f>
                  </m:oMath>
                </a14:m>
                <a:endParaRPr lang="en-US" sz="2200" dirty="0"/>
              </a:p>
            </p:txBody>
          </p:sp>
        </mc:Choice>
        <mc:Fallback xmlns="">
          <p:sp>
            <p:nvSpPr>
              <p:cNvPr id="13" name="Rectangle 12">
                <a:extLst>
                  <a:ext uri="{FF2B5EF4-FFF2-40B4-BE49-F238E27FC236}">
                    <a16:creationId xmlns:a16="http://schemas.microsoft.com/office/drawing/2014/main" id="{C48757B8-2763-D64F-8297-02982CF47897}"/>
                  </a:ext>
                </a:extLst>
              </p:cNvPr>
              <p:cNvSpPr>
                <a:spLocks noRot="1" noChangeAspect="1" noMove="1" noResize="1" noEditPoints="1" noAdjustHandles="1" noChangeArrowheads="1" noChangeShapeType="1" noTextEdit="1"/>
              </p:cNvSpPr>
              <p:nvPr/>
            </p:nvSpPr>
            <p:spPr>
              <a:xfrm>
                <a:off x="8971702" y="3619273"/>
                <a:ext cx="896878" cy="578043"/>
              </a:xfrm>
              <a:prstGeom prst="rect">
                <a:avLst/>
              </a:prstGeom>
              <a:blipFill>
                <a:blip r:embed="rId8"/>
                <a:stretch>
                  <a:fillRect l="-8844" b="-7368"/>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C7D9066-2BFC-4BAA-9F82-FAA6199403C1}"/>
              </a:ext>
            </a:extLst>
          </p:cNvPr>
          <p:cNvSpPr txBox="1"/>
          <p:nvPr/>
        </p:nvSpPr>
        <p:spPr>
          <a:xfrm>
            <a:off x="1180819" y="5816989"/>
            <a:ext cx="7901040" cy="769441"/>
          </a:xfrm>
          <a:prstGeom prst="rect">
            <a:avLst/>
          </a:prstGeom>
          <a:noFill/>
        </p:spPr>
        <p:txBody>
          <a:bodyPr wrap="square" lIns="91440" tIns="45720" rIns="91440" bIns="45720" rtlCol="0" anchor="t">
            <a:spAutoFit/>
          </a:bodyPr>
          <a:lstStyle/>
          <a:p>
            <a:pPr>
              <a:buNone/>
            </a:pPr>
            <a:r>
              <a:rPr lang="en-GB" sz="2200" dirty="0">
                <a:latin typeface="Arial"/>
                <a:cs typeface="Arial"/>
              </a:rPr>
              <a:t>Richard says, ‘If we continue this pattern, we will never mark a multiple of five.’ Is he correct? Explain how you know.</a:t>
            </a:r>
            <a:endParaRPr lang="en-US" sz="2200" dirty="0">
              <a:latin typeface="Arial"/>
              <a:cs typeface="Arial"/>
            </a:endParaRPr>
          </a:p>
        </p:txBody>
      </p:sp>
      <p:cxnSp>
        <p:nvCxnSpPr>
          <p:cNvPr id="16" name="Straight Arrow Connector 15">
            <a:extLst>
              <a:ext uri="{FF2B5EF4-FFF2-40B4-BE49-F238E27FC236}">
                <a16:creationId xmlns:a16="http://schemas.microsoft.com/office/drawing/2014/main" id="{48158CBF-0E6B-449E-B37C-3143EBBA1A76}"/>
              </a:ext>
            </a:extLst>
          </p:cNvPr>
          <p:cNvCxnSpPr>
            <a:cxnSpLocks/>
          </p:cNvCxnSpPr>
          <p:nvPr/>
        </p:nvCxnSpPr>
        <p:spPr>
          <a:xfrm>
            <a:off x="516000" y="1775562"/>
            <a:ext cx="111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2704D0-9470-4FDD-B2E9-CB8A7AAA679B}"/>
              </a:ext>
            </a:extLst>
          </p:cNvPr>
          <p:cNvCxnSpPr>
            <a:cxnSpLocks/>
          </p:cNvCxnSpPr>
          <p:nvPr/>
        </p:nvCxnSpPr>
        <p:spPr>
          <a:xfrm>
            <a:off x="720802" y="177556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B01DB8-B74A-4537-B456-12DDAFAD4B63}"/>
              </a:ext>
            </a:extLst>
          </p:cNvPr>
          <p:cNvCxnSpPr>
            <a:cxnSpLocks/>
          </p:cNvCxnSpPr>
          <p:nvPr/>
        </p:nvCxnSpPr>
        <p:spPr>
          <a:xfrm>
            <a:off x="1065564" y="177556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5D47FCE-4C2A-4222-957E-3E75FAC71EDE}"/>
              </a:ext>
            </a:extLst>
          </p:cNvPr>
          <p:cNvSpPr txBox="1"/>
          <p:nvPr/>
        </p:nvSpPr>
        <p:spPr>
          <a:xfrm>
            <a:off x="526900" y="1880356"/>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5F3E082-AC12-48CA-A45A-13401F568338}"/>
                  </a:ext>
                </a:extLst>
              </p:cNvPr>
              <p:cNvSpPr txBox="1"/>
              <p:nvPr/>
            </p:nvSpPr>
            <p:spPr>
              <a:xfrm>
                <a:off x="889378" y="1952683"/>
                <a:ext cx="377026" cy="61279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1</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20" name="TextBox 19">
                <a:extLst>
                  <a:ext uri="{FF2B5EF4-FFF2-40B4-BE49-F238E27FC236}">
                    <a16:creationId xmlns:a16="http://schemas.microsoft.com/office/drawing/2014/main" id="{95F3E082-AC12-48CA-A45A-13401F568338}"/>
                  </a:ext>
                </a:extLst>
              </p:cNvPr>
              <p:cNvSpPr txBox="1">
                <a:spLocks noRot="1" noChangeAspect="1" noMove="1" noResize="1" noEditPoints="1" noAdjustHandles="1" noChangeArrowheads="1" noChangeShapeType="1" noTextEdit="1"/>
              </p:cNvSpPr>
              <p:nvPr/>
            </p:nvSpPr>
            <p:spPr>
              <a:xfrm>
                <a:off x="889378" y="1952683"/>
                <a:ext cx="377026" cy="612796"/>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716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28C604A6-8827-4E78-964E-5A4ACA5471D1}"/>
              </a:ext>
            </a:extLst>
          </p:cNvPr>
          <p:cNvGraphicFramePr>
            <a:graphicFrameLocks noGrp="1"/>
          </p:cNvGraphicFramePr>
          <p:nvPr>
            <p:extLst>
              <p:ext uri="{D42A27DB-BD31-4B8C-83A1-F6EECF244321}">
                <p14:modId xmlns:p14="http://schemas.microsoft.com/office/powerpoint/2010/main" val="1984350132"/>
              </p:ext>
            </p:extLst>
          </p:nvPr>
        </p:nvGraphicFramePr>
        <p:xfrm>
          <a:off x="719421" y="1767319"/>
          <a:ext cx="10440000" cy="2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358054247"/>
                    </a:ext>
                  </a:extLst>
                </a:gridCol>
                <a:gridCol w="360000">
                  <a:extLst>
                    <a:ext uri="{9D8B030D-6E8A-4147-A177-3AD203B41FA5}">
                      <a16:colId xmlns:a16="http://schemas.microsoft.com/office/drawing/2014/main" val="3317329490"/>
                    </a:ext>
                  </a:extLst>
                </a:gridCol>
                <a:gridCol w="360000">
                  <a:extLst>
                    <a:ext uri="{9D8B030D-6E8A-4147-A177-3AD203B41FA5}">
                      <a16:colId xmlns:a16="http://schemas.microsoft.com/office/drawing/2014/main" val="1710220337"/>
                    </a:ext>
                  </a:extLst>
                </a:gridCol>
                <a:gridCol w="360000">
                  <a:extLst>
                    <a:ext uri="{9D8B030D-6E8A-4147-A177-3AD203B41FA5}">
                      <a16:colId xmlns:a16="http://schemas.microsoft.com/office/drawing/2014/main" val="352342431"/>
                    </a:ext>
                  </a:extLst>
                </a:gridCol>
                <a:gridCol w="360000">
                  <a:extLst>
                    <a:ext uri="{9D8B030D-6E8A-4147-A177-3AD203B41FA5}">
                      <a16:colId xmlns:a16="http://schemas.microsoft.com/office/drawing/2014/main" val="2419029249"/>
                    </a:ext>
                  </a:extLst>
                </a:gridCol>
                <a:gridCol w="360000">
                  <a:extLst>
                    <a:ext uri="{9D8B030D-6E8A-4147-A177-3AD203B41FA5}">
                      <a16:colId xmlns:a16="http://schemas.microsoft.com/office/drawing/2014/main" val="2753555113"/>
                    </a:ext>
                  </a:extLst>
                </a:gridCol>
                <a:gridCol w="360000">
                  <a:extLst>
                    <a:ext uri="{9D8B030D-6E8A-4147-A177-3AD203B41FA5}">
                      <a16:colId xmlns:a16="http://schemas.microsoft.com/office/drawing/2014/main" val="3900520773"/>
                    </a:ext>
                  </a:extLst>
                </a:gridCol>
                <a:gridCol w="360000">
                  <a:extLst>
                    <a:ext uri="{9D8B030D-6E8A-4147-A177-3AD203B41FA5}">
                      <a16:colId xmlns:a16="http://schemas.microsoft.com/office/drawing/2014/main" val="1769471893"/>
                    </a:ext>
                  </a:extLst>
                </a:gridCol>
                <a:gridCol w="360000">
                  <a:extLst>
                    <a:ext uri="{9D8B030D-6E8A-4147-A177-3AD203B41FA5}">
                      <a16:colId xmlns:a16="http://schemas.microsoft.com/office/drawing/2014/main" val="3426665556"/>
                    </a:ext>
                  </a:extLst>
                </a:gridCol>
                <a:gridCol w="360000">
                  <a:extLst>
                    <a:ext uri="{9D8B030D-6E8A-4147-A177-3AD203B41FA5}">
                      <a16:colId xmlns:a16="http://schemas.microsoft.com/office/drawing/2014/main" val="2145852457"/>
                    </a:ext>
                  </a:extLst>
                </a:gridCol>
                <a:gridCol w="360000">
                  <a:extLst>
                    <a:ext uri="{9D8B030D-6E8A-4147-A177-3AD203B41FA5}">
                      <a16:colId xmlns:a16="http://schemas.microsoft.com/office/drawing/2014/main" val="2451027746"/>
                    </a:ext>
                  </a:extLst>
                </a:gridCol>
                <a:gridCol w="360000">
                  <a:extLst>
                    <a:ext uri="{9D8B030D-6E8A-4147-A177-3AD203B41FA5}">
                      <a16:colId xmlns:a16="http://schemas.microsoft.com/office/drawing/2014/main" val="2295598012"/>
                    </a:ext>
                  </a:extLst>
                </a:gridCol>
                <a:gridCol w="360000">
                  <a:extLst>
                    <a:ext uri="{9D8B030D-6E8A-4147-A177-3AD203B41FA5}">
                      <a16:colId xmlns:a16="http://schemas.microsoft.com/office/drawing/2014/main" val="4272508757"/>
                    </a:ext>
                  </a:extLst>
                </a:gridCol>
                <a:gridCol w="360000">
                  <a:extLst>
                    <a:ext uri="{9D8B030D-6E8A-4147-A177-3AD203B41FA5}">
                      <a16:colId xmlns:a16="http://schemas.microsoft.com/office/drawing/2014/main" val="4266713434"/>
                    </a:ext>
                  </a:extLst>
                </a:gridCol>
                <a:gridCol w="360000">
                  <a:extLst>
                    <a:ext uri="{9D8B030D-6E8A-4147-A177-3AD203B41FA5}">
                      <a16:colId xmlns:a16="http://schemas.microsoft.com/office/drawing/2014/main" val="960144354"/>
                    </a:ext>
                  </a:extLst>
                </a:gridCol>
                <a:gridCol w="360000">
                  <a:extLst>
                    <a:ext uri="{9D8B030D-6E8A-4147-A177-3AD203B41FA5}">
                      <a16:colId xmlns:a16="http://schemas.microsoft.com/office/drawing/2014/main" val="2108042844"/>
                    </a:ext>
                  </a:extLst>
                </a:gridCol>
                <a:gridCol w="360000">
                  <a:extLst>
                    <a:ext uri="{9D8B030D-6E8A-4147-A177-3AD203B41FA5}">
                      <a16:colId xmlns:a16="http://schemas.microsoft.com/office/drawing/2014/main" val="3840119074"/>
                    </a:ext>
                  </a:extLst>
                </a:gridCol>
                <a:gridCol w="360000">
                  <a:extLst>
                    <a:ext uri="{9D8B030D-6E8A-4147-A177-3AD203B41FA5}">
                      <a16:colId xmlns:a16="http://schemas.microsoft.com/office/drawing/2014/main" val="3809218451"/>
                    </a:ext>
                  </a:extLst>
                </a:gridCol>
                <a:gridCol w="360000">
                  <a:extLst>
                    <a:ext uri="{9D8B030D-6E8A-4147-A177-3AD203B41FA5}">
                      <a16:colId xmlns:a16="http://schemas.microsoft.com/office/drawing/2014/main" val="1629160904"/>
                    </a:ext>
                  </a:extLst>
                </a:gridCol>
                <a:gridCol w="360000">
                  <a:extLst>
                    <a:ext uri="{9D8B030D-6E8A-4147-A177-3AD203B41FA5}">
                      <a16:colId xmlns:a16="http://schemas.microsoft.com/office/drawing/2014/main" val="2526935485"/>
                    </a:ext>
                  </a:extLst>
                </a:gridCol>
                <a:gridCol w="360000">
                  <a:extLst>
                    <a:ext uri="{9D8B030D-6E8A-4147-A177-3AD203B41FA5}">
                      <a16:colId xmlns:a16="http://schemas.microsoft.com/office/drawing/2014/main" val="4133653118"/>
                    </a:ext>
                  </a:extLst>
                </a:gridCol>
                <a:gridCol w="360000">
                  <a:extLst>
                    <a:ext uri="{9D8B030D-6E8A-4147-A177-3AD203B41FA5}">
                      <a16:colId xmlns:a16="http://schemas.microsoft.com/office/drawing/2014/main" val="236268280"/>
                    </a:ext>
                  </a:extLst>
                </a:gridCol>
                <a:gridCol w="360000">
                  <a:extLst>
                    <a:ext uri="{9D8B030D-6E8A-4147-A177-3AD203B41FA5}">
                      <a16:colId xmlns:a16="http://schemas.microsoft.com/office/drawing/2014/main" val="1494939227"/>
                    </a:ext>
                  </a:extLst>
                </a:gridCol>
                <a:gridCol w="360000">
                  <a:extLst>
                    <a:ext uri="{9D8B030D-6E8A-4147-A177-3AD203B41FA5}">
                      <a16:colId xmlns:a16="http://schemas.microsoft.com/office/drawing/2014/main" val="3904838346"/>
                    </a:ext>
                  </a:extLst>
                </a:gridCol>
                <a:gridCol w="360000">
                  <a:extLst>
                    <a:ext uri="{9D8B030D-6E8A-4147-A177-3AD203B41FA5}">
                      <a16:colId xmlns:a16="http://schemas.microsoft.com/office/drawing/2014/main" val="11398026"/>
                    </a:ext>
                  </a:extLst>
                </a:gridCol>
                <a:gridCol w="360000">
                  <a:extLst>
                    <a:ext uri="{9D8B030D-6E8A-4147-A177-3AD203B41FA5}">
                      <a16:colId xmlns:a16="http://schemas.microsoft.com/office/drawing/2014/main" val="2871376847"/>
                    </a:ext>
                  </a:extLst>
                </a:gridCol>
                <a:gridCol w="360000">
                  <a:extLst>
                    <a:ext uri="{9D8B030D-6E8A-4147-A177-3AD203B41FA5}">
                      <a16:colId xmlns:a16="http://schemas.microsoft.com/office/drawing/2014/main" val="2959384069"/>
                    </a:ext>
                  </a:extLst>
                </a:gridCol>
                <a:gridCol w="360000">
                  <a:extLst>
                    <a:ext uri="{9D8B030D-6E8A-4147-A177-3AD203B41FA5}">
                      <a16:colId xmlns:a16="http://schemas.microsoft.com/office/drawing/2014/main" val="3372335232"/>
                    </a:ext>
                  </a:extLst>
                </a:gridCol>
                <a:gridCol w="360000">
                  <a:extLst>
                    <a:ext uri="{9D8B030D-6E8A-4147-A177-3AD203B41FA5}">
                      <a16:colId xmlns:a16="http://schemas.microsoft.com/office/drawing/2014/main" val="361289336"/>
                    </a:ext>
                  </a:extLst>
                </a:gridCol>
              </a:tblGrid>
              <a:tr h="21600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8460421"/>
                  </a:ext>
                </a:extLst>
              </a:tr>
            </a:tbl>
          </a:graphicData>
        </a:graphic>
      </p:graphicFrame>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8: Revenge of the fifth </a:t>
            </a:r>
            <a:r>
              <a:rPr lang="en-GB" dirty="0"/>
              <a:t>(animated solutions) </a:t>
            </a:r>
            <a:endParaRPr lang="en-US" dirty="0"/>
          </a:p>
        </p:txBody>
      </p:sp>
      <p:sp>
        <p:nvSpPr>
          <p:cNvPr id="5" name="TextBox 4">
            <a:extLst>
              <a:ext uri="{FF2B5EF4-FFF2-40B4-BE49-F238E27FC236}">
                <a16:creationId xmlns:a16="http://schemas.microsoft.com/office/drawing/2014/main" id="{73310712-6993-744A-A3DC-E5641B4DBB32}"/>
              </a:ext>
            </a:extLst>
          </p:cNvPr>
          <p:cNvSpPr txBox="1"/>
          <p:nvPr/>
        </p:nvSpPr>
        <p:spPr>
          <a:xfrm>
            <a:off x="211115" y="1041011"/>
            <a:ext cx="11769771" cy="430887"/>
          </a:xfrm>
          <a:prstGeom prst="rect">
            <a:avLst/>
          </a:prstGeom>
          <a:noFill/>
        </p:spPr>
        <p:txBody>
          <a:bodyPr wrap="square" rtlCol="0">
            <a:spAutoFit/>
          </a:bodyPr>
          <a:lstStyle/>
          <a:p>
            <a:pPr>
              <a:buNone/>
            </a:pPr>
            <a:r>
              <a:rPr lang="en-US" sz="2200" dirty="0"/>
              <a:t>One-fifth is marked on the number line</a:t>
            </a:r>
          </a:p>
        </p:txBody>
      </p:sp>
      <p:cxnSp>
        <p:nvCxnSpPr>
          <p:cNvPr id="16" name="Straight Arrow Connector 15">
            <a:extLst>
              <a:ext uri="{FF2B5EF4-FFF2-40B4-BE49-F238E27FC236}">
                <a16:creationId xmlns:a16="http://schemas.microsoft.com/office/drawing/2014/main" id="{48158CBF-0E6B-449E-B37C-3143EBBA1A76}"/>
              </a:ext>
            </a:extLst>
          </p:cNvPr>
          <p:cNvCxnSpPr>
            <a:cxnSpLocks/>
          </p:cNvCxnSpPr>
          <p:nvPr/>
        </p:nvCxnSpPr>
        <p:spPr>
          <a:xfrm>
            <a:off x="516000" y="1775562"/>
            <a:ext cx="11160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2704D0-9470-4FDD-B2E9-CB8A7AAA679B}"/>
              </a:ext>
            </a:extLst>
          </p:cNvPr>
          <p:cNvCxnSpPr>
            <a:cxnSpLocks/>
          </p:cNvCxnSpPr>
          <p:nvPr/>
        </p:nvCxnSpPr>
        <p:spPr>
          <a:xfrm>
            <a:off x="720802" y="177556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B01DB8-B74A-4537-B456-12DDAFAD4B63}"/>
              </a:ext>
            </a:extLst>
          </p:cNvPr>
          <p:cNvCxnSpPr>
            <a:cxnSpLocks/>
          </p:cNvCxnSpPr>
          <p:nvPr/>
        </p:nvCxnSpPr>
        <p:spPr>
          <a:xfrm>
            <a:off x="1065564" y="177556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5D47FCE-4C2A-4222-957E-3E75FAC71EDE}"/>
              </a:ext>
            </a:extLst>
          </p:cNvPr>
          <p:cNvSpPr txBox="1"/>
          <p:nvPr/>
        </p:nvSpPr>
        <p:spPr>
          <a:xfrm>
            <a:off x="526900" y="1880356"/>
            <a:ext cx="385042" cy="523220"/>
          </a:xfrm>
          <a:prstGeom prst="rect">
            <a:avLst/>
          </a:prstGeom>
          <a:noFill/>
        </p:spPr>
        <p:txBody>
          <a:bodyPr wrap="none" rtlCol="0">
            <a:spAutoFit/>
          </a:bodyPr>
          <a:lstStyle/>
          <a:p>
            <a:pPr>
              <a:buNone/>
            </a:pPr>
            <a:r>
              <a:rPr lang="en-GB" dirty="0"/>
              <a:t>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5F3E082-AC12-48CA-A45A-13401F568338}"/>
                  </a:ext>
                </a:extLst>
              </p:cNvPr>
              <p:cNvSpPr txBox="1"/>
              <p:nvPr/>
            </p:nvSpPr>
            <p:spPr>
              <a:xfrm>
                <a:off x="889378" y="1952683"/>
                <a:ext cx="377026" cy="61279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1</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20" name="TextBox 19">
                <a:extLst>
                  <a:ext uri="{FF2B5EF4-FFF2-40B4-BE49-F238E27FC236}">
                    <a16:creationId xmlns:a16="http://schemas.microsoft.com/office/drawing/2014/main" id="{95F3E082-AC12-48CA-A45A-13401F568338}"/>
                  </a:ext>
                </a:extLst>
              </p:cNvPr>
              <p:cNvSpPr txBox="1">
                <a:spLocks noRot="1" noChangeAspect="1" noMove="1" noResize="1" noEditPoints="1" noAdjustHandles="1" noChangeArrowheads="1" noChangeShapeType="1" noTextEdit="1"/>
              </p:cNvSpPr>
              <p:nvPr/>
            </p:nvSpPr>
            <p:spPr>
              <a:xfrm>
                <a:off x="889378" y="1952683"/>
                <a:ext cx="377026" cy="612796"/>
              </a:xfrm>
              <a:prstGeom prst="rect">
                <a:avLst/>
              </a:prstGeom>
              <a:blipFill>
                <a:blip r:embed="rId4"/>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D93BF2FF-A594-264D-8DB0-BB6592C7F550}"/>
              </a:ext>
            </a:extLst>
          </p:cNvPr>
          <p:cNvCxnSpPr>
            <a:cxnSpLocks/>
          </p:cNvCxnSpPr>
          <p:nvPr/>
        </p:nvCxnSpPr>
        <p:spPr>
          <a:xfrm>
            <a:off x="2865564" y="176731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4356193-2B2A-F54B-9375-3D522DA07780}"/>
                  </a:ext>
                </a:extLst>
              </p:cNvPr>
              <p:cNvSpPr txBox="1"/>
              <p:nvPr/>
            </p:nvSpPr>
            <p:spPr>
              <a:xfrm>
                <a:off x="2548698" y="1944440"/>
                <a:ext cx="543739" cy="61279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800" b="0" i="1" dirty="0" smtClean="0">
                          <a:latin typeface="Cambria Math" panose="02040503050406030204" pitchFamily="18" charset="0"/>
                        </a:rPr>
                        <m:t>1</m:t>
                      </m:r>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1</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23" name="TextBox 22">
                <a:extLst>
                  <a:ext uri="{FF2B5EF4-FFF2-40B4-BE49-F238E27FC236}">
                    <a16:creationId xmlns:a16="http://schemas.microsoft.com/office/drawing/2014/main" id="{64356193-2B2A-F54B-9375-3D522DA07780}"/>
                  </a:ext>
                </a:extLst>
              </p:cNvPr>
              <p:cNvSpPr txBox="1">
                <a:spLocks noRot="1" noChangeAspect="1" noMove="1" noResize="1" noEditPoints="1" noAdjustHandles="1" noChangeArrowheads="1" noChangeShapeType="1" noTextEdit="1"/>
              </p:cNvSpPr>
              <p:nvPr/>
            </p:nvSpPr>
            <p:spPr>
              <a:xfrm>
                <a:off x="2548698" y="1944440"/>
                <a:ext cx="543739" cy="612796"/>
              </a:xfrm>
              <a:prstGeom prst="rect">
                <a:avLst/>
              </a:prstGeom>
              <a:blipFill>
                <a:blip r:embed="rId5"/>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1E830FC1-D33F-8940-BDBE-4E0AB1B79349}"/>
              </a:ext>
            </a:extLst>
          </p:cNvPr>
          <p:cNvCxnSpPr>
            <a:cxnSpLocks/>
          </p:cNvCxnSpPr>
          <p:nvPr/>
        </p:nvCxnSpPr>
        <p:spPr>
          <a:xfrm>
            <a:off x="5025564" y="176731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081BF4A-C9F2-E047-8994-745F60806C32}"/>
                  </a:ext>
                </a:extLst>
              </p:cNvPr>
              <p:cNvSpPr txBox="1"/>
              <p:nvPr/>
            </p:nvSpPr>
            <p:spPr>
              <a:xfrm>
                <a:off x="4708698" y="1944440"/>
                <a:ext cx="543739" cy="61279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2</m:t>
                      </m:r>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2</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26" name="TextBox 25">
                <a:extLst>
                  <a:ext uri="{FF2B5EF4-FFF2-40B4-BE49-F238E27FC236}">
                    <a16:creationId xmlns:a16="http://schemas.microsoft.com/office/drawing/2014/main" id="{3081BF4A-C9F2-E047-8994-745F60806C32}"/>
                  </a:ext>
                </a:extLst>
              </p:cNvPr>
              <p:cNvSpPr txBox="1">
                <a:spLocks noRot="1" noChangeAspect="1" noMove="1" noResize="1" noEditPoints="1" noAdjustHandles="1" noChangeArrowheads="1" noChangeShapeType="1" noTextEdit="1"/>
              </p:cNvSpPr>
              <p:nvPr/>
            </p:nvSpPr>
            <p:spPr>
              <a:xfrm>
                <a:off x="4708698" y="1944440"/>
                <a:ext cx="543739" cy="612796"/>
              </a:xfrm>
              <a:prstGeom prst="rect">
                <a:avLst/>
              </a:prstGeom>
              <a:blipFill>
                <a:blip r:embed="rId6"/>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61FCDBAF-F941-A84B-BB3A-0A0871E9B7CB}"/>
              </a:ext>
            </a:extLst>
          </p:cNvPr>
          <p:cNvCxnSpPr>
            <a:cxnSpLocks/>
          </p:cNvCxnSpPr>
          <p:nvPr/>
        </p:nvCxnSpPr>
        <p:spPr>
          <a:xfrm>
            <a:off x="7185564" y="1767442"/>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C1585E0-8330-8D4E-96A5-C54CA79EFF13}"/>
                  </a:ext>
                </a:extLst>
              </p:cNvPr>
              <p:cNvSpPr txBox="1"/>
              <p:nvPr/>
            </p:nvSpPr>
            <p:spPr>
              <a:xfrm>
                <a:off x="6868698" y="1944563"/>
                <a:ext cx="543739" cy="61279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3</m:t>
                      </m:r>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3</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29" name="TextBox 28">
                <a:extLst>
                  <a:ext uri="{FF2B5EF4-FFF2-40B4-BE49-F238E27FC236}">
                    <a16:creationId xmlns:a16="http://schemas.microsoft.com/office/drawing/2014/main" id="{DC1585E0-8330-8D4E-96A5-C54CA79EFF13}"/>
                  </a:ext>
                </a:extLst>
              </p:cNvPr>
              <p:cNvSpPr txBox="1">
                <a:spLocks noRot="1" noChangeAspect="1" noMove="1" noResize="1" noEditPoints="1" noAdjustHandles="1" noChangeArrowheads="1" noChangeShapeType="1" noTextEdit="1"/>
              </p:cNvSpPr>
              <p:nvPr/>
            </p:nvSpPr>
            <p:spPr>
              <a:xfrm>
                <a:off x="6868698" y="1944563"/>
                <a:ext cx="543739" cy="612796"/>
              </a:xfrm>
              <a:prstGeom prst="rect">
                <a:avLst/>
              </a:prstGeom>
              <a:blipFill>
                <a:blip r:embed="rId7"/>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087DE0A1-CB96-FD48-9089-5FCD03C7BA90}"/>
              </a:ext>
            </a:extLst>
          </p:cNvPr>
          <p:cNvCxnSpPr>
            <a:cxnSpLocks/>
          </p:cNvCxnSpPr>
          <p:nvPr/>
        </p:nvCxnSpPr>
        <p:spPr>
          <a:xfrm>
            <a:off x="9351624" y="1767319"/>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5DFE3D5-71B1-0542-B6CB-AA9B72E7C2BF}"/>
                  </a:ext>
                </a:extLst>
              </p:cNvPr>
              <p:cNvSpPr txBox="1"/>
              <p:nvPr/>
            </p:nvSpPr>
            <p:spPr>
              <a:xfrm>
                <a:off x="9034758" y="1944440"/>
                <a:ext cx="543739" cy="61177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4</m:t>
                      </m:r>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4</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32" name="TextBox 31">
                <a:extLst>
                  <a:ext uri="{FF2B5EF4-FFF2-40B4-BE49-F238E27FC236}">
                    <a16:creationId xmlns:a16="http://schemas.microsoft.com/office/drawing/2014/main" id="{25DFE3D5-71B1-0542-B6CB-AA9B72E7C2BF}"/>
                  </a:ext>
                </a:extLst>
              </p:cNvPr>
              <p:cNvSpPr txBox="1">
                <a:spLocks noRot="1" noChangeAspect="1" noMove="1" noResize="1" noEditPoints="1" noAdjustHandles="1" noChangeArrowheads="1" noChangeShapeType="1" noTextEdit="1"/>
              </p:cNvSpPr>
              <p:nvPr/>
            </p:nvSpPr>
            <p:spPr>
              <a:xfrm>
                <a:off x="9034758" y="1944440"/>
                <a:ext cx="543739" cy="611771"/>
              </a:xfrm>
              <a:prstGeom prst="rect">
                <a:avLst/>
              </a:prstGeom>
              <a:blipFill>
                <a:blip r:embed="rId8"/>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B66666E5-3032-2E4D-9527-70E3CB20AE73}"/>
              </a:ext>
            </a:extLst>
          </p:cNvPr>
          <p:cNvCxnSpPr>
            <a:cxnSpLocks/>
          </p:cNvCxnSpPr>
          <p:nvPr/>
        </p:nvCxnSpPr>
        <p:spPr>
          <a:xfrm>
            <a:off x="11509097" y="1773238"/>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F3F2B2C-8C7D-3D44-BCBD-2B73C2E2EB77}"/>
                  </a:ext>
                </a:extLst>
              </p:cNvPr>
              <p:cNvSpPr txBox="1"/>
              <p:nvPr/>
            </p:nvSpPr>
            <p:spPr>
              <a:xfrm>
                <a:off x="11192231" y="1950359"/>
                <a:ext cx="543739" cy="61837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5</m:t>
                      </m:r>
                      <m:f>
                        <m:fPr>
                          <m:ctrlPr>
                            <a:rPr lang="en-GB" sz="1800" i="1" dirty="0" smtClean="0">
                              <a:latin typeface="Cambria Math" panose="02040503050406030204" pitchFamily="18" charset="0"/>
                            </a:rPr>
                          </m:ctrlPr>
                        </m:fPr>
                        <m:num>
                          <m:r>
                            <a:rPr lang="en-GB" sz="1800" b="0" i="1" dirty="0" smtClean="0">
                              <a:latin typeface="Cambria Math" panose="02040503050406030204" pitchFamily="18" charset="0"/>
                            </a:rPr>
                            <m:t>5</m:t>
                          </m:r>
                        </m:num>
                        <m:den>
                          <m:r>
                            <a:rPr lang="en-GB" sz="1800" b="0" i="1" dirty="0" smtClean="0">
                              <a:latin typeface="Cambria Math" panose="02040503050406030204" pitchFamily="18" charset="0"/>
                            </a:rPr>
                            <m:t>5</m:t>
                          </m:r>
                        </m:den>
                      </m:f>
                    </m:oMath>
                  </m:oMathPara>
                </a14:m>
                <a:endParaRPr lang="en-GB" sz="1800" dirty="0"/>
              </a:p>
            </p:txBody>
          </p:sp>
        </mc:Choice>
        <mc:Fallback xmlns="">
          <p:sp>
            <p:nvSpPr>
              <p:cNvPr id="35" name="TextBox 34">
                <a:extLst>
                  <a:ext uri="{FF2B5EF4-FFF2-40B4-BE49-F238E27FC236}">
                    <a16:creationId xmlns:a16="http://schemas.microsoft.com/office/drawing/2014/main" id="{3F3F2B2C-8C7D-3D44-BCBD-2B73C2E2EB77}"/>
                  </a:ext>
                </a:extLst>
              </p:cNvPr>
              <p:cNvSpPr txBox="1">
                <a:spLocks noRot="1" noChangeAspect="1" noMove="1" noResize="1" noEditPoints="1" noAdjustHandles="1" noChangeArrowheads="1" noChangeShapeType="1" noTextEdit="1"/>
              </p:cNvSpPr>
              <p:nvPr/>
            </p:nvSpPr>
            <p:spPr>
              <a:xfrm>
                <a:off x="11192231" y="1950359"/>
                <a:ext cx="543739" cy="618374"/>
              </a:xfrm>
              <a:prstGeom prst="rect">
                <a:avLst/>
              </a:prstGeom>
              <a:blipFill>
                <a:blip r:embed="rId9"/>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0122F642-6520-4461-A470-8E5CED090774}"/>
              </a:ext>
            </a:extLst>
          </p:cNvPr>
          <p:cNvSpPr txBox="1"/>
          <p:nvPr/>
        </p:nvSpPr>
        <p:spPr>
          <a:xfrm>
            <a:off x="211115" y="2865214"/>
            <a:ext cx="11769771" cy="430887"/>
          </a:xfrm>
          <a:prstGeom prst="rect">
            <a:avLst/>
          </a:prstGeom>
          <a:noFill/>
        </p:spPr>
        <p:txBody>
          <a:bodyPr wrap="square" rtlCol="0">
            <a:spAutoFit/>
          </a:bodyPr>
          <a:lstStyle/>
          <a:p>
            <a:pPr>
              <a:buNone/>
            </a:pPr>
            <a:r>
              <a:rPr lang="en-US" sz="2200" dirty="0"/>
              <a:t>Sketch a copy of this number line and mark on the following fractions:</a:t>
            </a:r>
            <a:endParaRPr lang="en-GB" sz="2200" dirty="0"/>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4B495FB-C75E-4917-8367-F7B90D440D0C}"/>
                  </a:ext>
                </a:extLst>
              </p:cNvPr>
              <p:cNvSpPr/>
              <p:nvPr/>
            </p:nvSpPr>
            <p:spPr>
              <a:xfrm>
                <a:off x="1967541" y="3618393"/>
                <a:ext cx="879680" cy="572530"/>
              </a:xfrm>
              <a:prstGeom prst="rect">
                <a:avLst/>
              </a:prstGeom>
            </p:spPr>
            <p:txBody>
              <a:bodyPr wrap="none">
                <a:spAutoFit/>
              </a:bodyPr>
              <a:lstStyle/>
              <a:p>
                <a:pPr>
                  <a:buNone/>
                </a:pPr>
                <a:r>
                  <a:rPr lang="en-GB" sz="2200" dirty="0">
                    <a:solidFill>
                      <a:srgbClr val="00628C"/>
                    </a:solidFill>
                  </a:rPr>
                  <a:t>a)</a:t>
                </a:r>
                <a14:m>
                  <m:oMath xmlns:m="http://schemas.openxmlformats.org/officeDocument/2006/math">
                    <m:r>
                      <a:rPr lang="en-GB" sz="2200">
                        <a:solidFill>
                          <a:srgbClr val="00628C"/>
                        </a:solidFill>
                        <a:latin typeface="Cambria Math" panose="02040503050406030204" pitchFamily="18" charset="0"/>
                      </a:rPr>
                      <m:t> </m:t>
                    </m:r>
                    <m:r>
                      <a:rPr lang="en-GB" sz="2200">
                        <a:latin typeface="Cambria Math" panose="02040503050406030204" pitchFamily="18" charset="0"/>
                      </a:rPr>
                      <m:t>1</m:t>
                    </m:r>
                    <m:f>
                      <m:fPr>
                        <m:ctrlPr>
                          <a:rPr lang="en-GB" sz="2200" i="1">
                            <a:latin typeface="Cambria Math" panose="02040503050406030204" pitchFamily="18" charset="0"/>
                          </a:rPr>
                        </m:ctrlPr>
                      </m:fPr>
                      <m:num>
                        <m:r>
                          <a:rPr lang="en-GB" sz="2200" i="1">
                            <a:latin typeface="Cambria Math" panose="02040503050406030204" pitchFamily="18" charset="0"/>
                          </a:rPr>
                          <m:t>1</m:t>
                        </m:r>
                      </m:num>
                      <m:den>
                        <m:r>
                          <a:rPr lang="en-GB" sz="2200" i="1">
                            <a:latin typeface="Cambria Math" panose="02040503050406030204" pitchFamily="18" charset="0"/>
                          </a:rPr>
                          <m:t>5</m:t>
                        </m:r>
                      </m:den>
                    </m:f>
                  </m:oMath>
                </a14:m>
                <a:endParaRPr lang="en-US" sz="2200" dirty="0"/>
              </a:p>
            </p:txBody>
          </p:sp>
        </mc:Choice>
        <mc:Fallback xmlns="">
          <p:sp>
            <p:nvSpPr>
              <p:cNvPr id="27" name="Rectangle 26">
                <a:extLst>
                  <a:ext uri="{FF2B5EF4-FFF2-40B4-BE49-F238E27FC236}">
                    <a16:creationId xmlns:a16="http://schemas.microsoft.com/office/drawing/2014/main" id="{D4B495FB-C75E-4917-8367-F7B90D440D0C}"/>
                  </a:ext>
                </a:extLst>
              </p:cNvPr>
              <p:cNvSpPr>
                <a:spLocks noRot="1" noChangeAspect="1" noMove="1" noResize="1" noEditPoints="1" noAdjustHandles="1" noChangeArrowheads="1" noChangeShapeType="1" noTextEdit="1"/>
              </p:cNvSpPr>
              <p:nvPr/>
            </p:nvSpPr>
            <p:spPr>
              <a:xfrm>
                <a:off x="1967541" y="3618393"/>
                <a:ext cx="879680" cy="572530"/>
              </a:xfrm>
              <a:prstGeom prst="rect">
                <a:avLst/>
              </a:prstGeom>
              <a:blipFill>
                <a:blip r:embed="rId10"/>
                <a:stretch>
                  <a:fillRect l="-9028" b="-8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B7CD130-3B4B-4680-B702-72426537B244}"/>
                  </a:ext>
                </a:extLst>
              </p:cNvPr>
              <p:cNvSpPr/>
              <p:nvPr/>
            </p:nvSpPr>
            <p:spPr>
              <a:xfrm>
                <a:off x="3821584" y="3618524"/>
                <a:ext cx="879680" cy="573234"/>
              </a:xfrm>
              <a:prstGeom prst="rect">
                <a:avLst/>
              </a:prstGeom>
            </p:spPr>
            <p:txBody>
              <a:bodyPr wrap="none">
                <a:spAutoFit/>
              </a:bodyPr>
              <a:lstStyle/>
              <a:p>
                <a:pPr>
                  <a:buNone/>
                </a:pPr>
                <a:r>
                  <a:rPr lang="en-GB" sz="2200" dirty="0">
                    <a:solidFill>
                      <a:srgbClr val="00628C"/>
                    </a:solidFill>
                  </a:rPr>
                  <a:t>b)</a:t>
                </a:r>
                <a14:m>
                  <m:oMath xmlns:m="http://schemas.openxmlformats.org/officeDocument/2006/math">
                    <m:r>
                      <a:rPr lang="en-GB" sz="2200">
                        <a:solidFill>
                          <a:srgbClr val="00628C"/>
                        </a:solidFill>
                        <a:latin typeface="Cambria Math" panose="02040503050406030204" pitchFamily="18" charset="0"/>
                      </a:rPr>
                      <m:t> </m:t>
                    </m:r>
                    <m:r>
                      <a:rPr lang="en-GB" sz="2200">
                        <a:latin typeface="Cambria Math" panose="02040503050406030204" pitchFamily="18" charset="0"/>
                      </a:rPr>
                      <m:t>2</m:t>
                    </m:r>
                    <m:f>
                      <m:fPr>
                        <m:ctrlPr>
                          <a:rPr lang="en-GB" sz="2200" i="1">
                            <a:latin typeface="Cambria Math" panose="02040503050406030204" pitchFamily="18" charset="0"/>
                          </a:rPr>
                        </m:ctrlPr>
                      </m:fPr>
                      <m:num>
                        <m:r>
                          <a:rPr lang="en-GB" sz="2200" i="1">
                            <a:latin typeface="Cambria Math" panose="02040503050406030204" pitchFamily="18" charset="0"/>
                          </a:rPr>
                          <m:t>2</m:t>
                        </m:r>
                      </m:num>
                      <m:den>
                        <m:r>
                          <a:rPr lang="en-GB" sz="2200" i="1">
                            <a:latin typeface="Cambria Math" panose="02040503050406030204" pitchFamily="18" charset="0"/>
                          </a:rPr>
                          <m:t>5</m:t>
                        </m:r>
                      </m:den>
                    </m:f>
                  </m:oMath>
                </a14:m>
                <a:endParaRPr lang="en-GB" sz="2200" dirty="0"/>
              </a:p>
            </p:txBody>
          </p:sp>
        </mc:Choice>
        <mc:Fallback xmlns="">
          <p:sp>
            <p:nvSpPr>
              <p:cNvPr id="30" name="Rectangle 29">
                <a:extLst>
                  <a:ext uri="{FF2B5EF4-FFF2-40B4-BE49-F238E27FC236}">
                    <a16:creationId xmlns:a16="http://schemas.microsoft.com/office/drawing/2014/main" id="{BB7CD130-3B4B-4680-B702-72426537B244}"/>
                  </a:ext>
                </a:extLst>
              </p:cNvPr>
              <p:cNvSpPr>
                <a:spLocks noRot="1" noChangeAspect="1" noMove="1" noResize="1" noEditPoints="1" noAdjustHandles="1" noChangeArrowheads="1" noChangeShapeType="1" noTextEdit="1"/>
              </p:cNvSpPr>
              <p:nvPr/>
            </p:nvSpPr>
            <p:spPr>
              <a:xfrm>
                <a:off x="3821584" y="3618524"/>
                <a:ext cx="879680" cy="573234"/>
              </a:xfrm>
              <a:prstGeom prst="rect">
                <a:avLst/>
              </a:prstGeom>
              <a:blipFill>
                <a:blip r:embed="rId11"/>
                <a:stretch>
                  <a:fillRect l="-9028"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90181A9B-1BD0-4617-962D-696D63C12FFA}"/>
                  </a:ext>
                </a:extLst>
              </p:cNvPr>
              <p:cNvSpPr/>
              <p:nvPr/>
            </p:nvSpPr>
            <p:spPr>
              <a:xfrm>
                <a:off x="5778629" y="3618438"/>
                <a:ext cx="879680" cy="573235"/>
              </a:xfrm>
              <a:prstGeom prst="rect">
                <a:avLst/>
              </a:prstGeom>
            </p:spPr>
            <p:txBody>
              <a:bodyPr wrap="none">
                <a:spAutoFit/>
              </a:bodyPr>
              <a:lstStyle/>
              <a:p>
                <a:pPr>
                  <a:buNone/>
                </a:pPr>
                <a:r>
                  <a:rPr lang="en-GB" sz="2200" dirty="0">
                    <a:solidFill>
                      <a:srgbClr val="00628C"/>
                    </a:solidFill>
                  </a:rPr>
                  <a:t>c) </a:t>
                </a:r>
                <a14:m>
                  <m:oMath xmlns:m="http://schemas.openxmlformats.org/officeDocument/2006/math">
                    <m:r>
                      <a:rPr lang="en-GB" sz="2200">
                        <a:latin typeface="Cambria Math" panose="02040503050406030204" pitchFamily="18" charset="0"/>
                      </a:rPr>
                      <m:t>3</m:t>
                    </m:r>
                    <m:f>
                      <m:fPr>
                        <m:ctrlPr>
                          <a:rPr lang="en-GB" sz="2200" i="1">
                            <a:latin typeface="Cambria Math" panose="02040503050406030204" pitchFamily="18" charset="0"/>
                          </a:rPr>
                        </m:ctrlPr>
                      </m:fPr>
                      <m:num>
                        <m:r>
                          <a:rPr lang="en-GB" sz="2200" i="1">
                            <a:latin typeface="Cambria Math" panose="02040503050406030204" pitchFamily="18" charset="0"/>
                          </a:rPr>
                          <m:t>3</m:t>
                        </m:r>
                      </m:num>
                      <m:den>
                        <m:r>
                          <a:rPr lang="en-GB" sz="2200" i="1">
                            <a:latin typeface="Cambria Math" panose="02040503050406030204" pitchFamily="18" charset="0"/>
                          </a:rPr>
                          <m:t>5</m:t>
                        </m:r>
                      </m:den>
                    </m:f>
                  </m:oMath>
                </a14:m>
                <a:endParaRPr lang="en-GB" sz="2200" dirty="0"/>
              </a:p>
            </p:txBody>
          </p:sp>
        </mc:Choice>
        <mc:Fallback xmlns="">
          <p:sp>
            <p:nvSpPr>
              <p:cNvPr id="33" name="Rectangle 32">
                <a:extLst>
                  <a:ext uri="{FF2B5EF4-FFF2-40B4-BE49-F238E27FC236}">
                    <a16:creationId xmlns:a16="http://schemas.microsoft.com/office/drawing/2014/main" id="{90181A9B-1BD0-4617-962D-696D63C12FFA}"/>
                  </a:ext>
                </a:extLst>
              </p:cNvPr>
              <p:cNvSpPr>
                <a:spLocks noRot="1" noChangeAspect="1" noMove="1" noResize="1" noEditPoints="1" noAdjustHandles="1" noChangeArrowheads="1" noChangeShapeType="1" noTextEdit="1"/>
              </p:cNvSpPr>
              <p:nvPr/>
            </p:nvSpPr>
            <p:spPr>
              <a:xfrm>
                <a:off x="5778629" y="3618438"/>
                <a:ext cx="879680" cy="573235"/>
              </a:xfrm>
              <a:prstGeom prst="rect">
                <a:avLst/>
              </a:prstGeom>
              <a:blipFill>
                <a:blip r:embed="rId12"/>
                <a:stretch>
                  <a:fillRect l="-9028"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A9DE638F-208A-42F2-9FAB-43833CFF4029}"/>
                  </a:ext>
                </a:extLst>
              </p:cNvPr>
              <p:cNvSpPr/>
              <p:nvPr/>
            </p:nvSpPr>
            <p:spPr>
              <a:xfrm>
                <a:off x="7426667" y="3619186"/>
                <a:ext cx="896878" cy="571823"/>
              </a:xfrm>
              <a:prstGeom prst="rect">
                <a:avLst/>
              </a:prstGeom>
            </p:spPr>
            <p:txBody>
              <a:bodyPr wrap="none">
                <a:spAutoFit/>
              </a:bodyPr>
              <a:lstStyle/>
              <a:p>
                <a:pPr>
                  <a:buNone/>
                </a:pPr>
                <a:r>
                  <a:rPr lang="en-GB" sz="2200" dirty="0">
                    <a:solidFill>
                      <a:srgbClr val="00628C"/>
                    </a:solidFill>
                  </a:rPr>
                  <a:t>d) </a:t>
                </a:r>
                <a14:m>
                  <m:oMath xmlns:m="http://schemas.openxmlformats.org/officeDocument/2006/math">
                    <m:r>
                      <a:rPr lang="en-GB" sz="2200">
                        <a:latin typeface="Cambria Math" panose="02040503050406030204" pitchFamily="18" charset="0"/>
                      </a:rPr>
                      <m:t>4</m:t>
                    </m:r>
                    <m:f>
                      <m:fPr>
                        <m:ctrlPr>
                          <a:rPr lang="en-GB" sz="2200" i="1">
                            <a:latin typeface="Cambria Math" panose="02040503050406030204" pitchFamily="18" charset="0"/>
                          </a:rPr>
                        </m:ctrlPr>
                      </m:fPr>
                      <m:num>
                        <m:r>
                          <a:rPr lang="en-GB" sz="2200" i="1">
                            <a:latin typeface="Cambria Math" panose="02040503050406030204" pitchFamily="18" charset="0"/>
                          </a:rPr>
                          <m:t>4</m:t>
                        </m:r>
                      </m:num>
                      <m:den>
                        <m:r>
                          <a:rPr lang="en-GB" sz="2200" i="1">
                            <a:latin typeface="Cambria Math" panose="02040503050406030204" pitchFamily="18" charset="0"/>
                          </a:rPr>
                          <m:t>5</m:t>
                        </m:r>
                      </m:den>
                    </m:f>
                  </m:oMath>
                </a14:m>
                <a:endParaRPr lang="en-GB" sz="2200" dirty="0"/>
              </a:p>
            </p:txBody>
          </p:sp>
        </mc:Choice>
        <mc:Fallback xmlns="">
          <p:sp>
            <p:nvSpPr>
              <p:cNvPr id="36" name="Rectangle 35">
                <a:extLst>
                  <a:ext uri="{FF2B5EF4-FFF2-40B4-BE49-F238E27FC236}">
                    <a16:creationId xmlns:a16="http://schemas.microsoft.com/office/drawing/2014/main" id="{A9DE638F-208A-42F2-9FAB-43833CFF4029}"/>
                  </a:ext>
                </a:extLst>
              </p:cNvPr>
              <p:cNvSpPr>
                <a:spLocks noRot="1" noChangeAspect="1" noMove="1" noResize="1" noEditPoints="1" noAdjustHandles="1" noChangeArrowheads="1" noChangeShapeType="1" noTextEdit="1"/>
              </p:cNvSpPr>
              <p:nvPr/>
            </p:nvSpPr>
            <p:spPr>
              <a:xfrm>
                <a:off x="7426667" y="3619186"/>
                <a:ext cx="896878" cy="571823"/>
              </a:xfrm>
              <a:prstGeom prst="rect">
                <a:avLst/>
              </a:prstGeom>
              <a:blipFill>
                <a:blip r:embed="rId13"/>
                <a:stretch>
                  <a:fillRect l="-8844"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B57362DE-E2AC-4580-8012-1A6A20ADA51F}"/>
                  </a:ext>
                </a:extLst>
              </p:cNvPr>
              <p:cNvSpPr/>
              <p:nvPr/>
            </p:nvSpPr>
            <p:spPr>
              <a:xfrm>
                <a:off x="8971702" y="3619273"/>
                <a:ext cx="896878" cy="578043"/>
              </a:xfrm>
              <a:prstGeom prst="rect">
                <a:avLst/>
              </a:prstGeom>
            </p:spPr>
            <p:txBody>
              <a:bodyPr wrap="none">
                <a:spAutoFit/>
              </a:bodyPr>
              <a:lstStyle/>
              <a:p>
                <a:pPr>
                  <a:buNone/>
                </a:pPr>
                <a:r>
                  <a:rPr lang="en-GB" sz="2200" dirty="0">
                    <a:solidFill>
                      <a:srgbClr val="00628C"/>
                    </a:solidFill>
                  </a:rPr>
                  <a:t>e) </a:t>
                </a:r>
                <a14:m>
                  <m:oMath xmlns:m="http://schemas.openxmlformats.org/officeDocument/2006/math">
                    <m:r>
                      <a:rPr lang="en-GB" sz="2200">
                        <a:latin typeface="Cambria Math" panose="02040503050406030204" pitchFamily="18" charset="0"/>
                      </a:rPr>
                      <m:t>5</m:t>
                    </m:r>
                    <m:f>
                      <m:fPr>
                        <m:ctrlPr>
                          <a:rPr lang="en-GB" sz="2200" i="1">
                            <a:latin typeface="Cambria Math" panose="02040503050406030204" pitchFamily="18" charset="0"/>
                          </a:rPr>
                        </m:ctrlPr>
                      </m:fPr>
                      <m:num>
                        <m:r>
                          <a:rPr lang="en-GB" sz="2200" i="1">
                            <a:latin typeface="Cambria Math" panose="02040503050406030204" pitchFamily="18" charset="0"/>
                          </a:rPr>
                          <m:t>5</m:t>
                        </m:r>
                      </m:num>
                      <m:den>
                        <m:r>
                          <a:rPr lang="en-GB" sz="2200" i="1">
                            <a:latin typeface="Cambria Math" panose="02040503050406030204" pitchFamily="18" charset="0"/>
                          </a:rPr>
                          <m:t>5</m:t>
                        </m:r>
                      </m:den>
                    </m:f>
                  </m:oMath>
                </a14:m>
                <a:endParaRPr lang="en-US" sz="2200" dirty="0"/>
              </a:p>
            </p:txBody>
          </p:sp>
        </mc:Choice>
        <mc:Fallback xmlns="">
          <p:sp>
            <p:nvSpPr>
              <p:cNvPr id="37" name="Rectangle 36">
                <a:extLst>
                  <a:ext uri="{FF2B5EF4-FFF2-40B4-BE49-F238E27FC236}">
                    <a16:creationId xmlns:a16="http://schemas.microsoft.com/office/drawing/2014/main" id="{B57362DE-E2AC-4580-8012-1A6A20ADA51F}"/>
                  </a:ext>
                </a:extLst>
              </p:cNvPr>
              <p:cNvSpPr>
                <a:spLocks noRot="1" noChangeAspect="1" noMove="1" noResize="1" noEditPoints="1" noAdjustHandles="1" noChangeArrowheads="1" noChangeShapeType="1" noTextEdit="1"/>
              </p:cNvSpPr>
              <p:nvPr/>
            </p:nvSpPr>
            <p:spPr>
              <a:xfrm>
                <a:off x="8971702" y="3619273"/>
                <a:ext cx="896878" cy="578043"/>
              </a:xfrm>
              <a:prstGeom prst="rect">
                <a:avLst/>
              </a:prstGeom>
              <a:blipFill>
                <a:blip r:embed="rId14"/>
                <a:stretch>
                  <a:fillRect l="-8844" b="-7368"/>
                </a:stretch>
              </a:blipFill>
            </p:spPr>
            <p:txBody>
              <a:bodyPr/>
              <a:lstStyle/>
              <a:p>
                <a:r>
                  <a:rPr lang="en-US">
                    <a:noFill/>
                  </a:rPr>
                  <a:t> </a:t>
                </a:r>
              </a:p>
            </p:txBody>
          </p:sp>
        </mc:Fallback>
      </mc:AlternateContent>
    </p:spTree>
    <p:extLst>
      <p:ext uri="{BB962C8B-B14F-4D97-AF65-F5344CB8AC3E}">
        <p14:creationId xmlns:p14="http://schemas.microsoft.com/office/powerpoint/2010/main" val="23515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P spid="32"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8: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48828351"/>
                  </p:ext>
                </p:extLst>
              </p:nvPr>
            </p:nvGraphicFramePr>
            <p:xfrm>
              <a:off x="267128" y="764704"/>
              <a:ext cx="11766037" cy="5719255"/>
            </p:xfrm>
            <a:graphic>
              <a:graphicData uri="http://schemas.openxmlformats.org/drawingml/2006/table">
                <a:tbl>
                  <a:tblPr firstRow="1" bandRow="1">
                    <a:tableStyleId>{5940675A-B579-460E-94D1-54222C63F5DA}</a:tableStyleId>
                  </a:tblPr>
                  <a:tblGrid>
                    <a:gridCol w="7105222">
                      <a:extLst>
                        <a:ext uri="{9D8B030D-6E8A-4147-A177-3AD203B41FA5}">
                          <a16:colId xmlns:a16="http://schemas.microsoft.com/office/drawing/2014/main" val="695237181"/>
                        </a:ext>
                      </a:extLst>
                    </a:gridCol>
                    <a:gridCol w="466081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Work with students to count up in fifths, and offer that these fifths should each be the same size as that given. </a:t>
                          </a:r>
                          <a:r>
                            <a:rPr lang="en-GB" sz="1600" b="0" i="0" u="none" strike="noStrike" noProof="0" dirty="0">
                              <a:latin typeface="+mn-lt"/>
                            </a:rPr>
                            <a:t>You could also give the </a:t>
                          </a:r>
                          <a:r>
                            <a:rPr lang="en-GB" sz="1600" i="0" u="none" dirty="0">
                              <a:hlinkClick r:id="rId3" action="ppaction://hlinksldjump"/>
                            </a:rPr>
                            <a:t>printable resource</a:t>
                          </a:r>
                          <a:r>
                            <a:rPr lang="en-GB" sz="1600" i="0" u="none" dirty="0"/>
                            <a:t> rather than asking students to sketch.</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Building on from the further</a:t>
                          </a:r>
                          <a:r>
                            <a:rPr lang="en-GB" sz="1600" u="none" baseline="0" dirty="0"/>
                            <a:t> thinking</a:t>
                          </a:r>
                          <a:r>
                            <a:rPr lang="en-GB" sz="1600" u="none" dirty="0"/>
                            <a:t> task, challenge students to consider the ‘</a:t>
                          </a:r>
                          <a:r>
                            <a:rPr lang="en-GB" sz="1600" i="0" u="none" dirty="0"/>
                            <a:t>revenge of the sixth’.</a:t>
                          </a:r>
                          <a:r>
                            <a:rPr lang="en-GB" sz="1600" i="0" u="none" baseline="0" dirty="0"/>
                            <a:t> A</a:t>
                          </a:r>
                          <a:r>
                            <a:rPr lang="en-GB" sz="1600" i="0" u="none" dirty="0"/>
                            <a:t>sk them, maybe without marking on the number line, to think about the position of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6</m:t>
                                      </m:r>
                                    </m:den>
                                  </m:f>
                                </m:e>
                              </m:box>
                            </m:oMath>
                          </a14:m>
                          <a:r>
                            <a:rPr lang="en-GB" sz="1600" i="0" u="none" dirty="0"/>
                            <a:t>,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1</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6</m:t>
                                      </m:r>
                                    </m:den>
                                  </m:f>
                                </m:e>
                              </m:box>
                            </m:oMath>
                          </a14:m>
                          <a:r>
                            <a:rPr lang="en-GB" sz="1600" i="0" u="none" dirty="0"/>
                            <a:t>,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2</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6</m:t>
                                      </m:r>
                                    </m:den>
                                  </m:f>
                                </m:e>
                              </m:box>
                            </m:oMath>
                          </a14:m>
                          <a:r>
                            <a:rPr lang="en-GB" sz="1600" i="0" u="none" dirty="0"/>
                            <a:t> and so on, and identify whether there is a position where the two sequences coincide.</a:t>
                          </a:r>
                        </a:p>
                        <a:p>
                          <a:endParaRPr lang="en-GB" sz="1600" u="none" dirty="0"/>
                        </a:p>
                        <a:p>
                          <a:r>
                            <a:rPr lang="en-GB" sz="1600" b="1" i="0" u="none" dirty="0"/>
                            <a:t>Representations</a:t>
                          </a:r>
                        </a:p>
                        <a:p>
                          <a:pPr lvl="0">
                            <a:buNone/>
                          </a:pPr>
                          <a:r>
                            <a:rPr lang="en-GB" sz="1600" b="0" i="0" u="none" dirty="0"/>
                            <a:t>The number line is used to encourage students to view fractions as numbers in their own right, rather than only understanding them as a proportion or a part of a larger whole. The positioning of each fraction, using the given fifth as a reference point, may challenge students' understanding.</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asks students to work with fractions greater than one. The Year 5 programme of study states that pupils should</a:t>
                          </a:r>
                          <a:r>
                            <a:rPr lang="en-GB" sz="1600" i="0" dirty="0"/>
                            <a:t> </a:t>
                          </a:r>
                          <a:r>
                            <a:rPr lang="en-GB" sz="1600" b="0" i="0" u="none" strike="noStrike" noProof="0" dirty="0">
                              <a:latin typeface="Arial"/>
                            </a:rPr>
                            <a:t>recognise mixed numbers and improper fractions and convert from one form to the other. </a:t>
                          </a:r>
                          <a:r>
                            <a:rPr lang="en-GB" sz="1600" dirty="0"/>
                            <a:t>The way in which students mark point a may reveal their understanding. They may count along the number line in fifths, and their marking of </a:t>
                          </a:r>
                          <a14:m>
                            <m:oMath xmlns:m="http://schemas.openxmlformats.org/officeDocument/2006/math">
                              <m:box>
                                <m:boxPr>
                                  <m:ctrlPr>
                                    <a:rPr lang="en-GB" sz="1600" i="1" dirty="0" smtClean="0">
                                      <a:latin typeface="Cambria Math" panose="02040503050406030204" pitchFamily="18" charset="0"/>
                                    </a:rPr>
                                  </m:ctrlPr>
                                </m:boxPr>
                                <m:e>
                                  <m:argPr>
                                    <m:argSz m:val="-1"/>
                                  </m:argPr>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5</m:t>
                                      </m:r>
                                    </m:num>
                                    <m:den>
                                      <m:r>
                                        <a:rPr lang="en-GB" sz="1600" b="0" i="1" dirty="0" smtClean="0">
                                          <a:latin typeface="Cambria Math" panose="02040503050406030204" pitchFamily="18" charset="0"/>
                                        </a:rPr>
                                        <m:t>5</m:t>
                                      </m:r>
                                    </m:den>
                                  </m:f>
                                </m:e>
                              </m:box>
                              <m:r>
                                <a:rPr lang="en-GB" sz="1600" i="1" dirty="0" smtClean="0">
                                  <a:latin typeface="Cambria Math" panose="02040503050406030204" pitchFamily="18" charset="0"/>
                                </a:rPr>
                                <m:t>, </m:t>
                              </m:r>
                            </m:oMath>
                          </a14:m>
                          <a:r>
                            <a:rPr lang="en-GB" sz="1600" dirty="0"/>
                            <a:t>and the ease with which they mark </a:t>
                          </a:r>
                          <a14:m>
                            <m:oMath xmlns:m="http://schemas.openxmlformats.org/officeDocument/2006/math">
                              <m:box>
                                <m:boxPr>
                                  <m:ctrlPr>
                                    <a:rPr lang="en-GB" sz="1600" i="1" dirty="0" smtClean="0">
                                      <a:latin typeface="Cambria Math" panose="02040503050406030204" pitchFamily="18" charset="0"/>
                                    </a:rPr>
                                  </m:ctrlPr>
                                </m:boxPr>
                                <m:e>
                                  <m:argPr>
                                    <m:argSz m:val="-1"/>
                                  </m:argPr>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6</m:t>
                                      </m:r>
                                    </m:num>
                                    <m:den>
                                      <m:r>
                                        <a:rPr lang="en-GB" sz="1600" b="0" i="1" dirty="0" smtClean="0">
                                          <a:latin typeface="Cambria Math" panose="02040503050406030204" pitchFamily="18" charset="0"/>
                                        </a:rPr>
                                        <m:t>5</m:t>
                                      </m:r>
                                    </m:den>
                                  </m:f>
                                </m:e>
                              </m:box>
                              <m:r>
                                <a:rPr lang="en-GB" sz="1600" b="0" i="1" dirty="0" smtClean="0">
                                  <a:latin typeface="Cambria Math" panose="02040503050406030204" pitchFamily="18" charset="0"/>
                                </a:rPr>
                                <m:t> </m:t>
                              </m:r>
                            </m:oMath>
                          </a14:m>
                          <a:r>
                            <a:rPr lang="en-GB" sz="1600" dirty="0"/>
                            <a:t>or </a:t>
                          </a:r>
                          <a14:m>
                            <m:oMath xmlns:m="http://schemas.openxmlformats.org/officeDocument/2006/math">
                              <m:r>
                                <a:rPr lang="en-GB" sz="1600" b="0" i="1" dirty="0" smtClean="0">
                                  <a:latin typeface="Cambria Math" panose="02040503050406030204" pitchFamily="18" charset="0"/>
                                </a:rPr>
                                <m:t>1</m:t>
                              </m:r>
                              <m:box>
                                <m:boxPr>
                                  <m:ctrlPr>
                                    <a:rPr lang="en-GB" sz="1600" b="0" i="1" dirty="0" smtClean="0">
                                      <a:latin typeface="Cambria Math" panose="02040503050406030204" pitchFamily="18" charset="0"/>
                                    </a:rPr>
                                  </m:ctrlPr>
                                </m:boxPr>
                                <m:e>
                                  <m:argPr>
                                    <m:argSz m:val="-1"/>
                                  </m:argP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5</m:t>
                                      </m:r>
                                    </m:den>
                                  </m:f>
                                </m:e>
                              </m:box>
                            </m:oMath>
                          </a14:m>
                          <a:r>
                            <a:rPr lang="en-GB" sz="1600" dirty="0"/>
                            <a:t> may offer insight. Students with a solid understanding of improper fractions combined with the fact that any fraction of the form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𝑛</m:t>
                                      </m:r>
                                    </m:num>
                                    <m:den>
                                      <m:r>
                                        <a:rPr lang="en-GB" sz="1600" b="0" i="1" smtClean="0">
                                          <a:latin typeface="Cambria Math" panose="02040503050406030204" pitchFamily="18" charset="0"/>
                                        </a:rPr>
                                        <m:t>𝑛</m:t>
                                      </m:r>
                                    </m:den>
                                  </m:f>
                                </m:e>
                              </m:box>
                              <m:r>
                                <a:rPr lang="en-GB" sz="1600" b="0" i="1" smtClean="0">
                                  <a:latin typeface="Cambria Math" panose="02040503050406030204" pitchFamily="18" charset="0"/>
                                </a:rPr>
                                <m:t>=1 </m:t>
                              </m:r>
                            </m:oMath>
                          </a14:m>
                          <a:r>
                            <a:rPr lang="en-GB" sz="1600" dirty="0"/>
                            <a:t>will easily identify that part e is equivalent to 6. Watch also for students who split the length of the number line into five equal parts, as they may not understand that a fraction can be thought of as a number.</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K</a:t>
                          </a:r>
                          <a:r>
                            <a:rPr lang="en-GB" sz="1600" b="0" dirty="0"/>
                            <a:t> explores the values that are one more or less than given fractions, which may be helpful if students found this challenging.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find out more about representations used to introduce fractions over 1, look at </a:t>
                          </a:r>
                          <a:r>
                            <a:rPr lang="en-GB" sz="1600" b="0" dirty="0">
                              <a:hlinkClick r:id="rId5"/>
                            </a:rPr>
                            <a:t>Segment 3.5: </a:t>
                          </a:r>
                          <a:r>
                            <a:rPr lang="en-GB" sz="1600" dirty="0">
                              <a:hlinkClick r:id="rId5"/>
                            </a:rPr>
                            <a:t>Working across one whole: improper fractions and mixed numbers</a:t>
                          </a:r>
                          <a:r>
                            <a:rPr lang="en-GB" sz="1600" dirty="0"/>
                            <a:t> from </a:t>
                          </a:r>
                          <a:r>
                            <a:rPr lang="en-GB" sz="1600" dirty="0">
                              <a:hlinkClick r:id="rId6"/>
                            </a:rPr>
                            <a:t>Primary Mastery Professional Development | NCETM</a:t>
                          </a:r>
                          <a:r>
                            <a:rPr lang="en-GB" sz="1600" dirty="0"/>
                            <a:t>.</a:t>
                          </a:r>
                          <a:endParaRPr lang="en-GB" sz="1600" b="0"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48828351"/>
                  </p:ext>
                </p:extLst>
              </p:nvPr>
            </p:nvGraphicFramePr>
            <p:xfrm>
              <a:off x="267128" y="764704"/>
              <a:ext cx="11766037" cy="5719255"/>
            </p:xfrm>
            <a:graphic>
              <a:graphicData uri="http://schemas.openxmlformats.org/drawingml/2006/table">
                <a:tbl>
                  <a:tblPr firstRow="1" bandRow="1">
                    <a:tableStyleId>{5940675A-B579-460E-94D1-54222C63F5DA}</a:tableStyleId>
                  </a:tblPr>
                  <a:tblGrid>
                    <a:gridCol w="7105222">
                      <a:extLst>
                        <a:ext uri="{9D8B030D-6E8A-4147-A177-3AD203B41FA5}">
                          <a16:colId xmlns:a16="http://schemas.microsoft.com/office/drawing/2014/main" val="695237181"/>
                        </a:ext>
                      </a:extLst>
                    </a:gridCol>
                    <a:gridCol w="466081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42855">
                    <a:tc>
                      <a:txBody>
                        <a:bodyPr/>
                        <a:lstStyle/>
                        <a:p>
                          <a:endParaRPr lang="en-US"/>
                        </a:p>
                      </a:txBody>
                      <a:tcPr>
                        <a:blipFill>
                          <a:blip r:embed="rId7"/>
                          <a:stretch>
                            <a:fillRect l="-86" t="-9789" r="-65866" b="-34337"/>
                          </a:stretch>
                        </a:blipFill>
                      </a:tcPr>
                    </a:tc>
                    <a:tc>
                      <a:txBody>
                        <a:bodyPr/>
                        <a:lstStyle/>
                        <a:p>
                          <a:endParaRPr lang="en-US"/>
                        </a:p>
                      </a:txBody>
                      <a:tcPr>
                        <a:blipFill>
                          <a:blip r:embed="rId7"/>
                          <a:stretch>
                            <a:fillRect l="-152549" t="-9789" r="-392" b="-34337"/>
                          </a:stretch>
                        </a:blipFill>
                      </a:tcPr>
                    </a:tc>
                    <a:extLst>
                      <a:ext uri="{0D108BD9-81ED-4DB2-BD59-A6C34878D82A}">
                        <a16:rowId xmlns:a16="http://schemas.microsoft.com/office/drawing/2014/main" val="1616516725"/>
                      </a:ext>
                    </a:extLst>
                  </a:tr>
                  <a:tr h="131064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8" action="ppaction://hlinksldjump"/>
                            </a:rPr>
                            <a:t>K</a:t>
                          </a:r>
                          <a:r>
                            <a:rPr lang="en-GB" sz="1600" b="0" dirty="0"/>
                            <a:t> explores the values that are one more or less than given fractions, which may be helpful if students found this challenging.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find out more about representations used to introduce fractions over 1, look at </a:t>
                          </a:r>
                          <a:r>
                            <a:rPr lang="en-GB" sz="1600" b="0" dirty="0">
                              <a:hlinkClick r:id="rId9"/>
                            </a:rPr>
                            <a:t>Segment 3.5: </a:t>
                          </a:r>
                          <a:r>
                            <a:rPr lang="en-GB" sz="1600" dirty="0">
                              <a:hlinkClick r:id="rId9"/>
                            </a:rPr>
                            <a:t>Working across one whole: improper fractions and mixed numbers</a:t>
                          </a:r>
                          <a:r>
                            <a:rPr lang="en-GB" sz="1600" dirty="0"/>
                            <a:t> from </a:t>
                          </a:r>
                          <a:r>
                            <a:rPr lang="en-GB" sz="1600" dirty="0">
                              <a:hlinkClick r:id="rId10"/>
                            </a:rPr>
                            <a:t>Primary Mastery Professional Development | NCETM</a:t>
                          </a:r>
                          <a:r>
                            <a:rPr lang="en-GB" sz="1600" dirty="0"/>
                            <a:t>.</a:t>
                          </a:r>
                          <a:endParaRPr lang="en-GB" sz="1600" b="0"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40369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9: Whole numbers</a:t>
            </a:r>
          </a:p>
          <a:p>
            <a:endParaRPr lang="en-US" dirty="0"/>
          </a:p>
        </p:txBody>
      </p:sp>
      <p:sp>
        <p:nvSpPr>
          <p:cNvPr id="4" name="Action Button: Help 3">
            <a:hlinkClick r:id="" action="ppaction://noaction" highlightClick="1"/>
            <a:extLst>
              <a:ext uri="{FF2B5EF4-FFF2-40B4-BE49-F238E27FC236}">
                <a16:creationId xmlns:a16="http://schemas.microsoft.com/office/drawing/2014/main" id="{6364B444-2891-CF4B-B78E-3043E6D73864}"/>
              </a:ext>
            </a:extLst>
          </p:cNvPr>
          <p:cNvSpPr/>
          <p:nvPr/>
        </p:nvSpPr>
        <p:spPr>
          <a:xfrm>
            <a:off x="143339" y="58292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3733" dirty="0"/>
          </a:p>
        </p:txBody>
      </p:sp>
      <p:sp>
        <p:nvSpPr>
          <p:cNvPr id="5" name="TextBox 4">
            <a:extLst>
              <a:ext uri="{FF2B5EF4-FFF2-40B4-BE49-F238E27FC236}">
                <a16:creationId xmlns:a16="http://schemas.microsoft.com/office/drawing/2014/main" id="{3C74CE46-7AC7-B748-9C24-91CAABD3EDE2}"/>
              </a:ext>
            </a:extLst>
          </p:cNvPr>
          <p:cNvSpPr txBox="1"/>
          <p:nvPr/>
        </p:nvSpPr>
        <p:spPr>
          <a:xfrm>
            <a:off x="224286" y="1224045"/>
            <a:ext cx="11769771" cy="430887"/>
          </a:xfrm>
          <a:prstGeom prst="rect">
            <a:avLst/>
          </a:prstGeom>
          <a:noFill/>
        </p:spPr>
        <p:txBody>
          <a:bodyPr wrap="square" rtlCol="0">
            <a:spAutoFit/>
          </a:bodyPr>
          <a:lstStyle/>
          <a:p>
            <a:pPr>
              <a:buNone/>
            </a:pPr>
            <a:r>
              <a:rPr lang="en-GB" sz="2200" dirty="0"/>
              <a:t>Here is a section of a number line.</a:t>
            </a:r>
          </a:p>
        </p:txBody>
      </p:sp>
      <p:sp>
        <p:nvSpPr>
          <p:cNvPr id="6" name="TextBox 5">
            <a:extLst>
              <a:ext uri="{FF2B5EF4-FFF2-40B4-BE49-F238E27FC236}">
                <a16:creationId xmlns:a16="http://schemas.microsoft.com/office/drawing/2014/main" id="{C38D0E16-4D09-45EF-A4DF-3B22E0790B53}"/>
              </a:ext>
            </a:extLst>
          </p:cNvPr>
          <p:cNvSpPr txBox="1"/>
          <p:nvPr/>
        </p:nvSpPr>
        <p:spPr>
          <a:xfrm>
            <a:off x="302893" y="3524676"/>
            <a:ext cx="11769771" cy="2055947"/>
          </a:xfrm>
          <a:prstGeom prst="rect">
            <a:avLst/>
          </a:prstGeom>
          <a:noFill/>
        </p:spPr>
        <p:txBody>
          <a:bodyPr wrap="square" rtlCol="0">
            <a:spAutoFit/>
          </a:bodyPr>
          <a:lstStyle/>
          <a:p>
            <a:pPr>
              <a:buNone/>
            </a:pPr>
            <a:endParaRPr lang="en-US" sz="2200" dirty="0"/>
          </a:p>
          <a:p>
            <a:pPr>
              <a:buNone/>
            </a:pPr>
            <a:r>
              <a:rPr lang="en-US" sz="2200" dirty="0"/>
              <a:t>The blue arrow is pointing to a whole number.</a:t>
            </a:r>
          </a:p>
          <a:p>
            <a:pPr marL="457200" indent="-457200">
              <a:buFont typeface="+mj-lt"/>
              <a:buAutoNum type="alphaLcParenR"/>
            </a:pPr>
            <a:r>
              <a:rPr lang="en-US" sz="2200" dirty="0"/>
              <a:t>Which whole number must it be pointing to? Explain how you know.</a:t>
            </a:r>
          </a:p>
          <a:p>
            <a:pPr marL="457200" indent="-457200">
              <a:buFont typeface="+mj-lt"/>
              <a:buAutoNum type="alphaLcParenR" startAt="2"/>
            </a:pPr>
            <a:r>
              <a:rPr lang="en-GB" sz="2200" dirty="0"/>
              <a:t>Mark on the whole numbers that are immediately above and below it. </a:t>
            </a:r>
          </a:p>
          <a:p>
            <a:pPr marL="457200" indent="-457200">
              <a:buFont typeface="+mj-lt"/>
              <a:buAutoNum type="alphaLcParenR" startAt="2"/>
            </a:pPr>
            <a:r>
              <a:rPr lang="en-GB" sz="2200" dirty="0"/>
              <a:t>How would your answers change if the denominator was 6, rather than 5?</a:t>
            </a:r>
          </a:p>
        </p:txBody>
      </p:sp>
      <p:sp>
        <p:nvSpPr>
          <p:cNvPr id="7" name="TextBox 6">
            <a:extLst>
              <a:ext uri="{FF2B5EF4-FFF2-40B4-BE49-F238E27FC236}">
                <a16:creationId xmlns:a16="http://schemas.microsoft.com/office/drawing/2014/main" id="{B45FBBFD-E02F-4695-A86D-C4A6F41D4270}"/>
              </a:ext>
            </a:extLst>
          </p:cNvPr>
          <p:cNvSpPr txBox="1"/>
          <p:nvPr/>
        </p:nvSpPr>
        <p:spPr>
          <a:xfrm>
            <a:off x="1170771" y="5939217"/>
            <a:ext cx="7901040" cy="769441"/>
          </a:xfrm>
          <a:prstGeom prst="rect">
            <a:avLst/>
          </a:prstGeom>
          <a:noFill/>
        </p:spPr>
        <p:txBody>
          <a:bodyPr wrap="square" rtlCol="0">
            <a:spAutoFit/>
          </a:bodyPr>
          <a:lstStyle/>
          <a:p>
            <a:pPr>
              <a:buNone/>
            </a:pPr>
            <a:r>
              <a:rPr lang="en-GB" sz="2200" dirty="0"/>
              <a:t>What could the denominator be if there were no</a:t>
            </a:r>
            <a:r>
              <a:rPr lang="en-GB" sz="2200" b="1" dirty="0"/>
              <a:t> </a:t>
            </a:r>
            <a:r>
              <a:rPr lang="en-GB" sz="2200" dirty="0"/>
              <a:t>whole numbers between the two fractions? </a:t>
            </a:r>
            <a:endParaRPr lang="en-US" sz="2200" dirty="0"/>
          </a:p>
        </p:txBody>
      </p:sp>
      <p:pic>
        <p:nvPicPr>
          <p:cNvPr id="8" name="Picture 7">
            <a:extLst>
              <a:ext uri="{FF2B5EF4-FFF2-40B4-BE49-F238E27FC236}">
                <a16:creationId xmlns:a16="http://schemas.microsoft.com/office/drawing/2014/main" id="{16AB32D2-408D-48F0-87A0-01C29533B90C}"/>
              </a:ext>
            </a:extLst>
          </p:cNvPr>
          <p:cNvPicPr>
            <a:picLocks noChangeAspect="1"/>
          </p:cNvPicPr>
          <p:nvPr/>
        </p:nvPicPr>
        <p:blipFill>
          <a:blip r:embed="rId3"/>
          <a:stretch>
            <a:fillRect/>
          </a:stretch>
        </p:blipFill>
        <p:spPr>
          <a:xfrm>
            <a:off x="426868" y="1835952"/>
            <a:ext cx="5498651" cy="1813384"/>
          </a:xfrm>
          <a:prstGeom prst="rect">
            <a:avLst/>
          </a:prstGeom>
        </p:spPr>
      </p:pic>
    </p:spTree>
    <p:extLst>
      <p:ext uri="{BB962C8B-B14F-4D97-AF65-F5344CB8AC3E}">
        <p14:creationId xmlns:p14="http://schemas.microsoft.com/office/powerpoint/2010/main" val="37848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1–12  </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035299721"/>
              </p:ext>
            </p:extLst>
          </p:nvPr>
        </p:nvGraphicFramePr>
        <p:xfrm>
          <a:off x="634907" y="1012134"/>
          <a:ext cx="10423243" cy="4833732"/>
        </p:xfrm>
        <a:graphic>
          <a:graphicData uri="http://schemas.openxmlformats.org/drawingml/2006/table">
            <a:tbl>
              <a:tblPr firstRow="1" bandRow="1">
                <a:tableStyleId>{5940675A-B579-460E-94D1-54222C63F5DA}</a:tableStyleId>
              </a:tblPr>
              <a:tblGrid>
                <a:gridCol w="4023720">
                  <a:extLst>
                    <a:ext uri="{9D8B030D-6E8A-4147-A177-3AD203B41FA5}">
                      <a16:colId xmlns:a16="http://schemas.microsoft.com/office/drawing/2014/main" val="2259483677"/>
                    </a:ext>
                  </a:extLst>
                </a:gridCol>
                <a:gridCol w="5366158">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 </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1: Number line trios</a:t>
                      </a:r>
                      <a:endParaRPr lang="en-GB" u="none" dirty="0">
                        <a:solidFill>
                          <a:srgbClr val="585858"/>
                        </a:solidFill>
                      </a:endParaRPr>
                    </a:p>
                  </a:txBody>
                  <a:tcPr anchor="ctr"/>
                </a:tc>
                <a:tc rowSpan="12">
                  <a:txBody>
                    <a:bodyPr/>
                    <a:lstStyle/>
                    <a:p>
                      <a:pPr>
                        <a:lnSpc>
                          <a:spcPct val="107000"/>
                        </a:lnSpc>
                        <a:spcAft>
                          <a:spcPts val="800"/>
                        </a:spcAft>
                      </a:pPr>
                      <a:r>
                        <a:rPr lang="en-GB" sz="1800" dirty="0">
                          <a:effectLst/>
                          <a:latin typeface="+mj-lt"/>
                          <a:cs typeface="Times New Roman" panose="02020603050405020304" pitchFamily="18" charset="0"/>
                        </a:rPr>
                        <a:t>Representing fractions as numbers</a:t>
                      </a:r>
                    </a:p>
                  </a:txBody>
                  <a:tcPr anchor="ctr"/>
                </a:tc>
                <a:tc rowSpan="12">
                  <a:txBody>
                    <a:bodyPr/>
                    <a:lstStyle/>
                    <a:p>
                      <a:r>
                        <a:rPr lang="en-GB" dirty="0"/>
                        <a:t>1.3.1</a:t>
                      </a:r>
                    </a:p>
                  </a:txBody>
                  <a:tcPr anchor="ctr"/>
                </a:tc>
                <a:extLst>
                  <a:ext uri="{0D108BD9-81ED-4DB2-BD59-A6C34878D82A}">
                    <a16:rowId xmlns:a16="http://schemas.microsoft.com/office/drawing/2014/main" val="120974909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4" action="ppaction://hlinksldjump"/>
                        </a:rPr>
                        <a:t>2: Where is one-quarter?</a:t>
                      </a:r>
                      <a:endParaRPr lang="en-GB" u="none" dirty="0">
                        <a:solidFill>
                          <a:srgbClr val="585858"/>
                        </a:solidFill>
                      </a:endParaRPr>
                    </a:p>
                  </a:txBody>
                  <a:tcPr anchor="ctr"/>
                </a:tc>
                <a:tc vMerge="1">
                  <a:txBody>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Identify and explain whether a number is or is not a multiple of a given integer</a:t>
                      </a:r>
                    </a:p>
                  </a:txBody>
                  <a:tcPr/>
                </a:tc>
                <a:tc vMerge="1">
                  <a:txBody>
                    <a:bodyPr/>
                    <a:lstStyle/>
                    <a:p>
                      <a:endParaRPr lang="en-GB"/>
                    </a:p>
                  </a:txBody>
                  <a:tcPr anchor="ctr"/>
                </a:tc>
                <a:extLst>
                  <a:ext uri="{0D108BD9-81ED-4DB2-BD59-A6C34878D82A}">
                    <a16:rowId xmlns:a16="http://schemas.microsoft.com/office/drawing/2014/main" val="28939315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5" action="ppaction://hlinksldjump"/>
                        </a:rPr>
                        <a:t>3: Fraction estimation</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extLst>
                  <a:ext uri="{0D108BD9-81ED-4DB2-BD59-A6C34878D82A}">
                    <a16:rowId xmlns:a16="http://schemas.microsoft.com/office/drawing/2014/main" val="37541783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6" action="ppaction://hlinksldjump"/>
                        </a:rPr>
                        <a:t>4: Match-up</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5458390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7" action="ppaction://hlinksldjump"/>
                        </a:rPr>
                        <a:t>5: Same value, different appearance</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1631008358"/>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8" action="ppaction://hlinksldjump"/>
                        </a:rPr>
                        <a:t>6: Crocodiles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46399488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9" action="ppaction://hlinksldjump"/>
                        </a:rPr>
                        <a:t>7: Point to 0.4 </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92611578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0" action="ppaction://hlinksldjump"/>
                        </a:rPr>
                        <a:t>8: Revenge of the fifth</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3177548203"/>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1" action="ppaction://hlinksldjump"/>
                        </a:rPr>
                        <a:t>9: Whole numbers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3618338636"/>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2" action="ppaction://hlinksldjump"/>
                        </a:rPr>
                        <a:t>10: Dividing lines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3175360240"/>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3" action="ppaction://hlinksldjump"/>
                        </a:rPr>
                        <a:t>11: Sevenths </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2859391493"/>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4" action="ppaction://hlinksldjump"/>
                        </a:rPr>
                        <a:t>12: 5</a:t>
                      </a:r>
                      <a:r>
                        <a:rPr lang="en-GB" sz="800" u="none" dirty="0">
                          <a:solidFill>
                            <a:srgbClr val="585858"/>
                          </a:solidFill>
                          <a:hlinkClick r:id="rId14" action="ppaction://hlinksldjump"/>
                        </a:rPr>
                        <a:t> </a:t>
                      </a:r>
                      <a:r>
                        <a:rPr lang="en-GB" u="none" dirty="0">
                          <a:solidFill>
                            <a:srgbClr val="585858"/>
                          </a:solidFill>
                          <a:hlinkClick r:id="rId14" action="ppaction://hlinksldjump"/>
                        </a:rPr>
                        <a:t>678</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3908344463"/>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5"/>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63175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9: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54096622"/>
                  </p:ext>
                </p:extLst>
              </p:nvPr>
            </p:nvGraphicFramePr>
            <p:xfrm>
              <a:off x="267128" y="764704"/>
              <a:ext cx="11766038" cy="5694299"/>
            </p:xfrm>
            <a:graphic>
              <a:graphicData uri="http://schemas.openxmlformats.org/drawingml/2006/table">
                <a:tbl>
                  <a:tblPr firstRow="1" bandRow="1">
                    <a:tableStyleId>{5940675A-B579-460E-94D1-54222C63F5DA}</a:tableStyleId>
                  </a:tblPr>
                  <a:tblGrid>
                    <a:gridCol w="7875386">
                      <a:extLst>
                        <a:ext uri="{9D8B030D-6E8A-4147-A177-3AD203B41FA5}">
                          <a16:colId xmlns:a16="http://schemas.microsoft.com/office/drawing/2014/main" val="695237181"/>
                        </a:ext>
                      </a:extLst>
                    </a:gridCol>
                    <a:gridCol w="38906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As in Checkpoint 8, suggest that students start from 21-fifths and count up in fifths – is there is a fraction they identify as a whole number?</a:t>
                          </a:r>
                          <a:r>
                            <a:rPr lang="en-GB" sz="1600" i="0" u="none" baseline="0" dirty="0"/>
                            <a:t> </a:t>
                          </a:r>
                          <a:r>
                            <a:rPr lang="en-GB" sz="1600" i="0" u="none" dirty="0"/>
                            <a:t>Some students may be more familiar with representing improper fractions as mixed numbers.</a:t>
                          </a:r>
                          <a:r>
                            <a:rPr lang="en-GB" sz="1600" i="0" u="none" baseline="0" dirty="0"/>
                            <a:t> I</a:t>
                          </a:r>
                          <a:r>
                            <a:rPr lang="en-GB" sz="1600" i="0" u="none" dirty="0"/>
                            <a:t>dentifying the two marked values as </a:t>
                          </a:r>
                          <a14:m>
                            <m:oMath xmlns:m="http://schemas.openxmlformats.org/officeDocument/2006/math">
                              <m:r>
                                <a:rPr lang="en-GB" sz="1600" b="0" i="1" u="none" smtClean="0">
                                  <a:latin typeface="Cambria Math" panose="02040503050406030204" pitchFamily="18" charset="0"/>
                                </a:rPr>
                                <m:t>4</m:t>
                              </m:r>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5</m:t>
                                      </m:r>
                                    </m:den>
                                  </m:f>
                                </m:e>
                              </m:box>
                            </m:oMath>
                          </a14:m>
                          <a:r>
                            <a:rPr lang="en-GB" sz="1600" i="0" u="none" dirty="0"/>
                            <a:t> and </a:t>
                          </a:r>
                          <a14:m>
                            <m:oMath xmlns:m="http://schemas.openxmlformats.org/officeDocument/2006/math">
                              <m:r>
                                <a:rPr lang="en-GB" sz="1600" b="0" i="1" u="none" smtClean="0">
                                  <a:latin typeface="Cambria Math" panose="02040503050406030204" pitchFamily="18" charset="0"/>
                                </a:rPr>
                                <m:t>5</m:t>
                              </m:r>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5</m:t>
                                      </m:r>
                                    </m:den>
                                  </m:f>
                                </m:e>
                              </m:box>
                            </m:oMath>
                          </a14:m>
                          <a:r>
                            <a:rPr lang="en-GB" sz="1600" i="0" u="none" dirty="0"/>
                            <a:t> may make the missing whole number more apparent.</a:t>
                          </a:r>
                        </a:p>
                        <a:p>
                          <a:endParaRPr lang="en-GB" sz="1600" b="1" i="0" u="none" dirty="0"/>
                        </a:p>
                        <a:p>
                          <a:pPr lvl="0" defTabSz="914400">
                            <a:buNone/>
                            <a:tabLst/>
                            <a:defRPr/>
                          </a:pPr>
                          <a:r>
                            <a:rPr lang="en-GB" sz="1600" b="1" i="0" u="none" dirty="0"/>
                            <a:t>Challenge</a:t>
                          </a:r>
                          <a:endParaRPr lang="en-GB" dirty="0"/>
                        </a:p>
                        <a:p>
                          <a:r>
                            <a:rPr lang="en-GB" sz="1600" u="none" dirty="0"/>
                            <a:t>Challenge students to identify other values that sit between the two given fractions. Rather than find the whole number, ask them to identify all the fractions with a denominator of 10, or of 6. Ask students to find the number that's exactly halfway or one-third of the way between the two given values.</a:t>
                          </a:r>
                        </a:p>
                        <a:p>
                          <a:endParaRPr lang="en-GB" sz="1600" u="none" dirty="0"/>
                        </a:p>
                        <a:p>
                          <a:r>
                            <a:rPr lang="en-GB" sz="1600" b="1" i="0" u="none" dirty="0"/>
                            <a:t>Representations</a:t>
                          </a:r>
                        </a:p>
                        <a:p>
                          <a:pPr lvl="0">
                            <a:buNone/>
                          </a:pPr>
                          <a:r>
                            <a:rPr lang="en-GB" sz="1600" b="0" i="0" u="none" dirty="0"/>
                            <a:t>Using the number line identifies whether students understand that a fraction is a number in its own right. Interpreting a fraction as a proportion, or a part of a whole, is correct but suggests an incomplete understanding of fractions that may prove challenging when, for example, working with equivalent decimals or using the four operations with fractions.</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9 explores whether students understand fractions as a representation of a division, and are able to use this to identify a division with an integer solution.</a:t>
                          </a:r>
                        </a:p>
                        <a:p>
                          <a:pPr marL="0" marR="0" lvl="0" indent="0" algn="l">
                            <a:lnSpc>
                              <a:spcPct val="100000"/>
                            </a:lnSpc>
                            <a:spcBef>
                              <a:spcPts val="0"/>
                            </a:spcBef>
                            <a:spcAft>
                              <a:spcPts val="600"/>
                            </a:spcAft>
                            <a:buClrTx/>
                            <a:buSzTx/>
                            <a:buFont typeface="Arial" panose="020B0604020202020204" pitchFamily="34" charset="0"/>
                            <a:buNone/>
                          </a:pPr>
                          <a:r>
                            <a:rPr lang="en-GB" sz="1600" dirty="0"/>
                            <a:t>Students may want to reach for mixed numbers, rather than work with improper fractions. This may be evidence of a limited understanding of the different ways that a fraction can be interpreted. </a:t>
                          </a:r>
                        </a:p>
                        <a:p>
                          <a:pPr marL="0" marR="0" lvl="0" indent="0" algn="l">
                            <a:lnSpc>
                              <a:spcPct val="100000"/>
                            </a:lnSpc>
                            <a:spcBef>
                              <a:spcPts val="0"/>
                            </a:spcBef>
                            <a:spcAft>
                              <a:spcPts val="600"/>
                            </a:spcAft>
                            <a:buClrTx/>
                            <a:buSzTx/>
                            <a:buFont typeface="Arial" panose="020B0604020202020204" pitchFamily="34" charset="0"/>
                            <a:buNone/>
                          </a:pPr>
                          <a:r>
                            <a:rPr lang="en-GB" sz="1600" dirty="0"/>
                            <a:t>Explore whether students make links with multiplication facts in recognising that, for every whole number with a denominator of five, the numerator will be a multiple of four. Part b and the further thinking question probe this understanding.</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To find out more about representations used to introduce fractions over one, use </a:t>
                          </a:r>
                          <a:r>
                            <a:rPr lang="en-GB" sz="1600" b="0" dirty="0">
                              <a:hlinkClick r:id="rId3"/>
                            </a:rPr>
                            <a:t>Segment 3.5: </a:t>
                          </a:r>
                          <a:r>
                            <a:rPr lang="en-GB" sz="1600" dirty="0">
                              <a:hlinkClick r:id="rId3"/>
                            </a:rPr>
                            <a:t>Working across one whole: improper fractions and mixed numbers | NCETM</a:t>
                          </a:r>
                          <a:r>
                            <a:rPr lang="en-GB" sz="1600" dirty="0"/>
                            <a:t> from </a:t>
                          </a:r>
                          <a:r>
                            <a:rPr lang="en-GB" sz="1600" dirty="0">
                              <a:hlinkClick r:id="rId4"/>
                            </a:rPr>
                            <a:t>Primary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54096622"/>
                  </p:ext>
                </p:extLst>
              </p:nvPr>
            </p:nvGraphicFramePr>
            <p:xfrm>
              <a:off x="267128" y="764704"/>
              <a:ext cx="11766038" cy="5694299"/>
            </p:xfrm>
            <a:graphic>
              <a:graphicData uri="http://schemas.openxmlformats.org/drawingml/2006/table">
                <a:tbl>
                  <a:tblPr firstRow="1" bandRow="1">
                    <a:tableStyleId>{5940675A-B579-460E-94D1-54222C63F5DA}</a:tableStyleId>
                  </a:tblPr>
                  <a:tblGrid>
                    <a:gridCol w="7875386">
                      <a:extLst>
                        <a:ext uri="{9D8B030D-6E8A-4147-A177-3AD203B41FA5}">
                          <a16:colId xmlns:a16="http://schemas.microsoft.com/office/drawing/2014/main" val="695237181"/>
                        </a:ext>
                      </a:extLst>
                    </a:gridCol>
                    <a:gridCol w="389065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5579">
                    <a:tc>
                      <a:txBody>
                        <a:bodyPr/>
                        <a:lstStyle/>
                        <a:p>
                          <a:endParaRPr lang="en-US"/>
                        </a:p>
                      </a:txBody>
                      <a:tcPr>
                        <a:blipFill>
                          <a:blip r:embed="rId5"/>
                          <a:stretch>
                            <a:fillRect l="-77" t="-8784" r="-49690" b="-20000"/>
                          </a:stretch>
                        </a:blipFill>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9 explores whether students understand fractions as a representation of a division, and are able to use this to identify a division with an integer solution.</a:t>
                          </a:r>
                        </a:p>
                        <a:p>
                          <a:pPr marL="0" marR="0" lvl="0" indent="0" algn="l">
                            <a:lnSpc>
                              <a:spcPct val="100000"/>
                            </a:lnSpc>
                            <a:spcBef>
                              <a:spcPts val="0"/>
                            </a:spcBef>
                            <a:spcAft>
                              <a:spcPts val="600"/>
                            </a:spcAft>
                            <a:buClrTx/>
                            <a:buSzTx/>
                            <a:buFont typeface="Arial" panose="020B0604020202020204" pitchFamily="34" charset="0"/>
                            <a:buNone/>
                          </a:pPr>
                          <a:r>
                            <a:rPr lang="en-GB" sz="1600" dirty="0"/>
                            <a:t>Students may want to reach for mixed numbers, rather than work with improper fractions. This may be evidence of a limited understanding of the different ways that a fraction can be interpreted. </a:t>
                          </a:r>
                        </a:p>
                        <a:p>
                          <a:pPr marL="0" marR="0" lvl="0" indent="0" algn="l">
                            <a:lnSpc>
                              <a:spcPct val="100000"/>
                            </a:lnSpc>
                            <a:spcBef>
                              <a:spcPts val="0"/>
                            </a:spcBef>
                            <a:spcAft>
                              <a:spcPts val="600"/>
                            </a:spcAft>
                            <a:buClrTx/>
                            <a:buSzTx/>
                            <a:buFont typeface="Arial" panose="020B0604020202020204" pitchFamily="34" charset="0"/>
                            <a:buNone/>
                          </a:pPr>
                          <a:r>
                            <a:rPr lang="en-GB" sz="1600" dirty="0"/>
                            <a:t>Explore whether students make links with multiplication facts in recognising that, for every whole number with a denominator of five, the numerator will be a multiple of four. Part b and the further thinking question probe this understanding.</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To find out more about representations used to introduce fractions over one, use </a:t>
                          </a:r>
                          <a:r>
                            <a:rPr lang="en-GB" sz="1600" b="0" dirty="0">
                              <a:hlinkClick r:id="rId6"/>
                            </a:rPr>
                            <a:t>Segment 3.5: </a:t>
                          </a:r>
                          <a:r>
                            <a:rPr lang="en-GB" sz="1600" dirty="0">
                              <a:hlinkClick r:id="rId6"/>
                            </a:rPr>
                            <a:t>Working across one whole: improper fractions and mixed numbers | NCETM</a:t>
                          </a:r>
                          <a:r>
                            <a:rPr lang="en-GB" sz="1600" dirty="0"/>
                            <a:t> from </a:t>
                          </a:r>
                          <a:r>
                            <a:rPr lang="en-GB" sz="1600" dirty="0">
                              <a:hlinkClick r:id="rId7"/>
                            </a:rPr>
                            <a:t>Primary Mastery Professional Development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853717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10: Dividing lines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1012819"/>
            <a:ext cx="11865781" cy="1649682"/>
          </a:xfrm>
          <a:prstGeom prst="rect">
            <a:avLst/>
          </a:prstGeom>
          <a:noFill/>
        </p:spPr>
        <p:txBody>
          <a:bodyPr wrap="square" rtlCol="0">
            <a:spAutoFit/>
          </a:bodyPr>
          <a:lstStyle/>
          <a:p>
            <a:pPr>
              <a:buNone/>
            </a:pPr>
            <a:r>
              <a:rPr lang="en-US" sz="2200" dirty="0">
                <a:cs typeface="Arial" panose="020B0604020202020204" pitchFamily="34" charset="0"/>
              </a:rPr>
              <a:t>Carys is using a number line to think about division.</a:t>
            </a:r>
          </a:p>
          <a:p>
            <a:pPr>
              <a:buNone/>
            </a:pPr>
            <a:r>
              <a:rPr lang="en-US" sz="2200" dirty="0">
                <a:cs typeface="Arial" panose="020B0604020202020204" pitchFamily="34" charset="0"/>
              </a:rPr>
              <a:t>She’s already marked 1</a:t>
            </a:r>
            <a:r>
              <a:rPr lang="en-GB" sz="2200" dirty="0">
                <a:cs typeface="Arial" panose="020B0604020202020204" pitchFamily="34" charset="0"/>
              </a:rPr>
              <a:t>2 </a:t>
            </a:r>
            <a:r>
              <a:rPr lang="en-GB" sz="2200" dirty="0">
                <a:cs typeface="Arial" panose="020B0604020202020204" pitchFamily="34" charset="0"/>
                <a:sym typeface="Symbol" pitchFamily="2" charset="2"/>
              </a:rPr>
              <a:t> </a:t>
            </a:r>
            <a:r>
              <a:rPr lang="en-GB" sz="2200" dirty="0">
                <a:cs typeface="Arial" panose="020B0604020202020204" pitchFamily="34" charset="0"/>
              </a:rPr>
              <a:t>1, 12 </a:t>
            </a:r>
            <a:r>
              <a:rPr lang="en-GB" sz="2200" dirty="0">
                <a:cs typeface="Arial" panose="020B0604020202020204" pitchFamily="34" charset="0"/>
                <a:sym typeface="Symbol" pitchFamily="2" charset="2"/>
              </a:rPr>
              <a:t> </a:t>
            </a:r>
            <a:r>
              <a:rPr lang="en-GB" sz="2200" dirty="0">
                <a:cs typeface="Arial" panose="020B0604020202020204" pitchFamily="34" charset="0"/>
              </a:rPr>
              <a:t>2 and 12 </a:t>
            </a:r>
            <a:r>
              <a:rPr lang="en-GB" sz="2200" dirty="0">
                <a:cs typeface="Arial" panose="020B0604020202020204" pitchFamily="34" charset="0"/>
                <a:sym typeface="Symbol" pitchFamily="2" charset="2"/>
              </a:rPr>
              <a:t> </a:t>
            </a:r>
            <a:r>
              <a:rPr lang="en-GB" sz="2200" dirty="0">
                <a:cs typeface="Arial" panose="020B0604020202020204" pitchFamily="34" charset="0"/>
              </a:rPr>
              <a:t>3 on the line.</a:t>
            </a:r>
          </a:p>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5" name="TextBox 4">
            <a:extLst>
              <a:ext uri="{FF2B5EF4-FFF2-40B4-BE49-F238E27FC236}">
                <a16:creationId xmlns:a16="http://schemas.microsoft.com/office/drawing/2014/main" id="{82A7F7FD-79D1-854F-BC11-4C7175A5CEB4}"/>
              </a:ext>
            </a:extLst>
          </p:cNvPr>
          <p:cNvSpPr txBox="1"/>
          <p:nvPr/>
        </p:nvSpPr>
        <p:spPr>
          <a:xfrm>
            <a:off x="145680" y="3753511"/>
            <a:ext cx="12192000" cy="1938992"/>
          </a:xfrm>
          <a:prstGeom prst="rect">
            <a:avLst/>
          </a:prstGeom>
          <a:noFill/>
        </p:spPr>
        <p:txBody>
          <a:bodyPr wrap="square" rtlCol="0">
            <a:spAutoFit/>
          </a:bodyPr>
          <a:lstStyle/>
          <a:p>
            <a:pPr marL="457200" indent="-457200">
              <a:spcBef>
                <a:spcPts val="1200"/>
              </a:spcBef>
              <a:buFont typeface="+mj-lt"/>
              <a:buAutoNum type="alphaLcParenR"/>
            </a:pPr>
            <a:r>
              <a:rPr lang="en-US" sz="2400" dirty="0">
                <a:cs typeface="Arial" panose="020B0604020202020204" pitchFamily="34" charset="0"/>
              </a:rPr>
              <a:t>Where should she mark </a:t>
            </a:r>
            <a:r>
              <a:rPr lang="en-GB" sz="2400" dirty="0">
                <a:cs typeface="Arial" panose="020B0604020202020204" pitchFamily="34" charset="0"/>
              </a:rPr>
              <a:t>12 </a:t>
            </a:r>
            <a:r>
              <a:rPr lang="en-GB" sz="2400" dirty="0">
                <a:cs typeface="Arial" panose="020B0604020202020204" pitchFamily="34" charset="0"/>
                <a:sym typeface="Symbol" pitchFamily="2" charset="2"/>
              </a:rPr>
              <a:t> </a:t>
            </a:r>
            <a:r>
              <a:rPr lang="en-GB" sz="2400" dirty="0">
                <a:cs typeface="Arial" panose="020B0604020202020204" pitchFamily="34" charset="0"/>
              </a:rPr>
              <a:t>4? Why?</a:t>
            </a:r>
          </a:p>
          <a:p>
            <a:pPr marL="457200" indent="-457200">
              <a:spcBef>
                <a:spcPts val="1200"/>
              </a:spcBef>
              <a:buFont typeface="+mj-lt"/>
              <a:buAutoNum type="alphaLcParenR"/>
            </a:pPr>
            <a:r>
              <a:rPr lang="en-GB" sz="2200" dirty="0">
                <a:cs typeface="Arial" panose="020B0604020202020204" pitchFamily="34" charset="0"/>
              </a:rPr>
              <a:t>Which do you think is easier to mark next, 12 </a:t>
            </a:r>
            <a:r>
              <a:rPr lang="en-GB" sz="2200" dirty="0">
                <a:cs typeface="Arial" panose="020B0604020202020204" pitchFamily="34" charset="0"/>
                <a:sym typeface="Symbol" pitchFamily="2" charset="2"/>
              </a:rPr>
              <a:t> 5 or </a:t>
            </a:r>
            <a:r>
              <a:rPr lang="en-GB" sz="2200" dirty="0">
                <a:cs typeface="Arial" panose="020B0604020202020204" pitchFamily="34" charset="0"/>
              </a:rPr>
              <a:t>12 </a:t>
            </a:r>
            <a:r>
              <a:rPr lang="en-GB" sz="2200" dirty="0">
                <a:cs typeface="Arial" panose="020B0604020202020204" pitchFamily="34" charset="0"/>
                <a:sym typeface="Symbol" pitchFamily="2" charset="2"/>
              </a:rPr>
              <a:t> 6? Why?</a:t>
            </a:r>
          </a:p>
          <a:p>
            <a:pPr marL="457200" indent="-457200">
              <a:spcBef>
                <a:spcPts val="1200"/>
              </a:spcBef>
              <a:buFont typeface="+mj-lt"/>
              <a:buAutoNum type="alphaLcParenR"/>
            </a:pPr>
            <a:r>
              <a:rPr lang="en-GB" sz="2200" dirty="0">
                <a:cs typeface="Arial" panose="020B0604020202020204" pitchFamily="34" charset="0"/>
                <a:sym typeface="Symbol" pitchFamily="2" charset="2"/>
              </a:rPr>
              <a:t>Mark </a:t>
            </a:r>
            <a:r>
              <a:rPr lang="en-GB" sz="2200" dirty="0">
                <a:cs typeface="Arial" panose="020B0604020202020204" pitchFamily="34" charset="0"/>
              </a:rPr>
              <a:t>12 </a:t>
            </a:r>
            <a:r>
              <a:rPr lang="en-GB" sz="2200" dirty="0">
                <a:cs typeface="Arial" panose="020B0604020202020204" pitchFamily="34" charset="0"/>
                <a:sym typeface="Symbol" pitchFamily="2" charset="2"/>
              </a:rPr>
              <a:t> 5 and </a:t>
            </a:r>
            <a:r>
              <a:rPr lang="en-GB" sz="2200" dirty="0">
                <a:cs typeface="Arial" panose="020B0604020202020204" pitchFamily="34" charset="0"/>
              </a:rPr>
              <a:t>12 </a:t>
            </a:r>
            <a:r>
              <a:rPr lang="en-GB" sz="2200" dirty="0">
                <a:cs typeface="Arial" panose="020B0604020202020204" pitchFamily="34" charset="0"/>
                <a:sym typeface="Symbol" pitchFamily="2" charset="2"/>
              </a:rPr>
              <a:t> 6 on the line.</a:t>
            </a:r>
          </a:p>
          <a:p>
            <a:pPr marL="457200" indent="-457200">
              <a:spcBef>
                <a:spcPts val="1200"/>
              </a:spcBef>
              <a:buFont typeface="+mj-lt"/>
              <a:buAutoNum type="alphaLcParenR"/>
            </a:pPr>
            <a:endParaRPr lang="en-GB" sz="2200" dirty="0">
              <a:cs typeface="Arial" panose="020B0604020202020204" pitchFamily="34" charset="0"/>
              <a:sym typeface="Symbol" pitchFamily="2" charset="2"/>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70375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60595" y="5813704"/>
            <a:ext cx="8160907" cy="769441"/>
          </a:xfrm>
          <a:prstGeom prst="rect">
            <a:avLst/>
          </a:prstGeom>
          <a:noFill/>
        </p:spPr>
        <p:txBody>
          <a:bodyPr wrap="square" rtlCol="0">
            <a:spAutoFit/>
          </a:bodyPr>
          <a:lstStyle/>
          <a:p>
            <a:pPr>
              <a:buNone/>
            </a:pPr>
            <a:r>
              <a:rPr lang="en-US" sz="2200" dirty="0">
                <a:cs typeface="Arial" panose="020B0604020202020204" pitchFamily="34" charset="0"/>
              </a:rPr>
              <a:t>How many division calculations can you find that occupy the same position on the line as 12 </a:t>
            </a:r>
            <a:r>
              <a:rPr lang="en-GB" sz="2200" dirty="0">
                <a:cs typeface="Arial" panose="020B0604020202020204" pitchFamily="34" charset="0"/>
                <a:sym typeface="Symbol" pitchFamily="2" charset="2"/>
              </a:rPr>
              <a:t> 6? How about </a:t>
            </a:r>
            <a:r>
              <a:rPr lang="en-US" sz="2200" dirty="0">
                <a:cs typeface="Arial" panose="020B0604020202020204" pitchFamily="34" charset="0"/>
              </a:rPr>
              <a:t>12 </a:t>
            </a:r>
            <a:r>
              <a:rPr lang="en-GB" sz="2200" dirty="0">
                <a:cs typeface="Arial" panose="020B0604020202020204" pitchFamily="34" charset="0"/>
                <a:sym typeface="Symbol" pitchFamily="2" charset="2"/>
              </a:rPr>
              <a:t> 5?</a:t>
            </a:r>
            <a:endParaRPr lang="en-US" sz="2200" dirty="0">
              <a:cs typeface="Arial" panose="020B0604020202020204" pitchFamily="34" charset="0"/>
            </a:endParaRPr>
          </a:p>
        </p:txBody>
      </p:sp>
      <p:grpSp>
        <p:nvGrpSpPr>
          <p:cNvPr id="12" name="Group 11">
            <a:extLst>
              <a:ext uri="{FF2B5EF4-FFF2-40B4-BE49-F238E27FC236}">
                <a16:creationId xmlns:a16="http://schemas.microsoft.com/office/drawing/2014/main" id="{AA6E336F-AB7F-4353-98D6-CC786E725C41}"/>
              </a:ext>
            </a:extLst>
          </p:cNvPr>
          <p:cNvGrpSpPr/>
          <p:nvPr/>
        </p:nvGrpSpPr>
        <p:grpSpPr>
          <a:xfrm>
            <a:off x="476737" y="1891481"/>
            <a:ext cx="11278065" cy="1661679"/>
            <a:chOff x="476737" y="2353531"/>
            <a:chExt cx="11278065" cy="1661679"/>
          </a:xfrm>
        </p:grpSpPr>
        <p:grpSp>
          <p:nvGrpSpPr>
            <p:cNvPr id="11" name="Group 10">
              <a:extLst>
                <a:ext uri="{FF2B5EF4-FFF2-40B4-BE49-F238E27FC236}">
                  <a16:creationId xmlns:a16="http://schemas.microsoft.com/office/drawing/2014/main" id="{24CCAB59-8387-41F4-BD74-8DD446D438BD}"/>
                </a:ext>
              </a:extLst>
            </p:cNvPr>
            <p:cNvGrpSpPr/>
            <p:nvPr/>
          </p:nvGrpSpPr>
          <p:grpSpPr>
            <a:xfrm>
              <a:off x="476737" y="2384862"/>
              <a:ext cx="11278065" cy="1630348"/>
              <a:chOff x="476737" y="2384862"/>
              <a:chExt cx="11278065" cy="1630348"/>
            </a:xfrm>
          </p:grpSpPr>
          <p:pic>
            <p:nvPicPr>
              <p:cNvPr id="2" name="Picture 1">
                <a:extLst>
                  <a:ext uri="{FF2B5EF4-FFF2-40B4-BE49-F238E27FC236}">
                    <a16:creationId xmlns:a16="http://schemas.microsoft.com/office/drawing/2014/main" id="{0466D93C-129D-9F45-8318-56552812474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Lst>
              </a:blip>
              <a:srcRect l="32354" t="2641" r="58820" b="60198"/>
              <a:stretch/>
            </p:blipFill>
            <p:spPr>
              <a:xfrm>
                <a:off x="3874577" y="2384862"/>
                <a:ext cx="1152041" cy="865079"/>
              </a:xfrm>
              <a:prstGeom prst="rect">
                <a:avLst/>
              </a:prstGeom>
            </p:spPr>
          </p:pic>
          <p:pic>
            <p:nvPicPr>
              <p:cNvPr id="8" name="Picture 7">
                <a:extLst>
                  <a:ext uri="{FF2B5EF4-FFF2-40B4-BE49-F238E27FC236}">
                    <a16:creationId xmlns:a16="http://schemas.microsoft.com/office/drawing/2014/main" id="{D5307403-8BF3-4C34-9B1E-C7032ECA4F73}"/>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9" name="Picture 8">
              <a:extLst>
                <a:ext uri="{FF2B5EF4-FFF2-40B4-BE49-F238E27FC236}">
                  <a16:creationId xmlns:a16="http://schemas.microsoft.com/office/drawing/2014/main" id="{469FC153-A224-4AFC-91A1-D48520331172}"/>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0" name="Picture 9">
              <a:extLst>
                <a:ext uri="{FF2B5EF4-FFF2-40B4-BE49-F238E27FC236}">
                  <a16:creationId xmlns:a16="http://schemas.microsoft.com/office/drawing/2014/main" id="{7494E0BB-096A-44B9-B82A-C5D37AED54DB}"/>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spTree>
    <p:extLst>
      <p:ext uri="{BB962C8B-B14F-4D97-AF65-F5344CB8AC3E}">
        <p14:creationId xmlns:p14="http://schemas.microsoft.com/office/powerpoint/2010/main" val="116680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15792710"/>
              </p:ext>
            </p:extLst>
          </p:nvPr>
        </p:nvGraphicFramePr>
        <p:xfrm>
          <a:off x="267128" y="764704"/>
          <a:ext cx="11741215" cy="5913120"/>
        </p:xfrm>
        <a:graphic>
          <a:graphicData uri="http://schemas.openxmlformats.org/drawingml/2006/table">
            <a:tbl>
              <a:tblPr firstRow="1" bandRow="1">
                <a:tableStyleId>{5940675A-B579-460E-94D1-54222C63F5DA}</a:tableStyleId>
              </a:tblPr>
              <a:tblGrid>
                <a:gridCol w="8688186">
                  <a:extLst>
                    <a:ext uri="{9D8B030D-6E8A-4147-A177-3AD203B41FA5}">
                      <a16:colId xmlns:a16="http://schemas.microsoft.com/office/drawing/2014/main" val="695237181"/>
                    </a:ext>
                  </a:extLst>
                </a:gridCol>
                <a:gridCol w="305302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Students will be familiar with division, and most of the questions offer integer solutions, but using a number line to record the results may be challenging for some. Work with students to estimate and predict the position of the numbers and give them the </a:t>
                      </a:r>
                      <a:r>
                        <a:rPr lang="en-GB" sz="1600" i="0" u="none" dirty="0">
                          <a:hlinkClick r:id="rId3" action="ppaction://hlinksldjump"/>
                        </a:rPr>
                        <a:t>printable resource</a:t>
                      </a:r>
                      <a:r>
                        <a:rPr lang="en-GB" sz="1600" i="0" u="none" dirty="0"/>
                        <a:t>.</a:t>
                      </a:r>
                    </a:p>
                    <a:p>
                      <a:pPr marL="0" marR="0" lvl="0" indent="0" algn="l" rtl="0" eaLnBrk="1" fontAlgn="auto" latinLnBrk="0" hangingPunct="1">
                        <a:lnSpc>
                          <a:spcPct val="100000"/>
                        </a:lnSpc>
                        <a:spcBef>
                          <a:spcPts val="0"/>
                        </a:spcBef>
                        <a:spcAft>
                          <a:spcPts val="0"/>
                        </a:spcAft>
                        <a:buClrTx/>
                        <a:buSzTx/>
                        <a:buFontTx/>
                        <a:buNone/>
                      </a:pPr>
                      <a:endParaRPr lang="en-GB" sz="1600" i="0" u="none" dirty="0"/>
                    </a:p>
                    <a:p>
                      <a:pPr marL="0" marR="0" lvl="0" indent="0" algn="l" rtl="0" eaLnBrk="1" fontAlgn="auto" latinLnBrk="0" hangingPunct="1">
                        <a:lnSpc>
                          <a:spcPct val="100000"/>
                        </a:lnSpc>
                        <a:spcBef>
                          <a:spcPts val="0"/>
                        </a:spcBef>
                        <a:spcAft>
                          <a:spcPts val="0"/>
                        </a:spcAft>
                        <a:buClrTx/>
                        <a:buSzTx/>
                        <a:buFontTx/>
                        <a:buNone/>
                      </a:pPr>
                      <a:r>
                        <a:rPr lang="en-GB" sz="1600" b="1" i="0" u="none" dirty="0"/>
                        <a:t>Challenge</a:t>
                      </a:r>
                      <a:endParaRPr lang="en-GB" sz="1600" i="1" u="none" dirty="0"/>
                    </a:p>
                    <a:p>
                      <a:r>
                        <a:rPr lang="en-GB" sz="1600" u="none" dirty="0"/>
                        <a:t>Students who identify 12 </a:t>
                      </a:r>
                      <a:r>
                        <a:rPr lang="en-GB" sz="1600" b="0" i="0" u="none" strike="noStrike" noProof="0" dirty="0">
                          <a:latin typeface="Arial"/>
                        </a:rPr>
                        <a:t>÷ 6 as a different representation of twelve-sixths are likely to be successful with the further thinking task. Challenge this further by asking them to write more equivalent divisions but with increasing constraints. For example, where the dividend starts with the digit 7, or the divisor is greater than 100.</a:t>
                      </a:r>
                    </a:p>
                    <a:p>
                      <a:endParaRPr lang="en-GB" sz="1600" b="0" i="0" u="none" strike="noStrike" noProof="0" dirty="0">
                        <a:latin typeface="Arial"/>
                      </a:endParaRP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The number line supports students in identifying that divisions and fractions are different ways to represent a value that occupies a position on the number line. The number line is used here to make this equivalence explicit rather than interpreting division as 'sharing' and fraction as 'a small part’. If you </a:t>
                      </a:r>
                      <a:r>
                        <a:rPr lang="en-GB" sz="1600" i="0" u="none" dirty="0"/>
                        <a:t>do use a 'sharing' interpretation of division, e.g. by considering 12 </a:t>
                      </a:r>
                      <a:r>
                        <a:rPr lang="en-GB" sz="1600" b="0" i="0" u="none" strike="noStrike" noProof="0" dirty="0">
                          <a:latin typeface="+mn-lt"/>
                        </a:rPr>
                        <a:t>÷ 3 as</a:t>
                      </a:r>
                      <a:r>
                        <a:rPr lang="en-GB" sz="1600" i="0" u="none" dirty="0"/>
                        <a:t> the length of 12 on the number line split into three equal parts, then plan ahead how you will explain to students that the value of the quotient is the first point marked.</a:t>
                      </a: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600" dirty="0"/>
                        <a:t>Checkpoint 10 explores how students understand the connection between a division calculation and a fraction. The methods and strategies used by students offer insight into this understanding. For example, students who use an algorithm to calculate the result of the division may have a different understanding to those who use known facts. It is likely that students’ discussion around 12 ÷ 5 will offer the greatest insight into their interpretation of the calculation – take time to explore this calculation with students.</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To find out more about how division is introduced and talked about at primary school, it may be helpful to explore Topic 2.6 </a:t>
                      </a:r>
                      <a:r>
                        <a:rPr lang="en-GB" sz="1600" b="0" dirty="0">
                          <a:hlinkClick r:id="rId4"/>
                        </a:rPr>
                        <a:t>Segment 2.6: </a:t>
                      </a:r>
                      <a:r>
                        <a:rPr lang="fr-FR" sz="1600" dirty="0">
                          <a:hlinkClick r:id="rId4"/>
                        </a:rPr>
                        <a:t>Structures: quotitive and partitive division</a:t>
                      </a:r>
                      <a:r>
                        <a:rPr lang="fr-FR" sz="1600" dirty="0"/>
                        <a:t> </a:t>
                      </a:r>
                      <a:r>
                        <a:rPr lang="en-GB" sz="1600" noProof="0" dirty="0"/>
                        <a:t>from</a:t>
                      </a:r>
                      <a:r>
                        <a:rPr lang="fr-FR" sz="1600" dirty="0"/>
                        <a:t> </a:t>
                      </a:r>
                      <a:r>
                        <a:rPr lang="en-GB" sz="1600" dirty="0">
                          <a:hlinkClick r:id="rId5"/>
                        </a:rPr>
                        <a:t>Primary Mastery Professional Development | NCETM</a:t>
                      </a:r>
                      <a:r>
                        <a:rPr lang="en-GB" sz="1600" dirty="0"/>
                        <a:t>.</a:t>
                      </a:r>
                    </a:p>
                    <a:p>
                      <a:pPr marL="285750" indent="-285750">
                        <a:buFont typeface="Arial" panose="020B0604020202020204" pitchFamily="34" charset="0"/>
                        <a:buChar char="•"/>
                      </a:pPr>
                      <a:r>
                        <a:rPr lang="fr-FR" sz="1600" dirty="0"/>
                        <a:t>Additional </a:t>
                      </a:r>
                      <a:r>
                        <a:rPr lang="en-GB" sz="1600" noProof="0" dirty="0"/>
                        <a:t>activity</a:t>
                      </a:r>
                      <a:r>
                        <a:rPr lang="fr-FR" sz="1600" dirty="0"/>
                        <a:t> </a:t>
                      </a:r>
                      <a:r>
                        <a:rPr lang="fr-FR" sz="1600" dirty="0">
                          <a:hlinkClick r:id="rId6" action="ppaction://hlinksldjump"/>
                        </a:rPr>
                        <a:t>A</a:t>
                      </a:r>
                      <a:r>
                        <a:rPr lang="fr-FR" sz="1600" dirty="0"/>
                        <a:t> </a:t>
                      </a:r>
                      <a:r>
                        <a:rPr lang="en-GB" sz="1600" noProof="0" dirty="0"/>
                        <a:t>also</a:t>
                      </a:r>
                      <a:r>
                        <a:rPr lang="fr-FR" sz="1600" dirty="0"/>
                        <a:t> explores the position of quotients on the </a:t>
                      </a:r>
                      <a:r>
                        <a:rPr lang="en-GB" sz="1600" noProof="0" dirty="0"/>
                        <a:t>number</a:t>
                      </a:r>
                      <a:r>
                        <a:rPr lang="fr-FR" sz="1600" dirty="0"/>
                        <a:t> line, </a:t>
                      </a:r>
                      <a:r>
                        <a:rPr lang="en-GB" sz="1600" noProof="0" dirty="0"/>
                        <a:t>using</a:t>
                      </a:r>
                      <a:r>
                        <a:rPr lang="fr-FR" sz="1600" dirty="0"/>
                        <a:t> the </a:t>
                      </a:r>
                      <a:r>
                        <a:rPr lang="en-GB" sz="1600" noProof="0" dirty="0"/>
                        <a:t>same</a:t>
                      </a:r>
                      <a:r>
                        <a:rPr lang="fr-FR" sz="1600" dirty="0"/>
                        <a:t> divisions as a </a:t>
                      </a:r>
                      <a:r>
                        <a:rPr lang="en-GB" sz="1600" noProof="0" dirty="0"/>
                        <a:t>starting</a:t>
                      </a:r>
                      <a:r>
                        <a:rPr lang="fr-FR" sz="1600" dirty="0"/>
                        <a:t> point.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59868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11: Sevenths</a:t>
            </a:r>
          </a:p>
          <a:p>
            <a:endParaRPr lang="en-US" sz="2200" dirty="0"/>
          </a:p>
        </p:txBody>
      </p:sp>
      <p:sp>
        <p:nvSpPr>
          <p:cNvPr id="4" name="Action Button: Help 3">
            <a:hlinkClick r:id="" action="ppaction://noaction" highlightClick="1"/>
            <a:extLst>
              <a:ext uri="{FF2B5EF4-FFF2-40B4-BE49-F238E27FC236}">
                <a16:creationId xmlns:a16="http://schemas.microsoft.com/office/drawing/2014/main" id="{A09B4CE8-FA98-FA44-9FE3-3250526FFE11}"/>
              </a:ext>
            </a:extLst>
          </p:cNvPr>
          <p:cNvSpPr/>
          <p:nvPr/>
        </p:nvSpPr>
        <p:spPr>
          <a:xfrm>
            <a:off x="143339" y="58292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sz="2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16251E-208E-3840-8676-C7D61D3F6BC3}"/>
                  </a:ext>
                </a:extLst>
              </p:cNvPr>
              <p:cNvSpPr txBox="1"/>
              <p:nvPr/>
            </p:nvSpPr>
            <p:spPr>
              <a:xfrm>
                <a:off x="378747" y="3103694"/>
                <a:ext cx="8582799" cy="1005212"/>
              </a:xfrm>
              <a:prstGeom prst="rect">
                <a:avLst/>
              </a:prstGeom>
              <a:noFill/>
            </p:spPr>
            <p:txBody>
              <a:bodyPr wrap="none" rtlCol="0">
                <a:spAutoFit/>
              </a:bodyPr>
              <a:lstStyle/>
              <a:p>
                <a:pPr>
                  <a:buNone/>
                </a:pPr>
                <a:r>
                  <a:rPr lang="en-US" sz="2200" dirty="0"/>
                  <a:t>Natalia uses a calculator to find out that 1</a:t>
                </a:r>
                <a:r>
                  <a:rPr lang="en-GB" sz="2200" dirty="0">
                    <a:sym typeface="Symbol" pitchFamily="2" charset="2"/>
                  </a:rPr>
                  <a:t>  7 is approximately 0.14.</a:t>
                </a:r>
              </a:p>
              <a:p>
                <a:pPr marL="457200" indent="-457200">
                  <a:buFont typeface="+mj-lt"/>
                  <a:buAutoNum type="alphaLcParenR" startAt="2"/>
                </a:pPr>
                <a:r>
                  <a:rPr lang="en-GB" sz="2200" dirty="0">
                    <a:sym typeface="Symbol" pitchFamily="2" charset="2"/>
                  </a:rPr>
                  <a:t>Use this information to 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b="0" i="1" smtClean="0">
                            <a:latin typeface="Cambria Math" panose="02040503050406030204" pitchFamily="18" charset="0"/>
                            <a:sym typeface="Symbol" pitchFamily="2" charset="2"/>
                          </a:rPr>
                          <m:t>1</m:t>
                        </m:r>
                      </m:num>
                      <m:den>
                        <m:r>
                          <a:rPr lang="en-GB" sz="2200" b="0" i="1" smtClean="0">
                            <a:latin typeface="Cambria Math" panose="02040503050406030204" pitchFamily="18" charset="0"/>
                            <a:sym typeface="Symbol" pitchFamily="2" charset="2"/>
                          </a:rPr>
                          <m:t>7</m:t>
                        </m:r>
                      </m:den>
                    </m:f>
                  </m:oMath>
                </a14:m>
                <a:r>
                  <a:rPr lang="en-GB" sz="2200" dirty="0">
                    <a:sym typeface="Symbol" pitchFamily="2" charset="2"/>
                  </a:rPr>
                  <a:t> on the number line.</a:t>
                </a:r>
              </a:p>
            </p:txBody>
          </p:sp>
        </mc:Choice>
        <mc:Fallback xmlns="">
          <p:sp>
            <p:nvSpPr>
              <p:cNvPr id="5" name="TextBox 4">
                <a:extLst>
                  <a:ext uri="{FF2B5EF4-FFF2-40B4-BE49-F238E27FC236}">
                    <a16:creationId xmlns:a16="http://schemas.microsoft.com/office/drawing/2014/main" id="{AF16251E-208E-3840-8676-C7D61D3F6BC3}"/>
                  </a:ext>
                </a:extLst>
              </p:cNvPr>
              <p:cNvSpPr txBox="1">
                <a:spLocks noRot="1" noChangeAspect="1" noMove="1" noResize="1" noEditPoints="1" noAdjustHandles="1" noChangeArrowheads="1" noChangeShapeType="1" noTextEdit="1"/>
              </p:cNvSpPr>
              <p:nvPr/>
            </p:nvSpPr>
            <p:spPr>
              <a:xfrm>
                <a:off x="378747" y="3103694"/>
                <a:ext cx="8582799" cy="1005212"/>
              </a:xfrm>
              <a:prstGeom prst="rect">
                <a:avLst/>
              </a:prstGeom>
              <a:blipFill>
                <a:blip r:embed="rId4"/>
                <a:stretch>
                  <a:fillRect l="-923" t="-4242" r="-994" b="-42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2E9C93-6658-F845-8E4F-02FC88310E30}"/>
                  </a:ext>
                </a:extLst>
              </p:cNvPr>
              <p:cNvSpPr txBox="1"/>
              <p:nvPr/>
            </p:nvSpPr>
            <p:spPr>
              <a:xfrm>
                <a:off x="378747" y="4164044"/>
                <a:ext cx="9008364" cy="1008225"/>
              </a:xfrm>
              <a:prstGeom prst="rect">
                <a:avLst/>
              </a:prstGeom>
              <a:noFill/>
            </p:spPr>
            <p:txBody>
              <a:bodyPr wrap="none" rtlCol="0">
                <a:spAutoFit/>
              </a:bodyPr>
              <a:lstStyle/>
              <a:p>
                <a:pPr>
                  <a:buNone/>
                </a:pPr>
                <a:r>
                  <a:rPr lang="en-US" sz="2200" dirty="0"/>
                  <a:t>Tauseef uses a calculator to find out that 3</a:t>
                </a:r>
                <a:r>
                  <a:rPr lang="en-GB" sz="2200" dirty="0">
                    <a:sym typeface="Symbol" pitchFamily="2" charset="2"/>
                  </a:rPr>
                  <a:t>  7 is approximately 0.43.</a:t>
                </a:r>
              </a:p>
              <a:p>
                <a:pPr marL="457200" indent="-457200">
                  <a:buFont typeface="+mj-lt"/>
                  <a:buAutoNum type="alphaLcParenR" startAt="3"/>
                </a:pPr>
                <a:r>
                  <a:rPr lang="en-GB" sz="2200" dirty="0">
                    <a:sym typeface="Symbol" pitchFamily="2" charset="2"/>
                  </a:rPr>
                  <a:t>Use this information to 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b="0" i="1" smtClean="0">
                            <a:latin typeface="Cambria Math" panose="02040503050406030204" pitchFamily="18" charset="0"/>
                            <a:sym typeface="Symbol" pitchFamily="2" charset="2"/>
                          </a:rPr>
                          <m:t>3</m:t>
                        </m:r>
                      </m:num>
                      <m:den>
                        <m:r>
                          <a:rPr lang="en-GB" sz="2200" b="0" i="1" smtClean="0">
                            <a:latin typeface="Cambria Math" panose="02040503050406030204" pitchFamily="18" charset="0"/>
                            <a:sym typeface="Symbol" pitchFamily="2" charset="2"/>
                          </a:rPr>
                          <m:t>7</m:t>
                        </m:r>
                      </m:den>
                    </m:f>
                  </m:oMath>
                </a14:m>
                <a:r>
                  <a:rPr lang="en-GB" sz="2200" dirty="0">
                    <a:sym typeface="Symbol" pitchFamily="2" charset="2"/>
                  </a:rPr>
                  <a:t> on the number line.</a:t>
                </a:r>
              </a:p>
            </p:txBody>
          </p:sp>
        </mc:Choice>
        <mc:Fallback xmlns="">
          <p:sp>
            <p:nvSpPr>
              <p:cNvPr id="7" name="TextBox 6">
                <a:extLst>
                  <a:ext uri="{FF2B5EF4-FFF2-40B4-BE49-F238E27FC236}">
                    <a16:creationId xmlns:a16="http://schemas.microsoft.com/office/drawing/2014/main" id="{132E9C93-6658-F845-8E4F-02FC88310E30}"/>
                  </a:ext>
                </a:extLst>
              </p:cNvPr>
              <p:cNvSpPr txBox="1">
                <a:spLocks noRot="1" noChangeAspect="1" noMove="1" noResize="1" noEditPoints="1" noAdjustHandles="1" noChangeArrowheads="1" noChangeShapeType="1" noTextEdit="1"/>
              </p:cNvSpPr>
              <p:nvPr/>
            </p:nvSpPr>
            <p:spPr>
              <a:xfrm>
                <a:off x="378747" y="4164044"/>
                <a:ext cx="9008364" cy="1008225"/>
              </a:xfrm>
              <a:prstGeom prst="rect">
                <a:avLst/>
              </a:prstGeom>
              <a:blipFill>
                <a:blip r:embed="rId5"/>
                <a:stretch>
                  <a:fillRect l="-880" t="-4242" b="-42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D8BD876-7EBF-5140-ABA8-27DDF7DD4F0C}"/>
                  </a:ext>
                </a:extLst>
              </p:cNvPr>
              <p:cNvSpPr/>
              <p:nvPr/>
            </p:nvSpPr>
            <p:spPr>
              <a:xfrm>
                <a:off x="378747" y="5201133"/>
                <a:ext cx="5485797" cy="573427"/>
              </a:xfrm>
              <a:prstGeom prst="rect">
                <a:avLst/>
              </a:prstGeom>
            </p:spPr>
            <p:txBody>
              <a:bodyPr wrap="none">
                <a:spAutoFit/>
              </a:bodyPr>
              <a:lstStyle/>
              <a:p>
                <a:pPr marL="457200" indent="-457200">
                  <a:buFont typeface="+mj-lt"/>
                  <a:buAutoNum type="alphaLcParenR" startAt="4"/>
                </a:pPr>
                <a:r>
                  <a:rPr lang="en-GB" sz="2200" dirty="0">
                    <a:sym typeface="Symbol" pitchFamily="2" charset="2"/>
                  </a:rPr>
                  <a:t>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b="0" i="1" smtClean="0">
                            <a:latin typeface="Cambria Math" panose="02040503050406030204" pitchFamily="18" charset="0"/>
                            <a:sym typeface="Symbol" pitchFamily="2" charset="2"/>
                          </a:rPr>
                          <m:t>4</m:t>
                        </m:r>
                      </m:num>
                      <m:den>
                        <m:r>
                          <a:rPr lang="en-GB" sz="2200" b="0" i="1" smtClean="0">
                            <a:latin typeface="Cambria Math" panose="02040503050406030204" pitchFamily="18" charset="0"/>
                            <a:sym typeface="Symbol" pitchFamily="2" charset="2"/>
                          </a:rPr>
                          <m:t>7</m:t>
                        </m:r>
                      </m:den>
                    </m:f>
                  </m:oMath>
                </a14:m>
                <a:r>
                  <a:rPr lang="en-US" sz="2200" dirty="0"/>
                  <a:t> on the number line.</a:t>
                </a:r>
              </a:p>
            </p:txBody>
          </p:sp>
        </mc:Choice>
        <mc:Fallback xmlns="">
          <p:sp>
            <p:nvSpPr>
              <p:cNvPr id="8" name="Rectangle 7">
                <a:extLst>
                  <a:ext uri="{FF2B5EF4-FFF2-40B4-BE49-F238E27FC236}">
                    <a16:creationId xmlns:a16="http://schemas.microsoft.com/office/drawing/2014/main" id="{4D8BD876-7EBF-5140-ABA8-27DDF7DD4F0C}"/>
                  </a:ext>
                </a:extLst>
              </p:cNvPr>
              <p:cNvSpPr>
                <a:spLocks noRot="1" noChangeAspect="1" noMove="1" noResize="1" noEditPoints="1" noAdjustHandles="1" noChangeArrowheads="1" noChangeShapeType="1" noTextEdit="1"/>
              </p:cNvSpPr>
              <p:nvPr/>
            </p:nvSpPr>
            <p:spPr>
              <a:xfrm>
                <a:off x="378747" y="5201133"/>
                <a:ext cx="5485797" cy="573427"/>
              </a:xfrm>
              <a:prstGeom prst="rect">
                <a:avLst/>
              </a:prstGeom>
              <a:blipFill>
                <a:blip r:embed="rId6"/>
                <a:stretch>
                  <a:fillRect l="-1222" b="-8511"/>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AD03492C-0E12-43BF-B775-F0611E78A289}"/>
              </a:ext>
            </a:extLst>
          </p:cNvPr>
          <p:cNvSpPr txBox="1"/>
          <p:nvPr/>
        </p:nvSpPr>
        <p:spPr>
          <a:xfrm>
            <a:off x="1162975" y="5950913"/>
            <a:ext cx="7769392" cy="769441"/>
          </a:xfrm>
          <a:prstGeom prst="rect">
            <a:avLst/>
          </a:prstGeom>
          <a:noFill/>
        </p:spPr>
        <p:txBody>
          <a:bodyPr wrap="square">
            <a:spAutoFit/>
          </a:bodyPr>
          <a:lstStyle/>
          <a:p>
            <a:pPr>
              <a:buNone/>
            </a:pPr>
            <a:r>
              <a:rPr lang="en-GB" sz="2200" dirty="0"/>
              <a:t>Using your answers (and without using a calculator), what other sevenths can you mark on the number line?</a:t>
            </a:r>
          </a:p>
        </p:txBody>
      </p:sp>
      <p:sp>
        <p:nvSpPr>
          <p:cNvPr id="10" name="TextBox 9">
            <a:extLst>
              <a:ext uri="{FF2B5EF4-FFF2-40B4-BE49-F238E27FC236}">
                <a16:creationId xmlns:a16="http://schemas.microsoft.com/office/drawing/2014/main" id="{FC4D5A5C-BAE9-4C80-B9A7-36C0AE846B56}"/>
              </a:ext>
            </a:extLst>
          </p:cNvPr>
          <p:cNvSpPr txBox="1"/>
          <p:nvPr/>
        </p:nvSpPr>
        <p:spPr>
          <a:xfrm>
            <a:off x="378747" y="2559752"/>
            <a:ext cx="8119530" cy="430887"/>
          </a:xfrm>
          <a:prstGeom prst="rect">
            <a:avLst/>
          </a:prstGeom>
          <a:noFill/>
        </p:spPr>
        <p:txBody>
          <a:bodyPr wrap="none" rtlCol="0">
            <a:spAutoFit/>
          </a:bodyPr>
          <a:lstStyle/>
          <a:p>
            <a:pPr marL="457200" indent="-457200">
              <a:buFont typeface="+mj-lt"/>
              <a:buAutoNum type="alphaLcParenR"/>
            </a:pPr>
            <a:r>
              <a:rPr lang="en-GB" sz="2200" dirty="0"/>
              <a:t>Estimate the value of </a:t>
            </a:r>
            <a:r>
              <a:rPr lang="en-US" sz="2200" dirty="0"/>
              <a:t>1</a:t>
            </a:r>
            <a:r>
              <a:rPr lang="en-GB" sz="2200" dirty="0">
                <a:sym typeface="Symbol" pitchFamily="2" charset="2"/>
              </a:rPr>
              <a:t>  7 and mark it on the number line.</a:t>
            </a:r>
            <a:r>
              <a:rPr lang="en-GB" sz="2200" dirty="0"/>
              <a:t>  </a:t>
            </a:r>
            <a:endParaRPr lang="en-GB" sz="2200" dirty="0">
              <a:sym typeface="Symbol" pitchFamily="2" charset="2"/>
            </a:endParaRPr>
          </a:p>
        </p:txBody>
      </p:sp>
      <p:pic>
        <p:nvPicPr>
          <p:cNvPr id="11" name="Picture 10">
            <a:extLst>
              <a:ext uri="{FF2B5EF4-FFF2-40B4-BE49-F238E27FC236}">
                <a16:creationId xmlns:a16="http://schemas.microsoft.com/office/drawing/2014/main" id="{23288574-F413-4C5A-90E2-AFD4A7F789E0}"/>
              </a:ext>
            </a:extLst>
          </p:cNvPr>
          <p:cNvPicPr>
            <a:picLocks noChangeAspect="1"/>
          </p:cNvPicPr>
          <p:nvPr/>
        </p:nvPicPr>
        <p:blipFill>
          <a:blip r:embed="rId7"/>
          <a:stretch>
            <a:fillRect/>
          </a:stretch>
        </p:blipFill>
        <p:spPr>
          <a:xfrm>
            <a:off x="559562" y="1338499"/>
            <a:ext cx="11072875" cy="799008"/>
          </a:xfrm>
          <a:prstGeom prst="rect">
            <a:avLst/>
          </a:prstGeom>
        </p:spPr>
      </p:pic>
    </p:spTree>
    <p:extLst>
      <p:ext uri="{BB962C8B-B14F-4D97-AF65-F5344CB8AC3E}">
        <p14:creationId xmlns:p14="http://schemas.microsoft.com/office/powerpoint/2010/main" val="6263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11: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78531607"/>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936861">
                      <a:extLst>
                        <a:ext uri="{9D8B030D-6E8A-4147-A177-3AD203B41FA5}">
                          <a16:colId xmlns:a16="http://schemas.microsoft.com/office/drawing/2014/main" val="695237181"/>
                        </a:ext>
                      </a:extLst>
                    </a:gridCol>
                    <a:gridCol w="482917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1200"/>
                            </a:spcAft>
                            <a:buClrTx/>
                            <a:buSzTx/>
                            <a:buFontTx/>
                            <a:buNone/>
                          </a:pPr>
                          <a:r>
                            <a:rPr lang="en-GB" sz="1600" i="0" u="none" dirty="0"/>
                            <a:t>Support students in interpreting the fraction as a division, and so connecting parts a and b. Use a context to make this connection. For example, one object shared between seven people can be calculated as 1 </a:t>
                          </a:r>
                          <a:r>
                            <a:rPr lang="en-GB" sz="1600" b="0" i="0" u="none" strike="noStrike" noProof="0" dirty="0">
                              <a:latin typeface="Arial"/>
                            </a:rPr>
                            <a:t>÷ 7 and represented as one-seventh). Use the </a:t>
                          </a:r>
                          <a:r>
                            <a:rPr lang="en-GB" sz="1600" b="0" i="0" u="none" strike="noStrike" noProof="0" dirty="0">
                              <a:latin typeface="Arial"/>
                              <a:hlinkClick r:id="rId3" action="ppaction://hlinksldjump"/>
                            </a:rPr>
                            <a:t>printable resource</a:t>
                          </a:r>
                          <a:r>
                            <a:rPr lang="en-GB" sz="1600" b="0" i="0" u="none" strike="noStrike" noProof="0" dirty="0">
                              <a:latin typeface="Arial"/>
                            </a:rPr>
                            <a:t>.</a:t>
                          </a:r>
                        </a:p>
                        <a:p>
                          <a:pPr marL="0" marR="0" lvl="0" indent="0" algn="l" rtl="0" eaLnBrk="1" fontAlgn="auto" latinLnBrk="0" hangingPunct="1">
                            <a:lnSpc>
                              <a:spcPct val="100000"/>
                            </a:lnSpc>
                            <a:spcBef>
                              <a:spcPts val="0"/>
                            </a:spcBef>
                            <a:spcAft>
                              <a:spcPts val="0"/>
                            </a:spcAft>
                            <a:buClrTx/>
                            <a:buSzTx/>
                            <a:buFontTx/>
                            <a:buNone/>
                          </a:pPr>
                          <a:r>
                            <a:rPr lang="en-GB" sz="1600" b="1" i="0" u="none" dirty="0"/>
                            <a:t>Challenge</a:t>
                          </a:r>
                        </a:p>
                        <a:p>
                          <a:pPr>
                            <a:spcAft>
                              <a:spcPts val="1200"/>
                            </a:spcAft>
                          </a:pPr>
                          <a:r>
                            <a:rPr lang="en-GB" sz="1600" u="none" dirty="0"/>
                            <a:t>Explore students' understanding of the different ways of manipulating fractions. For example, having used the given information to mark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4</m:t>
                                      </m:r>
                                    </m:num>
                                    <m:den>
                                      <m:r>
                                        <a:rPr lang="en-GB" sz="1600" b="0" i="1" u="none" smtClean="0">
                                          <a:latin typeface="Cambria Math" panose="02040503050406030204" pitchFamily="18" charset="0"/>
                                        </a:rPr>
                                        <m:t>7</m:t>
                                      </m:r>
                                    </m:den>
                                  </m:f>
                                </m:e>
                              </m:box>
                            </m:oMath>
                          </a14:m>
                          <a:r>
                            <a:rPr lang="en-GB" sz="1600" b="0" i="0" u="none" dirty="0"/>
                            <a:t> on the number line, ask students</a:t>
                          </a:r>
                          <a:r>
                            <a:rPr lang="en-GB" sz="1600" b="0" i="0" u="none" baseline="0" dirty="0"/>
                            <a:t> </a:t>
                          </a:r>
                          <a:r>
                            <a:rPr lang="en-GB" sz="1600" b="0" i="0" u="none" dirty="0"/>
                            <a:t>to mark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4</m:t>
                                      </m:r>
                                    </m:num>
                                    <m:den>
                                      <m:r>
                                        <a:rPr lang="en-GB" sz="1600" b="0" i="1" u="none" smtClean="0">
                                          <a:latin typeface="Cambria Math" panose="02040503050406030204" pitchFamily="18" charset="0"/>
                                        </a:rPr>
                                        <m:t>14</m:t>
                                      </m:r>
                                    </m:den>
                                  </m:f>
                                </m:e>
                              </m:box>
                            </m:oMath>
                          </a14:m>
                          <a:r>
                            <a:rPr lang="en-GB" sz="1600" b="0" i="0" u="none" dirty="0"/>
                            <a:t>, or determine which is greater, 0.7 or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5</m:t>
                                      </m:r>
                                    </m:num>
                                    <m:den>
                                      <m:r>
                                        <a:rPr lang="en-GB" sz="1600" b="0" i="1" u="none" smtClean="0">
                                          <a:latin typeface="Cambria Math" panose="02040503050406030204" pitchFamily="18" charset="0"/>
                                        </a:rPr>
                                        <m:t>7</m:t>
                                      </m:r>
                                    </m:den>
                                  </m:f>
                                </m:e>
                              </m:box>
                            </m:oMath>
                          </a14:m>
                          <a:r>
                            <a:rPr lang="en-GB" sz="1600" b="0" i="0" u="none" dirty="0"/>
                            <a:t>.</a:t>
                          </a:r>
                          <a:endParaRPr lang="en-GB" sz="1600" b="1" i="0" u="none" dirty="0"/>
                        </a:p>
                        <a:p>
                          <a:pPr lvl="0">
                            <a:buNone/>
                          </a:pPr>
                          <a:r>
                            <a:rPr lang="en-GB" sz="1600" b="1" i="0" u="none" dirty="0"/>
                            <a:t>Representations</a:t>
                          </a:r>
                        </a:p>
                        <a:p>
                          <a:pPr lvl="0">
                            <a:buNone/>
                          </a:pPr>
                          <a:r>
                            <a:rPr lang="en-GB" sz="1600" b="0" i="0" u="none" dirty="0"/>
                            <a:t>A number line is used to identify whether students understand fractions as numbers in their own right. If they struggle to connect this with division, find out students’ preferred understanding of division (such as a bar model) and use a representation of fractions to complement this. Then connect this back to the number line representation in future teaching.</a:t>
                          </a: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600" dirty="0"/>
                            <a:t>The focus of Checkpoint 11 is the equivalence of fractions and decimals, alongside interpreting a fraction as a division. Part a asks students to estimate – if students have a reasonable understanding here, they may use a strategy such as dividing the line into seven parts (note whether they realise they just need to divide the line between 0 and 1, rather then the whole illustrated line). Parts b and c show whether students are aware of the connection between fractions and division, as well as their understanding of marking fractions on the decimal number line. Part d goes further and asks students to work between fractions and decimals: do they fully understand the equivalence, and recognise that they can use them interchangeably? The further thinking question offers students the chance to use this understanding more creatively.</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Refer to Key idea 1.3.1.3: Understanding fractions as divisions from </a:t>
                          </a:r>
                          <a:r>
                            <a:rPr lang="en-GB" sz="1600" b="0" dirty="0">
                              <a:hlinkClick r:id="rId4"/>
                            </a:rPr>
                            <a:t>1.3 Ordering and comparing</a:t>
                          </a:r>
                          <a:r>
                            <a:rPr lang="en-GB" sz="1600" b="0" dirty="0"/>
                            <a:t>, within the </a:t>
                          </a:r>
                          <a:r>
                            <a:rPr lang="en-GB" sz="1600" dirty="0">
                              <a:hlinkClick r:id="rId5"/>
                            </a:rPr>
                            <a:t>Secondary Mastery Professional Development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6" action="ppaction://hlinksldjump"/>
                            </a:rPr>
                            <a:t>B</a:t>
                          </a:r>
                          <a:r>
                            <a:rPr lang="en-GB" sz="1600" b="0" dirty="0"/>
                            <a:t> is a more challenging version of this task.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78531607"/>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936861">
                      <a:extLst>
                        <a:ext uri="{9D8B030D-6E8A-4147-A177-3AD203B41FA5}">
                          <a16:colId xmlns:a16="http://schemas.microsoft.com/office/drawing/2014/main" val="695237181"/>
                        </a:ext>
                      </a:extLst>
                    </a:gridCol>
                    <a:gridCol w="4829177">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endParaRPr lang="en-US"/>
                        </a:p>
                      </a:txBody>
                      <a:tcPr>
                        <a:blipFill>
                          <a:blip r:embed="rId8"/>
                          <a:stretch>
                            <a:fillRect l="-88" t="-8832" r="-69947" b="-25408"/>
                          </a:stretch>
                        </a:blip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600" dirty="0"/>
                            <a:t>The focus of Checkpoint 11 is the equivalence of fractions and decimals, alongside interpreting a fraction as a division. Part a asks students to estimate – if students have a reasonable understanding here, they may use a strategy such as dividing the line into seven parts (note whether they realise they just need to divide the line between 0 and 1, rather then the whole illustrated line). Parts b and c show whether students are aware of the connection between fractions and division, as well as their understanding of marking fractions on the decimal number line. Part d goes further and asks students to work between fractions and decimals: do they fully understand the equivalence, and recognise that they can use them interchangeably? The further thinking question offers students the chance to use this understanding more creatively.</a:t>
                          </a:r>
                        </a:p>
                      </a:txBody>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Refer to Key idea 1.3.1.3: Understanding fractions as divisions from </a:t>
                          </a:r>
                          <a:r>
                            <a:rPr lang="en-GB" sz="1600" b="0" dirty="0">
                              <a:hlinkClick r:id="rId9"/>
                            </a:rPr>
                            <a:t>1.3 Ordering and comparing</a:t>
                          </a:r>
                          <a:r>
                            <a:rPr lang="en-GB" sz="1600" b="0" dirty="0"/>
                            <a:t>, within the </a:t>
                          </a:r>
                          <a:r>
                            <a:rPr lang="en-GB" sz="1600" dirty="0">
                              <a:hlinkClick r:id="rId10"/>
                            </a:rPr>
                            <a:t>Secondary Mastery Professional Development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11" action="ppaction://hlinksldjump"/>
                            </a:rPr>
                            <a:t>B</a:t>
                          </a:r>
                          <a:r>
                            <a:rPr lang="en-GB" sz="1600" b="0" dirty="0"/>
                            <a:t> is a more challenging version of this task.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38391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12: 5</a:t>
            </a:r>
            <a:r>
              <a:rPr lang="en-US" sz="800" dirty="0"/>
              <a:t> </a:t>
            </a:r>
            <a:r>
              <a:rPr lang="en-US" dirty="0"/>
              <a:t>678</a:t>
            </a:r>
          </a:p>
          <a:p>
            <a:endParaRPr lang="en-US" dirty="0"/>
          </a:p>
        </p:txBody>
      </p:sp>
      <p:sp>
        <p:nvSpPr>
          <p:cNvPr id="4" name="Action Button: Help 3">
            <a:hlinkClick r:id="" action="ppaction://noaction" highlightClick="1"/>
            <a:extLst>
              <a:ext uri="{FF2B5EF4-FFF2-40B4-BE49-F238E27FC236}">
                <a16:creationId xmlns:a16="http://schemas.microsoft.com/office/drawing/2014/main" id="{55F794B5-FE09-A049-8622-8D9074F13705}"/>
              </a:ext>
            </a:extLst>
          </p:cNvPr>
          <p:cNvSpPr/>
          <p:nvPr/>
        </p:nvSpPr>
        <p:spPr>
          <a:xfrm>
            <a:off x="143339" y="58292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3733" dirty="0"/>
          </a:p>
        </p:txBody>
      </p:sp>
      <p:sp>
        <p:nvSpPr>
          <p:cNvPr id="6" name="TextBox 5">
            <a:extLst>
              <a:ext uri="{FF2B5EF4-FFF2-40B4-BE49-F238E27FC236}">
                <a16:creationId xmlns:a16="http://schemas.microsoft.com/office/drawing/2014/main" id="{B7994A16-A897-CB47-BE82-B511B95B291F}"/>
              </a:ext>
            </a:extLst>
          </p:cNvPr>
          <p:cNvSpPr txBox="1"/>
          <p:nvPr/>
        </p:nvSpPr>
        <p:spPr>
          <a:xfrm>
            <a:off x="323813" y="1131527"/>
            <a:ext cx="12192000" cy="1243417"/>
          </a:xfrm>
          <a:prstGeom prst="rect">
            <a:avLst/>
          </a:prstGeom>
          <a:noFill/>
        </p:spPr>
        <p:txBody>
          <a:bodyPr wrap="square" rtlCol="0">
            <a:spAutoFit/>
          </a:bodyPr>
          <a:lstStyle/>
          <a:p>
            <a:pPr>
              <a:buNone/>
            </a:pPr>
            <a:r>
              <a:rPr lang="en-GB" sz="2200" dirty="0"/>
              <a:t>Kemar has sketched the positions of three division calculations on a number line.</a:t>
            </a:r>
          </a:p>
          <a:p>
            <a:pPr>
              <a:buNone/>
            </a:pPr>
            <a:endParaRPr lang="en-US" sz="2200" dirty="0"/>
          </a:p>
          <a:p>
            <a:pPr>
              <a:buNone/>
            </a:pPr>
            <a:endParaRPr lang="en-US" sz="2200" dirty="0"/>
          </a:p>
        </p:txBody>
      </p:sp>
      <p:sp>
        <p:nvSpPr>
          <p:cNvPr id="7" name="TextBox 6">
            <a:extLst>
              <a:ext uri="{FF2B5EF4-FFF2-40B4-BE49-F238E27FC236}">
                <a16:creationId xmlns:a16="http://schemas.microsoft.com/office/drawing/2014/main" id="{4C4D8500-0BFC-48F0-951F-459A628A407C}"/>
              </a:ext>
            </a:extLst>
          </p:cNvPr>
          <p:cNvSpPr txBox="1"/>
          <p:nvPr/>
        </p:nvSpPr>
        <p:spPr>
          <a:xfrm>
            <a:off x="1865533" y="4276142"/>
            <a:ext cx="7550842" cy="1348061"/>
          </a:xfrm>
          <a:prstGeom prst="rect">
            <a:avLst/>
          </a:prstGeom>
          <a:noFill/>
        </p:spPr>
        <p:txBody>
          <a:bodyPr wrap="square" numCol="2">
            <a:spAutoFit/>
          </a:bodyPr>
          <a:lstStyle/>
          <a:p>
            <a:pPr marL="609585" indent="-609585">
              <a:buAutoNum type="alphaLcParenR"/>
            </a:pPr>
            <a:r>
              <a:rPr lang="en-GB" sz="2400" dirty="0">
                <a:solidFill>
                  <a:schemeClr val="accent1"/>
                </a:solidFill>
                <a:sym typeface="Symbol" pitchFamily="2" charset="2"/>
              </a:rPr>
              <a:t>5 ÷</a:t>
            </a:r>
            <a:r>
              <a:rPr lang="en-GB" sz="2400" dirty="0">
                <a:sym typeface="Symbol" pitchFamily="2" charset="2"/>
              </a:rPr>
              <a:t> 6</a:t>
            </a:r>
          </a:p>
          <a:p>
            <a:pPr marL="609585" indent="-609585">
              <a:buAutoNum type="alphaLcParenR"/>
            </a:pPr>
            <a:r>
              <a:rPr lang="en-GB" sz="2400" dirty="0">
                <a:solidFill>
                  <a:schemeClr val="accent1"/>
                </a:solidFill>
              </a:rPr>
              <a:t>6 </a:t>
            </a:r>
            <a:r>
              <a:rPr lang="en-US" sz="2400" dirty="0"/>
              <a:t>÷</a:t>
            </a:r>
            <a:r>
              <a:rPr lang="en-GB" sz="2400" dirty="0">
                <a:sym typeface="Symbol" pitchFamily="2" charset="2"/>
              </a:rPr>
              <a:t> 6 </a:t>
            </a:r>
          </a:p>
          <a:p>
            <a:pPr marL="609585" indent="-609585">
              <a:buAutoNum type="alphaLcParenR"/>
            </a:pPr>
            <a:r>
              <a:rPr lang="en-GB" sz="2400" dirty="0">
                <a:sym typeface="Symbol" pitchFamily="2" charset="2"/>
              </a:rPr>
              <a:t>7</a:t>
            </a:r>
            <a:r>
              <a:rPr lang="en-US" sz="2400" dirty="0"/>
              <a:t> ÷</a:t>
            </a:r>
            <a:r>
              <a:rPr lang="en-GB" sz="2400" dirty="0">
                <a:sym typeface="Symbol" pitchFamily="2" charset="2"/>
              </a:rPr>
              <a:t> 6</a:t>
            </a:r>
          </a:p>
          <a:p>
            <a:pPr marL="609585" indent="-609585">
              <a:buFontTx/>
              <a:buAutoNum type="alphaLcParenR"/>
            </a:pPr>
            <a:r>
              <a:rPr lang="en-GB" sz="2400" dirty="0">
                <a:solidFill>
                  <a:schemeClr val="accent1"/>
                </a:solidFill>
              </a:rPr>
              <a:t>5</a:t>
            </a:r>
            <a:r>
              <a:rPr lang="en-GB" sz="800" dirty="0">
                <a:solidFill>
                  <a:schemeClr val="accent1"/>
                </a:solidFill>
              </a:rPr>
              <a:t> </a:t>
            </a:r>
            <a:r>
              <a:rPr lang="en-US" sz="800" dirty="0"/>
              <a:t> </a:t>
            </a:r>
            <a:r>
              <a:rPr lang="en-GB" sz="2400" dirty="0">
                <a:solidFill>
                  <a:schemeClr val="accent1"/>
                </a:solidFill>
              </a:rPr>
              <a:t>677 </a:t>
            </a:r>
            <a:r>
              <a:rPr lang="en-US" sz="2400" dirty="0"/>
              <a:t>÷</a:t>
            </a:r>
            <a:r>
              <a:rPr lang="en-GB" sz="2400" dirty="0">
                <a:sym typeface="Symbol" pitchFamily="2" charset="2"/>
              </a:rPr>
              <a:t> 5</a:t>
            </a:r>
            <a:r>
              <a:rPr lang="en-GB" sz="800" dirty="0">
                <a:sym typeface="Symbol" pitchFamily="2" charset="2"/>
              </a:rPr>
              <a:t> </a:t>
            </a:r>
            <a:r>
              <a:rPr lang="en-GB" sz="2400" dirty="0">
                <a:sym typeface="Symbol" pitchFamily="2" charset="2"/>
              </a:rPr>
              <a:t>678</a:t>
            </a:r>
          </a:p>
          <a:p>
            <a:pPr marL="609585" indent="-609585">
              <a:buFontTx/>
              <a:buAutoNum type="alphaLcParenR"/>
            </a:pPr>
            <a:r>
              <a:rPr lang="en-GB" sz="2400" dirty="0">
                <a:solidFill>
                  <a:schemeClr val="accent1"/>
                </a:solidFill>
              </a:rPr>
              <a:t>5</a:t>
            </a:r>
            <a:r>
              <a:rPr lang="en-US" sz="800" dirty="0"/>
              <a:t> </a:t>
            </a:r>
            <a:r>
              <a:rPr lang="en-GB" sz="2400" dirty="0">
                <a:solidFill>
                  <a:schemeClr val="accent1"/>
                </a:solidFill>
              </a:rPr>
              <a:t>678 </a:t>
            </a:r>
            <a:r>
              <a:rPr lang="en-US" sz="2400" dirty="0"/>
              <a:t>÷</a:t>
            </a:r>
            <a:r>
              <a:rPr lang="en-GB" sz="2400" dirty="0">
                <a:sym typeface="Symbol" pitchFamily="2" charset="2"/>
              </a:rPr>
              <a:t> 5</a:t>
            </a:r>
            <a:r>
              <a:rPr lang="en-GB" sz="800" dirty="0">
                <a:sym typeface="Symbol" pitchFamily="2" charset="2"/>
              </a:rPr>
              <a:t> </a:t>
            </a:r>
            <a:r>
              <a:rPr lang="en-GB" sz="2400" dirty="0">
                <a:sym typeface="Symbol" pitchFamily="2" charset="2"/>
              </a:rPr>
              <a:t>678</a:t>
            </a:r>
          </a:p>
          <a:p>
            <a:pPr marL="609585" indent="-609585">
              <a:buFontTx/>
              <a:buAutoNum type="alphaLcParenR"/>
            </a:pPr>
            <a:r>
              <a:rPr lang="en-GB" sz="2400" dirty="0">
                <a:solidFill>
                  <a:schemeClr val="accent1"/>
                </a:solidFill>
              </a:rPr>
              <a:t>5</a:t>
            </a:r>
            <a:r>
              <a:rPr lang="en-GB" sz="800" dirty="0">
                <a:solidFill>
                  <a:schemeClr val="accent1"/>
                </a:solidFill>
              </a:rPr>
              <a:t> </a:t>
            </a:r>
            <a:r>
              <a:rPr lang="en-GB" sz="2400" dirty="0">
                <a:solidFill>
                  <a:schemeClr val="accent1"/>
                </a:solidFill>
              </a:rPr>
              <a:t>679 </a:t>
            </a:r>
            <a:r>
              <a:rPr lang="en-US" sz="2400" dirty="0"/>
              <a:t>÷</a:t>
            </a:r>
            <a:r>
              <a:rPr lang="en-GB" sz="2400" dirty="0">
                <a:sym typeface="Symbol" pitchFamily="2" charset="2"/>
              </a:rPr>
              <a:t> 5</a:t>
            </a:r>
            <a:r>
              <a:rPr lang="en-GB" sz="800" dirty="0">
                <a:sym typeface="Symbol" pitchFamily="2" charset="2"/>
              </a:rPr>
              <a:t> </a:t>
            </a:r>
            <a:r>
              <a:rPr lang="en-GB" sz="2400" dirty="0">
                <a:sym typeface="Symbol" pitchFamily="2" charset="2"/>
              </a:rPr>
              <a:t>678</a:t>
            </a:r>
            <a:endParaRPr lang="en-GB" sz="2400" dirty="0"/>
          </a:p>
        </p:txBody>
      </p:sp>
      <p:sp>
        <p:nvSpPr>
          <p:cNvPr id="8" name="TextBox 7">
            <a:extLst>
              <a:ext uri="{FF2B5EF4-FFF2-40B4-BE49-F238E27FC236}">
                <a16:creationId xmlns:a16="http://schemas.microsoft.com/office/drawing/2014/main" id="{4DC60DB8-B1CF-460F-9BC2-CB48436EAC01}"/>
              </a:ext>
            </a:extLst>
          </p:cNvPr>
          <p:cNvSpPr txBox="1"/>
          <p:nvPr/>
        </p:nvSpPr>
        <p:spPr>
          <a:xfrm>
            <a:off x="1149981" y="5882578"/>
            <a:ext cx="7813545" cy="1175706"/>
          </a:xfrm>
          <a:prstGeom prst="rect">
            <a:avLst/>
          </a:prstGeom>
          <a:noFill/>
        </p:spPr>
        <p:txBody>
          <a:bodyPr wrap="square" rtlCol="0">
            <a:spAutoFit/>
          </a:bodyPr>
          <a:lstStyle/>
          <a:p>
            <a:pPr>
              <a:buNone/>
            </a:pPr>
            <a:r>
              <a:rPr lang="en-GB" sz="2200" dirty="0"/>
              <a:t>Find a similar set of three divisions that would be positioned just below 2, exactly on 2, and just above 2.</a:t>
            </a:r>
            <a:endParaRPr lang="en-US" sz="2200" dirty="0"/>
          </a:p>
          <a:p>
            <a:pPr>
              <a:buNone/>
            </a:pPr>
            <a:endParaRPr lang="en-US" sz="2200" dirty="0"/>
          </a:p>
        </p:txBody>
      </p:sp>
      <p:sp>
        <p:nvSpPr>
          <p:cNvPr id="10" name="TextBox 9">
            <a:extLst>
              <a:ext uri="{FF2B5EF4-FFF2-40B4-BE49-F238E27FC236}">
                <a16:creationId xmlns:a16="http://schemas.microsoft.com/office/drawing/2014/main" id="{DF7BD09A-E7FF-44E9-B8DF-08B8D800139F}"/>
              </a:ext>
            </a:extLst>
          </p:cNvPr>
          <p:cNvSpPr txBox="1"/>
          <p:nvPr/>
        </p:nvSpPr>
        <p:spPr>
          <a:xfrm>
            <a:off x="323813" y="3839597"/>
            <a:ext cx="9241292" cy="430887"/>
          </a:xfrm>
          <a:prstGeom prst="rect">
            <a:avLst/>
          </a:prstGeom>
          <a:noFill/>
        </p:spPr>
        <p:txBody>
          <a:bodyPr wrap="square">
            <a:spAutoFit/>
          </a:bodyPr>
          <a:lstStyle/>
          <a:p>
            <a:pPr>
              <a:buNone/>
            </a:pPr>
            <a:r>
              <a:rPr lang="en-GB" sz="2200" dirty="0"/>
              <a:t>Use Kemar’s marking of </a:t>
            </a:r>
            <a:r>
              <a:rPr lang="en-US" sz="2200" dirty="0"/>
              <a:t>3 ÷ </a:t>
            </a:r>
            <a:r>
              <a:rPr lang="en-GB" sz="2200" dirty="0">
                <a:sym typeface="Symbol" pitchFamily="2" charset="2"/>
              </a:rPr>
              <a:t>4</a:t>
            </a:r>
            <a:r>
              <a:rPr lang="en-GB" sz="2200" dirty="0"/>
              <a:t>, 4 </a:t>
            </a:r>
            <a:r>
              <a:rPr lang="en-US" sz="2200" dirty="0"/>
              <a:t>÷ </a:t>
            </a:r>
            <a:r>
              <a:rPr lang="en-GB" sz="2200" dirty="0">
                <a:sym typeface="Symbol" pitchFamily="2" charset="2"/>
              </a:rPr>
              <a:t>4</a:t>
            </a:r>
            <a:r>
              <a:rPr lang="en-GB" sz="2200" dirty="0"/>
              <a:t> and 5 </a:t>
            </a:r>
            <a:r>
              <a:rPr lang="en-US" sz="2200" dirty="0"/>
              <a:t>÷</a:t>
            </a:r>
            <a:r>
              <a:rPr lang="en-GB" sz="2200" dirty="0">
                <a:sym typeface="Symbol" pitchFamily="2" charset="2"/>
              </a:rPr>
              <a:t> 4</a:t>
            </a:r>
            <a:r>
              <a:rPr lang="en-GB" sz="2200" dirty="0"/>
              <a:t> to sketch the positions of:</a:t>
            </a:r>
          </a:p>
        </p:txBody>
      </p:sp>
      <p:grpSp>
        <p:nvGrpSpPr>
          <p:cNvPr id="14" name="Group 13">
            <a:extLst>
              <a:ext uri="{FF2B5EF4-FFF2-40B4-BE49-F238E27FC236}">
                <a16:creationId xmlns:a16="http://schemas.microsoft.com/office/drawing/2014/main" id="{8D4437FE-A615-46EE-9A77-3C4A4CCA3826}"/>
              </a:ext>
            </a:extLst>
          </p:cNvPr>
          <p:cNvGrpSpPr/>
          <p:nvPr/>
        </p:nvGrpSpPr>
        <p:grpSpPr>
          <a:xfrm>
            <a:off x="597349" y="1456215"/>
            <a:ext cx="10452943" cy="2149452"/>
            <a:chOff x="597349" y="1456215"/>
            <a:chExt cx="10452943" cy="2149452"/>
          </a:xfrm>
        </p:grpSpPr>
        <p:pic>
          <p:nvPicPr>
            <p:cNvPr id="2" name="Picture 1">
              <a:extLst>
                <a:ext uri="{FF2B5EF4-FFF2-40B4-BE49-F238E27FC236}">
                  <a16:creationId xmlns:a16="http://schemas.microsoft.com/office/drawing/2014/main" id="{8B896C43-40AB-4C50-B639-B41E52C811C1}"/>
                </a:ext>
              </a:extLst>
            </p:cNvPr>
            <p:cNvPicPr>
              <a:picLocks noChangeAspect="1"/>
            </p:cNvPicPr>
            <p:nvPr/>
          </p:nvPicPr>
          <p:blipFill>
            <a:blip r:embed="rId3"/>
            <a:stretch>
              <a:fillRect/>
            </a:stretch>
          </p:blipFill>
          <p:spPr>
            <a:xfrm>
              <a:off x="597349" y="2831408"/>
              <a:ext cx="10452943" cy="774259"/>
            </a:xfrm>
            <a:prstGeom prst="rect">
              <a:avLst/>
            </a:prstGeom>
          </p:spPr>
        </p:pic>
        <p:pic>
          <p:nvPicPr>
            <p:cNvPr id="11" name="Picture 10">
              <a:extLst>
                <a:ext uri="{FF2B5EF4-FFF2-40B4-BE49-F238E27FC236}">
                  <a16:creationId xmlns:a16="http://schemas.microsoft.com/office/drawing/2014/main" id="{62A2DECD-20AC-48C0-8106-715472FB73F0}"/>
                </a:ext>
              </a:extLst>
            </p:cNvPr>
            <p:cNvPicPr>
              <a:picLocks noChangeAspect="1"/>
            </p:cNvPicPr>
            <p:nvPr/>
          </p:nvPicPr>
          <p:blipFill rotWithShape="1">
            <a:blip r:embed="rId4">
              <a:clrChange>
                <a:clrFrom>
                  <a:srgbClr val="FFFFFF"/>
                </a:clrFrom>
                <a:clrTo>
                  <a:srgbClr val="FFFFFF">
                    <a:alpha val="0"/>
                  </a:srgbClr>
                </a:clrTo>
              </a:clrChange>
            </a:blip>
            <a:srcRect r="74235" b="3594"/>
            <a:stretch/>
          </p:blipFill>
          <p:spPr>
            <a:xfrm>
              <a:off x="2958054" y="1479879"/>
              <a:ext cx="911763" cy="1441874"/>
            </a:xfrm>
            <a:prstGeom prst="rect">
              <a:avLst/>
            </a:prstGeom>
          </p:spPr>
        </p:pic>
        <p:pic>
          <p:nvPicPr>
            <p:cNvPr id="12" name="Picture 11">
              <a:extLst>
                <a:ext uri="{FF2B5EF4-FFF2-40B4-BE49-F238E27FC236}">
                  <a16:creationId xmlns:a16="http://schemas.microsoft.com/office/drawing/2014/main" id="{D9174690-145D-4A56-8698-0211013DB9E8}"/>
                </a:ext>
              </a:extLst>
            </p:cNvPr>
            <p:cNvPicPr>
              <a:picLocks noChangeAspect="1"/>
            </p:cNvPicPr>
            <p:nvPr/>
          </p:nvPicPr>
          <p:blipFill rotWithShape="1">
            <a:blip r:embed="rId4">
              <a:clrChange>
                <a:clrFrom>
                  <a:srgbClr val="FFFFFF"/>
                </a:clrFrom>
                <a:clrTo>
                  <a:srgbClr val="FFFFFF">
                    <a:alpha val="0"/>
                  </a:srgbClr>
                </a:clrTo>
              </a:clrChange>
            </a:blip>
            <a:srcRect l="69355" t="-2353" r="4880" b="5947"/>
            <a:stretch/>
          </p:blipFill>
          <p:spPr>
            <a:xfrm>
              <a:off x="4392557" y="1456215"/>
              <a:ext cx="945263" cy="1494852"/>
            </a:xfrm>
            <a:prstGeom prst="rect">
              <a:avLst/>
            </a:prstGeom>
          </p:spPr>
        </p:pic>
        <p:pic>
          <p:nvPicPr>
            <p:cNvPr id="13" name="Picture 12">
              <a:extLst>
                <a:ext uri="{FF2B5EF4-FFF2-40B4-BE49-F238E27FC236}">
                  <a16:creationId xmlns:a16="http://schemas.microsoft.com/office/drawing/2014/main" id="{36CBD41B-3CC6-4802-8636-D7395C056FC3}"/>
                </a:ext>
              </a:extLst>
            </p:cNvPr>
            <p:cNvPicPr>
              <a:picLocks noChangeAspect="1"/>
            </p:cNvPicPr>
            <p:nvPr/>
          </p:nvPicPr>
          <p:blipFill rotWithShape="1">
            <a:blip r:embed="rId4">
              <a:clrChange>
                <a:clrFrom>
                  <a:srgbClr val="FFFFFF"/>
                </a:clrFrom>
                <a:clrTo>
                  <a:srgbClr val="FFFFFF">
                    <a:alpha val="0"/>
                  </a:srgbClr>
                </a:clrTo>
              </a:clrChange>
            </a:blip>
            <a:srcRect l="41693" t="-13524" r="32542" b="17118"/>
            <a:stretch/>
          </p:blipFill>
          <p:spPr>
            <a:xfrm>
              <a:off x="3834269" y="1526115"/>
              <a:ext cx="888609" cy="1405258"/>
            </a:xfrm>
            <a:prstGeom prst="rect">
              <a:avLst/>
            </a:prstGeom>
          </p:spPr>
        </p:pic>
      </p:grpSp>
    </p:spTree>
    <p:extLst>
      <p:ext uri="{BB962C8B-B14F-4D97-AF65-F5344CB8AC3E}">
        <p14:creationId xmlns:p14="http://schemas.microsoft.com/office/powerpoint/2010/main" val="376071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Checkpoint 12: 5</a:t>
            </a:r>
            <a:r>
              <a:rPr lang="en-US" sz="800" dirty="0"/>
              <a:t> </a:t>
            </a:r>
            <a:r>
              <a:rPr lang="en-US" dirty="0"/>
              <a:t>678 (animated solutions)</a:t>
            </a:r>
          </a:p>
          <a:p>
            <a:endParaRPr lang="en-US" dirty="0"/>
          </a:p>
        </p:txBody>
      </p:sp>
      <p:cxnSp>
        <p:nvCxnSpPr>
          <p:cNvPr id="11" name="Straight Arrow Connector 10">
            <a:extLst>
              <a:ext uri="{FF2B5EF4-FFF2-40B4-BE49-F238E27FC236}">
                <a16:creationId xmlns:a16="http://schemas.microsoft.com/office/drawing/2014/main" id="{04799F5F-0A84-4A61-B8D3-C53A501E155B}"/>
              </a:ext>
            </a:extLst>
          </p:cNvPr>
          <p:cNvCxnSpPr>
            <a:cxnSpLocks/>
          </p:cNvCxnSpPr>
          <p:nvPr/>
        </p:nvCxnSpPr>
        <p:spPr>
          <a:xfrm flipV="1">
            <a:off x="3710152" y="2953724"/>
            <a:ext cx="0" cy="295382"/>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CECED7D4-8F36-4318-95F6-198D6B52D48B}"/>
              </a:ext>
            </a:extLst>
          </p:cNvPr>
          <p:cNvSpPr txBox="1"/>
          <p:nvPr/>
        </p:nvSpPr>
        <p:spPr>
          <a:xfrm>
            <a:off x="2578756" y="2920387"/>
            <a:ext cx="1625796" cy="430887"/>
          </a:xfrm>
          <a:prstGeom prst="rect">
            <a:avLst/>
          </a:prstGeom>
          <a:noFill/>
        </p:spPr>
        <p:txBody>
          <a:bodyPr wrap="square">
            <a:spAutoFit/>
          </a:bodyPr>
          <a:lstStyle/>
          <a:p>
            <a:pPr>
              <a:buNone/>
            </a:pPr>
            <a:r>
              <a:rPr lang="en-GB" sz="2200" dirty="0">
                <a:solidFill>
                  <a:srgbClr val="00628C"/>
                </a:solidFill>
              </a:rPr>
              <a:t>a) </a:t>
            </a:r>
            <a:r>
              <a:rPr lang="en-GB" sz="2200" dirty="0">
                <a:solidFill>
                  <a:schemeClr val="accent1"/>
                </a:solidFill>
                <a:sym typeface="Symbol" pitchFamily="2" charset="2"/>
              </a:rPr>
              <a:t>5 </a:t>
            </a:r>
            <a:r>
              <a:rPr lang="en-GB" sz="2200" dirty="0">
                <a:sym typeface="Symbol" pitchFamily="2" charset="2"/>
              </a:rPr>
              <a:t> 6</a:t>
            </a:r>
          </a:p>
        </p:txBody>
      </p:sp>
      <p:cxnSp>
        <p:nvCxnSpPr>
          <p:cNvPr id="17" name="Straight Arrow Connector 16">
            <a:extLst>
              <a:ext uri="{FF2B5EF4-FFF2-40B4-BE49-F238E27FC236}">
                <a16:creationId xmlns:a16="http://schemas.microsoft.com/office/drawing/2014/main" id="{ED7E2E8B-0EE0-40AE-B028-A497A35347B3}"/>
              </a:ext>
            </a:extLst>
          </p:cNvPr>
          <p:cNvCxnSpPr>
            <a:cxnSpLocks/>
          </p:cNvCxnSpPr>
          <p:nvPr/>
        </p:nvCxnSpPr>
        <p:spPr>
          <a:xfrm flipV="1">
            <a:off x="4180295" y="3408715"/>
            <a:ext cx="0" cy="194856"/>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a16="http://schemas.microsoft.com/office/drawing/2014/main" id="{7C24ED3D-28B8-4F83-BCCE-1A9FFBA57A9C}"/>
              </a:ext>
            </a:extLst>
          </p:cNvPr>
          <p:cNvSpPr txBox="1"/>
          <p:nvPr/>
        </p:nvSpPr>
        <p:spPr>
          <a:xfrm>
            <a:off x="3579808" y="3574399"/>
            <a:ext cx="1500027" cy="430887"/>
          </a:xfrm>
          <a:prstGeom prst="rect">
            <a:avLst/>
          </a:prstGeom>
          <a:noFill/>
        </p:spPr>
        <p:txBody>
          <a:bodyPr wrap="square">
            <a:spAutoFit/>
          </a:bodyPr>
          <a:lstStyle/>
          <a:p>
            <a:pPr>
              <a:buNone/>
            </a:pPr>
            <a:r>
              <a:rPr lang="en-GB" sz="2200" dirty="0">
                <a:solidFill>
                  <a:srgbClr val="00628C"/>
                </a:solidFill>
              </a:rPr>
              <a:t>b) </a:t>
            </a:r>
            <a:r>
              <a:rPr lang="en-GB" sz="2200" dirty="0">
                <a:solidFill>
                  <a:schemeClr val="accent1"/>
                </a:solidFill>
              </a:rPr>
              <a:t>6 </a:t>
            </a:r>
            <a:r>
              <a:rPr lang="en-GB" sz="2200" dirty="0">
                <a:sym typeface="Symbol" pitchFamily="2" charset="2"/>
              </a:rPr>
              <a:t> 6</a:t>
            </a:r>
            <a:endParaRPr lang="en-GB" sz="2200" dirty="0"/>
          </a:p>
        </p:txBody>
      </p:sp>
      <p:sp>
        <p:nvSpPr>
          <p:cNvPr id="21" name="TextBox 20">
            <a:extLst>
              <a:ext uri="{FF2B5EF4-FFF2-40B4-BE49-F238E27FC236}">
                <a16:creationId xmlns:a16="http://schemas.microsoft.com/office/drawing/2014/main" id="{98ADBF8F-5C3F-4C52-AE78-43FDCCA9C71A}"/>
              </a:ext>
            </a:extLst>
          </p:cNvPr>
          <p:cNvSpPr txBox="1"/>
          <p:nvPr/>
        </p:nvSpPr>
        <p:spPr>
          <a:xfrm>
            <a:off x="4661653" y="2921373"/>
            <a:ext cx="1500027" cy="430887"/>
          </a:xfrm>
          <a:prstGeom prst="rect">
            <a:avLst/>
          </a:prstGeom>
          <a:noFill/>
        </p:spPr>
        <p:txBody>
          <a:bodyPr wrap="square">
            <a:spAutoFit/>
          </a:bodyPr>
          <a:lstStyle/>
          <a:p>
            <a:pPr>
              <a:buNone/>
            </a:pPr>
            <a:r>
              <a:rPr lang="en-GB" sz="2200" dirty="0">
                <a:solidFill>
                  <a:srgbClr val="00628C"/>
                </a:solidFill>
              </a:rPr>
              <a:t>c) </a:t>
            </a:r>
            <a:r>
              <a:rPr lang="en-GB" sz="2200" dirty="0">
                <a:solidFill>
                  <a:schemeClr val="accent1"/>
                </a:solidFill>
              </a:rPr>
              <a:t>7 </a:t>
            </a:r>
            <a:r>
              <a:rPr lang="en-GB" sz="2200" dirty="0">
                <a:sym typeface="Symbol" pitchFamily="2" charset="2"/>
              </a:rPr>
              <a:t> 6</a:t>
            </a:r>
            <a:endParaRPr lang="en-GB" sz="2200" dirty="0"/>
          </a:p>
        </p:txBody>
      </p:sp>
      <p:cxnSp>
        <p:nvCxnSpPr>
          <p:cNvPr id="23" name="Straight Arrow Connector 22">
            <a:extLst>
              <a:ext uri="{FF2B5EF4-FFF2-40B4-BE49-F238E27FC236}">
                <a16:creationId xmlns:a16="http://schemas.microsoft.com/office/drawing/2014/main" id="{A4B35701-AAA5-4D24-9096-8D559FAEE20D}"/>
              </a:ext>
            </a:extLst>
          </p:cNvPr>
          <p:cNvCxnSpPr>
            <a:cxnSpLocks/>
          </p:cNvCxnSpPr>
          <p:nvPr/>
        </p:nvCxnSpPr>
        <p:spPr>
          <a:xfrm flipV="1">
            <a:off x="2911080" y="2979363"/>
            <a:ext cx="1227552" cy="1414168"/>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091CDC73-8E37-4C45-8DAB-BC1C53785347}"/>
              </a:ext>
            </a:extLst>
          </p:cNvPr>
          <p:cNvSpPr txBox="1"/>
          <p:nvPr/>
        </p:nvSpPr>
        <p:spPr>
          <a:xfrm>
            <a:off x="1610005" y="4312989"/>
            <a:ext cx="2313220" cy="430887"/>
          </a:xfrm>
          <a:prstGeom prst="rect">
            <a:avLst/>
          </a:prstGeom>
          <a:noFill/>
        </p:spPr>
        <p:txBody>
          <a:bodyPr wrap="square">
            <a:spAutoFit/>
          </a:bodyPr>
          <a:lstStyle/>
          <a:p>
            <a:pPr>
              <a:buNone/>
            </a:pPr>
            <a:r>
              <a:rPr lang="en-GB" sz="2200" dirty="0">
                <a:solidFill>
                  <a:srgbClr val="00628C"/>
                </a:solidFill>
              </a:rPr>
              <a:t>d) </a:t>
            </a:r>
            <a:r>
              <a:rPr lang="en-GB" sz="2200" dirty="0">
                <a:solidFill>
                  <a:schemeClr val="accent1"/>
                </a:solidFill>
                <a:sym typeface="Symbol" pitchFamily="2" charset="2"/>
              </a:rPr>
              <a:t>5677 </a:t>
            </a:r>
            <a:r>
              <a:rPr lang="en-GB" sz="2200" dirty="0">
                <a:sym typeface="Symbol" pitchFamily="2" charset="2"/>
              </a:rPr>
              <a:t> 5678</a:t>
            </a:r>
          </a:p>
        </p:txBody>
      </p:sp>
      <p:cxnSp>
        <p:nvCxnSpPr>
          <p:cNvPr id="25" name="Straight Arrow Connector 24">
            <a:extLst>
              <a:ext uri="{FF2B5EF4-FFF2-40B4-BE49-F238E27FC236}">
                <a16:creationId xmlns:a16="http://schemas.microsoft.com/office/drawing/2014/main" id="{815495F0-C2F9-43FE-AFC7-C9F518CAC6BD}"/>
              </a:ext>
            </a:extLst>
          </p:cNvPr>
          <p:cNvCxnSpPr>
            <a:cxnSpLocks/>
          </p:cNvCxnSpPr>
          <p:nvPr/>
        </p:nvCxnSpPr>
        <p:spPr>
          <a:xfrm flipV="1">
            <a:off x="4180293" y="3987663"/>
            <a:ext cx="0" cy="1044000"/>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6DD97AC7-7B2B-49A4-9EFB-2A596123A903}"/>
              </a:ext>
            </a:extLst>
          </p:cNvPr>
          <p:cNvSpPr txBox="1"/>
          <p:nvPr/>
        </p:nvSpPr>
        <p:spPr>
          <a:xfrm>
            <a:off x="3098447" y="4970898"/>
            <a:ext cx="2313220" cy="430887"/>
          </a:xfrm>
          <a:prstGeom prst="rect">
            <a:avLst/>
          </a:prstGeom>
          <a:noFill/>
        </p:spPr>
        <p:txBody>
          <a:bodyPr wrap="square">
            <a:spAutoFit/>
          </a:bodyPr>
          <a:lstStyle/>
          <a:p>
            <a:pPr>
              <a:buNone/>
            </a:pPr>
            <a:r>
              <a:rPr lang="en-GB" sz="2200" dirty="0">
                <a:solidFill>
                  <a:srgbClr val="00628C"/>
                </a:solidFill>
              </a:rPr>
              <a:t>e) </a:t>
            </a:r>
            <a:r>
              <a:rPr lang="en-GB" sz="2200" dirty="0">
                <a:solidFill>
                  <a:schemeClr val="accent1"/>
                </a:solidFill>
              </a:rPr>
              <a:t>5678 </a:t>
            </a:r>
            <a:r>
              <a:rPr lang="en-GB" sz="2200" dirty="0">
                <a:sym typeface="Symbol" pitchFamily="2" charset="2"/>
              </a:rPr>
              <a:t> 5678</a:t>
            </a:r>
            <a:endParaRPr lang="en-GB" sz="2200" dirty="0"/>
          </a:p>
        </p:txBody>
      </p:sp>
      <p:cxnSp>
        <p:nvCxnSpPr>
          <p:cNvPr id="27" name="Straight Arrow Connector 26">
            <a:extLst>
              <a:ext uri="{FF2B5EF4-FFF2-40B4-BE49-F238E27FC236}">
                <a16:creationId xmlns:a16="http://schemas.microsoft.com/office/drawing/2014/main" id="{881476F9-9A7D-4CE3-B184-42FC22144BD1}"/>
              </a:ext>
            </a:extLst>
          </p:cNvPr>
          <p:cNvCxnSpPr>
            <a:cxnSpLocks/>
          </p:cNvCxnSpPr>
          <p:nvPr/>
        </p:nvCxnSpPr>
        <p:spPr>
          <a:xfrm flipH="1" flipV="1">
            <a:off x="4210884" y="2980120"/>
            <a:ext cx="1184394" cy="1295788"/>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28" name="TextBox 27">
            <a:extLst>
              <a:ext uri="{FF2B5EF4-FFF2-40B4-BE49-F238E27FC236}">
                <a16:creationId xmlns:a16="http://schemas.microsoft.com/office/drawing/2014/main" id="{041812E0-113E-46E1-A2C4-B7F476F6A7BD}"/>
              </a:ext>
            </a:extLst>
          </p:cNvPr>
          <p:cNvSpPr txBox="1"/>
          <p:nvPr/>
        </p:nvSpPr>
        <p:spPr>
          <a:xfrm>
            <a:off x="4656931" y="4221074"/>
            <a:ext cx="2569958" cy="430887"/>
          </a:xfrm>
          <a:prstGeom prst="rect">
            <a:avLst/>
          </a:prstGeom>
          <a:noFill/>
        </p:spPr>
        <p:txBody>
          <a:bodyPr wrap="square">
            <a:spAutoFit/>
          </a:bodyPr>
          <a:lstStyle/>
          <a:p>
            <a:pPr>
              <a:buNone/>
            </a:pPr>
            <a:r>
              <a:rPr lang="en-GB" sz="2200" dirty="0">
                <a:solidFill>
                  <a:srgbClr val="00628C"/>
                </a:solidFill>
              </a:rPr>
              <a:t>f) </a:t>
            </a:r>
            <a:r>
              <a:rPr lang="en-GB" sz="2200" dirty="0">
                <a:solidFill>
                  <a:schemeClr val="accent1"/>
                </a:solidFill>
              </a:rPr>
              <a:t>5679 </a:t>
            </a:r>
            <a:r>
              <a:rPr lang="en-GB" sz="2200" dirty="0">
                <a:sym typeface="Symbol" pitchFamily="2" charset="2"/>
              </a:rPr>
              <a:t> 5678</a:t>
            </a:r>
            <a:endParaRPr lang="en-GB" sz="2200" dirty="0"/>
          </a:p>
        </p:txBody>
      </p:sp>
      <p:cxnSp>
        <p:nvCxnSpPr>
          <p:cNvPr id="34" name="Straight Arrow Connector 33">
            <a:extLst>
              <a:ext uri="{FF2B5EF4-FFF2-40B4-BE49-F238E27FC236}">
                <a16:creationId xmlns:a16="http://schemas.microsoft.com/office/drawing/2014/main" id="{AA0D42AB-B37E-41D6-895F-E0D5F0BA6BF4}"/>
              </a:ext>
            </a:extLst>
          </p:cNvPr>
          <p:cNvCxnSpPr>
            <a:cxnSpLocks/>
          </p:cNvCxnSpPr>
          <p:nvPr/>
        </p:nvCxnSpPr>
        <p:spPr>
          <a:xfrm flipV="1">
            <a:off x="4658128" y="2950049"/>
            <a:ext cx="0" cy="295382"/>
          </a:xfrm>
          <a:prstGeom prst="straightConnector1">
            <a:avLst/>
          </a:prstGeom>
          <a:ln>
            <a:solidFill>
              <a:schemeClr val="accent6">
                <a:lumMod val="75000"/>
              </a:schemeClr>
            </a:solidFill>
            <a:tailEnd type="triangle"/>
          </a:ln>
        </p:spPr>
        <p:style>
          <a:lnRef idx="3">
            <a:schemeClr val="accent6"/>
          </a:lnRef>
          <a:fillRef idx="0">
            <a:schemeClr val="accent6"/>
          </a:fillRef>
          <a:effectRef idx="2">
            <a:schemeClr val="accent6"/>
          </a:effectRef>
          <a:fontRef idx="minor">
            <a:schemeClr val="tx1"/>
          </a:fontRef>
        </p:style>
      </p:cxnSp>
      <p:grpSp>
        <p:nvGrpSpPr>
          <p:cNvPr id="5" name="Group 4">
            <a:extLst>
              <a:ext uri="{FF2B5EF4-FFF2-40B4-BE49-F238E27FC236}">
                <a16:creationId xmlns:a16="http://schemas.microsoft.com/office/drawing/2014/main" id="{9A988EAB-2947-4865-8977-B44B8437F850}"/>
              </a:ext>
            </a:extLst>
          </p:cNvPr>
          <p:cNvGrpSpPr/>
          <p:nvPr/>
        </p:nvGrpSpPr>
        <p:grpSpPr>
          <a:xfrm>
            <a:off x="597349" y="1456215"/>
            <a:ext cx="10452943" cy="2149452"/>
            <a:chOff x="597349" y="1456215"/>
            <a:chExt cx="10452943" cy="2149452"/>
          </a:xfrm>
        </p:grpSpPr>
        <p:pic>
          <p:nvPicPr>
            <p:cNvPr id="20" name="Picture 19">
              <a:extLst>
                <a:ext uri="{FF2B5EF4-FFF2-40B4-BE49-F238E27FC236}">
                  <a16:creationId xmlns:a16="http://schemas.microsoft.com/office/drawing/2014/main" id="{4F60FF14-9AC2-4015-8746-67E3DFCBBD6A}"/>
                </a:ext>
              </a:extLst>
            </p:cNvPr>
            <p:cNvPicPr>
              <a:picLocks noChangeAspect="1"/>
            </p:cNvPicPr>
            <p:nvPr/>
          </p:nvPicPr>
          <p:blipFill>
            <a:blip r:embed="rId3"/>
            <a:stretch>
              <a:fillRect/>
            </a:stretch>
          </p:blipFill>
          <p:spPr>
            <a:xfrm>
              <a:off x="597349" y="2831408"/>
              <a:ext cx="10452943" cy="774259"/>
            </a:xfrm>
            <a:prstGeom prst="rect">
              <a:avLst/>
            </a:prstGeom>
          </p:spPr>
        </p:pic>
        <p:pic>
          <p:nvPicPr>
            <p:cNvPr id="4" name="Picture 3">
              <a:extLst>
                <a:ext uri="{FF2B5EF4-FFF2-40B4-BE49-F238E27FC236}">
                  <a16:creationId xmlns:a16="http://schemas.microsoft.com/office/drawing/2014/main" id="{FEC71BC2-0F1D-41CD-B828-476870ABE448}"/>
                </a:ext>
              </a:extLst>
            </p:cNvPr>
            <p:cNvPicPr>
              <a:picLocks noChangeAspect="1"/>
            </p:cNvPicPr>
            <p:nvPr/>
          </p:nvPicPr>
          <p:blipFill rotWithShape="1">
            <a:blip r:embed="rId4">
              <a:clrChange>
                <a:clrFrom>
                  <a:srgbClr val="FFFFFF"/>
                </a:clrFrom>
                <a:clrTo>
                  <a:srgbClr val="FFFFFF">
                    <a:alpha val="0"/>
                  </a:srgbClr>
                </a:clrTo>
              </a:clrChange>
            </a:blip>
            <a:srcRect r="74235" b="3594"/>
            <a:stretch/>
          </p:blipFill>
          <p:spPr>
            <a:xfrm>
              <a:off x="2958054" y="1479879"/>
              <a:ext cx="911763" cy="1441874"/>
            </a:xfrm>
            <a:prstGeom prst="rect">
              <a:avLst/>
            </a:prstGeom>
          </p:spPr>
        </p:pic>
        <p:pic>
          <p:nvPicPr>
            <p:cNvPr id="22" name="Picture 21">
              <a:extLst>
                <a:ext uri="{FF2B5EF4-FFF2-40B4-BE49-F238E27FC236}">
                  <a16:creationId xmlns:a16="http://schemas.microsoft.com/office/drawing/2014/main" id="{4198B195-5FDF-4A65-8852-A50B8AAF5BCA}"/>
                </a:ext>
              </a:extLst>
            </p:cNvPr>
            <p:cNvPicPr>
              <a:picLocks noChangeAspect="1"/>
            </p:cNvPicPr>
            <p:nvPr/>
          </p:nvPicPr>
          <p:blipFill rotWithShape="1">
            <a:blip r:embed="rId4">
              <a:clrChange>
                <a:clrFrom>
                  <a:srgbClr val="FFFFFF"/>
                </a:clrFrom>
                <a:clrTo>
                  <a:srgbClr val="FFFFFF">
                    <a:alpha val="0"/>
                  </a:srgbClr>
                </a:clrTo>
              </a:clrChange>
            </a:blip>
            <a:srcRect l="69355" t="-2353" r="4880" b="5947"/>
            <a:stretch/>
          </p:blipFill>
          <p:spPr>
            <a:xfrm>
              <a:off x="4392557" y="1456215"/>
              <a:ext cx="945263" cy="1494852"/>
            </a:xfrm>
            <a:prstGeom prst="rect">
              <a:avLst/>
            </a:prstGeom>
          </p:spPr>
        </p:pic>
        <p:pic>
          <p:nvPicPr>
            <p:cNvPr id="29" name="Picture 28">
              <a:extLst>
                <a:ext uri="{FF2B5EF4-FFF2-40B4-BE49-F238E27FC236}">
                  <a16:creationId xmlns:a16="http://schemas.microsoft.com/office/drawing/2014/main" id="{69028925-13B4-410D-8D43-E098EB149303}"/>
                </a:ext>
              </a:extLst>
            </p:cNvPr>
            <p:cNvPicPr>
              <a:picLocks noChangeAspect="1"/>
            </p:cNvPicPr>
            <p:nvPr/>
          </p:nvPicPr>
          <p:blipFill rotWithShape="1">
            <a:blip r:embed="rId4">
              <a:clrChange>
                <a:clrFrom>
                  <a:srgbClr val="FFFFFF"/>
                </a:clrFrom>
                <a:clrTo>
                  <a:srgbClr val="FFFFFF">
                    <a:alpha val="0"/>
                  </a:srgbClr>
                </a:clrTo>
              </a:clrChange>
            </a:blip>
            <a:srcRect l="41693" t="-13524" r="32542" b="17118"/>
            <a:stretch/>
          </p:blipFill>
          <p:spPr>
            <a:xfrm>
              <a:off x="3834269" y="1526115"/>
              <a:ext cx="888609" cy="1405258"/>
            </a:xfrm>
            <a:prstGeom prst="rect">
              <a:avLst/>
            </a:prstGeom>
          </p:spPr>
        </p:pic>
      </p:grpSp>
    </p:spTree>
    <p:extLst>
      <p:ext uri="{BB962C8B-B14F-4D97-AF65-F5344CB8AC3E}">
        <p14:creationId xmlns:p14="http://schemas.microsoft.com/office/powerpoint/2010/main" val="10929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P spid="24" grpId="0"/>
      <p:bldP spid="26"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45691854"/>
                  </p:ext>
                </p:extLst>
              </p:nvPr>
            </p:nvGraphicFramePr>
            <p:xfrm>
              <a:off x="267128" y="764704"/>
              <a:ext cx="11766037" cy="5669280"/>
            </p:xfrm>
            <a:graphic>
              <a:graphicData uri="http://schemas.openxmlformats.org/drawingml/2006/table">
                <a:tbl>
                  <a:tblPr firstRow="1" bandRow="1">
                    <a:tableStyleId>{5940675A-B579-460E-94D1-54222C63F5DA}</a:tableStyleId>
                  </a:tblPr>
                  <a:tblGrid>
                    <a:gridCol w="7846725">
                      <a:extLst>
                        <a:ext uri="{9D8B030D-6E8A-4147-A177-3AD203B41FA5}">
                          <a16:colId xmlns:a16="http://schemas.microsoft.com/office/drawing/2014/main" val="695237181"/>
                        </a:ext>
                      </a:extLst>
                    </a:gridCol>
                    <a:gridCol w="3919312">
                      <a:extLst>
                        <a:ext uri="{9D8B030D-6E8A-4147-A177-3AD203B41FA5}">
                          <a16:colId xmlns:a16="http://schemas.microsoft.com/office/drawing/2014/main" val="300072507"/>
                        </a:ext>
                      </a:extLst>
                    </a:gridCol>
                  </a:tblGrid>
                  <a:tr h="343977">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1371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Consider the order in which you present them to the class. You could summarise the answers using a sorting exercise: ask students to identify the divisions that are less than 1, exactly 1 and more than 1 and to reflect on what they notice about the numerator and denominator. The </a:t>
                          </a:r>
                          <a:r>
                            <a:rPr lang="en-GB" sz="1600" dirty="0">
                              <a:hlinkClick r:id="rId3" action="ppaction://hlinksldjump"/>
                            </a:rPr>
                            <a:t>printable resource</a:t>
                          </a:r>
                          <a:r>
                            <a:rPr lang="en-GB" sz="1600" dirty="0"/>
                            <a:t> may also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Ask students to generate their own divisions – can they find a division that is even closer to one than </a:t>
                          </a:r>
                          <a:r>
                            <a:rPr lang="en-GB" sz="1600" dirty="0">
                              <a:solidFill>
                                <a:schemeClr val="accent1"/>
                              </a:solidFill>
                            </a:rPr>
                            <a:t>5677 </a:t>
                          </a:r>
                          <a:r>
                            <a:rPr lang="en-US" sz="1600" dirty="0"/>
                            <a:t>÷</a:t>
                          </a:r>
                          <a:r>
                            <a:rPr lang="en-GB" sz="1600" dirty="0">
                              <a:sym typeface="Symbol" pitchFamily="2" charset="2"/>
                            </a:rPr>
                            <a:t> 5678?</a:t>
                          </a:r>
                          <a:r>
                            <a:rPr lang="en-GB" sz="1600" b="0" i="0" u="none" baseline="0" dirty="0">
                              <a:sym typeface="Symbol" pitchFamily="2" charset="2"/>
                            </a:rPr>
                            <a:t> C</a:t>
                          </a:r>
                          <a:r>
                            <a:rPr lang="en-GB" sz="1600" b="0" i="0" u="none" dirty="0"/>
                            <a:t>hallenge students to consider sets of three fractions where both the numerator and denominator are consecutive.</a:t>
                          </a:r>
                          <a:r>
                            <a:rPr lang="en-GB" sz="1600" b="0" i="0" u="none" baseline="0" dirty="0"/>
                            <a:t> Do they recognise the fraction closest to one for a set like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5</m:t>
                                  </m:r>
                                </m:num>
                                <m:den>
                                  <m:r>
                                    <a:rPr lang="en-GB" sz="1600" b="0" i="1" u="none" smtClean="0">
                                      <a:latin typeface="Cambria Math" panose="02040503050406030204" pitchFamily="18" charset="0"/>
                                    </a:rPr>
                                    <m:t>6</m:t>
                                  </m:r>
                                </m:den>
                              </m:f>
                            </m:oMath>
                          </a14:m>
                          <a:r>
                            <a:rPr lang="en-GB" sz="1600" b="0" i="0" u="none" dirty="0"/>
                            <a:t>,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7</m:t>
                                  </m:r>
                                </m:num>
                                <m:den>
                                  <m:r>
                                    <a:rPr lang="en-GB" sz="1600" b="0" i="1" u="none" smtClean="0">
                                      <a:latin typeface="Cambria Math" panose="02040503050406030204" pitchFamily="18" charset="0"/>
                                    </a:rPr>
                                    <m:t>8</m:t>
                                  </m:r>
                                </m:den>
                              </m:f>
                            </m:oMath>
                          </a14:m>
                          <a:r>
                            <a:rPr lang="en-GB" sz="1600" b="0" i="0" u="none" dirty="0"/>
                            <a:t> and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9</m:t>
                                  </m:r>
                                </m:num>
                                <m:den>
                                  <m:r>
                                    <a:rPr lang="en-GB" sz="1600" b="0" i="1" u="none" smtClean="0">
                                      <a:latin typeface="Cambria Math" panose="02040503050406030204" pitchFamily="18" charset="0"/>
                                    </a:rPr>
                                    <m:t>10</m:t>
                                  </m:r>
                                </m:den>
                              </m:f>
                            </m:oMath>
                          </a14:m>
                          <a:r>
                            <a:rPr lang="en-GB" sz="1600" b="0" i="0" u="none" dirty="0"/>
                            <a:t>? How about </a:t>
                          </a:r>
                          <a14:m>
                            <m:oMath xmlns:m="http://schemas.openxmlformats.org/officeDocument/2006/math">
                              <m:f>
                                <m:fPr>
                                  <m:ctrlPr>
                                    <a:rPr lang="en-GB" sz="1600" b="0" i="1" u="none" baseline="0" smtClean="0">
                                      <a:latin typeface="Cambria Math" panose="02040503050406030204" pitchFamily="18" charset="0"/>
                                    </a:rPr>
                                  </m:ctrlPr>
                                </m:fPr>
                                <m:num>
                                  <m:r>
                                    <a:rPr lang="en-GB" sz="1600" b="0" i="1" u="none" baseline="0" smtClean="0">
                                      <a:latin typeface="Cambria Math" panose="02040503050406030204" pitchFamily="18" charset="0"/>
                                    </a:rPr>
                                    <m:t>8</m:t>
                                  </m:r>
                                </m:num>
                                <m:den>
                                  <m:r>
                                    <a:rPr lang="en-GB" sz="1600" b="0" i="1" u="none" baseline="0" smtClean="0">
                                      <a:latin typeface="Cambria Math" panose="02040503050406030204" pitchFamily="18" charset="0"/>
                                    </a:rPr>
                                    <m:t>7</m:t>
                                  </m:r>
                                </m:den>
                              </m:f>
                            </m:oMath>
                          </a14:m>
                          <a:r>
                            <a:rPr lang="en-GB" sz="1600" b="0" i="0" u="none" dirty="0"/>
                            <a:t>,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9</m:t>
                                  </m:r>
                                </m:num>
                                <m:den>
                                  <m:r>
                                    <a:rPr lang="en-GB" sz="1600" b="0" i="1" u="none" smtClean="0">
                                      <a:latin typeface="Cambria Math" panose="02040503050406030204" pitchFamily="18" charset="0"/>
                                    </a:rPr>
                                    <m:t>8</m:t>
                                  </m:r>
                                </m:den>
                              </m:f>
                            </m:oMath>
                          </a14:m>
                          <a:r>
                            <a:rPr lang="en-GB" sz="1600" b="0" i="0" u="none" dirty="0"/>
                            <a:t> and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10</m:t>
                                  </m:r>
                                </m:num>
                                <m:den>
                                  <m:r>
                                    <a:rPr lang="en-GB" sz="1600" b="0" i="1" u="none" smtClean="0">
                                      <a:latin typeface="Cambria Math" panose="02040503050406030204" pitchFamily="18" charset="0"/>
                                    </a:rPr>
                                    <m:t>9</m:t>
                                  </m:r>
                                </m:den>
                              </m:f>
                            </m:oMath>
                          </a14:m>
                          <a:r>
                            <a:rPr lang="en-GB" sz="1600" b="0" i="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u="none" dirty="0"/>
                        </a:p>
                        <a:p>
                          <a:r>
                            <a:rPr lang="en-GB" sz="1600" b="1" i="0" u="none" dirty="0"/>
                            <a:t>Representations</a:t>
                          </a:r>
                        </a:p>
                        <a:p>
                          <a:pPr lvl="0">
                            <a:buNone/>
                          </a:pPr>
                          <a:r>
                            <a:rPr lang="en-GB" sz="1600" b="0" i="0" u="none" dirty="0"/>
                            <a:t>Use the number line to focus on the fractions equivalent to one to support students in seeing why the fractions either side are getting progressively closer to one. Marking them at a small distance from one, and considering how that distance is represented in the fraction, may help students to see the structure underpinning the task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12 offers a context for students to reason with fractions and division, and to work between these two representations of number. The positioning of a division on the number line is likely to be unfamiliar. Listen for students who convert the division to a fraction to make the placement. Students may reason more comfortably about the relative sizes of fractions than divisions – do they talk about ‘bigger denominators’ and understand that these mean smaller parts? Can they connect this to divisors? The accuracy of students’ placement is less important than their relative position: look for an awareness that </a:t>
                          </a:r>
                          <a:r>
                            <a:rPr lang="en-GB" sz="1600" dirty="0">
                              <a:solidFill>
                                <a:schemeClr val="accent1"/>
                              </a:solidFill>
                              <a:sym typeface="Symbol" pitchFamily="2" charset="2"/>
                            </a:rPr>
                            <a:t>5 ÷</a:t>
                          </a:r>
                          <a:r>
                            <a:rPr lang="en-GB" sz="1600" dirty="0">
                              <a:sym typeface="Symbol" pitchFamily="2" charset="2"/>
                            </a:rPr>
                            <a:t> 6 is closer to 1 than </a:t>
                          </a:r>
                          <a:r>
                            <a:rPr lang="en-GB" sz="1600" b="0" i="0" u="none" strike="noStrike" noProof="0" dirty="0"/>
                            <a:t>3 </a:t>
                          </a:r>
                          <a:r>
                            <a:rPr lang="en-GB" sz="1600" b="0" i="0" u="none" strike="noStrike" noProof="0" dirty="0">
                              <a:latin typeface="+mn-lt"/>
                            </a:rPr>
                            <a:t>÷ 4, but that </a:t>
                          </a:r>
                          <a:r>
                            <a:rPr lang="en-GB" sz="1600" dirty="0">
                              <a:solidFill>
                                <a:schemeClr val="accent1"/>
                              </a:solidFill>
                            </a:rPr>
                            <a:t>5677 </a:t>
                          </a:r>
                          <a:r>
                            <a:rPr lang="en-US" sz="1600" dirty="0"/>
                            <a:t>÷</a:t>
                          </a:r>
                          <a:r>
                            <a:rPr lang="en-GB" sz="1600" dirty="0">
                              <a:sym typeface="Symbol" pitchFamily="2" charset="2"/>
                            </a:rPr>
                            <a:t> 5678 is even closer still. </a:t>
                          </a:r>
                          <a:endParaRPr lang="en-GB" sz="1600" dirty="0"/>
                        </a:p>
                      </a:txBody>
                      <a:tcPr/>
                    </a:tc>
                    <a:extLst>
                      <a:ext uri="{0D108BD9-81ED-4DB2-BD59-A6C34878D82A}">
                        <a16:rowId xmlns:a16="http://schemas.microsoft.com/office/drawing/2014/main" val="1616516725"/>
                      </a:ext>
                    </a:extLst>
                  </a:tr>
                  <a:tr h="612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Refer to Key idea 1.3.1.3: Understanding fractions as divisions from </a:t>
                          </a:r>
                          <a:r>
                            <a:rPr lang="en-GB" sz="1600" b="0" dirty="0">
                              <a:hlinkClick r:id="rId4"/>
                            </a:rPr>
                            <a:t>1.3 Ordering and comparing</a:t>
                          </a:r>
                          <a:r>
                            <a:rPr lang="en-GB" sz="1600" b="0" dirty="0"/>
                            <a:t>, within the </a:t>
                          </a:r>
                          <a:r>
                            <a:rPr lang="en-GB" sz="1600" dirty="0">
                              <a:hlinkClick r:id="rId5"/>
                            </a:rPr>
                            <a:t>Secondary Mastery Professional Development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45691854"/>
                  </p:ext>
                </p:extLst>
              </p:nvPr>
            </p:nvGraphicFramePr>
            <p:xfrm>
              <a:off x="267128" y="764704"/>
              <a:ext cx="11766037" cy="5669280"/>
            </p:xfrm>
            <a:graphic>
              <a:graphicData uri="http://schemas.openxmlformats.org/drawingml/2006/table">
                <a:tbl>
                  <a:tblPr firstRow="1" bandRow="1">
                    <a:tableStyleId>{5940675A-B579-460E-94D1-54222C63F5DA}</a:tableStyleId>
                  </a:tblPr>
                  <a:tblGrid>
                    <a:gridCol w="7846725">
                      <a:extLst>
                        <a:ext uri="{9D8B030D-6E8A-4147-A177-3AD203B41FA5}">
                          <a16:colId xmlns:a16="http://schemas.microsoft.com/office/drawing/2014/main" val="695237181"/>
                        </a:ext>
                      </a:extLst>
                    </a:gridCol>
                    <a:gridCol w="391931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endParaRPr lang="en-US"/>
                        </a:p>
                      </a:txBody>
                      <a:tcPr>
                        <a:blipFill>
                          <a:blip r:embed="rId7"/>
                          <a:stretch>
                            <a:fillRect l="-78" t="-8832" r="-50155" b="-1997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12 offers a context for students to reason with fractions and division, and to work between these two representations of number. The positioning of a division on the number line is likely to be unfamiliar. Listen for students who convert the division to a fraction to make the placement. Students may reason more comfortably about the relative sizes of fractions than divisions – do they talk about ‘bigger denominators’ and understand that these mean smaller parts? Can they connect this to divisors? The accuracy of students’ placement is less important than their relative position: look for an awareness that </a:t>
                          </a:r>
                          <a:r>
                            <a:rPr lang="en-GB" sz="1600" dirty="0">
                              <a:solidFill>
                                <a:schemeClr val="accent1"/>
                              </a:solidFill>
                              <a:sym typeface="Symbol" pitchFamily="2" charset="2"/>
                            </a:rPr>
                            <a:t>5 ÷</a:t>
                          </a:r>
                          <a:r>
                            <a:rPr lang="en-GB" sz="1600" dirty="0">
                              <a:sym typeface="Symbol" pitchFamily="2" charset="2"/>
                            </a:rPr>
                            <a:t> 6 is closer to 1 than </a:t>
                          </a:r>
                          <a:r>
                            <a:rPr lang="en-GB" sz="1600" b="0" i="0" u="none" strike="noStrike" noProof="0" dirty="0"/>
                            <a:t>3 </a:t>
                          </a:r>
                          <a:r>
                            <a:rPr lang="en-GB" sz="1600" b="0" i="0" u="none" strike="noStrike" noProof="0" dirty="0">
                              <a:latin typeface="+mn-lt"/>
                            </a:rPr>
                            <a:t>÷ 4, but that </a:t>
                          </a:r>
                          <a:r>
                            <a:rPr lang="en-GB" sz="1600" dirty="0">
                              <a:solidFill>
                                <a:schemeClr val="accent1"/>
                              </a:solidFill>
                            </a:rPr>
                            <a:t>5677 </a:t>
                          </a:r>
                          <a:r>
                            <a:rPr lang="en-US" sz="1600" dirty="0"/>
                            <a:t>÷</a:t>
                          </a:r>
                          <a:r>
                            <a:rPr lang="en-GB" sz="1600" dirty="0">
                              <a:sym typeface="Symbol" pitchFamily="2" charset="2"/>
                            </a:rPr>
                            <a:t> 5678 is even closer still. </a:t>
                          </a:r>
                          <a:endParaRPr lang="en-GB" sz="1600" dirty="0"/>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Refer to Key idea 1.3.1.3: Understanding fractions as divisions from </a:t>
                          </a:r>
                          <a:r>
                            <a:rPr lang="en-GB" sz="1600" b="0" dirty="0">
                              <a:hlinkClick r:id="rId8"/>
                            </a:rPr>
                            <a:t>1.3 Ordering and comparing</a:t>
                          </a:r>
                          <a:r>
                            <a:rPr lang="en-GB" sz="1600" b="0" dirty="0"/>
                            <a:t>, within the </a:t>
                          </a:r>
                          <a:r>
                            <a:rPr lang="en-GB" sz="1600" dirty="0">
                              <a:hlinkClick r:id="rId9"/>
                            </a:rPr>
                            <a:t>Secondary Mastery Professional Development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174141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Comparing and ordering fractions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13–18  </a:t>
            </a:r>
          </a:p>
        </p:txBody>
      </p:sp>
    </p:spTree>
    <p:extLst>
      <p:ext uri="{BB962C8B-B14F-4D97-AF65-F5344CB8AC3E}">
        <p14:creationId xmlns:p14="http://schemas.microsoft.com/office/powerpoint/2010/main" val="22766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255770" y="277403"/>
            <a:ext cx="10654301" cy="584775"/>
          </a:xfrm>
          <a:prstGeom prst="rect">
            <a:avLst/>
          </a:prstGeom>
          <a:noFill/>
        </p:spPr>
        <p:txBody>
          <a:bodyPr wrap="square" rtlCol="0">
            <a:spAutoFit/>
          </a:bodyPr>
          <a:lstStyle/>
          <a:p>
            <a:pPr>
              <a:buNone/>
            </a:pPr>
            <a:r>
              <a:rPr lang="en-GB" sz="3200" b="1" dirty="0">
                <a:latin typeface="Century Gothic" panose="020B0502020202020204" pitchFamily="34" charset="0"/>
              </a:rPr>
              <a:t>Comparing and ordering fractions</a:t>
            </a:r>
            <a:endParaRPr lang="en-GB" sz="3200" dirty="0">
              <a:latin typeface="Century Gothic" panose="020B0502020202020204" pitchFamily="34" charset="0"/>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679270245"/>
                  </p:ext>
                </p:extLst>
              </p:nvPr>
            </p:nvGraphicFramePr>
            <p:xfrm>
              <a:off x="417815" y="862178"/>
              <a:ext cx="11426013" cy="5943600"/>
            </p:xfrm>
            <a:graphic>
              <a:graphicData uri="http://schemas.openxmlformats.org/drawingml/2006/table">
                <a:tbl>
                  <a:tblPr firstRow="1" bandRow="1">
                    <a:tableStyleId>{5940675A-B579-460E-94D1-54222C63F5DA}</a:tableStyleId>
                  </a:tblPr>
                  <a:tblGrid>
                    <a:gridCol w="7788034">
                      <a:extLst>
                        <a:ext uri="{9D8B030D-6E8A-4147-A177-3AD203B41FA5}">
                          <a16:colId xmlns:a16="http://schemas.microsoft.com/office/drawing/2014/main" val="4178532543"/>
                        </a:ext>
                      </a:extLst>
                    </a:gridCol>
                    <a:gridCol w="3637979">
                      <a:extLst>
                        <a:ext uri="{9D8B030D-6E8A-4147-A177-3AD203B41FA5}">
                          <a16:colId xmlns:a16="http://schemas.microsoft.com/office/drawing/2014/main" val="864547500"/>
                        </a:ext>
                      </a:extLst>
                    </a:gridCol>
                  </a:tblGrid>
                  <a:tr h="36152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US" sz="1600" b="0" i="0" dirty="0"/>
                            <a:t>Key Stage 2 curriculum: </a:t>
                          </a:r>
                        </a:p>
                        <a:p>
                          <a:pPr marL="285750" indent="-285750">
                            <a:buFont typeface="Arial" panose="020B0604020202020204" pitchFamily="34" charset="0"/>
                            <a:buChar char="•"/>
                          </a:pPr>
                          <a:r>
                            <a:rPr lang="en-US" sz="1600" b="0" i="0" dirty="0"/>
                            <a:t>Year 3: compare and order unit fractions and fractions with the same denominators</a:t>
                          </a:r>
                        </a:p>
                        <a:p>
                          <a:pPr marL="285750" indent="-285750">
                            <a:buFont typeface="Arial" panose="020B0604020202020204" pitchFamily="34" charset="0"/>
                            <a:buChar char="•"/>
                          </a:pPr>
                          <a:r>
                            <a:rPr lang="en-US" sz="1600" b="0" i="0" dirty="0"/>
                            <a:t>Year 5: compare and order fractions whose denominators are all multiples of the same number </a:t>
                          </a:r>
                          <a:r>
                            <a:rPr lang="en-US" sz="1600" b="1" i="0" dirty="0"/>
                            <a:t>and</a:t>
                          </a:r>
                          <a:r>
                            <a:rPr lang="en-US" sz="1600" b="0" i="0" dirty="0"/>
                            <a:t> read, write and compare numbers with up to three decimal places</a:t>
                          </a:r>
                        </a:p>
                        <a:p>
                          <a:pPr marL="285750" indent="-285750">
                            <a:buFont typeface="Arial" panose="020B0604020202020204" pitchFamily="34" charset="0"/>
                            <a:buChar char="•"/>
                          </a:pPr>
                          <a:r>
                            <a:rPr lang="en-US" sz="1600" b="0" i="0" dirty="0"/>
                            <a:t>Year 6: compare and order fractions including fractions &gt; 1</a:t>
                          </a:r>
                        </a:p>
                        <a:p>
                          <a:endParaRPr lang="en-GB"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Further information about how students may have experienced this key idea in Key Stage 2:</a:t>
                          </a:r>
                        </a:p>
                        <a:p>
                          <a:pPr marL="285750" indent="-285750">
                            <a:buFont typeface="Arial" panose="020B0604020202020204" pitchFamily="34" charset="0"/>
                            <a:buChar char="•"/>
                          </a:pPr>
                          <a:r>
                            <a:rPr lang="en-GB" sz="1600" dirty="0">
                              <a:hlinkClick r:id="rId3"/>
                            </a:rPr>
                            <a:t>Teaching mathematics in primary schools</a:t>
                          </a:r>
                          <a:r>
                            <a:rPr lang="en-GB" sz="1600" i="0" dirty="0"/>
                            <a:t> </a:t>
                          </a:r>
                          <a:r>
                            <a:rPr lang="en-GB" sz="1600" b="0" i="0" dirty="0"/>
                            <a:t>6F–1: recognise when fractions can be simplified and use common factors to simplify fractions (pp 312–15); 6F–2: express fractions in a common denomination and use this to compare fractions that are similar in value (pp316–19); 6F–3: compare fractions with different denominators, including fractions greater than 1, using reasoning and choose between reasoning and common denomination as a comparison strategy (pp319–21).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Primary Mastery Professional Development</a:t>
                          </a:r>
                          <a:r>
                            <a:rPr lang="en-GB" sz="1600" dirty="0"/>
                            <a:t>, Spine 3 Fractions, Year 3 </a:t>
                          </a:r>
                          <a:r>
                            <a:rPr lang="en-GB" sz="1600" dirty="0">
                              <a:hlinkClick r:id="rId5"/>
                            </a:rPr>
                            <a:t>Segment 3.3 Non-unit fractions: identifying, representing and comparing</a:t>
                          </a:r>
                          <a:r>
                            <a:rPr lang="en-GB" sz="1600" dirty="0"/>
                            <a:t> (particularly teaching points 7 and 8)</a:t>
                          </a:r>
                          <a:endParaRPr lang="en-GB" sz="1600" b="0" i="0" dirty="0"/>
                        </a:p>
                        <a:p>
                          <a:endParaRPr lang="en-GB"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Page numbers reference the complete Years 1–6 document. This document covers positioning decimals on a number line but not ordering them.</a:t>
                          </a:r>
                        </a:p>
                      </a:txBody>
                      <a:tcPr/>
                    </a:tc>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different ways that numbers can be expressed; become more proficient in changing from one form to another.</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Develop methods for ordering numbers to include converting between equivalent fractions and decimals as appropriate.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Have an appreciation of magnitude (e.g. if students know that 0.6 &gt; </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1</m:t>
                                      </m:r>
                                    </m:num>
                                    <m:den>
                                      <m:r>
                                        <a:rPr lang="en-GB" sz="1600" b="0" i="1" kern="1200" smtClean="0">
                                          <a:solidFill>
                                            <a:schemeClr val="tx1"/>
                                          </a:solidFill>
                                          <a:effectLst/>
                                          <a:latin typeface="Cambria Math" panose="02040503050406030204" pitchFamily="18" charset="0"/>
                                          <a:ea typeface="+mn-ea"/>
                                          <a:cs typeface="+mn-cs"/>
                                        </a:rPr>
                                        <m:t>2</m:t>
                                      </m:r>
                                    </m:den>
                                  </m:f>
                                </m:e>
                              </m:box>
                            </m:oMath>
                          </a14:m>
                          <a:r>
                            <a:rPr lang="en-GB" sz="1600" kern="1200" dirty="0">
                              <a:solidFill>
                                <a:schemeClr val="tx1"/>
                              </a:solidFill>
                              <a:effectLst/>
                              <a:latin typeface="+mn-lt"/>
                              <a:ea typeface="+mn-ea"/>
                              <a:cs typeface="+mn-cs"/>
                            </a:rPr>
                            <a:t> and </a:t>
                          </a:r>
                          <a14:m>
                            <m:oMath xmlns:m="http://schemas.openxmlformats.org/officeDocument/2006/math">
                              <m:box>
                                <m:boxPr>
                                  <m:ctrlPr>
                                    <a:rPr lang="en-GB" sz="1600" i="1" kern="1200" dirty="0" smtClean="0">
                                      <a:solidFill>
                                        <a:schemeClr val="tx1"/>
                                      </a:solidFill>
                                      <a:effectLst/>
                                      <a:latin typeface="Cambria Math" panose="02040503050406030204" pitchFamily="18" charset="0"/>
                                      <a:ea typeface="+mn-ea"/>
                                      <a:cs typeface="+mn-cs"/>
                                    </a:rPr>
                                  </m:ctrlPr>
                                </m:boxPr>
                                <m:e>
                                  <m:argPr>
                                    <m:argSz m:val="-1"/>
                                  </m:argPr>
                                  <m:f>
                                    <m:fPr>
                                      <m:ctrlPr>
                                        <a:rPr lang="en-GB" sz="1600" i="1" kern="1200" dirty="0" smtClean="0">
                                          <a:solidFill>
                                            <a:schemeClr val="tx1"/>
                                          </a:solidFill>
                                          <a:effectLst/>
                                          <a:latin typeface="Cambria Math" panose="02040503050406030204" pitchFamily="18" charset="0"/>
                                          <a:ea typeface="+mn-ea"/>
                                          <a:cs typeface="+mn-cs"/>
                                        </a:rPr>
                                      </m:ctrlPr>
                                    </m:fPr>
                                    <m:num>
                                      <m:r>
                                        <a:rPr lang="en-GB" sz="1600" b="0" i="1" kern="1200" dirty="0" smtClean="0">
                                          <a:solidFill>
                                            <a:schemeClr val="tx1"/>
                                          </a:solidFill>
                                          <a:effectLst/>
                                          <a:latin typeface="Cambria Math" panose="02040503050406030204" pitchFamily="18" charset="0"/>
                                          <a:ea typeface="+mn-ea"/>
                                          <a:cs typeface="+mn-cs"/>
                                        </a:rPr>
                                        <m:t>3</m:t>
                                      </m:r>
                                    </m:num>
                                    <m:den>
                                      <m:r>
                                        <a:rPr lang="en-GB" sz="1600" b="0" i="1" kern="1200" dirty="0" smtClean="0">
                                          <a:solidFill>
                                            <a:schemeClr val="tx1"/>
                                          </a:solidFill>
                                          <a:effectLst/>
                                          <a:latin typeface="Cambria Math" panose="02040503050406030204" pitchFamily="18" charset="0"/>
                                          <a:ea typeface="+mn-ea"/>
                                          <a:cs typeface="+mn-cs"/>
                                        </a:rPr>
                                        <m:t>7</m:t>
                                      </m:r>
                                    </m:den>
                                  </m:f>
                                </m:e>
                              </m:box>
                            </m:oMath>
                          </a14:m>
                          <a:r>
                            <a:rPr lang="en-GB" sz="1600" kern="1200" dirty="0">
                              <a:solidFill>
                                <a:schemeClr val="tx1"/>
                              </a:solidFill>
                              <a:effectLst/>
                              <a:latin typeface="+mn-lt"/>
                              <a:ea typeface="+mn-ea"/>
                              <a:cs typeface="+mn-cs"/>
                            </a:rPr>
                            <a:t> &lt; </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1</m:t>
                                      </m:r>
                                    </m:num>
                                    <m:den>
                                      <m:r>
                                        <a:rPr lang="en-GB" sz="1600" b="0" i="1" kern="1200" smtClean="0">
                                          <a:solidFill>
                                            <a:schemeClr val="tx1"/>
                                          </a:solidFill>
                                          <a:effectLst/>
                                          <a:latin typeface="Cambria Math" panose="02040503050406030204" pitchFamily="18" charset="0"/>
                                          <a:ea typeface="+mn-ea"/>
                                          <a:cs typeface="+mn-cs"/>
                                        </a:rPr>
                                        <m:t>2</m:t>
                                      </m:r>
                                    </m:den>
                                  </m:f>
                                </m:e>
                              </m:box>
                            </m:oMath>
                          </a14:m>
                          <a:r>
                            <a:rPr lang="en-GB" sz="1600" kern="1200" dirty="0">
                              <a:solidFill>
                                <a:schemeClr val="tx1"/>
                              </a:solidFill>
                              <a:effectLst/>
                              <a:latin typeface="+mn-lt"/>
                              <a:ea typeface="+mn-ea"/>
                              <a:cs typeface="+mn-cs"/>
                            </a:rPr>
                            <a:t>, they should be able to deduce that 0.6 &gt; </a:t>
                          </a:r>
                          <a14:m>
                            <m:oMath xmlns:m="http://schemas.openxmlformats.org/officeDocument/2006/math">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b="0" i="1" kern="1200" smtClean="0">
                                          <a:solidFill>
                                            <a:schemeClr val="tx1"/>
                                          </a:solidFill>
                                          <a:effectLst/>
                                          <a:latin typeface="Cambria Math" panose="02040503050406030204" pitchFamily="18" charset="0"/>
                                          <a:ea typeface="+mn-ea"/>
                                          <a:cs typeface="+mn-cs"/>
                                        </a:rPr>
                                        <m:t>3</m:t>
                                      </m:r>
                                    </m:num>
                                    <m:den>
                                      <m:r>
                                        <a:rPr lang="en-GB" sz="1600" b="0" i="1" kern="1200" smtClean="0">
                                          <a:solidFill>
                                            <a:schemeClr val="tx1"/>
                                          </a:solidFill>
                                          <a:effectLst/>
                                          <a:latin typeface="Cambria Math" panose="02040503050406030204" pitchFamily="18" charset="0"/>
                                          <a:ea typeface="+mn-ea"/>
                                          <a:cs typeface="+mn-cs"/>
                                        </a:rPr>
                                        <m:t>7</m:t>
                                      </m:r>
                                    </m:den>
                                  </m:f>
                                </m:e>
                              </m:box>
                            </m:oMath>
                          </a14:m>
                          <a:r>
                            <a:rPr lang="en-GB" sz="1600" kern="1200" dirty="0">
                              <a:solidFill>
                                <a:schemeClr val="tx1"/>
                              </a:solidFill>
                              <a:effectLst/>
                              <a:latin typeface="+mn-lt"/>
                              <a:ea typeface="+mn-ea"/>
                              <a:cs typeface="+mn-cs"/>
                            </a:rPr>
                            <a:t> without resorting to converting to a common format).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Recognise that for any given pair of numbers, a third that is greater than both, smaller than both or in between the two can always be found. </a:t>
                          </a: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679270245"/>
                  </p:ext>
                </p:extLst>
              </p:nvPr>
            </p:nvGraphicFramePr>
            <p:xfrm>
              <a:off x="417815" y="862178"/>
              <a:ext cx="11426013" cy="5943600"/>
            </p:xfrm>
            <a:graphic>
              <a:graphicData uri="http://schemas.openxmlformats.org/drawingml/2006/table">
                <a:tbl>
                  <a:tblPr firstRow="1" bandRow="1">
                    <a:tableStyleId>{5940675A-B579-460E-94D1-54222C63F5DA}</a:tableStyleId>
                  </a:tblPr>
                  <a:tblGrid>
                    <a:gridCol w="7788034">
                      <a:extLst>
                        <a:ext uri="{9D8B030D-6E8A-4147-A177-3AD203B41FA5}">
                          <a16:colId xmlns:a16="http://schemas.microsoft.com/office/drawing/2014/main" val="4178532543"/>
                        </a:ext>
                      </a:extLst>
                    </a:gridCol>
                    <a:gridCol w="3637979">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577840">
                    <a:tc>
                      <a:txBody>
                        <a:bodyPr/>
                        <a:lstStyle/>
                        <a:p>
                          <a:pPr marL="0" indent="0">
                            <a:buFont typeface="Arial" panose="020B0604020202020204" pitchFamily="34" charset="0"/>
                            <a:buNone/>
                          </a:pPr>
                          <a:r>
                            <a:rPr lang="en-US" sz="1600" b="0" i="0" dirty="0"/>
                            <a:t>Key Stage 2 curriculum: </a:t>
                          </a:r>
                        </a:p>
                        <a:p>
                          <a:pPr marL="285750" indent="-285750">
                            <a:buFont typeface="Arial" panose="020B0604020202020204" pitchFamily="34" charset="0"/>
                            <a:buChar char="•"/>
                          </a:pPr>
                          <a:r>
                            <a:rPr lang="en-US" sz="1600" b="0" i="0" dirty="0"/>
                            <a:t>Year 3: compare and order unit fractions and fractions with the same denominators</a:t>
                          </a:r>
                        </a:p>
                        <a:p>
                          <a:pPr marL="285750" indent="-285750">
                            <a:buFont typeface="Arial" panose="020B0604020202020204" pitchFamily="34" charset="0"/>
                            <a:buChar char="•"/>
                          </a:pPr>
                          <a:r>
                            <a:rPr lang="en-US" sz="1600" b="0" i="0" dirty="0"/>
                            <a:t>Year 5: compare and order fractions whose denominators are all multiples of the same number </a:t>
                          </a:r>
                          <a:r>
                            <a:rPr lang="en-US" sz="1600" b="1" i="0" dirty="0"/>
                            <a:t>and</a:t>
                          </a:r>
                          <a:r>
                            <a:rPr lang="en-US" sz="1600" b="0" i="0" dirty="0"/>
                            <a:t> read, write and compare numbers with up to three decimal places</a:t>
                          </a:r>
                        </a:p>
                        <a:p>
                          <a:pPr marL="285750" indent="-285750">
                            <a:buFont typeface="Arial" panose="020B0604020202020204" pitchFamily="34" charset="0"/>
                            <a:buChar char="•"/>
                          </a:pPr>
                          <a:r>
                            <a:rPr lang="en-US" sz="1600" b="0" i="0" dirty="0"/>
                            <a:t>Year 6: compare and order fractions including fractions &gt; 1</a:t>
                          </a:r>
                        </a:p>
                        <a:p>
                          <a:endParaRPr lang="en-GB"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Further information about how students may have experienced this key idea in Key Stage 2:</a:t>
                          </a:r>
                        </a:p>
                        <a:p>
                          <a:pPr marL="285750" indent="-285750">
                            <a:buFont typeface="Arial" panose="020B0604020202020204" pitchFamily="34" charset="0"/>
                            <a:buChar char="•"/>
                          </a:pPr>
                          <a:r>
                            <a:rPr lang="en-GB" sz="1600" dirty="0">
                              <a:hlinkClick r:id="rId6"/>
                            </a:rPr>
                            <a:t>Teaching mathematics in primary schools</a:t>
                          </a:r>
                          <a:r>
                            <a:rPr lang="en-GB" sz="1600" i="0" dirty="0"/>
                            <a:t> </a:t>
                          </a:r>
                          <a:r>
                            <a:rPr lang="en-GB" sz="1600" b="0" i="0" dirty="0"/>
                            <a:t>6F–1: recognise when fractions can be simplified and use common factors to simplify fractions (pp 312–15); 6F–2: express fractions in a common denomination and use this to compare fractions that are similar in value (pp316–19); 6F–3: compare fractions with different denominators, including fractions greater than 1, using reasoning and choose between reasoning and common denomination as a comparison strategy (pp319–21).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7"/>
                            </a:rPr>
                            <a:t>Primary Mastery Professional Development</a:t>
                          </a:r>
                          <a:r>
                            <a:rPr lang="en-GB" sz="1600" dirty="0"/>
                            <a:t>, Spine 3 Fractions, Year 3 </a:t>
                          </a:r>
                          <a:r>
                            <a:rPr lang="en-GB" sz="1600" dirty="0">
                              <a:hlinkClick r:id="rId8"/>
                            </a:rPr>
                            <a:t>Segment 3.3 Non-unit fractions: identifying, representing and comparing</a:t>
                          </a:r>
                          <a:r>
                            <a:rPr lang="en-GB" sz="1600" dirty="0"/>
                            <a:t> (particularly teaching points 7 and 8)</a:t>
                          </a:r>
                          <a:endParaRPr lang="en-GB" sz="1600" b="0" i="0" dirty="0"/>
                        </a:p>
                        <a:p>
                          <a:endParaRPr lang="en-GB"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Page numbers reference the complete Years 1–6 document. This document covers positioning decimals on a number line but not ordering them.</a:t>
                          </a:r>
                        </a:p>
                      </a:txBody>
                      <a:tcPr/>
                    </a:tc>
                    <a:tc>
                      <a:txBody>
                        <a:bodyPr/>
                        <a:lstStyle/>
                        <a:p>
                          <a:endParaRPr lang="en-US"/>
                        </a:p>
                      </a:txBody>
                      <a:tcPr>
                        <a:blipFill>
                          <a:blip r:embed="rId9"/>
                          <a:stretch>
                            <a:fillRect l="-214238" t="-7096" r="-335" b="-655"/>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269894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13–25  </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301660777"/>
              </p:ext>
            </p:extLst>
          </p:nvPr>
        </p:nvGraphicFramePr>
        <p:xfrm>
          <a:off x="702694" y="825968"/>
          <a:ext cx="10423243" cy="5206063"/>
        </p:xfrm>
        <a:graphic>
          <a:graphicData uri="http://schemas.openxmlformats.org/drawingml/2006/table">
            <a:tbl>
              <a:tblPr firstRow="1" bandRow="1">
                <a:tableStyleId>{5940675A-B579-460E-94D1-54222C63F5DA}</a:tableStyleId>
              </a:tblPr>
              <a:tblGrid>
                <a:gridCol w="4023720">
                  <a:extLst>
                    <a:ext uri="{9D8B030D-6E8A-4147-A177-3AD203B41FA5}">
                      <a16:colId xmlns:a16="http://schemas.microsoft.com/office/drawing/2014/main" val="2259483677"/>
                    </a:ext>
                  </a:extLst>
                </a:gridCol>
                <a:gridCol w="5366158">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 </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13: Equivalent fractions</a:t>
                      </a:r>
                      <a:endParaRPr lang="en-GB" u="none" dirty="0">
                        <a:solidFill>
                          <a:srgbClr val="585858"/>
                        </a:solidFill>
                      </a:endParaRPr>
                    </a:p>
                  </a:txBody>
                  <a:tcPr anchor="ctr"/>
                </a:tc>
                <a:tc rowSpan="6">
                  <a:txBody>
                    <a:bodyPr/>
                    <a:lstStyle/>
                    <a:p>
                      <a:pPr>
                        <a:lnSpc>
                          <a:spcPct val="107000"/>
                        </a:lnSpc>
                        <a:spcAft>
                          <a:spcPts val="800"/>
                        </a:spcAft>
                      </a:pPr>
                      <a:r>
                        <a:rPr lang="en-GB" dirty="0"/>
                        <a:t>Comparing and ordering fractions</a:t>
                      </a:r>
                      <a:endParaRPr lang="en-GB" sz="1800" dirty="0">
                        <a:effectLst/>
                        <a:latin typeface="+mj-lt"/>
                        <a:cs typeface="Times New Roman" panose="02020603050405020304" pitchFamily="18" charset="0"/>
                      </a:endParaRPr>
                    </a:p>
                  </a:txBody>
                  <a:tcPr anchor="ctr"/>
                </a:tc>
                <a:tc rowSpan="6">
                  <a:txBody>
                    <a:bodyPr/>
                    <a:lstStyle/>
                    <a:p>
                      <a:r>
                        <a:rPr lang="en-GB" dirty="0"/>
                        <a:t>1.3.2</a:t>
                      </a:r>
                    </a:p>
                  </a:txBody>
                  <a:tcPr anchor="ctr"/>
                </a:tc>
                <a:extLst>
                  <a:ext uri="{0D108BD9-81ED-4DB2-BD59-A6C34878D82A}">
                    <a16:rowId xmlns:a16="http://schemas.microsoft.com/office/drawing/2014/main" val="120974909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4" action="ppaction://hlinksldjump"/>
                        </a:rPr>
                        <a:t>14: Five different digits</a:t>
                      </a:r>
                      <a:endParaRPr lang="en-GB" u="none" dirty="0">
                        <a:solidFill>
                          <a:srgbClr val="585858"/>
                        </a:solidFill>
                      </a:endParaRPr>
                    </a:p>
                  </a:txBody>
                  <a:tcPr anchor="ctr"/>
                </a:tc>
                <a:tc vMerge="1">
                  <a:txBody>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Identify and explain whether a number is or is not a multiple of a given integer</a:t>
                      </a:r>
                    </a:p>
                  </a:txBody>
                  <a:tcPr/>
                </a:tc>
                <a:tc vMerge="1">
                  <a:txBody>
                    <a:bodyPr/>
                    <a:lstStyle/>
                    <a:p>
                      <a:endParaRPr lang="en-GB"/>
                    </a:p>
                  </a:txBody>
                  <a:tcPr anchor="ctr"/>
                </a:tc>
                <a:extLst>
                  <a:ext uri="{0D108BD9-81ED-4DB2-BD59-A6C34878D82A}">
                    <a16:rowId xmlns:a16="http://schemas.microsoft.com/office/drawing/2014/main" val="28939315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5" action="ppaction://hlinksldjump"/>
                        </a:rPr>
                        <a:t>15: Different number lines</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extLst>
                  <a:ext uri="{0D108BD9-81ED-4DB2-BD59-A6C34878D82A}">
                    <a16:rowId xmlns:a16="http://schemas.microsoft.com/office/drawing/2014/main" val="37541783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6" action="ppaction://hlinksldjump"/>
                        </a:rPr>
                        <a:t>16: Greater fractions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5458390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7" action="ppaction://hlinksldjump"/>
                        </a:rPr>
                        <a:t>17: Three in a row</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1631008358"/>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8" action="ppaction://hlinksldjump"/>
                        </a:rPr>
                        <a:t>18: The inbetweeners </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46399488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9" action="ppaction://hlinksldjump"/>
                        </a:rPr>
                        <a:t>19: Wrong answers</a:t>
                      </a:r>
                      <a:endParaRPr lang="en-GB" u="none" dirty="0">
                        <a:solidFill>
                          <a:srgbClr val="585858"/>
                        </a:solidFill>
                      </a:endParaRPr>
                    </a:p>
                  </a:txBody>
                  <a:tcPr anchor="ctr"/>
                </a:tc>
                <a:tc rowSpan="7">
                  <a:txBody>
                    <a:bodyPr/>
                    <a:lstStyle/>
                    <a:p>
                      <a:pPr>
                        <a:lnSpc>
                          <a:spcPct val="107000"/>
                        </a:lnSpc>
                        <a:spcAft>
                          <a:spcPts val="800"/>
                        </a:spcAft>
                      </a:pPr>
                      <a:r>
                        <a:rPr lang="en-GB" dirty="0"/>
                        <a:t>Additive structures for fractions</a:t>
                      </a:r>
                      <a:endParaRPr lang="en-GB" sz="1800" dirty="0">
                        <a:effectLst/>
                        <a:latin typeface="+mj-lt"/>
                        <a:cs typeface="Times New Roman" panose="02020603050405020304" pitchFamily="18" charset="0"/>
                      </a:endParaRPr>
                    </a:p>
                  </a:txBody>
                  <a:tcPr anchor="ctr"/>
                </a:tc>
                <a:tc rowSpan="7">
                  <a:txBody>
                    <a:bodyPr/>
                    <a:lstStyle/>
                    <a:p>
                      <a:r>
                        <a:rPr lang="en-GB" dirty="0"/>
                        <a:t>2.1.3</a:t>
                      </a:r>
                    </a:p>
                  </a:txBody>
                  <a:tcPr anchor="ctr"/>
                </a:tc>
                <a:extLst>
                  <a:ext uri="{0D108BD9-81ED-4DB2-BD59-A6C34878D82A}">
                    <a16:rowId xmlns:a16="http://schemas.microsoft.com/office/drawing/2014/main" val="2457445896"/>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0" action="ppaction://hlinksldjump"/>
                        </a:rPr>
                        <a:t>20: Snail’s pace</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3148081615"/>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1" action="ppaction://hlinksldjump"/>
                        </a:rPr>
                        <a:t>21: Metres of chocolate</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3842405336"/>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2" action="ppaction://hlinksldjump"/>
                        </a:rPr>
                        <a:t>22: Pairs of glasses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1386531873"/>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3" action="ppaction://hlinksldjump"/>
                        </a:rPr>
                        <a:t>23: The sixth sense</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1159849633"/>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4" action="ppaction://hlinksldjump"/>
                        </a:rPr>
                        <a:t>24: Nine and three-quarters</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2670562575"/>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15" action="ppaction://hlinksldjump"/>
                        </a:rPr>
                        <a:t>25: Less than, more than</a:t>
                      </a:r>
                      <a:endParaRPr lang="en-GB" u="none" dirty="0">
                        <a:solidFill>
                          <a:srgbClr val="585858"/>
                        </a:solidFill>
                      </a:endParaRPr>
                    </a:p>
                  </a:txBody>
                  <a:tcPr anchor="ctr"/>
                </a:tc>
                <a:tc vMerge="1">
                  <a:txBody>
                    <a:bodyPr/>
                    <a:lstStyle/>
                    <a:p>
                      <a:pPr>
                        <a:lnSpc>
                          <a:spcPct val="107000"/>
                        </a:lnSpc>
                        <a:spcAft>
                          <a:spcPts val="800"/>
                        </a:spcAft>
                      </a:pPr>
                      <a:endParaRPr lang="en-GB" sz="1800" dirty="0">
                        <a:effectLst/>
                        <a:latin typeface="+mj-lt"/>
                        <a:cs typeface="Times New Roman" panose="02020603050405020304" pitchFamily="18" charset="0"/>
                      </a:endParaRPr>
                    </a:p>
                  </a:txBody>
                  <a:tcPr anchor="ctr"/>
                </a:tc>
                <a:tc vMerge="1">
                  <a:txBody>
                    <a:bodyPr/>
                    <a:lstStyle/>
                    <a:p>
                      <a:endParaRPr lang="en-GB" dirty="0"/>
                    </a:p>
                  </a:txBody>
                  <a:tcPr anchor="ctr"/>
                </a:tc>
                <a:extLst>
                  <a:ext uri="{0D108BD9-81ED-4DB2-BD59-A6C34878D82A}">
                    <a16:rowId xmlns:a16="http://schemas.microsoft.com/office/drawing/2014/main" val="759882650"/>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6"/>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631149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13: Equivalent fractions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17955" y="467923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250553" y="1115088"/>
                <a:ext cx="11717238" cy="692128"/>
              </a:xfrm>
            </p:spPr>
            <p:txBody>
              <a:bodyPr>
                <a:normAutofit/>
              </a:bodyPr>
              <a:lstStyle/>
              <a:p>
                <a:pPr marL="514350" indent="-514350">
                  <a:buFont typeface="+mj-lt"/>
                  <a:buAutoNum type="alphaLcParenR"/>
                </a:pPr>
                <a:r>
                  <a:rPr lang="en-GB" sz="2200" dirty="0"/>
                  <a:t>Complete the missing boxes to find fractions equivalent to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21</m:t>
                        </m:r>
                      </m:den>
                    </m:f>
                  </m:oMath>
                </a14:m>
                <a:r>
                  <a:rPr lang="en-GB" sz="2200" dirty="0"/>
                  <a:t>.</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250553" y="1115088"/>
                <a:ext cx="11717238" cy="692128"/>
              </a:xfrm>
              <a:blipFill>
                <a:blip r:embed="rId4"/>
                <a:stretch>
                  <a:fillRect l="-5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 Placeholder 22">
                <a:extLst>
                  <a:ext uri="{FF2B5EF4-FFF2-40B4-BE49-F238E27FC236}">
                    <a16:creationId xmlns:a16="http://schemas.microsoft.com/office/drawing/2014/main" id="{118C8FA4-EF63-4AC9-8C95-31DDC17CB801}"/>
                  </a:ext>
                </a:extLst>
              </p:cNvPr>
              <p:cNvSpPr txBox="1">
                <a:spLocks/>
              </p:cNvSpPr>
              <p:nvPr/>
            </p:nvSpPr>
            <p:spPr>
              <a:xfrm>
                <a:off x="304914" y="3171949"/>
                <a:ext cx="11717238" cy="18274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auto">
                  <a:spcAft>
                    <a:spcPts val="0"/>
                  </a:spcAft>
                  <a:buFont typeface="+mj-lt"/>
                  <a:buAutoNum type="alphaLcParenR" startAt="2"/>
                </a:pPr>
                <a:r>
                  <a:rPr lang="en-GB" sz="2200" dirty="0"/>
                  <a:t>Which did you find easier to do? Why?</a:t>
                </a:r>
              </a:p>
              <a:p>
                <a:pPr marL="514350" indent="-514350" fontAlgn="auto">
                  <a:spcAft>
                    <a:spcPts val="0"/>
                  </a:spcAft>
                  <a:buFont typeface="+mj-lt"/>
                  <a:buAutoNum type="alphaLcParenR" startAt="2"/>
                </a:pPr>
                <a:r>
                  <a:rPr lang="en-GB" sz="2200" dirty="0"/>
                  <a:t>Find three more fractions equivalent to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21</m:t>
                        </m:r>
                      </m:den>
                    </m:f>
                  </m:oMath>
                </a14:m>
                <a:r>
                  <a:rPr lang="en-GB" sz="2200" dirty="0"/>
                  <a:t>. What is your strategy?</a:t>
                </a:r>
              </a:p>
            </p:txBody>
          </p:sp>
        </mc:Choice>
        <mc:Fallback xmlns="">
          <p:sp>
            <p:nvSpPr>
              <p:cNvPr id="28" name="Text Placeholder 22">
                <a:extLst>
                  <a:ext uri="{FF2B5EF4-FFF2-40B4-BE49-F238E27FC236}">
                    <a16:creationId xmlns:a16="http://schemas.microsoft.com/office/drawing/2014/main" id="{118C8FA4-EF63-4AC9-8C95-31DDC17CB801}"/>
                  </a:ext>
                </a:extLst>
              </p:cNvPr>
              <p:cNvSpPr txBox="1">
                <a:spLocks noRot="1" noChangeAspect="1" noMove="1" noResize="1" noEditPoints="1" noAdjustHandles="1" noChangeArrowheads="1" noChangeShapeType="1" noTextEdit="1"/>
              </p:cNvSpPr>
              <p:nvPr/>
            </p:nvSpPr>
            <p:spPr>
              <a:xfrm>
                <a:off x="304914" y="3171949"/>
                <a:ext cx="11717238" cy="1827405"/>
              </a:xfrm>
              <a:prstGeom prst="rect">
                <a:avLst/>
              </a:prstGeom>
              <a:blipFill>
                <a:blip r:embed="rId5"/>
                <a:stretch>
                  <a:fillRect l="-572" t="-3667"/>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01D8024F-0B5D-49BA-B8CE-84D35D340D18}"/>
              </a:ext>
            </a:extLst>
          </p:cNvPr>
          <p:cNvSpPr txBox="1"/>
          <p:nvPr/>
        </p:nvSpPr>
        <p:spPr>
          <a:xfrm>
            <a:off x="985930" y="4666207"/>
            <a:ext cx="7911496" cy="430887"/>
          </a:xfrm>
          <a:prstGeom prst="rect">
            <a:avLst/>
          </a:prstGeom>
          <a:noFill/>
        </p:spPr>
        <p:txBody>
          <a:bodyPr wrap="square">
            <a:spAutoFit/>
          </a:bodyPr>
          <a:lstStyle/>
          <a:p>
            <a:pPr>
              <a:buNone/>
            </a:pPr>
            <a:r>
              <a:rPr lang="en-GB" sz="2200" dirty="0"/>
              <a:t>3 × 97 = 291. Use this fact to find these equivalent fractions:</a:t>
            </a:r>
          </a:p>
        </p:txBody>
      </p:sp>
      <p:grpSp>
        <p:nvGrpSpPr>
          <p:cNvPr id="50" name="Group 49">
            <a:extLst>
              <a:ext uri="{FF2B5EF4-FFF2-40B4-BE49-F238E27FC236}">
                <a16:creationId xmlns:a16="http://schemas.microsoft.com/office/drawing/2014/main" id="{0F182F8B-3499-4B7A-96FF-F9BC49FD5C21}"/>
              </a:ext>
            </a:extLst>
          </p:cNvPr>
          <p:cNvGrpSpPr/>
          <p:nvPr/>
        </p:nvGrpSpPr>
        <p:grpSpPr>
          <a:xfrm>
            <a:off x="2281876" y="1721968"/>
            <a:ext cx="2073901" cy="1283986"/>
            <a:chOff x="3028636" y="1784109"/>
            <a:chExt cx="2073901" cy="1283986"/>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58457A-8ED2-4203-A85D-19E5374774F5}"/>
                    </a:ext>
                  </a:extLst>
                </p:cNvPr>
                <p:cNvSpPr txBox="1"/>
                <p:nvPr/>
              </p:nvSpPr>
              <p:spPr>
                <a:xfrm>
                  <a:off x="3028636" y="1784109"/>
                  <a:ext cx="2073901" cy="1164999"/>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i="1" smtClean="0">
                                <a:latin typeface="Cambria Math" panose="02040503050406030204" pitchFamily="18" charset="0"/>
                              </a:rPr>
                              <m:t>3</m:t>
                            </m:r>
                          </m:num>
                          <m:den>
                            <m:r>
                              <a:rPr lang="en-GB" sz="4000" i="1" smtClean="0">
                                <a:latin typeface="Cambria Math" panose="02040503050406030204" pitchFamily="18" charset="0"/>
                              </a:rPr>
                              <m:t>21</m:t>
                            </m:r>
                          </m:den>
                        </m:f>
                        <m:r>
                          <a:rPr lang="en-GB" sz="4000" b="0" i="1" smtClean="0">
                            <a:latin typeface="Cambria Math" panose="02040503050406030204" pitchFamily="18" charset="0"/>
                          </a:rPr>
                          <m:t> </m:t>
                        </m:r>
                        <m:r>
                          <a:rPr lang="en-GB" sz="4000" i="1" smtClean="0">
                            <a:latin typeface="Cambria Math" panose="02040503050406030204" pitchFamily="18" charset="0"/>
                          </a:rPr>
                          <m:t>=</m:t>
                        </m:r>
                        <m:r>
                          <a:rPr lang="en-GB" sz="4000" b="0" i="1" smtClean="0">
                            <a:latin typeface="Cambria Math" panose="02040503050406030204" pitchFamily="18" charset="0"/>
                          </a:rPr>
                          <m:t> </m:t>
                        </m:r>
                        <m:f>
                          <m:fPr>
                            <m:ctrlPr>
                              <a:rPr lang="en-GB" sz="4000" i="1">
                                <a:latin typeface="Cambria Math" panose="02040503050406030204" pitchFamily="18" charset="0"/>
                              </a:rPr>
                            </m:ctrlPr>
                          </m:fPr>
                          <m:num>
                            <m:r>
                              <a:rPr lang="en-GB" sz="4000" i="1" smtClean="0">
                                <a:latin typeface="Cambria Math" panose="02040503050406030204" pitchFamily="18" charset="0"/>
                              </a:rPr>
                              <m:t>5</m:t>
                            </m:r>
                          </m:num>
                          <m:den/>
                        </m:f>
                      </m:oMath>
                    </m:oMathPara>
                  </a14:m>
                  <a:endParaRPr lang="en-GB" sz="4000" dirty="0"/>
                </a:p>
              </p:txBody>
            </p:sp>
          </mc:Choice>
          <mc:Fallback xmlns="">
            <p:sp>
              <p:nvSpPr>
                <p:cNvPr id="21" name="TextBox 20">
                  <a:extLst>
                    <a:ext uri="{FF2B5EF4-FFF2-40B4-BE49-F238E27FC236}">
                      <a16:creationId xmlns:a16="http://schemas.microsoft.com/office/drawing/2014/main" id="{4B58457A-8ED2-4203-A85D-19E5374774F5}"/>
                    </a:ext>
                  </a:extLst>
                </p:cNvPr>
                <p:cNvSpPr txBox="1">
                  <a:spLocks noRot="1" noChangeAspect="1" noMove="1" noResize="1" noEditPoints="1" noAdjustHandles="1" noChangeArrowheads="1" noChangeShapeType="1" noTextEdit="1"/>
                </p:cNvSpPr>
                <p:nvPr/>
              </p:nvSpPr>
              <p:spPr>
                <a:xfrm>
                  <a:off x="3028636" y="1784109"/>
                  <a:ext cx="2073901" cy="1164999"/>
                </a:xfrm>
                <a:prstGeom prst="rect">
                  <a:avLst/>
                </a:prstGeom>
                <a:blipFill>
                  <a:blip r:embed="rId6"/>
                  <a:stretch>
                    <a:fillRect/>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D3A552ED-A115-4FB1-BC0A-185D1AC7CC38}"/>
                </a:ext>
              </a:extLst>
            </p:cNvPr>
            <p:cNvSpPr/>
            <p:nvPr/>
          </p:nvSpPr>
          <p:spPr>
            <a:xfrm>
              <a:off x="4512832" y="2528095"/>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Group 51">
            <a:extLst>
              <a:ext uri="{FF2B5EF4-FFF2-40B4-BE49-F238E27FC236}">
                <a16:creationId xmlns:a16="http://schemas.microsoft.com/office/drawing/2014/main" id="{46BBAD24-10D6-4EE0-AE7F-6BBF12B7C4D4}"/>
              </a:ext>
            </a:extLst>
          </p:cNvPr>
          <p:cNvGrpSpPr/>
          <p:nvPr/>
        </p:nvGrpSpPr>
        <p:grpSpPr>
          <a:xfrm>
            <a:off x="5533091" y="1721968"/>
            <a:ext cx="2073901" cy="1251258"/>
            <a:chOff x="9217764" y="2054134"/>
            <a:chExt cx="2073901" cy="1251258"/>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A10D386-C83A-4D34-8022-90F4DDFBEB2D}"/>
                    </a:ext>
                  </a:extLst>
                </p:cNvPr>
                <p:cNvSpPr txBox="1"/>
                <p:nvPr/>
              </p:nvSpPr>
              <p:spPr>
                <a:xfrm>
                  <a:off x="9217764" y="2054134"/>
                  <a:ext cx="2073901" cy="1152495"/>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3</m:t>
                            </m:r>
                          </m:num>
                          <m:den>
                            <m:r>
                              <a:rPr lang="en-GB" sz="4000" b="0" i="1" smtClean="0">
                                <a:latin typeface="Cambria Math" panose="02040503050406030204" pitchFamily="18" charset="0"/>
                              </a:rPr>
                              <m:t>21</m:t>
                            </m:r>
                          </m:den>
                        </m:f>
                        <m:r>
                          <a:rPr lang="en-GB" sz="4000" b="0" i="1" smtClean="0">
                            <a:latin typeface="Cambria Math" panose="02040503050406030204" pitchFamily="18" charset="0"/>
                          </a:rPr>
                          <m:t> = </m:t>
                        </m:r>
                        <m:f>
                          <m:fPr>
                            <m:ctrlPr>
                              <a:rPr lang="en-GB" sz="4000" i="1">
                                <a:latin typeface="Cambria Math" panose="02040503050406030204" pitchFamily="18" charset="0"/>
                              </a:rPr>
                            </m:ctrlPr>
                          </m:fPr>
                          <m:num>
                            <m:r>
                              <a:rPr lang="en-GB" sz="4000" b="0" i="1" smtClean="0">
                                <a:latin typeface="Cambria Math" panose="02040503050406030204" pitchFamily="18" charset="0"/>
                              </a:rPr>
                              <m:t>6</m:t>
                            </m:r>
                          </m:num>
                          <m:den/>
                        </m:f>
                      </m:oMath>
                    </m:oMathPara>
                  </a14:m>
                  <a:endParaRPr lang="en-GB" sz="4000" dirty="0"/>
                </a:p>
              </p:txBody>
            </p:sp>
          </mc:Choice>
          <mc:Fallback xmlns="">
            <p:sp>
              <p:nvSpPr>
                <p:cNvPr id="48" name="TextBox 47">
                  <a:extLst>
                    <a:ext uri="{FF2B5EF4-FFF2-40B4-BE49-F238E27FC236}">
                      <a16:creationId xmlns:a16="http://schemas.microsoft.com/office/drawing/2014/main" id="{8A10D386-C83A-4D34-8022-90F4DDFBEB2D}"/>
                    </a:ext>
                  </a:extLst>
                </p:cNvPr>
                <p:cNvSpPr txBox="1">
                  <a:spLocks noRot="1" noChangeAspect="1" noMove="1" noResize="1" noEditPoints="1" noAdjustHandles="1" noChangeArrowheads="1" noChangeShapeType="1" noTextEdit="1"/>
                </p:cNvSpPr>
                <p:nvPr/>
              </p:nvSpPr>
              <p:spPr>
                <a:xfrm>
                  <a:off x="9217764" y="2054134"/>
                  <a:ext cx="2073901" cy="1152495"/>
                </a:xfrm>
                <a:prstGeom prst="rect">
                  <a:avLst/>
                </a:prstGeom>
                <a:blipFill>
                  <a:blip r:embed="rId7"/>
                  <a:stretch>
                    <a:fillRect/>
                  </a:stretch>
                </a:blipFill>
              </p:spPr>
              <p:txBody>
                <a:bodyPr/>
                <a:lstStyle/>
                <a:p>
                  <a:r>
                    <a:rPr lang="en-GB">
                      <a:noFill/>
                    </a:rPr>
                    <a:t> </a:t>
                  </a:r>
                </a:p>
              </p:txBody>
            </p:sp>
          </mc:Fallback>
        </mc:AlternateContent>
        <p:sp>
          <p:nvSpPr>
            <p:cNvPr id="51" name="Rectangle 50">
              <a:extLst>
                <a:ext uri="{FF2B5EF4-FFF2-40B4-BE49-F238E27FC236}">
                  <a16:creationId xmlns:a16="http://schemas.microsoft.com/office/drawing/2014/main" id="{157C2FD4-D384-4CB6-8458-C8610D7B1051}"/>
                </a:ext>
              </a:extLst>
            </p:cNvPr>
            <p:cNvSpPr/>
            <p:nvPr/>
          </p:nvSpPr>
          <p:spPr>
            <a:xfrm>
              <a:off x="10705945" y="2765392"/>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3" name="Group 52">
            <a:extLst>
              <a:ext uri="{FF2B5EF4-FFF2-40B4-BE49-F238E27FC236}">
                <a16:creationId xmlns:a16="http://schemas.microsoft.com/office/drawing/2014/main" id="{1E884477-86C9-40F5-A3E3-E5E14427B7A5}"/>
              </a:ext>
            </a:extLst>
          </p:cNvPr>
          <p:cNvGrpSpPr/>
          <p:nvPr/>
        </p:nvGrpSpPr>
        <p:grpSpPr>
          <a:xfrm>
            <a:off x="2030960" y="5222195"/>
            <a:ext cx="2453812" cy="1281900"/>
            <a:chOff x="3028636" y="1784109"/>
            <a:chExt cx="2453812" cy="128190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7F7E471-4C76-4CB0-ABDB-BA9B3E7F0305}"/>
                    </a:ext>
                  </a:extLst>
                </p:cNvPr>
                <p:cNvSpPr txBox="1"/>
                <p:nvPr/>
              </p:nvSpPr>
              <p:spPr>
                <a:xfrm>
                  <a:off x="3028636" y="1784109"/>
                  <a:ext cx="2453812" cy="1156470"/>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i="1" smtClean="0">
                                <a:latin typeface="Cambria Math" panose="02040503050406030204" pitchFamily="18" charset="0"/>
                              </a:rPr>
                              <m:t>3</m:t>
                            </m:r>
                          </m:num>
                          <m:den>
                            <m:r>
                              <a:rPr lang="en-GB" sz="4000" i="1" smtClean="0">
                                <a:latin typeface="Cambria Math" panose="02040503050406030204" pitchFamily="18" charset="0"/>
                              </a:rPr>
                              <m:t>2</m:t>
                            </m:r>
                            <m:r>
                              <a:rPr lang="en-GB" sz="4000" b="0" i="1" smtClean="0">
                                <a:latin typeface="Cambria Math" panose="02040503050406030204" pitchFamily="18" charset="0"/>
                              </a:rPr>
                              <m:t>9</m:t>
                            </m:r>
                            <m:r>
                              <a:rPr lang="en-GB" sz="4000" i="1" smtClean="0">
                                <a:latin typeface="Cambria Math" panose="02040503050406030204" pitchFamily="18" charset="0"/>
                              </a:rPr>
                              <m:t>1</m:t>
                            </m:r>
                          </m:den>
                        </m:f>
                        <m:r>
                          <a:rPr lang="en-GB" sz="4000" b="0" i="1" smtClean="0">
                            <a:latin typeface="Cambria Math" panose="02040503050406030204" pitchFamily="18" charset="0"/>
                          </a:rPr>
                          <m:t> </m:t>
                        </m:r>
                        <m:r>
                          <a:rPr lang="en-GB" sz="4000" i="1" smtClean="0">
                            <a:latin typeface="Cambria Math" panose="02040503050406030204" pitchFamily="18" charset="0"/>
                          </a:rPr>
                          <m:t>=</m:t>
                        </m:r>
                        <m:r>
                          <a:rPr lang="en-GB" sz="4000" b="0" i="1" smtClean="0">
                            <a:latin typeface="Cambria Math" panose="02040503050406030204" pitchFamily="18" charset="0"/>
                          </a:rPr>
                          <m:t> </m:t>
                        </m:r>
                        <m:f>
                          <m:fPr>
                            <m:ctrlPr>
                              <a:rPr lang="en-GB" sz="4000" i="1">
                                <a:latin typeface="Cambria Math" panose="02040503050406030204" pitchFamily="18" charset="0"/>
                              </a:rPr>
                            </m:ctrlPr>
                          </m:fPr>
                          <m:num>
                            <m:r>
                              <a:rPr lang="en-GB" sz="4000" b="0" i="1" smtClean="0">
                                <a:latin typeface="Cambria Math" panose="02040503050406030204" pitchFamily="18" charset="0"/>
                              </a:rPr>
                              <m:t>10</m:t>
                            </m:r>
                          </m:num>
                          <m:den/>
                        </m:f>
                      </m:oMath>
                    </m:oMathPara>
                  </a14:m>
                  <a:endParaRPr lang="en-GB" sz="4000" dirty="0"/>
                </a:p>
              </p:txBody>
            </p:sp>
          </mc:Choice>
          <mc:Fallback xmlns="">
            <p:sp>
              <p:nvSpPr>
                <p:cNvPr id="54" name="TextBox 53">
                  <a:extLst>
                    <a:ext uri="{FF2B5EF4-FFF2-40B4-BE49-F238E27FC236}">
                      <a16:creationId xmlns:a16="http://schemas.microsoft.com/office/drawing/2014/main" id="{C7F7E471-4C76-4CB0-ABDB-BA9B3E7F0305}"/>
                    </a:ext>
                  </a:extLst>
                </p:cNvPr>
                <p:cNvSpPr txBox="1">
                  <a:spLocks noRot="1" noChangeAspect="1" noMove="1" noResize="1" noEditPoints="1" noAdjustHandles="1" noChangeArrowheads="1" noChangeShapeType="1" noTextEdit="1"/>
                </p:cNvSpPr>
                <p:nvPr/>
              </p:nvSpPr>
              <p:spPr>
                <a:xfrm>
                  <a:off x="3028636" y="1784109"/>
                  <a:ext cx="2453812" cy="1156470"/>
                </a:xfrm>
                <a:prstGeom prst="rect">
                  <a:avLst/>
                </a:prstGeom>
                <a:blipFill>
                  <a:blip r:embed="rId8"/>
                  <a:stretch>
                    <a:fillRect/>
                  </a:stretch>
                </a:blipFill>
              </p:spPr>
              <p:txBody>
                <a:bodyPr/>
                <a:lstStyle/>
                <a:p>
                  <a:r>
                    <a:rPr lang="en-GB">
                      <a:noFill/>
                    </a:rPr>
                    <a:t> </a:t>
                  </a:r>
                </a:p>
              </p:txBody>
            </p:sp>
          </mc:Fallback>
        </mc:AlternateContent>
        <p:sp>
          <p:nvSpPr>
            <p:cNvPr id="55" name="Rectangle 54">
              <a:extLst>
                <a:ext uri="{FF2B5EF4-FFF2-40B4-BE49-F238E27FC236}">
                  <a16:creationId xmlns:a16="http://schemas.microsoft.com/office/drawing/2014/main" id="{0282EAD0-A650-4412-8411-7C8BBB366A6C}"/>
                </a:ext>
              </a:extLst>
            </p:cNvPr>
            <p:cNvSpPr/>
            <p:nvPr/>
          </p:nvSpPr>
          <p:spPr>
            <a:xfrm>
              <a:off x="4846394" y="2526009"/>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 name="Group 55">
            <a:extLst>
              <a:ext uri="{FF2B5EF4-FFF2-40B4-BE49-F238E27FC236}">
                <a16:creationId xmlns:a16="http://schemas.microsoft.com/office/drawing/2014/main" id="{A5560F67-B26D-4BC4-96D1-AC4A3DA53442}"/>
              </a:ext>
            </a:extLst>
          </p:cNvPr>
          <p:cNvGrpSpPr/>
          <p:nvPr/>
        </p:nvGrpSpPr>
        <p:grpSpPr>
          <a:xfrm>
            <a:off x="5340342" y="5222195"/>
            <a:ext cx="2170081" cy="1257149"/>
            <a:chOff x="3028636" y="1784109"/>
            <a:chExt cx="2170081" cy="1257149"/>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8DD503B-3D79-4AE7-9E52-CBA828217139}"/>
                    </a:ext>
                  </a:extLst>
                </p:cNvPr>
                <p:cNvSpPr txBox="1"/>
                <p:nvPr/>
              </p:nvSpPr>
              <p:spPr>
                <a:xfrm>
                  <a:off x="3028636" y="1784109"/>
                  <a:ext cx="2170081" cy="1152495"/>
                </a:xfrm>
                <a:prstGeom prst="rect">
                  <a:avLst/>
                </a:prstGeom>
                <a:noFill/>
              </p:spPr>
              <p:txBody>
                <a:bodyPr wrap="none" lIns="0" tIns="0" rIns="0" bIns="0" rtlCol="0">
                  <a:spAutoFit/>
                </a:bodyPr>
                <a:lstStyle/>
                <a:p>
                  <a:pPr>
                    <a:buNone/>
                  </a:pPr>
                  <a14:m>
                    <m:oMathPara xmlns:m="http://schemas.openxmlformats.org/officeDocument/2006/math">
                      <m:oMathParaPr>
                        <m:jc m:val="centerGroup"/>
                      </m:oMathParaPr>
                      <m:oMath xmlns:m="http://schemas.openxmlformats.org/officeDocument/2006/math">
                        <m:f>
                          <m:fPr>
                            <m:ctrlPr>
                              <a:rPr lang="en-GB" sz="4000" i="1" smtClean="0">
                                <a:latin typeface="Cambria Math" panose="02040503050406030204" pitchFamily="18" charset="0"/>
                              </a:rPr>
                            </m:ctrlPr>
                          </m:fPr>
                          <m:num>
                            <m:r>
                              <a:rPr lang="en-GB" sz="4000" i="1" smtClean="0">
                                <a:latin typeface="Cambria Math" panose="02040503050406030204" pitchFamily="18" charset="0"/>
                              </a:rPr>
                              <m:t>3</m:t>
                            </m:r>
                          </m:num>
                          <m:den>
                            <m:r>
                              <a:rPr lang="en-GB" sz="4000" i="1" smtClean="0">
                                <a:latin typeface="Cambria Math" panose="02040503050406030204" pitchFamily="18" charset="0"/>
                              </a:rPr>
                              <m:t>4</m:t>
                            </m:r>
                          </m:den>
                        </m:f>
                        <m:r>
                          <a:rPr lang="en-GB" sz="4000" b="0" i="1" smtClean="0">
                            <a:latin typeface="Cambria Math" panose="02040503050406030204" pitchFamily="18" charset="0"/>
                          </a:rPr>
                          <m:t> </m:t>
                        </m:r>
                        <m:r>
                          <a:rPr lang="en-GB" sz="4000" i="1" smtClean="0">
                            <a:latin typeface="Cambria Math" panose="02040503050406030204" pitchFamily="18" charset="0"/>
                          </a:rPr>
                          <m:t>=</m:t>
                        </m:r>
                        <m:r>
                          <a:rPr lang="en-GB" sz="4000" b="0" i="1" smtClean="0">
                            <a:latin typeface="Cambria Math" panose="02040503050406030204" pitchFamily="18" charset="0"/>
                          </a:rPr>
                          <m:t> </m:t>
                        </m:r>
                        <m:f>
                          <m:fPr>
                            <m:ctrlPr>
                              <a:rPr lang="en-GB" sz="4000" i="1">
                                <a:latin typeface="Cambria Math" panose="02040503050406030204" pitchFamily="18" charset="0"/>
                              </a:rPr>
                            </m:ctrlPr>
                          </m:fPr>
                          <m:num>
                            <m:r>
                              <a:rPr lang="en-GB" sz="4000" b="0" i="1" smtClean="0">
                                <a:latin typeface="Cambria Math" panose="02040503050406030204" pitchFamily="18" charset="0"/>
                              </a:rPr>
                              <m:t>291</m:t>
                            </m:r>
                          </m:num>
                          <m:den/>
                        </m:f>
                      </m:oMath>
                    </m:oMathPara>
                  </a14:m>
                  <a:endParaRPr lang="en-GB" sz="4000" dirty="0"/>
                </a:p>
              </p:txBody>
            </p:sp>
          </mc:Choice>
          <mc:Fallback xmlns="">
            <p:sp>
              <p:nvSpPr>
                <p:cNvPr id="57" name="TextBox 56">
                  <a:extLst>
                    <a:ext uri="{FF2B5EF4-FFF2-40B4-BE49-F238E27FC236}">
                      <a16:creationId xmlns:a16="http://schemas.microsoft.com/office/drawing/2014/main" id="{E8DD503B-3D79-4AE7-9E52-CBA828217139}"/>
                    </a:ext>
                  </a:extLst>
                </p:cNvPr>
                <p:cNvSpPr txBox="1">
                  <a:spLocks noRot="1" noChangeAspect="1" noMove="1" noResize="1" noEditPoints="1" noAdjustHandles="1" noChangeArrowheads="1" noChangeShapeType="1" noTextEdit="1"/>
                </p:cNvSpPr>
                <p:nvPr/>
              </p:nvSpPr>
              <p:spPr>
                <a:xfrm>
                  <a:off x="3028636" y="1784109"/>
                  <a:ext cx="2170081" cy="1152495"/>
                </a:xfrm>
                <a:prstGeom prst="rect">
                  <a:avLst/>
                </a:prstGeom>
                <a:blipFill>
                  <a:blip r:embed="rId9"/>
                  <a:stretch>
                    <a:fillRect/>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0145A812-4201-455E-9ECE-D00F22E6B218}"/>
                </a:ext>
              </a:extLst>
            </p:cNvPr>
            <p:cNvSpPr/>
            <p:nvPr/>
          </p:nvSpPr>
          <p:spPr>
            <a:xfrm>
              <a:off x="4430287" y="250125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315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13: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48800735"/>
                  </p:ext>
                </p:extLst>
              </p:nvPr>
            </p:nvGraphicFramePr>
            <p:xfrm>
              <a:off x="267128" y="764704"/>
              <a:ext cx="11766038" cy="5985837"/>
            </p:xfrm>
            <a:graphic>
              <a:graphicData uri="http://schemas.openxmlformats.org/drawingml/2006/table">
                <a:tbl>
                  <a:tblPr firstRow="1" bandRow="1">
                    <a:tableStyleId>{5940675A-B579-460E-94D1-54222C63F5DA}</a:tableStyleId>
                  </a:tblPr>
                  <a:tblGrid>
                    <a:gridCol w="5002296">
                      <a:extLst>
                        <a:ext uri="{9D8B030D-6E8A-4147-A177-3AD203B41FA5}">
                          <a16:colId xmlns:a16="http://schemas.microsoft.com/office/drawing/2014/main" val="695237181"/>
                        </a:ext>
                      </a:extLst>
                    </a:gridCol>
                    <a:gridCol w="676374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a:t>
                          </a:r>
                          <a:r>
                            <a:rPr lang="en-GB" sz="1600" i="0" u="none" baseline="0" dirty="0"/>
                            <a:t> </a:t>
                          </a:r>
                          <a:r>
                            <a:rPr lang="en-GB" sz="1600" i="0" u="none" dirty="0"/>
                            <a:t>a more familiar fractional relationship. For example, using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7</m:t>
                                      </m:r>
                                    </m:num>
                                    <m:den>
                                      <m:r>
                                        <a:rPr lang="en-GB" sz="1600" b="0" i="1" u="none" smtClean="0">
                                          <a:latin typeface="Cambria Math" panose="02040503050406030204" pitchFamily="18" charset="0"/>
                                        </a:rPr>
                                        <m:t>14</m:t>
                                      </m:r>
                                    </m:den>
                                  </m:f>
                                  <m:r>
                                    <a:rPr lang="en-GB" sz="1600" b="0" i="1" u="none" smtClean="0">
                                      <a:latin typeface="Cambria Math" panose="02040503050406030204" pitchFamily="18" charset="0"/>
                                    </a:rPr>
                                    <m:t>  =  </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8</m:t>
                                      </m:r>
                                    </m:num>
                                    <m:den>
                                      <m:r>
                                        <a:rPr lang="en-GB" sz="1600" b="0" i="1" u="none" smtClean="0">
                                          <a:latin typeface="Cambria Math" panose="02040503050406030204" pitchFamily="18" charset="0"/>
                                        </a:rPr>
                                        <m:t>?</m:t>
                                      </m:r>
                                    </m:den>
                                  </m:f>
                                </m:e>
                              </m:box>
                            </m:oMath>
                          </a14:m>
                          <a:r>
                            <a:rPr lang="en-GB" sz="1600" i="0" u="none" dirty="0"/>
                            <a:t> may offer insight into the structure of the task and draw attention to the relationship between the numerator and denominator in each case.</a:t>
                          </a:r>
                        </a:p>
                        <a:p>
                          <a:endParaRPr lang="en-GB" sz="1600" b="1" i="0" u="none" dirty="0"/>
                        </a:p>
                        <a:p>
                          <a:pPr lvl="0">
                            <a:buNone/>
                          </a:pPr>
                          <a:r>
                            <a:rPr lang="en-GB" sz="1600" b="1" i="0" u="none" dirty="0"/>
                            <a:t>Challenge</a:t>
                          </a:r>
                          <a:endParaRPr lang="en-GB" dirty="0"/>
                        </a:p>
                        <a:p>
                          <a:r>
                            <a:rPr lang="en-GB" sz="1600" u="none" dirty="0"/>
                            <a:t>Given a calculation such as 173 × 551= 95</a:t>
                          </a:r>
                          <a:r>
                            <a:rPr lang="en-GB" sz="800" u="none" dirty="0"/>
                            <a:t> </a:t>
                          </a:r>
                          <a:r>
                            <a:rPr lang="en-GB" sz="1600" u="none" dirty="0"/>
                            <a:t>323, ask students to write as many different pairs of equivalent fractions as they can.</a:t>
                          </a:r>
                        </a:p>
                        <a:p>
                          <a:endParaRPr lang="en-GB" sz="1600" u="none" dirty="0"/>
                        </a:p>
                        <a:p>
                          <a:r>
                            <a:rPr lang="en-GB" sz="1600" b="1" i="0" u="none" dirty="0"/>
                            <a:t>Representations</a:t>
                          </a:r>
                        </a:p>
                        <a:p>
                          <a:pPr lvl="0">
                            <a:buNone/>
                          </a:pPr>
                          <a:r>
                            <a:rPr lang="en-GB" sz="1600" b="0" i="0" u="none" dirty="0"/>
                            <a:t>If students are familiar with the use of a ratio table or double number line, they may give insight into the structure of this task. Guidance about these, and other representations, can be found in </a:t>
                          </a:r>
                          <a:r>
                            <a:rPr lang="en-GB" sz="1600" dirty="0">
                              <a:hlinkClick r:id="rId3"/>
                            </a:rPr>
                            <a:t>Using mathematical representations at KS3 | NCETM</a:t>
                          </a:r>
                          <a:r>
                            <a:rPr lang="en-GB" sz="1600" b="0" i="0" u="none" dirty="0"/>
                            <a:t>).</a:t>
                          </a:r>
                        </a:p>
                      </a:txBody>
                      <a:tcPr/>
                    </a:tc>
                    <a:tc>
                      <a:txBody>
                        <a:bodyPr/>
                        <a:lstStyle/>
                        <a:p>
                          <a:pPr marL="0" marR="0" lvl="0" indent="0" algn="l" defTabSz="179388"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assessment focus of this task is the different multiplicative relationships that exist in equivalent fractions. It is likely that students will be able to find equivalences using a rule such as 'whatever you multiply the top by, you multiply the bottom by the same’.</a:t>
                          </a:r>
                          <a:r>
                            <a:rPr lang="en-GB" sz="1600" baseline="0" dirty="0"/>
                            <a:t> However, </a:t>
                          </a:r>
                          <a:r>
                            <a:rPr lang="en-GB" sz="1600" dirty="0"/>
                            <a:t> this ignores a second relationship, that between the numerator and denominator.</a:t>
                          </a:r>
                          <a:r>
                            <a:rPr lang="en-GB" sz="1600" baseline="0" dirty="0"/>
                            <a:t> F</a:t>
                          </a:r>
                          <a:r>
                            <a:rPr lang="en-GB" sz="1600" dirty="0"/>
                            <a:t>or example, in all fractions equivalent to two-thirds, the numerator is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e>
                              </m:box>
                            </m:oMath>
                          </a14:m>
                          <a:r>
                            <a:rPr lang="en-GB" sz="1600" dirty="0"/>
                            <a:t> of the denominator and the denominator is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e>
                              </m:box>
                            </m:oMath>
                          </a14:m>
                          <a:r>
                            <a:rPr lang="en-GB" sz="1600" dirty="0"/>
                            <a:t> of the numerator. This</a:t>
                          </a:r>
                          <a:r>
                            <a:rPr lang="en-GB" sz="1600" baseline="0" dirty="0"/>
                            <a:t> is likely to be a much rarer understanding among year 7 students, although they may be able to articulate it for simpler fractions such as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1</m:t>
                                      </m:r>
                                    </m:num>
                                    <m:den>
                                      <m:r>
                                        <a:rPr lang="en-GB" sz="1600" b="0" i="1" baseline="0" smtClean="0">
                                          <a:latin typeface="Cambria Math" panose="02040503050406030204" pitchFamily="18" charset="0"/>
                                        </a:rPr>
                                        <m:t>2</m:t>
                                      </m:r>
                                    </m:den>
                                  </m:f>
                                </m:e>
                              </m:box>
                            </m:oMath>
                          </a14:m>
                          <a:r>
                            <a:rPr lang="en-GB" sz="1600" baseline="0" dirty="0"/>
                            <a:t> or </a:t>
                          </a:r>
                          <a14:m>
                            <m:oMath xmlns:m="http://schemas.openxmlformats.org/officeDocument/2006/math">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1</m:t>
                                  </m:r>
                                </m:num>
                                <m:den>
                                  <m:r>
                                    <a:rPr lang="en-GB" sz="1600" b="0" i="1" baseline="0" smtClean="0">
                                      <a:latin typeface="Cambria Math" panose="02040503050406030204" pitchFamily="18" charset="0"/>
                                    </a:rPr>
                                    <m:t>4</m:t>
                                  </m:r>
                                </m:den>
                              </m:f>
                            </m:oMath>
                          </a14:m>
                          <a:r>
                            <a:rPr lang="en-GB" sz="1600" baseline="0" dirty="0"/>
                            <a:t>. </a:t>
                          </a:r>
                          <a:r>
                            <a:rPr lang="en-GB" sz="1600" dirty="0"/>
                            <a:t>Students who have not understood</a:t>
                          </a:r>
                          <a:r>
                            <a:rPr lang="en-GB" sz="1600" baseline="0" dirty="0"/>
                            <a:t> this fully may fall back on using multiplication tables (for example, counting up in threes for the numerator and 21 for the denominator) for part c. A useful prompt might be to find a unit fraction equivalent to </a:t>
                          </a:r>
                          <a14:m>
                            <m:oMath xmlns:m="http://schemas.openxmlformats.org/officeDocument/2006/math">
                              <m:box>
                                <m:boxPr>
                                  <m:ctrlPr>
                                    <a:rPr lang="en-GB" sz="1600" i="1" dirty="0" smtClean="0">
                                      <a:latin typeface="Cambria Math" panose="02040503050406030204" pitchFamily="18" charset="0"/>
                                    </a:rPr>
                                  </m:ctrlPr>
                                </m:boxPr>
                                <m:e>
                                  <m:argPr>
                                    <m:argSz m:val="-1"/>
                                  </m:argPr>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3</m:t>
                                      </m:r>
                                    </m:num>
                                    <m:den>
                                      <m:r>
                                        <a:rPr lang="en-GB" sz="1600" b="0" i="1" dirty="0" smtClean="0">
                                          <a:latin typeface="Cambria Math" panose="02040503050406030204" pitchFamily="18" charset="0"/>
                                        </a:rPr>
                                        <m:t>21</m:t>
                                      </m:r>
                                    </m:den>
                                  </m:f>
                                </m:e>
                              </m:box>
                            </m:oMath>
                          </a14:m>
                          <a:r>
                            <a:rPr lang="en-GB" sz="1600" dirty="0"/>
                            <a:t> to</a:t>
                          </a:r>
                          <a:r>
                            <a:rPr lang="en-GB" sz="1600" baseline="0" dirty="0"/>
                            <a:t> help them see that the denominator is seven times larger than the numerator. </a:t>
                          </a:r>
                          <a:r>
                            <a:rPr lang="en-GB" sz="1600" dirty="0"/>
                            <a:t>Offering students unfamiliar multiplication facts to use, as in the further thinking question, gives a context for them to discuss and show</a:t>
                          </a:r>
                          <a:r>
                            <a:rPr lang="en-GB" sz="1600" baseline="0" dirty="0"/>
                            <a:t> their understanding of </a:t>
                          </a:r>
                          <a:r>
                            <a:rPr lang="en-GB" sz="1600" dirty="0"/>
                            <a:t>the different possible relationships represented by the fractions.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Page 19 of the Year 6 </a:t>
                          </a:r>
                          <a:r>
                            <a:rPr lang="en-GB" sz="1600" dirty="0">
                              <a:hlinkClick r:id="rId4"/>
                            </a:rPr>
                            <a:t>Primary Assessment Materials | NCETM</a:t>
                          </a:r>
                          <a:r>
                            <a:rPr lang="en-GB" sz="1600" dirty="0"/>
                            <a:t> has equivalent fractions missing box problems.</a:t>
                          </a:r>
                        </a:p>
                        <a:p>
                          <a:pPr marL="285750" indent="-285750">
                            <a:buFont typeface="Arial" panose="020B0604020202020204" pitchFamily="34" charset="0"/>
                            <a:buChar char="•"/>
                          </a:pPr>
                          <a:r>
                            <a:rPr lang="en-GB" sz="1600" dirty="0"/>
                            <a:t>Key idea 1.3.1.5 in </a:t>
                          </a:r>
                          <a:r>
                            <a:rPr lang="en-GB" sz="1600" dirty="0">
                              <a:hlinkClick r:id="rId5"/>
                            </a:rPr>
                            <a:t>1.3 Ordering and comparing</a:t>
                          </a:r>
                          <a:r>
                            <a:rPr lang="en-GB" sz="1600" dirty="0"/>
                            <a:t>, part of </a:t>
                          </a:r>
                          <a:r>
                            <a:rPr lang="en-GB" sz="1600" dirty="0">
                              <a:hlinkClick r:id="rId6"/>
                            </a:rPr>
                            <a:t>Secondary Mastery Professional Development | NCETM</a:t>
                          </a:r>
                          <a:r>
                            <a:rPr lang="en-GB" sz="1600" dirty="0"/>
                            <a:t>, explores equivalence and simplification of fractions.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48800735"/>
                  </p:ext>
                </p:extLst>
              </p:nvPr>
            </p:nvGraphicFramePr>
            <p:xfrm>
              <a:off x="267128" y="764704"/>
              <a:ext cx="11766038" cy="5985837"/>
            </p:xfrm>
            <a:graphic>
              <a:graphicData uri="http://schemas.openxmlformats.org/drawingml/2006/table">
                <a:tbl>
                  <a:tblPr firstRow="1" bandRow="1">
                    <a:tableStyleId>{5940675A-B579-460E-94D1-54222C63F5DA}</a:tableStyleId>
                  </a:tblPr>
                  <a:tblGrid>
                    <a:gridCol w="5002296">
                      <a:extLst>
                        <a:ext uri="{9D8B030D-6E8A-4147-A177-3AD203B41FA5}">
                          <a16:colId xmlns:a16="http://schemas.microsoft.com/office/drawing/2014/main" val="695237181"/>
                        </a:ext>
                      </a:extLst>
                    </a:gridCol>
                    <a:gridCol w="676374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4246">
                    <a:tc>
                      <a:txBody>
                        <a:bodyPr/>
                        <a:lstStyle/>
                        <a:p>
                          <a:endParaRPr lang="en-US"/>
                        </a:p>
                      </a:txBody>
                      <a:tcPr>
                        <a:blipFill>
                          <a:blip r:embed="rId7"/>
                          <a:stretch>
                            <a:fillRect l="-122" t="-8784" r="-135566" b="-25270"/>
                          </a:stretch>
                        </a:blipFill>
                      </a:tcPr>
                    </a:tc>
                    <a:tc>
                      <a:txBody>
                        <a:bodyPr/>
                        <a:lstStyle/>
                        <a:p>
                          <a:endParaRPr lang="en-US"/>
                        </a:p>
                      </a:txBody>
                      <a:tcPr>
                        <a:blipFill>
                          <a:blip r:embed="rId7"/>
                          <a:stretch>
                            <a:fillRect l="-74054" t="-8784" r="-270" b="-25270"/>
                          </a:stretch>
                        </a:blipFill>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Page 19 of the Year 6 </a:t>
                          </a:r>
                          <a:r>
                            <a:rPr lang="en-GB" sz="1600" dirty="0">
                              <a:hlinkClick r:id="rId8"/>
                            </a:rPr>
                            <a:t>Primary Assessment Materials | NCETM</a:t>
                          </a:r>
                          <a:r>
                            <a:rPr lang="en-GB" sz="1600" dirty="0"/>
                            <a:t> has equivalent fractions missing box problems.</a:t>
                          </a:r>
                        </a:p>
                        <a:p>
                          <a:pPr marL="285750" indent="-285750">
                            <a:buFont typeface="Arial" panose="020B0604020202020204" pitchFamily="34" charset="0"/>
                            <a:buChar char="•"/>
                          </a:pPr>
                          <a:r>
                            <a:rPr lang="en-GB" sz="1600" dirty="0"/>
                            <a:t>Key idea 1.3.1.5 in </a:t>
                          </a:r>
                          <a:r>
                            <a:rPr lang="en-GB" sz="1600" dirty="0">
                              <a:hlinkClick r:id="rId9"/>
                            </a:rPr>
                            <a:t>1.3 Ordering and comparing</a:t>
                          </a:r>
                          <a:r>
                            <a:rPr lang="en-GB" sz="1600" dirty="0"/>
                            <a:t>, part of </a:t>
                          </a:r>
                          <a:r>
                            <a:rPr lang="en-GB" sz="1600" dirty="0">
                              <a:hlinkClick r:id="rId10"/>
                            </a:rPr>
                            <a:t>Secondary Mastery Professional Development | NCETM</a:t>
                          </a:r>
                          <a:r>
                            <a:rPr lang="en-GB" sz="1600" dirty="0"/>
                            <a:t>, explores equivalence and simplification of fractions.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5675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14: Five different digits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37381" y="421629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237381" y="1235580"/>
            <a:ext cx="7838544" cy="2135025"/>
          </a:xfrm>
        </p:spPr>
        <p:txBody>
          <a:bodyPr>
            <a:normAutofit/>
          </a:bodyPr>
          <a:lstStyle/>
          <a:p>
            <a:r>
              <a:rPr lang="en-GB" sz="2200" dirty="0"/>
              <a:t>Arrange five different digits into this inequality to make it true.</a:t>
            </a:r>
          </a:p>
          <a:p>
            <a:pPr marL="457200" indent="-457200">
              <a:buFont typeface="+mj-lt"/>
              <a:buAutoNum type="alphaLcParenR"/>
            </a:pPr>
            <a:endParaRPr lang="en-GB" sz="2400" dirty="0"/>
          </a:p>
        </p:txBody>
      </p:sp>
      <p:sp>
        <p:nvSpPr>
          <p:cNvPr id="28" name="Text Placeholder 22">
            <a:extLst>
              <a:ext uri="{FF2B5EF4-FFF2-40B4-BE49-F238E27FC236}">
                <a16:creationId xmlns:a16="http://schemas.microsoft.com/office/drawing/2014/main" id="{118C8FA4-EF63-4AC9-8C95-31DDC17CB801}"/>
              </a:ext>
            </a:extLst>
          </p:cNvPr>
          <p:cNvSpPr txBox="1">
            <a:spLocks/>
          </p:cNvSpPr>
          <p:nvPr/>
        </p:nvSpPr>
        <p:spPr>
          <a:xfrm>
            <a:off x="1044665" y="4216290"/>
            <a:ext cx="7593014" cy="18274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How would your answer change if the integer was at the other end of the inequality?</a:t>
            </a:r>
          </a:p>
        </p:txBody>
      </p:sp>
      <p:grpSp>
        <p:nvGrpSpPr>
          <p:cNvPr id="4" name="Group 3">
            <a:extLst>
              <a:ext uri="{FF2B5EF4-FFF2-40B4-BE49-F238E27FC236}">
                <a16:creationId xmlns:a16="http://schemas.microsoft.com/office/drawing/2014/main" id="{9B2465A4-67AE-49E9-9E10-6CDA3711A1C3}"/>
              </a:ext>
            </a:extLst>
          </p:cNvPr>
          <p:cNvGrpSpPr/>
          <p:nvPr/>
        </p:nvGrpSpPr>
        <p:grpSpPr>
          <a:xfrm>
            <a:off x="3170497" y="1900346"/>
            <a:ext cx="3249103" cy="1288498"/>
            <a:chOff x="3084181" y="1926530"/>
            <a:chExt cx="3249103" cy="1288498"/>
          </a:xfrm>
        </p:grpSpPr>
        <p:grpSp>
          <p:nvGrpSpPr>
            <p:cNvPr id="10" name="Group 9">
              <a:extLst>
                <a:ext uri="{FF2B5EF4-FFF2-40B4-BE49-F238E27FC236}">
                  <a16:creationId xmlns:a16="http://schemas.microsoft.com/office/drawing/2014/main" id="{F38E593B-854E-44E0-A948-CA84C224B262}"/>
                </a:ext>
              </a:extLst>
            </p:cNvPr>
            <p:cNvGrpSpPr/>
            <p:nvPr/>
          </p:nvGrpSpPr>
          <p:grpSpPr>
            <a:xfrm>
              <a:off x="5432738" y="1926530"/>
              <a:ext cx="900546" cy="707886"/>
              <a:chOff x="3532908" y="2247746"/>
              <a:chExt cx="900546" cy="707886"/>
            </a:xfrm>
          </p:grpSpPr>
          <p:sp>
            <p:nvSpPr>
              <p:cNvPr id="11" name="TextBox 10">
                <a:extLst>
                  <a:ext uri="{FF2B5EF4-FFF2-40B4-BE49-F238E27FC236}">
                    <a16:creationId xmlns:a16="http://schemas.microsoft.com/office/drawing/2014/main" id="{1732B37B-6429-47AD-B7AB-931AB16C38E3}"/>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12" name="Straight Connector 11">
                <a:extLst>
                  <a:ext uri="{FF2B5EF4-FFF2-40B4-BE49-F238E27FC236}">
                    <a16:creationId xmlns:a16="http://schemas.microsoft.com/office/drawing/2014/main" id="{9B89A9F2-7DA5-4C7C-85EA-BDD49D839C9A}"/>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C34A68B5-44E1-44D3-B953-89766763FEB0}"/>
                </a:ext>
              </a:extLst>
            </p:cNvPr>
            <p:cNvSpPr/>
            <p:nvPr/>
          </p:nvSpPr>
          <p:spPr>
            <a:xfrm>
              <a:off x="5585314" y="2661385"/>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FD0793B-D44E-4C2D-87B9-C6D855B86F32}"/>
                </a:ext>
              </a:extLst>
            </p:cNvPr>
            <p:cNvSpPr txBox="1"/>
            <p:nvPr/>
          </p:nvSpPr>
          <p:spPr>
            <a:xfrm>
              <a:off x="4996585" y="2298570"/>
              <a:ext cx="453970" cy="646331"/>
            </a:xfrm>
            <a:prstGeom prst="rect">
              <a:avLst/>
            </a:prstGeom>
            <a:noFill/>
          </p:spPr>
          <p:txBody>
            <a:bodyPr wrap="none" rtlCol="0">
              <a:spAutoFit/>
            </a:bodyPr>
            <a:lstStyle/>
            <a:p>
              <a:pPr>
                <a:buNone/>
              </a:pPr>
              <a:r>
                <a:rPr lang="en-GB" sz="3600" dirty="0"/>
                <a:t>&gt;</a:t>
              </a:r>
            </a:p>
          </p:txBody>
        </p:sp>
        <p:sp>
          <p:nvSpPr>
            <p:cNvPr id="48" name="Rectangle 47">
              <a:extLst>
                <a:ext uri="{FF2B5EF4-FFF2-40B4-BE49-F238E27FC236}">
                  <a16:creationId xmlns:a16="http://schemas.microsoft.com/office/drawing/2014/main" id="{164D6DB0-4542-45A4-A1BC-00AFC1F3EEC5}"/>
                </a:ext>
              </a:extLst>
            </p:cNvPr>
            <p:cNvSpPr/>
            <p:nvPr/>
          </p:nvSpPr>
          <p:spPr>
            <a:xfrm>
              <a:off x="5592406" y="197702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9" name="Group 48">
              <a:extLst>
                <a:ext uri="{FF2B5EF4-FFF2-40B4-BE49-F238E27FC236}">
                  <a16:creationId xmlns:a16="http://schemas.microsoft.com/office/drawing/2014/main" id="{02C60616-36A1-4683-844F-DE8BF2B7CE35}"/>
                </a:ext>
              </a:extLst>
            </p:cNvPr>
            <p:cNvGrpSpPr/>
            <p:nvPr/>
          </p:nvGrpSpPr>
          <p:grpSpPr>
            <a:xfrm>
              <a:off x="4196015" y="1940173"/>
              <a:ext cx="900546" cy="707886"/>
              <a:chOff x="3532908" y="2247746"/>
              <a:chExt cx="900546" cy="707886"/>
            </a:xfrm>
          </p:grpSpPr>
          <p:sp>
            <p:nvSpPr>
              <p:cNvPr id="50" name="TextBox 49">
                <a:extLst>
                  <a:ext uri="{FF2B5EF4-FFF2-40B4-BE49-F238E27FC236}">
                    <a16:creationId xmlns:a16="http://schemas.microsoft.com/office/drawing/2014/main" id="{0844E1F3-50D1-46E9-B1DE-AC276F694639}"/>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51" name="Straight Connector 50">
                <a:extLst>
                  <a:ext uri="{FF2B5EF4-FFF2-40B4-BE49-F238E27FC236}">
                    <a16:creationId xmlns:a16="http://schemas.microsoft.com/office/drawing/2014/main" id="{EF5A6221-4DF1-4898-91BB-DB782D60613E}"/>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F6623E9-0FC7-4B31-BF01-DBC779C9E01A}"/>
                </a:ext>
              </a:extLst>
            </p:cNvPr>
            <p:cNvSpPr/>
            <p:nvPr/>
          </p:nvSpPr>
          <p:spPr>
            <a:xfrm>
              <a:off x="4348591" y="267502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14AE00F0-82C8-4CEE-B15E-50A5A5B7B3E1}"/>
                </a:ext>
              </a:extLst>
            </p:cNvPr>
            <p:cNvSpPr/>
            <p:nvPr/>
          </p:nvSpPr>
          <p:spPr>
            <a:xfrm>
              <a:off x="4355683" y="199067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CD5026B7-4E1C-4D7D-ABA8-9AF80713714E}"/>
                </a:ext>
              </a:extLst>
            </p:cNvPr>
            <p:cNvSpPr txBox="1"/>
            <p:nvPr/>
          </p:nvSpPr>
          <p:spPr>
            <a:xfrm>
              <a:off x="3748256" y="2298570"/>
              <a:ext cx="453970" cy="646331"/>
            </a:xfrm>
            <a:prstGeom prst="rect">
              <a:avLst/>
            </a:prstGeom>
            <a:noFill/>
          </p:spPr>
          <p:txBody>
            <a:bodyPr wrap="none" rtlCol="0">
              <a:spAutoFit/>
            </a:bodyPr>
            <a:lstStyle/>
            <a:p>
              <a:pPr>
                <a:buNone/>
              </a:pPr>
              <a:r>
                <a:rPr lang="en-GB" sz="3600" dirty="0"/>
                <a:t>&gt;</a:t>
              </a:r>
            </a:p>
          </p:txBody>
        </p:sp>
        <p:sp>
          <p:nvSpPr>
            <p:cNvPr id="67" name="Rectangle 66">
              <a:extLst>
                <a:ext uri="{FF2B5EF4-FFF2-40B4-BE49-F238E27FC236}">
                  <a16:creationId xmlns:a16="http://schemas.microsoft.com/office/drawing/2014/main" id="{5CE9B9FD-06F8-4930-B6FD-EA36EF3AD653}"/>
                </a:ext>
              </a:extLst>
            </p:cNvPr>
            <p:cNvSpPr/>
            <p:nvPr/>
          </p:nvSpPr>
          <p:spPr>
            <a:xfrm>
              <a:off x="3084181" y="2303639"/>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 name="Group 1">
            <a:extLst>
              <a:ext uri="{FF2B5EF4-FFF2-40B4-BE49-F238E27FC236}">
                <a16:creationId xmlns:a16="http://schemas.microsoft.com/office/drawing/2014/main" id="{4EC10C60-F1AA-4204-8BAB-77AEF4FBB8F8}"/>
              </a:ext>
            </a:extLst>
          </p:cNvPr>
          <p:cNvGrpSpPr/>
          <p:nvPr/>
        </p:nvGrpSpPr>
        <p:grpSpPr>
          <a:xfrm>
            <a:off x="3017921" y="5129992"/>
            <a:ext cx="3078079" cy="1280742"/>
            <a:chOff x="5371264" y="5141516"/>
            <a:chExt cx="3078079" cy="1280742"/>
          </a:xfrm>
        </p:grpSpPr>
        <p:grpSp>
          <p:nvGrpSpPr>
            <p:cNvPr id="79" name="Group 78">
              <a:extLst>
                <a:ext uri="{FF2B5EF4-FFF2-40B4-BE49-F238E27FC236}">
                  <a16:creationId xmlns:a16="http://schemas.microsoft.com/office/drawing/2014/main" id="{8C8B0FD9-31A1-459F-92AE-165D6081F714}"/>
                </a:ext>
              </a:extLst>
            </p:cNvPr>
            <p:cNvGrpSpPr/>
            <p:nvPr/>
          </p:nvGrpSpPr>
          <p:grpSpPr>
            <a:xfrm>
              <a:off x="5371264" y="5147403"/>
              <a:ext cx="900546" cy="707886"/>
              <a:chOff x="3532908" y="2247746"/>
              <a:chExt cx="900546" cy="707886"/>
            </a:xfrm>
          </p:grpSpPr>
          <p:sp>
            <p:nvSpPr>
              <p:cNvPr id="80" name="TextBox 79">
                <a:extLst>
                  <a:ext uri="{FF2B5EF4-FFF2-40B4-BE49-F238E27FC236}">
                    <a16:creationId xmlns:a16="http://schemas.microsoft.com/office/drawing/2014/main" id="{C065917D-B463-4252-91F2-DAF49ACA573C}"/>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81" name="Straight Connector 80">
                <a:extLst>
                  <a:ext uri="{FF2B5EF4-FFF2-40B4-BE49-F238E27FC236}">
                    <a16:creationId xmlns:a16="http://schemas.microsoft.com/office/drawing/2014/main" id="{3D8D00D8-CD8C-428E-8938-19749F74D61B}"/>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2" name="Rectangle 81">
              <a:extLst>
                <a:ext uri="{FF2B5EF4-FFF2-40B4-BE49-F238E27FC236}">
                  <a16:creationId xmlns:a16="http://schemas.microsoft.com/office/drawing/2014/main" id="{B0A5C18B-5905-41CE-9128-0A456CCFF59B}"/>
                </a:ext>
              </a:extLst>
            </p:cNvPr>
            <p:cNvSpPr/>
            <p:nvPr/>
          </p:nvSpPr>
          <p:spPr>
            <a:xfrm>
              <a:off x="5523840" y="588225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78FA79-F831-4DF1-AC5A-2E53CEBE3B1C}"/>
                </a:ext>
              </a:extLst>
            </p:cNvPr>
            <p:cNvSpPr/>
            <p:nvPr/>
          </p:nvSpPr>
          <p:spPr>
            <a:xfrm>
              <a:off x="5530932" y="519790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5" name="Group 84">
              <a:extLst>
                <a:ext uri="{FF2B5EF4-FFF2-40B4-BE49-F238E27FC236}">
                  <a16:creationId xmlns:a16="http://schemas.microsoft.com/office/drawing/2014/main" id="{A6125180-255A-4814-8683-AF4792EE5748}"/>
                </a:ext>
              </a:extLst>
            </p:cNvPr>
            <p:cNvGrpSpPr/>
            <p:nvPr/>
          </p:nvGrpSpPr>
          <p:grpSpPr>
            <a:xfrm>
              <a:off x="6627689" y="5141516"/>
              <a:ext cx="900546" cy="707886"/>
              <a:chOff x="3532908" y="2247746"/>
              <a:chExt cx="900546" cy="707886"/>
            </a:xfrm>
          </p:grpSpPr>
          <p:sp>
            <p:nvSpPr>
              <p:cNvPr id="86" name="TextBox 85">
                <a:extLst>
                  <a:ext uri="{FF2B5EF4-FFF2-40B4-BE49-F238E27FC236}">
                    <a16:creationId xmlns:a16="http://schemas.microsoft.com/office/drawing/2014/main" id="{72B271A3-9A47-4EEE-AA40-E7DDAE3FA368}"/>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87" name="Straight Connector 86">
                <a:extLst>
                  <a:ext uri="{FF2B5EF4-FFF2-40B4-BE49-F238E27FC236}">
                    <a16:creationId xmlns:a16="http://schemas.microsoft.com/office/drawing/2014/main" id="{4B32D69A-7C10-49B1-B5F0-C92D107A62A3}"/>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id="{D0CFB321-9538-41C2-88D3-6F7657D1EDE4}"/>
                </a:ext>
              </a:extLst>
            </p:cNvPr>
            <p:cNvSpPr/>
            <p:nvPr/>
          </p:nvSpPr>
          <p:spPr>
            <a:xfrm>
              <a:off x="6780265" y="587637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DAC98522-07F4-4608-807D-2BF240789D6C}"/>
                </a:ext>
              </a:extLst>
            </p:cNvPr>
            <p:cNvSpPr txBox="1"/>
            <p:nvPr/>
          </p:nvSpPr>
          <p:spPr>
            <a:xfrm>
              <a:off x="6203111" y="5513556"/>
              <a:ext cx="453970" cy="646331"/>
            </a:xfrm>
            <a:prstGeom prst="rect">
              <a:avLst/>
            </a:prstGeom>
            <a:noFill/>
          </p:spPr>
          <p:txBody>
            <a:bodyPr wrap="square" rtlCol="0">
              <a:spAutoFit/>
            </a:bodyPr>
            <a:lstStyle/>
            <a:p>
              <a:pPr>
                <a:buNone/>
              </a:pPr>
              <a:r>
                <a:rPr lang="en-GB" sz="3600" dirty="0"/>
                <a:t>&gt;</a:t>
              </a:r>
            </a:p>
          </p:txBody>
        </p:sp>
        <p:sp>
          <p:nvSpPr>
            <p:cNvPr id="90" name="Rectangle 89">
              <a:extLst>
                <a:ext uri="{FF2B5EF4-FFF2-40B4-BE49-F238E27FC236}">
                  <a16:creationId xmlns:a16="http://schemas.microsoft.com/office/drawing/2014/main" id="{3EB5D98A-4A22-4D2D-B9FB-5F0890F4C47C}"/>
                </a:ext>
              </a:extLst>
            </p:cNvPr>
            <p:cNvSpPr/>
            <p:nvPr/>
          </p:nvSpPr>
          <p:spPr>
            <a:xfrm>
              <a:off x="6787357" y="5192014"/>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TextBox 90">
              <a:extLst>
                <a:ext uri="{FF2B5EF4-FFF2-40B4-BE49-F238E27FC236}">
                  <a16:creationId xmlns:a16="http://schemas.microsoft.com/office/drawing/2014/main" id="{F43661F4-DD90-4EB1-B9DB-8E07B0E0EE52}"/>
                </a:ext>
              </a:extLst>
            </p:cNvPr>
            <p:cNvSpPr txBox="1"/>
            <p:nvPr/>
          </p:nvSpPr>
          <p:spPr>
            <a:xfrm>
              <a:off x="7460918" y="5500040"/>
              <a:ext cx="453970" cy="646331"/>
            </a:xfrm>
            <a:prstGeom prst="rect">
              <a:avLst/>
            </a:prstGeom>
            <a:noFill/>
          </p:spPr>
          <p:txBody>
            <a:bodyPr wrap="none" rtlCol="0">
              <a:spAutoFit/>
            </a:bodyPr>
            <a:lstStyle/>
            <a:p>
              <a:pPr>
                <a:buNone/>
              </a:pPr>
              <a:r>
                <a:rPr lang="en-GB" sz="3600" dirty="0"/>
                <a:t>&gt;</a:t>
              </a:r>
            </a:p>
          </p:txBody>
        </p:sp>
        <p:sp>
          <p:nvSpPr>
            <p:cNvPr id="92" name="Rectangle 91">
              <a:extLst>
                <a:ext uri="{FF2B5EF4-FFF2-40B4-BE49-F238E27FC236}">
                  <a16:creationId xmlns:a16="http://schemas.microsoft.com/office/drawing/2014/main" id="{AFB231A8-A632-4FC1-A5D7-EFDB0CBEBAF3}"/>
                </a:ext>
              </a:extLst>
            </p:cNvPr>
            <p:cNvSpPr/>
            <p:nvPr/>
          </p:nvSpPr>
          <p:spPr>
            <a:xfrm>
              <a:off x="7909343" y="556179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728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47677281"/>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566809">
                  <a:extLst>
                    <a:ext uri="{9D8B030D-6E8A-4147-A177-3AD203B41FA5}">
                      <a16:colId xmlns:a16="http://schemas.microsoft.com/office/drawing/2014/main" val="695237181"/>
                    </a:ext>
                  </a:extLst>
                </a:gridCol>
                <a:gridCol w="519922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Supply one of the values (for example, the middle fraction) and support students to think about just one part of the inequality at a time to break this problem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restraints such as specifying the digits (for example, only use digits 3 to 7) or the relative size of the solution (for example, that all the values must be between 2 and 5). Combine restraints to add further challenge (for example, only use digits 3 to 7 and the values must all be between 2 and 5).</a:t>
                      </a:r>
                    </a:p>
                    <a:p>
                      <a:endParaRPr lang="en-GB" sz="1600" u="none" dirty="0"/>
                    </a:p>
                    <a:p>
                      <a:r>
                        <a:rPr lang="en-GB" sz="1600" b="1" i="0" u="none" dirty="0"/>
                        <a:t>Representations</a:t>
                      </a:r>
                    </a:p>
                    <a:p>
                      <a:r>
                        <a:rPr lang="en-GB" sz="1600" b="0" i="0" u="none" dirty="0"/>
                        <a:t>This task uses the inequality symbol (see assessment notes) to compare two fractions, but does not suggest a specific representation to support students to compare fractions. Consider carefully the representations you might use to explain students’ solutions. In dealing with fractions as values, a number line may be most suitable. If students are more familiar with shading fractions of shapes, ensure that the shapes are identically sized for each value to avoid confusion.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is an example of a ‘low floor, high ceiling’ task that allows you to assess students’ sense of the relative size of different fractions. It is also an opportunity to explore their approach to problem solving, and whether they can work systematically.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You will need to choose carefully when to step in – either to add restraints that create more challenge, or to suggest values to support students to access the task. You may choose to assess a specific part of students’ fractional understanding, for example by specifying that one of the fractions is improper or that one of the fractions is a unit fraction.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dirty="0"/>
                        <a:t>Students will be familiar with the inequality symbol, but may not always use accurately. Ask students to read the inequality aloud from left to right, and from right to left, to assess whether they can ‘read’ the symbol and understand how it describes the relationship between two values.</a:t>
                      </a:r>
                      <a:endParaRPr lang="en-GB" sz="1600" dirty="0"/>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is a more challenging version of this task, involving five values and the digits 1 to 9.</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86648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15: Different number lines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8B1598-9136-EE4D-ACEC-408E091B1368}"/>
                  </a:ext>
                </a:extLst>
              </p:cNvPr>
              <p:cNvSpPr txBox="1"/>
              <p:nvPr/>
            </p:nvSpPr>
            <p:spPr>
              <a:xfrm>
                <a:off x="162954" y="1334504"/>
                <a:ext cx="4946262" cy="1719445"/>
              </a:xfrm>
              <a:prstGeom prst="rect">
                <a:avLst/>
              </a:prstGeom>
              <a:noFill/>
            </p:spPr>
            <p:txBody>
              <a:bodyPr wrap="square" rtlCol="0">
                <a:spAutoFit/>
              </a:bodyPr>
              <a:lstStyle/>
              <a:p>
                <a:pPr marL="457200" indent="-457200">
                  <a:buFont typeface="+mj-lt"/>
                  <a:buAutoNum type="alphaLcParenR"/>
                </a:pPr>
                <a:r>
                  <a:rPr lang="en-US" sz="2200" dirty="0"/>
                  <a:t>Explain how you could use this pair of number lines to find out which is the larger of the two fractions, </a:t>
                </a:r>
                <a14:m>
                  <m:oMath xmlns:m="http://schemas.openxmlformats.org/officeDocument/2006/math">
                    <m:f>
                      <m:fPr>
                        <m:ctrlPr>
                          <a:rPr lang="en-US"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27</m:t>
                        </m:r>
                      </m:num>
                      <m:den>
                        <m:r>
                          <a:rPr lang="en-GB" i="1">
                            <a:solidFill>
                              <a:srgbClr val="FF0000"/>
                            </a:solidFill>
                            <a:latin typeface="Cambria Math" panose="02040503050406030204" pitchFamily="18" charset="0"/>
                          </a:rPr>
                          <m:t>37</m:t>
                        </m:r>
                      </m:den>
                    </m:f>
                  </m:oMath>
                </a14:m>
                <a:r>
                  <a:rPr lang="en-US" dirty="0"/>
                  <a:t> </a:t>
                </a:r>
                <a:r>
                  <a:rPr lang="en-US" sz="2200" dirty="0"/>
                  <a:t>or </a:t>
                </a:r>
                <a14:m>
                  <m:oMath xmlns:m="http://schemas.openxmlformats.org/officeDocument/2006/math">
                    <m:f>
                      <m:fPr>
                        <m:ctrlPr>
                          <a:rPr lang="en-US" i="1">
                            <a:solidFill>
                              <a:srgbClr val="0070C0"/>
                            </a:solidFill>
                            <a:latin typeface="Cambria Math" panose="02040503050406030204" pitchFamily="18" charset="0"/>
                          </a:rPr>
                        </m:ctrlPr>
                      </m:fPr>
                      <m:num>
                        <m:r>
                          <a:rPr lang="en-GB" i="1">
                            <a:solidFill>
                              <a:srgbClr val="0070C0"/>
                            </a:solidFill>
                            <a:latin typeface="Cambria Math" panose="02040503050406030204" pitchFamily="18" charset="0"/>
                          </a:rPr>
                          <m:t>17</m:t>
                        </m:r>
                      </m:num>
                      <m:den>
                        <m:r>
                          <a:rPr lang="en-GB" i="1">
                            <a:solidFill>
                              <a:srgbClr val="0070C0"/>
                            </a:solidFill>
                            <a:latin typeface="Cambria Math" panose="02040503050406030204" pitchFamily="18" charset="0"/>
                          </a:rPr>
                          <m:t>24</m:t>
                        </m:r>
                      </m:den>
                    </m:f>
                    <m:r>
                      <m:rPr>
                        <m:nor/>
                      </m:rPr>
                      <a:rPr lang="en-US" dirty="0"/>
                      <m:t>.</m:t>
                    </m:r>
                  </m:oMath>
                </a14:m>
                <a:endParaRPr lang="en-US" sz="2200" dirty="0"/>
              </a:p>
            </p:txBody>
          </p:sp>
        </mc:Choice>
        <mc:Fallback xmlns="">
          <p:sp>
            <p:nvSpPr>
              <p:cNvPr id="4" name="TextBox 3">
                <a:extLst>
                  <a:ext uri="{FF2B5EF4-FFF2-40B4-BE49-F238E27FC236}">
                    <a16:creationId xmlns:a16="http://schemas.microsoft.com/office/drawing/2014/main" id="{608B1598-9136-EE4D-ACEC-408E091B1368}"/>
                  </a:ext>
                </a:extLst>
              </p:cNvPr>
              <p:cNvSpPr txBox="1">
                <a:spLocks noRot="1" noChangeAspect="1" noMove="1" noResize="1" noEditPoints="1" noAdjustHandles="1" noChangeArrowheads="1" noChangeShapeType="1" noTextEdit="1"/>
              </p:cNvSpPr>
              <p:nvPr/>
            </p:nvSpPr>
            <p:spPr>
              <a:xfrm>
                <a:off x="162954" y="1334504"/>
                <a:ext cx="4946262" cy="1719445"/>
              </a:xfrm>
              <a:prstGeom prst="rect">
                <a:avLst/>
              </a:prstGeom>
              <a:blipFill>
                <a:blip r:embed="rId5"/>
                <a:stretch>
                  <a:fillRect l="-1480" t="-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4B57AF-E8E1-9E47-B70F-E32723A5E305}"/>
                  </a:ext>
                </a:extLst>
              </p:cNvPr>
              <p:cNvSpPr txBox="1"/>
              <p:nvPr/>
            </p:nvSpPr>
            <p:spPr>
              <a:xfrm>
                <a:off x="162954" y="3615777"/>
                <a:ext cx="5572387" cy="1380891"/>
              </a:xfrm>
              <a:prstGeom prst="rect">
                <a:avLst/>
              </a:prstGeom>
              <a:noFill/>
            </p:spPr>
            <p:txBody>
              <a:bodyPr wrap="square" rtlCol="0">
                <a:spAutoFit/>
              </a:bodyPr>
              <a:lstStyle/>
              <a:p>
                <a:pPr marL="457200" indent="-457200">
                  <a:buFont typeface="+mj-lt"/>
                  <a:buAutoNum type="alphaLcParenR" startAt="2"/>
                </a:pPr>
                <a:r>
                  <a:rPr lang="en-US" sz="2200" dirty="0"/>
                  <a:t>Explain how you could use this pair of number lines to find out which is the larger of the two fractions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2</m:t>
                        </m:r>
                        <m:r>
                          <a:rPr lang="en-GB" b="0" i="1" smtClean="0">
                            <a:latin typeface="Cambria Math" panose="02040503050406030204" pitchFamily="18" charset="0"/>
                          </a:rPr>
                          <m:t>3</m:t>
                        </m:r>
                      </m:num>
                      <m:den>
                        <m:r>
                          <a:rPr lang="en-GB" i="1">
                            <a:latin typeface="Cambria Math" panose="02040503050406030204" pitchFamily="18" charset="0"/>
                          </a:rPr>
                          <m:t>33</m:t>
                        </m:r>
                      </m:den>
                    </m:f>
                  </m:oMath>
                </a14:m>
                <a:r>
                  <a:rPr lang="en-US" dirty="0"/>
                  <a:t> </a:t>
                </a:r>
                <a:r>
                  <a:rPr lang="en-US" sz="2200" dirty="0"/>
                  <a:t>or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17</m:t>
                        </m:r>
                      </m:num>
                      <m:den>
                        <m:r>
                          <a:rPr lang="en-GB" i="1">
                            <a:latin typeface="Cambria Math" panose="02040503050406030204" pitchFamily="18" charset="0"/>
                          </a:rPr>
                          <m:t>24</m:t>
                        </m:r>
                      </m:den>
                    </m:f>
                  </m:oMath>
                </a14:m>
                <a:r>
                  <a:rPr lang="en-US" sz="2200" dirty="0"/>
                  <a:t>.</a:t>
                </a:r>
              </a:p>
            </p:txBody>
          </p:sp>
        </mc:Choice>
        <mc:Fallback xmlns="">
          <p:sp>
            <p:nvSpPr>
              <p:cNvPr id="5" name="TextBox 4">
                <a:extLst>
                  <a:ext uri="{FF2B5EF4-FFF2-40B4-BE49-F238E27FC236}">
                    <a16:creationId xmlns:a16="http://schemas.microsoft.com/office/drawing/2014/main" id="{EF4B57AF-E8E1-9E47-B70F-E32723A5E305}"/>
                  </a:ext>
                </a:extLst>
              </p:cNvPr>
              <p:cNvSpPr txBox="1">
                <a:spLocks noRot="1" noChangeAspect="1" noMove="1" noResize="1" noEditPoints="1" noAdjustHandles="1" noChangeArrowheads="1" noChangeShapeType="1" noTextEdit="1"/>
              </p:cNvSpPr>
              <p:nvPr/>
            </p:nvSpPr>
            <p:spPr>
              <a:xfrm>
                <a:off x="162954" y="3615777"/>
                <a:ext cx="5572387" cy="1380891"/>
              </a:xfrm>
              <a:prstGeom prst="rect">
                <a:avLst/>
              </a:prstGeom>
              <a:blipFill>
                <a:blip r:embed="rId7"/>
                <a:stretch>
                  <a:fillRect l="-1313" t="-2643"/>
                </a:stretch>
              </a:blipFill>
            </p:spPr>
            <p:txBody>
              <a:bodyPr/>
              <a:lstStyle/>
              <a:p>
                <a:r>
                  <a:rPr lang="en-GB">
                    <a:noFill/>
                  </a:rPr>
                  <a:t> </a:t>
                </a:r>
              </a:p>
            </p:txBody>
          </p:sp>
        </mc:Fallback>
      </mc:AlternateContent>
      <p:sp>
        <p:nvSpPr>
          <p:cNvPr id="8" name="Action Button: Help 7">
            <a:hlinkClick r:id="" action="ppaction://noaction" highlightClick="1"/>
            <a:extLst>
              <a:ext uri="{FF2B5EF4-FFF2-40B4-BE49-F238E27FC236}">
                <a16:creationId xmlns:a16="http://schemas.microsoft.com/office/drawing/2014/main" id="{45B77A79-7D05-4811-BCF2-43DAC95FB5A7}"/>
              </a:ext>
            </a:extLst>
          </p:cNvPr>
          <p:cNvSpPr/>
          <p:nvPr/>
        </p:nvSpPr>
        <p:spPr>
          <a:xfrm>
            <a:off x="145680" y="53977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BFAE76-2929-4602-9E30-3A174B588B01}"/>
                  </a:ext>
                </a:extLst>
              </p:cNvPr>
              <p:cNvSpPr txBox="1"/>
              <p:nvPr/>
            </p:nvSpPr>
            <p:spPr>
              <a:xfrm>
                <a:off x="1053701" y="5239924"/>
                <a:ext cx="8471548" cy="1479379"/>
              </a:xfrm>
              <a:prstGeom prst="rect">
                <a:avLst/>
              </a:prstGeom>
              <a:noFill/>
            </p:spPr>
            <p:txBody>
              <a:bodyPr wrap="square">
                <a:spAutoFit/>
              </a:bodyPr>
              <a:lstStyle/>
              <a:p>
                <a:pPr>
                  <a:buNone/>
                </a:pPr>
                <a:r>
                  <a:rPr lang="en-GB" sz="2200" dirty="0"/>
                  <a:t>Show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7</m:t>
                        </m:r>
                      </m:num>
                      <m:den>
                        <m:r>
                          <a:rPr lang="en-GB" sz="2400" i="1">
                            <a:latin typeface="Cambria Math" panose="02040503050406030204" pitchFamily="18" charset="0"/>
                          </a:rPr>
                          <m:t>8</m:t>
                        </m:r>
                      </m:den>
                    </m:f>
                  </m:oMath>
                </a14:m>
                <a:r>
                  <a:rPr lang="en-GB" sz="2400" dirty="0"/>
                  <a:t> </a:t>
                </a:r>
                <a:r>
                  <a:rPr lang="en-GB" sz="2200" dirty="0"/>
                  <a:t>and</a:t>
                </a:r>
                <a:r>
                  <a:rPr lang="en-GB" dirty="0"/>
                  <a:t>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8</m:t>
                        </m:r>
                      </m:num>
                      <m:den>
                        <m:r>
                          <a:rPr lang="en-GB" sz="2400" i="1">
                            <a:latin typeface="Cambria Math" panose="02040503050406030204" pitchFamily="18" charset="0"/>
                          </a:rPr>
                          <m:t>9</m:t>
                        </m:r>
                      </m:den>
                    </m:f>
                  </m:oMath>
                </a14:m>
                <a:r>
                  <a:rPr lang="en-GB" sz="2400" dirty="0"/>
                  <a:t> </a:t>
                </a:r>
                <a:r>
                  <a:rPr lang="en-GB" sz="2200" dirty="0"/>
                  <a:t>using a pair of number lines like the ones in part a. Then show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7</m:t>
                        </m:r>
                      </m:num>
                      <m:den>
                        <m:r>
                          <a:rPr lang="en-GB" sz="2400" i="1">
                            <a:latin typeface="Cambria Math" panose="02040503050406030204" pitchFamily="18" charset="0"/>
                          </a:rPr>
                          <m:t>8</m:t>
                        </m:r>
                      </m:den>
                    </m:f>
                  </m:oMath>
                </a14:m>
                <a:r>
                  <a:rPr lang="en-GB" dirty="0"/>
                  <a:t> </a:t>
                </a:r>
                <a:r>
                  <a:rPr lang="en-GB" sz="2200" dirty="0"/>
                  <a:t>and</a:t>
                </a:r>
                <a:r>
                  <a:rPr lang="en-GB" dirty="0"/>
                  <a:t>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8</m:t>
                        </m:r>
                      </m:num>
                      <m:den>
                        <m:r>
                          <a:rPr lang="en-GB" sz="2400" i="1">
                            <a:latin typeface="Cambria Math" panose="02040503050406030204" pitchFamily="18" charset="0"/>
                          </a:rPr>
                          <m:t>9</m:t>
                        </m:r>
                      </m:den>
                    </m:f>
                  </m:oMath>
                </a14:m>
                <a:r>
                  <a:rPr lang="en-GB" sz="2400" dirty="0"/>
                  <a:t> </a:t>
                </a:r>
                <a:r>
                  <a:rPr lang="en-GB" sz="2200" dirty="0"/>
                  <a:t>using a pair of number lines like the ones in b. Which pair of number lines was easiest to draw? Why?</a:t>
                </a:r>
              </a:p>
            </p:txBody>
          </p:sp>
        </mc:Choice>
        <mc:Fallback xmlns="">
          <p:sp>
            <p:nvSpPr>
              <p:cNvPr id="9" name="TextBox 8">
                <a:extLst>
                  <a:ext uri="{FF2B5EF4-FFF2-40B4-BE49-F238E27FC236}">
                    <a16:creationId xmlns:a16="http://schemas.microsoft.com/office/drawing/2014/main" id="{D0BFAE76-2929-4602-9E30-3A174B588B01}"/>
                  </a:ext>
                </a:extLst>
              </p:cNvPr>
              <p:cNvSpPr txBox="1">
                <a:spLocks noRot="1" noChangeAspect="1" noMove="1" noResize="1" noEditPoints="1" noAdjustHandles="1" noChangeArrowheads="1" noChangeShapeType="1" noTextEdit="1"/>
              </p:cNvSpPr>
              <p:nvPr/>
            </p:nvSpPr>
            <p:spPr>
              <a:xfrm>
                <a:off x="1053701" y="5239924"/>
                <a:ext cx="8471548" cy="1479379"/>
              </a:xfrm>
              <a:prstGeom prst="rect">
                <a:avLst/>
              </a:prstGeom>
              <a:blipFill>
                <a:blip r:embed="rId8"/>
                <a:stretch>
                  <a:fillRect l="-935" r="-72" b="-7851"/>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9ABE066F-FE9C-4D67-A1EC-EC5C8ED508E5}"/>
              </a:ext>
            </a:extLst>
          </p:cNvPr>
          <p:cNvPicPr>
            <a:picLocks noChangeAspect="1"/>
          </p:cNvPicPr>
          <p:nvPr/>
        </p:nvPicPr>
        <p:blipFill>
          <a:blip r:embed="rId9"/>
          <a:stretch>
            <a:fillRect/>
          </a:stretch>
        </p:blipFill>
        <p:spPr>
          <a:xfrm>
            <a:off x="5526640" y="1028422"/>
            <a:ext cx="6401679" cy="1872000"/>
          </a:xfrm>
          <a:prstGeom prst="rect">
            <a:avLst/>
          </a:prstGeom>
        </p:spPr>
      </p:pic>
      <p:pic>
        <p:nvPicPr>
          <p:cNvPr id="2" name="Picture 1">
            <a:extLst>
              <a:ext uri="{FF2B5EF4-FFF2-40B4-BE49-F238E27FC236}">
                <a16:creationId xmlns:a16="http://schemas.microsoft.com/office/drawing/2014/main" id="{FFC6A5E0-B2E0-4086-8656-D8800256C6E6}"/>
              </a:ext>
            </a:extLst>
          </p:cNvPr>
          <p:cNvPicPr>
            <a:picLocks noChangeAspect="1"/>
          </p:cNvPicPr>
          <p:nvPr/>
        </p:nvPicPr>
        <p:blipFill>
          <a:blip r:embed="rId10"/>
          <a:stretch>
            <a:fillRect/>
          </a:stretch>
        </p:blipFill>
        <p:spPr>
          <a:xfrm>
            <a:off x="5526640" y="3128380"/>
            <a:ext cx="6430778" cy="1948965"/>
          </a:xfrm>
          <a:prstGeom prst="rect">
            <a:avLst/>
          </a:prstGeom>
        </p:spPr>
      </p:pic>
    </p:spTree>
    <p:extLst>
      <p:ext uri="{BB962C8B-B14F-4D97-AF65-F5344CB8AC3E}">
        <p14:creationId xmlns:p14="http://schemas.microsoft.com/office/powerpoint/2010/main" val="38557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15: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47143092"/>
                  </p:ext>
                </p:extLst>
              </p:nvPr>
            </p:nvGraphicFramePr>
            <p:xfrm>
              <a:off x="267128" y="764704"/>
              <a:ext cx="11766038" cy="551601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To help with access to part b,</a:t>
                          </a:r>
                          <a:r>
                            <a:rPr lang="en-GB" sz="1600" i="0" u="none" baseline="0" dirty="0"/>
                            <a:t> </a:t>
                          </a:r>
                          <a:r>
                            <a:rPr lang="en-GB" sz="1600" i="0" u="none" dirty="0"/>
                            <a:t>start with a pair of blank number lines and mark two familiar fractions (for example,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i="0" u="none" dirty="0"/>
                            <a:t> and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3</m:t>
                                      </m:r>
                                    </m:den>
                                  </m:f>
                                </m:e>
                              </m:box>
                            </m:oMath>
                          </a14:m>
                          <a:r>
                            <a:rPr lang="en-GB" sz="1600" i="0" u="none" dirty="0"/>
                            <a:t>) on them so that they are aligned vertically. Use the </a:t>
                          </a:r>
                          <a:r>
                            <a:rPr lang="en-GB" sz="1600" i="0" u="none" dirty="0">
                              <a:hlinkClick r:id="rId3" action="ppaction://hlinksldjump"/>
                            </a:rPr>
                            <a:t>printable resource</a:t>
                          </a:r>
                          <a:r>
                            <a:rPr lang="en-GB" sz="1600" i="0" u="none" dirty="0"/>
                            <a:t> and ask students to mark the position of 1 on each of the lines, and explore why</a:t>
                          </a:r>
                          <a:r>
                            <a:rPr lang="en-GB" sz="1600" i="0" u="none" baseline="0" dirty="0"/>
                            <a:t> it</a:t>
                          </a:r>
                          <a:r>
                            <a:rPr lang="en-GB" sz="1600" i="0" u="none" dirty="0"/>
                            <a:t> is in a different place on each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In part a,</a:t>
                          </a:r>
                          <a:r>
                            <a:rPr lang="en-GB" sz="1600" u="none" baseline="0" dirty="0"/>
                            <a:t> </a:t>
                          </a:r>
                          <a:r>
                            <a:rPr lang="en-GB" sz="1600" u="none" dirty="0"/>
                            <a:t>the distance between the red and the blue lines is given by the calculation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27</m:t>
                                      </m:r>
                                    </m:num>
                                    <m:den>
                                      <m:r>
                                        <a:rPr lang="en-GB" sz="1600" b="0" i="1" u="none" smtClean="0">
                                          <a:latin typeface="Cambria Math" panose="02040503050406030204" pitchFamily="18" charset="0"/>
                                        </a:rPr>
                                        <m:t>37</m:t>
                                      </m:r>
                                    </m:den>
                                  </m:f>
                                  <m:r>
                                    <a:rPr lang="en-GB" sz="1600" b="0" i="1" u="none" smtClean="0">
                                      <a:latin typeface="Cambria Math" panose="02040503050406030204" pitchFamily="18" charset="0"/>
                                    </a:rPr>
                                    <m:t> − </m:t>
                                  </m:r>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17</m:t>
                                          </m:r>
                                        </m:num>
                                        <m:den>
                                          <m:r>
                                            <a:rPr lang="en-GB" sz="1600" b="0" i="1" u="none" smtClean="0">
                                              <a:latin typeface="Cambria Math" panose="02040503050406030204" pitchFamily="18" charset="0"/>
                                            </a:rPr>
                                            <m:t>24</m:t>
                                          </m:r>
                                        </m:den>
                                      </m:f>
                                    </m:e>
                                  </m:box>
                                </m:e>
                              </m:box>
                            </m:oMath>
                          </a14:m>
                          <a:r>
                            <a:rPr lang="en-GB" sz="1600" u="none" dirty="0"/>
                            <a:t>. Ask students to write a calculation that gives the distance between the red (right) and the blue (left) lines for part b.</a:t>
                          </a:r>
                        </a:p>
                        <a:p>
                          <a:endParaRPr lang="en-GB" sz="1600" u="none" dirty="0"/>
                        </a:p>
                        <a:p>
                          <a:r>
                            <a:rPr lang="en-GB" sz="1600" b="1" i="0" u="none" dirty="0"/>
                            <a:t>Representations</a:t>
                          </a:r>
                        </a:p>
                        <a:p>
                          <a:pPr lvl="0">
                            <a:buNone/>
                          </a:pPr>
                          <a:r>
                            <a:rPr lang="en-GB" sz="1600" b="0" i="0" u="none" dirty="0"/>
                            <a:t>Picturing the number line as elastic may provide a useful image for students in part b as they can stretch the lines so the 1s align, making the two fractions have the same 'whole’, and can consider what would happen to the marked fractions. More guidance about double number lines and how they can be used in teaching can be found in </a:t>
                          </a:r>
                          <a:r>
                            <a:rPr lang="en-GB" sz="1600" dirty="0">
                              <a:hlinkClick r:id="rId4"/>
                            </a:rPr>
                            <a:t>Using mathematical representations at KS3 | NCETM</a:t>
                          </a:r>
                          <a:r>
                            <a:rPr lang="en-GB" sz="1600" dirty="0"/>
                            <a:t>.</a:t>
                          </a:r>
                          <a:endParaRPr lang="en-GB" sz="1600" b="0" i="0" u="none" dirty="0"/>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600" dirty="0"/>
                            <a:t>Checkpoint 15 uses double number lines as a context to explore students’ understanding of the relative size of fractions. Part a offers an accessible starting point to consider fractions as numbers, with the familiar reasoning that the number with the greater value is further to the right of the line.</a:t>
                          </a:r>
                          <a:r>
                            <a:rPr lang="en-GB" sz="1600" baseline="0" dirty="0"/>
                            <a:t> </a:t>
                          </a:r>
                          <a:r>
                            <a:rPr lang="en-GB" sz="1600" dirty="0"/>
                            <a:t>Part b requires students to shift their understanding and use multiplicative reasoning to notice that, although the fractions are aligned, the 'whole' is smaller for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17</m:t>
                                      </m:r>
                                    </m:num>
                                    <m:den>
                                      <m:r>
                                        <a:rPr lang="en-GB" sz="1600" b="0" i="1" u="none" smtClean="0">
                                          <a:latin typeface="Cambria Math" panose="02040503050406030204" pitchFamily="18" charset="0"/>
                                        </a:rPr>
                                        <m:t>24</m:t>
                                      </m:r>
                                    </m:den>
                                  </m:f>
                                </m:e>
                              </m:box>
                            </m:oMath>
                          </a14:m>
                          <a:r>
                            <a:rPr lang="en-GB" sz="1600" dirty="0"/>
                            <a:t> and so this is a greater proportion of the whole. Students may find this more challenging to articulate;</a:t>
                          </a:r>
                          <a:r>
                            <a:rPr lang="en-GB" sz="1600" baseline="0" dirty="0"/>
                            <a:t> pay particular attention to their reasoning and the language they use as it may reveal how they think about fractions both as values and as proportions of a whole.</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The top row of questions on p19 of the Year 6 </a:t>
                          </a:r>
                          <a:r>
                            <a:rPr lang="en-GB" sz="1600" dirty="0">
                              <a:hlinkClick r:id="rId5"/>
                            </a:rPr>
                            <a:t>Primary Assessment Materials | NCETM</a:t>
                          </a:r>
                          <a:r>
                            <a:rPr lang="en-GB" sz="1600" dirty="0"/>
                            <a:t> uses a pair of bar models to explore a similar concept.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47143092"/>
                  </p:ext>
                </p:extLst>
              </p:nvPr>
            </p:nvGraphicFramePr>
            <p:xfrm>
              <a:off x="267128" y="764704"/>
              <a:ext cx="11766038" cy="551601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86250">
                    <a:tc>
                      <a:txBody>
                        <a:bodyPr/>
                        <a:lstStyle/>
                        <a:p>
                          <a:endParaRPr lang="en-US"/>
                        </a:p>
                      </a:txBody>
                      <a:tcPr>
                        <a:blipFill>
                          <a:blip r:embed="rId7"/>
                          <a:stretch>
                            <a:fillRect l="-81" t="-9233" r="-56726" b="-21023"/>
                          </a:stretch>
                        </a:blipFill>
                      </a:tcPr>
                    </a:tc>
                    <a:tc>
                      <a:txBody>
                        <a:bodyPr/>
                        <a:lstStyle/>
                        <a:p>
                          <a:endParaRPr lang="en-US"/>
                        </a:p>
                      </a:txBody>
                      <a:tcPr>
                        <a:blipFill>
                          <a:blip r:embed="rId7"/>
                          <a:stretch>
                            <a:fillRect l="-177188" t="-9233" r="-430" b="-21023"/>
                          </a:stretch>
                        </a:blipFill>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The top row of questions on p19 of the Year 6 </a:t>
                          </a:r>
                          <a:r>
                            <a:rPr lang="en-GB" sz="1600" dirty="0">
                              <a:hlinkClick r:id="rId8"/>
                            </a:rPr>
                            <a:t>Primary Assessment Materials | NCETM</a:t>
                          </a:r>
                          <a:r>
                            <a:rPr lang="en-GB" sz="1600" dirty="0"/>
                            <a:t> uses a pair of bar models to explore a similar concept.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536516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16: Greater fractions</a:t>
            </a:r>
          </a:p>
        </p:txBody>
      </p:sp>
      <p:sp>
        <p:nvSpPr>
          <p:cNvPr id="2" name="TextBox 1">
            <a:extLst>
              <a:ext uri="{FF2B5EF4-FFF2-40B4-BE49-F238E27FC236}">
                <a16:creationId xmlns:a16="http://schemas.microsoft.com/office/drawing/2014/main" id="{D36EE252-70AD-ED4A-A038-CAE544D486BB}"/>
              </a:ext>
            </a:extLst>
          </p:cNvPr>
          <p:cNvSpPr txBox="1"/>
          <p:nvPr/>
        </p:nvSpPr>
        <p:spPr>
          <a:xfrm>
            <a:off x="143339" y="1359621"/>
            <a:ext cx="9499426" cy="769441"/>
          </a:xfrm>
          <a:prstGeom prst="rect">
            <a:avLst/>
          </a:prstGeom>
          <a:noFill/>
        </p:spPr>
        <p:txBody>
          <a:bodyPr wrap="square" rtlCol="0">
            <a:spAutoFit/>
          </a:bodyPr>
          <a:lstStyle/>
          <a:p>
            <a:pPr>
              <a:buNone/>
            </a:pPr>
            <a:r>
              <a:rPr lang="en-US" sz="2200" dirty="0"/>
              <a:t>How could you decide whether the first (red) or the second (blue) fraction is the greater in each pair?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458AA0-0AFC-CF41-9F27-29941D078E49}"/>
                  </a:ext>
                </a:extLst>
              </p:cNvPr>
              <p:cNvSpPr txBox="1"/>
              <p:nvPr/>
            </p:nvSpPr>
            <p:spPr>
              <a:xfrm>
                <a:off x="1536363" y="2277229"/>
                <a:ext cx="1943161" cy="1050865"/>
              </a:xfrm>
              <a:prstGeom prst="rect">
                <a:avLst/>
              </a:prstGeom>
              <a:noFill/>
            </p:spPr>
            <p:txBody>
              <a:bodyPr wrap="none" rtlCol="0">
                <a:spAutoFit/>
              </a:bodyPr>
              <a:lstStyle/>
              <a:p>
                <a:pPr>
                  <a:buNone/>
                </a:pPr>
                <a:r>
                  <a:rPr lang="en-US" sz="2400" dirty="0">
                    <a:solidFill>
                      <a:srgbClr val="00628C"/>
                    </a:solidFill>
                  </a:rPr>
                  <a:t>a) </a:t>
                </a:r>
                <a14:m>
                  <m:oMath xmlns:m="http://schemas.openxmlformats.org/officeDocument/2006/math">
                    <m:f>
                      <m:fPr>
                        <m:ctrlPr>
                          <a:rPr lang="en-US" sz="4400" i="1">
                            <a:solidFill>
                              <a:srgbClr val="FF0000"/>
                            </a:solidFill>
                            <a:latin typeface="Cambria Math" panose="02040503050406030204" pitchFamily="18" charset="0"/>
                          </a:rPr>
                        </m:ctrlPr>
                      </m:fPr>
                      <m:num>
                        <m:r>
                          <a:rPr lang="en-GB" sz="4400" i="1">
                            <a:solidFill>
                              <a:srgbClr val="FF0000"/>
                            </a:solidFill>
                            <a:latin typeface="Cambria Math" panose="02040503050406030204" pitchFamily="18" charset="0"/>
                          </a:rPr>
                          <m:t>11</m:t>
                        </m:r>
                      </m:num>
                      <m:den>
                        <m:r>
                          <a:rPr lang="en-GB" sz="4400" i="1">
                            <a:solidFill>
                              <a:srgbClr val="FF0000"/>
                            </a:solidFill>
                            <a:latin typeface="Cambria Math" panose="02040503050406030204" pitchFamily="18" charset="0"/>
                          </a:rPr>
                          <m:t>17</m:t>
                        </m:r>
                      </m:den>
                    </m:f>
                  </m:oMath>
                </a14:m>
                <a:r>
                  <a:rPr lang="en-US" sz="2400" dirty="0"/>
                  <a:t> or </a:t>
                </a:r>
                <a14:m>
                  <m:oMath xmlns:m="http://schemas.openxmlformats.org/officeDocument/2006/math">
                    <m:f>
                      <m:fPr>
                        <m:ctrlPr>
                          <a:rPr lang="en-US" sz="4400" i="1">
                            <a:solidFill>
                              <a:srgbClr val="0070C0"/>
                            </a:solidFill>
                            <a:latin typeface="Cambria Math" panose="02040503050406030204" pitchFamily="18" charset="0"/>
                          </a:rPr>
                        </m:ctrlPr>
                      </m:fPr>
                      <m:num>
                        <m:r>
                          <a:rPr lang="en-GB" sz="4400" i="1">
                            <a:solidFill>
                              <a:srgbClr val="0070C0"/>
                            </a:solidFill>
                            <a:latin typeface="Cambria Math" panose="02040503050406030204" pitchFamily="18" charset="0"/>
                          </a:rPr>
                          <m:t>13</m:t>
                        </m:r>
                      </m:num>
                      <m:den>
                        <m:r>
                          <a:rPr lang="en-GB" sz="4400" i="1">
                            <a:solidFill>
                              <a:srgbClr val="0070C0"/>
                            </a:solidFill>
                            <a:latin typeface="Cambria Math" panose="02040503050406030204" pitchFamily="18" charset="0"/>
                          </a:rPr>
                          <m:t>17</m:t>
                        </m:r>
                      </m:den>
                    </m:f>
                  </m:oMath>
                </a14:m>
                <a:endParaRPr lang="en-US" sz="2400" dirty="0"/>
              </a:p>
            </p:txBody>
          </p:sp>
        </mc:Choice>
        <mc:Fallback xmlns="">
          <p:sp>
            <p:nvSpPr>
              <p:cNvPr id="8" name="TextBox 7">
                <a:extLst>
                  <a:ext uri="{FF2B5EF4-FFF2-40B4-BE49-F238E27FC236}">
                    <a16:creationId xmlns:a16="http://schemas.microsoft.com/office/drawing/2014/main" id="{1D458AA0-0AFC-CF41-9F27-29941D078E49}"/>
                  </a:ext>
                </a:extLst>
              </p:cNvPr>
              <p:cNvSpPr txBox="1">
                <a:spLocks noRot="1" noChangeAspect="1" noMove="1" noResize="1" noEditPoints="1" noAdjustHandles="1" noChangeArrowheads="1" noChangeShapeType="1" noTextEdit="1"/>
              </p:cNvSpPr>
              <p:nvPr/>
            </p:nvSpPr>
            <p:spPr>
              <a:xfrm>
                <a:off x="1536363" y="2277229"/>
                <a:ext cx="1943161" cy="1050865"/>
              </a:xfrm>
              <a:prstGeom prst="rect">
                <a:avLst/>
              </a:prstGeom>
              <a:blipFill>
                <a:blip r:embed="rId4"/>
                <a:stretch>
                  <a:fillRect l="-47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5E1364-B5A1-FA41-8C32-AD8A08D8DA3C}"/>
                  </a:ext>
                </a:extLst>
              </p:cNvPr>
              <p:cNvSpPr txBox="1"/>
              <p:nvPr/>
            </p:nvSpPr>
            <p:spPr>
              <a:xfrm>
                <a:off x="5420619" y="3889841"/>
                <a:ext cx="2584362" cy="1053045"/>
              </a:xfrm>
              <a:prstGeom prst="rect">
                <a:avLst/>
              </a:prstGeom>
              <a:noFill/>
            </p:spPr>
            <p:txBody>
              <a:bodyPr wrap="none" rtlCol="0">
                <a:spAutoFit/>
              </a:bodyPr>
              <a:lstStyle/>
              <a:p>
                <a:pPr>
                  <a:buNone/>
                </a:pPr>
                <a:r>
                  <a:rPr lang="en-US" sz="2400" dirty="0">
                    <a:solidFill>
                      <a:srgbClr val="00628C"/>
                    </a:solidFill>
                  </a:rPr>
                  <a:t>d) </a:t>
                </a:r>
                <a14:m>
                  <m:oMath xmlns:m="http://schemas.openxmlformats.org/officeDocument/2006/math">
                    <m:f>
                      <m:fPr>
                        <m:ctrlPr>
                          <a:rPr lang="en-US" sz="4400" i="1">
                            <a:solidFill>
                              <a:srgbClr val="FF0000"/>
                            </a:solidFill>
                            <a:latin typeface="Cambria Math" panose="02040503050406030204" pitchFamily="18" charset="0"/>
                          </a:rPr>
                        </m:ctrlPr>
                      </m:fPr>
                      <m:num>
                        <m:r>
                          <a:rPr lang="en-GB" sz="4400" i="1">
                            <a:solidFill>
                              <a:srgbClr val="FF0000"/>
                            </a:solidFill>
                            <a:latin typeface="Cambria Math" panose="02040503050406030204" pitchFamily="18" charset="0"/>
                          </a:rPr>
                          <m:t>11</m:t>
                        </m:r>
                      </m:num>
                      <m:den>
                        <m:r>
                          <a:rPr lang="en-GB" sz="4400" i="1">
                            <a:solidFill>
                              <a:srgbClr val="FF0000"/>
                            </a:solidFill>
                            <a:latin typeface="Cambria Math" panose="02040503050406030204" pitchFamily="18" charset="0"/>
                          </a:rPr>
                          <m:t>37238</m:t>
                        </m:r>
                      </m:den>
                    </m:f>
                  </m:oMath>
                </a14:m>
                <a:r>
                  <a:rPr lang="en-US" sz="4400" dirty="0"/>
                  <a:t> </a:t>
                </a:r>
                <a:r>
                  <a:rPr lang="en-US" sz="2400" dirty="0"/>
                  <a:t>or </a:t>
                </a:r>
                <a14:m>
                  <m:oMath xmlns:m="http://schemas.openxmlformats.org/officeDocument/2006/math">
                    <m:f>
                      <m:fPr>
                        <m:ctrlPr>
                          <a:rPr lang="en-US" sz="4400" i="1">
                            <a:solidFill>
                              <a:srgbClr val="0070C0"/>
                            </a:solidFill>
                            <a:latin typeface="Cambria Math" panose="02040503050406030204" pitchFamily="18" charset="0"/>
                          </a:rPr>
                        </m:ctrlPr>
                      </m:fPr>
                      <m:num>
                        <m:r>
                          <a:rPr lang="en-GB" sz="4400" i="1">
                            <a:solidFill>
                              <a:srgbClr val="0070C0"/>
                            </a:solidFill>
                            <a:latin typeface="Cambria Math" panose="02040503050406030204" pitchFamily="18" charset="0"/>
                          </a:rPr>
                          <m:t>1</m:t>
                        </m:r>
                      </m:num>
                      <m:den>
                        <m:r>
                          <a:rPr lang="en-GB" sz="4400" i="1">
                            <a:solidFill>
                              <a:srgbClr val="0070C0"/>
                            </a:solidFill>
                            <a:latin typeface="Cambria Math" panose="02040503050406030204" pitchFamily="18" charset="0"/>
                          </a:rPr>
                          <m:t>5</m:t>
                        </m:r>
                      </m:den>
                    </m:f>
                  </m:oMath>
                </a14:m>
                <a:endParaRPr lang="en-US" sz="2400" dirty="0"/>
              </a:p>
            </p:txBody>
          </p:sp>
        </mc:Choice>
        <mc:Fallback xmlns="">
          <p:sp>
            <p:nvSpPr>
              <p:cNvPr id="12" name="TextBox 11">
                <a:extLst>
                  <a:ext uri="{FF2B5EF4-FFF2-40B4-BE49-F238E27FC236}">
                    <a16:creationId xmlns:a16="http://schemas.microsoft.com/office/drawing/2014/main" id="{205E1364-B5A1-FA41-8C32-AD8A08D8DA3C}"/>
                  </a:ext>
                </a:extLst>
              </p:cNvPr>
              <p:cNvSpPr txBox="1">
                <a:spLocks noRot="1" noChangeAspect="1" noMove="1" noResize="1" noEditPoints="1" noAdjustHandles="1" noChangeArrowheads="1" noChangeShapeType="1" noTextEdit="1"/>
              </p:cNvSpPr>
              <p:nvPr/>
            </p:nvSpPr>
            <p:spPr>
              <a:xfrm>
                <a:off x="5420619" y="3889841"/>
                <a:ext cx="2584362" cy="1053045"/>
              </a:xfrm>
              <a:prstGeom prst="rect">
                <a:avLst/>
              </a:prstGeom>
              <a:blipFill>
                <a:blip r:embed="rId5"/>
                <a:stretch>
                  <a:fillRect l="-3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AAFA4-EFC1-EE41-8FFD-CD7CB0056A92}"/>
                  </a:ext>
                </a:extLst>
              </p:cNvPr>
              <p:cNvSpPr txBox="1"/>
              <p:nvPr/>
            </p:nvSpPr>
            <p:spPr>
              <a:xfrm>
                <a:off x="1536363" y="3909886"/>
                <a:ext cx="2164375" cy="1054071"/>
              </a:xfrm>
              <a:prstGeom prst="rect">
                <a:avLst/>
              </a:prstGeom>
              <a:noFill/>
            </p:spPr>
            <p:txBody>
              <a:bodyPr wrap="none" rtlCol="0">
                <a:spAutoFit/>
              </a:bodyPr>
              <a:lstStyle/>
              <a:p>
                <a:pPr>
                  <a:buNone/>
                </a:pPr>
                <a:r>
                  <a:rPr lang="en-US" sz="2400" dirty="0">
                    <a:solidFill>
                      <a:srgbClr val="00628C"/>
                    </a:solidFill>
                  </a:rPr>
                  <a:t>c) </a:t>
                </a:r>
                <a14:m>
                  <m:oMath xmlns:m="http://schemas.openxmlformats.org/officeDocument/2006/math">
                    <m:f>
                      <m:fPr>
                        <m:ctrlPr>
                          <a:rPr lang="en-US" sz="4400" i="1">
                            <a:solidFill>
                              <a:srgbClr val="FF0000"/>
                            </a:solidFill>
                            <a:latin typeface="Cambria Math" panose="02040503050406030204" pitchFamily="18" charset="0"/>
                          </a:rPr>
                        </m:ctrlPr>
                      </m:fPr>
                      <m:num>
                        <m:r>
                          <a:rPr lang="en-GB" sz="4400" i="1">
                            <a:solidFill>
                              <a:srgbClr val="FF0000"/>
                            </a:solidFill>
                            <a:latin typeface="Cambria Math" panose="02040503050406030204" pitchFamily="18" charset="0"/>
                          </a:rPr>
                          <m:t>11</m:t>
                        </m:r>
                      </m:num>
                      <m:den>
                        <m:r>
                          <a:rPr lang="en-GB" sz="4400" i="1">
                            <a:solidFill>
                              <a:srgbClr val="FF0000"/>
                            </a:solidFill>
                            <a:latin typeface="Cambria Math" panose="02040503050406030204" pitchFamily="18" charset="0"/>
                          </a:rPr>
                          <m:t>44</m:t>
                        </m:r>
                      </m:den>
                    </m:f>
                  </m:oMath>
                </a14:m>
                <a:r>
                  <a:rPr lang="en-US" sz="2400" dirty="0"/>
                  <a:t> or </a:t>
                </a:r>
                <a14:m>
                  <m:oMath xmlns:m="http://schemas.openxmlformats.org/officeDocument/2006/math">
                    <m:f>
                      <m:fPr>
                        <m:ctrlPr>
                          <a:rPr lang="en-US" sz="4400" i="1">
                            <a:solidFill>
                              <a:srgbClr val="0070C0"/>
                            </a:solidFill>
                            <a:latin typeface="Cambria Math" panose="02040503050406030204" pitchFamily="18" charset="0"/>
                          </a:rPr>
                        </m:ctrlPr>
                      </m:fPr>
                      <m:num>
                        <m:r>
                          <a:rPr lang="en-GB" sz="4400" i="1">
                            <a:solidFill>
                              <a:srgbClr val="0070C0"/>
                            </a:solidFill>
                            <a:latin typeface="Cambria Math" panose="02040503050406030204" pitchFamily="18" charset="0"/>
                          </a:rPr>
                          <m:t>101</m:t>
                        </m:r>
                      </m:num>
                      <m:den>
                        <m:r>
                          <a:rPr lang="en-GB" sz="4400" i="1">
                            <a:solidFill>
                              <a:srgbClr val="0070C0"/>
                            </a:solidFill>
                            <a:latin typeface="Cambria Math" panose="02040503050406030204" pitchFamily="18" charset="0"/>
                          </a:rPr>
                          <m:t>400</m:t>
                        </m:r>
                      </m:den>
                    </m:f>
                  </m:oMath>
                </a14:m>
                <a:endParaRPr lang="en-US" sz="2400" dirty="0"/>
              </a:p>
            </p:txBody>
          </p:sp>
        </mc:Choice>
        <mc:Fallback xmlns="">
          <p:sp>
            <p:nvSpPr>
              <p:cNvPr id="13" name="TextBox 12">
                <a:extLst>
                  <a:ext uri="{FF2B5EF4-FFF2-40B4-BE49-F238E27FC236}">
                    <a16:creationId xmlns:a16="http://schemas.microsoft.com/office/drawing/2014/main" id="{173AAFA4-EFC1-EE41-8FFD-CD7CB0056A92}"/>
                  </a:ext>
                </a:extLst>
              </p:cNvPr>
              <p:cNvSpPr txBox="1">
                <a:spLocks noRot="1" noChangeAspect="1" noMove="1" noResize="1" noEditPoints="1" noAdjustHandles="1" noChangeArrowheads="1" noChangeShapeType="1" noTextEdit="1"/>
              </p:cNvSpPr>
              <p:nvPr/>
            </p:nvSpPr>
            <p:spPr>
              <a:xfrm>
                <a:off x="1536363" y="3909886"/>
                <a:ext cx="2164375" cy="1054071"/>
              </a:xfrm>
              <a:prstGeom prst="rect">
                <a:avLst/>
              </a:prstGeom>
              <a:blipFill>
                <a:blip r:embed="rId6"/>
                <a:stretch>
                  <a:fillRect l="-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DA7FC-013F-964C-B27E-350859AD71FE}"/>
                  </a:ext>
                </a:extLst>
              </p:cNvPr>
              <p:cNvSpPr txBox="1"/>
              <p:nvPr/>
            </p:nvSpPr>
            <p:spPr>
              <a:xfrm>
                <a:off x="5432197" y="2234327"/>
                <a:ext cx="1943161" cy="1052083"/>
              </a:xfrm>
              <a:prstGeom prst="rect">
                <a:avLst/>
              </a:prstGeom>
              <a:noFill/>
            </p:spPr>
            <p:txBody>
              <a:bodyPr wrap="none" rtlCol="0">
                <a:spAutoFit/>
              </a:bodyPr>
              <a:lstStyle/>
              <a:p>
                <a:pPr>
                  <a:buNone/>
                </a:pPr>
                <a:r>
                  <a:rPr lang="en-US" sz="2400" dirty="0">
                    <a:solidFill>
                      <a:srgbClr val="00628C"/>
                    </a:solidFill>
                  </a:rPr>
                  <a:t>b) </a:t>
                </a:r>
                <a14:m>
                  <m:oMath xmlns:m="http://schemas.openxmlformats.org/officeDocument/2006/math">
                    <m:f>
                      <m:fPr>
                        <m:ctrlPr>
                          <a:rPr lang="en-US" sz="4400" i="1">
                            <a:solidFill>
                              <a:srgbClr val="FF0000"/>
                            </a:solidFill>
                            <a:latin typeface="Cambria Math" panose="02040503050406030204" pitchFamily="18" charset="0"/>
                          </a:rPr>
                        </m:ctrlPr>
                      </m:fPr>
                      <m:num>
                        <m:r>
                          <a:rPr lang="en-GB" sz="4400" i="1">
                            <a:solidFill>
                              <a:srgbClr val="FF0000"/>
                            </a:solidFill>
                            <a:latin typeface="Cambria Math" panose="02040503050406030204" pitchFamily="18" charset="0"/>
                          </a:rPr>
                          <m:t>11</m:t>
                        </m:r>
                      </m:num>
                      <m:den>
                        <m:r>
                          <a:rPr lang="en-GB" sz="4400" i="1">
                            <a:solidFill>
                              <a:srgbClr val="FF0000"/>
                            </a:solidFill>
                            <a:latin typeface="Cambria Math" panose="02040503050406030204" pitchFamily="18" charset="0"/>
                          </a:rPr>
                          <m:t>17</m:t>
                        </m:r>
                      </m:den>
                    </m:f>
                  </m:oMath>
                </a14:m>
                <a:r>
                  <a:rPr lang="en-US" sz="2400" dirty="0"/>
                  <a:t> or </a:t>
                </a:r>
                <a14:m>
                  <m:oMath xmlns:m="http://schemas.openxmlformats.org/officeDocument/2006/math">
                    <m:f>
                      <m:fPr>
                        <m:ctrlPr>
                          <a:rPr lang="en-US" sz="4400" i="1">
                            <a:solidFill>
                              <a:srgbClr val="0070C0"/>
                            </a:solidFill>
                            <a:latin typeface="Cambria Math" panose="02040503050406030204" pitchFamily="18" charset="0"/>
                          </a:rPr>
                        </m:ctrlPr>
                      </m:fPr>
                      <m:num>
                        <m:r>
                          <a:rPr lang="en-GB" sz="4400" i="1">
                            <a:solidFill>
                              <a:srgbClr val="0070C0"/>
                            </a:solidFill>
                            <a:latin typeface="Cambria Math" panose="02040503050406030204" pitchFamily="18" charset="0"/>
                          </a:rPr>
                          <m:t>11</m:t>
                        </m:r>
                      </m:num>
                      <m:den>
                        <m:r>
                          <a:rPr lang="en-GB" sz="4400" i="1">
                            <a:solidFill>
                              <a:srgbClr val="0070C0"/>
                            </a:solidFill>
                            <a:latin typeface="Cambria Math" panose="02040503050406030204" pitchFamily="18" charset="0"/>
                          </a:rPr>
                          <m:t>19</m:t>
                        </m:r>
                      </m:den>
                    </m:f>
                  </m:oMath>
                </a14:m>
                <a:endParaRPr lang="en-US" sz="2400" dirty="0"/>
              </a:p>
            </p:txBody>
          </p:sp>
        </mc:Choice>
        <mc:Fallback xmlns="">
          <p:sp>
            <p:nvSpPr>
              <p:cNvPr id="14" name="TextBox 13">
                <a:extLst>
                  <a:ext uri="{FF2B5EF4-FFF2-40B4-BE49-F238E27FC236}">
                    <a16:creationId xmlns:a16="http://schemas.microsoft.com/office/drawing/2014/main" id="{A33DA7FC-013F-964C-B27E-350859AD71FE}"/>
                  </a:ext>
                </a:extLst>
              </p:cNvPr>
              <p:cNvSpPr txBox="1">
                <a:spLocks noRot="1" noChangeAspect="1" noMove="1" noResize="1" noEditPoints="1" noAdjustHandles="1" noChangeArrowheads="1" noChangeShapeType="1" noTextEdit="1"/>
              </p:cNvSpPr>
              <p:nvPr/>
            </p:nvSpPr>
            <p:spPr>
              <a:xfrm>
                <a:off x="5432197" y="2234327"/>
                <a:ext cx="1943161" cy="1052083"/>
              </a:xfrm>
              <a:prstGeom prst="rect">
                <a:avLst/>
              </a:prstGeom>
              <a:blipFill>
                <a:blip r:embed="rId7"/>
                <a:stretch>
                  <a:fillRect l="-4702"/>
                </a:stretch>
              </a:blipFill>
            </p:spPr>
            <p:txBody>
              <a:bodyPr/>
              <a:lstStyle/>
              <a:p>
                <a:r>
                  <a:rPr lang="en-US">
                    <a:noFill/>
                  </a:rPr>
                  <a:t> </a:t>
                </a:r>
              </a:p>
            </p:txBody>
          </p:sp>
        </mc:Fallback>
      </mc:AlternateContent>
      <p:sp>
        <p:nvSpPr>
          <p:cNvPr id="9" name="Action Button: Help 8">
            <a:hlinkClick r:id="" action="ppaction://noaction" highlightClick="1"/>
            <a:extLst>
              <a:ext uri="{FF2B5EF4-FFF2-40B4-BE49-F238E27FC236}">
                <a16:creationId xmlns:a16="http://schemas.microsoft.com/office/drawing/2014/main" id="{0BEE0182-8B6F-41BE-98B8-D4896532CC88}"/>
              </a:ext>
            </a:extLst>
          </p:cNvPr>
          <p:cNvSpPr/>
          <p:nvPr/>
        </p:nvSpPr>
        <p:spPr>
          <a:xfrm>
            <a:off x="33536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
        <p:nvSpPr>
          <p:cNvPr id="10" name="TextBox 9">
            <a:extLst>
              <a:ext uri="{FF2B5EF4-FFF2-40B4-BE49-F238E27FC236}">
                <a16:creationId xmlns:a16="http://schemas.microsoft.com/office/drawing/2014/main" id="{49E4661D-831B-4DCF-87B8-8D8B20CAC9E4}"/>
              </a:ext>
            </a:extLst>
          </p:cNvPr>
          <p:cNvSpPr txBox="1"/>
          <p:nvPr/>
        </p:nvSpPr>
        <p:spPr>
          <a:xfrm>
            <a:off x="1243381" y="5546317"/>
            <a:ext cx="6131977" cy="769441"/>
          </a:xfrm>
          <a:prstGeom prst="rect">
            <a:avLst/>
          </a:prstGeom>
          <a:noFill/>
        </p:spPr>
        <p:txBody>
          <a:bodyPr wrap="square" rtlCol="0">
            <a:spAutoFit/>
          </a:bodyPr>
          <a:lstStyle/>
          <a:p>
            <a:pPr>
              <a:buNone/>
            </a:pPr>
            <a:r>
              <a:rPr lang="en-US" sz="2200" dirty="0"/>
              <a:t>Find a fraction that has a value in between the two fractions in each pair.</a:t>
            </a:r>
          </a:p>
        </p:txBody>
      </p:sp>
    </p:spTree>
    <p:extLst>
      <p:ext uri="{BB962C8B-B14F-4D97-AF65-F5344CB8AC3E}">
        <p14:creationId xmlns:p14="http://schemas.microsoft.com/office/powerpoint/2010/main" val="221955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16: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23678559"/>
                  </p:ext>
                </p:extLst>
              </p:nvPr>
            </p:nvGraphicFramePr>
            <p:xfrm>
              <a:off x="267128" y="764704"/>
              <a:ext cx="11766037" cy="5937086"/>
            </p:xfrm>
            <a:graphic>
              <a:graphicData uri="http://schemas.openxmlformats.org/drawingml/2006/table">
                <a:tbl>
                  <a:tblPr firstRow="1" bandRow="1">
                    <a:tableStyleId>{5940675A-B579-460E-94D1-54222C63F5DA}</a:tableStyleId>
                  </a:tblPr>
                  <a:tblGrid>
                    <a:gridCol w="6842332">
                      <a:extLst>
                        <a:ext uri="{9D8B030D-6E8A-4147-A177-3AD203B41FA5}">
                          <a16:colId xmlns:a16="http://schemas.microsoft.com/office/drawing/2014/main" val="695237181"/>
                        </a:ext>
                      </a:extLst>
                    </a:gridCol>
                    <a:gridCol w="492370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73006">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 representations (see below) to support students in accessing the task. Students' choice of representation may offer insight into their understanding of the different interpretations of fraction notation.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Each pair of fractions in the task has one fraction in which the numerator is 11. Challenge students to describe how their answers would change if this number were increased to 12, and to justify how they know.</a:t>
                          </a:r>
                        </a:p>
                        <a:p>
                          <a:endParaRPr lang="en-GB" sz="1600" u="none" dirty="0"/>
                        </a:p>
                        <a:p>
                          <a:r>
                            <a:rPr lang="en-GB" sz="1600" b="1" i="0" u="none" dirty="0"/>
                            <a:t>Representations</a:t>
                          </a:r>
                        </a:p>
                        <a:p>
                          <a:pPr lvl="0">
                            <a:buNone/>
                          </a:pPr>
                          <a:r>
                            <a:rPr lang="en-GB" sz="1600" b="0" i="0" u="none" dirty="0"/>
                            <a:t>Bar models or number lines may prove helpful when exploring parts a and b, while a representation in which a whole is shaded may prove more fruitful for parts c and d. A number line may also be useful for all parts of this task.</a:t>
                          </a:r>
                          <a:endParaRPr lang="en-GB" sz="1600" b="1" i="0" u="none" dirty="0"/>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16 explores students' understanding of the different relationships that are represented by fraction notation, using comparison as a context.</a:t>
                          </a:r>
                        </a:p>
                        <a:p>
                          <a:pPr marL="0" marR="0" lvl="0" indent="0" algn="l">
                            <a:lnSpc>
                              <a:spcPct val="100000"/>
                            </a:lnSpc>
                            <a:spcBef>
                              <a:spcPts val="0"/>
                            </a:spcBef>
                            <a:spcAft>
                              <a:spcPts val="600"/>
                            </a:spcAft>
                            <a:buClrTx/>
                            <a:buSzTx/>
                            <a:buFont typeface="Arial" panose="020B0604020202020204" pitchFamily="34" charset="0"/>
                            <a:buNone/>
                          </a:pPr>
                          <a:r>
                            <a:rPr lang="en-GB" sz="1600" dirty="0"/>
                            <a:t>Students may have an understanding of comparing fractions using a common denominator, but apparent fluency with one strategy can mask a lack of understanding.</a:t>
                          </a:r>
                        </a:p>
                        <a:p>
                          <a:pPr marL="0" marR="0" lvl="0" indent="0" algn="l">
                            <a:lnSpc>
                              <a:spcPct val="100000"/>
                            </a:lnSpc>
                            <a:spcBef>
                              <a:spcPts val="0"/>
                            </a:spcBef>
                            <a:spcAft>
                              <a:spcPts val="600"/>
                            </a:spcAft>
                            <a:buClrTx/>
                            <a:buSzTx/>
                            <a:buFont typeface="Arial" panose="020B0604020202020204" pitchFamily="34" charset="0"/>
                            <a:buNone/>
                          </a:pPr>
                          <a:r>
                            <a:rPr lang="en-GB" sz="1600" dirty="0"/>
                            <a:t>In part b, students may reason with the notion of common numerators; in part c, they might reference a common fraction (in this case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dirty="0"/>
                            <a:t>); and in part d, they may reason about the relative size of the two denominators and the numerators. The intention is to give a context in which reasoning and discussion can give insight into students' understanding.</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17 of the Year 5 </a:t>
                          </a:r>
                          <a:r>
                            <a:rPr lang="en-GB" sz="1600" dirty="0">
                              <a:hlinkClick r:id="rId3"/>
                            </a:rPr>
                            <a:t>Primary Assessment Materials | NCETM</a:t>
                          </a:r>
                          <a:r>
                            <a:rPr lang="en-GB" sz="1600" dirty="0"/>
                            <a:t> asks students to compare fractions using &lt;, &gt; or =, while the middle question on p18 uses an empty box problem to explore the same concept.</a:t>
                          </a:r>
                          <a:endParaRPr lang="en-GB" sz="1600" b="0" dirty="0"/>
                        </a:p>
                        <a:p>
                          <a:pPr marL="285750" indent="-285750">
                            <a:buFont typeface="Arial" panose="020B0604020202020204" pitchFamily="34" charset="0"/>
                            <a:buChar char="•"/>
                          </a:pPr>
                          <a:r>
                            <a:rPr lang="en-GB" sz="1600" b="0" dirty="0"/>
                            <a:t>Additional activity </a:t>
                          </a:r>
                          <a:r>
                            <a:rPr lang="en-GB" sz="1600" b="0" dirty="0">
                              <a:hlinkClick r:id="rId4" action="ppaction://hlinksldjump"/>
                            </a:rPr>
                            <a:t>I</a:t>
                          </a:r>
                          <a:r>
                            <a:rPr lang="en-GB" sz="1600" b="0" dirty="0"/>
                            <a:t> looks in more detail at comparing fractions with the same denominator or numerator.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explore how students may have compared fractions with the same numerator or denominator, look at teaching points 7 and 8 of </a:t>
                          </a:r>
                          <a:r>
                            <a:rPr lang="en-GB" sz="1600" b="0" dirty="0">
                              <a:hlinkClick r:id="rId5"/>
                            </a:rPr>
                            <a:t>Segment 3.3: </a:t>
                          </a:r>
                          <a:r>
                            <a:rPr lang="en-GB" sz="1600" dirty="0">
                              <a:hlinkClick r:id="rId5"/>
                            </a:rPr>
                            <a:t>Non-unit fractions: identifying, representing and comparing</a:t>
                          </a:r>
                          <a:r>
                            <a:rPr lang="en-GB" sz="1600" dirty="0"/>
                            <a:t> from </a:t>
                          </a:r>
                          <a:r>
                            <a:rPr lang="en-GB" sz="1600" dirty="0">
                              <a:hlinkClick r:id="rId6"/>
                            </a:rPr>
                            <a:t>Primary Mastery Professional Development | NCETM</a:t>
                          </a:r>
                          <a:r>
                            <a:rPr lang="en-GB" sz="1600" dirty="0"/>
                            <a:t>.</a:t>
                          </a:r>
                          <a:endParaRPr lang="en-GB" sz="1600" b="0"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23678559"/>
                  </p:ext>
                </p:extLst>
              </p:nvPr>
            </p:nvGraphicFramePr>
            <p:xfrm>
              <a:off x="267128" y="764704"/>
              <a:ext cx="11766037" cy="5937086"/>
            </p:xfrm>
            <a:graphic>
              <a:graphicData uri="http://schemas.openxmlformats.org/drawingml/2006/table">
                <a:tbl>
                  <a:tblPr firstRow="1" bandRow="1">
                    <a:tableStyleId>{5940675A-B579-460E-94D1-54222C63F5DA}</a:tableStyleId>
                  </a:tblPr>
                  <a:tblGrid>
                    <a:gridCol w="6842332">
                      <a:extLst>
                        <a:ext uri="{9D8B030D-6E8A-4147-A177-3AD203B41FA5}">
                          <a16:colId xmlns:a16="http://schemas.microsoft.com/office/drawing/2014/main" val="695237181"/>
                        </a:ext>
                      </a:extLst>
                    </a:gridCol>
                    <a:gridCol w="492370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73006">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 representations (see below) to support students in accessing the task. Students' choice of representation may offer insight into their understanding of the different interpretations of fraction notation.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Each pair of fractions in the task has one fraction in which the numerator is 11. Challenge students to describe how their answers would change if this number were increased to 12, and to justify how they know.</a:t>
                          </a:r>
                        </a:p>
                        <a:p>
                          <a:endParaRPr lang="en-GB" sz="1600" u="none" dirty="0"/>
                        </a:p>
                        <a:p>
                          <a:r>
                            <a:rPr lang="en-GB" sz="1600" b="1" i="0" u="none" dirty="0"/>
                            <a:t>Representations</a:t>
                          </a:r>
                        </a:p>
                        <a:p>
                          <a:pPr lvl="0">
                            <a:buNone/>
                          </a:pPr>
                          <a:r>
                            <a:rPr lang="en-GB" sz="1600" b="0" i="0" u="none" dirty="0"/>
                            <a:t>Bar models or number lines may prove helpful when exploring parts a and b, while a representation in which a whole is shaded may prove more fruitful for parts c and d. A number line may also be useful for all parts of this task.</a:t>
                          </a:r>
                          <a:endParaRPr lang="en-GB" sz="1600" b="1" i="0" u="none" dirty="0"/>
                        </a:p>
                      </a:txBody>
                      <a:tcPr/>
                    </a:tc>
                    <a:tc>
                      <a:txBody>
                        <a:bodyPr/>
                        <a:lstStyle/>
                        <a:p>
                          <a:endParaRPr lang="en-US"/>
                        </a:p>
                      </a:txBody>
                      <a:tcPr>
                        <a:blipFill>
                          <a:blip r:embed="rId7"/>
                          <a:stretch>
                            <a:fillRect l="-139109" t="-10484" r="-371" b="-49516"/>
                          </a:stretch>
                        </a:blipFill>
                      </a:tcPr>
                    </a:tc>
                    <a:extLst>
                      <a:ext uri="{0D108BD9-81ED-4DB2-BD59-A6C34878D82A}">
                        <a16:rowId xmlns:a16="http://schemas.microsoft.com/office/drawing/2014/main" val="1616516725"/>
                      </a:ext>
                    </a:extLst>
                  </a:tr>
                  <a:tr h="179832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17 of the Year 5 </a:t>
                          </a:r>
                          <a:r>
                            <a:rPr lang="en-GB" sz="1600" dirty="0">
                              <a:hlinkClick r:id="rId8"/>
                            </a:rPr>
                            <a:t>Primary Assessment Materials | NCETM</a:t>
                          </a:r>
                          <a:r>
                            <a:rPr lang="en-GB" sz="1600" dirty="0"/>
                            <a:t> asks students to compare fractions using &lt;, &gt; or =, while the middle question on p18 uses an empty box problem to explore the same concept.</a:t>
                          </a:r>
                          <a:endParaRPr lang="en-GB" sz="1600" b="0" dirty="0"/>
                        </a:p>
                        <a:p>
                          <a:pPr marL="285750" indent="-285750">
                            <a:buFont typeface="Arial" panose="020B0604020202020204" pitchFamily="34" charset="0"/>
                            <a:buChar char="•"/>
                          </a:pPr>
                          <a:r>
                            <a:rPr lang="en-GB" sz="1600" b="0" dirty="0"/>
                            <a:t>Additional activity </a:t>
                          </a:r>
                          <a:r>
                            <a:rPr lang="en-GB" sz="1600" b="0" dirty="0">
                              <a:hlinkClick r:id="rId9" action="ppaction://hlinksldjump"/>
                            </a:rPr>
                            <a:t>I</a:t>
                          </a:r>
                          <a:r>
                            <a:rPr lang="en-GB" sz="1600" b="0" dirty="0"/>
                            <a:t> looks in more detail at comparing fractions with the same denominator or numerator.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To explore how students may have compared fractions with the same numerator or denominator, look at teaching points 7 and 8 of </a:t>
                          </a:r>
                          <a:r>
                            <a:rPr lang="en-GB" sz="1600" b="0" dirty="0">
                              <a:hlinkClick r:id="rId10"/>
                            </a:rPr>
                            <a:t>Segment 3.3: </a:t>
                          </a:r>
                          <a:r>
                            <a:rPr lang="en-GB" sz="1600" dirty="0">
                              <a:hlinkClick r:id="rId10"/>
                            </a:rPr>
                            <a:t>Non-unit fractions: identifying, representing and comparing</a:t>
                          </a:r>
                          <a:r>
                            <a:rPr lang="en-GB" sz="1600" dirty="0"/>
                            <a:t> from </a:t>
                          </a:r>
                          <a:r>
                            <a:rPr lang="en-GB" sz="1600" dirty="0">
                              <a:hlinkClick r:id="rId11"/>
                            </a:rPr>
                            <a:t>Primary Mastery Professional Development | NCETM</a:t>
                          </a:r>
                          <a:r>
                            <a:rPr lang="en-GB" sz="1600" dirty="0"/>
                            <a:t>.</a:t>
                          </a:r>
                          <a:endParaRPr lang="en-GB" sz="1600" b="0" dirty="0">
                            <a:highlight>
                              <a:srgbClr val="FFFF00"/>
                            </a:highlight>
                          </a:endParaRP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105639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17: Three in a row</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89873" y="580386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21D2A023-EB87-41AA-8231-43F9303C2117}"/>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CA8AF8-4156-48D1-BF5E-29ED354B15A8}"/>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B5C68F-C321-47EC-B5CE-AB1FAD8D7F39}"/>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068F93F-5B46-405B-BA88-324D09FCC5DB}"/>
              </a:ext>
            </a:extLst>
          </p:cNvPr>
          <p:cNvSpPr txBox="1"/>
          <p:nvPr/>
        </p:nvSpPr>
        <p:spPr>
          <a:xfrm>
            <a:off x="443346" y="2863653"/>
            <a:ext cx="10630384" cy="2665345"/>
          </a:xfrm>
          <a:prstGeom prst="rect">
            <a:avLst/>
          </a:prstGeom>
          <a:noFill/>
        </p:spPr>
        <p:txBody>
          <a:bodyPr wrap="square" rtlCol="0">
            <a:spAutoFit/>
          </a:bodyPr>
          <a:lstStyle/>
          <a:p>
            <a:pPr>
              <a:buNone/>
            </a:pPr>
            <a:r>
              <a:rPr lang="en-GB" sz="2200" dirty="0"/>
              <a:t>Asif and Jan are playing a game of ‘Three in a row’. The aim is to mark three fractions in a row on the number line, without the other person marking their fractions in between.</a:t>
            </a:r>
          </a:p>
          <a:p>
            <a:pPr>
              <a:buNone/>
            </a:pPr>
            <a:r>
              <a:rPr lang="en-GB" sz="2200" dirty="0"/>
              <a:t>They each choose a fraction in turn and mark its position on the number line with their name. </a:t>
            </a:r>
          </a:p>
          <a:p>
            <a:pPr>
              <a:buNone/>
            </a:pPr>
            <a:r>
              <a:rPr lang="en-GB" sz="2200" dirty="0"/>
              <a:t>Asif could win if he gets three fractions in a row on his next turn.</a:t>
            </a:r>
          </a:p>
          <a:p>
            <a:pPr>
              <a:buNone/>
            </a:pPr>
            <a:r>
              <a:rPr lang="en-GB" sz="2200" dirty="0"/>
              <a:t>It’s Jan’s turn next. How could she stop Asif from winning on his next turn?</a:t>
            </a:r>
          </a:p>
        </p:txBody>
      </p:sp>
      <p:grpSp>
        <p:nvGrpSpPr>
          <p:cNvPr id="7" name="Group 6">
            <a:extLst>
              <a:ext uri="{FF2B5EF4-FFF2-40B4-BE49-F238E27FC236}">
                <a16:creationId xmlns:a16="http://schemas.microsoft.com/office/drawing/2014/main" id="{052E7AC0-263C-4616-8ABF-63DF253660B5}"/>
              </a:ext>
            </a:extLst>
          </p:cNvPr>
          <p:cNvGrpSpPr/>
          <p:nvPr/>
        </p:nvGrpSpPr>
        <p:grpSpPr>
          <a:xfrm>
            <a:off x="5240470" y="933138"/>
            <a:ext cx="1274618" cy="1865053"/>
            <a:chOff x="5240470" y="933138"/>
            <a:chExt cx="1274618" cy="1865053"/>
          </a:xfrm>
        </p:grpSpPr>
        <p:sp>
          <p:nvSpPr>
            <p:cNvPr id="4" name="Multiplication Sign 3">
              <a:extLst>
                <a:ext uri="{FF2B5EF4-FFF2-40B4-BE49-F238E27FC236}">
                  <a16:creationId xmlns:a16="http://schemas.microsoft.com/office/drawing/2014/main" id="{4F282694-B42D-4F85-A7F2-170458B4C32B}"/>
                </a:ext>
              </a:extLst>
            </p:cNvPr>
            <p:cNvSpPr/>
            <p:nvPr/>
          </p:nvSpPr>
          <p:spPr>
            <a:xfrm>
              <a:off x="5475997" y="1316965"/>
              <a:ext cx="803564" cy="750550"/>
            </a:xfrm>
            <a:prstGeom prst="mathMultiply">
              <a:avLst>
                <a:gd name="adj1" fmla="val 7591"/>
              </a:avLst>
            </a:prstGeom>
            <a:solidFill>
              <a:srgbClr val="FA9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A972A"/>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F7F7C8-4F53-4672-A207-DBB00FBBCE63}"/>
                    </a:ext>
                  </a:extLst>
                </p:cNvPr>
                <p:cNvSpPr txBox="1"/>
                <p:nvPr/>
              </p:nvSpPr>
              <p:spPr>
                <a:xfrm>
                  <a:off x="5683429" y="1899227"/>
                  <a:ext cx="482824" cy="898964"/>
                </a:xfrm>
                <a:prstGeom prst="rect">
                  <a:avLst/>
                </a:prstGeom>
                <a:noFill/>
              </p:spPr>
              <p:txBody>
                <a:bodyPr wrap="none" rtlCol="0">
                  <a:spAutoFit/>
                </a:bodyPr>
                <a:lstStyle/>
                <a:p>
                  <a:pPr algn="ctr">
                    <a:buNone/>
                  </a:pPr>
                  <a14:m>
                    <m:oMathPara xmlns:m="http://schemas.openxmlformats.org/officeDocument/2006/math">
                      <m:oMathParaPr>
                        <m:jc m:val="centerGroup"/>
                      </m:oMathParaPr>
                      <m:oMath xmlns:m="http://schemas.openxmlformats.org/officeDocument/2006/math">
                        <m:f>
                          <m:fPr>
                            <m:ctrlPr>
                              <a:rPr lang="en-GB" i="1" smtClean="0">
                                <a:solidFill>
                                  <a:srgbClr val="FA972A"/>
                                </a:solidFill>
                                <a:latin typeface="Cambria Math" panose="02040503050406030204" pitchFamily="18" charset="0"/>
                              </a:rPr>
                            </m:ctrlPr>
                          </m:fPr>
                          <m:num>
                            <m:r>
                              <a:rPr lang="en-GB" b="0" i="1" smtClean="0">
                                <a:solidFill>
                                  <a:srgbClr val="FA972A"/>
                                </a:solidFill>
                                <a:latin typeface="Cambria Math" panose="02040503050406030204" pitchFamily="18" charset="0"/>
                              </a:rPr>
                              <m:t>1</m:t>
                            </m:r>
                          </m:num>
                          <m:den>
                            <m:r>
                              <a:rPr lang="en-GB" b="0" i="1" smtClean="0">
                                <a:solidFill>
                                  <a:srgbClr val="FA972A"/>
                                </a:solidFill>
                                <a:latin typeface="Cambria Math" panose="02040503050406030204" pitchFamily="18" charset="0"/>
                              </a:rPr>
                              <m:t>2</m:t>
                            </m:r>
                          </m:den>
                        </m:f>
                      </m:oMath>
                    </m:oMathPara>
                  </a14:m>
                  <a:endParaRPr lang="en-GB" dirty="0">
                    <a:solidFill>
                      <a:srgbClr val="FA972A"/>
                    </a:solidFill>
                  </a:endParaRPr>
                </a:p>
              </p:txBody>
            </p:sp>
          </mc:Choice>
          <mc:Fallback xmlns="">
            <p:sp>
              <p:nvSpPr>
                <p:cNvPr id="5" name="TextBox 4">
                  <a:extLst>
                    <a:ext uri="{FF2B5EF4-FFF2-40B4-BE49-F238E27FC236}">
                      <a16:creationId xmlns:a16="http://schemas.microsoft.com/office/drawing/2014/main" id="{B0F7F7C8-4F53-4672-A207-DBB00FBBCE63}"/>
                    </a:ext>
                  </a:extLst>
                </p:cNvPr>
                <p:cNvSpPr txBox="1">
                  <a:spLocks noRot="1" noChangeAspect="1" noMove="1" noResize="1" noEditPoints="1" noAdjustHandles="1" noChangeArrowheads="1" noChangeShapeType="1" noTextEdit="1"/>
                </p:cNvSpPr>
                <p:nvPr/>
              </p:nvSpPr>
              <p:spPr>
                <a:xfrm>
                  <a:off x="5683429" y="1899227"/>
                  <a:ext cx="482824" cy="898964"/>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AF177BD-C447-4423-8777-2DBFAC76D9A5}"/>
                </a:ext>
              </a:extLst>
            </p:cNvPr>
            <p:cNvSpPr txBox="1"/>
            <p:nvPr/>
          </p:nvSpPr>
          <p:spPr>
            <a:xfrm>
              <a:off x="5240470" y="933138"/>
              <a:ext cx="1274618" cy="523220"/>
            </a:xfrm>
            <a:prstGeom prst="rect">
              <a:avLst/>
            </a:prstGeom>
            <a:noFill/>
          </p:spPr>
          <p:txBody>
            <a:bodyPr wrap="square">
              <a:spAutoFit/>
            </a:bodyPr>
            <a:lstStyle/>
            <a:p>
              <a:pPr algn="ctr">
                <a:buNone/>
              </a:pPr>
              <a:r>
                <a:rPr lang="en-GB" dirty="0">
                  <a:solidFill>
                    <a:srgbClr val="FA972A"/>
                  </a:solidFill>
                </a:rPr>
                <a:t>Asif</a:t>
              </a:r>
            </a:p>
          </p:txBody>
        </p:sp>
      </p:grpSp>
      <p:grpSp>
        <p:nvGrpSpPr>
          <p:cNvPr id="19" name="Group 18">
            <a:extLst>
              <a:ext uri="{FF2B5EF4-FFF2-40B4-BE49-F238E27FC236}">
                <a16:creationId xmlns:a16="http://schemas.microsoft.com/office/drawing/2014/main" id="{10FE1008-1D63-49F0-A472-886388ACE75A}"/>
              </a:ext>
            </a:extLst>
          </p:cNvPr>
          <p:cNvGrpSpPr/>
          <p:nvPr/>
        </p:nvGrpSpPr>
        <p:grpSpPr>
          <a:xfrm>
            <a:off x="1778571" y="933138"/>
            <a:ext cx="1274618" cy="1865053"/>
            <a:chOff x="1778571" y="933138"/>
            <a:chExt cx="1274618" cy="1865053"/>
          </a:xfrm>
        </p:grpSpPr>
        <p:sp>
          <p:nvSpPr>
            <p:cNvPr id="13" name="Multiplication Sign 12">
              <a:extLst>
                <a:ext uri="{FF2B5EF4-FFF2-40B4-BE49-F238E27FC236}">
                  <a16:creationId xmlns:a16="http://schemas.microsoft.com/office/drawing/2014/main" id="{1E9C3A2E-3129-4065-8BBE-E8D6AAC9D442}"/>
                </a:ext>
              </a:extLst>
            </p:cNvPr>
            <p:cNvSpPr/>
            <p:nvPr/>
          </p:nvSpPr>
          <p:spPr>
            <a:xfrm>
              <a:off x="2014098" y="1316965"/>
              <a:ext cx="803564" cy="750550"/>
            </a:xfrm>
            <a:prstGeom prst="mathMultiply">
              <a:avLst>
                <a:gd name="adj1" fmla="val 7591"/>
              </a:avLst>
            </a:prstGeom>
            <a:solidFill>
              <a:srgbClr val="FA9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A972A"/>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F131A7-EE54-4292-B7D2-10352D630858}"/>
                    </a:ext>
                  </a:extLst>
                </p:cNvPr>
                <p:cNvSpPr txBox="1"/>
                <p:nvPr/>
              </p:nvSpPr>
              <p:spPr>
                <a:xfrm>
                  <a:off x="2221530" y="1899227"/>
                  <a:ext cx="482824" cy="898964"/>
                </a:xfrm>
                <a:prstGeom prst="rect">
                  <a:avLst/>
                </a:prstGeom>
                <a:noFill/>
              </p:spPr>
              <p:txBody>
                <a:bodyPr wrap="none" rtlCol="0">
                  <a:spAutoFit/>
                </a:bodyPr>
                <a:lstStyle/>
                <a:p>
                  <a:pPr algn="ctr">
                    <a:buNone/>
                  </a:pPr>
                  <a14:m>
                    <m:oMathPara xmlns:m="http://schemas.openxmlformats.org/officeDocument/2006/math">
                      <m:oMathParaPr>
                        <m:jc m:val="centerGroup"/>
                      </m:oMathParaPr>
                      <m:oMath xmlns:m="http://schemas.openxmlformats.org/officeDocument/2006/math">
                        <m:f>
                          <m:fPr>
                            <m:ctrlPr>
                              <a:rPr lang="en-GB" i="1" smtClean="0">
                                <a:solidFill>
                                  <a:srgbClr val="FA972A"/>
                                </a:solidFill>
                                <a:latin typeface="Cambria Math" panose="02040503050406030204" pitchFamily="18" charset="0"/>
                              </a:rPr>
                            </m:ctrlPr>
                          </m:fPr>
                          <m:num>
                            <m:r>
                              <a:rPr lang="en-GB" b="0" i="1" smtClean="0">
                                <a:solidFill>
                                  <a:srgbClr val="FA972A"/>
                                </a:solidFill>
                                <a:latin typeface="Cambria Math" panose="02040503050406030204" pitchFamily="18" charset="0"/>
                              </a:rPr>
                              <m:t>1</m:t>
                            </m:r>
                          </m:num>
                          <m:den>
                            <m:r>
                              <a:rPr lang="en-GB" b="0" i="1" smtClean="0">
                                <a:solidFill>
                                  <a:srgbClr val="FA972A"/>
                                </a:solidFill>
                                <a:latin typeface="Cambria Math" panose="02040503050406030204" pitchFamily="18" charset="0"/>
                              </a:rPr>
                              <m:t>5</m:t>
                            </m:r>
                          </m:den>
                        </m:f>
                      </m:oMath>
                    </m:oMathPara>
                  </a14:m>
                  <a:endParaRPr lang="en-GB" dirty="0">
                    <a:solidFill>
                      <a:srgbClr val="FA972A"/>
                    </a:solidFill>
                  </a:endParaRPr>
                </a:p>
              </p:txBody>
            </p:sp>
          </mc:Choice>
          <mc:Fallback xmlns="">
            <p:sp>
              <p:nvSpPr>
                <p:cNvPr id="14" name="TextBox 13">
                  <a:extLst>
                    <a:ext uri="{FF2B5EF4-FFF2-40B4-BE49-F238E27FC236}">
                      <a16:creationId xmlns:a16="http://schemas.microsoft.com/office/drawing/2014/main" id="{9DF131A7-EE54-4292-B7D2-10352D630858}"/>
                    </a:ext>
                  </a:extLst>
                </p:cNvPr>
                <p:cNvSpPr txBox="1">
                  <a:spLocks noRot="1" noChangeAspect="1" noMove="1" noResize="1" noEditPoints="1" noAdjustHandles="1" noChangeArrowheads="1" noChangeShapeType="1" noTextEdit="1"/>
                </p:cNvSpPr>
                <p:nvPr/>
              </p:nvSpPr>
              <p:spPr>
                <a:xfrm>
                  <a:off x="2221530" y="1899227"/>
                  <a:ext cx="482824" cy="898964"/>
                </a:xfrm>
                <a:prstGeom prst="rect">
                  <a:avLst/>
                </a:prstGeom>
                <a:blipFill>
                  <a:blip r:embed="rId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27E3602-0B5A-4F88-9CCE-49D7BCD423F4}"/>
                </a:ext>
              </a:extLst>
            </p:cNvPr>
            <p:cNvSpPr txBox="1"/>
            <p:nvPr/>
          </p:nvSpPr>
          <p:spPr>
            <a:xfrm>
              <a:off x="1778571" y="933138"/>
              <a:ext cx="1274618" cy="523220"/>
            </a:xfrm>
            <a:prstGeom prst="rect">
              <a:avLst/>
            </a:prstGeom>
            <a:noFill/>
          </p:spPr>
          <p:txBody>
            <a:bodyPr wrap="square">
              <a:spAutoFit/>
            </a:bodyPr>
            <a:lstStyle/>
            <a:p>
              <a:pPr algn="ctr">
                <a:buNone/>
              </a:pPr>
              <a:r>
                <a:rPr lang="en-GB" dirty="0">
                  <a:solidFill>
                    <a:srgbClr val="FA972A"/>
                  </a:solidFill>
                </a:rPr>
                <a:t>Asif</a:t>
              </a:r>
            </a:p>
          </p:txBody>
        </p:sp>
      </p:grpSp>
      <p:grpSp>
        <p:nvGrpSpPr>
          <p:cNvPr id="10" name="Group 9">
            <a:extLst>
              <a:ext uri="{FF2B5EF4-FFF2-40B4-BE49-F238E27FC236}">
                <a16:creationId xmlns:a16="http://schemas.microsoft.com/office/drawing/2014/main" id="{EB3AD0D9-484F-4284-8EAC-EA8516A0561B}"/>
              </a:ext>
            </a:extLst>
          </p:cNvPr>
          <p:cNvGrpSpPr/>
          <p:nvPr/>
        </p:nvGrpSpPr>
        <p:grpSpPr>
          <a:xfrm>
            <a:off x="8219545" y="933138"/>
            <a:ext cx="1274618" cy="1865053"/>
            <a:chOff x="8219545" y="933138"/>
            <a:chExt cx="1274618" cy="1865053"/>
          </a:xfrm>
        </p:grpSpPr>
        <p:sp>
          <p:nvSpPr>
            <p:cNvPr id="16" name="Multiplication Sign 15">
              <a:extLst>
                <a:ext uri="{FF2B5EF4-FFF2-40B4-BE49-F238E27FC236}">
                  <a16:creationId xmlns:a16="http://schemas.microsoft.com/office/drawing/2014/main" id="{2B26EF83-3847-47D9-BD70-F0287C2666A0}"/>
                </a:ext>
              </a:extLst>
            </p:cNvPr>
            <p:cNvSpPr/>
            <p:nvPr/>
          </p:nvSpPr>
          <p:spPr>
            <a:xfrm>
              <a:off x="8455072" y="1316965"/>
              <a:ext cx="803564" cy="750550"/>
            </a:xfrm>
            <a:prstGeom prst="mathMultiply">
              <a:avLst>
                <a:gd name="adj1" fmla="val 759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0C0"/>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2FD0C8-957B-4F59-8EF7-7A482941DE14}"/>
                    </a:ext>
                  </a:extLst>
                </p:cNvPr>
                <p:cNvSpPr txBox="1"/>
                <p:nvPr/>
              </p:nvSpPr>
              <p:spPr>
                <a:xfrm>
                  <a:off x="8662504" y="1899227"/>
                  <a:ext cx="482824" cy="898964"/>
                </a:xfrm>
                <a:prstGeom prst="rect">
                  <a:avLst/>
                </a:prstGeom>
                <a:noFill/>
              </p:spPr>
              <p:txBody>
                <a:bodyPr wrap="none" rtlCol="0">
                  <a:spAutoFit/>
                </a:bodyPr>
                <a:lstStyle/>
                <a:p>
                  <a:pPr algn="ctr">
                    <a:buNone/>
                  </a:pPr>
                  <a14:m>
                    <m:oMathPara xmlns:m="http://schemas.openxmlformats.org/officeDocument/2006/math">
                      <m:oMathParaPr>
                        <m:jc m:val="centerGroup"/>
                      </m:oMathParaPr>
                      <m:oMath xmlns:m="http://schemas.openxmlformats.org/officeDocument/2006/math">
                        <m:f>
                          <m:fPr>
                            <m:ctrlPr>
                              <a:rPr lang="en-GB" i="1" smtClean="0">
                                <a:solidFill>
                                  <a:srgbClr val="7030A0"/>
                                </a:solidFill>
                                <a:latin typeface="Cambria Math" panose="02040503050406030204" pitchFamily="18" charset="0"/>
                              </a:rPr>
                            </m:ctrlPr>
                          </m:fPr>
                          <m:num>
                            <m:r>
                              <a:rPr lang="en-GB" b="0" i="1" smtClean="0">
                                <a:solidFill>
                                  <a:srgbClr val="7030A0"/>
                                </a:solidFill>
                                <a:latin typeface="Cambria Math" panose="02040503050406030204" pitchFamily="18" charset="0"/>
                              </a:rPr>
                              <m:t>3</m:t>
                            </m:r>
                          </m:num>
                          <m:den>
                            <m:r>
                              <a:rPr lang="en-GB" b="0" i="1" smtClean="0">
                                <a:solidFill>
                                  <a:srgbClr val="7030A0"/>
                                </a:solidFill>
                                <a:latin typeface="Cambria Math" panose="02040503050406030204" pitchFamily="18" charset="0"/>
                              </a:rPr>
                              <m:t>4</m:t>
                            </m:r>
                          </m:den>
                        </m:f>
                      </m:oMath>
                    </m:oMathPara>
                  </a14:m>
                  <a:endParaRPr lang="en-GB" dirty="0">
                    <a:solidFill>
                      <a:srgbClr val="7030A0"/>
                    </a:solidFill>
                  </a:endParaRPr>
                </a:p>
              </p:txBody>
            </p:sp>
          </mc:Choice>
          <mc:Fallback xmlns="">
            <p:sp>
              <p:nvSpPr>
                <p:cNvPr id="17" name="TextBox 16">
                  <a:extLst>
                    <a:ext uri="{FF2B5EF4-FFF2-40B4-BE49-F238E27FC236}">
                      <a16:creationId xmlns:a16="http://schemas.microsoft.com/office/drawing/2014/main" id="{C32FD0C8-957B-4F59-8EF7-7A482941DE14}"/>
                    </a:ext>
                  </a:extLst>
                </p:cNvPr>
                <p:cNvSpPr txBox="1">
                  <a:spLocks noRot="1" noChangeAspect="1" noMove="1" noResize="1" noEditPoints="1" noAdjustHandles="1" noChangeArrowheads="1" noChangeShapeType="1" noTextEdit="1"/>
                </p:cNvSpPr>
                <p:nvPr/>
              </p:nvSpPr>
              <p:spPr>
                <a:xfrm>
                  <a:off x="8662504" y="1899227"/>
                  <a:ext cx="482824" cy="898964"/>
                </a:xfrm>
                <a:prstGeom prst="rect">
                  <a:avLst/>
                </a:prstGeom>
                <a:blipFill>
                  <a:blip r:embed="rId6"/>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F8CD0F-33BB-4E49-84E8-A3E425C6187F}"/>
                </a:ext>
              </a:extLst>
            </p:cNvPr>
            <p:cNvSpPr txBox="1"/>
            <p:nvPr/>
          </p:nvSpPr>
          <p:spPr>
            <a:xfrm>
              <a:off x="8219545" y="933138"/>
              <a:ext cx="1274618" cy="523220"/>
            </a:xfrm>
            <a:prstGeom prst="rect">
              <a:avLst/>
            </a:prstGeom>
            <a:noFill/>
          </p:spPr>
          <p:txBody>
            <a:bodyPr wrap="square">
              <a:spAutoFit/>
            </a:bodyPr>
            <a:lstStyle/>
            <a:p>
              <a:pPr algn="ctr">
                <a:buNone/>
              </a:pPr>
              <a:r>
                <a:rPr lang="en-GB" dirty="0">
                  <a:solidFill>
                    <a:srgbClr val="7030A0"/>
                  </a:solidFill>
                </a:rPr>
                <a:t>Jan</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FB34B45-DC0A-444D-8FB6-B292B46A8CA1}"/>
                  </a:ext>
                </a:extLst>
              </p:cNvPr>
              <p:cNvSpPr txBox="1"/>
              <p:nvPr/>
            </p:nvSpPr>
            <p:spPr>
              <a:xfrm>
                <a:off x="1122217" y="5697439"/>
                <a:ext cx="8023111" cy="955518"/>
              </a:xfrm>
              <a:prstGeom prst="rect">
                <a:avLst/>
              </a:prstGeom>
              <a:noFill/>
            </p:spPr>
            <p:txBody>
              <a:bodyPr wrap="square" rtlCol="0">
                <a:spAutoFit/>
              </a:bodyPr>
              <a:lstStyle/>
              <a:p>
                <a:pPr>
                  <a:buNone/>
                </a:pPr>
                <a:r>
                  <a:rPr lang="en-GB" sz="2200" dirty="0"/>
                  <a:t>How would your answer be different if Asif’s second cross was at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oMath>
                </a14:m>
                <a:r>
                  <a:rPr lang="en-GB" sz="2400" dirty="0"/>
                  <a:t> </a:t>
                </a:r>
                <a:r>
                  <a:rPr lang="en-GB" sz="2200" dirty="0"/>
                  <a:t>rather than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1</m:t>
                        </m:r>
                      </m:num>
                      <m:den>
                        <m:r>
                          <a:rPr lang="en-GB" sz="2400" i="1">
                            <a:latin typeface="Cambria Math" panose="02040503050406030204" pitchFamily="18" charset="0"/>
                          </a:rPr>
                          <m:t>5</m:t>
                        </m:r>
                      </m:den>
                    </m:f>
                  </m:oMath>
                </a14:m>
                <a:r>
                  <a:rPr lang="en-GB" sz="2200" dirty="0"/>
                  <a:t>? How about </a:t>
                </a:r>
                <a14:m>
                  <m:oMath xmlns:m="http://schemas.openxmlformats.org/officeDocument/2006/math">
                    <m:f>
                      <m:fPr>
                        <m:ctrlPr>
                          <a:rPr lang="en-GB" sz="2400" i="1">
                            <a:latin typeface="Cambria Math" panose="02040503050406030204" pitchFamily="18" charset="0"/>
                          </a:rPr>
                        </m:ctrlPr>
                      </m:fPr>
                      <m:num>
                        <m:r>
                          <a:rPr lang="en-GB" sz="2400" b="0" i="1" smtClean="0">
                            <a:latin typeface="Cambria Math" panose="02040503050406030204" pitchFamily="18" charset="0"/>
                          </a:rPr>
                          <m:t>3</m:t>
                        </m:r>
                      </m:num>
                      <m:den>
                        <m:r>
                          <a:rPr lang="en-GB" sz="2400" i="1">
                            <a:latin typeface="Cambria Math" panose="02040503050406030204" pitchFamily="18" charset="0"/>
                          </a:rPr>
                          <m:t>5</m:t>
                        </m:r>
                      </m:den>
                    </m:f>
                  </m:oMath>
                </a14:m>
                <a:r>
                  <a:rPr lang="en-GB" sz="2200" dirty="0"/>
                  <a:t>?</a:t>
                </a:r>
                <a:r>
                  <a:rPr lang="en-GB" sz="2000" dirty="0"/>
                  <a:t>  </a:t>
                </a:r>
              </a:p>
            </p:txBody>
          </p:sp>
        </mc:Choice>
        <mc:Fallback xmlns="">
          <p:sp>
            <p:nvSpPr>
              <p:cNvPr id="21" name="TextBox 20">
                <a:extLst>
                  <a:ext uri="{FF2B5EF4-FFF2-40B4-BE49-F238E27FC236}">
                    <a16:creationId xmlns:a16="http://schemas.microsoft.com/office/drawing/2014/main" id="{BFB34B45-DC0A-444D-8FB6-B292B46A8CA1}"/>
                  </a:ext>
                </a:extLst>
              </p:cNvPr>
              <p:cNvSpPr txBox="1">
                <a:spLocks noRot="1" noChangeAspect="1" noMove="1" noResize="1" noEditPoints="1" noAdjustHandles="1" noChangeArrowheads="1" noChangeShapeType="1" noTextEdit="1"/>
              </p:cNvSpPr>
              <p:nvPr/>
            </p:nvSpPr>
            <p:spPr>
              <a:xfrm>
                <a:off x="1122217" y="5697439"/>
                <a:ext cx="8023111" cy="955518"/>
              </a:xfrm>
              <a:prstGeom prst="rect">
                <a:avLst/>
              </a:prstGeom>
              <a:blipFill>
                <a:blip r:embed="rId7"/>
                <a:stretch>
                  <a:fillRect l="-988" t="-3846" r="-76" b="-3205"/>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837EC22C-1FEB-4FA3-9920-09B754FDEBC6}"/>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23" name="TextBox 22">
            <a:extLst>
              <a:ext uri="{FF2B5EF4-FFF2-40B4-BE49-F238E27FC236}">
                <a16:creationId xmlns:a16="http://schemas.microsoft.com/office/drawing/2014/main" id="{8E93FCAE-54F4-472D-A686-D998696F3BAD}"/>
              </a:ext>
            </a:extLst>
          </p:cNvPr>
          <p:cNvSpPr txBox="1"/>
          <p:nvPr/>
        </p:nvSpPr>
        <p:spPr>
          <a:xfrm>
            <a:off x="11073729" y="1906208"/>
            <a:ext cx="385042" cy="523220"/>
          </a:xfrm>
          <a:prstGeom prst="rect">
            <a:avLst/>
          </a:prstGeom>
          <a:noFill/>
        </p:spPr>
        <p:txBody>
          <a:bodyPr wrap="none" rtlCol="0">
            <a:spAutoFit/>
          </a:bodyPr>
          <a:lstStyle/>
          <a:p>
            <a:pPr>
              <a:buNone/>
            </a:pPr>
            <a:r>
              <a:rPr lang="en-GB" dirty="0"/>
              <a:t>1</a:t>
            </a:r>
          </a:p>
        </p:txBody>
      </p:sp>
    </p:spTree>
    <p:extLst>
      <p:ext uri="{BB962C8B-B14F-4D97-AF65-F5344CB8AC3E}">
        <p14:creationId xmlns:p14="http://schemas.microsoft.com/office/powerpoint/2010/main" val="15660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uiExpand="1" build="p"/>
      <p:bldP spid="21"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85753729"/>
              </p:ext>
            </p:extLst>
          </p:nvPr>
        </p:nvGraphicFramePr>
        <p:xfrm>
          <a:off x="267128" y="764704"/>
          <a:ext cx="11766038" cy="6030360"/>
        </p:xfrm>
        <a:graphic>
          <a:graphicData uri="http://schemas.openxmlformats.org/drawingml/2006/table">
            <a:tbl>
              <a:tblPr firstRow="1" bandRow="1">
                <a:tableStyleId>{5940675A-B579-460E-94D1-54222C63F5DA}</a:tableStyleId>
              </a:tblPr>
              <a:tblGrid>
                <a:gridCol w="6641672">
                  <a:extLst>
                    <a:ext uri="{9D8B030D-6E8A-4147-A177-3AD203B41FA5}">
                      <a16:colId xmlns:a16="http://schemas.microsoft.com/office/drawing/2014/main" val="695237181"/>
                    </a:ext>
                  </a:extLst>
                </a:gridCol>
                <a:gridCol w="51243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the chance to play three in a row first, to familiarise them with the concept. This could be with values 0 to 10 first so that they develop some strategies with more familiar numbers, before introducing fractions. Printable resources for both the </a:t>
                      </a:r>
                      <a:r>
                        <a:rPr lang="en-GB" sz="1600" i="0" u="none" dirty="0">
                          <a:hlinkClick r:id="rId3" action="ppaction://hlinksldjump"/>
                        </a:rPr>
                        <a:t>0-1</a:t>
                      </a:r>
                      <a:r>
                        <a:rPr lang="en-GB" sz="1600" i="0" u="none" dirty="0"/>
                        <a:t> and </a:t>
                      </a:r>
                      <a:r>
                        <a:rPr lang="en-GB" sz="1600" i="0" u="none" dirty="0">
                          <a:hlinkClick r:id="rId4" action="ppaction://hlinksldjump"/>
                        </a:rPr>
                        <a:t>0-10</a:t>
                      </a:r>
                      <a:r>
                        <a:rPr lang="en-GB" sz="1600" i="0" u="none" dirty="0"/>
                        <a:t> versions are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Playing teacher </a:t>
                      </a:r>
                      <a:r>
                        <a:rPr lang="en-GB" sz="1600" i="1" u="none" dirty="0"/>
                        <a:t>vs</a:t>
                      </a:r>
                      <a:r>
                        <a:rPr lang="en-GB" sz="1600" u="none" dirty="0"/>
                        <a:t> students gives you an opportunity to dictate the level of challenge within the game, and push students to think more deeply about the relative size of two fractions, as well as what values are in between.</a:t>
                      </a:r>
                    </a:p>
                    <a:p>
                      <a:endParaRPr lang="en-GB" sz="1600" u="none" dirty="0"/>
                    </a:p>
                    <a:p>
                      <a:r>
                        <a:rPr lang="en-GB" sz="1600" b="1" i="0" u="none" dirty="0"/>
                        <a:t>Representations</a:t>
                      </a:r>
                    </a:p>
                    <a:p>
                      <a:r>
                        <a:rPr lang="en-GB" sz="1600" b="0" i="0" u="none" dirty="0"/>
                        <a:t>This checkpoint uses the number line representation in the context of a game. Estimation is a key skill here and you may wish to consider how you will judge if a student’s placement is accurate enough. Use a piece of string or ribbon to support explanations, as it can be placed along the number line and folded or marked into the requisite number of parts.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First establish that students understand how the game works before exploring the strategies that will result in Jan stopping Asif from winning (the slide is animated to support this explanation).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assesses students’ understanding of the relative size of fractions under one, and whether they are able to place them on a number line. A key principle here is that, for any two numbers, there is always a number in between them. The fractions that the students suggest might reveal their level of confidence with reasoning about fractions. Useful questions here will be, ‘</a:t>
                      </a:r>
                      <a:r>
                        <a:rPr lang="en-GB" sz="1600" i="1" dirty="0"/>
                        <a:t>Is there another answer?</a:t>
                      </a:r>
                      <a:r>
                        <a:rPr lang="en-GB" sz="1600" dirty="0"/>
                        <a:t>’; or ‘</a:t>
                      </a:r>
                      <a:r>
                        <a:rPr lang="en-GB" sz="1600" i="1" dirty="0"/>
                        <a:t>Can you think of an answer no one else has?</a:t>
                      </a:r>
                      <a:r>
                        <a:rPr lang="en-GB" sz="1600" dirty="0"/>
                        <a:t>’. Model the game with different numbers to further probe students’ understanding – the closer together Asif’s two numbers are, the more deeply students will have to think about what number might be between them, and encourage them to think beyond common fractions that they may have worked with a lot. </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H</a:t>
                      </a:r>
                      <a:r>
                        <a:rPr lang="en-GB" sz="1600" b="0" dirty="0"/>
                        <a:t> is a playable version of the game, featuring values 0 to 10 to simplify the concept.</a:t>
                      </a:r>
                    </a:p>
                    <a:p>
                      <a:pPr marL="285750" indent="-285750">
                        <a:buFont typeface="Arial" panose="020B0604020202020204" pitchFamily="34" charset="0"/>
                        <a:buChar char="•"/>
                      </a:pPr>
                      <a:r>
                        <a:rPr lang="en-GB" sz="1600" b="0" dirty="0"/>
                        <a:t>Similar examples are found on</a:t>
                      </a:r>
                      <a:r>
                        <a:rPr lang="en-GB" sz="1600" dirty="0"/>
                        <a:t> p18 of Year 4, p18 of Year 5 and p20 of Year 6 in </a:t>
                      </a:r>
                      <a:r>
                        <a:rPr lang="en-GB" sz="1600" dirty="0">
                          <a:hlinkClick r:id="rId6"/>
                        </a:rPr>
                        <a:t>Primary Assessment Materials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4601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516506" y="0"/>
            <a:ext cx="10972800" cy="982662"/>
          </a:xfrm>
        </p:spPr>
        <p:txBody>
          <a:bodyPr>
            <a:normAutofit/>
          </a:bodyPr>
          <a:lstStyle/>
          <a:p>
            <a:r>
              <a:rPr lang="en-GB" sz="2800" dirty="0"/>
              <a:t>Checkpoints 26–31  </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823094698"/>
              </p:ext>
            </p:extLst>
          </p:nvPr>
        </p:nvGraphicFramePr>
        <p:xfrm>
          <a:off x="634907" y="944759"/>
          <a:ext cx="10423243" cy="2599746"/>
        </p:xfrm>
        <a:graphic>
          <a:graphicData uri="http://schemas.openxmlformats.org/drawingml/2006/table">
            <a:tbl>
              <a:tblPr firstRow="1" bandRow="1">
                <a:tableStyleId>{5940675A-B579-460E-94D1-54222C63F5DA}</a:tableStyleId>
              </a:tblPr>
              <a:tblGrid>
                <a:gridCol w="4023720">
                  <a:extLst>
                    <a:ext uri="{9D8B030D-6E8A-4147-A177-3AD203B41FA5}">
                      <a16:colId xmlns:a16="http://schemas.microsoft.com/office/drawing/2014/main" val="2259483677"/>
                    </a:ext>
                  </a:extLst>
                </a:gridCol>
                <a:gridCol w="5366158">
                  <a:extLst>
                    <a:ext uri="{9D8B030D-6E8A-4147-A177-3AD203B41FA5}">
                      <a16:colId xmlns:a16="http://schemas.microsoft.com/office/drawing/2014/main" val="4162930053"/>
                    </a:ext>
                  </a:extLst>
                </a:gridCol>
                <a:gridCol w="1033365">
                  <a:extLst>
                    <a:ext uri="{9D8B030D-6E8A-4147-A177-3AD203B41FA5}">
                      <a16:colId xmlns:a16="http://schemas.microsoft.com/office/drawing/2014/main" val="3250428731"/>
                    </a:ext>
                  </a:extLst>
                </a:gridCol>
              </a:tblGrid>
              <a:tr h="0">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 </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372331">
                <a:tc>
                  <a:txBody>
                    <a:bodyPr/>
                    <a:lstStyle/>
                    <a:p>
                      <a:r>
                        <a:rPr lang="en-GB" u="none" dirty="0">
                          <a:solidFill>
                            <a:srgbClr val="585858"/>
                          </a:solidFill>
                          <a:hlinkClick r:id="rId3" action="ppaction://hlinksldjump"/>
                        </a:rPr>
                        <a:t>26: Area</a:t>
                      </a:r>
                      <a:endParaRPr lang="en-GB" u="none" dirty="0">
                        <a:solidFill>
                          <a:srgbClr val="585858"/>
                        </a:solidFill>
                      </a:endParaRPr>
                    </a:p>
                  </a:txBody>
                  <a:tcPr anchor="ctr"/>
                </a:tc>
                <a:tc rowSpan="6">
                  <a:txBody>
                    <a:bodyPr/>
                    <a:lstStyle/>
                    <a:p>
                      <a:pPr>
                        <a:lnSpc>
                          <a:spcPct val="107000"/>
                        </a:lnSpc>
                        <a:spcAft>
                          <a:spcPts val="800"/>
                        </a:spcAft>
                      </a:pPr>
                      <a:r>
                        <a:rPr lang="en-GB" dirty="0"/>
                        <a:t>Multiplicative structures for fractions</a:t>
                      </a:r>
                      <a:endParaRPr lang="en-GB" sz="1800" dirty="0">
                        <a:effectLst/>
                        <a:latin typeface="+mj-lt"/>
                        <a:cs typeface="Times New Roman" panose="02020603050405020304" pitchFamily="18" charset="0"/>
                      </a:endParaRPr>
                    </a:p>
                  </a:txBody>
                  <a:tcPr anchor="ctr"/>
                </a:tc>
                <a:tc rowSpan="6">
                  <a:txBody>
                    <a:bodyPr/>
                    <a:lstStyle/>
                    <a:p>
                      <a:r>
                        <a:rPr lang="en-GB" dirty="0"/>
                        <a:t>2.1.4</a:t>
                      </a:r>
                    </a:p>
                  </a:txBody>
                  <a:tcPr anchor="ctr"/>
                </a:tc>
                <a:extLst>
                  <a:ext uri="{0D108BD9-81ED-4DB2-BD59-A6C34878D82A}">
                    <a16:rowId xmlns:a16="http://schemas.microsoft.com/office/drawing/2014/main" val="1209749094"/>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4" action="ppaction://hlinksldjump"/>
                        </a:rPr>
                        <a:t>27: The greatest product</a:t>
                      </a:r>
                      <a:endParaRPr lang="en-GB" u="none" dirty="0">
                        <a:solidFill>
                          <a:srgbClr val="585858"/>
                        </a:solidFill>
                      </a:endParaRPr>
                    </a:p>
                  </a:txBody>
                  <a:tcPr anchor="ctr"/>
                </a:tc>
                <a:tc vMerge="1">
                  <a:txBody>
                    <a:bodyPr/>
                    <a:lstStyle/>
                    <a:p>
                      <a:pPr>
                        <a:lnSpc>
                          <a:spcPct val="107000"/>
                        </a:lnSpc>
                        <a:spcAft>
                          <a:spcPts val="800"/>
                        </a:spcAft>
                      </a:pPr>
                      <a:r>
                        <a:rPr lang="en-GB" sz="1800">
                          <a:effectLst/>
                          <a:latin typeface="+mj-lt"/>
                          <a:ea typeface="Calibri" panose="020F0502020204030204" pitchFamily="34" charset="0"/>
                          <a:cs typeface="Times New Roman" panose="02020603050405020304" pitchFamily="18" charset="0"/>
                        </a:rPr>
                        <a:t>Identify and explain whether a number is or is not a multiple of a given integer</a:t>
                      </a:r>
                    </a:p>
                  </a:txBody>
                  <a:tcPr/>
                </a:tc>
                <a:tc vMerge="1">
                  <a:txBody>
                    <a:bodyPr/>
                    <a:lstStyle/>
                    <a:p>
                      <a:endParaRPr lang="en-GB"/>
                    </a:p>
                  </a:txBody>
                  <a:tcPr anchor="ctr"/>
                </a:tc>
                <a:extLst>
                  <a:ext uri="{0D108BD9-81ED-4DB2-BD59-A6C34878D82A}">
                    <a16:rowId xmlns:a16="http://schemas.microsoft.com/office/drawing/2014/main" val="28939315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5" action="ppaction://hlinksldjump"/>
                        </a:rPr>
                        <a:t>28: Half pennies</a:t>
                      </a:r>
                      <a:endParaRPr lang="en-GB" u="none" dirty="0">
                        <a:solidFill>
                          <a:srgbClr val="585858"/>
                        </a:solidFill>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solidFill>
                      <a:schemeClr val="accent3">
                        <a:lumMod val="95000"/>
                      </a:schemeClr>
                    </a:solidFill>
                  </a:tcPr>
                </a:tc>
                <a:extLst>
                  <a:ext uri="{0D108BD9-81ED-4DB2-BD59-A6C34878D82A}">
                    <a16:rowId xmlns:a16="http://schemas.microsoft.com/office/drawing/2014/main" val="37541783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6" action="ppaction://hlinksldjump"/>
                        </a:rPr>
                        <a:t>29: Buckets and barrels</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54583907"/>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7" action="ppaction://hlinksldjump"/>
                        </a:rPr>
                        <a:t>30: School trip</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1631008358"/>
                  </a:ext>
                </a:extLst>
              </a:tr>
              <a:tr h="37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rgbClr val="585858"/>
                          </a:solidFill>
                          <a:hlinkClick r:id="rId8" action="ppaction://hlinksldjump"/>
                        </a:rPr>
                        <a:t>31: Four</a:t>
                      </a:r>
                      <a:endParaRPr lang="en-GB" u="none" dirty="0">
                        <a:solidFill>
                          <a:srgbClr val="585858"/>
                        </a:solidFill>
                      </a:endParaRPr>
                    </a:p>
                  </a:txBody>
                  <a:tcPr anchor="ctr"/>
                </a:tc>
                <a:tc vMerge="1">
                  <a:txBody>
                    <a:bodyPr/>
                    <a:lstStyle/>
                    <a:p>
                      <a:pPr>
                        <a:lnSpc>
                          <a:spcPct val="107000"/>
                        </a:lnSpc>
                        <a:spcAft>
                          <a:spcPts val="800"/>
                        </a:spcAft>
                      </a:pPr>
                      <a:endParaRPr lang="en-GB" sz="1800">
                        <a:effectLst/>
                        <a:latin typeface="+mj-lt"/>
                        <a:cs typeface="Times New Roman" panose="02020603050405020304" pitchFamily="18" charset="0"/>
                      </a:endParaRPr>
                    </a:p>
                  </a:txBody>
                  <a:tcPr anchor="ctr"/>
                </a:tc>
                <a:tc vMerge="1">
                  <a:txBody>
                    <a:bodyPr/>
                    <a:lstStyle/>
                    <a:p>
                      <a:endParaRPr lang="en-GB"/>
                    </a:p>
                  </a:txBody>
                  <a:tcPr/>
                </a:tc>
                <a:extLst>
                  <a:ext uri="{0D108BD9-81ED-4DB2-BD59-A6C34878D82A}">
                    <a16:rowId xmlns:a16="http://schemas.microsoft.com/office/drawing/2014/main" val="463994887"/>
                  </a:ext>
                </a:extLst>
              </a:tr>
            </a:tbl>
          </a:graphicData>
        </a:graphic>
      </p:graphicFrame>
      <p:sp>
        <p:nvSpPr>
          <p:cNvPr id="8" name="TextBox 7">
            <a:extLst>
              <a:ext uri="{FF2B5EF4-FFF2-40B4-BE49-F238E27FC236}">
                <a16:creationId xmlns:a16="http://schemas.microsoft.com/office/drawing/2014/main" id="{B4C5095C-C236-445A-A900-42E6ABE9EA82}"/>
              </a:ext>
            </a:extLst>
          </p:cNvPr>
          <p:cNvSpPr txBox="1"/>
          <p:nvPr/>
        </p:nvSpPr>
        <p:spPr>
          <a:xfrm>
            <a:off x="195190" y="6191794"/>
            <a:ext cx="10127616"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9"/>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1238875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18: The inbetweeners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07547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6398C9C1-D2F5-4846-AA53-48870250C747}"/>
              </a:ext>
            </a:extLst>
          </p:cNvPr>
          <p:cNvSpPr txBox="1"/>
          <p:nvPr/>
        </p:nvSpPr>
        <p:spPr>
          <a:xfrm>
            <a:off x="145680" y="1163782"/>
            <a:ext cx="5836854" cy="430887"/>
          </a:xfrm>
          <a:prstGeom prst="rect">
            <a:avLst/>
          </a:prstGeom>
          <a:noFill/>
        </p:spPr>
        <p:txBody>
          <a:bodyPr wrap="none" rtlCol="0">
            <a:spAutoFit/>
          </a:bodyPr>
          <a:lstStyle/>
          <a:p>
            <a:pPr>
              <a:buNone/>
            </a:pPr>
            <a:r>
              <a:rPr lang="en-GB" sz="2200" dirty="0"/>
              <a:t>Choose a fraction or decimal that is between:</a:t>
            </a:r>
          </a:p>
        </p:txBody>
      </p:sp>
      <p:sp>
        <p:nvSpPr>
          <p:cNvPr id="11" name="TextBox 10">
            <a:extLst>
              <a:ext uri="{FF2B5EF4-FFF2-40B4-BE49-F238E27FC236}">
                <a16:creationId xmlns:a16="http://schemas.microsoft.com/office/drawing/2014/main" id="{75B5963D-0BC3-4EA0-88A7-24759545551F}"/>
              </a:ext>
            </a:extLst>
          </p:cNvPr>
          <p:cNvSpPr txBox="1"/>
          <p:nvPr/>
        </p:nvSpPr>
        <p:spPr>
          <a:xfrm>
            <a:off x="921304" y="1939365"/>
            <a:ext cx="4714386" cy="3847207"/>
          </a:xfrm>
          <a:prstGeom prst="rect">
            <a:avLst/>
          </a:prstGeom>
          <a:noFill/>
        </p:spPr>
        <p:txBody>
          <a:bodyPr wrap="square" numCol="1" rtlCol="0">
            <a:spAutoFit/>
          </a:bodyPr>
          <a:lstStyle/>
          <a:p>
            <a:pPr marL="514350" indent="-514350">
              <a:spcBef>
                <a:spcPts val="1200"/>
              </a:spcBef>
              <a:spcAft>
                <a:spcPts val="1200"/>
              </a:spcAft>
              <a:buFont typeface="+mj-lt"/>
              <a:buAutoNum type="alphaLcParenR"/>
            </a:pPr>
            <a:r>
              <a:rPr lang="en-GB" sz="2200" dirty="0"/>
              <a:t> 0.5 and 1</a:t>
            </a:r>
          </a:p>
          <a:p>
            <a:pPr marL="514350" indent="-514350">
              <a:spcBef>
                <a:spcPts val="1200"/>
              </a:spcBef>
              <a:spcAft>
                <a:spcPts val="1200"/>
              </a:spcAft>
              <a:buFont typeface="+mj-lt"/>
              <a:buAutoNum type="alphaLcParenR"/>
            </a:pPr>
            <a:r>
              <a:rPr lang="en-GB" sz="2200" dirty="0"/>
              <a:t> 0.5 and 0.6</a:t>
            </a:r>
          </a:p>
          <a:p>
            <a:pPr marL="514350" indent="-514350">
              <a:spcBef>
                <a:spcPts val="1200"/>
              </a:spcBef>
              <a:spcAft>
                <a:spcPts val="1200"/>
              </a:spcAft>
              <a:buFont typeface="+mj-lt"/>
              <a:buAutoNum type="alphaLcParenR"/>
            </a:pPr>
            <a:r>
              <a:rPr lang="en-GB" sz="2200" dirty="0"/>
              <a:t> 0.55 and 0.6</a:t>
            </a:r>
          </a:p>
          <a:p>
            <a:pPr marL="514350" indent="-514350">
              <a:spcBef>
                <a:spcPts val="1200"/>
              </a:spcBef>
              <a:spcAft>
                <a:spcPts val="1200"/>
              </a:spcAft>
              <a:buFont typeface="+mj-lt"/>
              <a:buAutoNum type="alphaLcParenR"/>
            </a:pPr>
            <a:r>
              <a:rPr lang="en-GB" sz="2200" dirty="0"/>
              <a:t> 0.61 and 0.6</a:t>
            </a:r>
          </a:p>
          <a:p>
            <a:pPr marL="514350" indent="-514350">
              <a:spcBef>
                <a:spcPts val="1200"/>
              </a:spcBef>
              <a:spcAft>
                <a:spcPts val="1200"/>
              </a:spcAft>
              <a:buFont typeface="+mj-lt"/>
              <a:buAutoNum type="alphaLcParenR"/>
            </a:pPr>
            <a:endParaRPr lang="en-GB" dirty="0"/>
          </a:p>
          <a:p>
            <a:pPr marL="514350" indent="-514350">
              <a:spcBef>
                <a:spcPts val="1200"/>
              </a:spcBef>
              <a:spcAft>
                <a:spcPts val="1200"/>
              </a:spcAft>
              <a:buFont typeface="+mj-lt"/>
              <a:buAutoNum type="alphaLcParenR"/>
            </a:pPr>
            <a:endParaRPr lang="en-GB" dirty="0"/>
          </a:p>
        </p:txBody>
      </p:sp>
      <p:sp>
        <p:nvSpPr>
          <p:cNvPr id="8" name="TextBox 7">
            <a:extLst>
              <a:ext uri="{FF2B5EF4-FFF2-40B4-BE49-F238E27FC236}">
                <a16:creationId xmlns:a16="http://schemas.microsoft.com/office/drawing/2014/main" id="{2EF067ED-4AFB-4E34-8F81-10D2EBDED95B}"/>
              </a:ext>
            </a:extLst>
          </p:cNvPr>
          <p:cNvSpPr txBox="1"/>
          <p:nvPr/>
        </p:nvSpPr>
        <p:spPr>
          <a:xfrm>
            <a:off x="1026300" y="4956561"/>
            <a:ext cx="8930760" cy="1446550"/>
          </a:xfrm>
          <a:prstGeom prst="rect">
            <a:avLst/>
          </a:prstGeom>
          <a:noFill/>
        </p:spPr>
        <p:txBody>
          <a:bodyPr wrap="square" lIns="91440" tIns="45720" rIns="91440" bIns="45720" rtlCol="0" anchor="t">
            <a:spAutoFit/>
          </a:bodyPr>
          <a:lstStyle/>
          <a:p>
            <a:pPr>
              <a:spcBef>
                <a:spcPts val="0"/>
              </a:spcBef>
              <a:buNone/>
            </a:pPr>
            <a:r>
              <a:rPr lang="en-GB" sz="2200" dirty="0">
                <a:latin typeface="Arial"/>
                <a:cs typeface="Arial"/>
              </a:rPr>
              <a:t>What is the largest possible answer for question a? </a:t>
            </a:r>
          </a:p>
          <a:p>
            <a:pPr>
              <a:spcBef>
                <a:spcPts val="0"/>
              </a:spcBef>
              <a:buNone/>
            </a:pPr>
            <a:r>
              <a:rPr lang="en-GB" sz="2200" dirty="0">
                <a:latin typeface="Arial"/>
                <a:cs typeface="Arial"/>
              </a:rPr>
              <a:t>What is the largest answer that:</a:t>
            </a:r>
          </a:p>
          <a:p>
            <a:pPr marL="342900" indent="-342900">
              <a:spcBef>
                <a:spcPts val="0"/>
              </a:spcBef>
            </a:pPr>
            <a:r>
              <a:rPr lang="en-GB" sz="2200" dirty="0">
                <a:latin typeface="Arial"/>
                <a:cs typeface="Arial"/>
              </a:rPr>
              <a:t>doesn’t include the digit 9?</a:t>
            </a:r>
          </a:p>
          <a:p>
            <a:pPr marL="342900" indent="-342900">
              <a:spcBef>
                <a:spcPts val="0"/>
              </a:spcBef>
            </a:pPr>
            <a:r>
              <a:rPr lang="en-GB" sz="2200" dirty="0">
                <a:latin typeface="Arial"/>
                <a:cs typeface="Arial"/>
              </a:rPr>
              <a:t>doesn’t include the digit 9, but does include the digit 7?</a:t>
            </a:r>
            <a:endParaRPr lang="en-GB" sz="2200" dirty="0">
              <a:cs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38A62B-89C2-417B-90FF-E3BFDEE4D8CF}"/>
                  </a:ext>
                </a:extLst>
              </p:cNvPr>
              <p:cNvSpPr txBox="1"/>
              <p:nvPr/>
            </p:nvSpPr>
            <p:spPr>
              <a:xfrm>
                <a:off x="6096000" y="1835536"/>
                <a:ext cx="2447925" cy="2478884"/>
              </a:xfrm>
              <a:prstGeom prst="rect">
                <a:avLst/>
              </a:prstGeom>
              <a:noFill/>
            </p:spPr>
            <p:txBody>
              <a:bodyPr wrap="square">
                <a:spAutoFit/>
              </a:bodyPr>
              <a:lstStyle/>
              <a:p>
                <a:pPr marL="514350" indent="-514350">
                  <a:spcBef>
                    <a:spcPts val="1200"/>
                  </a:spcBef>
                  <a:buFont typeface="+mj-lt"/>
                  <a:buAutoNum type="alphaLcParenR" startAt="5"/>
                </a:pPr>
                <a:r>
                  <a:rPr lang="en-GB" sz="2200" dirty="0"/>
                  <a:t> 0 and </a:t>
                </a:r>
                <a14:m>
                  <m:oMath xmlns:m="http://schemas.openxmlformats.org/officeDocument/2006/math">
                    <m:f>
                      <m:fPr>
                        <m:ctrlPr>
                          <a:rPr lang="en-GB" sz="2200" i="1" dirty="0">
                            <a:latin typeface="Cambria Math" panose="02040503050406030204" pitchFamily="18" charset="0"/>
                          </a:rPr>
                        </m:ctrlPr>
                      </m:fPr>
                      <m:num>
                        <m:r>
                          <a:rPr lang="en-GB" sz="2200" i="1" dirty="0">
                            <a:latin typeface="Cambria Math" panose="02040503050406030204" pitchFamily="18" charset="0"/>
                          </a:rPr>
                          <m:t>1</m:t>
                        </m:r>
                      </m:num>
                      <m:den>
                        <m:r>
                          <a:rPr lang="en-GB" sz="2200" i="1" dirty="0">
                            <a:latin typeface="Cambria Math" panose="02040503050406030204" pitchFamily="18" charset="0"/>
                          </a:rPr>
                          <m:t>2</m:t>
                        </m:r>
                      </m:den>
                    </m:f>
                  </m:oMath>
                </a14:m>
                <a:endParaRPr lang="en-GB" sz="2200" dirty="0"/>
              </a:p>
              <a:p>
                <a:pPr marL="514350" indent="-514350">
                  <a:spcBef>
                    <a:spcPts val="1200"/>
                  </a:spcBef>
                  <a:buFont typeface="+mj-lt"/>
                  <a:buAutoNum type="alphaLcParenR" startAt="5"/>
                </a:pPr>
                <a:r>
                  <a:rPr lang="en-GB" sz="2200" dirty="0"/>
                  <a:t>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6</m:t>
                        </m:r>
                      </m:den>
                    </m:f>
                  </m:oMath>
                </a14:m>
                <a:r>
                  <a:rPr lang="en-GB" sz="2200" dirty="0"/>
                  <a:t> and </a:t>
                </a:r>
                <a14:m>
                  <m:oMath xmlns:m="http://schemas.openxmlformats.org/officeDocument/2006/math">
                    <m:f>
                      <m:fPr>
                        <m:ctrlPr>
                          <a:rPr lang="en-GB" sz="2200" i="1" dirty="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2</m:t>
                        </m:r>
                      </m:den>
                    </m:f>
                  </m:oMath>
                </a14:m>
                <a:endParaRPr lang="en-GB" sz="2200" dirty="0"/>
              </a:p>
              <a:p>
                <a:pPr marL="514350" indent="-514350">
                  <a:spcBef>
                    <a:spcPts val="1200"/>
                  </a:spcBef>
                  <a:buFont typeface="+mj-lt"/>
                  <a:buAutoNum type="alphaLcParenR" startAt="5"/>
                </a:pPr>
                <a:r>
                  <a:rPr lang="en-GB" sz="2200" dirty="0"/>
                  <a:t>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1</m:t>
                        </m:r>
                      </m:num>
                      <m:den>
                        <m:r>
                          <a:rPr lang="en-GB" sz="2200" b="0" i="1" dirty="0" smtClean="0">
                            <a:latin typeface="Cambria Math" panose="02040503050406030204" pitchFamily="18" charset="0"/>
                          </a:rPr>
                          <m:t>6</m:t>
                        </m:r>
                      </m:den>
                    </m:f>
                  </m:oMath>
                </a14:m>
                <a:r>
                  <a:rPr lang="en-GB" sz="2200" dirty="0"/>
                  <a:t> and </a:t>
                </a:r>
                <a14:m>
                  <m:oMath xmlns:m="http://schemas.openxmlformats.org/officeDocument/2006/math">
                    <m:f>
                      <m:fPr>
                        <m:ctrlPr>
                          <a:rPr lang="en-GB" sz="2200" i="1" dirty="0">
                            <a:latin typeface="Cambria Math" panose="02040503050406030204" pitchFamily="18" charset="0"/>
                          </a:rPr>
                        </m:ctrlPr>
                      </m:fPr>
                      <m:num>
                        <m:r>
                          <a:rPr lang="en-GB" sz="2200" b="0" i="1" dirty="0" smtClean="0">
                            <a:latin typeface="Cambria Math" panose="02040503050406030204" pitchFamily="18" charset="0"/>
                          </a:rPr>
                          <m:t>2</m:t>
                        </m:r>
                      </m:num>
                      <m:den>
                        <m:r>
                          <a:rPr lang="en-GB" sz="2200" b="0" i="1" dirty="0" smtClean="0">
                            <a:latin typeface="Cambria Math" panose="02040503050406030204" pitchFamily="18" charset="0"/>
                          </a:rPr>
                          <m:t>6</m:t>
                        </m:r>
                      </m:den>
                    </m:f>
                    <m:r>
                      <a:rPr lang="en-GB" sz="2200" b="0" i="1" dirty="0" smtClean="0">
                        <a:latin typeface="Cambria Math" panose="02040503050406030204" pitchFamily="18" charset="0"/>
                      </a:rPr>
                      <m:t> </m:t>
                    </m:r>
                  </m:oMath>
                </a14:m>
                <a:endParaRPr lang="en-GB" sz="2200" b="0" dirty="0"/>
              </a:p>
              <a:p>
                <a:pPr marL="514350" indent="-514350">
                  <a:spcBef>
                    <a:spcPts val="1200"/>
                  </a:spcBef>
                  <a:buFont typeface="+mj-lt"/>
                  <a:buAutoNum type="alphaLcParenR" startAt="5"/>
                </a:pPr>
                <a:r>
                  <a:rPr lang="en-GB" sz="2200" b="0" dirty="0"/>
                  <a:t> </a:t>
                </a:r>
                <a14:m>
                  <m:oMath xmlns:m="http://schemas.openxmlformats.org/officeDocument/2006/math">
                    <m:f>
                      <m:fPr>
                        <m:ctrlPr>
                          <a:rPr lang="en-GB" sz="2200" i="1" dirty="0">
                            <a:latin typeface="Cambria Math" panose="02040503050406030204" pitchFamily="18" charset="0"/>
                          </a:rPr>
                        </m:ctrlPr>
                      </m:fPr>
                      <m:num>
                        <m:r>
                          <a:rPr lang="en-GB" sz="2200" i="1" dirty="0">
                            <a:latin typeface="Cambria Math" panose="02040503050406030204" pitchFamily="18" charset="0"/>
                          </a:rPr>
                          <m:t>5</m:t>
                        </m:r>
                      </m:num>
                      <m:den>
                        <m:r>
                          <a:rPr lang="en-GB" sz="2200" i="1" dirty="0">
                            <a:latin typeface="Cambria Math" panose="02040503050406030204" pitchFamily="18" charset="0"/>
                          </a:rPr>
                          <m:t>10</m:t>
                        </m:r>
                      </m:den>
                    </m:f>
                  </m:oMath>
                </a14:m>
                <a:r>
                  <a:rPr lang="en-GB" sz="2200" dirty="0"/>
                  <a:t> and </a:t>
                </a:r>
                <a14:m>
                  <m:oMath xmlns:m="http://schemas.openxmlformats.org/officeDocument/2006/math">
                    <m:f>
                      <m:fPr>
                        <m:ctrlPr>
                          <a:rPr lang="en-GB" sz="2200" i="1" dirty="0">
                            <a:latin typeface="Cambria Math" panose="02040503050406030204" pitchFamily="18" charset="0"/>
                          </a:rPr>
                        </m:ctrlPr>
                      </m:fPr>
                      <m:num>
                        <m:r>
                          <a:rPr lang="en-GB" sz="2200" i="1" dirty="0">
                            <a:latin typeface="Cambria Math" panose="02040503050406030204" pitchFamily="18" charset="0"/>
                          </a:rPr>
                          <m:t>6</m:t>
                        </m:r>
                      </m:num>
                      <m:den>
                        <m:r>
                          <a:rPr lang="en-GB" sz="2200" i="1" dirty="0">
                            <a:latin typeface="Cambria Math" panose="02040503050406030204" pitchFamily="18" charset="0"/>
                          </a:rPr>
                          <m:t>10</m:t>
                        </m:r>
                      </m:den>
                    </m:f>
                  </m:oMath>
                </a14:m>
                <a:endParaRPr lang="en-GB" sz="2200" b="0" dirty="0"/>
              </a:p>
            </p:txBody>
          </p:sp>
        </mc:Choice>
        <mc:Fallback xmlns="">
          <p:sp>
            <p:nvSpPr>
              <p:cNvPr id="10" name="TextBox 9">
                <a:extLst>
                  <a:ext uri="{FF2B5EF4-FFF2-40B4-BE49-F238E27FC236}">
                    <a16:creationId xmlns:a16="http://schemas.microsoft.com/office/drawing/2014/main" id="{B638A62B-89C2-417B-90FF-E3BFDEE4D8CF}"/>
                  </a:ext>
                </a:extLst>
              </p:cNvPr>
              <p:cNvSpPr txBox="1">
                <a:spLocks noRot="1" noChangeAspect="1" noMove="1" noResize="1" noEditPoints="1" noAdjustHandles="1" noChangeArrowheads="1" noChangeShapeType="1" noTextEdit="1"/>
              </p:cNvSpPr>
              <p:nvPr/>
            </p:nvSpPr>
            <p:spPr>
              <a:xfrm>
                <a:off x="6096000" y="1835536"/>
                <a:ext cx="2447925" cy="2478884"/>
              </a:xfrm>
              <a:prstGeom prst="rect">
                <a:avLst/>
              </a:prstGeom>
              <a:blipFill>
                <a:blip r:embed="rId4"/>
                <a:stretch>
                  <a:fillRect l="-2736" b="-983"/>
                </a:stretch>
              </a:blipFill>
            </p:spPr>
            <p:txBody>
              <a:bodyPr/>
              <a:lstStyle/>
              <a:p>
                <a:r>
                  <a:rPr lang="en-GB">
                    <a:noFill/>
                  </a:rPr>
                  <a:t> </a:t>
                </a:r>
              </a:p>
            </p:txBody>
          </p:sp>
        </mc:Fallback>
      </mc:AlternateContent>
    </p:spTree>
    <p:extLst>
      <p:ext uri="{BB962C8B-B14F-4D97-AF65-F5344CB8AC3E}">
        <p14:creationId xmlns:p14="http://schemas.microsoft.com/office/powerpoint/2010/main" val="8544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29777135"/>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5843386">
                  <a:extLst>
                    <a:ext uri="{9D8B030D-6E8A-4147-A177-3AD203B41FA5}">
                      <a16:colId xmlns:a16="http://schemas.microsoft.com/office/drawing/2014/main" val="695237181"/>
                    </a:ext>
                  </a:extLst>
                </a:gridCol>
                <a:gridCol w="59226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Use a number line, and prompts to mark values of the same unit (such as 0.5, 0.6, 0.7 etc for parts a to d and sixths for parts f and g) along that line to offer a scaffold. </a:t>
                      </a:r>
                    </a:p>
                    <a:p>
                      <a:pPr marL="0" marR="0" lvl="0" indent="0" algn="l" rtl="0" eaLnBrk="1" fontAlgn="auto" latinLnBrk="0" hangingPunct="1">
                        <a:lnSpc>
                          <a:spcPct val="100000"/>
                        </a:lnSpc>
                        <a:spcBef>
                          <a:spcPts val="0"/>
                        </a:spcBef>
                        <a:spcAft>
                          <a:spcPts val="0"/>
                        </a:spcAft>
                        <a:buClrTx/>
                        <a:buSzTx/>
                        <a:buFontTx/>
                        <a:buNone/>
                      </a:pPr>
                      <a:endParaRPr lang="en-GB" sz="1600" i="1" u="none" dirty="0"/>
                    </a:p>
                    <a:p>
                      <a:r>
                        <a:rPr lang="en-GB" sz="1600" b="1" i="0" u="none" dirty="0"/>
                        <a:t>Challenge</a:t>
                      </a:r>
                    </a:p>
                    <a:p>
                      <a:r>
                        <a:rPr lang="en-GB" sz="1600" u="none" dirty="0"/>
                        <a:t>Challenge students to find the fraction or decimal which is exactly halfway between the two given values, and to describe their strategies. Do they use the same strategy when working with fractions as when working with decimals? Adapt the further thinking question to parts b, c and d and ask students to compare their answers; do they notice which digits they work with each time? Can they generalise about this?</a:t>
                      </a:r>
                    </a:p>
                    <a:p>
                      <a:endParaRPr lang="en-GB" sz="1600" u="none" dirty="0"/>
                    </a:p>
                    <a:p>
                      <a:r>
                        <a:rPr lang="en-GB" sz="1600" b="1" i="0" u="none" dirty="0"/>
                        <a:t>Representations</a:t>
                      </a:r>
                    </a:p>
                    <a:p>
                      <a:pPr lvl="0">
                        <a:buNone/>
                      </a:pPr>
                      <a:r>
                        <a:rPr lang="en-GB" sz="1600" b="0" i="0" u="none" dirty="0"/>
                        <a:t>A number line may support reasoning around the different values.</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18 uses the context of intervals to offer a task in which students can discuss and show the different ways in which they understand fractions, decimals and perhaps the connection between them. Parts a to d might be perceived to be a place-value exercise, but students’ strategies and the format in which they give their answers may be illuminating. For example, a student who offers an answer to part e as a decimal may not have a secure understanding of fractions. Students’ strategies for parts f and g may similarly reveal how confidently they can reason about the relative size of fractions: do they attempt to use equivalent fractions, even though sixths are not a fraction they are likely to know equivalence for? Do they consider splitting sixths in half to think in twelfths for part g? </a:t>
                      </a:r>
                      <a:r>
                        <a:rPr lang="en-GB" sz="1600" u="none" dirty="0"/>
                        <a:t>Exploring their reasoning behind this choice may offer insight into their understanding. </a:t>
                      </a:r>
                      <a:r>
                        <a:rPr lang="en-GB" sz="1600" dirty="0"/>
                        <a:t>Knowing how students prefer to think about these values will also be a useful assessment point to plan further teaching on fractions and decimals. </a:t>
                      </a:r>
                      <a:endParaRPr lang="en-GB" sz="1600" u="none"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C</a:t>
                      </a:r>
                      <a:r>
                        <a:rPr lang="en-GB" sz="1600" b="0" dirty="0"/>
                        <a:t> and </a:t>
                      </a:r>
                      <a:r>
                        <a:rPr lang="en-GB" sz="1600" b="0" dirty="0">
                          <a:hlinkClick r:id="rId4" action="ppaction://hlinksldjump"/>
                        </a:rPr>
                        <a:t>D</a:t>
                      </a:r>
                      <a:r>
                        <a:rPr lang="en-GB" sz="1600" b="0" dirty="0"/>
                        <a:t> use the same structure to explore decimals and fractions respectively.</a:t>
                      </a:r>
                    </a:p>
                    <a:p>
                      <a:pPr marL="285750" indent="-285750">
                        <a:buFont typeface="Arial" panose="020B0604020202020204" pitchFamily="34" charset="0"/>
                        <a:buChar char="•"/>
                      </a:pPr>
                      <a:r>
                        <a:rPr lang="en-GB" sz="1600" b="0" dirty="0"/>
                        <a:t>The last question on p7 of the </a:t>
                      </a:r>
                      <a:r>
                        <a:rPr lang="en-GB" sz="1600" dirty="0">
                          <a:hlinkClick r:id="rId5"/>
                        </a:rPr>
                        <a:t>Secondary Assessment Materials | NCETM</a:t>
                      </a:r>
                      <a:r>
                        <a:rPr lang="en-GB" sz="1600" dirty="0"/>
                        <a:t> uses a number line to model values between two decimals.</a:t>
                      </a:r>
                      <a:r>
                        <a:rPr lang="en-GB" sz="1600" b="0" dirty="0"/>
                        <a:t>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24565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Additive structures for fractions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19–25 </a:t>
            </a:r>
          </a:p>
        </p:txBody>
      </p:sp>
    </p:spTree>
    <p:extLst>
      <p:ext uri="{BB962C8B-B14F-4D97-AF65-F5344CB8AC3E}">
        <p14:creationId xmlns:p14="http://schemas.microsoft.com/office/powerpoint/2010/main" val="393071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Additive structures for fractions</a:t>
            </a:r>
            <a:endParaRPr lang="en-GB" sz="3200" dirty="0"/>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863546526"/>
              </p:ext>
            </p:extLst>
          </p:nvPr>
        </p:nvGraphicFramePr>
        <p:xfrm>
          <a:off x="417815" y="862178"/>
          <a:ext cx="11426013" cy="5483745"/>
        </p:xfrm>
        <a:graphic>
          <a:graphicData uri="http://schemas.openxmlformats.org/drawingml/2006/table">
            <a:tbl>
              <a:tblPr firstRow="1" bandRow="1">
                <a:tableStyleId>{5940675A-B579-460E-94D1-54222C63F5DA}</a:tableStyleId>
              </a:tblPr>
              <a:tblGrid>
                <a:gridCol w="7598029">
                  <a:extLst>
                    <a:ext uri="{9D8B030D-6E8A-4147-A177-3AD203B41FA5}">
                      <a16:colId xmlns:a16="http://schemas.microsoft.com/office/drawing/2014/main" val="4178532543"/>
                    </a:ext>
                  </a:extLst>
                </a:gridCol>
                <a:gridCol w="3827984">
                  <a:extLst>
                    <a:ext uri="{9D8B030D-6E8A-4147-A177-3AD203B41FA5}">
                      <a16:colId xmlns:a16="http://schemas.microsoft.com/office/drawing/2014/main" val="864547500"/>
                    </a:ext>
                  </a:extLst>
                </a:gridCol>
              </a:tblGrid>
              <a:tr h="337972">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117985">
                <a:tc>
                  <a:txBody>
                    <a:bodyPr/>
                    <a:lstStyle/>
                    <a:p>
                      <a:pPr marL="0" indent="0">
                        <a:buFont typeface="Arial" panose="020B0604020202020204" pitchFamily="34" charset="0"/>
                        <a:buNone/>
                      </a:pPr>
                      <a:r>
                        <a:rPr lang="en-US" sz="1600" b="0" i="0" dirty="0"/>
                        <a:t>Key Stage 2 curriculum: </a:t>
                      </a:r>
                    </a:p>
                    <a:p>
                      <a:pPr marL="285750" indent="-285750">
                        <a:buFont typeface="Arial" panose="020B0604020202020204" pitchFamily="34" charset="0"/>
                        <a:buChar char="•"/>
                      </a:pPr>
                      <a:r>
                        <a:rPr lang="en-GB" sz="1600" b="0" i="0" dirty="0"/>
                        <a:t>Year 3: add and subtract fractions with the same denominator within one whole</a:t>
                      </a:r>
                    </a:p>
                    <a:p>
                      <a:pPr marL="285750" indent="-285750">
                        <a:buFont typeface="Arial" panose="020B0604020202020204" pitchFamily="34" charset="0"/>
                        <a:buChar char="•"/>
                      </a:pPr>
                      <a:r>
                        <a:rPr lang="en-GB" sz="1600" b="0" i="0" dirty="0"/>
                        <a:t>Year 4: add and subtract fractions with the same denominator</a:t>
                      </a:r>
                    </a:p>
                    <a:p>
                      <a:pPr marL="285750" indent="-285750">
                        <a:buFont typeface="Arial" panose="020B0604020202020204" pitchFamily="34" charset="0"/>
                        <a:buChar char="•"/>
                      </a:pPr>
                      <a:r>
                        <a:rPr lang="en-GB" sz="1600" b="0" i="0" dirty="0"/>
                        <a:t>Year 5: add and subtract fractions with the same denominator and denominators that are multiples of the same number</a:t>
                      </a:r>
                    </a:p>
                    <a:p>
                      <a:pPr marL="285750" indent="-285750">
                        <a:buFont typeface="Arial" panose="020B0604020202020204" pitchFamily="34" charset="0"/>
                        <a:buChar char="•"/>
                      </a:pPr>
                      <a:r>
                        <a:rPr lang="en-GB" sz="1600" b="0" i="0" dirty="0"/>
                        <a:t>Year 6: add and subtract fractions with different denominators and mixed numbers using the concept of equivalent fractions</a:t>
                      </a:r>
                    </a:p>
                    <a:p>
                      <a:pPr marL="0" indent="0">
                        <a:buFont typeface="Arial" panose="020B0604020202020204" pitchFamily="34" charset="0"/>
                        <a:buNone/>
                      </a:pPr>
                      <a:endParaRPr lang="en-GB" sz="16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Further information about how students may have experienced this key idea in Key Stage 2:</a:t>
                      </a:r>
                    </a:p>
                    <a:p>
                      <a:pPr marL="285750" indent="-285750">
                        <a:buFont typeface="Arial" panose="020B0604020202020204" pitchFamily="34" charset="0"/>
                        <a:buChar char="•"/>
                      </a:pPr>
                      <a:r>
                        <a:rPr lang="en-GB" sz="1600" dirty="0">
                          <a:hlinkClick r:id="rId3"/>
                        </a:rPr>
                        <a:t>Teaching mathematics in primary schools</a:t>
                      </a:r>
                      <a:r>
                        <a:rPr lang="en-GB" sz="1600" i="0" dirty="0"/>
                        <a:t>: </a:t>
                      </a:r>
                      <a:r>
                        <a:rPr lang="en-US" sz="1600" b="0" i="0" dirty="0"/>
                        <a:t>3F–4: add and subtract fractions with the same denominator within 1 (pp131–33); 4F–3: add and subtract improper and mixed fractions with the same denominator including bridging whole numbers (pp188–91).</a:t>
                      </a:r>
                    </a:p>
                    <a:p>
                      <a:pPr marL="285750" indent="-285750">
                        <a:buFont typeface="Arial" panose="020B0604020202020204" pitchFamily="34" charset="0"/>
                        <a:buChar char="•"/>
                      </a:pPr>
                      <a:r>
                        <a:rPr lang="en-GB" sz="1600" dirty="0">
                          <a:hlinkClick r:id="rId4"/>
                        </a:rPr>
                        <a:t>Primary Mastery Professional Development</a:t>
                      </a:r>
                      <a:r>
                        <a:rPr lang="en-GB" sz="1600" dirty="0"/>
                        <a:t>, Spine 3 Fractions Year 3 </a:t>
                      </a:r>
                      <a:r>
                        <a:rPr lang="en-GB" sz="1600" b="0" i="0" dirty="0">
                          <a:hlinkClick r:id="rId5"/>
                        </a:rPr>
                        <a:t>Segment 3.4: adding and subtracting within one whole</a:t>
                      </a:r>
                      <a:r>
                        <a:rPr lang="en-GB" sz="1600" b="0" i="0" dirty="0"/>
                        <a:t>; Year 4 </a:t>
                      </a:r>
                      <a:r>
                        <a:rPr lang="en-GB" sz="1600" b="0" i="0" dirty="0">
                          <a:hlinkClick r:id="rId6"/>
                        </a:rPr>
                        <a:t>Segment 3.5: working across one whole: improper fractions and mixed numbers</a:t>
                      </a:r>
                      <a:r>
                        <a:rPr lang="en-GB" sz="1600" b="0" i="0" dirty="0"/>
                        <a:t>; Year 5 </a:t>
                      </a:r>
                      <a:r>
                        <a:rPr lang="en-GB" sz="1600" b="0" i="0" dirty="0">
                          <a:hlinkClick r:id="rId7"/>
                        </a:rPr>
                        <a:t>Segment 3.8: common denomination: more adding and subtracting</a:t>
                      </a:r>
                      <a:endParaRPr lang="en-GB" sz="1600" b="0" i="0" dirty="0"/>
                    </a:p>
                    <a:p>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Page numbers reference the complete Years 1–6 document. </a:t>
                      </a:r>
                      <a:endParaRPr lang="en-GB" sz="1200" b="0" i="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Continue to develop fluency with strategies for adding and subtracting a wide range of types of fractions (including improper fractions/mixed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Further develop their understanding of the additive structure underpinning the operation.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the key idea of unitising and its relevance to adding and subtracting fractions. For example, adding halves and thirds is not using the same ‘unit’; however, converting both to sixths means that both have the same unit and addition is relatively straightforward.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tx1"/>
                        </a:solidFill>
                        <a:effectLst/>
                        <a:highlight>
                          <a:srgbClr val="FFFF00"/>
                        </a:highligh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8742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19: Wrong answers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145679" y="608712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826695" y="6050819"/>
                <a:ext cx="8557335" cy="573427"/>
              </a:xfrm>
              <a:prstGeom prst="rect">
                <a:avLst/>
              </a:prstGeom>
              <a:noFill/>
            </p:spPr>
            <p:txBody>
              <a:bodyPr wrap="square" rtlCol="0">
                <a:spAutoFit/>
              </a:bodyPr>
              <a:lstStyle/>
              <a:p>
                <a:pPr>
                  <a:buNone/>
                </a:pPr>
                <a:r>
                  <a:rPr lang="en-GB" sz="2200" dirty="0"/>
                  <a:t>Write fraction additions or subtractions that have the answers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m:t>
                        </m:r>
                      </m:num>
                      <m:den>
                        <m:r>
                          <a:rPr lang="en-GB" sz="2200" b="0" i="1" smtClean="0">
                            <a:latin typeface="Cambria Math" panose="02040503050406030204" pitchFamily="18" charset="0"/>
                          </a:rPr>
                          <m:t>8</m:t>
                        </m:r>
                      </m:den>
                    </m:f>
                  </m:oMath>
                </a14:m>
                <a:r>
                  <a:rPr lang="en-GB" sz="2200" dirty="0"/>
                  <a:t> or </a:t>
                </a:r>
                <a14:m>
                  <m:oMath xmlns:m="http://schemas.openxmlformats.org/officeDocument/2006/math">
                    <m:f>
                      <m:fPr>
                        <m:ctrlPr>
                          <a:rPr lang="en-GB" sz="2200" i="1">
                            <a:latin typeface="Cambria Math" panose="02040503050406030204" pitchFamily="18" charset="0"/>
                          </a:rPr>
                        </m:ctrlPr>
                      </m:fPr>
                      <m:num>
                        <m:r>
                          <a:rPr lang="en-GB" sz="2200" i="1">
                            <a:latin typeface="Cambria Math" panose="02040503050406030204" pitchFamily="18" charset="0"/>
                          </a:rPr>
                          <m:t>3</m:t>
                        </m:r>
                      </m:num>
                      <m:den>
                        <m:r>
                          <a:rPr lang="en-GB" sz="2200" i="1">
                            <a:latin typeface="Cambria Math" panose="02040503050406030204" pitchFamily="18" charset="0"/>
                          </a:rPr>
                          <m:t>7</m:t>
                        </m:r>
                      </m:den>
                    </m:f>
                  </m:oMath>
                </a14:m>
                <a:r>
                  <a:rPr lang="en-GB" sz="2200" dirty="0"/>
                  <a:t>.</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826695" y="6050819"/>
                <a:ext cx="8557335" cy="573427"/>
              </a:xfrm>
              <a:prstGeom prst="rect">
                <a:avLst/>
              </a:prstGeom>
              <a:blipFill>
                <a:blip r:embed="rId4"/>
                <a:stretch>
                  <a:fillRect l="-927" r="-855" b="-7447"/>
                </a:stretch>
              </a:blipFill>
            </p:spPr>
            <p:txBody>
              <a:bodyPr/>
              <a:lstStyle/>
              <a:p>
                <a:r>
                  <a:rPr lang="en-GB">
                    <a:noFill/>
                  </a:rPr>
                  <a:t> </a:t>
                </a:r>
              </a:p>
            </p:txBody>
          </p:sp>
        </mc:Fallback>
      </mc:AlternateContent>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0" y="1146643"/>
            <a:ext cx="10357887" cy="830997"/>
          </a:xfrm>
        </p:spPr>
        <p:txBody>
          <a:bodyPr>
            <a:noAutofit/>
          </a:bodyPr>
          <a:lstStyle/>
          <a:p>
            <a:r>
              <a:rPr lang="en-GB" sz="2200" dirty="0"/>
              <a:t>Mary thinks that she has a good strategy for adding fractions: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168D883-4C8C-4D3E-AE2E-22983B270DE9}"/>
                  </a:ext>
                </a:extLst>
              </p:cNvPr>
              <p:cNvSpPr txBox="1"/>
              <p:nvPr/>
            </p:nvSpPr>
            <p:spPr>
              <a:xfrm>
                <a:off x="2493110" y="1567397"/>
                <a:ext cx="3252370" cy="1125770"/>
              </a:xfrm>
              <a:prstGeom prst="roundRect">
                <a:avLst/>
              </a:prstGeom>
              <a:solidFill>
                <a:schemeClr val="accent6">
                  <a:lumMod val="20000"/>
                  <a:lumOff val="80000"/>
                </a:schemeClr>
              </a:solidFill>
            </p:spPr>
            <p:txBody>
              <a:bodyPr wrap="square" rtlCol="0">
                <a:spAutoFit/>
              </a:bodyPr>
              <a:lstStyle/>
              <a:p>
                <a:pPr algn="ctr">
                  <a:buNone/>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 = </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8</m:t>
                          </m:r>
                        </m:den>
                      </m:f>
                    </m:oMath>
                  </m:oMathPara>
                </a14:m>
                <a:endParaRPr lang="en-GB" sz="3200" dirty="0"/>
              </a:p>
            </p:txBody>
          </p:sp>
        </mc:Choice>
        <mc:Fallback xmlns="">
          <p:sp>
            <p:nvSpPr>
              <p:cNvPr id="7" name="TextBox 6">
                <a:extLst>
                  <a:ext uri="{FF2B5EF4-FFF2-40B4-BE49-F238E27FC236}">
                    <a16:creationId xmlns:a16="http://schemas.microsoft.com/office/drawing/2014/main" id="{1168D883-4C8C-4D3E-AE2E-22983B270DE9}"/>
                  </a:ext>
                </a:extLst>
              </p:cNvPr>
              <p:cNvSpPr txBox="1">
                <a:spLocks noRot="1" noChangeAspect="1" noMove="1" noResize="1" noEditPoints="1" noAdjustHandles="1" noChangeArrowheads="1" noChangeShapeType="1" noTextEdit="1"/>
              </p:cNvSpPr>
              <p:nvPr/>
            </p:nvSpPr>
            <p:spPr>
              <a:xfrm>
                <a:off x="2493110" y="1567397"/>
                <a:ext cx="3252370" cy="1125770"/>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 Placeholder 22">
                <a:extLst>
                  <a:ext uri="{FF2B5EF4-FFF2-40B4-BE49-F238E27FC236}">
                    <a16:creationId xmlns:a16="http://schemas.microsoft.com/office/drawing/2014/main" id="{739281B0-F465-4D27-BB07-30E56CC1E1DE}"/>
                  </a:ext>
                </a:extLst>
              </p:cNvPr>
              <p:cNvSpPr txBox="1">
                <a:spLocks/>
              </p:cNvSpPr>
              <p:nvPr/>
            </p:nvSpPr>
            <p:spPr>
              <a:xfrm>
                <a:off x="145679" y="2720378"/>
                <a:ext cx="10357887" cy="8309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a:pPr>
                <a:r>
                  <a:rPr lang="en-GB" sz="2200" dirty="0"/>
                  <a:t>Show why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m:t>
                        </m:r>
                      </m:num>
                      <m:den>
                        <m:r>
                          <a:rPr lang="en-GB" sz="2200" b="0" i="1" smtClean="0">
                            <a:latin typeface="Cambria Math" panose="02040503050406030204" pitchFamily="18" charset="0"/>
                          </a:rPr>
                          <m:t>8</m:t>
                        </m:r>
                      </m:den>
                    </m:f>
                  </m:oMath>
                </a14:m>
                <a:r>
                  <a:rPr lang="en-GB" sz="2200" dirty="0"/>
                  <a:t> cannot be the answer to this addition.</a:t>
                </a:r>
              </a:p>
              <a:p>
                <a:pPr marL="457200" indent="-457200" fontAlgn="auto">
                  <a:spcAft>
                    <a:spcPts val="0"/>
                  </a:spcAft>
                  <a:buFont typeface="+mj-lt"/>
                  <a:buAutoNum type="alphaLcParenR"/>
                </a:pPr>
                <a:endParaRPr lang="en-GB" sz="2400" dirty="0"/>
              </a:p>
            </p:txBody>
          </p:sp>
        </mc:Choice>
        <mc:Fallback xmlns="">
          <p:sp>
            <p:nvSpPr>
              <p:cNvPr id="9" name="Text Placeholder 22">
                <a:extLst>
                  <a:ext uri="{FF2B5EF4-FFF2-40B4-BE49-F238E27FC236}">
                    <a16:creationId xmlns:a16="http://schemas.microsoft.com/office/drawing/2014/main" id="{739281B0-F465-4D27-BB07-30E56CC1E1DE}"/>
                  </a:ext>
                </a:extLst>
              </p:cNvPr>
              <p:cNvSpPr txBox="1">
                <a:spLocks noRot="1" noChangeAspect="1" noMove="1" noResize="1" noEditPoints="1" noAdjustHandles="1" noChangeArrowheads="1" noChangeShapeType="1" noTextEdit="1"/>
              </p:cNvSpPr>
              <p:nvPr/>
            </p:nvSpPr>
            <p:spPr>
              <a:xfrm>
                <a:off x="145679" y="2720378"/>
                <a:ext cx="10357887" cy="830997"/>
              </a:xfrm>
              <a:prstGeom prst="rect">
                <a:avLst/>
              </a:prstGeom>
              <a:blipFill>
                <a:blip r:embed="rId7"/>
                <a:stretch>
                  <a:fillRect l="-706" t="-730"/>
                </a:stretch>
              </a:blipFill>
            </p:spPr>
            <p:txBody>
              <a:bodyPr/>
              <a:lstStyle/>
              <a:p>
                <a:r>
                  <a:rPr lang="en-GB">
                    <a:noFill/>
                  </a:rPr>
                  <a:t> </a:t>
                </a:r>
              </a:p>
            </p:txBody>
          </p:sp>
        </mc:Fallback>
      </mc:AlternateContent>
      <p:sp>
        <p:nvSpPr>
          <p:cNvPr id="11" name="Text Placeholder 22">
            <a:extLst>
              <a:ext uri="{FF2B5EF4-FFF2-40B4-BE49-F238E27FC236}">
                <a16:creationId xmlns:a16="http://schemas.microsoft.com/office/drawing/2014/main" id="{C23FC423-566C-43A5-8F8D-354B44673D0C}"/>
              </a:ext>
            </a:extLst>
          </p:cNvPr>
          <p:cNvSpPr txBox="1">
            <a:spLocks/>
          </p:cNvSpPr>
          <p:nvPr/>
        </p:nvSpPr>
        <p:spPr>
          <a:xfrm>
            <a:off x="145680" y="3384666"/>
            <a:ext cx="10357887" cy="8309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sz="2400" dirty="0"/>
          </a:p>
        </p:txBody>
      </p:sp>
      <p:sp>
        <p:nvSpPr>
          <p:cNvPr id="12" name="Text Placeholder 22">
            <a:extLst>
              <a:ext uri="{FF2B5EF4-FFF2-40B4-BE49-F238E27FC236}">
                <a16:creationId xmlns:a16="http://schemas.microsoft.com/office/drawing/2014/main" id="{1E4AD434-FAB4-4215-9DDD-05C465EB709E}"/>
              </a:ext>
            </a:extLst>
          </p:cNvPr>
          <p:cNvSpPr txBox="1">
            <a:spLocks/>
          </p:cNvSpPr>
          <p:nvPr/>
        </p:nvSpPr>
        <p:spPr>
          <a:xfrm>
            <a:off x="145679" y="3377085"/>
            <a:ext cx="10357887" cy="26737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Mary uses her strategy again:</a:t>
            </a:r>
          </a:p>
          <a:p>
            <a:pPr marL="457200" indent="-457200" fontAlgn="auto">
              <a:spcAft>
                <a:spcPts val="0"/>
              </a:spcAft>
              <a:buFont typeface="+mj-lt"/>
              <a:buAutoNum type="alphaLcParenR" startAt="2"/>
            </a:pPr>
            <a:endParaRPr lang="en-GB" sz="2400" dirty="0"/>
          </a:p>
          <a:p>
            <a:pPr fontAlgn="auto">
              <a:spcAft>
                <a:spcPts val="0"/>
              </a:spcAft>
            </a:pPr>
            <a:endParaRPr lang="en-GB" sz="2400" dirty="0"/>
          </a:p>
          <a:p>
            <a:pPr fontAlgn="auto">
              <a:spcAft>
                <a:spcPts val="0"/>
              </a:spcAft>
            </a:pPr>
            <a:endParaRPr lang="en-GB" sz="2400" dirty="0"/>
          </a:p>
          <a:p>
            <a:pPr marL="457200" indent="-457200" fontAlgn="auto">
              <a:spcAft>
                <a:spcPts val="0"/>
              </a:spcAft>
              <a:buFont typeface="+mj-lt"/>
              <a:buAutoNum type="alphaLcParenR" startAt="2"/>
            </a:pPr>
            <a:r>
              <a:rPr lang="en-GB" sz="2200" dirty="0"/>
              <a:t>What does she do wrong?</a:t>
            </a:r>
          </a:p>
          <a:p>
            <a:pPr marL="457200" indent="-457200" fontAlgn="auto">
              <a:spcAft>
                <a:spcPts val="0"/>
              </a:spcAft>
              <a:buFont typeface="+mj-lt"/>
              <a:buAutoNum type="alphaLcParenR" startAt="2"/>
            </a:pPr>
            <a:r>
              <a:rPr lang="en-GB" sz="2200" dirty="0"/>
              <a:t>Show how you would add her fractions.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571382-610A-4DFA-B42A-FBB852B5D23C}"/>
                  </a:ext>
                </a:extLst>
              </p:cNvPr>
              <p:cNvSpPr txBox="1"/>
              <p:nvPr/>
            </p:nvSpPr>
            <p:spPr>
              <a:xfrm>
                <a:off x="2493110" y="3883519"/>
                <a:ext cx="3252370" cy="1125770"/>
              </a:xfrm>
              <a:prstGeom prst="roundRect">
                <a:avLst/>
              </a:prstGeom>
              <a:solidFill>
                <a:schemeClr val="accent6">
                  <a:lumMod val="60000"/>
                  <a:lumOff val="40000"/>
                </a:schemeClr>
              </a:solidFill>
            </p:spPr>
            <p:txBody>
              <a:bodyPr wrap="square" rtlCol="0">
                <a:spAutoFit/>
              </a:bodyPr>
              <a:lstStyle/>
              <a:p>
                <a:pPr algn="ctr">
                  <a:buNone/>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r>
                        <a:rPr lang="en-GB" sz="3200" b="0" i="1" smtClean="0">
                          <a:latin typeface="Cambria Math" panose="02040503050406030204" pitchFamily="18" charset="0"/>
                        </a:rPr>
                        <m:t> = </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7</m:t>
                          </m:r>
                        </m:den>
                      </m:f>
                    </m:oMath>
                  </m:oMathPara>
                </a14:m>
                <a:endParaRPr lang="en-GB" sz="3200" dirty="0"/>
              </a:p>
            </p:txBody>
          </p:sp>
        </mc:Choice>
        <mc:Fallback xmlns="">
          <p:sp>
            <p:nvSpPr>
              <p:cNvPr id="13" name="TextBox 12">
                <a:extLst>
                  <a:ext uri="{FF2B5EF4-FFF2-40B4-BE49-F238E27FC236}">
                    <a16:creationId xmlns:a16="http://schemas.microsoft.com/office/drawing/2014/main" id="{C0571382-610A-4DFA-B42A-FBB852B5D23C}"/>
                  </a:ext>
                </a:extLst>
              </p:cNvPr>
              <p:cNvSpPr txBox="1">
                <a:spLocks noRot="1" noChangeAspect="1" noMove="1" noResize="1" noEditPoints="1" noAdjustHandles="1" noChangeArrowheads="1" noChangeShapeType="1" noTextEdit="1"/>
              </p:cNvSpPr>
              <p:nvPr/>
            </p:nvSpPr>
            <p:spPr>
              <a:xfrm>
                <a:off x="2493110" y="3883519"/>
                <a:ext cx="3252370" cy="1125770"/>
              </a:xfrm>
              <a:prstGeom prst="round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594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build="p"/>
      <p:bldP spid="7" grpId="0" animBg="1"/>
      <p:bldP spid="9" grpId="0"/>
      <p:bldP spid="11" grpId="0"/>
      <p:bldP spid="12" grpId="0" uiExpand="1" build="p"/>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98001574"/>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5845805">
                      <a:extLst>
                        <a:ext uri="{9D8B030D-6E8A-4147-A177-3AD203B41FA5}">
                          <a16:colId xmlns:a16="http://schemas.microsoft.com/office/drawing/2014/main" val="695237181"/>
                        </a:ext>
                      </a:extLst>
                    </a:gridCol>
                    <a:gridCol w="592023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Provide some blank representations, such as number lines or bar models, to help students reason about the relative sizes of the fractions they are adding and Mary’s totals.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parameters to the further thinking question, for example by asking students to include specific fractions in their calculations.</a:t>
                          </a:r>
                        </a:p>
                        <a:p>
                          <a:endParaRPr lang="en-GB" sz="1600" u="none" dirty="0"/>
                        </a:p>
                        <a:p>
                          <a:r>
                            <a:rPr lang="en-GB" sz="1600" b="1" i="0" u="none" dirty="0"/>
                            <a:t>Representations</a:t>
                          </a:r>
                        </a:p>
                        <a:p>
                          <a:r>
                            <a:rPr lang="en-GB" sz="1600" b="0" i="0" u="none" dirty="0"/>
                            <a:t>No representations have been included, to give students the opportunity to reach for the representations that make most sense to them in their explanations. Be mindful that representations that focus on proportion but not number sense (such as circles or shapes unconnected to the number line) may make it more challenging to reason about whether answers make numerical sense.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a offers an opportunity to reason about the value of the sum, rather than about the steps that have taken place in the calculation. Look for students to identify that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8</m:t>
                                      </m:r>
                                    </m:den>
                                  </m:f>
                                </m:e>
                              </m:box>
                            </m:oMath>
                          </a14:m>
                          <a:r>
                            <a:rPr lang="en-GB" sz="1600" dirty="0"/>
                            <a:t> cannot be the answer,</a:t>
                          </a:r>
                          <a:r>
                            <a:rPr lang="en-GB" sz="1600" baseline="0" dirty="0"/>
                            <a:t> either because they recognise its equivalence to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dirty="0"/>
                            <a:t> or because</a:t>
                          </a:r>
                          <a:r>
                            <a:rPr lang="en-GB" sz="1600" baseline="0" dirty="0"/>
                            <a:t> they know that two-quarters is equivalent to one-half. </a:t>
                          </a:r>
                          <a:r>
                            <a:rPr lang="en-GB" sz="1600" dirty="0"/>
                            <a:t>This should help to identify students who have memorised adding fractions as a sequence of steps without understanding, and those who are able to think more deeply about the fractions</a:t>
                          </a:r>
                          <a:r>
                            <a:rPr lang="en-GB" sz="1600" baseline="0" dirty="0"/>
                            <a:t> as values and reason about the likelihood of their answers.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aseline="0" dirty="0"/>
                            <a:t>Parts b and c show another calculation with the same mistake, but this time</a:t>
                          </a:r>
                          <a:r>
                            <a:rPr lang="en-GB" sz="1600" dirty="0"/>
                            <a:t> allow students to talk about the mistakes in the process rather than the values. See </a:t>
                          </a:r>
                          <a:r>
                            <a:rPr lang="en-GB" sz="1600" baseline="0" dirty="0"/>
                            <a:t>what approaches students take to adding fractions and how secure their understanding is. </a:t>
                          </a:r>
                          <a:r>
                            <a:rPr lang="en-GB" sz="1600" dirty="0"/>
                            <a:t>You may still encourage students to reason about why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7</m:t>
                                      </m:r>
                                    </m:den>
                                  </m:f>
                                </m:e>
                              </m:box>
                            </m:oMath>
                          </a14:m>
                          <a:r>
                            <a:rPr lang="en-GB" sz="1600" dirty="0"/>
                            <a:t> is not</a:t>
                          </a:r>
                          <a:r>
                            <a:rPr lang="en-GB" sz="1600" baseline="0" dirty="0"/>
                            <a:t> a sensible answer (for example, </a:t>
                          </a:r>
                          <a:r>
                            <a:rPr lang="en-GB" sz="1600" dirty="0"/>
                            <a:t>since it is less than one-half but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e>
                              </m:box>
                            </m:oMath>
                          </a14:m>
                          <a:r>
                            <a:rPr lang="en-GB" sz="1600" dirty="0"/>
                            <a:t> is more than one-half). </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Useful questions from within the </a:t>
                          </a:r>
                          <a:r>
                            <a:rPr lang="en-GB" sz="1600" dirty="0">
                              <a:hlinkClick r:id="rId3"/>
                            </a:rPr>
                            <a:t>Primary Assessment Materials | NCETM</a:t>
                          </a:r>
                          <a:r>
                            <a:rPr lang="en-GB" sz="1600" dirty="0"/>
                            <a:t> include the last question on p20 of the Year 4 document, and the middle question on p19 of the Year 5 document.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98001574"/>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5845805">
                      <a:extLst>
                        <a:ext uri="{9D8B030D-6E8A-4147-A177-3AD203B41FA5}">
                          <a16:colId xmlns:a16="http://schemas.microsoft.com/office/drawing/2014/main" val="695237181"/>
                        </a:ext>
                      </a:extLst>
                    </a:gridCol>
                    <a:gridCol w="5920233">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8056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Provide some blank representations, such as number lines or bar models, to help students reason about the relative sizes of the fractions they are adding and Mary’s totals.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parameters to the further thinking question, for example by asking students to include specific fractions in their calculations.</a:t>
                          </a:r>
                        </a:p>
                        <a:p>
                          <a:endParaRPr lang="en-GB" sz="1600" u="none" dirty="0"/>
                        </a:p>
                        <a:p>
                          <a:r>
                            <a:rPr lang="en-GB" sz="1600" b="1" i="0" u="none" dirty="0"/>
                            <a:t>Representations</a:t>
                          </a:r>
                        </a:p>
                        <a:p>
                          <a:r>
                            <a:rPr lang="en-GB" sz="1600" b="0" i="0" u="none" dirty="0"/>
                            <a:t>No representations have been included, to give students the opportunity to reach for the representations that make most sense to them in their explanations. Be mindful that representations that focus on proportion but not number sense (such as circles or shapes unconnected to the number line) may make it more challenging to reason about whether answers make numerical sense.</a:t>
                          </a:r>
                        </a:p>
                      </a:txBody>
                      <a:tcPr/>
                    </a:tc>
                    <a:tc>
                      <a:txBody>
                        <a:bodyPr/>
                        <a:lstStyle/>
                        <a:p>
                          <a:endParaRPr lang="en-US"/>
                        </a:p>
                      </a:txBody>
                      <a:tcPr>
                        <a:blipFill>
                          <a:blip r:embed="rId4"/>
                          <a:stretch>
                            <a:fillRect l="-98765" t="-8832" r="-309" b="-19973"/>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Useful questions from within the </a:t>
                          </a:r>
                          <a:r>
                            <a:rPr lang="en-GB" sz="1600" dirty="0">
                              <a:hlinkClick r:id="rId5"/>
                            </a:rPr>
                            <a:t>Primary Assessment Materials | NCETM</a:t>
                          </a:r>
                          <a:r>
                            <a:rPr lang="en-GB" sz="1600" dirty="0"/>
                            <a:t> include the last question on p20 of the Year 4 document, and the middle question on p19 of the Year 5 document.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639163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20: Snail’s pace</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85440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921304" y="5749088"/>
                <a:ext cx="8051874" cy="987322"/>
              </a:xfrm>
              <a:prstGeom prst="rect">
                <a:avLst/>
              </a:prstGeom>
              <a:noFill/>
            </p:spPr>
            <p:txBody>
              <a:bodyPr wrap="square" rtlCol="0">
                <a:spAutoFit/>
              </a:bodyPr>
              <a:lstStyle/>
              <a:p>
                <a:pPr>
                  <a:buNone/>
                </a:pPr>
                <a:r>
                  <a:rPr lang="en-GB" sz="2200" dirty="0"/>
                  <a:t>The snail finishes on 1</a:t>
                </a:r>
                <a14:m>
                  <m:oMath xmlns:m="http://schemas.openxmlformats.org/officeDocument/2006/math">
                    <m:box>
                      <m:boxPr>
                        <m:ctrlPr>
                          <a:rPr lang="en-GB" sz="2200" i="1" smtClean="0">
                            <a:latin typeface="Cambria Math" panose="02040503050406030204" pitchFamily="18" charset="0"/>
                          </a:rPr>
                        </m:ctrlPr>
                      </m:boxPr>
                      <m:e>
                        <m:argPr>
                          <m:argSz m:val="-1"/>
                        </m:argPr>
                        <m:f>
                          <m:fPr>
                            <m:ctrlPr>
                              <a:rPr lang="en-GB" sz="2200" i="1" smtClean="0">
                                <a:latin typeface="Cambria Math" panose="02040503050406030204" pitchFamily="18" charset="0"/>
                              </a:rPr>
                            </m:ctrlPr>
                          </m:fPr>
                          <m:num>
                            <m:r>
                              <a:rPr lang="en-GB" sz="2200" b="0" i="1" smtClean="0">
                                <a:latin typeface="Cambria Math" panose="02040503050406030204" pitchFamily="18" charset="0"/>
                              </a:rPr>
                              <m:t>3</m:t>
                            </m:r>
                          </m:num>
                          <m:den>
                            <m:r>
                              <a:rPr lang="en-GB" sz="2200" b="0" i="1" smtClean="0">
                                <a:latin typeface="Cambria Math" panose="02040503050406030204" pitchFamily="18" charset="0"/>
                              </a:rPr>
                              <m:t>10</m:t>
                            </m:r>
                          </m:den>
                        </m:f>
                      </m:e>
                    </m:box>
                  </m:oMath>
                </a14:m>
                <a:r>
                  <a:rPr lang="en-GB" sz="2200" dirty="0"/>
                  <a:t>. Where did it start? How would your answer be different if the snail finished on </a:t>
                </a:r>
                <a:r>
                  <a:rPr lang="en-GB" sz="2400" dirty="0"/>
                  <a:t>1</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921304" y="5749088"/>
                <a:ext cx="8051874" cy="987322"/>
              </a:xfrm>
              <a:prstGeom prst="rect">
                <a:avLst/>
              </a:prstGeom>
              <a:blipFill>
                <a:blip r:embed="rId4"/>
                <a:stretch>
                  <a:fillRect l="-984" t="-4321"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0" y="1003594"/>
                <a:ext cx="10027020" cy="939583"/>
              </a:xfrm>
            </p:spPr>
            <p:txBody>
              <a:bodyPr>
                <a:noAutofit/>
              </a:bodyPr>
              <a:lstStyle/>
              <a:p>
                <a:r>
                  <a:rPr lang="en-GB" sz="2200" dirty="0"/>
                  <a:t>A snail can crawl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2</m:t>
                        </m:r>
                      </m:num>
                      <m:den>
                        <m:r>
                          <a:rPr lang="en-GB" sz="2200" b="0" i="1" smtClean="0">
                            <a:latin typeface="Cambria Math" panose="02040503050406030204" pitchFamily="18" charset="0"/>
                          </a:rPr>
                          <m:t>5</m:t>
                        </m:r>
                      </m:den>
                    </m:f>
                  </m:oMath>
                </a14:m>
                <a:r>
                  <a:rPr lang="en-GB" sz="2200" dirty="0"/>
                  <a:t> m in 30 seconds. Barney places a snail on different points on the measuring tape. Where will the snail be after 30 seconds each time?</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145680" y="1003594"/>
                <a:ext cx="10027020" cy="939583"/>
              </a:xfrm>
              <a:blipFill>
                <a:blip r:embed="rId5"/>
                <a:stretch>
                  <a:fillRect l="-790" t="-1299" b="-649"/>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0273FD95-07C8-4515-9C08-F4BF96702647}"/>
              </a:ext>
            </a:extLst>
          </p:cNvPr>
          <p:cNvSpPr txBox="1"/>
          <p:nvPr/>
        </p:nvSpPr>
        <p:spPr>
          <a:xfrm>
            <a:off x="240288" y="2333179"/>
            <a:ext cx="572845" cy="461665"/>
          </a:xfrm>
          <a:prstGeom prst="rect">
            <a:avLst/>
          </a:prstGeom>
          <a:noFill/>
        </p:spPr>
        <p:txBody>
          <a:bodyPr wrap="square" rtlCol="0">
            <a:spAutoFit/>
          </a:bodyPr>
          <a:lstStyle/>
          <a:p>
            <a:pPr>
              <a:buNone/>
            </a:pPr>
            <a:r>
              <a:rPr lang="en-GB" sz="2400" dirty="0">
                <a:solidFill>
                  <a:srgbClr val="00628C"/>
                </a:solidFill>
              </a:rPr>
              <a:t>a)</a:t>
            </a:r>
          </a:p>
        </p:txBody>
      </p:sp>
      <p:grpSp>
        <p:nvGrpSpPr>
          <p:cNvPr id="4" name="Group 3">
            <a:extLst>
              <a:ext uri="{FF2B5EF4-FFF2-40B4-BE49-F238E27FC236}">
                <a16:creationId xmlns:a16="http://schemas.microsoft.com/office/drawing/2014/main" id="{A3615528-ADD2-41BC-AE0E-EB40983B4559}"/>
              </a:ext>
            </a:extLst>
          </p:cNvPr>
          <p:cNvGrpSpPr/>
          <p:nvPr/>
        </p:nvGrpSpPr>
        <p:grpSpPr>
          <a:xfrm>
            <a:off x="710759" y="1974423"/>
            <a:ext cx="9571550" cy="1372262"/>
            <a:chOff x="710759" y="1974423"/>
            <a:chExt cx="9571550" cy="1372262"/>
          </a:xfrm>
        </p:grpSpPr>
        <p:pic>
          <p:nvPicPr>
            <p:cNvPr id="2" name="Picture 1">
              <a:extLst>
                <a:ext uri="{FF2B5EF4-FFF2-40B4-BE49-F238E27FC236}">
                  <a16:creationId xmlns:a16="http://schemas.microsoft.com/office/drawing/2014/main" id="{5B238470-7488-457E-A8A0-C292ACE42AD6}"/>
                </a:ext>
              </a:extLst>
            </p:cNvPr>
            <p:cNvPicPr>
              <a:picLocks noChangeAspect="1"/>
            </p:cNvPicPr>
            <p:nvPr/>
          </p:nvPicPr>
          <p:blipFill>
            <a:blip r:embed="rId6"/>
            <a:stretch>
              <a:fillRect/>
            </a:stretch>
          </p:blipFill>
          <p:spPr>
            <a:xfrm flipH="1">
              <a:off x="1753876" y="1974423"/>
              <a:ext cx="463441" cy="315836"/>
            </a:xfrm>
            <a:prstGeom prst="rect">
              <a:avLst/>
            </a:prstGeom>
          </p:spPr>
        </p:pic>
        <p:pic>
          <p:nvPicPr>
            <p:cNvPr id="6" name="Picture 5">
              <a:extLst>
                <a:ext uri="{FF2B5EF4-FFF2-40B4-BE49-F238E27FC236}">
                  <a16:creationId xmlns:a16="http://schemas.microsoft.com/office/drawing/2014/main" id="{1D7A1AB1-12B4-46FE-A535-36B117E84E06}"/>
                </a:ext>
              </a:extLst>
            </p:cNvPr>
            <p:cNvPicPr>
              <a:picLocks noChangeAspect="1"/>
            </p:cNvPicPr>
            <p:nvPr/>
          </p:nvPicPr>
          <p:blipFill>
            <a:blip r:embed="rId7"/>
            <a:stretch>
              <a:fillRect/>
            </a:stretch>
          </p:blipFill>
          <p:spPr>
            <a:xfrm>
              <a:off x="710759" y="2493171"/>
              <a:ext cx="9571550" cy="853514"/>
            </a:xfrm>
            <a:prstGeom prst="rect">
              <a:avLst/>
            </a:prstGeom>
          </p:spPr>
        </p:pic>
        <p:cxnSp>
          <p:nvCxnSpPr>
            <p:cNvPr id="8" name="Straight Arrow Connector 7">
              <a:extLst>
                <a:ext uri="{FF2B5EF4-FFF2-40B4-BE49-F238E27FC236}">
                  <a16:creationId xmlns:a16="http://schemas.microsoft.com/office/drawing/2014/main" id="{0A0D6E28-17AC-4BED-8114-EFE64E0D80CA}"/>
                </a:ext>
              </a:extLst>
            </p:cNvPr>
            <p:cNvCxnSpPr>
              <a:cxnSpLocks/>
            </p:cNvCxnSpPr>
            <p:nvPr/>
          </p:nvCxnSpPr>
          <p:spPr>
            <a:xfrm>
              <a:off x="1904393" y="2290259"/>
              <a:ext cx="0" cy="19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1C04BDF-E09D-4325-AD42-0478E46A2A46}"/>
              </a:ext>
            </a:extLst>
          </p:cNvPr>
          <p:cNvGrpSpPr/>
          <p:nvPr/>
        </p:nvGrpSpPr>
        <p:grpSpPr>
          <a:xfrm>
            <a:off x="710759" y="3188767"/>
            <a:ext cx="9571550" cy="1385740"/>
            <a:chOff x="710759" y="3188767"/>
            <a:chExt cx="9571550" cy="1385740"/>
          </a:xfrm>
        </p:grpSpPr>
        <p:pic>
          <p:nvPicPr>
            <p:cNvPr id="11" name="Picture 10">
              <a:extLst>
                <a:ext uri="{FF2B5EF4-FFF2-40B4-BE49-F238E27FC236}">
                  <a16:creationId xmlns:a16="http://schemas.microsoft.com/office/drawing/2014/main" id="{2EF41D59-8818-4CAC-AAF4-84303E0F3041}"/>
                </a:ext>
              </a:extLst>
            </p:cNvPr>
            <p:cNvPicPr>
              <a:picLocks noChangeAspect="1"/>
            </p:cNvPicPr>
            <p:nvPr/>
          </p:nvPicPr>
          <p:blipFill>
            <a:blip r:embed="rId8"/>
            <a:stretch>
              <a:fillRect/>
            </a:stretch>
          </p:blipFill>
          <p:spPr>
            <a:xfrm>
              <a:off x="710759" y="3720993"/>
              <a:ext cx="9571550" cy="853514"/>
            </a:xfrm>
            <a:prstGeom prst="rect">
              <a:avLst/>
            </a:prstGeom>
          </p:spPr>
        </p:pic>
        <p:pic>
          <p:nvPicPr>
            <p:cNvPr id="15" name="Picture 14">
              <a:extLst>
                <a:ext uri="{FF2B5EF4-FFF2-40B4-BE49-F238E27FC236}">
                  <a16:creationId xmlns:a16="http://schemas.microsoft.com/office/drawing/2014/main" id="{189E48D2-5F21-4733-A8FB-3EB12506E0B3}"/>
                </a:ext>
              </a:extLst>
            </p:cNvPr>
            <p:cNvPicPr>
              <a:picLocks noChangeAspect="1"/>
            </p:cNvPicPr>
            <p:nvPr/>
          </p:nvPicPr>
          <p:blipFill>
            <a:blip r:embed="rId6"/>
            <a:stretch>
              <a:fillRect/>
            </a:stretch>
          </p:blipFill>
          <p:spPr>
            <a:xfrm flipH="1">
              <a:off x="2196769" y="3188767"/>
              <a:ext cx="463441" cy="315836"/>
            </a:xfrm>
            <a:prstGeom prst="rect">
              <a:avLst/>
            </a:prstGeom>
          </p:spPr>
        </p:pic>
        <p:cxnSp>
          <p:nvCxnSpPr>
            <p:cNvPr id="16" name="Straight Arrow Connector 15">
              <a:extLst>
                <a:ext uri="{FF2B5EF4-FFF2-40B4-BE49-F238E27FC236}">
                  <a16:creationId xmlns:a16="http://schemas.microsoft.com/office/drawing/2014/main" id="{79E5E488-B09E-44CE-B007-96F67CDE44A6}"/>
                </a:ext>
              </a:extLst>
            </p:cNvPr>
            <p:cNvCxnSpPr>
              <a:cxnSpLocks/>
            </p:cNvCxnSpPr>
            <p:nvPr/>
          </p:nvCxnSpPr>
          <p:spPr>
            <a:xfrm>
              <a:off x="2347286" y="3504603"/>
              <a:ext cx="0" cy="19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B7FD68C-FEE5-4A03-9EB8-F59D551EC988}"/>
              </a:ext>
            </a:extLst>
          </p:cNvPr>
          <p:cNvGrpSpPr/>
          <p:nvPr/>
        </p:nvGrpSpPr>
        <p:grpSpPr>
          <a:xfrm>
            <a:off x="710759" y="4416589"/>
            <a:ext cx="9571550" cy="1372262"/>
            <a:chOff x="710759" y="4416589"/>
            <a:chExt cx="9571550" cy="1372262"/>
          </a:xfrm>
        </p:grpSpPr>
        <p:pic>
          <p:nvPicPr>
            <p:cNvPr id="13" name="Picture 12">
              <a:extLst>
                <a:ext uri="{FF2B5EF4-FFF2-40B4-BE49-F238E27FC236}">
                  <a16:creationId xmlns:a16="http://schemas.microsoft.com/office/drawing/2014/main" id="{33DD1B20-112F-486E-99BE-5BE944ED51D0}"/>
                </a:ext>
              </a:extLst>
            </p:cNvPr>
            <p:cNvPicPr>
              <a:picLocks noChangeAspect="1"/>
            </p:cNvPicPr>
            <p:nvPr/>
          </p:nvPicPr>
          <p:blipFill>
            <a:blip r:embed="rId9"/>
            <a:stretch>
              <a:fillRect/>
            </a:stretch>
          </p:blipFill>
          <p:spPr>
            <a:xfrm>
              <a:off x="710759" y="4935337"/>
              <a:ext cx="9571550" cy="853514"/>
            </a:xfrm>
            <a:prstGeom prst="rect">
              <a:avLst/>
            </a:prstGeom>
          </p:spPr>
        </p:pic>
        <p:pic>
          <p:nvPicPr>
            <p:cNvPr id="19" name="Picture 18">
              <a:extLst>
                <a:ext uri="{FF2B5EF4-FFF2-40B4-BE49-F238E27FC236}">
                  <a16:creationId xmlns:a16="http://schemas.microsoft.com/office/drawing/2014/main" id="{63B1843B-0147-4EF6-8DB5-5100751479D5}"/>
                </a:ext>
              </a:extLst>
            </p:cNvPr>
            <p:cNvPicPr>
              <a:picLocks noChangeAspect="1"/>
            </p:cNvPicPr>
            <p:nvPr/>
          </p:nvPicPr>
          <p:blipFill>
            <a:blip r:embed="rId6"/>
            <a:stretch>
              <a:fillRect/>
            </a:stretch>
          </p:blipFill>
          <p:spPr>
            <a:xfrm flipH="1">
              <a:off x="3050123" y="4416589"/>
              <a:ext cx="463441" cy="315836"/>
            </a:xfrm>
            <a:prstGeom prst="rect">
              <a:avLst/>
            </a:prstGeom>
          </p:spPr>
        </p:pic>
        <p:cxnSp>
          <p:nvCxnSpPr>
            <p:cNvPr id="22" name="Straight Arrow Connector 21">
              <a:extLst>
                <a:ext uri="{FF2B5EF4-FFF2-40B4-BE49-F238E27FC236}">
                  <a16:creationId xmlns:a16="http://schemas.microsoft.com/office/drawing/2014/main" id="{DDFA6135-1342-49A1-9BDE-C2349C482111}"/>
                </a:ext>
              </a:extLst>
            </p:cNvPr>
            <p:cNvCxnSpPr>
              <a:cxnSpLocks/>
            </p:cNvCxnSpPr>
            <p:nvPr/>
          </p:nvCxnSpPr>
          <p:spPr>
            <a:xfrm>
              <a:off x="3200640" y="4732425"/>
              <a:ext cx="0" cy="19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1E4F022-3AF8-46E2-BDC6-6F517F3991F9}"/>
              </a:ext>
            </a:extLst>
          </p:cNvPr>
          <p:cNvSpPr txBox="1"/>
          <p:nvPr/>
        </p:nvSpPr>
        <p:spPr>
          <a:xfrm>
            <a:off x="240288" y="3581531"/>
            <a:ext cx="572845" cy="461665"/>
          </a:xfrm>
          <a:prstGeom prst="rect">
            <a:avLst/>
          </a:prstGeom>
          <a:noFill/>
        </p:spPr>
        <p:txBody>
          <a:bodyPr wrap="square" rtlCol="0">
            <a:spAutoFit/>
          </a:bodyPr>
          <a:lstStyle/>
          <a:p>
            <a:pPr>
              <a:buNone/>
            </a:pPr>
            <a:r>
              <a:rPr lang="en-GB" sz="2400" dirty="0">
                <a:solidFill>
                  <a:srgbClr val="00628C"/>
                </a:solidFill>
              </a:rPr>
              <a:t>b)</a:t>
            </a:r>
          </a:p>
        </p:txBody>
      </p:sp>
      <p:sp>
        <p:nvSpPr>
          <p:cNvPr id="25" name="TextBox 24">
            <a:extLst>
              <a:ext uri="{FF2B5EF4-FFF2-40B4-BE49-F238E27FC236}">
                <a16:creationId xmlns:a16="http://schemas.microsoft.com/office/drawing/2014/main" id="{75052D5D-6AE2-41FA-8125-FDFA55C73DB9}"/>
              </a:ext>
            </a:extLst>
          </p:cNvPr>
          <p:cNvSpPr txBox="1"/>
          <p:nvPr/>
        </p:nvSpPr>
        <p:spPr>
          <a:xfrm>
            <a:off x="240289" y="4793441"/>
            <a:ext cx="572844" cy="475188"/>
          </a:xfrm>
          <a:prstGeom prst="rect">
            <a:avLst/>
          </a:prstGeom>
          <a:noFill/>
        </p:spPr>
        <p:txBody>
          <a:bodyPr wrap="square" rtlCol="0">
            <a:spAutoFit/>
          </a:bodyPr>
          <a:lstStyle/>
          <a:p>
            <a:pPr>
              <a:buNone/>
            </a:pPr>
            <a:r>
              <a:rPr lang="en-GB" sz="2400" dirty="0">
                <a:solidFill>
                  <a:srgbClr val="00628C"/>
                </a:solidFill>
              </a:rPr>
              <a:t>c)</a:t>
            </a:r>
          </a:p>
        </p:txBody>
      </p:sp>
    </p:spTree>
    <p:extLst>
      <p:ext uri="{BB962C8B-B14F-4D97-AF65-F5344CB8AC3E}">
        <p14:creationId xmlns:p14="http://schemas.microsoft.com/office/powerpoint/2010/main" val="11775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5" grpId="0"/>
      <p:bldP spid="24" grpId="0"/>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02414430"/>
                  </p:ext>
                </p:extLst>
              </p:nvPr>
            </p:nvGraphicFramePr>
            <p:xfrm>
              <a:off x="267128" y="764704"/>
              <a:ext cx="11766038" cy="5680329"/>
            </p:xfrm>
            <a:graphic>
              <a:graphicData uri="http://schemas.openxmlformats.org/drawingml/2006/table">
                <a:tbl>
                  <a:tblPr firstRow="1" bandRow="1">
                    <a:tableStyleId>{5940675A-B579-460E-94D1-54222C63F5DA}</a:tableStyleId>
                  </a:tblPr>
                  <a:tblGrid>
                    <a:gridCol w="6195456">
                      <a:extLst>
                        <a:ext uri="{9D8B030D-6E8A-4147-A177-3AD203B41FA5}">
                          <a16:colId xmlns:a16="http://schemas.microsoft.com/office/drawing/2014/main" val="695237181"/>
                        </a:ext>
                      </a:extLst>
                    </a:gridCol>
                    <a:gridCol w="557058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Build students’ confidence by exploring part a further, starting with different points on the number line. Repeat with part b, so that students grow used to counting on in fifths when the line is marked in tenths. The </a:t>
                          </a:r>
                          <a:r>
                            <a:rPr lang="en-GB" sz="1600" i="0" u="none" dirty="0">
                              <a:hlinkClick r:id="rId3" action="ppaction://hlinksldjump"/>
                            </a:rPr>
                            <a:t>printable resource</a:t>
                          </a:r>
                          <a:r>
                            <a:rPr lang="en-GB" sz="1600" i="0" u="none" dirty="0"/>
                            <a:t> might also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Give students a specified distance and ask them how long it would have taken the snail to travel that far. </a:t>
                          </a:r>
                        </a:p>
                        <a:p>
                          <a:endParaRPr lang="en-GB" sz="1600" u="none" dirty="0"/>
                        </a:p>
                        <a:p>
                          <a:r>
                            <a:rPr lang="en-GB" sz="1600" b="1" i="0" u="none" dirty="0"/>
                            <a:t>Representations</a:t>
                          </a:r>
                        </a:p>
                        <a:p>
                          <a:r>
                            <a:rPr lang="en-GB" sz="1600" b="0" i="0" u="none" dirty="0"/>
                            <a:t>Three number lines, with related markings, provide a visual representation for adding fractions with both the same and different denominators.. Students are likely to have experienced the number line for counting in steps of fractions in lower Key Stage 2, but their more recent experience of adding fractions may have been more abstract.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20 uses a context to explore students’ understanding of addition of fractions, without explicitly showing the addition as a calculation.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fractions have been chosen so that students can see the connections between the number lines. Listen to students’ reasoning for part b – do they convert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5</m:t>
                                  </m:r>
                                </m:den>
                              </m:f>
                            </m:oMath>
                          </a14:m>
                          <a:r>
                            <a:rPr lang="en-GB" sz="1600" dirty="0"/>
                            <a:t> to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10</m:t>
                                  </m:r>
                                </m:den>
                              </m:f>
                            </m:oMath>
                          </a14:m>
                          <a:r>
                            <a:rPr lang="en-GB" sz="1600" dirty="0"/>
                            <a:t> first, or do they simply shift their answer to part a?</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number lines are aligned so that, if students need to, they can use the number line from part b to help answer part c. Do students make the connection between this and the process of finding common denominators without prompting? If not, make this link explicit and consider how future teaching of fractions can make sense of the process of finding common denominators.</a:t>
                          </a:r>
                          <a:r>
                            <a:rPr lang="en-GB" sz="1600" b="0" i="0" u="none" dirty="0"/>
                            <a:t> From this, explore whether students connect this Checkpoint with the process of adding fraction.</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4" action="ppaction://hlinksldjump"/>
                            </a:rPr>
                            <a:t>J</a:t>
                          </a:r>
                          <a:r>
                            <a:rPr lang="en-GB" sz="1600" b="0" dirty="0"/>
                            <a:t> and </a:t>
                          </a:r>
                          <a:r>
                            <a:rPr lang="en-GB" sz="1600" b="0" dirty="0">
                              <a:hlinkClick r:id="rId5" action="ppaction://hlinksldjump"/>
                            </a:rPr>
                            <a:t>M</a:t>
                          </a:r>
                          <a:r>
                            <a:rPr lang="en-GB" sz="1600" b="0" dirty="0"/>
                            <a:t> offer more practice of addition of fractions.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 3.4 explores </a:t>
                          </a:r>
                          <a:r>
                            <a:rPr lang="en-GB" sz="1600" dirty="0">
                              <a:hlinkClick r:id="rId6"/>
                            </a:rPr>
                            <a:t>Adding and subtracting within one whole | NCETM</a:t>
                          </a:r>
                          <a:r>
                            <a:rPr lang="en-GB" sz="1600" dirty="0"/>
                            <a:t> and Topic 3.8 explores </a:t>
                          </a:r>
                          <a:r>
                            <a:rPr lang="en-GB" sz="1600" dirty="0">
                              <a:hlinkClick r:id="rId7"/>
                            </a:rPr>
                            <a:t>Common denomination: more adding and subtracting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02414430"/>
                  </p:ext>
                </p:extLst>
              </p:nvPr>
            </p:nvGraphicFramePr>
            <p:xfrm>
              <a:off x="267128" y="764704"/>
              <a:ext cx="11766038" cy="5680329"/>
            </p:xfrm>
            <a:graphic>
              <a:graphicData uri="http://schemas.openxmlformats.org/drawingml/2006/table">
                <a:tbl>
                  <a:tblPr firstRow="1" bandRow="1">
                    <a:tableStyleId>{5940675A-B579-460E-94D1-54222C63F5DA}</a:tableStyleId>
                  </a:tblPr>
                  <a:tblGrid>
                    <a:gridCol w="6195456">
                      <a:extLst>
                        <a:ext uri="{9D8B030D-6E8A-4147-A177-3AD203B41FA5}">
                          <a16:colId xmlns:a16="http://schemas.microsoft.com/office/drawing/2014/main" val="695237181"/>
                        </a:ext>
                      </a:extLst>
                    </a:gridCol>
                    <a:gridCol w="557058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4776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Build students’ confidence by exploring part a further, starting with different points on the number line. Repeat with part b, so that students grow used to counting on in fifths when the line is marked in tenths. The </a:t>
                          </a:r>
                          <a:r>
                            <a:rPr lang="en-GB" sz="1600" i="0" u="none" dirty="0">
                              <a:hlinkClick r:id="rId9" action="ppaction://hlinksldjump"/>
                            </a:rPr>
                            <a:t>printable resource</a:t>
                          </a:r>
                          <a:r>
                            <a:rPr lang="en-GB" sz="1600" i="0" u="none" dirty="0"/>
                            <a:t> might also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Give students a specified distance and ask them how long it would have taken the snail to travel that far. </a:t>
                          </a:r>
                        </a:p>
                        <a:p>
                          <a:endParaRPr lang="en-GB" sz="1600" u="none" dirty="0"/>
                        </a:p>
                        <a:p>
                          <a:r>
                            <a:rPr lang="en-GB" sz="1600" b="1" i="0" u="none" dirty="0"/>
                            <a:t>Representations</a:t>
                          </a:r>
                        </a:p>
                        <a:p>
                          <a:r>
                            <a:rPr lang="en-GB" sz="1600" b="0" i="0" u="none" dirty="0"/>
                            <a:t>Three number lines, with related markings, provide a visual representation for adding fractions with both the same and different denominators.. Students are likely to have experienced the number line for counting in steps of fractions in lower Key Stage 2, but their more recent experience of adding fractions may have been more abstract. </a:t>
                          </a:r>
                        </a:p>
                      </a:txBody>
                      <a:tcPr/>
                    </a:tc>
                    <a:tc>
                      <a:txBody>
                        <a:bodyPr/>
                        <a:lstStyle/>
                        <a:p>
                          <a:endParaRPr lang="en-US"/>
                        </a:p>
                      </a:txBody>
                      <a:tcPr>
                        <a:blipFill>
                          <a:blip r:embed="rId10"/>
                          <a:stretch>
                            <a:fillRect l="-111379" t="-9312" r="-328" b="-26791"/>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11" action="ppaction://hlinksldjump"/>
                            </a:rPr>
                            <a:t>J</a:t>
                          </a:r>
                          <a:r>
                            <a:rPr lang="en-GB" sz="1600" b="0" dirty="0"/>
                            <a:t> and </a:t>
                          </a:r>
                          <a:r>
                            <a:rPr lang="en-GB" sz="1600" b="0" dirty="0">
                              <a:hlinkClick r:id="rId12" action="ppaction://hlinksldjump"/>
                            </a:rPr>
                            <a:t>M</a:t>
                          </a:r>
                          <a:r>
                            <a:rPr lang="en-GB" sz="1600" b="0" dirty="0"/>
                            <a:t> offer more practice of addition of fractions.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 3.4 explores </a:t>
                          </a:r>
                          <a:r>
                            <a:rPr lang="en-GB" sz="1600" dirty="0">
                              <a:hlinkClick r:id="rId13"/>
                            </a:rPr>
                            <a:t>Adding and subtracting within one whole | NCETM</a:t>
                          </a:r>
                          <a:r>
                            <a:rPr lang="en-GB" sz="1600" dirty="0"/>
                            <a:t> and Topic 3.8 explores </a:t>
                          </a:r>
                          <a:r>
                            <a:rPr lang="en-GB" sz="1600" dirty="0">
                              <a:hlinkClick r:id="rId14"/>
                            </a:rPr>
                            <a:t>Common denomination: more adding and subtracting | NCETM</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54282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21: Metres of chocolate</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5466" y="528721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1115021" y="5109407"/>
            <a:ext cx="7417911" cy="1514261"/>
          </a:xfrm>
          <a:prstGeom prst="rect">
            <a:avLst/>
          </a:prstGeom>
          <a:noFill/>
        </p:spPr>
        <p:txBody>
          <a:bodyPr wrap="square" rtlCol="0">
            <a:spAutoFit/>
          </a:bodyPr>
          <a:lstStyle/>
          <a:p>
            <a:pPr>
              <a:buNone/>
            </a:pPr>
            <a:r>
              <a:rPr lang="en-GB" sz="2200" dirty="0"/>
              <a:t>If Salma ate the same amount every day, what fraction of a chocolate bar would she eat?</a:t>
            </a:r>
          </a:p>
          <a:p>
            <a:pPr>
              <a:buNone/>
            </a:pPr>
            <a:r>
              <a:rPr lang="en-GB" sz="2200" dirty="0"/>
              <a:t>How would your answer change if her chocolate was meant to last for two weeks?</a:t>
            </a:r>
          </a:p>
        </p:txBody>
      </p:sp>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1" y="1146643"/>
            <a:ext cx="7578594" cy="3798336"/>
          </a:xfrm>
        </p:spPr>
        <p:txBody>
          <a:bodyPr>
            <a:noAutofit/>
          </a:bodyPr>
          <a:lstStyle/>
          <a:p>
            <a:r>
              <a:rPr lang="en-GB" sz="2200" dirty="0"/>
              <a:t>Salma has three enormous bars of chocolate. Each one is a metre long.</a:t>
            </a:r>
          </a:p>
          <a:p>
            <a:endParaRPr lang="en-GB" sz="2200" dirty="0"/>
          </a:p>
        </p:txBody>
      </p:sp>
      <p:sp>
        <p:nvSpPr>
          <p:cNvPr id="13" name="TextBox 12">
            <a:extLst>
              <a:ext uri="{FF2B5EF4-FFF2-40B4-BE49-F238E27FC236}">
                <a16:creationId xmlns:a16="http://schemas.microsoft.com/office/drawing/2014/main" id="{A61CBD0C-43FB-4857-B6AE-94CEBB0F7886}"/>
              </a:ext>
            </a:extLst>
          </p:cNvPr>
          <p:cNvSpPr txBox="1"/>
          <p:nvPr/>
        </p:nvSpPr>
        <p:spPr>
          <a:xfrm>
            <a:off x="191524" y="4153586"/>
            <a:ext cx="10381952" cy="430887"/>
          </a:xfrm>
          <a:prstGeom prst="rect">
            <a:avLst/>
          </a:prstGeom>
          <a:noFill/>
        </p:spPr>
        <p:txBody>
          <a:bodyPr wrap="square">
            <a:spAutoFit/>
          </a:bodyPr>
          <a:lstStyle/>
          <a:p>
            <a:pPr marL="457200" indent="-457200">
              <a:buFont typeface="+mj-lt"/>
              <a:buAutoNum type="alphaLcParenR" startAt="2"/>
            </a:pPr>
            <a:r>
              <a:rPr lang="en-GB" sz="2200" dirty="0"/>
              <a:t>How much chocolate will Salma have left after 10 days?</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4DA940F1-C095-4A54-A861-5E11ECB002A1}"/>
                  </a:ext>
                </a:extLst>
              </p:cNvPr>
              <p:cNvSpPr/>
              <p:nvPr/>
            </p:nvSpPr>
            <p:spPr>
              <a:xfrm>
                <a:off x="9131011" y="1214655"/>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p>
            </p:txBody>
          </p:sp>
        </mc:Choice>
        <mc:Fallback xmlns="">
          <p:sp>
            <p:nvSpPr>
              <p:cNvPr id="2" name="Rectangle: Rounded Corners 1">
                <a:extLst>
                  <a:ext uri="{FF2B5EF4-FFF2-40B4-BE49-F238E27FC236}">
                    <a16:creationId xmlns:a16="http://schemas.microsoft.com/office/drawing/2014/main" id="{4DA940F1-C095-4A54-A861-5E11ECB002A1}"/>
                  </a:ext>
                </a:extLst>
              </p:cNvPr>
              <p:cNvSpPr>
                <a:spLocks noRot="1" noChangeAspect="1" noMove="1" noResize="1" noEditPoints="1" noAdjustHandles="1" noChangeArrowheads="1" noChangeShapeType="1" noTextEdit="1"/>
              </p:cNvSpPr>
              <p:nvPr/>
            </p:nvSpPr>
            <p:spPr>
              <a:xfrm>
                <a:off x="9131011" y="1214655"/>
                <a:ext cx="1224000" cy="648000"/>
              </a:xfrm>
              <a:prstGeom prst="roundRect">
                <a:avLst/>
              </a:prstGeom>
              <a:blipFill>
                <a:blip r:embed="rId4"/>
                <a:stretch>
                  <a:fillRect b="-7339"/>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F7357E27-F1EA-485B-A720-ADDA16AC8E76}"/>
                  </a:ext>
                </a:extLst>
              </p:cNvPr>
              <p:cNvSpPr/>
              <p:nvPr/>
            </p:nvSpPr>
            <p:spPr>
              <a:xfrm>
                <a:off x="10527632" y="1207978"/>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9" name="Rectangle: Rounded Corners 8">
                <a:extLst>
                  <a:ext uri="{FF2B5EF4-FFF2-40B4-BE49-F238E27FC236}">
                    <a16:creationId xmlns:a16="http://schemas.microsoft.com/office/drawing/2014/main" id="{F7357E27-F1EA-485B-A720-ADDA16AC8E76}"/>
                  </a:ext>
                </a:extLst>
              </p:cNvPr>
              <p:cNvSpPr>
                <a:spLocks noRot="1" noChangeAspect="1" noMove="1" noResize="1" noEditPoints="1" noAdjustHandles="1" noChangeArrowheads="1" noChangeShapeType="1" noTextEdit="1"/>
              </p:cNvSpPr>
              <p:nvPr/>
            </p:nvSpPr>
            <p:spPr>
              <a:xfrm>
                <a:off x="10527632" y="1207978"/>
                <a:ext cx="1224000" cy="648000"/>
              </a:xfrm>
              <a:prstGeom prst="roundRect">
                <a:avLst/>
              </a:prstGeom>
              <a:blipFill>
                <a:blip r:embed="rId5"/>
                <a:stretch>
                  <a:fillRect b="-8333"/>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4356CBA3-8E3D-453C-BE6F-49AE1963E785}"/>
                  </a:ext>
                </a:extLst>
              </p:cNvPr>
              <p:cNvSpPr/>
              <p:nvPr/>
            </p:nvSpPr>
            <p:spPr>
              <a:xfrm>
                <a:off x="9118733" y="1971896"/>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b="0" i="1" smtClean="0">
                            <a:solidFill>
                              <a:srgbClr val="585858"/>
                            </a:solidFill>
                            <a:latin typeface="Cambria Math" panose="02040503050406030204" pitchFamily="18" charset="0"/>
                          </a:rPr>
                          <m:t>2</m:t>
                        </m:r>
                      </m:den>
                    </m:f>
                  </m:oMath>
                </a14:m>
                <a:r>
                  <a:rPr lang="en-GB" b="1" dirty="0">
                    <a:solidFill>
                      <a:srgbClr val="585858"/>
                    </a:solidFill>
                  </a:rPr>
                  <a:t> </a:t>
                </a:r>
                <a:r>
                  <a:rPr lang="en-GB" sz="2400" dirty="0">
                    <a:solidFill>
                      <a:srgbClr val="585858"/>
                    </a:solidFill>
                  </a:rPr>
                  <a:t>m</a:t>
                </a:r>
              </a:p>
            </p:txBody>
          </p:sp>
        </mc:Choice>
        <mc:Fallback xmlns="">
          <p:sp>
            <p:nvSpPr>
              <p:cNvPr id="10" name="Rectangle: Rounded Corners 9">
                <a:extLst>
                  <a:ext uri="{FF2B5EF4-FFF2-40B4-BE49-F238E27FC236}">
                    <a16:creationId xmlns:a16="http://schemas.microsoft.com/office/drawing/2014/main" id="{4356CBA3-8E3D-453C-BE6F-49AE1963E785}"/>
                  </a:ext>
                </a:extLst>
              </p:cNvPr>
              <p:cNvSpPr>
                <a:spLocks noRot="1" noChangeAspect="1" noMove="1" noResize="1" noEditPoints="1" noAdjustHandles="1" noChangeArrowheads="1" noChangeShapeType="1" noTextEdit="1"/>
              </p:cNvSpPr>
              <p:nvPr/>
            </p:nvSpPr>
            <p:spPr>
              <a:xfrm>
                <a:off x="9118733" y="1971896"/>
                <a:ext cx="1224000" cy="648000"/>
              </a:xfrm>
              <a:prstGeom prst="roundRect">
                <a:avLst/>
              </a:prstGeom>
              <a:blipFill>
                <a:blip r:embed="rId6"/>
                <a:stretch>
                  <a:fillRect b="-8257"/>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74834940-5851-45D4-BE00-55A0C11B853A}"/>
                  </a:ext>
                </a:extLst>
              </p:cNvPr>
              <p:cNvSpPr/>
              <p:nvPr/>
            </p:nvSpPr>
            <p:spPr>
              <a:xfrm>
                <a:off x="9118733" y="2752594"/>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1" name="Rectangle: Rounded Corners 10">
                <a:extLst>
                  <a:ext uri="{FF2B5EF4-FFF2-40B4-BE49-F238E27FC236}">
                    <a16:creationId xmlns:a16="http://schemas.microsoft.com/office/drawing/2014/main" id="{74834940-5851-45D4-BE00-55A0C11B853A}"/>
                  </a:ext>
                </a:extLst>
              </p:cNvPr>
              <p:cNvSpPr>
                <a:spLocks noRot="1" noChangeAspect="1" noMove="1" noResize="1" noEditPoints="1" noAdjustHandles="1" noChangeArrowheads="1" noChangeShapeType="1" noTextEdit="1"/>
              </p:cNvSpPr>
              <p:nvPr/>
            </p:nvSpPr>
            <p:spPr>
              <a:xfrm>
                <a:off x="9118733" y="2752594"/>
                <a:ext cx="1224000" cy="648000"/>
              </a:xfrm>
              <a:prstGeom prst="roundRect">
                <a:avLst/>
              </a:prstGeom>
              <a:blipFill>
                <a:blip r:embed="rId7"/>
                <a:stretch>
                  <a:fillRect b="-8333"/>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9962A92C-5F2A-4B82-A747-E756C21D8C1E}"/>
                  </a:ext>
                </a:extLst>
              </p:cNvPr>
              <p:cNvSpPr/>
              <p:nvPr/>
            </p:nvSpPr>
            <p:spPr>
              <a:xfrm>
                <a:off x="10527632" y="1966358"/>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rgbClr val="585858"/>
                            </a:solidFill>
                            <a:latin typeface="Cambria Math" panose="02040503050406030204" pitchFamily="18" charset="0"/>
                          </a:rPr>
                        </m:ctrlPr>
                      </m:fPr>
                      <m:num>
                        <m:r>
                          <a:rPr lang="en-GB" b="0" i="1" smtClean="0">
                            <a:solidFill>
                              <a:srgbClr val="585858"/>
                            </a:solidFill>
                            <a:latin typeface="Cambria Math" panose="02040503050406030204" pitchFamily="18" charset="0"/>
                          </a:rPr>
                          <m:t>3</m:t>
                        </m:r>
                      </m:num>
                      <m:den>
                        <m:r>
                          <a:rPr lang="en-GB" b="0" i="1" smtClean="0">
                            <a:solidFill>
                              <a:srgbClr val="585858"/>
                            </a:solidFill>
                            <a:latin typeface="Cambria Math" panose="02040503050406030204" pitchFamily="18" charset="0"/>
                          </a:rPr>
                          <m:t>8</m:t>
                        </m:r>
                      </m:den>
                    </m:f>
                  </m:oMath>
                </a14:m>
                <a:r>
                  <a:rPr lang="en-GB" b="1" dirty="0">
                    <a:solidFill>
                      <a:srgbClr val="585858"/>
                    </a:solidFill>
                  </a:rPr>
                  <a:t> </a:t>
                </a:r>
                <a:r>
                  <a:rPr lang="en-GB" sz="2400" dirty="0">
                    <a:solidFill>
                      <a:srgbClr val="585858"/>
                    </a:solidFill>
                  </a:rPr>
                  <a:t>m</a:t>
                </a:r>
              </a:p>
            </p:txBody>
          </p:sp>
        </mc:Choice>
        <mc:Fallback xmlns="">
          <p:sp>
            <p:nvSpPr>
              <p:cNvPr id="12" name="Rectangle: Rounded Corners 11">
                <a:extLst>
                  <a:ext uri="{FF2B5EF4-FFF2-40B4-BE49-F238E27FC236}">
                    <a16:creationId xmlns:a16="http://schemas.microsoft.com/office/drawing/2014/main" id="{9962A92C-5F2A-4B82-A747-E756C21D8C1E}"/>
                  </a:ext>
                </a:extLst>
              </p:cNvPr>
              <p:cNvSpPr>
                <a:spLocks noRot="1" noChangeAspect="1" noMove="1" noResize="1" noEditPoints="1" noAdjustHandles="1" noChangeArrowheads="1" noChangeShapeType="1" noTextEdit="1"/>
              </p:cNvSpPr>
              <p:nvPr/>
            </p:nvSpPr>
            <p:spPr>
              <a:xfrm>
                <a:off x="10527632" y="1966358"/>
                <a:ext cx="1224000" cy="648000"/>
              </a:xfrm>
              <a:prstGeom prst="roundRect">
                <a:avLst/>
              </a:prstGeom>
              <a:blipFill>
                <a:blip r:embed="rId8"/>
                <a:stretch>
                  <a:fillRect b="-7407"/>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159CA285-0174-42A2-AFD2-AD81857E2011}"/>
                  </a:ext>
                </a:extLst>
              </p:cNvPr>
              <p:cNvSpPr/>
              <p:nvPr/>
            </p:nvSpPr>
            <p:spPr>
              <a:xfrm>
                <a:off x="10527632" y="2747056"/>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4" name="Rectangle: Rounded Corners 13">
                <a:extLst>
                  <a:ext uri="{FF2B5EF4-FFF2-40B4-BE49-F238E27FC236}">
                    <a16:creationId xmlns:a16="http://schemas.microsoft.com/office/drawing/2014/main" id="{159CA285-0174-42A2-AFD2-AD81857E2011}"/>
                  </a:ext>
                </a:extLst>
              </p:cNvPr>
              <p:cNvSpPr>
                <a:spLocks noRot="1" noChangeAspect="1" noMove="1" noResize="1" noEditPoints="1" noAdjustHandles="1" noChangeArrowheads="1" noChangeShapeType="1" noTextEdit="1"/>
              </p:cNvSpPr>
              <p:nvPr/>
            </p:nvSpPr>
            <p:spPr>
              <a:xfrm>
                <a:off x="10527632" y="2747056"/>
                <a:ext cx="1224000" cy="648000"/>
              </a:xfrm>
              <a:prstGeom prst="roundRect">
                <a:avLst/>
              </a:prstGeom>
              <a:blipFill>
                <a:blip r:embed="rId9"/>
                <a:stretch>
                  <a:fillRect b="-8333"/>
                </a:stretch>
              </a:blipFill>
              <a:ln>
                <a:solidFill>
                  <a:schemeClr val="accent6">
                    <a:lumMod val="60000"/>
                    <a:lumOff val="40000"/>
                  </a:schemeClr>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6F867712-CD1C-4C8F-9D09-75180E123B7A}"/>
              </a:ext>
            </a:extLst>
          </p:cNvPr>
          <p:cNvSpPr txBox="1"/>
          <p:nvPr/>
        </p:nvSpPr>
        <p:spPr>
          <a:xfrm>
            <a:off x="145681" y="2749460"/>
            <a:ext cx="8252362" cy="1514261"/>
          </a:xfrm>
          <a:prstGeom prst="rect">
            <a:avLst/>
          </a:prstGeom>
          <a:noFill/>
        </p:spPr>
        <p:txBody>
          <a:bodyPr wrap="square">
            <a:spAutoFit/>
          </a:bodyPr>
          <a:lstStyle/>
          <a:p>
            <a:pPr>
              <a:buNone/>
            </a:pPr>
            <a:r>
              <a:rPr lang="en-GB" sz="2200" dirty="0"/>
              <a:t>Every day, she records how much chocolate she eats as a fraction of a metre.</a:t>
            </a:r>
          </a:p>
          <a:p>
            <a:pPr marL="457200" indent="-457200">
              <a:buFont typeface="+mj-lt"/>
              <a:buAutoNum type="alphaLcParenR"/>
            </a:pPr>
            <a:r>
              <a:rPr lang="en-GB" sz="2200" dirty="0"/>
              <a:t>How might you group these fractions to help you add up the total length of chocolate she has eaten?</a:t>
            </a: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59039DA8-5C5F-4FD0-B227-C31689D9A4DF}"/>
                  </a:ext>
                </a:extLst>
              </p:cNvPr>
              <p:cNvSpPr/>
              <p:nvPr/>
            </p:nvSpPr>
            <p:spPr>
              <a:xfrm>
                <a:off x="9118733" y="4280764"/>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b="0" i="1" smtClean="0">
                            <a:solidFill>
                              <a:srgbClr val="585858"/>
                            </a:solidFill>
                            <a:latin typeface="Cambria Math" panose="02040503050406030204" pitchFamily="18" charset="0"/>
                          </a:rPr>
                          <m:t>3</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6" name="Rectangle: Rounded Corners 15">
                <a:extLst>
                  <a:ext uri="{FF2B5EF4-FFF2-40B4-BE49-F238E27FC236}">
                    <a16:creationId xmlns:a16="http://schemas.microsoft.com/office/drawing/2014/main" id="{59039DA8-5C5F-4FD0-B227-C31689D9A4DF}"/>
                  </a:ext>
                </a:extLst>
              </p:cNvPr>
              <p:cNvSpPr>
                <a:spLocks noRot="1" noChangeAspect="1" noMove="1" noResize="1" noEditPoints="1" noAdjustHandles="1" noChangeArrowheads="1" noChangeShapeType="1" noTextEdit="1"/>
              </p:cNvSpPr>
              <p:nvPr/>
            </p:nvSpPr>
            <p:spPr>
              <a:xfrm>
                <a:off x="9118733" y="4280764"/>
                <a:ext cx="1224000" cy="648000"/>
              </a:xfrm>
              <a:prstGeom prst="roundRect">
                <a:avLst/>
              </a:prstGeom>
              <a:blipFill>
                <a:blip r:embed="rId10"/>
                <a:stretch>
                  <a:fillRect b="-7339"/>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E3348FB-38AA-4004-9272-DF38F30926C0}"/>
                  </a:ext>
                </a:extLst>
              </p:cNvPr>
              <p:cNvSpPr/>
              <p:nvPr/>
            </p:nvSpPr>
            <p:spPr>
              <a:xfrm>
                <a:off x="9118733" y="3516679"/>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7" name="Rectangle: Rounded Corners 16">
                <a:extLst>
                  <a:ext uri="{FF2B5EF4-FFF2-40B4-BE49-F238E27FC236}">
                    <a16:creationId xmlns:a16="http://schemas.microsoft.com/office/drawing/2014/main" id="{4E3348FB-38AA-4004-9272-DF38F30926C0}"/>
                  </a:ext>
                </a:extLst>
              </p:cNvPr>
              <p:cNvSpPr>
                <a:spLocks noRot="1" noChangeAspect="1" noMove="1" noResize="1" noEditPoints="1" noAdjustHandles="1" noChangeArrowheads="1" noChangeShapeType="1" noTextEdit="1"/>
              </p:cNvSpPr>
              <p:nvPr/>
            </p:nvSpPr>
            <p:spPr>
              <a:xfrm>
                <a:off x="9118733" y="3516679"/>
                <a:ext cx="1224000" cy="648000"/>
              </a:xfrm>
              <a:prstGeom prst="roundRect">
                <a:avLst/>
              </a:prstGeom>
              <a:blipFill>
                <a:blip r:embed="rId11"/>
                <a:stretch>
                  <a:fillRect b="-8333"/>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BC712717-7D6C-4F1E-8DD9-76E8F3060694}"/>
                  </a:ext>
                </a:extLst>
              </p:cNvPr>
              <p:cNvSpPr/>
              <p:nvPr/>
            </p:nvSpPr>
            <p:spPr>
              <a:xfrm>
                <a:off x="10527632" y="3516679"/>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i="1">
                            <a:solidFill>
                              <a:srgbClr val="585858"/>
                            </a:solidFill>
                            <a:latin typeface="Cambria Math" panose="02040503050406030204" pitchFamily="18" charset="0"/>
                          </a:rPr>
                          <m:t>4</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8" name="Rectangle: Rounded Corners 17">
                <a:extLst>
                  <a:ext uri="{FF2B5EF4-FFF2-40B4-BE49-F238E27FC236}">
                    <a16:creationId xmlns:a16="http://schemas.microsoft.com/office/drawing/2014/main" id="{BC712717-7D6C-4F1E-8DD9-76E8F3060694}"/>
                  </a:ext>
                </a:extLst>
              </p:cNvPr>
              <p:cNvSpPr>
                <a:spLocks noRot="1" noChangeAspect="1" noMove="1" noResize="1" noEditPoints="1" noAdjustHandles="1" noChangeArrowheads="1" noChangeShapeType="1" noTextEdit="1"/>
              </p:cNvSpPr>
              <p:nvPr/>
            </p:nvSpPr>
            <p:spPr>
              <a:xfrm>
                <a:off x="10527632" y="3516679"/>
                <a:ext cx="1224000" cy="648000"/>
              </a:xfrm>
              <a:prstGeom prst="roundRect">
                <a:avLst/>
              </a:prstGeom>
              <a:blipFill>
                <a:blip r:embed="rId12"/>
                <a:stretch>
                  <a:fillRect b="-8333"/>
                </a:stretch>
              </a:blipFill>
              <a:ln>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399FABB2-5DE1-4B92-BA78-EFE3B33D7F32}"/>
                  </a:ext>
                </a:extLst>
              </p:cNvPr>
              <p:cNvSpPr/>
              <p:nvPr/>
            </p:nvSpPr>
            <p:spPr>
              <a:xfrm>
                <a:off x="10527632" y="4258938"/>
                <a:ext cx="1224000" cy="6480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1</m:t>
                        </m:r>
                      </m:num>
                      <m:den>
                        <m:r>
                          <a:rPr lang="en-GB" b="0" i="1" smtClean="0">
                            <a:solidFill>
                              <a:srgbClr val="585858"/>
                            </a:solidFill>
                            <a:latin typeface="Cambria Math" panose="02040503050406030204" pitchFamily="18" charset="0"/>
                          </a:rPr>
                          <m:t>8</m:t>
                        </m:r>
                      </m:den>
                    </m:f>
                  </m:oMath>
                </a14:m>
                <a:r>
                  <a:rPr lang="en-GB" b="1" dirty="0">
                    <a:solidFill>
                      <a:srgbClr val="585858"/>
                    </a:solidFill>
                  </a:rPr>
                  <a:t> </a:t>
                </a:r>
                <a:r>
                  <a:rPr lang="en-GB" sz="2400" dirty="0">
                    <a:solidFill>
                      <a:srgbClr val="585858"/>
                    </a:solidFill>
                  </a:rPr>
                  <a:t>m</a:t>
                </a:r>
                <a:endParaRPr lang="en-GB" dirty="0">
                  <a:solidFill>
                    <a:srgbClr val="585858"/>
                  </a:solidFill>
                </a:endParaRPr>
              </a:p>
            </p:txBody>
          </p:sp>
        </mc:Choice>
        <mc:Fallback xmlns="">
          <p:sp>
            <p:nvSpPr>
              <p:cNvPr id="19" name="Rectangle: Rounded Corners 18">
                <a:extLst>
                  <a:ext uri="{FF2B5EF4-FFF2-40B4-BE49-F238E27FC236}">
                    <a16:creationId xmlns:a16="http://schemas.microsoft.com/office/drawing/2014/main" id="{399FABB2-5DE1-4B92-BA78-EFE3B33D7F32}"/>
                  </a:ext>
                </a:extLst>
              </p:cNvPr>
              <p:cNvSpPr>
                <a:spLocks noRot="1" noChangeAspect="1" noMove="1" noResize="1" noEditPoints="1" noAdjustHandles="1" noChangeArrowheads="1" noChangeShapeType="1" noTextEdit="1"/>
              </p:cNvSpPr>
              <p:nvPr/>
            </p:nvSpPr>
            <p:spPr>
              <a:xfrm>
                <a:off x="10527632" y="4258938"/>
                <a:ext cx="1224000" cy="648000"/>
              </a:xfrm>
              <a:prstGeom prst="roundRect">
                <a:avLst/>
              </a:prstGeom>
              <a:blipFill>
                <a:blip r:embed="rId13"/>
                <a:stretch>
                  <a:fillRect b="-8333"/>
                </a:stretch>
              </a:blipFill>
              <a:ln>
                <a:solidFill>
                  <a:schemeClr val="accent6">
                    <a:lumMod val="60000"/>
                    <a:lumOff val="40000"/>
                  </a:schemeClr>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1A6B523-B337-4C73-9083-4AB871164243}"/>
              </a:ext>
            </a:extLst>
          </p:cNvPr>
          <p:cNvGrpSpPr/>
          <p:nvPr/>
        </p:nvGrpSpPr>
        <p:grpSpPr>
          <a:xfrm>
            <a:off x="245466" y="2054606"/>
            <a:ext cx="7703992" cy="634847"/>
            <a:chOff x="245466" y="2076505"/>
            <a:chExt cx="7703992" cy="634847"/>
          </a:xfrm>
        </p:grpSpPr>
        <p:cxnSp>
          <p:nvCxnSpPr>
            <p:cNvPr id="8" name="Straight Arrow Connector 7">
              <a:extLst>
                <a:ext uri="{FF2B5EF4-FFF2-40B4-BE49-F238E27FC236}">
                  <a16:creationId xmlns:a16="http://schemas.microsoft.com/office/drawing/2014/main" id="{4B4E5F9F-3705-40D3-B38E-BF6A9F4CCC94}"/>
                </a:ext>
              </a:extLst>
            </p:cNvPr>
            <p:cNvCxnSpPr>
              <a:cxnSpLocks/>
            </p:cNvCxnSpPr>
            <p:nvPr/>
          </p:nvCxnSpPr>
          <p:spPr>
            <a:xfrm>
              <a:off x="245466" y="2419486"/>
              <a:ext cx="25576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BE845D3-9D07-4CAF-B323-605A5FF2C5FF}"/>
                </a:ext>
              </a:extLst>
            </p:cNvPr>
            <p:cNvSpPr txBox="1"/>
            <p:nvPr/>
          </p:nvSpPr>
          <p:spPr>
            <a:xfrm>
              <a:off x="1226525" y="2372798"/>
              <a:ext cx="527709" cy="338554"/>
            </a:xfrm>
            <a:prstGeom prst="rect">
              <a:avLst/>
            </a:prstGeom>
            <a:noFill/>
          </p:spPr>
          <p:txBody>
            <a:bodyPr wrap="none" rtlCol="0">
              <a:spAutoFit/>
            </a:bodyPr>
            <a:lstStyle/>
            <a:p>
              <a:pPr>
                <a:buNone/>
              </a:pPr>
              <a:r>
                <a:rPr lang="en-GB" sz="1600" dirty="0"/>
                <a:t>1 m</a:t>
              </a:r>
            </a:p>
          </p:txBody>
        </p:sp>
        <p:cxnSp>
          <p:nvCxnSpPr>
            <p:cNvPr id="27" name="Straight Arrow Connector 26">
              <a:extLst>
                <a:ext uri="{FF2B5EF4-FFF2-40B4-BE49-F238E27FC236}">
                  <a16:creationId xmlns:a16="http://schemas.microsoft.com/office/drawing/2014/main" id="{E9EF134A-FCEB-4392-9F9A-34A337527E9E}"/>
                </a:ext>
              </a:extLst>
            </p:cNvPr>
            <p:cNvCxnSpPr>
              <a:cxnSpLocks/>
            </p:cNvCxnSpPr>
            <p:nvPr/>
          </p:nvCxnSpPr>
          <p:spPr>
            <a:xfrm>
              <a:off x="2824805" y="2418745"/>
              <a:ext cx="25576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C8BE1A-EBAF-4945-81F0-BF5451914723}"/>
                </a:ext>
              </a:extLst>
            </p:cNvPr>
            <p:cNvSpPr txBox="1"/>
            <p:nvPr/>
          </p:nvSpPr>
          <p:spPr>
            <a:xfrm>
              <a:off x="3805864" y="2372798"/>
              <a:ext cx="527709" cy="338554"/>
            </a:xfrm>
            <a:prstGeom prst="rect">
              <a:avLst/>
            </a:prstGeom>
            <a:noFill/>
          </p:spPr>
          <p:txBody>
            <a:bodyPr wrap="none" rtlCol="0">
              <a:spAutoFit/>
            </a:bodyPr>
            <a:lstStyle/>
            <a:p>
              <a:pPr>
                <a:buNone/>
              </a:pPr>
              <a:r>
                <a:rPr lang="en-GB" sz="1600" dirty="0"/>
                <a:t>1 m</a:t>
              </a:r>
            </a:p>
          </p:txBody>
        </p:sp>
        <p:cxnSp>
          <p:nvCxnSpPr>
            <p:cNvPr id="29" name="Straight Arrow Connector 28">
              <a:extLst>
                <a:ext uri="{FF2B5EF4-FFF2-40B4-BE49-F238E27FC236}">
                  <a16:creationId xmlns:a16="http://schemas.microsoft.com/office/drawing/2014/main" id="{5E2638C6-D6C5-4CB0-9542-C66515781AB7}"/>
                </a:ext>
              </a:extLst>
            </p:cNvPr>
            <p:cNvCxnSpPr>
              <a:cxnSpLocks/>
            </p:cNvCxnSpPr>
            <p:nvPr/>
          </p:nvCxnSpPr>
          <p:spPr>
            <a:xfrm>
              <a:off x="5423902" y="2420098"/>
              <a:ext cx="2520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234923-6A14-4498-924D-7C30EA961157}"/>
                </a:ext>
              </a:extLst>
            </p:cNvPr>
            <p:cNvSpPr txBox="1"/>
            <p:nvPr/>
          </p:nvSpPr>
          <p:spPr>
            <a:xfrm>
              <a:off x="6327687" y="2372798"/>
              <a:ext cx="527709" cy="338554"/>
            </a:xfrm>
            <a:prstGeom prst="rect">
              <a:avLst/>
            </a:prstGeom>
            <a:noFill/>
          </p:spPr>
          <p:txBody>
            <a:bodyPr wrap="none" rtlCol="0">
              <a:spAutoFit/>
            </a:bodyPr>
            <a:lstStyle/>
            <a:p>
              <a:pPr>
                <a:buNone/>
              </a:pPr>
              <a:r>
                <a:rPr lang="en-GB" sz="1600" dirty="0"/>
                <a:t>1 m</a:t>
              </a:r>
            </a:p>
          </p:txBody>
        </p:sp>
        <p:sp>
          <p:nvSpPr>
            <p:cNvPr id="4" name="Rectangle: Beveled 3">
              <a:extLst>
                <a:ext uri="{FF2B5EF4-FFF2-40B4-BE49-F238E27FC236}">
                  <a16:creationId xmlns:a16="http://schemas.microsoft.com/office/drawing/2014/main" id="{3D7E6C3A-73DF-4CCD-958A-C020F18ABA48}"/>
                </a:ext>
              </a:extLst>
            </p:cNvPr>
            <p:cNvSpPr/>
            <p:nvPr/>
          </p:nvSpPr>
          <p:spPr>
            <a:xfrm>
              <a:off x="245466" y="2076506"/>
              <a:ext cx="2557695" cy="272131"/>
            </a:xfrm>
            <a:prstGeom prst="bevel">
              <a:avLst>
                <a:gd name="adj" fmla="val 15489"/>
              </a:avLst>
            </a:prstGeom>
            <a:solidFill>
              <a:srgbClr val="7B52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Beveled 30">
              <a:extLst>
                <a:ext uri="{FF2B5EF4-FFF2-40B4-BE49-F238E27FC236}">
                  <a16:creationId xmlns:a16="http://schemas.microsoft.com/office/drawing/2014/main" id="{1B18FAC9-1115-4633-96D7-7F7A6DB6D860}"/>
                </a:ext>
              </a:extLst>
            </p:cNvPr>
            <p:cNvSpPr/>
            <p:nvPr/>
          </p:nvSpPr>
          <p:spPr>
            <a:xfrm>
              <a:off x="2825054" y="2076505"/>
              <a:ext cx="2557695" cy="272131"/>
            </a:xfrm>
            <a:prstGeom prst="bevel">
              <a:avLst>
                <a:gd name="adj" fmla="val 15489"/>
              </a:avLst>
            </a:prstGeom>
            <a:solidFill>
              <a:srgbClr val="7B52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Beveled 31">
              <a:extLst>
                <a:ext uri="{FF2B5EF4-FFF2-40B4-BE49-F238E27FC236}">
                  <a16:creationId xmlns:a16="http://schemas.microsoft.com/office/drawing/2014/main" id="{C2D26F84-E12F-43A0-886A-4F4BAA8BA5B0}"/>
                </a:ext>
              </a:extLst>
            </p:cNvPr>
            <p:cNvSpPr/>
            <p:nvPr/>
          </p:nvSpPr>
          <p:spPr>
            <a:xfrm>
              <a:off x="5391763" y="2076641"/>
              <a:ext cx="2557695" cy="272131"/>
            </a:xfrm>
            <a:prstGeom prst="bevel">
              <a:avLst>
                <a:gd name="adj" fmla="val 15489"/>
              </a:avLst>
            </a:prstGeom>
            <a:solidFill>
              <a:srgbClr val="7B5229"/>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041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13" grpId="0"/>
      <p:bldP spid="2" grpId="0" animBg="1"/>
      <p:bldP spid="9" grpId="0" animBg="1"/>
      <p:bldP spid="10" grpId="0" animBg="1"/>
      <p:bldP spid="11" grpId="0" animBg="1"/>
      <p:bldP spid="12" grpId="0" animBg="1"/>
      <p:bldP spid="14" grpId="0" animBg="1"/>
      <p:bldP spid="15" grpId="0" uiExpand="1" build="p"/>
      <p:bldP spid="16" grpId="0" animBg="1"/>
      <p:bldP spid="17" grpId="0" animBg="1"/>
      <p:bldP spid="18"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80436621"/>
                  </p:ext>
                </p:extLst>
              </p:nvPr>
            </p:nvGraphicFramePr>
            <p:xfrm>
              <a:off x="267128" y="764704"/>
              <a:ext cx="11766038" cy="5743076"/>
            </p:xfrm>
            <a:graphic>
              <a:graphicData uri="http://schemas.openxmlformats.org/drawingml/2006/table">
                <a:tbl>
                  <a:tblPr firstRow="1" bandRow="1">
                    <a:tableStyleId>{5940675A-B579-460E-94D1-54222C63F5DA}</a:tableStyleId>
                  </a:tblPr>
                  <a:tblGrid>
                    <a:gridCol w="4667729">
                      <a:extLst>
                        <a:ext uri="{9D8B030D-6E8A-4147-A177-3AD203B41FA5}">
                          <a16:colId xmlns:a16="http://schemas.microsoft.com/office/drawing/2014/main" val="695237181"/>
                        </a:ext>
                      </a:extLst>
                    </a:gridCol>
                    <a:gridCol w="70983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just the top four fraction boxes or one of the columns to reduce the amount of fractions students have to work with, while maintaining the idea of grouping to make sense of the addition.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create a different set of ten fractions with the same total. What is their strategy? Would their strategy have changed if you’d asked for 12 fractions?</a:t>
                          </a:r>
                        </a:p>
                        <a:p>
                          <a:endParaRPr lang="en-GB" sz="1600" u="none" dirty="0"/>
                        </a:p>
                        <a:p>
                          <a:r>
                            <a:rPr lang="en-GB" sz="1600" b="1" i="0" u="none" dirty="0"/>
                            <a:t>Representations</a:t>
                          </a:r>
                        </a:p>
                        <a:p>
                          <a:r>
                            <a:rPr lang="en-GB" sz="1600" b="0" i="0" u="none" dirty="0"/>
                            <a:t>The chocolate bars modelled here could be used as bar models to represent the groupings of fractions that students use, and to demonstrate how they combine to make wholes.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offers a context for the addition of fractions, but specifically asks students</a:t>
                          </a:r>
                          <a:r>
                            <a:rPr lang="en-GB" sz="1600" baseline="0" dirty="0"/>
                            <a:t> </a:t>
                          </a:r>
                          <a:r>
                            <a:rPr lang="en-GB" sz="1600" dirty="0"/>
                            <a:t>to group the fractions rather than choose a formal method to add them. The groupings that students choose could provide some interesting discussion points – do they only look to group those with the same denominator, or do they use known facts to, for example, group the quarters and halves together? Talk</a:t>
                          </a:r>
                          <a:r>
                            <a:rPr lang="en-GB" sz="1600" baseline="0" dirty="0"/>
                            <a:t> </a:t>
                          </a:r>
                          <a:r>
                            <a:rPr lang="en-GB" sz="1600" dirty="0"/>
                            <a:t>about strategies for adding fractions, and whether students understand how finding a common unit/denominator helps them to add fractions. Quarters, halves and eighths were selected to be easily combined using either known facts or a common denominator strategy, so there may be some discussion about whether the same strategy can be applied so easily for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e>
                              </m:box>
                            </m:oMath>
                          </a14:m>
                          <a:r>
                            <a:rPr lang="en-GB" sz="1600" dirty="0"/>
                            <a:t>. This Checkpoint also touches on fractions greater than one. These</a:t>
                          </a:r>
                          <a:r>
                            <a:rPr lang="en-GB" sz="1600" baseline="0" dirty="0"/>
                            <a:t> </a:t>
                          </a:r>
                          <a:r>
                            <a:rPr lang="en-GB" sz="1600" dirty="0"/>
                            <a:t>have been included throughout the additive</a:t>
                          </a:r>
                          <a:r>
                            <a:rPr lang="en-GB" sz="1600" baseline="0" dirty="0"/>
                            <a:t> structures Checkpoints, rather than as a separate topic, to explore whether students treat them in the same way as proper fractions, or view them differently. Do they feel more comfortable working with improper fractions, or do they prefer to convert to mixed numbers? How does this affect their accuracy with calculations? </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O</a:t>
                          </a:r>
                          <a:r>
                            <a:rPr lang="en-GB" sz="1600" b="0" dirty="0"/>
                            <a:t> could be used to explore grouping to add fractions in the context of money.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 3.4 explores </a:t>
                          </a:r>
                          <a:r>
                            <a:rPr lang="en-GB" sz="1600" dirty="0">
                              <a:hlinkClick r:id="rId4"/>
                            </a:rPr>
                            <a:t>Adding and subtracting within one whole | NCETM</a:t>
                          </a:r>
                          <a:r>
                            <a:rPr lang="en-GB" sz="1600" dirty="0"/>
                            <a:t> and Topic 3.8 explores </a:t>
                          </a:r>
                          <a:r>
                            <a:rPr lang="en-GB" sz="1600" dirty="0">
                              <a:hlinkClick r:id="rId5"/>
                            </a:rPr>
                            <a:t>Common denomination: more adding and subtracting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80436621"/>
                  </p:ext>
                </p:extLst>
              </p:nvPr>
            </p:nvGraphicFramePr>
            <p:xfrm>
              <a:off x="267128" y="764704"/>
              <a:ext cx="11766038" cy="5743076"/>
            </p:xfrm>
            <a:graphic>
              <a:graphicData uri="http://schemas.openxmlformats.org/drawingml/2006/table">
                <a:tbl>
                  <a:tblPr firstRow="1" bandRow="1">
                    <a:tableStyleId>{5940675A-B579-460E-94D1-54222C63F5DA}</a:tableStyleId>
                  </a:tblPr>
                  <a:tblGrid>
                    <a:gridCol w="4667729">
                      <a:extLst>
                        <a:ext uri="{9D8B030D-6E8A-4147-A177-3AD203B41FA5}">
                          <a16:colId xmlns:a16="http://schemas.microsoft.com/office/drawing/2014/main" val="695237181"/>
                        </a:ext>
                      </a:extLst>
                    </a:gridCol>
                    <a:gridCol w="7098309">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6148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just the top four fraction boxes or one of the columns to reduce the amount of fractions students have to work with, while maintaining the idea of grouping to make sense of the addition.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create a different set of ten fractions with the same total. What is their strategy? Would their strategy have changed if you’d asked for 12 fractions?</a:t>
                          </a:r>
                        </a:p>
                        <a:p>
                          <a:endParaRPr lang="en-GB" sz="1600" u="none" dirty="0"/>
                        </a:p>
                        <a:p>
                          <a:r>
                            <a:rPr lang="en-GB" sz="1600" b="1" i="0" u="none" dirty="0"/>
                            <a:t>Representations</a:t>
                          </a:r>
                        </a:p>
                        <a:p>
                          <a:r>
                            <a:rPr lang="en-GB" sz="1600" b="0" i="0" u="none" dirty="0"/>
                            <a:t>The chocolate bars modelled here could be used as bar models to represent the groupings of fractions that students use, and to demonstrate how they combine to make wholes.</a:t>
                          </a:r>
                        </a:p>
                      </a:txBody>
                      <a:tcPr/>
                    </a:tc>
                    <a:tc>
                      <a:txBody>
                        <a:bodyPr/>
                        <a:lstStyle/>
                        <a:p>
                          <a:endParaRPr lang="en-US"/>
                        </a:p>
                      </a:txBody>
                      <a:tcPr>
                        <a:blipFill>
                          <a:blip r:embed="rId6"/>
                          <a:stretch>
                            <a:fillRect l="-65837" t="-9286" r="-258" b="-26857"/>
                          </a:stretch>
                        </a:blipFill>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7" action="ppaction://hlinksldjump"/>
                            </a:rPr>
                            <a:t>O</a:t>
                          </a:r>
                          <a:r>
                            <a:rPr lang="en-GB" sz="1600" b="0" dirty="0"/>
                            <a:t> could be used to explore grouping to add fractions in the context of money.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 3.4 explores </a:t>
                          </a:r>
                          <a:r>
                            <a:rPr lang="en-GB" sz="1600" dirty="0">
                              <a:hlinkClick r:id="rId8"/>
                            </a:rPr>
                            <a:t>Adding and subtracting within one whole | NCETM</a:t>
                          </a:r>
                          <a:r>
                            <a:rPr lang="en-GB" sz="1600" dirty="0"/>
                            <a:t> and Topic 3.8 explores </a:t>
                          </a:r>
                          <a:r>
                            <a:rPr lang="en-GB" sz="1600" dirty="0">
                              <a:hlinkClick r:id="rId9"/>
                            </a:rPr>
                            <a:t>Common denomination: more adding and subtracting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2171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40654"/>
            <a:ext cx="10972800" cy="981075"/>
          </a:xfrm>
        </p:spPr>
        <p:txBody>
          <a:bodyPr>
            <a:normAutofit/>
          </a:bodyPr>
          <a:lstStyle/>
          <a:p>
            <a:r>
              <a:rPr lang="en-GB" sz="2800" dirty="0"/>
              <a:t>Key ideas</a:t>
            </a:r>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159939420"/>
                  </p:ext>
                </p:extLst>
              </p:nvPr>
            </p:nvGraphicFramePr>
            <p:xfrm>
              <a:off x="289932" y="1121729"/>
              <a:ext cx="11489025" cy="4972310"/>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700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Work interchangeably with terminating decimals and their corresponding fractions</a:t>
                          </a:r>
                        </a:p>
                      </a:txBody>
                      <a:tcP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solidFill>
                          <a:schemeClr val="accent2"/>
                        </a:solidFill>
                      </a:tcPr>
                    </a:tc>
                    <a:extLst>
                      <a:ext uri="{0D108BD9-81ED-4DB2-BD59-A6C34878D82A}">
                        <a16:rowId xmlns:a16="http://schemas.microsoft.com/office/drawing/2014/main" val="979699445"/>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that 1 can be written in the form </a:t>
                          </a:r>
                          <a14:m>
                            <m:oMath xmlns:m="http://schemas.openxmlformats.org/officeDocument/2006/math">
                              <m:f>
                                <m:fPr>
                                  <m:ctrlP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𝑛</m:t>
                                  </m:r>
                                </m:num>
                                <m:den>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(where n is any integer) and vice versa</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1.3.1.1</a:t>
                          </a:r>
                        </a:p>
                      </a:txBody>
                      <a:tcPr marL="68580" marR="68580" marT="9525" marB="9525" anchor="ctr"/>
                    </a:tc>
                    <a:extLst>
                      <a:ext uri="{0D108BD9-81ED-4DB2-BD59-A6C34878D82A}">
                        <a16:rowId xmlns:a16="http://schemas.microsoft.com/office/drawing/2014/main" val="1209749094"/>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that fractions of the form </a:t>
                          </a:r>
                          <a14:m>
                            <m:oMath xmlns:m="http://schemas.openxmlformats.org/officeDocument/2006/math">
                              <m:f>
                                <m:fPr>
                                  <m:ctrlP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𝑎</m:t>
                                  </m:r>
                                </m:num>
                                <m:den>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𝑏</m:t>
                                  </m:r>
                                </m:den>
                              </m:f>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where a &gt; b are greater than 1 and use this awareness to convert between improper fractions and mixed numbers</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1.3.1.2</a:t>
                          </a:r>
                        </a:p>
                      </a:txBody>
                      <a:tcPr marL="68580" marR="68580" marT="9525" marB="9525" anchor="ctr"/>
                    </a:tc>
                    <a:extLst>
                      <a:ext uri="{0D108BD9-81ED-4DB2-BD59-A6C34878D82A}">
                        <a16:rowId xmlns:a16="http://schemas.microsoft.com/office/drawing/2014/main" val="3394058526"/>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that a fraction represents a division and that performing that division results in an equivalent decimal</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1.3.1.3</a:t>
                          </a:r>
                        </a:p>
                      </a:txBody>
                      <a:tcPr marL="68580" marR="68580" marT="9525" marB="9525" anchor="ctr"/>
                    </a:tc>
                    <a:extLst>
                      <a:ext uri="{0D108BD9-81ED-4DB2-BD59-A6C34878D82A}">
                        <a16:rowId xmlns:a16="http://schemas.microsoft.com/office/drawing/2014/main" val="2441423468"/>
                      </a:ext>
                    </a:extLst>
                  </a:tr>
                  <a:tr h="960082">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Appreciate that any terminating decimal can be written as a fraction with a denominator of the form 10</a:t>
                          </a:r>
                          <a:r>
                            <a:rPr lang="en-GB" sz="1600" baseline="30000" dirty="0">
                              <a:solidFill>
                                <a:srgbClr val="585858"/>
                              </a:solidFill>
                              <a:effectLst/>
                              <a:latin typeface="+mj-lt"/>
                              <a:ea typeface="Calibri" panose="020F0502020204030204" pitchFamily="34" charset="0"/>
                              <a:cs typeface="Times New Roman" panose="02020603050405020304" pitchFamily="18" charset="0"/>
                            </a:rPr>
                            <a:t>n</a:t>
                          </a:r>
                          <a:r>
                            <a:rPr lang="en-GB" sz="1600" dirty="0">
                              <a:solidFill>
                                <a:srgbClr val="585858"/>
                              </a:solidFill>
                              <a:effectLst/>
                              <a:latin typeface="+mj-lt"/>
                              <a:ea typeface="Calibri" panose="020F0502020204030204" pitchFamily="34" charset="0"/>
                              <a:cs typeface="Times New Roman" panose="02020603050405020304" pitchFamily="18" charset="0"/>
                            </a:rPr>
                            <a:t> (e.g. 0.56 = </a:t>
                          </a:r>
                          <a14:m>
                            <m:oMath xmlns:m="http://schemas.openxmlformats.org/officeDocument/2006/math">
                              <m:f>
                                <m:fPr>
                                  <m:ctrlP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56</m:t>
                                  </m:r>
                                </m:num>
                                <m:den>
                                  <m:r>
                                    <a:rPr lang="en-GB" sz="1600" b="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56</m:t>
                                  </m:r>
                                  <m:r>
                                    <a:rPr lang="en-GB" sz="1600" b="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0</m:t>
                                  </m:r>
                                </m:num>
                                <m:den>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100</m:t>
                                  </m:r>
                                  <m:r>
                                    <a:rPr lang="en-GB" sz="1600" b="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0</m:t>
                                  </m:r>
                                </m:den>
                              </m:f>
                              <m:r>
                                <a:rPr lang="en-GB" sz="1600" b="0" i="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etc.)</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1.3.1.4</a:t>
                          </a:r>
                        </a:p>
                      </a:txBody>
                      <a:tcPr marL="68580" marR="68580" marT="9525" marB="9525" anchor="ctr"/>
                    </a:tc>
                    <a:extLst>
                      <a:ext uri="{0D108BD9-81ED-4DB2-BD59-A6C34878D82A}">
                        <a16:rowId xmlns:a16="http://schemas.microsoft.com/office/drawing/2014/main" val="1090938869"/>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the process of simplifying fractions through dividing both numerator and denominator by common factors</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1.3.1.5*</a:t>
                          </a:r>
                        </a:p>
                      </a:txBody>
                      <a:tcPr marL="68580" marR="68580" marT="9525" marB="9525" anchor="ctr"/>
                    </a:tc>
                    <a:extLst>
                      <a:ext uri="{0D108BD9-81ED-4DB2-BD59-A6C34878D82A}">
                        <a16:rowId xmlns:a16="http://schemas.microsoft.com/office/drawing/2014/main" val="958713703"/>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Know how to convert from fractions to decimals and back again using the converter key on a calculator</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1.3.1.6</a:t>
                          </a:r>
                        </a:p>
                      </a:txBody>
                      <a:tcPr marL="68580" marR="68580" marT="9525" marB="9525" anchor="ctr"/>
                    </a:tc>
                    <a:extLst>
                      <a:ext uri="{0D108BD9-81ED-4DB2-BD59-A6C34878D82A}">
                        <a16:rowId xmlns:a16="http://schemas.microsoft.com/office/drawing/2014/main" val="2630190816"/>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Know how to enter fractions as divisions on a calculator and understand the limitations of the decimal representation that results </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1.3.1.7</a:t>
                          </a:r>
                        </a:p>
                      </a:txBody>
                      <a:tcPr marL="68580" marR="68580" marT="9525" marB="9525" anchor="ctr"/>
                    </a:tc>
                    <a:extLst>
                      <a:ext uri="{0D108BD9-81ED-4DB2-BD59-A6C34878D82A}">
                        <a16:rowId xmlns:a16="http://schemas.microsoft.com/office/drawing/2014/main" val="1082649695"/>
                      </a:ext>
                    </a:extLst>
                  </a:tr>
                </a:tbl>
              </a:graphicData>
            </a:graphic>
          </p:graphicFrame>
        </mc:Choice>
        <mc:Fallback xmlns="">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159939420"/>
                  </p:ext>
                </p:extLst>
              </p:nvPr>
            </p:nvGraphicFramePr>
            <p:xfrm>
              <a:off x="289932" y="1121729"/>
              <a:ext cx="11489025" cy="4972310"/>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700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Work interchangeably with terminating decimals and their corresponding fractions</a:t>
                          </a:r>
                        </a:p>
                      </a:txBody>
                      <a:tcP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solidFill>
                          <a:schemeClr val="accent2"/>
                        </a:solidFill>
                      </a:tcPr>
                    </a:tc>
                    <a:extLst>
                      <a:ext uri="{0D108BD9-81ED-4DB2-BD59-A6C34878D82A}">
                        <a16:rowId xmlns:a16="http://schemas.microsoft.com/office/drawing/2014/main" val="979699445"/>
                      </a:ext>
                    </a:extLst>
                  </a:tr>
                  <a:tr h="540271">
                    <a:tc>
                      <a:txBody>
                        <a:bodyPr/>
                        <a:lstStyle/>
                        <a:p>
                          <a:endParaRPr lang="en-US"/>
                        </a:p>
                      </a:txBody>
                      <a:tcPr marL="68580" marR="68580" marT="9525" marB="9525" anchor="ctr">
                        <a:blipFill>
                          <a:blip r:embed="rId4"/>
                          <a:stretch>
                            <a:fillRect l="-62" t="-132584" r="-16543" b="-707865"/>
                          </a:stretch>
                        </a:blipFill>
                      </a:tcP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1.3.1.1</a:t>
                          </a:r>
                        </a:p>
                      </a:txBody>
                      <a:tcPr marL="68580" marR="68580" marT="9525" marB="9525" anchor="ctr"/>
                    </a:tc>
                    <a:extLst>
                      <a:ext uri="{0D108BD9-81ED-4DB2-BD59-A6C34878D82A}">
                        <a16:rowId xmlns:a16="http://schemas.microsoft.com/office/drawing/2014/main" val="1209749094"/>
                      </a:ext>
                    </a:extLst>
                  </a:tr>
                  <a:tr h="610108">
                    <a:tc>
                      <a:txBody>
                        <a:bodyPr/>
                        <a:lstStyle/>
                        <a:p>
                          <a:endParaRPr lang="en-US"/>
                        </a:p>
                      </a:txBody>
                      <a:tcPr marL="68580" marR="68580" marT="9525" marB="9525" anchor="ctr">
                        <a:blipFill>
                          <a:blip r:embed="rId4"/>
                          <a:stretch>
                            <a:fillRect l="-62" t="-207000" r="-16543" b="-530000"/>
                          </a:stretch>
                        </a:blipFill>
                      </a:tcP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1.3.1.2</a:t>
                          </a:r>
                        </a:p>
                      </a:txBody>
                      <a:tcPr marL="68580" marR="68580" marT="9525" marB="9525" anchor="ctr"/>
                    </a:tc>
                    <a:extLst>
                      <a:ext uri="{0D108BD9-81ED-4DB2-BD59-A6C34878D82A}">
                        <a16:rowId xmlns:a16="http://schemas.microsoft.com/office/drawing/2014/main" val="3394058526"/>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that a fraction represents a division and that performing that division results in an equivalent decimal</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1.3.1.3</a:t>
                          </a:r>
                        </a:p>
                      </a:txBody>
                      <a:tcPr marL="68580" marR="68580" marT="9525" marB="9525" anchor="ctr"/>
                    </a:tc>
                    <a:extLst>
                      <a:ext uri="{0D108BD9-81ED-4DB2-BD59-A6C34878D82A}">
                        <a16:rowId xmlns:a16="http://schemas.microsoft.com/office/drawing/2014/main" val="2441423468"/>
                      </a:ext>
                    </a:extLst>
                  </a:tr>
                  <a:tr h="960082">
                    <a:tc>
                      <a:txBody>
                        <a:bodyPr/>
                        <a:lstStyle/>
                        <a:p>
                          <a:endParaRPr lang="en-US"/>
                        </a:p>
                      </a:txBody>
                      <a:tcPr marL="68580" marR="68580" marT="9525" marB="9525" anchor="ctr">
                        <a:blipFill>
                          <a:blip r:embed="rId4"/>
                          <a:stretch>
                            <a:fillRect l="-62" t="-250000" r="-16543" b="-179747"/>
                          </a:stretch>
                        </a:blipFill>
                      </a:tcP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1.3.1.4</a:t>
                          </a:r>
                        </a:p>
                      </a:txBody>
                      <a:tcPr marL="68580" marR="68580" marT="9525" marB="9525" anchor="ctr"/>
                    </a:tc>
                    <a:extLst>
                      <a:ext uri="{0D108BD9-81ED-4DB2-BD59-A6C34878D82A}">
                        <a16:rowId xmlns:a16="http://schemas.microsoft.com/office/drawing/2014/main" val="1090938869"/>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Understand the process of simplifying fractions through dividing both numerator and denominator by common factors</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1.3.1.5*</a:t>
                          </a:r>
                        </a:p>
                      </a:txBody>
                      <a:tcPr marL="68580" marR="68580" marT="9525" marB="9525" anchor="ctr"/>
                    </a:tc>
                    <a:extLst>
                      <a:ext uri="{0D108BD9-81ED-4DB2-BD59-A6C34878D82A}">
                        <a16:rowId xmlns:a16="http://schemas.microsoft.com/office/drawing/2014/main" val="958713703"/>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Know how to convert from fractions to decimals and back again using the converter key on a calculator</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1.3.1.6</a:t>
                          </a:r>
                        </a:p>
                      </a:txBody>
                      <a:tcPr marL="68580" marR="68580" marT="9525" marB="9525" anchor="ctr"/>
                    </a:tc>
                    <a:extLst>
                      <a:ext uri="{0D108BD9-81ED-4DB2-BD59-A6C34878D82A}">
                        <a16:rowId xmlns:a16="http://schemas.microsoft.com/office/drawing/2014/main" val="2630190816"/>
                      </a:ext>
                    </a:extLst>
                  </a:tr>
                  <a:tr h="540271">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Know how to enter fractions as divisions on a calculator and understand the limitations of the decimal representation that results </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1.3.1.7</a:t>
                          </a:r>
                        </a:p>
                      </a:txBody>
                      <a:tcPr marL="68580" marR="68580" marT="9525" marB="9525" anchor="ctr"/>
                    </a:tc>
                    <a:extLst>
                      <a:ext uri="{0D108BD9-81ED-4DB2-BD59-A6C34878D82A}">
                        <a16:rowId xmlns:a16="http://schemas.microsoft.com/office/drawing/2014/main" val="1082649695"/>
                      </a:ext>
                    </a:extLst>
                  </a:tr>
                </a:tbl>
              </a:graphicData>
            </a:graphic>
          </p:graphicFrame>
        </mc:Fallback>
      </mc:AlternateContent>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5"/>
              </a:rPr>
              <a:t>Secondary Mastery Professional Development | NCETM</a:t>
            </a:r>
            <a:r>
              <a:rPr lang="en-GB" sz="1200" dirty="0"/>
              <a:t>.</a:t>
            </a:r>
          </a:p>
        </p:txBody>
      </p:sp>
    </p:spTree>
    <p:extLst>
      <p:ext uri="{BB962C8B-B14F-4D97-AF65-F5344CB8AC3E}">
        <p14:creationId xmlns:p14="http://schemas.microsoft.com/office/powerpoint/2010/main" val="140687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22: Pairs of glasses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4DDC508E-B67B-491E-849D-2EDD7A34D898}"/>
              </a:ext>
            </a:extLst>
          </p:cNvPr>
          <p:cNvSpPr txBox="1"/>
          <p:nvPr/>
        </p:nvSpPr>
        <p:spPr>
          <a:xfrm>
            <a:off x="145680" y="1089585"/>
            <a:ext cx="9199151" cy="7509748"/>
          </a:xfrm>
          <a:prstGeom prst="rect">
            <a:avLst/>
          </a:prstGeom>
          <a:noFill/>
        </p:spPr>
        <p:txBody>
          <a:bodyPr wrap="square">
            <a:spAutoFit/>
          </a:bodyPr>
          <a:lstStyle/>
          <a:p>
            <a:pPr>
              <a:spcBef>
                <a:spcPts val="1200"/>
              </a:spcBef>
              <a:buNone/>
            </a:pPr>
            <a:r>
              <a:rPr lang="en-GB" sz="2200" dirty="0"/>
              <a:t>Stewart has some different glasses, which can hold fractions of a pint. He arranges them into pairs. </a:t>
            </a:r>
          </a:p>
          <a:p>
            <a:pPr>
              <a:spcBef>
                <a:spcPts val="1200"/>
              </a:spcBef>
              <a:buNone/>
            </a:pPr>
            <a:endParaRPr lang="en-GB" sz="2200" dirty="0"/>
          </a:p>
          <a:p>
            <a:pPr>
              <a:spcBef>
                <a:spcPts val="1200"/>
              </a:spcBef>
              <a:buNone/>
            </a:pPr>
            <a:endParaRPr lang="en-GB" sz="2200" dirty="0"/>
          </a:p>
          <a:p>
            <a:pPr>
              <a:spcBef>
                <a:spcPts val="1200"/>
              </a:spcBef>
              <a:buNone/>
            </a:pPr>
            <a:endParaRPr lang="en-GB" sz="2200" dirty="0"/>
          </a:p>
          <a:p>
            <a:pPr>
              <a:spcBef>
                <a:spcPts val="1200"/>
              </a:spcBef>
              <a:buNone/>
            </a:pPr>
            <a:endParaRPr lang="en-GB" sz="2200" dirty="0"/>
          </a:p>
          <a:p>
            <a:pPr>
              <a:spcBef>
                <a:spcPts val="1200"/>
              </a:spcBef>
              <a:buNone/>
            </a:pPr>
            <a:r>
              <a:rPr lang="en-GB" sz="2200" dirty="0">
                <a:solidFill>
                  <a:srgbClr val="00628C"/>
                </a:solidFill>
              </a:rPr>
              <a:t>a) </a:t>
            </a:r>
            <a:r>
              <a:rPr lang="en-GB" sz="2200" dirty="0"/>
              <a:t>Which is the bigger glass in each pair?</a:t>
            </a:r>
          </a:p>
          <a:p>
            <a:pPr>
              <a:spcBef>
                <a:spcPts val="1200"/>
              </a:spcBef>
              <a:buNone/>
            </a:pPr>
            <a:r>
              <a:rPr lang="en-GB" sz="2200" dirty="0"/>
              <a:t>In each pair, the bigger glass is full and the smaller glass is empty. Stewart pours the liquid from the bigger glasses into the smaller glasses. </a:t>
            </a:r>
          </a:p>
          <a:p>
            <a:pPr>
              <a:spcBef>
                <a:spcPts val="1200"/>
              </a:spcBef>
              <a:buNone/>
            </a:pPr>
            <a:r>
              <a:rPr lang="en-GB" sz="2200" dirty="0">
                <a:solidFill>
                  <a:srgbClr val="00628C"/>
                </a:solidFill>
              </a:rPr>
              <a:t>b) </a:t>
            </a:r>
            <a:r>
              <a:rPr lang="en-GB" sz="2200" dirty="0"/>
              <a:t>How much will be left in the bigger glass each time?</a:t>
            </a:r>
          </a:p>
          <a:p>
            <a:pPr marL="457200" indent="-457200">
              <a:spcBef>
                <a:spcPts val="1200"/>
              </a:spcBef>
              <a:buFont typeface="+mj-lt"/>
              <a:buAutoNum type="alphaLcParenR"/>
            </a:pPr>
            <a:endParaRPr lang="en-GB" sz="2200" dirty="0"/>
          </a:p>
          <a:p>
            <a:pPr marL="457200" indent="-457200">
              <a:spcBef>
                <a:spcPts val="1200"/>
              </a:spcBef>
              <a:buFont typeface="+mj-lt"/>
              <a:buAutoNum type="alphaLcParenR"/>
            </a:pPr>
            <a:endParaRPr lang="en-GB" sz="2200" dirty="0"/>
          </a:p>
          <a:p>
            <a:pPr marL="457200" indent="-457200">
              <a:spcBef>
                <a:spcPts val="1200"/>
              </a:spcBef>
              <a:buFont typeface="+mj-lt"/>
              <a:buAutoNum type="alphaLcParenR"/>
            </a:pPr>
            <a:endParaRPr lang="en-GB" sz="2200" dirty="0"/>
          </a:p>
          <a:p>
            <a:pPr marL="457200" indent="-457200">
              <a:spcBef>
                <a:spcPts val="1200"/>
              </a:spcBef>
              <a:buFont typeface="+mj-lt"/>
              <a:buAutoNum type="alphaLcParenR"/>
            </a:pPr>
            <a:endParaRPr lang="en-GB" sz="2200" dirty="0"/>
          </a:p>
          <a:p>
            <a:pPr marL="457200" indent="-457200">
              <a:spcBef>
                <a:spcPts val="1200"/>
              </a:spcBef>
              <a:buFont typeface="+mj-lt"/>
              <a:buAutoNum type="alphaLcParenR"/>
            </a:pPr>
            <a:endParaRPr lang="en-GB" sz="2200" dirty="0"/>
          </a:p>
          <a:p>
            <a:pPr marL="457200" indent="-457200">
              <a:spcBef>
                <a:spcPts val="1200"/>
              </a:spcBef>
              <a:buAutoNum type="alphaLcParenR"/>
            </a:pPr>
            <a:endParaRPr lang="en-GB" sz="2200" dirty="0"/>
          </a:p>
        </p:txBody>
      </p:sp>
      <p:sp>
        <p:nvSpPr>
          <p:cNvPr id="22" name="TextBox 21">
            <a:extLst>
              <a:ext uri="{FF2B5EF4-FFF2-40B4-BE49-F238E27FC236}">
                <a16:creationId xmlns:a16="http://schemas.microsoft.com/office/drawing/2014/main" id="{7BBECF30-DB3C-4E0F-BBFC-DC1CF5217AE2}"/>
              </a:ext>
            </a:extLst>
          </p:cNvPr>
          <p:cNvSpPr txBox="1"/>
          <p:nvPr/>
        </p:nvSpPr>
        <p:spPr>
          <a:xfrm>
            <a:off x="1015912" y="5855242"/>
            <a:ext cx="6658645" cy="769441"/>
          </a:xfrm>
          <a:prstGeom prst="rect">
            <a:avLst/>
          </a:prstGeom>
          <a:noFill/>
        </p:spPr>
        <p:txBody>
          <a:bodyPr wrap="square">
            <a:spAutoFit/>
          </a:bodyPr>
          <a:lstStyle/>
          <a:p>
            <a:pPr>
              <a:buNone/>
            </a:pPr>
            <a:r>
              <a:rPr lang="en-GB" sz="2200" dirty="0"/>
              <a:t>The liquid from one pair fits exactly into a bigger glass. What might its volume be?</a:t>
            </a:r>
          </a:p>
        </p:txBody>
      </p:sp>
      <p:grpSp>
        <p:nvGrpSpPr>
          <p:cNvPr id="7" name="Group 6">
            <a:extLst>
              <a:ext uri="{FF2B5EF4-FFF2-40B4-BE49-F238E27FC236}">
                <a16:creationId xmlns:a16="http://schemas.microsoft.com/office/drawing/2014/main" id="{D63DC2C3-6661-4513-A48B-7204A8631ECE}"/>
              </a:ext>
            </a:extLst>
          </p:cNvPr>
          <p:cNvGrpSpPr/>
          <p:nvPr/>
        </p:nvGrpSpPr>
        <p:grpSpPr>
          <a:xfrm>
            <a:off x="8788998" y="1759767"/>
            <a:ext cx="2214405" cy="1830660"/>
            <a:chOff x="9109466" y="1852451"/>
            <a:chExt cx="2214405" cy="1830660"/>
          </a:xfrm>
        </p:grpSpPr>
        <p:pic>
          <p:nvPicPr>
            <p:cNvPr id="5" name="Picture 4">
              <a:extLst>
                <a:ext uri="{FF2B5EF4-FFF2-40B4-BE49-F238E27FC236}">
                  <a16:creationId xmlns:a16="http://schemas.microsoft.com/office/drawing/2014/main" id="{1659ACB8-12E4-4606-8522-E7B2947E7998}"/>
                </a:ext>
              </a:extLst>
            </p:cNvPr>
            <p:cNvPicPr>
              <a:picLocks noChangeAspect="1"/>
            </p:cNvPicPr>
            <p:nvPr/>
          </p:nvPicPr>
          <p:blipFill rotWithShape="1">
            <a:blip r:embed="rId3"/>
            <a:srcRect l="77603" t="-857" r="-720" b="857"/>
            <a:stretch/>
          </p:blipFill>
          <p:spPr>
            <a:xfrm>
              <a:off x="10065060" y="1852452"/>
              <a:ext cx="1258811" cy="1830659"/>
            </a:xfrm>
            <a:prstGeom prst="rect">
              <a:avLst/>
            </a:prstGeom>
          </p:spPr>
        </p:pic>
        <p:pic>
          <p:nvPicPr>
            <p:cNvPr id="29" name="Picture 28">
              <a:extLst>
                <a:ext uri="{FF2B5EF4-FFF2-40B4-BE49-F238E27FC236}">
                  <a16:creationId xmlns:a16="http://schemas.microsoft.com/office/drawing/2014/main" id="{C67AFEAA-B3B1-40B4-BC6A-ACBF74DCC847}"/>
                </a:ext>
              </a:extLst>
            </p:cNvPr>
            <p:cNvPicPr>
              <a:picLocks noChangeAspect="1"/>
            </p:cNvPicPr>
            <p:nvPr/>
          </p:nvPicPr>
          <p:blipFill rotWithShape="1">
            <a:blip r:embed="rId3"/>
            <a:srcRect l="22555" t="-2539" r="60111" b="2539"/>
            <a:stretch/>
          </p:blipFill>
          <p:spPr>
            <a:xfrm>
              <a:off x="9109466" y="1852451"/>
              <a:ext cx="943890" cy="1830659"/>
            </a:xfrm>
            <a:prstGeom prst="rect">
              <a:avLst/>
            </a:prstGeom>
          </p:spPr>
        </p:pic>
        <p:grpSp>
          <p:nvGrpSpPr>
            <p:cNvPr id="12" name="Group 11">
              <a:extLst>
                <a:ext uri="{FF2B5EF4-FFF2-40B4-BE49-F238E27FC236}">
                  <a16:creationId xmlns:a16="http://schemas.microsoft.com/office/drawing/2014/main" id="{4E170692-F45A-4BE3-A50A-9CA370F259F4}"/>
                </a:ext>
              </a:extLst>
            </p:cNvPr>
            <p:cNvGrpSpPr/>
            <p:nvPr/>
          </p:nvGrpSpPr>
          <p:grpSpPr>
            <a:xfrm>
              <a:off x="9317124" y="2467614"/>
              <a:ext cx="1606986" cy="913120"/>
              <a:chOff x="9369768" y="2403359"/>
              <a:chExt cx="1606986" cy="91312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2012A8-C4CB-4E0E-9E0F-CE9D3D4D2BF7}"/>
                      </a:ext>
                    </a:extLst>
                  </p:cNvPr>
                  <p:cNvSpPr txBox="1"/>
                  <p:nvPr/>
                </p:nvSpPr>
                <p:spPr>
                  <a:xfrm>
                    <a:off x="10493930" y="2403359"/>
                    <a:ext cx="482824" cy="89896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p:txBody>
              </p:sp>
            </mc:Choice>
            <mc:Fallback xmlns="">
              <p:sp>
                <p:nvSpPr>
                  <p:cNvPr id="30" name="TextBox 29">
                    <a:extLst>
                      <a:ext uri="{FF2B5EF4-FFF2-40B4-BE49-F238E27FC236}">
                        <a16:creationId xmlns:a16="http://schemas.microsoft.com/office/drawing/2014/main" id="{FB2012A8-C4CB-4E0E-9E0F-CE9D3D4D2BF7}"/>
                      </a:ext>
                    </a:extLst>
                  </p:cNvPr>
                  <p:cNvSpPr txBox="1">
                    <a:spLocks noRot="1" noChangeAspect="1" noMove="1" noResize="1" noEditPoints="1" noAdjustHandles="1" noChangeArrowheads="1" noChangeShapeType="1" noTextEdit="1"/>
                  </p:cNvSpPr>
                  <p:nvPr/>
                </p:nvSpPr>
                <p:spPr>
                  <a:xfrm>
                    <a:off x="10493930" y="2403359"/>
                    <a:ext cx="482824" cy="89896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59F5523-8C2F-41B6-89B4-76A941855254}"/>
                      </a:ext>
                    </a:extLst>
                  </p:cNvPr>
                  <p:cNvSpPr txBox="1"/>
                  <p:nvPr/>
                </p:nvSpPr>
                <p:spPr>
                  <a:xfrm>
                    <a:off x="9369768" y="2414694"/>
                    <a:ext cx="482824"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p:txBody>
              </p:sp>
            </mc:Choice>
            <mc:Fallback xmlns="">
              <p:sp>
                <p:nvSpPr>
                  <p:cNvPr id="32" name="TextBox 31">
                    <a:extLst>
                      <a:ext uri="{FF2B5EF4-FFF2-40B4-BE49-F238E27FC236}">
                        <a16:creationId xmlns:a16="http://schemas.microsoft.com/office/drawing/2014/main" id="{E59F5523-8C2F-41B6-89B4-76A941855254}"/>
                      </a:ext>
                    </a:extLst>
                  </p:cNvPr>
                  <p:cNvSpPr txBox="1">
                    <a:spLocks noRot="1" noChangeAspect="1" noMove="1" noResize="1" noEditPoints="1" noAdjustHandles="1" noChangeArrowheads="1" noChangeShapeType="1" noTextEdit="1"/>
                  </p:cNvSpPr>
                  <p:nvPr/>
                </p:nvSpPr>
                <p:spPr>
                  <a:xfrm>
                    <a:off x="9369768" y="2414694"/>
                    <a:ext cx="482824" cy="901785"/>
                  </a:xfrm>
                  <a:prstGeom prst="rect">
                    <a:avLst/>
                  </a:prstGeom>
                  <a:blipFill>
                    <a:blip r:embed="rId6"/>
                    <a:stretch>
                      <a:fillRect/>
                    </a:stretch>
                  </a:blipFill>
                </p:spPr>
                <p:txBody>
                  <a:bodyPr/>
                  <a:lstStyle/>
                  <a:p>
                    <a:r>
                      <a:rPr lang="en-GB">
                        <a:noFill/>
                      </a:rPr>
                      <a:t> </a:t>
                    </a:r>
                  </a:p>
                </p:txBody>
              </p:sp>
            </mc:Fallback>
          </mc:AlternateContent>
        </p:grpSp>
      </p:grpSp>
      <p:grpSp>
        <p:nvGrpSpPr>
          <p:cNvPr id="15" name="Group 14">
            <a:extLst>
              <a:ext uri="{FF2B5EF4-FFF2-40B4-BE49-F238E27FC236}">
                <a16:creationId xmlns:a16="http://schemas.microsoft.com/office/drawing/2014/main" id="{5EB073F4-AB4C-4C8A-B6CB-9CCAEEF56AC3}"/>
              </a:ext>
            </a:extLst>
          </p:cNvPr>
          <p:cNvGrpSpPr/>
          <p:nvPr/>
        </p:nvGrpSpPr>
        <p:grpSpPr>
          <a:xfrm>
            <a:off x="4887769" y="1716048"/>
            <a:ext cx="2366843" cy="1830659"/>
            <a:chOff x="4719262" y="1716048"/>
            <a:chExt cx="2366843" cy="1830659"/>
          </a:xfrm>
        </p:grpSpPr>
        <p:pic>
          <p:nvPicPr>
            <p:cNvPr id="33" name="Picture 32">
              <a:extLst>
                <a:ext uri="{FF2B5EF4-FFF2-40B4-BE49-F238E27FC236}">
                  <a16:creationId xmlns:a16="http://schemas.microsoft.com/office/drawing/2014/main" id="{E6090B4E-A66A-4E82-BD95-704706A53AD5}"/>
                </a:ext>
              </a:extLst>
            </p:cNvPr>
            <p:cNvPicPr>
              <a:picLocks noChangeAspect="1"/>
            </p:cNvPicPr>
            <p:nvPr/>
          </p:nvPicPr>
          <p:blipFill rotWithShape="1">
            <a:blip r:embed="rId3"/>
            <a:srcRect l="22555" t="-2539" r="60111" b="2539"/>
            <a:stretch/>
          </p:blipFill>
          <p:spPr>
            <a:xfrm>
              <a:off x="6142215" y="1716048"/>
              <a:ext cx="943890" cy="1830659"/>
            </a:xfrm>
            <a:prstGeom prst="rect">
              <a:avLst/>
            </a:prstGeom>
          </p:spPr>
        </p:pic>
        <p:pic>
          <p:nvPicPr>
            <p:cNvPr id="34" name="Picture 33">
              <a:extLst>
                <a:ext uri="{FF2B5EF4-FFF2-40B4-BE49-F238E27FC236}">
                  <a16:creationId xmlns:a16="http://schemas.microsoft.com/office/drawing/2014/main" id="{4C97A1EC-04BA-4DF2-9C25-422CD6465AEF}"/>
                </a:ext>
              </a:extLst>
            </p:cNvPr>
            <p:cNvPicPr>
              <a:picLocks noChangeAspect="1"/>
            </p:cNvPicPr>
            <p:nvPr/>
          </p:nvPicPr>
          <p:blipFill rotWithShape="1">
            <a:blip r:embed="rId3"/>
            <a:srcRect l="38725" t="15713" r="38157" b="4831"/>
            <a:stretch/>
          </p:blipFill>
          <p:spPr>
            <a:xfrm>
              <a:off x="4719262" y="2408335"/>
              <a:ext cx="1400764" cy="1074335"/>
            </a:xfrm>
            <a:prstGeom prst="rect">
              <a:avLst/>
            </a:prstGeom>
          </p:spPr>
        </p:pic>
        <p:grpSp>
          <p:nvGrpSpPr>
            <p:cNvPr id="13" name="Group 12">
              <a:extLst>
                <a:ext uri="{FF2B5EF4-FFF2-40B4-BE49-F238E27FC236}">
                  <a16:creationId xmlns:a16="http://schemas.microsoft.com/office/drawing/2014/main" id="{62D3779E-B036-41D7-95DE-3F9370E7E2CC}"/>
                </a:ext>
              </a:extLst>
            </p:cNvPr>
            <p:cNvGrpSpPr/>
            <p:nvPr/>
          </p:nvGrpSpPr>
          <p:grpSpPr>
            <a:xfrm>
              <a:off x="5173775" y="2563020"/>
              <a:ext cx="1636733" cy="919650"/>
              <a:chOff x="5133727" y="2307305"/>
              <a:chExt cx="1636733" cy="91965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4E19268-8831-477F-B763-BD9ED2B3E0C9}"/>
                      </a:ext>
                    </a:extLst>
                  </p:cNvPr>
                  <p:cNvSpPr txBox="1"/>
                  <p:nvPr/>
                </p:nvSpPr>
                <p:spPr>
                  <a:xfrm>
                    <a:off x="5133727" y="2325170"/>
                    <a:ext cx="482824"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40" name="TextBox 39">
                    <a:extLst>
                      <a:ext uri="{FF2B5EF4-FFF2-40B4-BE49-F238E27FC236}">
                        <a16:creationId xmlns:a16="http://schemas.microsoft.com/office/drawing/2014/main" id="{14E19268-8831-477F-B763-BD9ED2B3E0C9}"/>
                      </a:ext>
                    </a:extLst>
                  </p:cNvPr>
                  <p:cNvSpPr txBox="1">
                    <a:spLocks noRot="1" noChangeAspect="1" noMove="1" noResize="1" noEditPoints="1" noAdjustHandles="1" noChangeArrowheads="1" noChangeShapeType="1" noTextEdit="1"/>
                  </p:cNvSpPr>
                  <p:nvPr/>
                </p:nvSpPr>
                <p:spPr>
                  <a:xfrm>
                    <a:off x="5133727" y="2325170"/>
                    <a:ext cx="482824" cy="90178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CB7CA09-DADB-44C3-8850-0FB65554BBB2}"/>
                      </a:ext>
                    </a:extLst>
                  </p:cNvPr>
                  <p:cNvSpPr txBox="1"/>
                  <p:nvPr/>
                </p:nvSpPr>
                <p:spPr>
                  <a:xfrm>
                    <a:off x="6287636" y="2307305"/>
                    <a:ext cx="482824" cy="90178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p:txBody>
              </p:sp>
            </mc:Choice>
            <mc:Fallback xmlns="">
              <p:sp>
                <p:nvSpPr>
                  <p:cNvPr id="42" name="TextBox 41">
                    <a:extLst>
                      <a:ext uri="{FF2B5EF4-FFF2-40B4-BE49-F238E27FC236}">
                        <a16:creationId xmlns:a16="http://schemas.microsoft.com/office/drawing/2014/main" id="{2CB7CA09-DADB-44C3-8850-0FB65554BBB2}"/>
                      </a:ext>
                    </a:extLst>
                  </p:cNvPr>
                  <p:cNvSpPr txBox="1">
                    <a:spLocks noRot="1" noChangeAspect="1" noMove="1" noResize="1" noEditPoints="1" noAdjustHandles="1" noChangeArrowheads="1" noChangeShapeType="1" noTextEdit="1"/>
                  </p:cNvSpPr>
                  <p:nvPr/>
                </p:nvSpPr>
                <p:spPr>
                  <a:xfrm>
                    <a:off x="6287636" y="2307305"/>
                    <a:ext cx="482824" cy="901785"/>
                  </a:xfrm>
                  <a:prstGeom prst="rect">
                    <a:avLst/>
                  </a:prstGeom>
                  <a:blipFill>
                    <a:blip r:embed="rId8"/>
                    <a:stretch>
                      <a:fillRect/>
                    </a:stretch>
                  </a:blipFill>
                </p:spPr>
                <p:txBody>
                  <a:bodyPr/>
                  <a:lstStyle/>
                  <a:p>
                    <a:r>
                      <a:rPr lang="en-GB">
                        <a:noFill/>
                      </a:rPr>
                      <a:t> </a:t>
                    </a:r>
                  </a:p>
                </p:txBody>
              </p:sp>
            </mc:Fallback>
          </mc:AlternateContent>
        </p:grpSp>
      </p:grpSp>
      <p:grpSp>
        <p:nvGrpSpPr>
          <p:cNvPr id="10" name="Group 9">
            <a:extLst>
              <a:ext uri="{FF2B5EF4-FFF2-40B4-BE49-F238E27FC236}">
                <a16:creationId xmlns:a16="http://schemas.microsoft.com/office/drawing/2014/main" id="{3CF1CFCB-442C-49A5-8AF5-8D4DD7AEF00F}"/>
              </a:ext>
            </a:extLst>
          </p:cNvPr>
          <p:cNvGrpSpPr/>
          <p:nvPr/>
        </p:nvGrpSpPr>
        <p:grpSpPr>
          <a:xfrm>
            <a:off x="7254612" y="5409285"/>
            <a:ext cx="1854854" cy="1340434"/>
            <a:chOff x="7254612" y="5497919"/>
            <a:chExt cx="1012271" cy="1251797"/>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433FE0E-C10D-4CBD-B348-9BBF0FA3BCF9}"/>
                    </a:ext>
                  </a:extLst>
                </p:cNvPr>
                <p:cNvSpPr txBox="1"/>
                <p:nvPr/>
              </p:nvSpPr>
              <p:spPr>
                <a:xfrm>
                  <a:off x="7478861" y="5855188"/>
                  <a:ext cx="580607" cy="76944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4400" i="1" smtClean="0">
                            <a:latin typeface="Cambria Math" panose="02040503050406030204" pitchFamily="18" charset="0"/>
                          </a:rPr>
                          <m:t>?</m:t>
                        </m:r>
                      </m:oMath>
                    </m:oMathPara>
                  </a14:m>
                  <a:endParaRPr lang="en-GB" sz="4400" dirty="0"/>
                </a:p>
              </p:txBody>
            </p:sp>
          </mc:Choice>
          <mc:Fallback xmlns="">
            <p:sp>
              <p:nvSpPr>
                <p:cNvPr id="21" name="TextBox 20">
                  <a:extLst>
                    <a:ext uri="{FF2B5EF4-FFF2-40B4-BE49-F238E27FC236}">
                      <a16:creationId xmlns:a16="http://schemas.microsoft.com/office/drawing/2014/main" id="{0433FE0E-C10D-4CBD-B348-9BBF0FA3BCF9}"/>
                    </a:ext>
                  </a:extLst>
                </p:cNvPr>
                <p:cNvSpPr txBox="1">
                  <a:spLocks noRot="1" noChangeAspect="1" noMove="1" noResize="1" noEditPoints="1" noAdjustHandles="1" noChangeArrowheads="1" noChangeShapeType="1" noTextEdit="1"/>
                </p:cNvSpPr>
                <p:nvPr/>
              </p:nvSpPr>
              <p:spPr>
                <a:xfrm>
                  <a:off x="7478861" y="5855188"/>
                  <a:ext cx="580607" cy="769441"/>
                </a:xfrm>
                <a:prstGeom prst="rect">
                  <a:avLst/>
                </a:prstGeom>
                <a:blipFill>
                  <a:blip r:embed="rId9"/>
                  <a:stretch>
                    <a:fillRect/>
                  </a:stretch>
                </a:blipFill>
              </p:spPr>
              <p:txBody>
                <a:bodyPr/>
                <a:lstStyle/>
                <a:p>
                  <a:r>
                    <a:rPr lang="en-GB">
                      <a:noFill/>
                    </a:rPr>
                    <a:t> </a:t>
                  </a:r>
                </a:p>
              </p:txBody>
            </p:sp>
          </mc:Fallback>
        </mc:AlternateContent>
        <p:pic>
          <p:nvPicPr>
            <p:cNvPr id="27" name="Picture 26" descr="A picture containing cup, coffee, table, indoor&#10;&#10;Description automatically generated">
              <a:extLst>
                <a:ext uri="{FF2B5EF4-FFF2-40B4-BE49-F238E27FC236}">
                  <a16:creationId xmlns:a16="http://schemas.microsoft.com/office/drawing/2014/main" id="{1AE0FE71-2264-4681-A4AE-202AC58B7C52}"/>
                </a:ext>
              </a:extLst>
            </p:cNvPr>
            <p:cNvPicPr>
              <a:picLocks noChangeAspect="1"/>
            </p:cNvPicPr>
            <p:nvPr/>
          </p:nvPicPr>
          <p:blipFill rotWithShape="1">
            <a:blip r:embed="rId10">
              <a:extLst>
                <a:ext uri="{28A0092B-C50C-407E-A947-70E740481C1C}">
                  <a14:useLocalDpi xmlns:a14="http://schemas.microsoft.com/office/drawing/2010/main" val="0"/>
                </a:ext>
              </a:extLst>
            </a:blip>
            <a:srcRect l="78677" r="-1240"/>
            <a:stretch/>
          </p:blipFill>
          <p:spPr>
            <a:xfrm>
              <a:off x="7254612" y="5497919"/>
              <a:ext cx="1012271" cy="1251797"/>
            </a:xfrm>
            <a:prstGeom prst="rect">
              <a:avLst/>
            </a:prstGeom>
          </p:spPr>
        </p:pic>
      </p:grpSp>
      <p:grpSp>
        <p:nvGrpSpPr>
          <p:cNvPr id="14" name="Group 13">
            <a:extLst>
              <a:ext uri="{FF2B5EF4-FFF2-40B4-BE49-F238E27FC236}">
                <a16:creationId xmlns:a16="http://schemas.microsoft.com/office/drawing/2014/main" id="{0CDA5983-0DDC-4CE2-8AC9-FE03AB9F1371}"/>
              </a:ext>
            </a:extLst>
          </p:cNvPr>
          <p:cNvGrpSpPr/>
          <p:nvPr/>
        </p:nvGrpSpPr>
        <p:grpSpPr>
          <a:xfrm>
            <a:off x="664414" y="1402985"/>
            <a:ext cx="1959105" cy="2147099"/>
            <a:chOff x="664414" y="1402985"/>
            <a:chExt cx="1959105" cy="2147099"/>
          </a:xfrm>
        </p:grpSpPr>
        <p:pic>
          <p:nvPicPr>
            <p:cNvPr id="31" name="Picture 30">
              <a:extLst>
                <a:ext uri="{FF2B5EF4-FFF2-40B4-BE49-F238E27FC236}">
                  <a16:creationId xmlns:a16="http://schemas.microsoft.com/office/drawing/2014/main" id="{A8D96A30-9898-4EB8-900E-1D43CD822471}"/>
                </a:ext>
              </a:extLst>
            </p:cNvPr>
            <p:cNvPicPr>
              <a:picLocks noChangeAspect="1"/>
            </p:cNvPicPr>
            <p:nvPr/>
          </p:nvPicPr>
          <p:blipFill rotWithShape="1">
            <a:blip r:embed="rId3">
              <a:clrChange>
                <a:clrFrom>
                  <a:srgbClr val="FFFFFF"/>
                </a:clrFrom>
                <a:clrTo>
                  <a:srgbClr val="FFFFFF">
                    <a:alpha val="0"/>
                  </a:srgbClr>
                </a:clrTo>
              </a:clrChange>
            </a:blip>
            <a:srcRect l="77603" t="-857" r="-720" b="857"/>
            <a:stretch/>
          </p:blipFill>
          <p:spPr>
            <a:xfrm>
              <a:off x="664414" y="1803487"/>
              <a:ext cx="1198686" cy="1743220"/>
            </a:xfrm>
            <a:prstGeom prst="rect">
              <a:avLst/>
            </a:prstGeom>
          </p:spPr>
        </p:pic>
        <p:pic>
          <p:nvPicPr>
            <p:cNvPr id="35" name="Picture 34">
              <a:extLst>
                <a:ext uri="{FF2B5EF4-FFF2-40B4-BE49-F238E27FC236}">
                  <a16:creationId xmlns:a16="http://schemas.microsoft.com/office/drawing/2014/main" id="{64CB2785-BA85-46F6-8CC6-7A4B0EE48B63}"/>
                </a:ext>
              </a:extLst>
            </p:cNvPr>
            <p:cNvPicPr>
              <a:picLocks noChangeAspect="1"/>
            </p:cNvPicPr>
            <p:nvPr/>
          </p:nvPicPr>
          <p:blipFill rotWithShape="1">
            <a:blip r:embed="rId3">
              <a:clrChange>
                <a:clrFrom>
                  <a:srgbClr val="FFFFFF"/>
                </a:clrFrom>
                <a:clrTo>
                  <a:srgbClr val="FFFFFF">
                    <a:alpha val="0"/>
                  </a:srgbClr>
                </a:clrTo>
              </a:clrChange>
            </a:blip>
            <a:srcRect l="61515" t="-3262" r="21988" b="3262"/>
            <a:stretch/>
          </p:blipFill>
          <p:spPr>
            <a:xfrm>
              <a:off x="1832197" y="1402985"/>
              <a:ext cx="791322" cy="2147099"/>
            </a:xfrm>
            <a:prstGeom prst="rect">
              <a:avLst/>
            </a:prstGeom>
          </p:spPr>
        </p:pic>
        <p:grpSp>
          <p:nvGrpSpPr>
            <p:cNvPr id="11" name="Group 10">
              <a:extLst>
                <a:ext uri="{FF2B5EF4-FFF2-40B4-BE49-F238E27FC236}">
                  <a16:creationId xmlns:a16="http://schemas.microsoft.com/office/drawing/2014/main" id="{8B7725D8-3306-4DCE-876E-4161E52B80AD}"/>
                </a:ext>
              </a:extLst>
            </p:cNvPr>
            <p:cNvGrpSpPr/>
            <p:nvPr/>
          </p:nvGrpSpPr>
          <p:grpSpPr>
            <a:xfrm>
              <a:off x="1004751" y="2476688"/>
              <a:ext cx="1478692" cy="918297"/>
              <a:chOff x="9753820" y="3863339"/>
              <a:chExt cx="1478692" cy="918297"/>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0956E5B-E993-476D-847B-79C40498826B}"/>
                      </a:ext>
                    </a:extLst>
                  </p:cNvPr>
                  <p:cNvSpPr txBox="1"/>
                  <p:nvPr/>
                </p:nvSpPr>
                <p:spPr>
                  <a:xfrm>
                    <a:off x="9753820" y="3882672"/>
                    <a:ext cx="482824" cy="89896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p:txBody>
              </p:sp>
            </mc:Choice>
            <mc:Fallback xmlns="">
              <p:sp>
                <p:nvSpPr>
                  <p:cNvPr id="38" name="TextBox 37">
                    <a:extLst>
                      <a:ext uri="{FF2B5EF4-FFF2-40B4-BE49-F238E27FC236}">
                        <a16:creationId xmlns:a16="http://schemas.microsoft.com/office/drawing/2014/main" id="{C0956E5B-E993-476D-847B-79C40498826B}"/>
                      </a:ext>
                    </a:extLst>
                  </p:cNvPr>
                  <p:cNvSpPr txBox="1">
                    <a:spLocks noRot="1" noChangeAspect="1" noMove="1" noResize="1" noEditPoints="1" noAdjustHandles="1" noChangeArrowheads="1" noChangeShapeType="1" noTextEdit="1"/>
                  </p:cNvSpPr>
                  <p:nvPr/>
                </p:nvSpPr>
                <p:spPr>
                  <a:xfrm>
                    <a:off x="9753820" y="3882672"/>
                    <a:ext cx="482824" cy="89896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324D0DE-87A6-418C-9ADF-A495391228B2}"/>
                      </a:ext>
                    </a:extLst>
                  </p:cNvPr>
                  <p:cNvSpPr txBox="1"/>
                  <p:nvPr/>
                </p:nvSpPr>
                <p:spPr>
                  <a:xfrm>
                    <a:off x="10749688" y="3863339"/>
                    <a:ext cx="482824" cy="89896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p:txBody>
              </p:sp>
            </mc:Choice>
            <mc:Fallback xmlns="">
              <p:sp>
                <p:nvSpPr>
                  <p:cNvPr id="26" name="TextBox 25">
                    <a:extLst>
                      <a:ext uri="{FF2B5EF4-FFF2-40B4-BE49-F238E27FC236}">
                        <a16:creationId xmlns:a16="http://schemas.microsoft.com/office/drawing/2014/main" id="{6324D0DE-87A6-418C-9ADF-A495391228B2}"/>
                      </a:ext>
                    </a:extLst>
                  </p:cNvPr>
                  <p:cNvSpPr txBox="1">
                    <a:spLocks noRot="1" noChangeAspect="1" noMove="1" noResize="1" noEditPoints="1" noAdjustHandles="1" noChangeArrowheads="1" noChangeShapeType="1" noTextEdit="1"/>
                  </p:cNvSpPr>
                  <p:nvPr/>
                </p:nvSpPr>
                <p:spPr>
                  <a:xfrm>
                    <a:off x="10749688" y="3863339"/>
                    <a:ext cx="482824" cy="898964"/>
                  </a:xfrm>
                  <a:prstGeom prst="rect">
                    <a:avLst/>
                  </a:prstGeom>
                  <a:blipFill>
                    <a:blip r:embed="rId12"/>
                    <a:stretch>
                      <a:fillRect/>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42597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uiExpand="1" build="p"/>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4559331"/>
                  </p:ext>
                </p:extLst>
              </p:nvPr>
            </p:nvGraphicFramePr>
            <p:xfrm>
              <a:off x="267128" y="764704"/>
              <a:ext cx="11766038" cy="6003010"/>
            </p:xfrm>
            <a:graphic>
              <a:graphicData uri="http://schemas.openxmlformats.org/drawingml/2006/table">
                <a:tbl>
                  <a:tblPr firstRow="1" bandRow="1">
                    <a:tableStyleId>{5940675A-B579-460E-94D1-54222C63F5DA}</a:tableStyleId>
                  </a:tblPr>
                  <a:tblGrid>
                    <a:gridCol w="6510862">
                      <a:extLst>
                        <a:ext uri="{9D8B030D-6E8A-4147-A177-3AD203B41FA5}">
                          <a16:colId xmlns:a16="http://schemas.microsoft.com/office/drawing/2014/main" val="695237181"/>
                        </a:ext>
                      </a:extLst>
                    </a:gridCol>
                    <a:gridCol w="5255176">
                      <a:extLst>
                        <a:ext uri="{9D8B030D-6E8A-4147-A177-3AD203B41FA5}">
                          <a16:colId xmlns:a16="http://schemas.microsoft.com/office/drawing/2014/main" val="300072507"/>
                        </a:ext>
                      </a:extLst>
                    </a:gridCol>
                  </a:tblGrid>
                  <a:tr h="37081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7379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one pair of glasses at a time, and ensure students fully understand the context, to separate the assessment points. Use more pairs of fractions where one is half of the other (as in the first two pairs) before exploring subtraction.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r>
                            <a:rPr lang="en-GB" sz="1600" b="1" i="0" u="none" dirty="0"/>
                            <a:t>Challenge</a:t>
                          </a:r>
                        </a:p>
                        <a:p>
                          <a:r>
                            <a:rPr lang="en-GB" sz="1600" u="none" dirty="0"/>
                            <a:t>Extend students’ understanding by specifying a fraction of a pint that has been left in a glass, and asking them to suggest pairs of glasses that would fit that situation.</a:t>
                          </a:r>
                        </a:p>
                        <a:p>
                          <a:endParaRPr lang="en-GB" sz="1600" u="none" dirty="0"/>
                        </a:p>
                        <a:p>
                          <a:r>
                            <a:rPr lang="en-GB" sz="1600" b="1" i="0" u="none" dirty="0"/>
                            <a:t>Representations</a:t>
                          </a:r>
                        </a:p>
                        <a:p>
                          <a:r>
                            <a:rPr lang="en-GB" sz="1600" b="0" i="0" u="none" dirty="0"/>
                            <a:t>The relative sizes</a:t>
                          </a:r>
                          <a:r>
                            <a:rPr lang="en-GB" sz="1600" b="0" i="0" u="none" baseline="0" dirty="0"/>
                            <a:t> of the </a:t>
                          </a:r>
                          <a:r>
                            <a:rPr lang="en-GB" sz="1600" b="0" i="0" u="none" dirty="0"/>
                            <a:t>glasses are</a:t>
                          </a:r>
                          <a:r>
                            <a:rPr lang="en-GB" sz="1600" b="0" i="0" u="none" baseline="0" dirty="0"/>
                            <a:t> </a:t>
                          </a:r>
                          <a:r>
                            <a:rPr lang="en-GB" sz="1600" b="0" i="0" u="none" dirty="0"/>
                            <a:t>ambiguous, so students cannot rely on the images to compare fractions. If students use a common denominator method for finding the difference, it may be tempting to mark on the divisions on the image of the glass (for</a:t>
                          </a:r>
                          <a:r>
                            <a:rPr lang="en-GB" sz="1600" b="0" i="0" u="none" baseline="0" dirty="0"/>
                            <a:t> example,</a:t>
                          </a:r>
                          <a:r>
                            <a:rPr lang="en-GB" sz="1600" b="0" i="0" u="none" dirty="0"/>
                            <a:t> by splitting the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b="0" i="0" u="none" dirty="0"/>
                            <a:t> pint into sixths). However, this</a:t>
                          </a:r>
                          <a:r>
                            <a:rPr lang="en-GB" sz="1600" b="0" i="0" u="none" baseline="0" dirty="0"/>
                            <a:t> is likely to confuse students as the glasses have different dimensions, so </a:t>
                          </a:r>
                          <a14:m>
                            <m:oMath xmlns:m="http://schemas.openxmlformats.org/officeDocument/2006/math">
                              <m:box>
                                <m:boxPr>
                                  <m:ctrlPr>
                                    <a:rPr lang="en-GB" sz="1600" b="0" i="1" u="none" baseline="0" smtClean="0">
                                      <a:latin typeface="Cambria Math" panose="02040503050406030204" pitchFamily="18" charset="0"/>
                                    </a:rPr>
                                  </m:ctrlPr>
                                </m:boxPr>
                                <m:e>
                                  <m:argPr>
                                    <m:argSz m:val="-1"/>
                                  </m:argPr>
                                  <m:f>
                                    <m:fPr>
                                      <m:ctrlPr>
                                        <a:rPr lang="en-GB" sz="1600" b="0" i="1" u="none" baseline="0" smtClean="0">
                                          <a:latin typeface="Cambria Math" panose="02040503050406030204" pitchFamily="18" charset="0"/>
                                        </a:rPr>
                                      </m:ctrlPr>
                                    </m:fPr>
                                    <m:num>
                                      <m:r>
                                        <a:rPr lang="en-GB" sz="1600" b="0" i="1" u="none" baseline="0" smtClean="0">
                                          <a:latin typeface="Cambria Math" panose="02040503050406030204" pitchFamily="18" charset="0"/>
                                        </a:rPr>
                                        <m:t>1</m:t>
                                      </m:r>
                                    </m:num>
                                    <m:den>
                                      <m:r>
                                        <a:rPr lang="en-GB" sz="1600" b="0" i="1" u="none" baseline="0" smtClean="0">
                                          <a:latin typeface="Cambria Math" panose="02040503050406030204" pitchFamily="18" charset="0"/>
                                        </a:rPr>
                                        <m:t>6</m:t>
                                      </m:r>
                                    </m:den>
                                  </m:f>
                                </m:e>
                              </m:box>
                            </m:oMath>
                          </a14:m>
                          <a:r>
                            <a:rPr lang="en-GB" sz="1600" b="0" i="0" u="none" dirty="0"/>
                            <a:t> will be marked at different heights on each glass.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22 explores subtraction of unit fractions. Part a initially assesses whether students are able to identify the larger fraction: notice whether students also offer a relationship between the two fractions (for example, whether they recognise that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dirty="0"/>
                            <a:t> is twice the</a:t>
                          </a:r>
                          <a:r>
                            <a:rPr lang="en-GB" sz="1600" baseline="0" dirty="0"/>
                            <a:t> size of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1</m:t>
                                      </m:r>
                                    </m:num>
                                    <m:den>
                                      <m:r>
                                        <a:rPr lang="en-GB" sz="1600" b="0" i="1" baseline="0" smtClean="0">
                                          <a:latin typeface="Cambria Math" panose="02040503050406030204" pitchFamily="18" charset="0"/>
                                        </a:rPr>
                                        <m:t>4</m:t>
                                      </m:r>
                                    </m:den>
                                  </m:f>
                                </m:e>
                              </m:box>
                            </m:oMath>
                          </a14:m>
                          <a:r>
                            <a:rPr lang="en-GB" sz="1600" dirty="0"/>
                            <a:t> and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box>
                            </m:oMath>
                          </a14:m>
                          <a:r>
                            <a:rPr lang="en-GB" sz="1600" dirty="0"/>
                            <a:t> is twice the size of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e>
                              </m:box>
                            </m:oMath>
                          </a14:m>
                          <a:r>
                            <a:rPr lang="en-GB"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asks students to imagine pouring a full glass into an empty glass, providing a context for calculating the difference between the two values.</a:t>
                          </a:r>
                          <a:r>
                            <a:rPr lang="en-GB" sz="1600" baseline="0" dirty="0"/>
                            <a:t> </a:t>
                          </a:r>
                          <a:r>
                            <a:rPr lang="en-GB" sz="1600" dirty="0"/>
                            <a:t>The values for the first two pairs of glasses feature relationships that students might know without calculating, and might help identify where students reach for a method rather than reasoning about the values given. The third pair,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dirty="0"/>
                            <a:t> and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box>
                            </m:oMath>
                          </a14:m>
                          <a:r>
                            <a:rPr lang="en-GB" sz="1600" dirty="0"/>
                            <a:t>, are less</a:t>
                          </a:r>
                          <a:r>
                            <a:rPr lang="en-GB" sz="1600" baseline="0" dirty="0"/>
                            <a:t> likely to be compared using known facts and so students will need to recognise that subtraction is the operation being modelled. Assess students’ accuracy with their method for subtracting fractions and if they recognise that this is the same method as for adding fractions.</a:t>
                          </a:r>
                          <a:endParaRPr lang="en-GB" sz="1600" dirty="0"/>
                        </a:p>
                      </a:txBody>
                      <a:tcPr/>
                    </a:tc>
                    <a:extLst>
                      <a:ext uri="{0D108BD9-81ED-4DB2-BD59-A6C34878D82A}">
                        <a16:rowId xmlns:a16="http://schemas.microsoft.com/office/drawing/2014/main" val="1616516725"/>
                      </a:ext>
                    </a:extLst>
                  </a:tr>
                  <a:tr h="834328">
                    <a:tc gridSpan="2">
                      <a:txBody>
                        <a:bodyPr/>
                        <a:lstStyle/>
                        <a:p>
                          <a:r>
                            <a:rPr lang="en-GB" sz="1600" b="1" dirty="0"/>
                            <a:t>Additional resources</a:t>
                          </a:r>
                        </a:p>
                        <a:p>
                          <a:pPr marL="285750" indent="-285750">
                            <a:buFont typeface="Arial" panose="020B0604020202020204" pitchFamily="34" charset="0"/>
                            <a:buChar char="•"/>
                          </a:pPr>
                          <a:r>
                            <a:rPr lang="en-GB" sz="1600" b="0" dirty="0"/>
                            <a:t>Within the Primary Mastery Professional Development Materials, Topic 3.4 explores </a:t>
                          </a:r>
                          <a:r>
                            <a:rPr lang="en-GB" sz="1600" dirty="0">
                              <a:hlinkClick r:id="rId3"/>
                            </a:rPr>
                            <a:t>Adding and subtracting within one whole | NCETM</a:t>
                          </a:r>
                          <a:r>
                            <a:rPr lang="en-GB" sz="1600" dirty="0"/>
                            <a:t> and Topic 3.8 explores </a:t>
                          </a:r>
                          <a:r>
                            <a:rPr lang="en-GB" sz="1600" dirty="0">
                              <a:hlinkClick r:id="rId4"/>
                            </a:rPr>
                            <a:t>Common denomination: more adding and subtracting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4559331"/>
                  </p:ext>
                </p:extLst>
              </p:nvPr>
            </p:nvGraphicFramePr>
            <p:xfrm>
              <a:off x="267128" y="764704"/>
              <a:ext cx="11766038" cy="6003010"/>
            </p:xfrm>
            <a:graphic>
              <a:graphicData uri="http://schemas.openxmlformats.org/drawingml/2006/table">
                <a:tbl>
                  <a:tblPr firstRow="1" bandRow="1">
                    <a:tableStyleId>{5940675A-B579-460E-94D1-54222C63F5DA}</a:tableStyleId>
                  </a:tblPr>
                  <a:tblGrid>
                    <a:gridCol w="6510862">
                      <a:extLst>
                        <a:ext uri="{9D8B030D-6E8A-4147-A177-3AD203B41FA5}">
                          <a16:colId xmlns:a16="http://schemas.microsoft.com/office/drawing/2014/main" val="695237181"/>
                        </a:ext>
                      </a:extLst>
                    </a:gridCol>
                    <a:gridCol w="5255176">
                      <a:extLst>
                        <a:ext uri="{9D8B030D-6E8A-4147-A177-3AD203B41FA5}">
                          <a16:colId xmlns:a16="http://schemas.microsoft.com/office/drawing/2014/main" val="300072507"/>
                        </a:ext>
                      </a:extLst>
                    </a:gridCol>
                  </a:tblGrid>
                  <a:tr h="37081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97870">
                    <a:tc>
                      <a:txBody>
                        <a:bodyPr/>
                        <a:lstStyle/>
                        <a:p>
                          <a:endParaRPr lang="en-US"/>
                        </a:p>
                      </a:txBody>
                      <a:tcPr>
                        <a:blipFill>
                          <a:blip r:embed="rId5"/>
                          <a:stretch>
                            <a:fillRect l="-94" t="-8376" r="-80917" b="-18655"/>
                          </a:stretch>
                        </a:blipFill>
                      </a:tcPr>
                    </a:tc>
                    <a:tc>
                      <a:txBody>
                        <a:bodyPr/>
                        <a:lstStyle/>
                        <a:p>
                          <a:endParaRPr lang="en-US"/>
                        </a:p>
                      </a:txBody>
                      <a:tcPr>
                        <a:blipFill>
                          <a:blip r:embed="rId5"/>
                          <a:stretch>
                            <a:fillRect l="-124130" t="-8376" r="-348" b="-18655"/>
                          </a:stretch>
                        </a:blipFill>
                      </a:tcPr>
                    </a:tc>
                    <a:extLst>
                      <a:ext uri="{0D108BD9-81ED-4DB2-BD59-A6C34878D82A}">
                        <a16:rowId xmlns:a16="http://schemas.microsoft.com/office/drawing/2014/main" val="1616516725"/>
                      </a:ext>
                    </a:extLst>
                  </a:tr>
                  <a:tr h="834328">
                    <a:tc gridSpan="2">
                      <a:txBody>
                        <a:bodyPr/>
                        <a:lstStyle/>
                        <a:p>
                          <a:r>
                            <a:rPr lang="en-GB" sz="1600" b="1" dirty="0"/>
                            <a:t>Additional resources</a:t>
                          </a:r>
                        </a:p>
                        <a:p>
                          <a:pPr marL="285750" indent="-285750">
                            <a:buFont typeface="Arial" panose="020B0604020202020204" pitchFamily="34" charset="0"/>
                            <a:buChar char="•"/>
                          </a:pPr>
                          <a:r>
                            <a:rPr lang="en-GB" sz="1600" b="0" dirty="0"/>
                            <a:t>Within the Primary Mastery Professional Development Materials, Topic 3.4 explores </a:t>
                          </a:r>
                          <a:r>
                            <a:rPr lang="en-GB" sz="1600" dirty="0">
                              <a:hlinkClick r:id="rId6"/>
                            </a:rPr>
                            <a:t>Adding and subtracting within one whole | NCETM</a:t>
                          </a:r>
                          <a:r>
                            <a:rPr lang="en-GB" sz="1600" dirty="0"/>
                            <a:t> and Topic 3.8 explores </a:t>
                          </a:r>
                          <a:r>
                            <a:rPr lang="en-GB" sz="1600" dirty="0">
                              <a:hlinkClick r:id="rId7"/>
                            </a:rPr>
                            <a:t>Common denomination: more adding and subtracting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799196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23: The sixth sense</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53936" y="577767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969339" y="5720569"/>
            <a:ext cx="5402924" cy="769441"/>
          </a:xfrm>
          <a:prstGeom prst="rect">
            <a:avLst/>
          </a:prstGeom>
          <a:noFill/>
        </p:spPr>
        <p:txBody>
          <a:bodyPr wrap="square" rtlCol="0">
            <a:spAutoFit/>
          </a:bodyPr>
          <a:lstStyle/>
          <a:p>
            <a:pPr>
              <a:buNone/>
            </a:pPr>
            <a:r>
              <a:rPr lang="en-GB" sz="2200" dirty="0"/>
              <a:t>How many different ways can you complete this?</a:t>
            </a:r>
          </a:p>
        </p:txBody>
      </p:sp>
      <p:pic>
        <p:nvPicPr>
          <p:cNvPr id="2" name="Picture 1">
            <a:extLst>
              <a:ext uri="{FF2B5EF4-FFF2-40B4-BE49-F238E27FC236}">
                <a16:creationId xmlns:a16="http://schemas.microsoft.com/office/drawing/2014/main" id="{7380E01E-54BE-4B10-A833-729F3306F193}"/>
              </a:ext>
            </a:extLst>
          </p:cNvPr>
          <p:cNvPicPr>
            <a:picLocks noChangeAspect="1"/>
          </p:cNvPicPr>
          <p:nvPr/>
        </p:nvPicPr>
        <p:blipFill>
          <a:blip r:embed="rId3"/>
          <a:stretch>
            <a:fillRect/>
          </a:stretch>
        </p:blipFill>
        <p:spPr>
          <a:xfrm>
            <a:off x="833070" y="1845356"/>
            <a:ext cx="3096000" cy="1509214"/>
          </a:xfrm>
          <a:prstGeom prst="rect">
            <a:avLst/>
          </a:prstGeom>
        </p:spPr>
      </p:pic>
      <p:pic>
        <p:nvPicPr>
          <p:cNvPr id="4" name="Picture 3">
            <a:extLst>
              <a:ext uri="{FF2B5EF4-FFF2-40B4-BE49-F238E27FC236}">
                <a16:creationId xmlns:a16="http://schemas.microsoft.com/office/drawing/2014/main" id="{DA9A08D1-935D-4723-9745-7AA1E9ACA015}"/>
              </a:ext>
            </a:extLst>
          </p:cNvPr>
          <p:cNvPicPr>
            <a:picLocks noChangeAspect="1"/>
          </p:cNvPicPr>
          <p:nvPr/>
        </p:nvPicPr>
        <p:blipFill>
          <a:blip r:embed="rId4"/>
          <a:stretch>
            <a:fillRect/>
          </a:stretch>
        </p:blipFill>
        <p:spPr>
          <a:xfrm>
            <a:off x="4601262" y="1845362"/>
            <a:ext cx="3096000" cy="1474728"/>
          </a:xfrm>
          <a:prstGeom prst="rect">
            <a:avLst/>
          </a:prstGeom>
        </p:spPr>
      </p:pic>
      <p:pic>
        <p:nvPicPr>
          <p:cNvPr id="13" name="Picture 12">
            <a:extLst>
              <a:ext uri="{FF2B5EF4-FFF2-40B4-BE49-F238E27FC236}">
                <a16:creationId xmlns:a16="http://schemas.microsoft.com/office/drawing/2014/main" id="{A4147428-B46E-49C4-B7E6-E448F8447069}"/>
              </a:ext>
            </a:extLst>
          </p:cNvPr>
          <p:cNvPicPr>
            <a:picLocks noChangeAspect="1"/>
          </p:cNvPicPr>
          <p:nvPr/>
        </p:nvPicPr>
        <p:blipFill>
          <a:blip r:embed="rId5"/>
          <a:stretch>
            <a:fillRect/>
          </a:stretch>
        </p:blipFill>
        <p:spPr>
          <a:xfrm>
            <a:off x="8592093" y="1845362"/>
            <a:ext cx="3096000" cy="1487628"/>
          </a:xfrm>
          <a:prstGeom prst="rect">
            <a:avLst/>
          </a:prstGeom>
        </p:spPr>
      </p:pic>
      <p:pic>
        <p:nvPicPr>
          <p:cNvPr id="14" name="Picture 13">
            <a:extLst>
              <a:ext uri="{FF2B5EF4-FFF2-40B4-BE49-F238E27FC236}">
                <a16:creationId xmlns:a16="http://schemas.microsoft.com/office/drawing/2014/main" id="{4A5FBC1D-3674-4BAB-BBA5-6C3026233333}"/>
              </a:ext>
            </a:extLst>
          </p:cNvPr>
          <p:cNvPicPr>
            <a:picLocks noChangeAspect="1"/>
          </p:cNvPicPr>
          <p:nvPr/>
        </p:nvPicPr>
        <p:blipFill>
          <a:blip r:embed="rId6"/>
          <a:stretch>
            <a:fillRect/>
          </a:stretch>
        </p:blipFill>
        <p:spPr>
          <a:xfrm>
            <a:off x="742881" y="3795373"/>
            <a:ext cx="3096000" cy="1513514"/>
          </a:xfrm>
          <a:prstGeom prst="rect">
            <a:avLst/>
          </a:prstGeom>
        </p:spPr>
      </p:pic>
      <p:sp>
        <p:nvSpPr>
          <p:cNvPr id="26" name="TextBox 25">
            <a:extLst>
              <a:ext uri="{FF2B5EF4-FFF2-40B4-BE49-F238E27FC236}">
                <a16:creationId xmlns:a16="http://schemas.microsoft.com/office/drawing/2014/main" id="{D9C881BF-ED7D-46F0-B2A2-CB7E3575C901}"/>
              </a:ext>
            </a:extLst>
          </p:cNvPr>
          <p:cNvSpPr txBox="1"/>
          <p:nvPr/>
        </p:nvSpPr>
        <p:spPr>
          <a:xfrm>
            <a:off x="253936" y="2198609"/>
            <a:ext cx="572845" cy="461665"/>
          </a:xfrm>
          <a:prstGeom prst="rect">
            <a:avLst/>
          </a:prstGeom>
          <a:noFill/>
        </p:spPr>
        <p:txBody>
          <a:bodyPr wrap="square" rtlCol="0">
            <a:spAutoFit/>
          </a:bodyPr>
          <a:lstStyle/>
          <a:p>
            <a:pPr>
              <a:buNone/>
            </a:pPr>
            <a:r>
              <a:rPr lang="en-GB" sz="2400" dirty="0">
                <a:solidFill>
                  <a:srgbClr val="00628C"/>
                </a:solidFill>
              </a:rPr>
              <a:t>a)</a:t>
            </a:r>
          </a:p>
        </p:txBody>
      </p:sp>
      <p:sp>
        <p:nvSpPr>
          <p:cNvPr id="27" name="TextBox 26">
            <a:extLst>
              <a:ext uri="{FF2B5EF4-FFF2-40B4-BE49-F238E27FC236}">
                <a16:creationId xmlns:a16="http://schemas.microsoft.com/office/drawing/2014/main" id="{9B15C0F1-C9E9-4CD7-AE0E-E186150615CC}"/>
              </a:ext>
            </a:extLst>
          </p:cNvPr>
          <p:cNvSpPr txBox="1"/>
          <p:nvPr/>
        </p:nvSpPr>
        <p:spPr>
          <a:xfrm>
            <a:off x="4095647" y="2198609"/>
            <a:ext cx="572845" cy="461665"/>
          </a:xfrm>
          <a:prstGeom prst="rect">
            <a:avLst/>
          </a:prstGeom>
          <a:noFill/>
        </p:spPr>
        <p:txBody>
          <a:bodyPr wrap="square" rtlCol="0">
            <a:spAutoFit/>
          </a:bodyPr>
          <a:lstStyle/>
          <a:p>
            <a:pPr>
              <a:buNone/>
            </a:pPr>
            <a:r>
              <a:rPr lang="en-GB" sz="2400" dirty="0">
                <a:solidFill>
                  <a:srgbClr val="00628C"/>
                </a:solidFill>
              </a:rPr>
              <a:t>b)</a:t>
            </a:r>
          </a:p>
        </p:txBody>
      </p:sp>
      <p:sp>
        <p:nvSpPr>
          <p:cNvPr id="28" name="TextBox 27">
            <a:extLst>
              <a:ext uri="{FF2B5EF4-FFF2-40B4-BE49-F238E27FC236}">
                <a16:creationId xmlns:a16="http://schemas.microsoft.com/office/drawing/2014/main" id="{E2C839AA-03C6-4513-B0FA-A93AC3329A72}"/>
              </a:ext>
            </a:extLst>
          </p:cNvPr>
          <p:cNvSpPr txBox="1"/>
          <p:nvPr/>
        </p:nvSpPr>
        <p:spPr>
          <a:xfrm>
            <a:off x="7954028" y="2198609"/>
            <a:ext cx="572844" cy="475188"/>
          </a:xfrm>
          <a:prstGeom prst="rect">
            <a:avLst/>
          </a:prstGeom>
          <a:noFill/>
        </p:spPr>
        <p:txBody>
          <a:bodyPr wrap="square" rtlCol="0">
            <a:spAutoFit/>
          </a:bodyPr>
          <a:lstStyle/>
          <a:p>
            <a:pPr>
              <a:buNone/>
            </a:pPr>
            <a:r>
              <a:rPr lang="en-GB" sz="2400" dirty="0">
                <a:solidFill>
                  <a:srgbClr val="00628C"/>
                </a:solidFill>
              </a:rPr>
              <a:t>c)</a:t>
            </a:r>
          </a:p>
        </p:txBody>
      </p:sp>
      <p:sp>
        <p:nvSpPr>
          <p:cNvPr id="29" name="TextBox 28">
            <a:extLst>
              <a:ext uri="{FF2B5EF4-FFF2-40B4-BE49-F238E27FC236}">
                <a16:creationId xmlns:a16="http://schemas.microsoft.com/office/drawing/2014/main" id="{CB95927D-4B21-40AD-BFDA-FE95A2E7090E}"/>
              </a:ext>
            </a:extLst>
          </p:cNvPr>
          <p:cNvSpPr txBox="1"/>
          <p:nvPr/>
        </p:nvSpPr>
        <p:spPr>
          <a:xfrm>
            <a:off x="186706" y="4022998"/>
            <a:ext cx="572845" cy="461665"/>
          </a:xfrm>
          <a:prstGeom prst="rect">
            <a:avLst/>
          </a:prstGeom>
          <a:noFill/>
        </p:spPr>
        <p:txBody>
          <a:bodyPr wrap="square" rtlCol="0">
            <a:spAutoFit/>
          </a:bodyPr>
          <a:lstStyle/>
          <a:p>
            <a:pPr>
              <a:buNone/>
            </a:pPr>
            <a:r>
              <a:rPr lang="en-GB" sz="2400" dirty="0">
                <a:solidFill>
                  <a:srgbClr val="00628C"/>
                </a:solidFill>
              </a:rPr>
              <a:t>d)</a:t>
            </a:r>
          </a:p>
        </p:txBody>
      </p:sp>
      <p:sp>
        <p:nvSpPr>
          <p:cNvPr id="30" name="TextBox 29">
            <a:extLst>
              <a:ext uri="{FF2B5EF4-FFF2-40B4-BE49-F238E27FC236}">
                <a16:creationId xmlns:a16="http://schemas.microsoft.com/office/drawing/2014/main" id="{EAC60473-FA76-4C8A-8EC0-D7BC90777215}"/>
              </a:ext>
            </a:extLst>
          </p:cNvPr>
          <p:cNvSpPr txBox="1"/>
          <p:nvPr/>
        </p:nvSpPr>
        <p:spPr>
          <a:xfrm>
            <a:off x="4028417" y="4022998"/>
            <a:ext cx="572845" cy="461665"/>
          </a:xfrm>
          <a:prstGeom prst="rect">
            <a:avLst/>
          </a:prstGeom>
          <a:noFill/>
        </p:spPr>
        <p:txBody>
          <a:bodyPr wrap="square" rtlCol="0">
            <a:spAutoFit/>
          </a:bodyPr>
          <a:lstStyle/>
          <a:p>
            <a:pPr>
              <a:buNone/>
            </a:pPr>
            <a:r>
              <a:rPr lang="en-GB" sz="2400" dirty="0">
                <a:solidFill>
                  <a:srgbClr val="00628C"/>
                </a:solidFill>
              </a:rPr>
              <a:t>e)</a:t>
            </a:r>
          </a:p>
        </p:txBody>
      </p:sp>
      <p:sp>
        <p:nvSpPr>
          <p:cNvPr id="31" name="TextBox 30">
            <a:extLst>
              <a:ext uri="{FF2B5EF4-FFF2-40B4-BE49-F238E27FC236}">
                <a16:creationId xmlns:a16="http://schemas.microsoft.com/office/drawing/2014/main" id="{78E92501-22C6-4916-8B02-8B093F600832}"/>
              </a:ext>
            </a:extLst>
          </p:cNvPr>
          <p:cNvSpPr txBox="1"/>
          <p:nvPr/>
        </p:nvSpPr>
        <p:spPr>
          <a:xfrm>
            <a:off x="7886798" y="4022998"/>
            <a:ext cx="572844" cy="475188"/>
          </a:xfrm>
          <a:prstGeom prst="rect">
            <a:avLst/>
          </a:prstGeom>
          <a:noFill/>
        </p:spPr>
        <p:txBody>
          <a:bodyPr wrap="square" rtlCol="0">
            <a:spAutoFit/>
          </a:bodyPr>
          <a:lstStyle/>
          <a:p>
            <a:pPr>
              <a:buNone/>
            </a:pPr>
            <a:r>
              <a:rPr lang="en-GB" sz="2400" dirty="0">
                <a:solidFill>
                  <a:srgbClr val="00628C"/>
                </a:solidFill>
              </a:rPr>
              <a:t>f)</a:t>
            </a:r>
          </a:p>
        </p:txBody>
      </p:sp>
      <p:pic>
        <p:nvPicPr>
          <p:cNvPr id="15" name="Picture 14">
            <a:extLst>
              <a:ext uri="{FF2B5EF4-FFF2-40B4-BE49-F238E27FC236}">
                <a16:creationId xmlns:a16="http://schemas.microsoft.com/office/drawing/2014/main" id="{F25E84C1-7871-4828-8C0E-F81C8397211B}"/>
              </a:ext>
            </a:extLst>
          </p:cNvPr>
          <p:cNvPicPr>
            <a:picLocks noChangeAspect="1"/>
          </p:cNvPicPr>
          <p:nvPr/>
        </p:nvPicPr>
        <p:blipFill>
          <a:blip r:embed="rId7"/>
          <a:stretch>
            <a:fillRect/>
          </a:stretch>
        </p:blipFill>
        <p:spPr>
          <a:xfrm>
            <a:off x="8525418" y="3795373"/>
            <a:ext cx="3096000" cy="1513514"/>
          </a:xfrm>
          <a:prstGeom prst="rect">
            <a:avLst/>
          </a:prstGeom>
        </p:spPr>
      </p:pic>
      <p:pic>
        <p:nvPicPr>
          <p:cNvPr id="39" name="Picture 38">
            <a:extLst>
              <a:ext uri="{FF2B5EF4-FFF2-40B4-BE49-F238E27FC236}">
                <a16:creationId xmlns:a16="http://schemas.microsoft.com/office/drawing/2014/main" id="{A0634C23-534A-48C5-8E13-C03F937F3EB1}"/>
              </a:ext>
            </a:extLst>
          </p:cNvPr>
          <p:cNvPicPr>
            <a:picLocks noChangeAspect="1"/>
          </p:cNvPicPr>
          <p:nvPr/>
        </p:nvPicPr>
        <p:blipFill>
          <a:blip r:embed="rId8"/>
          <a:stretch>
            <a:fillRect/>
          </a:stretch>
        </p:blipFill>
        <p:spPr>
          <a:xfrm>
            <a:off x="4540506" y="3795373"/>
            <a:ext cx="3096000" cy="1504914"/>
          </a:xfrm>
          <a:prstGeom prst="rect">
            <a:avLst/>
          </a:prstGeom>
        </p:spPr>
      </p:pic>
      <p:pic>
        <p:nvPicPr>
          <p:cNvPr id="5" name="Picture 4">
            <a:extLst>
              <a:ext uri="{FF2B5EF4-FFF2-40B4-BE49-F238E27FC236}">
                <a16:creationId xmlns:a16="http://schemas.microsoft.com/office/drawing/2014/main" id="{0B324857-EA1A-4581-A4C4-59ABD4EFF5AE}"/>
              </a:ext>
            </a:extLst>
          </p:cNvPr>
          <p:cNvPicPr>
            <a:picLocks noChangeAspect="1"/>
          </p:cNvPicPr>
          <p:nvPr/>
        </p:nvPicPr>
        <p:blipFill>
          <a:blip r:embed="rId9"/>
          <a:stretch>
            <a:fillRect/>
          </a:stretch>
        </p:blipFill>
        <p:spPr>
          <a:xfrm>
            <a:off x="5429418" y="5448067"/>
            <a:ext cx="3096000" cy="1345337"/>
          </a:xfrm>
          <a:prstGeom prst="rect">
            <a:avLst/>
          </a:prstGeom>
        </p:spPr>
      </p:pic>
      <p:sp>
        <p:nvSpPr>
          <p:cNvPr id="18" name="Text Placeholder 22">
            <a:extLst>
              <a:ext uri="{FF2B5EF4-FFF2-40B4-BE49-F238E27FC236}">
                <a16:creationId xmlns:a16="http://schemas.microsoft.com/office/drawing/2014/main" id="{65CBB356-8131-4211-B62F-0287EFC5F8E4}"/>
              </a:ext>
            </a:extLst>
          </p:cNvPr>
          <p:cNvSpPr>
            <a:spLocks noGrp="1" noChangeAspect="1"/>
          </p:cNvSpPr>
          <p:nvPr>
            <p:ph type="body" sz="quarter" idx="10"/>
          </p:nvPr>
        </p:nvSpPr>
        <p:spPr>
          <a:xfrm>
            <a:off x="237381" y="1235580"/>
            <a:ext cx="11717238" cy="830997"/>
          </a:xfrm>
        </p:spPr>
        <p:txBody>
          <a:bodyPr>
            <a:normAutofit/>
          </a:bodyPr>
          <a:lstStyle/>
          <a:p>
            <a:r>
              <a:rPr lang="en-GB" sz="2200" dirty="0"/>
              <a:t>Find the missing value each time.</a:t>
            </a:r>
          </a:p>
        </p:txBody>
      </p:sp>
    </p:spTree>
    <p:extLst>
      <p:ext uri="{BB962C8B-B14F-4D97-AF65-F5344CB8AC3E}">
        <p14:creationId xmlns:p14="http://schemas.microsoft.com/office/powerpoint/2010/main" val="171275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6" grpId="0"/>
      <p:bldP spid="27" grpId="0"/>
      <p:bldP spid="28" grpId="0"/>
      <p:bldP spid="29" grpId="0"/>
      <p:bldP spid="30" grpId="0"/>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23: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79746982"/>
                  </p:ext>
                </p:extLst>
              </p:nvPr>
            </p:nvGraphicFramePr>
            <p:xfrm>
              <a:off x="267128" y="764704"/>
              <a:ext cx="11766038" cy="5963158"/>
            </p:xfrm>
            <a:graphic>
              <a:graphicData uri="http://schemas.openxmlformats.org/drawingml/2006/table">
                <a:tbl>
                  <a:tblPr firstRow="1" bandRow="1">
                    <a:tableStyleId>{5940675A-B579-460E-94D1-54222C63F5DA}</a:tableStyleId>
                  </a:tblPr>
                  <a:tblGrid>
                    <a:gridCol w="6385463">
                      <a:extLst>
                        <a:ext uri="{9D8B030D-6E8A-4147-A177-3AD203B41FA5}">
                          <a16:colId xmlns:a16="http://schemas.microsoft.com/office/drawing/2014/main" val="695237181"/>
                        </a:ext>
                      </a:extLst>
                    </a:gridCol>
                    <a:gridCol w="538057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a:t>
                          </a:r>
                          <a:r>
                            <a:rPr lang="en-GB" sz="1600" i="0" u="none" baseline="0" dirty="0"/>
                            <a:t> m</a:t>
                          </a:r>
                          <a:r>
                            <a:rPr lang="en-GB" sz="1600" i="0" u="none" dirty="0"/>
                            <a:t>arkings on the line to support students to visualise the calculation and make sense of the process. For example, for</a:t>
                          </a:r>
                          <a:r>
                            <a:rPr lang="en-GB" sz="1600" i="0" u="none" baseline="0" dirty="0"/>
                            <a:t> part a,</a:t>
                          </a:r>
                          <a:r>
                            <a:rPr lang="en-GB" sz="1600" i="0" u="none" dirty="0"/>
                            <a:t> once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3</m:t>
                                      </m:r>
                                    </m:den>
                                  </m:f>
                                </m:e>
                              </m:box>
                            </m:oMath>
                          </a14:m>
                          <a:r>
                            <a:rPr lang="en-GB" sz="1600" i="0" u="none" dirty="0"/>
                            <a:t> is rewritten as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4</m:t>
                                      </m:r>
                                    </m:num>
                                    <m:den>
                                      <m:r>
                                        <a:rPr lang="en-GB" sz="1600" b="0" i="1" u="none" smtClean="0">
                                          <a:latin typeface="Cambria Math" panose="02040503050406030204" pitchFamily="18" charset="0"/>
                                        </a:rPr>
                                        <m:t>6</m:t>
                                      </m:r>
                                    </m:den>
                                  </m:f>
                                </m:e>
                              </m:box>
                            </m:oMath>
                          </a14:m>
                          <a:r>
                            <a:rPr lang="en-GB" sz="1600" i="0" u="none" dirty="0"/>
                            <a:t>, the gap</a:t>
                          </a:r>
                          <a:r>
                            <a:rPr lang="en-GB" sz="1600" i="0" u="none" baseline="0" dirty="0"/>
                            <a:t> </a:t>
                          </a:r>
                          <a:r>
                            <a:rPr lang="en-GB" sz="1600" i="0" u="none" dirty="0"/>
                            <a:t>between the</a:t>
                          </a:r>
                          <a:r>
                            <a:rPr lang="en-GB" sz="1600" i="0" u="none" baseline="0" dirty="0"/>
                            <a:t> missing number and </a:t>
                          </a:r>
                          <a14:m>
                            <m:oMath xmlns:m="http://schemas.openxmlformats.org/officeDocument/2006/math">
                              <m:box>
                                <m:boxPr>
                                  <m:ctrlPr>
                                    <a:rPr lang="en-GB" sz="1600" i="1" u="none" baseline="0" smtClean="0">
                                      <a:latin typeface="Cambria Math" panose="02040503050406030204" pitchFamily="18" charset="0"/>
                                    </a:rPr>
                                  </m:ctrlPr>
                                </m:boxPr>
                                <m:e>
                                  <m:argPr>
                                    <m:argSz m:val="-1"/>
                                  </m:argPr>
                                  <m:f>
                                    <m:fPr>
                                      <m:ctrlPr>
                                        <a:rPr lang="en-GB" sz="1600" i="1" u="none" baseline="0" smtClean="0">
                                          <a:latin typeface="Cambria Math" panose="02040503050406030204" pitchFamily="18" charset="0"/>
                                        </a:rPr>
                                      </m:ctrlPr>
                                    </m:fPr>
                                    <m:num>
                                      <m:r>
                                        <a:rPr lang="en-GB" sz="1600" b="0" i="1" u="none" baseline="0" smtClean="0">
                                          <a:latin typeface="Cambria Math" panose="02040503050406030204" pitchFamily="18" charset="0"/>
                                        </a:rPr>
                                        <m:t>5</m:t>
                                      </m:r>
                                    </m:num>
                                    <m:den>
                                      <m:r>
                                        <a:rPr lang="en-GB" sz="1600" b="0" i="1" u="none" baseline="0" smtClean="0">
                                          <a:latin typeface="Cambria Math" panose="02040503050406030204" pitchFamily="18" charset="0"/>
                                        </a:rPr>
                                        <m:t>6</m:t>
                                      </m:r>
                                    </m:den>
                                  </m:f>
                                </m:e>
                              </m:box>
                              <m:r>
                                <a:rPr lang="en-GB" sz="1600" b="0" i="1" u="none" baseline="0" smtClean="0">
                                  <a:latin typeface="Cambria Math" panose="02040503050406030204" pitchFamily="18" charset="0"/>
                                </a:rPr>
                                <m:t> </m:t>
                              </m:r>
                            </m:oMath>
                          </a14:m>
                          <a:r>
                            <a:rPr lang="en-GB" sz="1600" i="0" u="none" dirty="0"/>
                            <a:t>could be divided into four equal</a:t>
                          </a:r>
                          <a:r>
                            <a:rPr lang="en-GB" sz="1600" i="0" u="none" baseline="0" dirty="0"/>
                            <a:t> parts.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Add additional constraints to the further thinking question, such as specifying a denominator, or that both values need to be less than 1.</a:t>
                          </a:r>
                        </a:p>
                        <a:p>
                          <a:endParaRPr lang="en-GB" sz="1600" u="none" dirty="0"/>
                        </a:p>
                        <a:p>
                          <a:r>
                            <a:rPr lang="en-GB" sz="1600" b="1" i="0" u="none" dirty="0"/>
                            <a:t>Representations</a:t>
                          </a:r>
                        </a:p>
                        <a:p>
                          <a:r>
                            <a:rPr lang="en-GB" sz="1600" b="0" i="0" u="none" dirty="0"/>
                            <a:t>A number line representation is used to model the difference or sum in each pair of fractions, but this is not drawn to any consistent scale so it represents the additive structure rather than the specific values. There are also no markings that might support students to use the representation to complete the calculation. Students or teachers may choose to mark helpful values, such as 1, to support their explanations. See the notes for further guidance about the subtraction questions in this example.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23 explores pairs of additions and subtractions, with the same fraction being both subtracted from and added to the same starting value. Do students use this connection to be more efficient in their second calculation for each pair? In all the pairs given, one denominator is a fraction of the other and so students should see that it is only necessary to find an equivalent for one of the fractions if using a common denominator method.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There are some specific assessment points created by the number selection: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Parts b, d and f explore students’ confidence with fractions greater than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 c explores understanding of the equivalence of fractions, as the difference is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Parts b, d, e and f could all be simplified; check whether students do this automatically or can do so when prompted.</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L</a:t>
                          </a:r>
                          <a:r>
                            <a:rPr lang="en-GB" sz="1600" b="0" dirty="0"/>
                            <a:t> and </a:t>
                          </a:r>
                          <a:r>
                            <a:rPr lang="en-GB" sz="1600" b="0" dirty="0">
                              <a:hlinkClick r:id="rId4" action="ppaction://hlinksldjump"/>
                            </a:rPr>
                            <a:t>M</a:t>
                          </a:r>
                          <a:r>
                            <a:rPr lang="en-GB" sz="1600" b="0" dirty="0"/>
                            <a:t> use the same structure, but separate into addition and subtraction to explore students’ understanding in more detail.</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79746982"/>
                  </p:ext>
                </p:extLst>
              </p:nvPr>
            </p:nvGraphicFramePr>
            <p:xfrm>
              <a:off x="267128" y="764704"/>
              <a:ext cx="11766038" cy="5963158"/>
            </p:xfrm>
            <a:graphic>
              <a:graphicData uri="http://schemas.openxmlformats.org/drawingml/2006/table">
                <a:tbl>
                  <a:tblPr firstRow="1" bandRow="1">
                    <a:tableStyleId>{5940675A-B579-460E-94D1-54222C63F5DA}</a:tableStyleId>
                  </a:tblPr>
                  <a:tblGrid>
                    <a:gridCol w="6385463">
                      <a:extLst>
                        <a:ext uri="{9D8B030D-6E8A-4147-A177-3AD203B41FA5}">
                          <a16:colId xmlns:a16="http://schemas.microsoft.com/office/drawing/2014/main" val="695237181"/>
                        </a:ext>
                      </a:extLst>
                    </a:gridCol>
                    <a:gridCol w="538057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774438">
                    <a:tc>
                      <a:txBody>
                        <a:bodyPr/>
                        <a:lstStyle/>
                        <a:p>
                          <a:endParaRPr lang="en-US"/>
                        </a:p>
                      </a:txBody>
                      <a:tcPr>
                        <a:blipFill>
                          <a:blip r:embed="rId5"/>
                          <a:stretch>
                            <a:fillRect l="-95" t="-8291" r="-84542" b="-1887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23 explores pairs of additions and subtractions, with the same fraction being both subtracted from and added to the same starting value. Do students use this connection to be more efficient in their second calculation for each pair? In all the pairs given, one denominator is a fraction of the other and so students should see that it is only necessary to find an equivalent for one of the fractions if using a common denominator method.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There are some specific assessment points created by the number selection: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Parts b, d and f explore students’ confidence with fractions greater than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 c explores understanding of the equivalence of fractions, as the difference is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Parts b, d, e and f could all be simplified; check whether students do this automatically or can do so when prompted.</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6" action="ppaction://hlinksldjump"/>
                            </a:rPr>
                            <a:t>L</a:t>
                          </a:r>
                          <a:r>
                            <a:rPr lang="en-GB" sz="1600" b="0" dirty="0"/>
                            <a:t> and </a:t>
                          </a:r>
                          <a:r>
                            <a:rPr lang="en-GB" sz="1600" b="0" dirty="0">
                              <a:hlinkClick r:id="rId7" action="ppaction://hlinksldjump"/>
                            </a:rPr>
                            <a:t>M</a:t>
                          </a:r>
                          <a:r>
                            <a:rPr lang="en-GB" sz="1600" b="0" dirty="0"/>
                            <a:t> use the same structure, but separate into addition and subtraction to explore students’ understanding in more detail.</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0266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normAutofit/>
          </a:bodyPr>
          <a:lstStyle/>
          <a:p>
            <a:r>
              <a:rPr lang="en-GB" dirty="0"/>
              <a:t>Checkpoint 24: Nine and three-quarters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344568" y="59487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1025584" y="5621501"/>
                <a:ext cx="8166542" cy="1107867"/>
              </a:xfrm>
              <a:prstGeom prst="rect">
                <a:avLst/>
              </a:prstGeom>
              <a:noFill/>
            </p:spPr>
            <p:txBody>
              <a:bodyPr wrap="square" rtlCol="0">
                <a:spAutoFit/>
              </a:bodyPr>
              <a:lstStyle/>
              <a:p>
                <a:pPr>
                  <a:buNone/>
                </a:pPr>
                <a:r>
                  <a:rPr lang="en-GB" sz="2200" dirty="0"/>
                  <a:t>Create your own calculations with an answer of </a:t>
                </a:r>
                <a:r>
                  <a:rPr lang="en-GB" dirty="0">
                    <a:latin typeface="Cambria Math" panose="02040503050406030204" pitchFamily="18" charset="0"/>
                    <a:ea typeface="Cambria Math" panose="02040503050406030204" pitchFamily="18" charset="0"/>
                  </a:rPr>
                  <a:t>9</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3</m:t>
                        </m:r>
                      </m:num>
                      <m:den>
                        <m:r>
                          <a:rPr lang="en-GB" i="1">
                            <a:latin typeface="Cambria Math" panose="02040503050406030204" pitchFamily="18" charset="0"/>
                            <a:ea typeface="Cambria Math" panose="02040503050406030204" pitchFamily="18" charset="0"/>
                          </a:rPr>
                          <m:t>4</m:t>
                        </m:r>
                      </m:den>
                    </m:f>
                  </m:oMath>
                </a14:m>
                <a:r>
                  <a:rPr lang="en-GB" dirty="0"/>
                  <a:t>. </a:t>
                </a:r>
              </a:p>
              <a:p>
                <a:pPr>
                  <a:buNone/>
                </a:pPr>
                <a:r>
                  <a:rPr lang="en-GB" sz="2200" dirty="0"/>
                  <a:t>Create some that don’t use a denominator of 4.</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1025584" y="5621501"/>
                <a:ext cx="8166542" cy="1107867"/>
              </a:xfrm>
              <a:prstGeom prst="rect">
                <a:avLst/>
              </a:prstGeom>
              <a:blipFill>
                <a:blip r:embed="rId4"/>
                <a:stretch>
                  <a:fillRect l="-970" b="-109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0" y="1146644"/>
                <a:ext cx="11669331" cy="431800"/>
              </a:xfrm>
            </p:spPr>
            <p:txBody>
              <a:bodyPr>
                <a:noAutofit/>
              </a:bodyPr>
              <a:lstStyle/>
              <a:p>
                <a:pPr marL="457200" indent="-457200">
                  <a:buFont typeface="+mj-lt"/>
                  <a:buAutoNum type="alphaLcParenR"/>
                </a:pPr>
                <a:r>
                  <a:rPr lang="en-GB" sz="2200" dirty="0"/>
                  <a:t>Which of these have an answer of </a:t>
                </a:r>
                <a:r>
                  <a:rPr lang="en-GB" dirty="0">
                    <a:latin typeface="Cambria Math" panose="02040503050406030204" pitchFamily="18" charset="0"/>
                    <a:ea typeface="Cambria Math" panose="02040503050406030204" pitchFamily="18" charset="0"/>
                  </a:rPr>
                  <a:t>9</a:t>
                </a:r>
                <a14:m>
                  <m:oMath xmlns:m="http://schemas.openxmlformats.org/officeDocument/2006/math">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b="0" i="1" smtClean="0">
                            <a:latin typeface="Cambria Math" panose="02040503050406030204" pitchFamily="18" charset="0"/>
                            <a:ea typeface="Cambria Math" panose="02040503050406030204" pitchFamily="18" charset="0"/>
                          </a:rPr>
                          <m:t>4</m:t>
                        </m:r>
                      </m:den>
                    </m:f>
                    <m:r>
                      <a:rPr lang="en-GB" b="0" i="0" smtClean="0">
                        <a:latin typeface="Cambria Math" panose="02040503050406030204" pitchFamily="18" charset="0"/>
                      </a:rPr>
                      <m:t>?</m:t>
                    </m:r>
                  </m:oMath>
                </a14:m>
                <a:endParaRPr lang="en-GB" b="0" dirty="0"/>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145680" y="1146644"/>
                <a:ext cx="11669331" cy="431800"/>
              </a:xfrm>
              <a:blipFill>
                <a:blip r:embed="rId5"/>
                <a:stretch>
                  <a:fillRect l="-627" t="-7042" b="-66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Placeholder 22">
                <a:extLst>
                  <a:ext uri="{FF2B5EF4-FFF2-40B4-BE49-F238E27FC236}">
                    <a16:creationId xmlns:a16="http://schemas.microsoft.com/office/drawing/2014/main" id="{F2EAC973-6058-430F-A210-567ED1754D1A}"/>
                  </a:ext>
                </a:extLst>
              </p:cNvPr>
              <p:cNvSpPr txBox="1">
                <a:spLocks/>
              </p:cNvSpPr>
              <p:nvPr/>
            </p:nvSpPr>
            <p:spPr>
              <a:xfrm>
                <a:off x="145680" y="4301408"/>
                <a:ext cx="9046446" cy="6595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2"/>
                </a:pPr>
                <a:r>
                  <a:rPr lang="en-GB" sz="2200" dirty="0"/>
                  <a:t>For those that </a:t>
                </a:r>
                <a:r>
                  <a:rPr lang="en-GB" sz="2200" b="1" dirty="0"/>
                  <a:t>don’t </a:t>
                </a:r>
                <a:r>
                  <a:rPr lang="en-GB" sz="2200" dirty="0"/>
                  <a:t>have an answer </a:t>
                </a:r>
                <a:r>
                  <a:rPr lang="en-GB" dirty="0">
                    <a:latin typeface="Cambria Math" panose="02040503050406030204" pitchFamily="18" charset="0"/>
                    <a:ea typeface="Cambria Math" panose="02040503050406030204" pitchFamily="18" charset="0"/>
                  </a:rPr>
                  <a:t>9</a:t>
                </a:r>
                <a14:m>
                  <m:oMath xmlns:m="http://schemas.openxmlformats.org/officeDocument/2006/math">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3</m:t>
                        </m:r>
                      </m:num>
                      <m:den>
                        <m:r>
                          <a:rPr lang="en-GB" i="1">
                            <a:latin typeface="Cambria Math" panose="02040503050406030204" pitchFamily="18" charset="0"/>
                            <a:ea typeface="Cambria Math" panose="02040503050406030204" pitchFamily="18" charset="0"/>
                          </a:rPr>
                          <m:t>4</m:t>
                        </m:r>
                      </m:den>
                    </m:f>
                  </m:oMath>
                </a14:m>
                <a:r>
                  <a:rPr lang="en-GB" sz="2200" dirty="0"/>
                  <a:t>, what do you need to add or subtract so that they do?</a:t>
                </a:r>
              </a:p>
            </p:txBody>
          </p:sp>
        </mc:Choice>
        <mc:Fallback xmlns="">
          <p:sp>
            <p:nvSpPr>
              <p:cNvPr id="6" name="Text Placeholder 22">
                <a:extLst>
                  <a:ext uri="{FF2B5EF4-FFF2-40B4-BE49-F238E27FC236}">
                    <a16:creationId xmlns:a16="http://schemas.microsoft.com/office/drawing/2014/main" id="{F2EAC973-6058-430F-A210-567ED1754D1A}"/>
                  </a:ext>
                </a:extLst>
              </p:cNvPr>
              <p:cNvSpPr txBox="1">
                <a:spLocks noRot="1" noChangeAspect="1" noMove="1" noResize="1" noEditPoints="1" noAdjustHandles="1" noChangeArrowheads="1" noChangeShapeType="1" noTextEdit="1"/>
              </p:cNvSpPr>
              <p:nvPr/>
            </p:nvSpPr>
            <p:spPr>
              <a:xfrm>
                <a:off x="145680" y="4301408"/>
                <a:ext cx="9046446" cy="659543"/>
              </a:xfrm>
              <a:prstGeom prst="rect">
                <a:avLst/>
              </a:prstGeom>
              <a:blipFill>
                <a:blip r:embed="rId6"/>
                <a:stretch>
                  <a:fillRect l="-809" t="-5556" b="-6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F7B298-DF2C-4074-95D1-FD6F9FCE9815}"/>
                  </a:ext>
                </a:extLst>
              </p:cNvPr>
              <p:cNvSpPr txBox="1"/>
              <p:nvPr/>
            </p:nvSpPr>
            <p:spPr>
              <a:xfrm>
                <a:off x="1025584" y="3156785"/>
                <a:ext cx="2191690" cy="59465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1" smtClean="0">
                          <a:latin typeface="Cambria Math" panose="02040503050406030204" pitchFamily="18" charset="0"/>
                        </a:rPr>
                        <m:t>+3</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0" smtClean="0">
                          <a:latin typeface="Cambria Math" panose="02040503050406030204" pitchFamily="18" charset="0"/>
                        </a:rPr>
                        <m:t>+</m:t>
                      </m:r>
                      <m:r>
                        <a:rPr lang="en-GB" i="1">
                          <a:latin typeface="Cambria Math" panose="02040503050406030204" pitchFamily="18" charset="0"/>
                        </a:rPr>
                        <m:t>3</m:t>
                      </m:r>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e>
                      </m:box>
                    </m:oMath>
                  </m:oMathPara>
                </a14:m>
                <a:endParaRPr lang="en-GB" dirty="0"/>
              </a:p>
            </p:txBody>
          </p:sp>
        </mc:Choice>
        <mc:Fallback xmlns="">
          <p:sp>
            <p:nvSpPr>
              <p:cNvPr id="8" name="TextBox 7">
                <a:extLst>
                  <a:ext uri="{FF2B5EF4-FFF2-40B4-BE49-F238E27FC236}">
                    <a16:creationId xmlns:a16="http://schemas.microsoft.com/office/drawing/2014/main" id="{E8F7B298-DF2C-4074-95D1-FD6F9FCE9815}"/>
                  </a:ext>
                </a:extLst>
              </p:cNvPr>
              <p:cNvSpPr txBox="1">
                <a:spLocks noRot="1" noChangeAspect="1" noMove="1" noResize="1" noEditPoints="1" noAdjustHandles="1" noChangeArrowheads="1" noChangeShapeType="1" noTextEdit="1"/>
              </p:cNvSpPr>
              <p:nvPr/>
            </p:nvSpPr>
            <p:spPr>
              <a:xfrm>
                <a:off x="1025584" y="3156785"/>
                <a:ext cx="2191690" cy="5946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1A98B4-666B-44C6-AD3E-8F3E961632AA}"/>
                  </a:ext>
                </a:extLst>
              </p:cNvPr>
              <p:cNvSpPr txBox="1"/>
              <p:nvPr/>
            </p:nvSpPr>
            <p:spPr>
              <a:xfrm>
                <a:off x="4573267" y="3131226"/>
                <a:ext cx="2191690" cy="595548"/>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1" smtClean="0">
                          <a:latin typeface="Cambria Math" panose="02040503050406030204" pitchFamily="18" charset="0"/>
                        </a:rPr>
                        <m:t>+3</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e>
                      </m:box>
                      <m:r>
                        <a:rPr lang="en-GB" b="0" i="1" smtClean="0">
                          <a:latin typeface="Cambria Math" panose="02040503050406030204" pitchFamily="18" charset="0"/>
                        </a:rPr>
                        <m:t>+4</m:t>
                      </m:r>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i="1">
                                  <a:latin typeface="Cambria Math" panose="02040503050406030204" pitchFamily="18" charset="0"/>
                                </a:rPr>
                                <m:t>4</m:t>
                              </m:r>
                            </m:den>
                          </m:f>
                        </m:e>
                      </m:box>
                    </m:oMath>
                  </m:oMathPara>
                </a14:m>
                <a:endParaRPr lang="en-GB" dirty="0"/>
              </a:p>
            </p:txBody>
          </p:sp>
        </mc:Choice>
        <mc:Fallback xmlns="">
          <p:sp>
            <p:nvSpPr>
              <p:cNvPr id="9" name="TextBox 8">
                <a:extLst>
                  <a:ext uri="{FF2B5EF4-FFF2-40B4-BE49-F238E27FC236}">
                    <a16:creationId xmlns:a16="http://schemas.microsoft.com/office/drawing/2014/main" id="{201A98B4-666B-44C6-AD3E-8F3E961632AA}"/>
                  </a:ext>
                </a:extLst>
              </p:cNvPr>
              <p:cNvSpPr txBox="1">
                <a:spLocks noRot="1" noChangeAspect="1" noMove="1" noResize="1" noEditPoints="1" noAdjustHandles="1" noChangeArrowheads="1" noChangeShapeType="1" noTextEdit="1"/>
              </p:cNvSpPr>
              <p:nvPr/>
            </p:nvSpPr>
            <p:spPr>
              <a:xfrm>
                <a:off x="4573267" y="3131226"/>
                <a:ext cx="2191690" cy="5955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6DA05C-F4A3-4F86-9CCE-B0D87C043AE9}"/>
                  </a:ext>
                </a:extLst>
              </p:cNvPr>
              <p:cNvSpPr txBox="1"/>
              <p:nvPr/>
            </p:nvSpPr>
            <p:spPr>
              <a:xfrm>
                <a:off x="8510181" y="3187186"/>
                <a:ext cx="1405769" cy="111261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40</m:t>
                              </m:r>
                            </m:num>
                            <m:den>
                              <m:r>
                                <a:rPr lang="en-GB" b="0" i="1" smtClean="0">
                                  <a:latin typeface="Cambria Math" panose="02040503050406030204" pitchFamily="18" charset="0"/>
                                </a:rPr>
                                <m:t>4</m:t>
                              </m:r>
                            </m:den>
                          </m:f>
                        </m:e>
                      </m:box>
                      <m:r>
                        <a:rPr lang="en-GB" b="0" i="1" smtClean="0">
                          <a:latin typeface="Cambria Math" panose="02040503050406030204" pitchFamily="18" charset="0"/>
                        </a:rPr>
                        <m:t>−</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oMath>
                  </m:oMathPara>
                </a14:m>
                <a:endParaRPr lang="en-GB" i="1" dirty="0">
                  <a:latin typeface="Cambria Math" panose="02040503050406030204" pitchFamily="18" charset="0"/>
                </a:endParaRPr>
              </a:p>
              <a:p>
                <a:pPr>
                  <a:buNone/>
                </a:pPr>
                <a:endParaRPr lang="en-GB" dirty="0"/>
              </a:p>
            </p:txBody>
          </p:sp>
        </mc:Choice>
        <mc:Fallback xmlns="">
          <p:sp>
            <p:nvSpPr>
              <p:cNvPr id="10" name="TextBox 9">
                <a:extLst>
                  <a:ext uri="{FF2B5EF4-FFF2-40B4-BE49-F238E27FC236}">
                    <a16:creationId xmlns:a16="http://schemas.microsoft.com/office/drawing/2014/main" id="{766DA05C-F4A3-4F86-9CCE-B0D87C043AE9}"/>
                  </a:ext>
                </a:extLst>
              </p:cNvPr>
              <p:cNvSpPr txBox="1">
                <a:spLocks noRot="1" noChangeAspect="1" noMove="1" noResize="1" noEditPoints="1" noAdjustHandles="1" noChangeArrowheads="1" noChangeShapeType="1" noTextEdit="1"/>
              </p:cNvSpPr>
              <p:nvPr/>
            </p:nvSpPr>
            <p:spPr>
              <a:xfrm>
                <a:off x="8510181" y="3187186"/>
                <a:ext cx="1405769" cy="111261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04A0752-4DD5-4836-BFDB-081FE9D1C134}"/>
                  </a:ext>
                </a:extLst>
              </p:cNvPr>
              <p:cNvSpPr txBox="1"/>
              <p:nvPr/>
            </p:nvSpPr>
            <p:spPr>
              <a:xfrm>
                <a:off x="9250936" y="2044359"/>
                <a:ext cx="1491947" cy="59465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rPr>
                        <m:t>+3</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1" smtClean="0">
                          <a:latin typeface="Cambria Math" panose="02040503050406030204" pitchFamily="18" charset="0"/>
                        </a:rPr>
                        <m:t> </m:t>
                      </m:r>
                    </m:oMath>
                  </m:oMathPara>
                </a14:m>
                <a:endParaRPr lang="en-GB" dirty="0"/>
              </a:p>
            </p:txBody>
          </p:sp>
        </mc:Choice>
        <mc:Fallback xmlns="">
          <p:sp>
            <p:nvSpPr>
              <p:cNvPr id="14" name="TextBox 13">
                <a:extLst>
                  <a:ext uri="{FF2B5EF4-FFF2-40B4-BE49-F238E27FC236}">
                    <a16:creationId xmlns:a16="http://schemas.microsoft.com/office/drawing/2014/main" id="{304A0752-4DD5-4836-BFDB-081FE9D1C134}"/>
                  </a:ext>
                </a:extLst>
              </p:cNvPr>
              <p:cNvSpPr txBox="1">
                <a:spLocks noRot="1" noChangeAspect="1" noMove="1" noResize="1" noEditPoints="1" noAdjustHandles="1" noChangeArrowheads="1" noChangeShapeType="1" noTextEdit="1"/>
              </p:cNvSpPr>
              <p:nvPr/>
            </p:nvSpPr>
            <p:spPr>
              <a:xfrm>
                <a:off x="9250936" y="2044359"/>
                <a:ext cx="1491947" cy="59465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A626A4E-7CE4-4655-B55F-DA1C7FB196AE}"/>
                  </a:ext>
                </a:extLst>
              </p:cNvPr>
              <p:cNvSpPr txBox="1"/>
              <p:nvPr/>
            </p:nvSpPr>
            <p:spPr>
              <a:xfrm>
                <a:off x="1025584" y="2083154"/>
                <a:ext cx="1612172" cy="595548"/>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rPr>
                        <m:t>−1</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oMath>
                  </m:oMathPara>
                </a14:m>
                <a:endParaRPr lang="en-GB" dirty="0"/>
              </a:p>
            </p:txBody>
          </p:sp>
        </mc:Choice>
        <mc:Fallback xmlns="">
          <p:sp>
            <p:nvSpPr>
              <p:cNvPr id="15" name="TextBox 14">
                <a:extLst>
                  <a:ext uri="{FF2B5EF4-FFF2-40B4-BE49-F238E27FC236}">
                    <a16:creationId xmlns:a16="http://schemas.microsoft.com/office/drawing/2014/main" id="{1A626A4E-7CE4-4655-B55F-DA1C7FB196AE}"/>
                  </a:ext>
                </a:extLst>
              </p:cNvPr>
              <p:cNvSpPr txBox="1">
                <a:spLocks noRot="1" noChangeAspect="1" noMove="1" noResize="1" noEditPoints="1" noAdjustHandles="1" noChangeArrowheads="1" noChangeShapeType="1" noTextEdit="1"/>
              </p:cNvSpPr>
              <p:nvPr/>
            </p:nvSpPr>
            <p:spPr>
              <a:xfrm>
                <a:off x="1025584" y="2083154"/>
                <a:ext cx="1612172" cy="59554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058B5B-B272-47D5-B511-5C646D4DA921}"/>
                  </a:ext>
                </a:extLst>
              </p:cNvPr>
              <p:cNvSpPr txBox="1"/>
              <p:nvPr/>
            </p:nvSpPr>
            <p:spPr>
              <a:xfrm>
                <a:off x="3758283" y="2049131"/>
                <a:ext cx="1413400" cy="595548"/>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1" smtClean="0">
                          <a:latin typeface="Cambria Math" panose="02040503050406030204" pitchFamily="18" charset="0"/>
                        </a:rPr>
                        <m:t>+7</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m:oMathPara>
                </a14:m>
                <a:endParaRPr lang="en-GB" dirty="0"/>
              </a:p>
            </p:txBody>
          </p:sp>
        </mc:Choice>
        <mc:Fallback xmlns="">
          <p:sp>
            <p:nvSpPr>
              <p:cNvPr id="16" name="TextBox 15">
                <a:extLst>
                  <a:ext uri="{FF2B5EF4-FFF2-40B4-BE49-F238E27FC236}">
                    <a16:creationId xmlns:a16="http://schemas.microsoft.com/office/drawing/2014/main" id="{4E058B5B-B272-47D5-B511-5C646D4DA921}"/>
                  </a:ext>
                </a:extLst>
              </p:cNvPr>
              <p:cNvSpPr txBox="1">
                <a:spLocks noRot="1" noChangeAspect="1" noMove="1" noResize="1" noEditPoints="1" noAdjustHandles="1" noChangeArrowheads="1" noChangeShapeType="1" noTextEdit="1"/>
              </p:cNvSpPr>
              <p:nvPr/>
            </p:nvSpPr>
            <p:spPr>
              <a:xfrm>
                <a:off x="3758283" y="2049131"/>
                <a:ext cx="1413400" cy="59554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D8B9F0-2A33-4B86-999C-66AC13178FE6}"/>
                  </a:ext>
                </a:extLst>
              </p:cNvPr>
              <p:cNvSpPr txBox="1"/>
              <p:nvPr/>
            </p:nvSpPr>
            <p:spPr>
              <a:xfrm>
                <a:off x="6276892" y="2105196"/>
                <a:ext cx="1612173" cy="595548"/>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e>
                      </m:box>
                      <m:r>
                        <a:rPr lang="en-GB" b="0" i="1" smtClean="0">
                          <a:latin typeface="Cambria Math" panose="02040503050406030204" pitchFamily="18" charset="0"/>
                        </a:rPr>
                        <m:t>−2</m:t>
                      </m:r>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e>
                      </m:box>
                    </m:oMath>
                  </m:oMathPara>
                </a14:m>
                <a:endParaRPr lang="en-GB" dirty="0"/>
              </a:p>
            </p:txBody>
          </p:sp>
        </mc:Choice>
        <mc:Fallback xmlns="">
          <p:sp>
            <p:nvSpPr>
              <p:cNvPr id="17" name="TextBox 16">
                <a:extLst>
                  <a:ext uri="{FF2B5EF4-FFF2-40B4-BE49-F238E27FC236}">
                    <a16:creationId xmlns:a16="http://schemas.microsoft.com/office/drawing/2014/main" id="{25D8B9F0-2A33-4B86-999C-66AC13178FE6}"/>
                  </a:ext>
                </a:extLst>
              </p:cNvPr>
              <p:cNvSpPr txBox="1">
                <a:spLocks noRot="1" noChangeAspect="1" noMove="1" noResize="1" noEditPoints="1" noAdjustHandles="1" noChangeArrowheads="1" noChangeShapeType="1" noTextEdit="1"/>
              </p:cNvSpPr>
              <p:nvPr/>
            </p:nvSpPr>
            <p:spPr>
              <a:xfrm>
                <a:off x="6276892" y="2105196"/>
                <a:ext cx="1612173" cy="595548"/>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03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6" grpId="0"/>
      <p:bldP spid="8" grpId="0"/>
      <p:bldP spid="9" grpId="0"/>
      <p:bldP spid="10" grpId="0"/>
      <p:bldP spid="14" grpId="0"/>
      <p:bldP spid="15" grpId="0"/>
      <p:bldP spid="16"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24: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71183492"/>
                  </p:ext>
                </p:extLst>
              </p:nvPr>
            </p:nvGraphicFramePr>
            <p:xfrm>
              <a:off x="267128" y="764704"/>
              <a:ext cx="11766038" cy="5787708"/>
            </p:xfrm>
            <a:graphic>
              <a:graphicData uri="http://schemas.openxmlformats.org/drawingml/2006/table">
                <a:tbl>
                  <a:tblPr firstRow="1" bandRow="1">
                    <a:tableStyleId>{5940675A-B579-460E-94D1-54222C63F5DA}</a:tableStyleId>
                  </a:tblPr>
                  <a:tblGrid>
                    <a:gridCol w="6968062">
                      <a:extLst>
                        <a:ext uri="{9D8B030D-6E8A-4147-A177-3AD203B41FA5}">
                          <a16:colId xmlns:a16="http://schemas.microsoft.com/office/drawing/2014/main" val="695237181"/>
                        </a:ext>
                      </a:extLst>
                    </a:gridCol>
                    <a:gridCol w="479797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Offer students just one statement and ask,</a:t>
                          </a:r>
                          <a:r>
                            <a:rPr lang="en-GB" sz="1600" i="0" u="none" baseline="0" dirty="0"/>
                            <a:t> ‘</a:t>
                          </a:r>
                          <a:r>
                            <a:rPr lang="en-GB" sz="1600" i="1" u="none" baseline="0" dirty="0"/>
                            <a:t>I</a:t>
                          </a:r>
                          <a:r>
                            <a:rPr lang="en-GB" sz="1600" i="1" u="none" dirty="0"/>
                            <a:t>s this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9</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oMath>
                          </a14:m>
                          <a:r>
                            <a:rPr lang="en-GB" sz="1600" i="1" u="none" dirty="0"/>
                            <a:t>?’. </a:t>
                          </a:r>
                          <a:r>
                            <a:rPr lang="en-GB" sz="1600" i="0" u="none" dirty="0"/>
                            <a:t>Alternatively,</a:t>
                          </a:r>
                          <a:r>
                            <a:rPr lang="en-GB" sz="1600" i="0" u="none" baseline="0" dirty="0"/>
                            <a:t> take two statements, one that does and one that doesn’t sum to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9</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oMath>
                          </a14:m>
                          <a:r>
                            <a:rPr lang="en-GB" sz="1600" i="0" u="none" baseline="0" dirty="0"/>
                            <a:t> (such as </a:t>
                          </a:r>
                          <a14:m>
                            <m:oMath xmlns:m="http://schemas.openxmlformats.org/officeDocument/2006/math">
                              <m:r>
                                <a:rPr lang="en-GB" sz="1600" b="0" i="1" smtClean="0">
                                  <a:latin typeface="Cambria Math" panose="02040503050406030204" pitchFamily="18" charset="0"/>
                                </a:rPr>
                                <m:t>10</m:t>
                              </m:r>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r>
                                <a:rPr lang="en-GB" sz="1600" b="0" i="1" smtClean="0">
                                  <a:latin typeface="Cambria Math" panose="02040503050406030204" pitchFamily="18" charset="0"/>
                                </a:rPr>
                                <m:t>−1</m:t>
                              </m:r>
                              <m:box>
                                <m:boxPr>
                                  <m:ctrlPr>
                                    <a:rPr lang="en-GB" sz="1600" b="0" i="1" smtClean="0">
                                      <a:latin typeface="Cambria Math" panose="02040503050406030204" pitchFamily="18" charset="0"/>
                                    </a:rPr>
                                  </m:ctrlPr>
                                </m:boxPr>
                                <m:e>
                                  <m:argPr>
                                    <m:argSz m:val="-1"/>
                                  </m:argP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i="0" u="none" baseline="0" dirty="0"/>
                            <a:t> and </a:t>
                          </a:r>
                          <a14:m>
                            <m:oMath xmlns:m="http://schemas.openxmlformats.org/officeDocument/2006/math">
                              <m:r>
                                <a:rPr lang="en-GB" sz="1600" b="0" i="1" smtClean="0">
                                  <a:latin typeface="Cambria Math" panose="02040503050406030204" pitchFamily="18" charset="0"/>
                                </a:rPr>
                                <m:t>6</m:t>
                              </m:r>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r>
                                <a:rPr lang="en-GB" sz="1600" b="0" i="1" smtClean="0">
                                  <a:latin typeface="Cambria Math" panose="02040503050406030204" pitchFamily="18" charset="0"/>
                                </a:rPr>
                                <m:t>+3</m:t>
                              </m:r>
                              <m:box>
                                <m:boxPr>
                                  <m:ctrlPr>
                                    <a:rPr lang="en-GB" sz="1600" b="0" i="1" smtClean="0">
                                      <a:latin typeface="Cambria Math" panose="02040503050406030204" pitchFamily="18" charset="0"/>
                                    </a:rPr>
                                  </m:ctrlPr>
                                </m:boxPr>
                                <m:e>
                                  <m:argPr>
                                    <m:argSz m:val="-1"/>
                                  </m:argP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e>
                              </m:box>
                            </m:oMath>
                          </a14:m>
                          <a:r>
                            <a:rPr lang="en-GB" sz="1600" i="0" u="none" baseline="0" dirty="0"/>
                            <a:t>) and ask, ‘</a:t>
                          </a:r>
                          <a:r>
                            <a:rPr lang="en-GB" sz="1600" i="1" u="none" baseline="0" dirty="0"/>
                            <a:t>Which one is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9</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oMath>
                          </a14:m>
                          <a:r>
                            <a:rPr lang="en-GB" sz="1600" i="1" u="non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Can students work with additional parameters for the further thinking question, such as one of the fractions must have a denominator of 5, or choose three fractions that are an equal distance apart.</a:t>
                          </a:r>
                        </a:p>
                        <a:p>
                          <a:endParaRPr lang="en-GB" sz="1600" u="none" dirty="0"/>
                        </a:p>
                        <a:p>
                          <a:r>
                            <a:rPr lang="en-GB" sz="1600" b="1" i="0" u="none" dirty="0"/>
                            <a:t>Representations</a:t>
                          </a:r>
                        </a:p>
                        <a:p>
                          <a:r>
                            <a:rPr lang="en-GB" sz="1600" b="0" i="0" u="none" dirty="0"/>
                            <a:t>No representations are provided, but it may be helpful for students to visualise the</a:t>
                          </a:r>
                          <a:r>
                            <a:rPr lang="en-GB" sz="1600" b="0" i="0" u="none" baseline="0" dirty="0"/>
                            <a:t> additions, particularly how the fractions group to larger fractions or integers</a:t>
                          </a:r>
                          <a:r>
                            <a:rPr lang="en-GB" sz="1600" b="0" i="0" u="none" dirty="0"/>
                            <a:t>. S</a:t>
                          </a:r>
                          <a:r>
                            <a:rPr lang="en-GB" sz="1600" b="0" i="0" u="none" baseline="0" dirty="0"/>
                            <a:t>ome of the calculations are subtractions, which are harder to model clearly using shading, so steps on a number line might be a more flexible representation for this task. S</a:t>
                          </a:r>
                          <a:r>
                            <a:rPr lang="en-GB" sz="1600" b="0" i="0" u="none" dirty="0"/>
                            <a:t>how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9</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r>
                                <a:rPr lang="en-GB" sz="1600" b="0" i="0" u="none" smtClean="0">
                                  <a:latin typeface="Cambria Math" panose="02040503050406030204" pitchFamily="18" charset="0"/>
                                </a:rPr>
                                <m:t> </m:t>
                              </m:r>
                            </m:oMath>
                          </a14:m>
                          <a:r>
                            <a:rPr lang="en-GB" sz="1600" b="0" i="0" u="none" dirty="0"/>
                            <a:t>using the representation</a:t>
                          </a:r>
                          <a:r>
                            <a:rPr lang="en-GB" sz="1600" b="0" i="0" u="none" baseline="0" dirty="0"/>
                            <a:t> first, to picture the value students are aiming for.</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asks if several addition and statements have the specified total, to encourage students to reason rather than go straight to calculation. Ask if there are any that are definitely not</a:t>
                          </a:r>
                          <a:r>
                            <a:rPr lang="en-GB" sz="1600" baseline="0" dirty="0"/>
                            <a:t> </a:t>
                          </a:r>
                          <a14:m>
                            <m:oMath xmlns:m="http://schemas.openxmlformats.org/officeDocument/2006/math">
                              <m:box>
                                <m:boxPr>
                                  <m:ctrlPr>
                                    <a:rPr lang="en-GB" sz="1600" i="1" u="none" smtClean="0">
                                      <a:latin typeface="Cambria Math" panose="02040503050406030204" pitchFamily="18" charset="0"/>
                                    </a:rPr>
                                  </m:ctrlPr>
                                </m:boxPr>
                                <m:e>
                                  <m:argPr>
                                    <m:argSz m:val="-1"/>
                                  </m:argPr>
                                  <m:r>
                                    <m:rPr>
                                      <m:brk m:alnAt="63"/>
                                    </m:rPr>
                                    <a:rPr lang="en-GB" sz="1600" b="0" i="1" u="none" smtClean="0">
                                      <a:latin typeface="Cambria Math" panose="02040503050406030204" pitchFamily="18" charset="0"/>
                                    </a:rPr>
                                    <m:t>9</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oMath>
                          </a14:m>
                          <a:r>
                            <a:rPr lang="en-GB" sz="1600" dirty="0"/>
                            <a:t>,</a:t>
                          </a:r>
                          <a:r>
                            <a:rPr lang="en-GB" sz="1600" baseline="0" dirty="0"/>
                            <a:t> to see if students are able to reason about combinations of fractions that will not result in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e>
                              </m:box>
                            </m:oMath>
                          </a14:m>
                          <a:r>
                            <a:rPr lang="en-GB"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It is likely that students will need to complete some of the calculations. Assess their confidence and accuracy with adding and subtracting fractions. Do they group integers and then fractions? If so, do they use a formal process to convert to equivalent fractions with the same denominator, or do they use known equivalence facts? Alternatively, do they convert to improper fractions? Do students’ strategies hold for subtraction and, if not, are they aware of this? </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J</a:t>
                          </a:r>
                          <a:r>
                            <a:rPr lang="en-GB" sz="1600" b="0" dirty="0"/>
                            <a:t> removes the improper</a:t>
                          </a:r>
                          <a:r>
                            <a:rPr lang="en-GB" sz="1600" b="0" baseline="0" dirty="0"/>
                            <a:t> fraction element of</a:t>
                          </a:r>
                          <a:r>
                            <a:rPr lang="en-GB" sz="1600" b="0" dirty="0"/>
                            <a:t> this task by looking at calculations with an answer of </a:t>
                          </a:r>
                          <a14:m>
                            <m:oMath xmlns:m="http://schemas.openxmlformats.org/officeDocument/2006/math">
                              <m:box>
                                <m:boxPr>
                                  <m:ctrlPr>
                                    <a:rPr lang="en-GB" sz="1600" b="0" i="1" smtClean="0">
                                      <a:latin typeface="Cambria Math" panose="02040503050406030204" pitchFamily="18" charset="0"/>
                                    </a:rPr>
                                  </m:ctrlPr>
                                </m:boxPr>
                                <m:e>
                                  <m:argPr>
                                    <m:argSz m:val="-1"/>
                                  </m:argP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e>
                              </m:box>
                            </m:oMath>
                          </a14:m>
                          <a:r>
                            <a:rPr lang="en-GB" sz="1600" b="0" dirty="0"/>
                            <a:t> instead.</a:t>
                          </a:r>
                        </a:p>
                        <a:p>
                          <a:pPr marL="285750" indent="-285750">
                            <a:buFont typeface="Arial" panose="020B0604020202020204" pitchFamily="34" charset="0"/>
                            <a:buChar char="•"/>
                          </a:pPr>
                          <a:r>
                            <a:rPr lang="en-GB" sz="1600" b="0" dirty="0"/>
                            <a:t>Within the </a:t>
                          </a:r>
                          <a:r>
                            <a:rPr lang="en-GB" sz="1600" dirty="0">
                              <a:hlinkClick r:id="rId4"/>
                            </a:rPr>
                            <a:t>Primary Assessment Materials | NCETM</a:t>
                          </a:r>
                          <a:r>
                            <a:rPr lang="en-GB" sz="1600" dirty="0"/>
                            <a:t>, p</a:t>
                          </a:r>
                          <a:r>
                            <a:rPr lang="en-GB" sz="1600" b="0" dirty="0"/>
                            <a:t>20 of Year 6 </a:t>
                          </a:r>
                          <a:r>
                            <a:rPr lang="en-GB" sz="1600" dirty="0"/>
                            <a:t>has some more addition/subtraction calculations with fractions over 1 and p23 of Year 4 explores complements to 2 with fractions and decimals.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71183492"/>
                  </p:ext>
                </p:extLst>
              </p:nvPr>
            </p:nvGraphicFramePr>
            <p:xfrm>
              <a:off x="267128" y="764704"/>
              <a:ext cx="11766038" cy="5787708"/>
            </p:xfrm>
            <a:graphic>
              <a:graphicData uri="http://schemas.openxmlformats.org/drawingml/2006/table">
                <a:tbl>
                  <a:tblPr firstRow="1" bandRow="1">
                    <a:tableStyleId>{5940675A-B579-460E-94D1-54222C63F5DA}</a:tableStyleId>
                  </a:tblPr>
                  <a:tblGrid>
                    <a:gridCol w="6968062">
                      <a:extLst>
                        <a:ext uri="{9D8B030D-6E8A-4147-A177-3AD203B41FA5}">
                          <a16:colId xmlns:a16="http://schemas.microsoft.com/office/drawing/2014/main" val="695237181"/>
                        </a:ext>
                      </a:extLst>
                    </a:gridCol>
                    <a:gridCol w="479797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31462">
                    <a:tc>
                      <a:txBody>
                        <a:bodyPr/>
                        <a:lstStyle/>
                        <a:p>
                          <a:endParaRPr lang="en-US"/>
                        </a:p>
                      </a:txBody>
                      <a:tcPr>
                        <a:blipFill>
                          <a:blip r:embed="rId5"/>
                          <a:stretch>
                            <a:fillRect l="-87" t="-9142" r="-69056" b="-27004"/>
                          </a:stretch>
                        </a:blipFill>
                      </a:tcPr>
                    </a:tc>
                    <a:tc>
                      <a:txBody>
                        <a:bodyPr/>
                        <a:lstStyle/>
                        <a:p>
                          <a:endParaRPr lang="en-US"/>
                        </a:p>
                      </a:txBody>
                      <a:tcPr>
                        <a:blipFill>
                          <a:blip r:embed="rId5"/>
                          <a:stretch>
                            <a:fillRect l="-145489" t="-9142" r="-381" b="-27004"/>
                          </a:stretch>
                        </a:blipFill>
                      </a:tcPr>
                    </a:tc>
                    <a:extLst>
                      <a:ext uri="{0D108BD9-81ED-4DB2-BD59-A6C34878D82A}">
                        <a16:rowId xmlns:a16="http://schemas.microsoft.com/office/drawing/2014/main" val="1616516725"/>
                      </a:ext>
                    </a:extLst>
                  </a:tr>
                  <a:tr h="1090486">
                    <a:tc gridSpan="2">
                      <a:txBody>
                        <a:bodyPr/>
                        <a:lstStyle/>
                        <a:p>
                          <a:endParaRPr lang="en-US"/>
                        </a:p>
                      </a:txBody>
                      <a:tcPr>
                        <a:blipFill>
                          <a:blip r:embed="rId5"/>
                          <a:stretch>
                            <a:fillRect l="-52" t="-433520" r="-155" b="-7263"/>
                          </a:stretch>
                        </a:blipFill>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631572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normAutofit/>
          </a:bodyPr>
          <a:lstStyle/>
          <a:p>
            <a:r>
              <a:rPr lang="en-GB" dirty="0"/>
              <a:t>Checkpoint 25: Less than, more than</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0" y="1146643"/>
            <a:ext cx="9069572" cy="503761"/>
          </a:xfrm>
        </p:spPr>
        <p:txBody>
          <a:bodyPr>
            <a:noAutofit/>
          </a:bodyPr>
          <a:lstStyle/>
          <a:p>
            <a:pPr marL="457200" indent="-457200">
              <a:buFont typeface="+mj-lt"/>
              <a:buAutoNum type="alphaLcParenR"/>
            </a:pPr>
            <a:r>
              <a:rPr lang="en-GB" sz="2200" dirty="0"/>
              <a:t>What digit could you use to fill in the missing denominators? Is there more than one possible answer? </a:t>
            </a:r>
          </a:p>
        </p:txBody>
      </p:sp>
      <p:sp>
        <p:nvSpPr>
          <p:cNvPr id="22" name="Text Placeholder 22">
            <a:extLst>
              <a:ext uri="{FF2B5EF4-FFF2-40B4-BE49-F238E27FC236}">
                <a16:creationId xmlns:a16="http://schemas.microsoft.com/office/drawing/2014/main" id="{8D59DA5E-1D3E-40BE-8B0F-1994C23B9951}"/>
              </a:ext>
            </a:extLst>
          </p:cNvPr>
          <p:cNvSpPr txBox="1">
            <a:spLocks/>
          </p:cNvSpPr>
          <p:nvPr/>
        </p:nvSpPr>
        <p:spPr>
          <a:xfrm>
            <a:off x="145680" y="3328249"/>
            <a:ext cx="9914619" cy="503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2"/>
            </a:pPr>
            <a:r>
              <a:rPr lang="en-GB" sz="2200" dirty="0"/>
              <a:t>What digit could you use to fill in the missing denominators now? Is there more than one possible answer?</a:t>
            </a:r>
          </a:p>
        </p:txBody>
      </p:sp>
      <p:sp>
        <p:nvSpPr>
          <p:cNvPr id="13" name="TextBox 12">
            <a:extLst>
              <a:ext uri="{FF2B5EF4-FFF2-40B4-BE49-F238E27FC236}">
                <a16:creationId xmlns:a16="http://schemas.microsoft.com/office/drawing/2014/main" id="{D1B844F2-6B37-4435-A71E-D871C700D62B}"/>
              </a:ext>
            </a:extLst>
          </p:cNvPr>
          <p:cNvSpPr txBox="1"/>
          <p:nvPr/>
        </p:nvSpPr>
        <p:spPr>
          <a:xfrm>
            <a:off x="3384036" y="5831404"/>
            <a:ext cx="6096000" cy="769441"/>
          </a:xfrm>
          <a:prstGeom prst="rect">
            <a:avLst/>
          </a:prstGeom>
          <a:noFill/>
        </p:spPr>
        <p:txBody>
          <a:bodyPr wrap="square">
            <a:spAutoFit/>
          </a:bodyPr>
          <a:lstStyle/>
          <a:p>
            <a:pPr>
              <a:buNone/>
            </a:pPr>
            <a:r>
              <a:rPr lang="en-GB" sz="2200" dirty="0"/>
              <a:t>What digits could you use to fill in the missing denominators? What digits can you not use?</a:t>
            </a:r>
          </a:p>
        </p:txBody>
      </p:sp>
      <p:grpSp>
        <p:nvGrpSpPr>
          <p:cNvPr id="5" name="Group 4">
            <a:extLst>
              <a:ext uri="{FF2B5EF4-FFF2-40B4-BE49-F238E27FC236}">
                <a16:creationId xmlns:a16="http://schemas.microsoft.com/office/drawing/2014/main" id="{B74D4422-813D-44F6-8DD0-5BD5464EA180}"/>
              </a:ext>
            </a:extLst>
          </p:cNvPr>
          <p:cNvGrpSpPr/>
          <p:nvPr/>
        </p:nvGrpSpPr>
        <p:grpSpPr>
          <a:xfrm>
            <a:off x="984020" y="1894975"/>
            <a:ext cx="2400016" cy="1131015"/>
            <a:chOff x="984020" y="1894975"/>
            <a:chExt cx="2400016" cy="1131015"/>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A626A4E-7CE4-4655-B55F-DA1C7FB196AE}"/>
                    </a:ext>
                  </a:extLst>
                </p:cNvPr>
                <p:cNvSpPr txBox="1"/>
                <p:nvPr/>
              </p:nvSpPr>
              <p:spPr>
                <a:xfrm>
                  <a:off x="984020" y="1894975"/>
                  <a:ext cx="2400016" cy="113101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i="1">
                                <a:latin typeface="Cambria Math" panose="02040503050406030204" pitchFamily="18" charset="0"/>
                              </a:rPr>
                              <m:t>7</m:t>
                            </m:r>
                          </m:den>
                        </m:f>
                        <m:r>
                          <a:rPr lang="en-GB" sz="3600" b="0" i="0" smtClean="0">
                            <a:latin typeface="Cambria Math" panose="02040503050406030204" pitchFamily="18" charset="0"/>
                          </a:rPr>
                          <m:t>&lt;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15" name="TextBox 14">
                  <a:extLst>
                    <a:ext uri="{FF2B5EF4-FFF2-40B4-BE49-F238E27FC236}">
                      <a16:creationId xmlns:a16="http://schemas.microsoft.com/office/drawing/2014/main" id="{1A626A4E-7CE4-4655-B55F-DA1C7FB196AE}"/>
                    </a:ext>
                  </a:extLst>
                </p:cNvPr>
                <p:cNvSpPr txBox="1">
                  <a:spLocks noRot="1" noChangeAspect="1" noMove="1" noResize="1" noEditPoints="1" noAdjustHandles="1" noChangeArrowheads="1" noChangeShapeType="1" noTextEdit="1"/>
                </p:cNvSpPr>
                <p:nvPr/>
              </p:nvSpPr>
              <p:spPr>
                <a:xfrm>
                  <a:off x="984020" y="1894975"/>
                  <a:ext cx="2400016" cy="1131015"/>
                </a:xfrm>
                <a:prstGeom prst="rect">
                  <a:avLst/>
                </a:prstGeom>
                <a:blipFill>
                  <a:blip r:embed="rId4"/>
                  <a:stretch>
                    <a:fillRect/>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8F2B7A52-E947-4749-8343-DA1B9745AE91}"/>
                </a:ext>
              </a:extLst>
            </p:cNvPr>
            <p:cNvSpPr/>
            <p:nvPr/>
          </p:nvSpPr>
          <p:spPr>
            <a:xfrm>
              <a:off x="2826325" y="2606041"/>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65F4121C-C850-4199-9095-56F6399ECCDC}"/>
              </a:ext>
            </a:extLst>
          </p:cNvPr>
          <p:cNvGrpSpPr/>
          <p:nvPr/>
        </p:nvGrpSpPr>
        <p:grpSpPr>
          <a:xfrm>
            <a:off x="4605180" y="1892923"/>
            <a:ext cx="2400016" cy="1133067"/>
            <a:chOff x="4605180" y="1892923"/>
            <a:chExt cx="2400016" cy="113306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BB35321-3916-4871-93B4-F3DC82B71AE8}"/>
                    </a:ext>
                  </a:extLst>
                </p:cNvPr>
                <p:cNvSpPr txBox="1"/>
                <p:nvPr/>
              </p:nvSpPr>
              <p:spPr>
                <a:xfrm>
                  <a:off x="4605180" y="1892923"/>
                  <a:ext cx="2400016" cy="113306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5</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b="0" i="1" smtClean="0">
                                <a:latin typeface="Cambria Math" panose="02040503050406030204" pitchFamily="18" charset="0"/>
                              </a:rPr>
                              <m:t>5</m:t>
                            </m:r>
                          </m:den>
                        </m:f>
                        <m:r>
                          <a:rPr lang="en-GB" sz="3600" b="0" i="0" smtClean="0">
                            <a:latin typeface="Cambria Math" panose="02040503050406030204" pitchFamily="18" charset="0"/>
                          </a:rPr>
                          <m:t>&lt;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19" name="TextBox 18">
                  <a:extLst>
                    <a:ext uri="{FF2B5EF4-FFF2-40B4-BE49-F238E27FC236}">
                      <a16:creationId xmlns:a16="http://schemas.microsoft.com/office/drawing/2014/main" id="{5BB35321-3916-4871-93B4-F3DC82B71AE8}"/>
                    </a:ext>
                  </a:extLst>
                </p:cNvPr>
                <p:cNvSpPr txBox="1">
                  <a:spLocks noRot="1" noChangeAspect="1" noMove="1" noResize="1" noEditPoints="1" noAdjustHandles="1" noChangeArrowheads="1" noChangeShapeType="1" noTextEdit="1"/>
                </p:cNvSpPr>
                <p:nvPr/>
              </p:nvSpPr>
              <p:spPr>
                <a:xfrm>
                  <a:off x="4605180" y="1892923"/>
                  <a:ext cx="2400016" cy="1133067"/>
                </a:xfrm>
                <a:prstGeom prst="rect">
                  <a:avLst/>
                </a:prstGeom>
                <a:blipFill>
                  <a:blip r:embed="rId5"/>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94426070-A8E2-463A-8A0A-E4A2FDF5DEF0}"/>
                </a:ext>
              </a:extLst>
            </p:cNvPr>
            <p:cNvSpPr/>
            <p:nvPr/>
          </p:nvSpPr>
          <p:spPr>
            <a:xfrm>
              <a:off x="6460579" y="2603959"/>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id="{2E976379-BE6F-42B2-80B7-D984FE016875}"/>
              </a:ext>
            </a:extLst>
          </p:cNvPr>
          <p:cNvGrpSpPr/>
          <p:nvPr/>
        </p:nvGrpSpPr>
        <p:grpSpPr>
          <a:xfrm>
            <a:off x="8226339" y="1892923"/>
            <a:ext cx="2400016" cy="1133067"/>
            <a:chOff x="8226339" y="1892923"/>
            <a:chExt cx="2400016" cy="113306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E566552-3DD5-41C3-915E-3387FE418F73}"/>
                    </a:ext>
                  </a:extLst>
                </p:cNvPr>
                <p:cNvSpPr txBox="1"/>
                <p:nvPr/>
              </p:nvSpPr>
              <p:spPr>
                <a:xfrm>
                  <a:off x="8226339" y="1892923"/>
                  <a:ext cx="2400016" cy="113306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b="0" i="1" smtClean="0">
                                <a:latin typeface="Cambria Math" panose="02040503050406030204" pitchFamily="18" charset="0"/>
                              </a:rPr>
                              <m:t>3</m:t>
                            </m:r>
                          </m:den>
                        </m:f>
                        <m:r>
                          <a:rPr lang="en-GB" sz="3600" b="0" i="0" smtClean="0">
                            <a:latin typeface="Cambria Math" panose="02040503050406030204" pitchFamily="18" charset="0"/>
                          </a:rPr>
                          <m:t>&lt;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18" name="TextBox 17">
                  <a:extLst>
                    <a:ext uri="{FF2B5EF4-FFF2-40B4-BE49-F238E27FC236}">
                      <a16:creationId xmlns:a16="http://schemas.microsoft.com/office/drawing/2014/main" id="{FE566552-3DD5-41C3-915E-3387FE418F73}"/>
                    </a:ext>
                  </a:extLst>
                </p:cNvPr>
                <p:cNvSpPr txBox="1">
                  <a:spLocks noRot="1" noChangeAspect="1" noMove="1" noResize="1" noEditPoints="1" noAdjustHandles="1" noChangeArrowheads="1" noChangeShapeType="1" noTextEdit="1"/>
                </p:cNvSpPr>
                <p:nvPr/>
              </p:nvSpPr>
              <p:spPr>
                <a:xfrm>
                  <a:off x="8226339" y="1892923"/>
                  <a:ext cx="2400016" cy="1133067"/>
                </a:xfrm>
                <a:prstGeom prst="rect">
                  <a:avLst/>
                </a:prstGeom>
                <a:blipFill>
                  <a:blip r:embed="rId6"/>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05AB0C4F-A78E-4C54-8918-E87F8600627D}"/>
                </a:ext>
              </a:extLst>
            </p:cNvPr>
            <p:cNvSpPr/>
            <p:nvPr/>
          </p:nvSpPr>
          <p:spPr>
            <a:xfrm>
              <a:off x="10074813" y="2603959"/>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251DC1CC-92A4-40A4-A51A-5CF78DEF073F}"/>
              </a:ext>
            </a:extLst>
          </p:cNvPr>
          <p:cNvGrpSpPr/>
          <p:nvPr/>
        </p:nvGrpSpPr>
        <p:grpSpPr>
          <a:xfrm>
            <a:off x="984020" y="4076580"/>
            <a:ext cx="2400016" cy="1131015"/>
            <a:chOff x="984020" y="4076580"/>
            <a:chExt cx="2400016" cy="1131015"/>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142312-7F54-4A9C-841C-741F0D833E2F}"/>
                    </a:ext>
                  </a:extLst>
                </p:cNvPr>
                <p:cNvSpPr txBox="1"/>
                <p:nvPr/>
              </p:nvSpPr>
              <p:spPr>
                <a:xfrm>
                  <a:off x="984020" y="4076580"/>
                  <a:ext cx="2400016" cy="113101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i="1">
                                <a:latin typeface="Cambria Math" panose="02040503050406030204" pitchFamily="18" charset="0"/>
                              </a:rPr>
                              <m:t>7</m:t>
                            </m:r>
                          </m:den>
                        </m:f>
                        <m:r>
                          <a:rPr lang="en-GB" sz="3600" b="0" i="0" smtClean="0">
                            <a:latin typeface="Cambria Math" panose="02040503050406030204" pitchFamily="18" charset="0"/>
                          </a:rPr>
                          <m:t>&gt;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24" name="TextBox 23">
                  <a:extLst>
                    <a:ext uri="{FF2B5EF4-FFF2-40B4-BE49-F238E27FC236}">
                      <a16:creationId xmlns:a16="http://schemas.microsoft.com/office/drawing/2014/main" id="{92142312-7F54-4A9C-841C-741F0D833E2F}"/>
                    </a:ext>
                  </a:extLst>
                </p:cNvPr>
                <p:cNvSpPr txBox="1">
                  <a:spLocks noRot="1" noChangeAspect="1" noMove="1" noResize="1" noEditPoints="1" noAdjustHandles="1" noChangeArrowheads="1" noChangeShapeType="1" noTextEdit="1"/>
                </p:cNvSpPr>
                <p:nvPr/>
              </p:nvSpPr>
              <p:spPr>
                <a:xfrm>
                  <a:off x="984020" y="4076580"/>
                  <a:ext cx="2400016" cy="1131015"/>
                </a:xfrm>
                <a:prstGeom prst="rect">
                  <a:avLst/>
                </a:prstGeom>
                <a:blipFill>
                  <a:blip r:embed="rId7"/>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0104C589-0851-47C1-8FA5-C4C97EED641C}"/>
                </a:ext>
              </a:extLst>
            </p:cNvPr>
            <p:cNvSpPr/>
            <p:nvPr/>
          </p:nvSpPr>
          <p:spPr>
            <a:xfrm>
              <a:off x="2826325" y="4777271"/>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a:extLst>
              <a:ext uri="{FF2B5EF4-FFF2-40B4-BE49-F238E27FC236}">
                <a16:creationId xmlns:a16="http://schemas.microsoft.com/office/drawing/2014/main" id="{75301E6A-D330-4D01-B755-D04EDFC85B81}"/>
              </a:ext>
            </a:extLst>
          </p:cNvPr>
          <p:cNvGrpSpPr/>
          <p:nvPr/>
        </p:nvGrpSpPr>
        <p:grpSpPr>
          <a:xfrm>
            <a:off x="4528980" y="4074528"/>
            <a:ext cx="2400016" cy="1133067"/>
            <a:chOff x="4528980" y="4074528"/>
            <a:chExt cx="2400016" cy="1133067"/>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9D4F82E-1015-4A50-9092-070B0362CFF6}"/>
                    </a:ext>
                  </a:extLst>
                </p:cNvPr>
                <p:cNvSpPr txBox="1"/>
                <p:nvPr/>
              </p:nvSpPr>
              <p:spPr>
                <a:xfrm>
                  <a:off x="4528980" y="4074528"/>
                  <a:ext cx="2400016" cy="113306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5</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b="0" i="1" smtClean="0">
                                <a:latin typeface="Cambria Math" panose="02040503050406030204" pitchFamily="18" charset="0"/>
                              </a:rPr>
                              <m:t>5</m:t>
                            </m:r>
                          </m:den>
                        </m:f>
                        <m:r>
                          <a:rPr lang="en-GB" sz="3600" b="0" i="0" smtClean="0">
                            <a:latin typeface="Cambria Math" panose="02040503050406030204" pitchFamily="18" charset="0"/>
                          </a:rPr>
                          <m:t>&gt;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26" name="TextBox 25">
                  <a:extLst>
                    <a:ext uri="{FF2B5EF4-FFF2-40B4-BE49-F238E27FC236}">
                      <a16:creationId xmlns:a16="http://schemas.microsoft.com/office/drawing/2014/main" id="{09D4F82E-1015-4A50-9092-070B0362CFF6}"/>
                    </a:ext>
                  </a:extLst>
                </p:cNvPr>
                <p:cNvSpPr txBox="1">
                  <a:spLocks noRot="1" noChangeAspect="1" noMove="1" noResize="1" noEditPoints="1" noAdjustHandles="1" noChangeArrowheads="1" noChangeShapeType="1" noTextEdit="1"/>
                </p:cNvSpPr>
                <p:nvPr/>
              </p:nvSpPr>
              <p:spPr>
                <a:xfrm>
                  <a:off x="4528980" y="4074528"/>
                  <a:ext cx="2400016" cy="1133067"/>
                </a:xfrm>
                <a:prstGeom prst="rect">
                  <a:avLst/>
                </a:prstGeom>
                <a:blipFill>
                  <a:blip r:embed="rId8"/>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1E38B253-BA88-41CB-9E37-BD1120FA31E0}"/>
                </a:ext>
              </a:extLst>
            </p:cNvPr>
            <p:cNvSpPr/>
            <p:nvPr/>
          </p:nvSpPr>
          <p:spPr>
            <a:xfrm>
              <a:off x="6362828" y="4775795"/>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C265A544-2ECA-4B48-B40A-E9CA4685482E}"/>
              </a:ext>
            </a:extLst>
          </p:cNvPr>
          <p:cNvGrpSpPr/>
          <p:nvPr/>
        </p:nvGrpSpPr>
        <p:grpSpPr>
          <a:xfrm>
            <a:off x="8073939" y="4074528"/>
            <a:ext cx="2400016" cy="1133067"/>
            <a:chOff x="8073939" y="4074528"/>
            <a:chExt cx="2400016" cy="1133067"/>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A5F05C-72CE-4644-88FC-09906C7D5032}"/>
                    </a:ext>
                  </a:extLst>
                </p:cNvPr>
                <p:cNvSpPr txBox="1"/>
                <p:nvPr/>
              </p:nvSpPr>
              <p:spPr>
                <a:xfrm>
                  <a:off x="8073939" y="4074528"/>
                  <a:ext cx="2400016" cy="1133067"/>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m:t>
                        </m: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b="0" i="1" smtClean="0">
                                <a:latin typeface="Cambria Math" panose="02040503050406030204" pitchFamily="18" charset="0"/>
                              </a:rPr>
                              <m:t>3</m:t>
                            </m:r>
                          </m:den>
                        </m:f>
                        <m:r>
                          <a:rPr lang="en-GB" sz="3600" b="0" i="0" smtClean="0">
                            <a:latin typeface="Cambria Math" panose="02040503050406030204" pitchFamily="18" charset="0"/>
                          </a:rPr>
                          <m:t>&gt;</m:t>
                        </m:r>
                        <m:f>
                          <m:fPr>
                            <m:ctrlPr>
                              <a:rPr lang="en-GB" sz="3600" i="1">
                                <a:latin typeface="Cambria Math" panose="02040503050406030204" pitchFamily="18" charset="0"/>
                              </a:rPr>
                            </m:ctrlPr>
                          </m:fPr>
                          <m:num>
                            <m:r>
                              <a:rPr lang="en-GB" sz="3600" i="1">
                                <a:latin typeface="Cambria Math" panose="02040503050406030204" pitchFamily="18" charset="0"/>
                              </a:rPr>
                              <m:t>1</m:t>
                            </m:r>
                          </m:num>
                          <m:den/>
                        </m:f>
                      </m:oMath>
                    </m:oMathPara>
                  </a14:m>
                  <a:endParaRPr lang="en-GB" sz="3600" dirty="0"/>
                </a:p>
              </p:txBody>
            </p:sp>
          </mc:Choice>
          <mc:Fallback xmlns="">
            <p:sp>
              <p:nvSpPr>
                <p:cNvPr id="25" name="TextBox 24">
                  <a:extLst>
                    <a:ext uri="{FF2B5EF4-FFF2-40B4-BE49-F238E27FC236}">
                      <a16:creationId xmlns:a16="http://schemas.microsoft.com/office/drawing/2014/main" id="{F1A5F05C-72CE-4644-88FC-09906C7D5032}"/>
                    </a:ext>
                  </a:extLst>
                </p:cNvPr>
                <p:cNvSpPr txBox="1">
                  <a:spLocks noRot="1" noChangeAspect="1" noMove="1" noResize="1" noEditPoints="1" noAdjustHandles="1" noChangeArrowheads="1" noChangeShapeType="1" noTextEdit="1"/>
                </p:cNvSpPr>
                <p:nvPr/>
              </p:nvSpPr>
              <p:spPr>
                <a:xfrm>
                  <a:off x="8073939" y="4074528"/>
                  <a:ext cx="2400016" cy="1133067"/>
                </a:xfrm>
                <a:prstGeom prst="rect">
                  <a:avLst/>
                </a:prstGeom>
                <a:blipFill>
                  <a:blip r:embed="rId9"/>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9740AF8C-BE20-4BAA-91D1-A27D30039D9F}"/>
                </a:ext>
              </a:extLst>
            </p:cNvPr>
            <p:cNvSpPr/>
            <p:nvPr/>
          </p:nvSpPr>
          <p:spPr>
            <a:xfrm>
              <a:off x="9921864" y="4775795"/>
              <a:ext cx="360000" cy="360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84D0073E-D390-42DC-87E2-01B4A68944E6}"/>
              </a:ext>
            </a:extLst>
          </p:cNvPr>
          <p:cNvGrpSpPr/>
          <p:nvPr/>
        </p:nvGrpSpPr>
        <p:grpSpPr>
          <a:xfrm>
            <a:off x="840137" y="5627504"/>
            <a:ext cx="2687782" cy="1014317"/>
            <a:chOff x="840137" y="5627504"/>
            <a:chExt cx="2687782" cy="1014317"/>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7D07D2-A343-4DF2-8671-192E949B788B}"/>
                    </a:ext>
                  </a:extLst>
                </p:cNvPr>
                <p:cNvSpPr txBox="1"/>
                <p:nvPr/>
              </p:nvSpPr>
              <p:spPr>
                <a:xfrm>
                  <a:off x="840137" y="5627504"/>
                  <a:ext cx="2687782" cy="1014317"/>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r>
                              <a:rPr lang="en-GB" sz="3200" i="1">
                                <a:latin typeface="Cambria Math" panose="02040503050406030204" pitchFamily="18" charset="0"/>
                              </a:rPr>
                              <m:t>1</m:t>
                            </m:r>
                          </m:num>
                          <m:den/>
                        </m:f>
                        <m:r>
                          <a:rPr lang="en-GB" sz="3200" b="0" i="0" smtClean="0">
                            <a:latin typeface="Cambria Math" panose="02040503050406030204" pitchFamily="18" charset="0"/>
                          </a:rPr>
                          <m:t>&gt;</m:t>
                        </m:r>
                        <m:f>
                          <m:fPr>
                            <m:ctrlPr>
                              <a:rPr lang="en-GB" sz="3200" i="1">
                                <a:latin typeface="Cambria Math" panose="02040503050406030204" pitchFamily="18" charset="0"/>
                              </a:rPr>
                            </m:ctrlPr>
                          </m:fPr>
                          <m:num>
                            <m:r>
                              <a:rPr lang="en-GB" sz="3200" i="1">
                                <a:latin typeface="Cambria Math" panose="02040503050406030204" pitchFamily="18" charset="0"/>
                              </a:rPr>
                              <m:t>1</m:t>
                            </m:r>
                          </m:num>
                          <m:den/>
                        </m:f>
                        <m:r>
                          <a:rPr lang="en-GB" sz="3200" i="1">
                            <a:latin typeface="Cambria Math" panose="02040503050406030204" pitchFamily="18" charset="0"/>
                          </a:rPr>
                          <m:t>+</m:t>
                        </m:r>
                        <m:f>
                          <m:fPr>
                            <m:ctrlPr>
                              <a:rPr lang="en-GB" sz="3200" i="1">
                                <a:latin typeface="Cambria Math" panose="02040503050406030204" pitchFamily="18" charset="0"/>
                              </a:rPr>
                            </m:ctrlPr>
                          </m:fPr>
                          <m:num>
                            <m:r>
                              <a:rPr lang="en-GB" sz="3200" i="1">
                                <a:latin typeface="Cambria Math" panose="02040503050406030204" pitchFamily="18" charset="0"/>
                              </a:rPr>
                              <m:t>1</m:t>
                            </m:r>
                          </m:num>
                          <m:den/>
                        </m:f>
                      </m:oMath>
                    </m:oMathPara>
                  </a14:m>
                  <a:endParaRPr lang="en-GB" sz="3200" dirty="0"/>
                </a:p>
              </p:txBody>
            </p:sp>
          </mc:Choice>
          <mc:Fallback xmlns="">
            <p:sp>
              <p:nvSpPr>
                <p:cNvPr id="30" name="TextBox 29">
                  <a:extLst>
                    <a:ext uri="{FF2B5EF4-FFF2-40B4-BE49-F238E27FC236}">
                      <a16:creationId xmlns:a16="http://schemas.microsoft.com/office/drawing/2014/main" id="{107D07D2-A343-4DF2-8671-192E949B788B}"/>
                    </a:ext>
                  </a:extLst>
                </p:cNvPr>
                <p:cNvSpPr txBox="1">
                  <a:spLocks noRot="1" noChangeAspect="1" noMove="1" noResize="1" noEditPoints="1" noAdjustHandles="1" noChangeArrowheads="1" noChangeShapeType="1" noTextEdit="1"/>
                </p:cNvSpPr>
                <p:nvPr/>
              </p:nvSpPr>
              <p:spPr>
                <a:xfrm>
                  <a:off x="840137" y="5627504"/>
                  <a:ext cx="2687782" cy="1014317"/>
                </a:xfrm>
                <a:prstGeom prst="rect">
                  <a:avLst/>
                </a:prstGeom>
                <a:blipFill>
                  <a:blip r:embed="rId10"/>
                  <a:stretch>
                    <a:fillRect/>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D4E46EEB-2CCD-424C-B81F-B6F9AF1A3013}"/>
                </a:ext>
              </a:extLst>
            </p:cNvPr>
            <p:cNvSpPr/>
            <p:nvPr/>
          </p:nvSpPr>
          <p:spPr>
            <a:xfrm>
              <a:off x="1133223" y="6250458"/>
              <a:ext cx="324000" cy="324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0972D61B-240F-4AA4-AC2D-87B2C8ED9F33}"/>
                </a:ext>
              </a:extLst>
            </p:cNvPr>
            <p:cNvSpPr/>
            <p:nvPr/>
          </p:nvSpPr>
          <p:spPr>
            <a:xfrm>
              <a:off x="2043217" y="6250458"/>
              <a:ext cx="324000" cy="324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0E64712A-E6FA-40E4-A844-A5E684475F99}"/>
                </a:ext>
              </a:extLst>
            </p:cNvPr>
            <p:cNvSpPr/>
            <p:nvPr/>
          </p:nvSpPr>
          <p:spPr>
            <a:xfrm>
              <a:off x="2889682" y="6251237"/>
              <a:ext cx="324000" cy="324000"/>
            </a:xfrm>
            <a:prstGeom prst="rect">
              <a:avLst/>
            </a:prstGeom>
            <a:solidFill>
              <a:schemeClr val="accent6">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838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build="p"/>
      <p:bldP spid="2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25: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72128180"/>
                  </p:ext>
                </p:extLst>
              </p:nvPr>
            </p:nvGraphicFramePr>
            <p:xfrm>
              <a:off x="267128" y="764704"/>
              <a:ext cx="11766038" cy="6008942"/>
            </p:xfrm>
            <a:graphic>
              <a:graphicData uri="http://schemas.openxmlformats.org/drawingml/2006/table">
                <a:tbl>
                  <a:tblPr firstRow="1" bandRow="1">
                    <a:tableStyleId>{5940675A-B579-460E-94D1-54222C63F5DA}</a:tableStyleId>
                  </a:tblPr>
                  <a:tblGrid>
                    <a:gridCol w="6679772">
                      <a:extLst>
                        <a:ext uri="{9D8B030D-6E8A-4147-A177-3AD203B41FA5}">
                          <a16:colId xmlns:a16="http://schemas.microsoft.com/office/drawing/2014/main" val="695237181"/>
                        </a:ext>
                      </a:extLst>
                    </a:gridCol>
                    <a:gridCol w="50862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Start</a:t>
                          </a:r>
                          <a:r>
                            <a:rPr lang="en-GB" sz="1600" i="0" u="none" baseline="0" dirty="0"/>
                            <a:t> </a:t>
                          </a:r>
                          <a:r>
                            <a:rPr lang="en-GB" sz="1600" i="0" u="none" dirty="0"/>
                            <a:t>with a more familiar statement such as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1 </m:t>
                                      </m:r>
                                    </m:num>
                                    <m:den>
                                      <m:r>
                                        <a:rPr lang="en-GB" sz="1600" b="0" i="1" u="none" smtClean="0">
                                          <a:latin typeface="Cambria Math" panose="02040503050406030204" pitchFamily="18" charset="0"/>
                                        </a:rPr>
                                        <m:t>4</m:t>
                                      </m:r>
                                    </m:den>
                                  </m:f>
                                  <m:r>
                                    <a:rPr lang="en-GB" sz="1600" b="0" i="1" u="none" smtClean="0">
                                      <a:latin typeface="Cambria Math" panose="02040503050406030204" pitchFamily="18" charset="0"/>
                                    </a:rPr>
                                    <m:t>+ </m:t>
                                  </m: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4</m:t>
                                      </m:r>
                                    </m:den>
                                  </m:f>
                                  <m:r>
                                    <a:rPr lang="en-GB" sz="1600" b="0" i="1" u="none" smtClean="0">
                                      <a:latin typeface="Cambria Math" panose="02040503050406030204" pitchFamily="18" charset="0"/>
                                    </a:rPr>
                                    <m:t> = ?</m:t>
                                  </m:r>
                                </m:e>
                              </m:box>
                            </m:oMath>
                          </a14:m>
                          <a:r>
                            <a:rPr lang="en-GB" sz="1600" i="0" u="none" dirty="0"/>
                            <a:t> </a:t>
                          </a:r>
                          <a:r>
                            <a:rPr lang="en-GB" sz="1600" i="0" u="none" baseline="0" dirty="0"/>
                            <a:t>Change the = sign for a &lt; sign to lead to discussion about what the denominator must be. The denominator could then be changed to 5, rather than 4, and the process repeated.</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asks students to generalise about a statement similar to part a. Note the order of the inequality has been reversed here, and check whether students’ understanding of the symbol means they recognise the connection to part a. Challenge further by asking students to do the same for a general statement linked to part b.</a:t>
                          </a:r>
                        </a:p>
                        <a:p>
                          <a:endParaRPr lang="en-GB" sz="1600" u="none" dirty="0"/>
                        </a:p>
                        <a:p>
                          <a:r>
                            <a:rPr lang="en-GB" sz="1600" b="1" i="0" u="none" dirty="0"/>
                            <a:t>Representations</a:t>
                          </a:r>
                        </a:p>
                        <a:p>
                          <a:r>
                            <a:rPr lang="en-GB" sz="1600" b="0" i="0" u="none" dirty="0"/>
                            <a:t>No particular representations are specified here, although number lines or bar models could be used to compare the totals with other unit fractions. Ensure that the size of 1 whole is consistent throughout.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first assessment point in this Checkpoint is whether students can successfully add fractions: a common misconception would be to add the denominators. However, the primary focus</a:t>
                          </a:r>
                          <a:r>
                            <a:rPr lang="en-GB" sz="1600" baseline="0" dirty="0"/>
                            <a:t> is to problem </a:t>
                          </a:r>
                          <a:r>
                            <a:rPr lang="en-GB" sz="1600" dirty="0"/>
                            <a:t>students’ understanding of the relative size of unit fractions. The first two for part a sum to less than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baseline="0" dirty="0"/>
                            <a:t>: do students use decimal equivalence for this, or reason about the numerator being less than half of the denominator? Can students take this further and deduce that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7</m:t>
                                      </m:r>
                                    </m:den>
                                  </m:f>
                                </m:e>
                              </m:box>
                            </m:oMath>
                          </a14:m>
                          <a:r>
                            <a:rPr lang="en-GB" sz="1600" baseline="0" dirty="0"/>
                            <a:t> is also less than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box>
                            </m:oMath>
                          </a14:m>
                          <a:r>
                            <a:rPr lang="en-GB" sz="1600" baseline="0" dirty="0"/>
                            <a:t>? The third total is more than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baseline="0" dirty="0"/>
                            <a:t> so a</a:t>
                          </a:r>
                          <a:r>
                            <a:rPr lang="en-GB" sz="1600" dirty="0"/>
                            <a:t> key understanding is that 1 can be written as a fraction with a denominator of 1: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den>
                                  </m:f>
                                </m:e>
                              </m:box>
                            </m:oMath>
                          </a14:m>
                          <a:r>
                            <a:rPr lang="en-GB" sz="1600" dirty="0"/>
                            <a:t>. Another key</a:t>
                          </a:r>
                          <a:r>
                            <a:rPr lang="en-GB" sz="1600" baseline="0" dirty="0"/>
                            <a:t> point is the difference between parts a and b, which checks students’ understanding of inequalities. Push students to generalise here: do they understand that there are only limited solutions to part a, but infinite solutions (with different boundary cases) to part b?</a:t>
                          </a:r>
                          <a:endParaRPr lang="en-GB" sz="1600" dirty="0"/>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Pages 17 and 18 of the Year 5 </a:t>
                          </a:r>
                          <a:r>
                            <a:rPr lang="en-GB" sz="1600" dirty="0">
                              <a:hlinkClick r:id="rId3"/>
                            </a:rPr>
                            <a:t>Primary Assessment Materials | NCETM</a:t>
                          </a:r>
                          <a:r>
                            <a:rPr lang="en-GB" sz="1600" dirty="0"/>
                            <a:t> compare fractions using inequalities.</a:t>
                          </a:r>
                        </a:p>
                        <a:p>
                          <a:pPr marL="285750" indent="-285750">
                            <a:buFont typeface="Arial" panose="020B0604020202020204" pitchFamily="34" charset="0"/>
                            <a:buChar char="•"/>
                          </a:pPr>
                          <a:r>
                            <a:rPr lang="en-GB" sz="1600" b="0" dirty="0"/>
                            <a:t>In the Primary Mastery Professional Development Materials, Topic 3.2 </a:t>
                          </a:r>
                          <a:r>
                            <a:rPr lang="en-GB" sz="1600" dirty="0">
                              <a:hlinkClick r:id="rId4"/>
                            </a:rPr>
                            <a:t>Unit fractions: identifying, representing and comparing | NCETM</a:t>
                          </a:r>
                          <a:r>
                            <a:rPr lang="en-GB" sz="1600" dirty="0"/>
                            <a:t> may offer insight into representations and thinking around unit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72128180"/>
                  </p:ext>
                </p:extLst>
              </p:nvPr>
            </p:nvGraphicFramePr>
            <p:xfrm>
              <a:off x="267128" y="764704"/>
              <a:ext cx="11766038" cy="6008942"/>
            </p:xfrm>
            <a:graphic>
              <a:graphicData uri="http://schemas.openxmlformats.org/drawingml/2006/table">
                <a:tbl>
                  <a:tblPr firstRow="1" bandRow="1">
                    <a:tableStyleId>{5940675A-B579-460E-94D1-54222C63F5DA}</a:tableStyleId>
                  </a:tblPr>
                  <a:tblGrid>
                    <a:gridCol w="6679772">
                      <a:extLst>
                        <a:ext uri="{9D8B030D-6E8A-4147-A177-3AD203B41FA5}">
                          <a16:colId xmlns:a16="http://schemas.microsoft.com/office/drawing/2014/main" val="695237181"/>
                        </a:ext>
                      </a:extLst>
                    </a:gridCol>
                    <a:gridCol w="50862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76382">
                    <a:tc>
                      <a:txBody>
                        <a:bodyPr/>
                        <a:lstStyle/>
                        <a:p>
                          <a:endParaRPr lang="en-US"/>
                        </a:p>
                      </a:txBody>
                      <a:tcPr>
                        <a:blipFill>
                          <a:blip r:embed="rId5"/>
                          <a:stretch>
                            <a:fillRect l="-91" t="-8644" r="-76460" b="-24867"/>
                          </a:stretch>
                        </a:blipFill>
                      </a:tcPr>
                    </a:tc>
                    <a:tc>
                      <a:txBody>
                        <a:bodyPr/>
                        <a:lstStyle/>
                        <a:p>
                          <a:endParaRPr lang="en-US"/>
                        </a:p>
                      </a:txBody>
                      <a:tcPr>
                        <a:blipFill>
                          <a:blip r:embed="rId5"/>
                          <a:stretch>
                            <a:fillRect l="-131377" t="-8644" r="-359" b="-24867"/>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panose="020B0604020202020204" pitchFamily="34" charset="0"/>
                            <a:buChar char="•"/>
                          </a:pPr>
                          <a:r>
                            <a:rPr lang="en-GB" sz="1600" b="0" dirty="0"/>
                            <a:t>Pages 17 and 18 of the Year 5 </a:t>
                          </a:r>
                          <a:r>
                            <a:rPr lang="en-GB" sz="1600" dirty="0">
                              <a:hlinkClick r:id="rId6"/>
                            </a:rPr>
                            <a:t>Primary Assessment Materials | NCETM</a:t>
                          </a:r>
                          <a:r>
                            <a:rPr lang="en-GB" sz="1600" dirty="0"/>
                            <a:t> compare fractions using inequalities.</a:t>
                          </a:r>
                        </a:p>
                        <a:p>
                          <a:pPr marL="285750" indent="-285750">
                            <a:buFont typeface="Arial" panose="020B0604020202020204" pitchFamily="34" charset="0"/>
                            <a:buChar char="•"/>
                          </a:pPr>
                          <a:r>
                            <a:rPr lang="en-GB" sz="1600" b="0" dirty="0"/>
                            <a:t>In the Primary Mastery Professional Development Materials, Topic 3.2 </a:t>
                          </a:r>
                          <a:r>
                            <a:rPr lang="en-GB" sz="1600" dirty="0">
                              <a:hlinkClick r:id="rId7"/>
                            </a:rPr>
                            <a:t>Unit fractions: identifying, representing and comparing | NCETM</a:t>
                          </a:r>
                          <a:r>
                            <a:rPr lang="en-GB" sz="1600" dirty="0"/>
                            <a:t> may offer insight into representations and thinking around unit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521376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Multiplicative structures for fractions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26–31 </a:t>
            </a:r>
          </a:p>
        </p:txBody>
      </p:sp>
    </p:spTree>
    <p:extLst>
      <p:ext uri="{BB962C8B-B14F-4D97-AF65-F5344CB8AC3E}">
        <p14:creationId xmlns:p14="http://schemas.microsoft.com/office/powerpoint/2010/main" val="1851523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646331"/>
          </a:xfrm>
          <a:prstGeom prst="rect">
            <a:avLst/>
          </a:prstGeom>
          <a:noFill/>
        </p:spPr>
        <p:txBody>
          <a:bodyPr wrap="square" rtlCol="0">
            <a:spAutoFit/>
          </a:bodyPr>
          <a:lstStyle/>
          <a:p>
            <a:pPr>
              <a:buNone/>
            </a:pPr>
            <a:r>
              <a:rPr lang="en-GB" sz="3600" b="1" dirty="0">
                <a:latin typeface="Century Gothic" panose="020B0502020202020204" pitchFamily="34" charset="0"/>
              </a:rPr>
              <a:t>Multiplicative structures for fractions</a:t>
            </a:r>
            <a:endParaRPr lang="en-GB" sz="3600" dirty="0">
              <a:latin typeface="Century Gothic" panose="020B0502020202020204" pitchFamily="34" charset="0"/>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657701133"/>
                  </p:ext>
                </p:extLst>
              </p:nvPr>
            </p:nvGraphicFramePr>
            <p:xfrm>
              <a:off x="417815" y="923734"/>
              <a:ext cx="11426013" cy="4871276"/>
            </p:xfrm>
            <a:graphic>
              <a:graphicData uri="http://schemas.openxmlformats.org/drawingml/2006/table">
                <a:tbl>
                  <a:tblPr firstRow="1" bandRow="1">
                    <a:tableStyleId>{5940675A-B579-460E-94D1-54222C63F5DA}</a:tableStyleId>
                  </a:tblPr>
                  <a:tblGrid>
                    <a:gridCol w="5845825">
                      <a:extLst>
                        <a:ext uri="{9D8B030D-6E8A-4147-A177-3AD203B41FA5}">
                          <a16:colId xmlns:a16="http://schemas.microsoft.com/office/drawing/2014/main" val="4178532543"/>
                        </a:ext>
                      </a:extLst>
                    </a:gridCol>
                    <a:gridCol w="5580188">
                      <a:extLst>
                        <a:ext uri="{9D8B030D-6E8A-4147-A177-3AD203B41FA5}">
                          <a16:colId xmlns:a16="http://schemas.microsoft.com/office/drawing/2014/main" val="864547500"/>
                        </a:ext>
                      </a:extLst>
                    </a:gridCol>
                  </a:tblGrid>
                  <a:tr h="390494">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480782">
                    <a:tc>
                      <a:txBody>
                        <a:bodyPr/>
                        <a:lstStyle/>
                        <a:p>
                          <a:pPr marL="0" indent="0">
                            <a:buFont typeface="Arial" panose="020B0604020202020204" pitchFamily="34" charset="0"/>
                            <a:buNone/>
                          </a:pPr>
                          <a:r>
                            <a:rPr lang="en-US" sz="1600" b="0" i="0" dirty="0"/>
                            <a:t>Key Stage 2 curriculum: </a:t>
                          </a:r>
                        </a:p>
                        <a:p>
                          <a:pPr marL="285750" indent="-285750">
                            <a:buFont typeface="Arial" panose="020B0604020202020204" pitchFamily="34" charset="0"/>
                            <a:buChar char="•"/>
                          </a:pPr>
                          <a:r>
                            <a:rPr lang="en-GB" sz="1600" i="0" dirty="0"/>
                            <a:t>Year 5: multiply proper fractions and mixed numbers by whole numbers, supported by materials and diagrams</a:t>
                          </a:r>
                        </a:p>
                        <a:p>
                          <a:pPr marL="285750" indent="-285750">
                            <a:buFont typeface="Arial" panose="020B0604020202020204" pitchFamily="34" charset="0"/>
                            <a:buChar char="•"/>
                          </a:pPr>
                          <a:r>
                            <a:rPr lang="en-GB" sz="1600" i="0" dirty="0"/>
                            <a:t>Year 6: multiply simple pairs of proper fractions, writing the answer in its simplest form (for example,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8</m:t>
                                  </m:r>
                                </m:den>
                              </m:f>
                              <m:r>
                                <a:rPr lang="en-GB" sz="1600" b="0" i="0" smtClean="0">
                                  <a:latin typeface="Cambria Math" panose="02040503050406030204" pitchFamily="18" charset="0"/>
                                  <a:ea typeface="Cambria Math" panose="02040503050406030204" pitchFamily="18" charset="0"/>
                                </a:rPr>
                                <m:t>)</m:t>
                              </m:r>
                            </m:oMath>
                          </a14:m>
                          <a:endParaRPr lang="en-GB" sz="1600" i="0" dirty="0"/>
                        </a:p>
                        <a:p>
                          <a:pPr marL="285750" indent="-285750">
                            <a:buFont typeface="Arial" panose="020B0604020202020204" pitchFamily="34" charset="0"/>
                            <a:buChar char="•"/>
                          </a:pPr>
                          <a:r>
                            <a:rPr lang="en-GB" sz="1600" i="0" dirty="0"/>
                            <a:t>Year 6: divide proper fractions by whole numbers (for example,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ea typeface="Cambria Math" panose="02040503050406030204" pitchFamily="18" charset="0"/>
                                </a:rPr>
                                <m:t>÷2=</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6</m:t>
                                  </m:r>
                                </m:den>
                              </m:f>
                              <m:r>
                                <a:rPr lang="en-GB" sz="1600" b="0" i="0" smtClean="0">
                                  <a:latin typeface="Cambria Math" panose="02040503050406030204" pitchFamily="18" charset="0"/>
                                  <a:ea typeface="Cambria Math" panose="02040503050406030204" pitchFamily="18" charset="0"/>
                                </a:rPr>
                                <m:t>)</m:t>
                              </m:r>
                            </m:oMath>
                          </a14:m>
                          <a:endParaRPr lang="en-GB" sz="1600" b="1" i="0" dirty="0"/>
                        </a:p>
                        <a:p>
                          <a:endParaRPr lang="en-GB" sz="16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t>Further information about how students may have experienced this key idea in Key Stage 2:</a:t>
                          </a:r>
                        </a:p>
                        <a:p>
                          <a:pPr marL="285750" indent="-285750">
                            <a:buFont typeface="Arial" panose="020B0604020202020204" pitchFamily="34" charset="0"/>
                            <a:buChar char="•"/>
                          </a:pPr>
                          <a:r>
                            <a:rPr lang="en-GB" sz="1600" dirty="0"/>
                            <a:t>Teaching mathematics in primary schools</a:t>
                          </a:r>
                          <a:r>
                            <a:rPr lang="en-GB" sz="1600" i="0" dirty="0"/>
                            <a:t>: </a:t>
                          </a:r>
                          <a:r>
                            <a:rPr lang="en-US" sz="1600" b="0" i="0" dirty="0"/>
                            <a:t>multiplication of fractions is not included in this guidance document.</a:t>
                          </a:r>
                        </a:p>
                        <a:p>
                          <a:pPr marL="285750" indent="-285750">
                            <a:buFont typeface="Arial" panose="020B0604020202020204" pitchFamily="34" charset="0"/>
                            <a:buChar char="•"/>
                          </a:pPr>
                          <a:r>
                            <a:rPr lang="en-GB" sz="1600" dirty="0">
                              <a:hlinkClick r:id="rId3"/>
                            </a:rPr>
                            <a:t>Primary Mastery Professional Development</a:t>
                          </a:r>
                          <a:r>
                            <a:rPr lang="en-GB" sz="1600" dirty="0"/>
                            <a:t>, Spine 3 Fractions, Year 4 </a:t>
                          </a:r>
                          <a:r>
                            <a:rPr lang="en-GB" sz="1600" b="0" i="0" dirty="0">
                              <a:hlinkClick r:id="rId4"/>
                            </a:rPr>
                            <a:t>Segment 3.6: multiplying whole numbers and fractions</a:t>
                          </a:r>
                          <a:r>
                            <a:rPr lang="en-GB" sz="1600" b="0" i="0" dirty="0"/>
                            <a:t>; Year 6 </a:t>
                          </a:r>
                          <a:r>
                            <a:rPr lang="en-GB" sz="1600" b="0" i="0" dirty="0">
                              <a:hlinkClick r:id="rId5"/>
                            </a:rPr>
                            <a:t>Segment 3.9: multiplying and dividing fractions by a whole number</a:t>
                          </a:r>
                          <a:r>
                            <a:rPr lang="en-GB" sz="1600" b="0" i="0" dirty="0"/>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Extend work on fractions to include multiplication of any two fractions and the division of any fraction by another.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See fractions or rational numbers as a part of a unified number system, and understand that the operations on such numbers are connected to previously taught and learnt concepts for integers (for example, the area model for multiplication).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657701133"/>
                  </p:ext>
                </p:extLst>
              </p:nvPr>
            </p:nvGraphicFramePr>
            <p:xfrm>
              <a:off x="417815" y="923734"/>
              <a:ext cx="11426013" cy="4871276"/>
            </p:xfrm>
            <a:graphic>
              <a:graphicData uri="http://schemas.openxmlformats.org/drawingml/2006/table">
                <a:tbl>
                  <a:tblPr firstRow="1" bandRow="1">
                    <a:tableStyleId>{5940675A-B579-460E-94D1-54222C63F5DA}</a:tableStyleId>
                  </a:tblPr>
                  <a:tblGrid>
                    <a:gridCol w="5845825">
                      <a:extLst>
                        <a:ext uri="{9D8B030D-6E8A-4147-A177-3AD203B41FA5}">
                          <a16:colId xmlns:a16="http://schemas.microsoft.com/office/drawing/2014/main" val="4178532543"/>
                        </a:ext>
                      </a:extLst>
                    </a:gridCol>
                    <a:gridCol w="5580188">
                      <a:extLst>
                        <a:ext uri="{9D8B030D-6E8A-4147-A177-3AD203B41FA5}">
                          <a16:colId xmlns:a16="http://schemas.microsoft.com/office/drawing/2014/main" val="864547500"/>
                        </a:ext>
                      </a:extLst>
                    </a:gridCol>
                  </a:tblGrid>
                  <a:tr h="390494">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480782">
                    <a:tc>
                      <a:txBody>
                        <a:bodyPr/>
                        <a:lstStyle/>
                        <a:p>
                          <a:endParaRPr lang="en-US"/>
                        </a:p>
                      </a:txBody>
                      <a:tcPr>
                        <a:blipFill>
                          <a:blip r:embed="rId7"/>
                          <a:stretch>
                            <a:fillRect l="-104" t="-9375" r="-95725" b="-272"/>
                          </a:stretch>
                        </a:blip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Extend work on fractions to include multiplication of any two fractions and the division of any fraction by another.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See fractions or rational numbers as a part of a unified number system, and understand that the operations on such numbers are connected to previously taught and learnt concepts for integers (for example, the area model for multiplication).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215151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07201"/>
            <a:ext cx="10972800" cy="981075"/>
          </a:xfrm>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789873856"/>
              </p:ext>
            </p:extLst>
          </p:nvPr>
        </p:nvGraphicFramePr>
        <p:xfrm>
          <a:off x="289932" y="1241051"/>
          <a:ext cx="11489025" cy="3681670"/>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44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Compare and order positive and negative integers, decimals and fractions</a:t>
                      </a:r>
                    </a:p>
                  </a:txBody>
                  <a:tcP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solidFill>
                      <a:schemeClr val="accent2"/>
                    </a:solidFill>
                  </a:tcPr>
                </a:tc>
                <a:extLst>
                  <a:ext uri="{0D108BD9-81ED-4DB2-BD59-A6C34878D82A}">
                    <a16:rowId xmlns:a16="http://schemas.microsoft.com/office/drawing/2014/main" val="979699445"/>
                  </a:ext>
                </a:extLst>
              </a:tr>
              <a:tr h="521907">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Compare negative integers using &lt; and &gt; </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1.3.2.1</a:t>
                      </a:r>
                    </a:p>
                  </a:txBody>
                  <a:tcPr marL="68580" marR="68580" marT="9525" marB="9525" anchor="ctr"/>
                </a:tc>
                <a:extLst>
                  <a:ext uri="{0D108BD9-81ED-4DB2-BD59-A6C34878D82A}">
                    <a16:rowId xmlns:a16="http://schemas.microsoft.com/office/drawing/2014/main" val="1209749094"/>
                  </a:ext>
                </a:extLst>
              </a:tr>
              <a:tr h="521907">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Compare decimals using &lt; and &gt; </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1.3.2.2</a:t>
                      </a:r>
                    </a:p>
                  </a:txBody>
                  <a:tcPr marL="68580" marR="68580" marT="9525" marB="9525" anchor="ctr"/>
                </a:tc>
                <a:extLst>
                  <a:ext uri="{0D108BD9-81ED-4DB2-BD59-A6C34878D82A}">
                    <a16:rowId xmlns:a16="http://schemas.microsoft.com/office/drawing/2014/main" val="3394058526"/>
                  </a:ext>
                </a:extLst>
              </a:tr>
              <a:tr h="521907">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Compare and order fractions by converting to decimals</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1.3.2.3</a:t>
                      </a:r>
                    </a:p>
                  </a:txBody>
                  <a:tcPr marL="68580" marR="68580" marT="9525" marB="9525" anchor="ctr"/>
                </a:tc>
                <a:extLst>
                  <a:ext uri="{0D108BD9-81ED-4DB2-BD59-A6C34878D82A}">
                    <a16:rowId xmlns:a16="http://schemas.microsoft.com/office/drawing/2014/main" val="2441423468"/>
                  </a:ext>
                </a:extLst>
              </a:tr>
              <a:tr h="521907">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Compare and order fractions by converting to fractions with a common denominator</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1.3.2.4</a:t>
                      </a:r>
                    </a:p>
                  </a:txBody>
                  <a:tcPr marL="68580" marR="68580" marT="9525" marB="9525" anchor="ctr"/>
                </a:tc>
                <a:extLst>
                  <a:ext uri="{0D108BD9-81ED-4DB2-BD59-A6C34878D82A}">
                    <a16:rowId xmlns:a16="http://schemas.microsoft.com/office/drawing/2014/main" val="1090938869"/>
                  </a:ext>
                </a:extLst>
              </a:tr>
              <a:tr h="628224">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Order a variety of positive and negative fractions and decimals using appropriate methods of conversion and recognising when conversion to a common format is not required</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1.3.2.5</a:t>
                      </a:r>
                    </a:p>
                  </a:txBody>
                  <a:tcPr marL="68580" marR="68580" marT="9525" marB="9525" anchor="ctr"/>
                </a:tc>
                <a:extLst>
                  <a:ext uri="{0D108BD9-81ED-4DB2-BD59-A6C34878D82A}">
                    <a16:rowId xmlns:a16="http://schemas.microsoft.com/office/drawing/2014/main" val="958713703"/>
                  </a:ext>
                </a:extLst>
              </a:tr>
              <a:tr h="521907">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Appreciate that for any two numbers there is always another number in between them</a:t>
                      </a:r>
                    </a:p>
                  </a:txBody>
                  <a:tcPr marL="68580" marR="68580" marT="9525" marB="9525" anchor="ctr"/>
                </a:tc>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1.3.2.6</a:t>
                      </a:r>
                    </a:p>
                  </a:txBody>
                  <a:tcPr marL="68580" marR="68580" marT="9525" marB="9525" anchor="ctr"/>
                </a:tc>
                <a:extLst>
                  <a:ext uri="{0D108BD9-81ED-4DB2-BD59-A6C34878D82A}">
                    <a16:rowId xmlns:a16="http://schemas.microsoft.com/office/drawing/2014/main" val="2630190816"/>
                  </a:ext>
                </a:extLst>
              </a:tr>
            </a:tbl>
          </a:graphicData>
        </a:graphic>
      </p:graphicFrame>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739148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26: Area</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921305" y="5764850"/>
                <a:ext cx="8371286" cy="1039259"/>
              </a:xfrm>
              <a:prstGeom prst="rect">
                <a:avLst/>
              </a:prstGeom>
              <a:noFill/>
            </p:spPr>
            <p:txBody>
              <a:bodyPr wrap="square" rtlCol="0">
                <a:spAutoFit/>
              </a:bodyPr>
              <a:lstStyle/>
              <a:p>
                <a:pPr>
                  <a:buNone/>
                </a:pPr>
                <a:r>
                  <a:rPr lang="en-GB" sz="2200" dirty="0"/>
                  <a:t>Draw a diagram like these that shows a shaded area of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24</m:t>
                        </m:r>
                      </m:den>
                    </m:f>
                  </m:oMath>
                </a14:m>
                <a:r>
                  <a:rPr lang="en-GB" dirty="0"/>
                  <a:t> </a:t>
                </a:r>
                <a:r>
                  <a:rPr lang="en-GB" sz="2200" dirty="0"/>
                  <a:t>m</a:t>
                </a:r>
                <a:r>
                  <a:rPr lang="en-GB" sz="2200" baseline="30000" dirty="0"/>
                  <a:t>2</a:t>
                </a:r>
                <a:r>
                  <a:rPr lang="en-GB" sz="2200" dirty="0"/>
                  <a:t>. How many different ones can you draw?</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921305" y="5764850"/>
                <a:ext cx="8371286" cy="1039259"/>
              </a:xfrm>
              <a:prstGeom prst="rect">
                <a:avLst/>
              </a:prstGeom>
              <a:blipFill>
                <a:blip r:embed="rId4"/>
                <a:stretch>
                  <a:fillRect l="-947" b="-11176"/>
                </a:stretch>
              </a:blipFill>
            </p:spPr>
            <p:txBody>
              <a:bodyPr/>
              <a:lstStyle/>
              <a:p>
                <a:r>
                  <a:rPr lang="en-GB">
                    <a:noFill/>
                  </a:rPr>
                  <a:t> </a:t>
                </a:r>
              </a:p>
            </p:txBody>
          </p:sp>
        </mc:Fallback>
      </mc:AlternateContent>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237381" y="1162095"/>
            <a:ext cx="11717238" cy="1466056"/>
          </a:xfrm>
        </p:spPr>
        <p:txBody>
          <a:bodyPr>
            <a:noAutofit/>
          </a:bodyPr>
          <a:lstStyle/>
          <a:p>
            <a:r>
              <a:rPr lang="en-GB" sz="2200" dirty="0"/>
              <a:t>Each of these large squares has an area of 1 m</a:t>
            </a:r>
            <a:r>
              <a:rPr lang="en-GB" sz="2200" baseline="30000" dirty="0"/>
              <a:t>2</a:t>
            </a:r>
            <a:r>
              <a:rPr lang="en-GB" sz="2200" dirty="0"/>
              <a:t>. Find the area of each shaded section.</a:t>
            </a:r>
          </a:p>
        </p:txBody>
      </p:sp>
      <p:graphicFrame>
        <p:nvGraphicFramePr>
          <p:cNvPr id="2" name="Table 3">
            <a:extLst>
              <a:ext uri="{FF2B5EF4-FFF2-40B4-BE49-F238E27FC236}">
                <a16:creationId xmlns:a16="http://schemas.microsoft.com/office/drawing/2014/main" id="{82C1722E-D28B-4306-BF51-5DA166542FA4}"/>
              </a:ext>
            </a:extLst>
          </p:cNvPr>
          <p:cNvGraphicFramePr>
            <a:graphicFrameLocks noGrp="1"/>
          </p:cNvGraphicFramePr>
          <p:nvPr/>
        </p:nvGraphicFramePr>
        <p:xfrm>
          <a:off x="726150" y="1722470"/>
          <a:ext cx="1728000" cy="1728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979666235"/>
                    </a:ext>
                  </a:extLst>
                </a:gridCol>
                <a:gridCol w="864000">
                  <a:extLst>
                    <a:ext uri="{9D8B030D-6E8A-4147-A177-3AD203B41FA5}">
                      <a16:colId xmlns:a16="http://schemas.microsoft.com/office/drawing/2014/main" val="1337755050"/>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bl>
          </a:graphicData>
        </a:graphic>
      </p:graphicFrame>
      <p:graphicFrame>
        <p:nvGraphicFramePr>
          <p:cNvPr id="8" name="Table 3">
            <a:extLst>
              <a:ext uri="{FF2B5EF4-FFF2-40B4-BE49-F238E27FC236}">
                <a16:creationId xmlns:a16="http://schemas.microsoft.com/office/drawing/2014/main" id="{2CF09A07-D363-4311-AAD9-FA4092416616}"/>
              </a:ext>
            </a:extLst>
          </p:cNvPr>
          <p:cNvGraphicFramePr>
            <a:graphicFrameLocks noGrp="1"/>
          </p:cNvGraphicFramePr>
          <p:nvPr/>
        </p:nvGraphicFramePr>
        <p:xfrm>
          <a:off x="3509191" y="1722470"/>
          <a:ext cx="1728000" cy="1728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1337755050"/>
                    </a:ext>
                  </a:extLst>
                </a:gridCol>
                <a:gridCol w="864000">
                  <a:extLst>
                    <a:ext uri="{9D8B030D-6E8A-4147-A177-3AD203B41FA5}">
                      <a16:colId xmlns:a16="http://schemas.microsoft.com/office/drawing/2014/main" val="3156572689"/>
                    </a:ext>
                  </a:extLst>
                </a:gridCol>
              </a:tblGrid>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097556"/>
                  </a:ext>
                </a:extLst>
              </a:tr>
            </a:tbl>
          </a:graphicData>
        </a:graphic>
      </p:graphicFrame>
      <p:graphicFrame>
        <p:nvGraphicFramePr>
          <p:cNvPr id="9" name="Table 3">
            <a:extLst>
              <a:ext uri="{FF2B5EF4-FFF2-40B4-BE49-F238E27FC236}">
                <a16:creationId xmlns:a16="http://schemas.microsoft.com/office/drawing/2014/main" id="{F21752E2-C882-41FC-9714-BD6A47119EF6}"/>
              </a:ext>
            </a:extLst>
          </p:cNvPr>
          <p:cNvGraphicFramePr>
            <a:graphicFrameLocks noGrp="1"/>
          </p:cNvGraphicFramePr>
          <p:nvPr/>
        </p:nvGraphicFramePr>
        <p:xfrm>
          <a:off x="6422016" y="1691020"/>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1337755050"/>
                    </a:ext>
                  </a:extLst>
                </a:gridCol>
                <a:gridCol w="576000">
                  <a:extLst>
                    <a:ext uri="{9D8B030D-6E8A-4147-A177-3AD203B41FA5}">
                      <a16:colId xmlns:a16="http://schemas.microsoft.com/office/drawing/2014/main" val="128004528"/>
                    </a:ext>
                  </a:extLst>
                </a:gridCol>
                <a:gridCol w="576000">
                  <a:extLst>
                    <a:ext uri="{9D8B030D-6E8A-4147-A177-3AD203B41FA5}">
                      <a16:colId xmlns:a16="http://schemas.microsoft.com/office/drawing/2014/main" val="1703043578"/>
                    </a:ext>
                  </a:extLst>
                </a:gridCol>
              </a:tblGrid>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151567"/>
                  </a:ext>
                </a:extLst>
              </a:tr>
            </a:tbl>
          </a:graphicData>
        </a:graphic>
      </p:graphicFrame>
      <p:graphicFrame>
        <p:nvGraphicFramePr>
          <p:cNvPr id="10" name="Table 3">
            <a:extLst>
              <a:ext uri="{FF2B5EF4-FFF2-40B4-BE49-F238E27FC236}">
                <a16:creationId xmlns:a16="http://schemas.microsoft.com/office/drawing/2014/main" id="{B78FE8C7-3D94-424F-9207-744BFA8A7BDA}"/>
              </a:ext>
            </a:extLst>
          </p:cNvPr>
          <p:cNvGraphicFramePr>
            <a:graphicFrameLocks noGrp="1"/>
          </p:cNvGraphicFramePr>
          <p:nvPr/>
        </p:nvGraphicFramePr>
        <p:xfrm>
          <a:off x="9454517" y="1730909"/>
          <a:ext cx="1728000" cy="172800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1337755050"/>
                    </a:ext>
                  </a:extLst>
                </a:gridCol>
                <a:gridCol w="864000">
                  <a:extLst>
                    <a:ext uri="{9D8B030D-6E8A-4147-A177-3AD203B41FA5}">
                      <a16:colId xmlns:a16="http://schemas.microsoft.com/office/drawing/2014/main" val="2377420103"/>
                    </a:ext>
                  </a:extLst>
                </a:gridCol>
              </a:tblGrid>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0737306"/>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837562"/>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845919"/>
                  </a:ext>
                </a:extLst>
              </a:tr>
            </a:tbl>
          </a:graphicData>
        </a:graphic>
      </p:graphicFrame>
      <p:graphicFrame>
        <p:nvGraphicFramePr>
          <p:cNvPr id="17" name="Table 3">
            <a:extLst>
              <a:ext uri="{FF2B5EF4-FFF2-40B4-BE49-F238E27FC236}">
                <a16:creationId xmlns:a16="http://schemas.microsoft.com/office/drawing/2014/main" id="{E93FB3A6-A689-4D60-8D50-0A52645205E3}"/>
              </a:ext>
            </a:extLst>
          </p:cNvPr>
          <p:cNvGraphicFramePr>
            <a:graphicFrameLocks noGrp="1"/>
          </p:cNvGraphicFramePr>
          <p:nvPr/>
        </p:nvGraphicFramePr>
        <p:xfrm>
          <a:off x="726150" y="3722025"/>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1337755050"/>
                    </a:ext>
                  </a:extLst>
                </a:gridCol>
                <a:gridCol w="576000">
                  <a:extLst>
                    <a:ext uri="{9D8B030D-6E8A-4147-A177-3AD203B41FA5}">
                      <a16:colId xmlns:a16="http://schemas.microsoft.com/office/drawing/2014/main" val="3263213677"/>
                    </a:ext>
                  </a:extLst>
                </a:gridCol>
                <a:gridCol w="576000">
                  <a:extLst>
                    <a:ext uri="{9D8B030D-6E8A-4147-A177-3AD203B41FA5}">
                      <a16:colId xmlns:a16="http://schemas.microsoft.com/office/drawing/2014/main" val="3532366377"/>
                    </a:ext>
                  </a:extLst>
                </a:gridCol>
              </a:tblGrid>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864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179380"/>
                  </a:ext>
                </a:extLst>
              </a:tr>
            </a:tbl>
          </a:graphicData>
        </a:graphic>
      </p:graphicFrame>
      <p:graphicFrame>
        <p:nvGraphicFramePr>
          <p:cNvPr id="18" name="Table 3">
            <a:extLst>
              <a:ext uri="{FF2B5EF4-FFF2-40B4-BE49-F238E27FC236}">
                <a16:creationId xmlns:a16="http://schemas.microsoft.com/office/drawing/2014/main" id="{0B88DE54-B5C4-4473-860F-CF3453F8EE1F}"/>
              </a:ext>
            </a:extLst>
          </p:cNvPr>
          <p:cNvGraphicFramePr>
            <a:graphicFrameLocks noGrp="1"/>
          </p:cNvGraphicFramePr>
          <p:nvPr/>
        </p:nvGraphicFramePr>
        <p:xfrm>
          <a:off x="3509191" y="3722025"/>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1337755050"/>
                    </a:ext>
                  </a:extLst>
                </a:gridCol>
                <a:gridCol w="576000">
                  <a:extLst>
                    <a:ext uri="{9D8B030D-6E8A-4147-A177-3AD203B41FA5}">
                      <a16:colId xmlns:a16="http://schemas.microsoft.com/office/drawing/2014/main" val="223668664"/>
                    </a:ext>
                  </a:extLst>
                </a:gridCol>
                <a:gridCol w="576000">
                  <a:extLst>
                    <a:ext uri="{9D8B030D-6E8A-4147-A177-3AD203B41FA5}">
                      <a16:colId xmlns:a16="http://schemas.microsoft.com/office/drawing/2014/main" val="3165250888"/>
                    </a:ext>
                  </a:extLst>
                </a:gridCol>
              </a:tblGrid>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138078"/>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8119"/>
                  </a:ext>
                </a:extLst>
              </a:tr>
              <a:tr h="432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29979"/>
                  </a:ext>
                </a:extLst>
              </a:tr>
            </a:tbl>
          </a:graphicData>
        </a:graphic>
      </p:graphicFrame>
      <p:graphicFrame>
        <p:nvGraphicFramePr>
          <p:cNvPr id="19" name="Table 3">
            <a:extLst>
              <a:ext uri="{FF2B5EF4-FFF2-40B4-BE49-F238E27FC236}">
                <a16:creationId xmlns:a16="http://schemas.microsoft.com/office/drawing/2014/main" id="{2B2E8E57-7E8E-42CD-A20F-EF8558211607}"/>
              </a:ext>
            </a:extLst>
          </p:cNvPr>
          <p:cNvGraphicFramePr>
            <a:graphicFrameLocks noGrp="1"/>
          </p:cNvGraphicFramePr>
          <p:nvPr>
            <p:extLst>
              <p:ext uri="{D42A27DB-BD31-4B8C-83A1-F6EECF244321}">
                <p14:modId xmlns:p14="http://schemas.microsoft.com/office/powerpoint/2010/main" val="709504333"/>
              </p:ext>
            </p:extLst>
          </p:nvPr>
        </p:nvGraphicFramePr>
        <p:xfrm>
          <a:off x="6420578" y="3744302"/>
          <a:ext cx="1728000" cy="17280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1337755050"/>
                    </a:ext>
                  </a:extLst>
                </a:gridCol>
                <a:gridCol w="576000">
                  <a:extLst>
                    <a:ext uri="{9D8B030D-6E8A-4147-A177-3AD203B41FA5}">
                      <a16:colId xmlns:a16="http://schemas.microsoft.com/office/drawing/2014/main" val="758698236"/>
                    </a:ext>
                  </a:extLst>
                </a:gridCol>
                <a:gridCol w="576000">
                  <a:extLst>
                    <a:ext uri="{9D8B030D-6E8A-4147-A177-3AD203B41FA5}">
                      <a16:colId xmlns:a16="http://schemas.microsoft.com/office/drawing/2014/main" val="1881391212"/>
                    </a:ext>
                  </a:extLst>
                </a:gridCol>
              </a:tblGrid>
              <a:tr h="345600">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843973"/>
                  </a:ext>
                </a:extLst>
              </a:tr>
              <a:tr h="345600">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019723"/>
                  </a:ext>
                </a:extLst>
              </a:tr>
              <a:tr h="345600">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6871056"/>
                  </a:ext>
                </a:extLst>
              </a:tr>
              <a:tr h="345600">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141932"/>
                  </a:ext>
                </a:extLst>
              </a:tr>
              <a:tr h="345600">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313742"/>
                  </a:ext>
                </a:extLst>
              </a:tr>
            </a:tbl>
          </a:graphicData>
        </a:graphic>
      </p:graphicFrame>
      <p:graphicFrame>
        <p:nvGraphicFramePr>
          <p:cNvPr id="22" name="Table 3">
            <a:extLst>
              <a:ext uri="{FF2B5EF4-FFF2-40B4-BE49-F238E27FC236}">
                <a16:creationId xmlns:a16="http://schemas.microsoft.com/office/drawing/2014/main" id="{93745D5F-71EE-4997-8126-019D68517966}"/>
              </a:ext>
            </a:extLst>
          </p:cNvPr>
          <p:cNvGraphicFramePr>
            <a:graphicFrameLocks noGrp="1"/>
          </p:cNvGraphicFramePr>
          <p:nvPr>
            <p:extLst>
              <p:ext uri="{D42A27DB-BD31-4B8C-83A1-F6EECF244321}">
                <p14:modId xmlns:p14="http://schemas.microsoft.com/office/powerpoint/2010/main" val="3192854687"/>
              </p:ext>
            </p:extLst>
          </p:nvPr>
        </p:nvGraphicFramePr>
        <p:xfrm>
          <a:off x="9455830" y="3775052"/>
          <a:ext cx="1728000" cy="172800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337755050"/>
                    </a:ext>
                  </a:extLst>
                </a:gridCol>
                <a:gridCol w="432000">
                  <a:extLst>
                    <a:ext uri="{9D8B030D-6E8A-4147-A177-3AD203B41FA5}">
                      <a16:colId xmlns:a16="http://schemas.microsoft.com/office/drawing/2014/main" val="758698236"/>
                    </a:ext>
                  </a:extLst>
                </a:gridCol>
                <a:gridCol w="432000">
                  <a:extLst>
                    <a:ext uri="{9D8B030D-6E8A-4147-A177-3AD203B41FA5}">
                      <a16:colId xmlns:a16="http://schemas.microsoft.com/office/drawing/2014/main" val="1881391212"/>
                    </a:ext>
                  </a:extLst>
                </a:gridCol>
                <a:gridCol w="432000">
                  <a:extLst>
                    <a:ext uri="{9D8B030D-6E8A-4147-A177-3AD203B41FA5}">
                      <a16:colId xmlns:a16="http://schemas.microsoft.com/office/drawing/2014/main" val="3058643658"/>
                    </a:ext>
                  </a:extLst>
                </a:gridCol>
              </a:tblGrid>
              <a:tr h="345600">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122843973"/>
                  </a:ext>
                </a:extLst>
              </a:tr>
              <a:tr h="345600">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89019723"/>
                  </a:ext>
                </a:extLst>
              </a:tr>
              <a:tr h="345600">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06871056"/>
                  </a:ext>
                </a:extLst>
              </a:tr>
              <a:tr h="345600">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141932"/>
                  </a:ext>
                </a:extLst>
              </a:tr>
              <a:tr h="345600">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1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313742"/>
                  </a:ext>
                </a:extLst>
              </a:tr>
            </a:tbl>
          </a:graphicData>
        </a:graphic>
      </p:graphicFrame>
      <p:sp>
        <p:nvSpPr>
          <p:cNvPr id="14" name="TextBox 13">
            <a:extLst>
              <a:ext uri="{FF2B5EF4-FFF2-40B4-BE49-F238E27FC236}">
                <a16:creationId xmlns:a16="http://schemas.microsoft.com/office/drawing/2014/main" id="{BA94B2D2-25EE-46B5-9BA7-4E379BBD8CDD}"/>
              </a:ext>
            </a:extLst>
          </p:cNvPr>
          <p:cNvSpPr txBox="1"/>
          <p:nvPr/>
        </p:nvSpPr>
        <p:spPr>
          <a:xfrm>
            <a:off x="168832" y="1644698"/>
            <a:ext cx="525571" cy="430887"/>
          </a:xfrm>
          <a:prstGeom prst="rect">
            <a:avLst/>
          </a:prstGeom>
          <a:noFill/>
        </p:spPr>
        <p:txBody>
          <a:bodyPr wrap="square">
            <a:spAutoFit/>
          </a:bodyPr>
          <a:lstStyle/>
          <a:p>
            <a:pPr>
              <a:buNone/>
            </a:pPr>
            <a:r>
              <a:rPr lang="en-GB" sz="2200" dirty="0">
                <a:solidFill>
                  <a:srgbClr val="00628C"/>
                </a:solidFill>
              </a:rPr>
              <a:t>a)</a:t>
            </a:r>
          </a:p>
        </p:txBody>
      </p:sp>
      <p:sp>
        <p:nvSpPr>
          <p:cNvPr id="15" name="TextBox 14">
            <a:extLst>
              <a:ext uri="{FF2B5EF4-FFF2-40B4-BE49-F238E27FC236}">
                <a16:creationId xmlns:a16="http://schemas.microsoft.com/office/drawing/2014/main" id="{2C916EBC-0E14-4687-B489-AB19D391D2EE}"/>
              </a:ext>
            </a:extLst>
          </p:cNvPr>
          <p:cNvSpPr txBox="1"/>
          <p:nvPr/>
        </p:nvSpPr>
        <p:spPr>
          <a:xfrm>
            <a:off x="2983551" y="1647291"/>
            <a:ext cx="525571" cy="430887"/>
          </a:xfrm>
          <a:prstGeom prst="rect">
            <a:avLst/>
          </a:prstGeom>
          <a:noFill/>
        </p:spPr>
        <p:txBody>
          <a:bodyPr wrap="square">
            <a:spAutoFit/>
          </a:bodyPr>
          <a:lstStyle/>
          <a:p>
            <a:pPr>
              <a:buNone/>
            </a:pPr>
            <a:r>
              <a:rPr lang="en-GB" sz="2200" dirty="0">
                <a:solidFill>
                  <a:srgbClr val="00628C"/>
                </a:solidFill>
              </a:rPr>
              <a:t>b)</a:t>
            </a:r>
          </a:p>
        </p:txBody>
      </p:sp>
      <p:sp>
        <p:nvSpPr>
          <p:cNvPr id="16" name="TextBox 15">
            <a:extLst>
              <a:ext uri="{FF2B5EF4-FFF2-40B4-BE49-F238E27FC236}">
                <a16:creationId xmlns:a16="http://schemas.microsoft.com/office/drawing/2014/main" id="{DBE385BA-7CAD-49ED-9069-5BB9BB678908}"/>
              </a:ext>
            </a:extLst>
          </p:cNvPr>
          <p:cNvSpPr txBox="1"/>
          <p:nvPr/>
        </p:nvSpPr>
        <p:spPr>
          <a:xfrm>
            <a:off x="5862170" y="1644697"/>
            <a:ext cx="525571" cy="430887"/>
          </a:xfrm>
          <a:prstGeom prst="rect">
            <a:avLst/>
          </a:prstGeom>
          <a:noFill/>
        </p:spPr>
        <p:txBody>
          <a:bodyPr wrap="square">
            <a:spAutoFit/>
          </a:bodyPr>
          <a:lstStyle/>
          <a:p>
            <a:pPr>
              <a:buNone/>
            </a:pPr>
            <a:r>
              <a:rPr lang="en-GB" sz="2200" dirty="0">
                <a:solidFill>
                  <a:srgbClr val="00628C"/>
                </a:solidFill>
              </a:rPr>
              <a:t>c)</a:t>
            </a:r>
          </a:p>
        </p:txBody>
      </p:sp>
      <p:sp>
        <p:nvSpPr>
          <p:cNvPr id="24" name="TextBox 23">
            <a:extLst>
              <a:ext uri="{FF2B5EF4-FFF2-40B4-BE49-F238E27FC236}">
                <a16:creationId xmlns:a16="http://schemas.microsoft.com/office/drawing/2014/main" id="{EC742585-5FD1-49B7-903E-930DC17CF326}"/>
              </a:ext>
            </a:extLst>
          </p:cNvPr>
          <p:cNvSpPr txBox="1"/>
          <p:nvPr/>
        </p:nvSpPr>
        <p:spPr>
          <a:xfrm>
            <a:off x="8894671" y="1644696"/>
            <a:ext cx="525571" cy="430887"/>
          </a:xfrm>
          <a:prstGeom prst="rect">
            <a:avLst/>
          </a:prstGeom>
          <a:noFill/>
        </p:spPr>
        <p:txBody>
          <a:bodyPr wrap="square">
            <a:spAutoFit/>
          </a:bodyPr>
          <a:lstStyle/>
          <a:p>
            <a:pPr>
              <a:buNone/>
            </a:pPr>
            <a:r>
              <a:rPr lang="en-GB" sz="2200" dirty="0">
                <a:solidFill>
                  <a:srgbClr val="00628C"/>
                </a:solidFill>
              </a:rPr>
              <a:t>d)</a:t>
            </a:r>
          </a:p>
        </p:txBody>
      </p:sp>
      <p:sp>
        <p:nvSpPr>
          <p:cNvPr id="25" name="TextBox 24">
            <a:extLst>
              <a:ext uri="{FF2B5EF4-FFF2-40B4-BE49-F238E27FC236}">
                <a16:creationId xmlns:a16="http://schemas.microsoft.com/office/drawing/2014/main" id="{56BED774-B847-4E71-9AC5-349447AD2552}"/>
              </a:ext>
            </a:extLst>
          </p:cNvPr>
          <p:cNvSpPr txBox="1"/>
          <p:nvPr/>
        </p:nvSpPr>
        <p:spPr>
          <a:xfrm>
            <a:off x="168832" y="3649341"/>
            <a:ext cx="525571" cy="430887"/>
          </a:xfrm>
          <a:prstGeom prst="rect">
            <a:avLst/>
          </a:prstGeom>
          <a:noFill/>
        </p:spPr>
        <p:txBody>
          <a:bodyPr wrap="square">
            <a:spAutoFit/>
          </a:bodyPr>
          <a:lstStyle/>
          <a:p>
            <a:pPr>
              <a:buNone/>
            </a:pPr>
            <a:r>
              <a:rPr lang="en-GB" sz="2200" dirty="0">
                <a:solidFill>
                  <a:srgbClr val="00628C"/>
                </a:solidFill>
              </a:rPr>
              <a:t>e)</a:t>
            </a:r>
          </a:p>
        </p:txBody>
      </p:sp>
      <p:sp>
        <p:nvSpPr>
          <p:cNvPr id="26" name="TextBox 25">
            <a:extLst>
              <a:ext uri="{FF2B5EF4-FFF2-40B4-BE49-F238E27FC236}">
                <a16:creationId xmlns:a16="http://schemas.microsoft.com/office/drawing/2014/main" id="{584130E5-0B97-4E21-8611-96AE299DBBDA}"/>
              </a:ext>
            </a:extLst>
          </p:cNvPr>
          <p:cNvSpPr txBox="1"/>
          <p:nvPr/>
        </p:nvSpPr>
        <p:spPr>
          <a:xfrm>
            <a:off x="2983550" y="3649341"/>
            <a:ext cx="525571" cy="430887"/>
          </a:xfrm>
          <a:prstGeom prst="rect">
            <a:avLst/>
          </a:prstGeom>
          <a:noFill/>
        </p:spPr>
        <p:txBody>
          <a:bodyPr wrap="square">
            <a:spAutoFit/>
          </a:bodyPr>
          <a:lstStyle/>
          <a:p>
            <a:pPr>
              <a:buNone/>
            </a:pPr>
            <a:r>
              <a:rPr lang="en-GB" sz="2200" dirty="0">
                <a:solidFill>
                  <a:srgbClr val="00628C"/>
                </a:solidFill>
              </a:rPr>
              <a:t>f)</a:t>
            </a:r>
          </a:p>
        </p:txBody>
      </p:sp>
      <p:sp>
        <p:nvSpPr>
          <p:cNvPr id="27" name="TextBox 26">
            <a:extLst>
              <a:ext uri="{FF2B5EF4-FFF2-40B4-BE49-F238E27FC236}">
                <a16:creationId xmlns:a16="http://schemas.microsoft.com/office/drawing/2014/main" id="{84C65207-34EB-4067-89F3-2739E13F12E4}"/>
              </a:ext>
            </a:extLst>
          </p:cNvPr>
          <p:cNvSpPr txBox="1"/>
          <p:nvPr/>
        </p:nvSpPr>
        <p:spPr>
          <a:xfrm>
            <a:off x="5896445" y="3649341"/>
            <a:ext cx="525571" cy="430887"/>
          </a:xfrm>
          <a:prstGeom prst="rect">
            <a:avLst/>
          </a:prstGeom>
          <a:noFill/>
        </p:spPr>
        <p:txBody>
          <a:bodyPr wrap="square">
            <a:spAutoFit/>
          </a:bodyPr>
          <a:lstStyle/>
          <a:p>
            <a:pPr>
              <a:buNone/>
            </a:pPr>
            <a:r>
              <a:rPr lang="en-GB" sz="2200" dirty="0">
                <a:solidFill>
                  <a:srgbClr val="00628C"/>
                </a:solidFill>
              </a:rPr>
              <a:t>g)</a:t>
            </a:r>
          </a:p>
        </p:txBody>
      </p:sp>
      <p:sp>
        <p:nvSpPr>
          <p:cNvPr id="28" name="TextBox 27">
            <a:extLst>
              <a:ext uri="{FF2B5EF4-FFF2-40B4-BE49-F238E27FC236}">
                <a16:creationId xmlns:a16="http://schemas.microsoft.com/office/drawing/2014/main" id="{CBCCC32B-66A7-4D66-96B5-FDD8EAB9D3AA}"/>
              </a:ext>
            </a:extLst>
          </p:cNvPr>
          <p:cNvSpPr txBox="1"/>
          <p:nvPr/>
        </p:nvSpPr>
        <p:spPr>
          <a:xfrm>
            <a:off x="8894671" y="3649341"/>
            <a:ext cx="525571" cy="430887"/>
          </a:xfrm>
          <a:prstGeom prst="rect">
            <a:avLst/>
          </a:prstGeom>
          <a:noFill/>
        </p:spPr>
        <p:txBody>
          <a:bodyPr wrap="square">
            <a:spAutoFit/>
          </a:bodyPr>
          <a:lstStyle/>
          <a:p>
            <a:pPr>
              <a:buNone/>
            </a:pPr>
            <a:r>
              <a:rPr lang="en-GB" sz="2200" dirty="0">
                <a:solidFill>
                  <a:srgbClr val="00628C"/>
                </a:solidFill>
              </a:rPr>
              <a:t>h)</a:t>
            </a:r>
          </a:p>
        </p:txBody>
      </p:sp>
      <p:graphicFrame>
        <p:nvGraphicFramePr>
          <p:cNvPr id="30" name="Table 3">
            <a:extLst>
              <a:ext uri="{FF2B5EF4-FFF2-40B4-BE49-F238E27FC236}">
                <a16:creationId xmlns:a16="http://schemas.microsoft.com/office/drawing/2014/main" id="{B036E443-93B5-40FB-9A0E-1D6861D4B49F}"/>
              </a:ext>
            </a:extLst>
          </p:cNvPr>
          <p:cNvGraphicFramePr>
            <a:graphicFrameLocks noGrp="1"/>
          </p:cNvGraphicFramePr>
          <p:nvPr>
            <p:extLst>
              <p:ext uri="{D42A27DB-BD31-4B8C-83A1-F6EECF244321}">
                <p14:modId xmlns:p14="http://schemas.microsoft.com/office/powerpoint/2010/main" val="2017476106"/>
              </p:ext>
            </p:extLst>
          </p:nvPr>
        </p:nvGraphicFramePr>
        <p:xfrm>
          <a:off x="720135" y="1720023"/>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1" name="Table 3">
            <a:extLst>
              <a:ext uri="{FF2B5EF4-FFF2-40B4-BE49-F238E27FC236}">
                <a16:creationId xmlns:a16="http://schemas.microsoft.com/office/drawing/2014/main" id="{679D56C8-6446-4124-9EB6-CB8FA28393CD}"/>
              </a:ext>
            </a:extLst>
          </p:cNvPr>
          <p:cNvGraphicFramePr>
            <a:graphicFrameLocks noGrp="1"/>
          </p:cNvGraphicFramePr>
          <p:nvPr>
            <p:extLst>
              <p:ext uri="{D42A27DB-BD31-4B8C-83A1-F6EECF244321}">
                <p14:modId xmlns:p14="http://schemas.microsoft.com/office/powerpoint/2010/main" val="2916669683"/>
              </p:ext>
            </p:extLst>
          </p:nvPr>
        </p:nvGraphicFramePr>
        <p:xfrm>
          <a:off x="3503695" y="1720023"/>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2" name="Table 3">
            <a:extLst>
              <a:ext uri="{FF2B5EF4-FFF2-40B4-BE49-F238E27FC236}">
                <a16:creationId xmlns:a16="http://schemas.microsoft.com/office/drawing/2014/main" id="{0F6003D0-1C26-4813-95B7-38AC379D499C}"/>
              </a:ext>
            </a:extLst>
          </p:cNvPr>
          <p:cNvGraphicFramePr>
            <a:graphicFrameLocks noGrp="1"/>
          </p:cNvGraphicFramePr>
          <p:nvPr>
            <p:extLst>
              <p:ext uri="{D42A27DB-BD31-4B8C-83A1-F6EECF244321}">
                <p14:modId xmlns:p14="http://schemas.microsoft.com/office/powerpoint/2010/main" val="3186763926"/>
              </p:ext>
            </p:extLst>
          </p:nvPr>
        </p:nvGraphicFramePr>
        <p:xfrm>
          <a:off x="6420578" y="1686219"/>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3" name="Table 3">
            <a:extLst>
              <a:ext uri="{FF2B5EF4-FFF2-40B4-BE49-F238E27FC236}">
                <a16:creationId xmlns:a16="http://schemas.microsoft.com/office/drawing/2014/main" id="{455B909F-481D-4289-BC81-2ED372180240}"/>
              </a:ext>
            </a:extLst>
          </p:cNvPr>
          <p:cNvGraphicFramePr>
            <a:graphicFrameLocks noGrp="1"/>
          </p:cNvGraphicFramePr>
          <p:nvPr>
            <p:extLst>
              <p:ext uri="{D42A27DB-BD31-4B8C-83A1-F6EECF244321}">
                <p14:modId xmlns:p14="http://schemas.microsoft.com/office/powerpoint/2010/main" val="3500119337"/>
              </p:ext>
            </p:extLst>
          </p:nvPr>
        </p:nvGraphicFramePr>
        <p:xfrm>
          <a:off x="9448944" y="1729591"/>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4" name="Table 3">
            <a:extLst>
              <a:ext uri="{FF2B5EF4-FFF2-40B4-BE49-F238E27FC236}">
                <a16:creationId xmlns:a16="http://schemas.microsoft.com/office/drawing/2014/main" id="{192CE859-3A7B-4479-841B-DFA7CBAE1134}"/>
              </a:ext>
            </a:extLst>
          </p:cNvPr>
          <p:cNvGraphicFramePr>
            <a:graphicFrameLocks noGrp="1"/>
          </p:cNvGraphicFramePr>
          <p:nvPr>
            <p:extLst>
              <p:ext uri="{D42A27DB-BD31-4B8C-83A1-F6EECF244321}">
                <p14:modId xmlns:p14="http://schemas.microsoft.com/office/powerpoint/2010/main" val="875367002"/>
              </p:ext>
            </p:extLst>
          </p:nvPr>
        </p:nvGraphicFramePr>
        <p:xfrm>
          <a:off x="9455830" y="3773734"/>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5" name="Table 3">
            <a:extLst>
              <a:ext uri="{FF2B5EF4-FFF2-40B4-BE49-F238E27FC236}">
                <a16:creationId xmlns:a16="http://schemas.microsoft.com/office/drawing/2014/main" id="{B7E58A1D-F64C-44CA-A397-4003A74B60FE}"/>
              </a:ext>
            </a:extLst>
          </p:cNvPr>
          <p:cNvGraphicFramePr>
            <a:graphicFrameLocks noGrp="1"/>
          </p:cNvGraphicFramePr>
          <p:nvPr>
            <p:extLst>
              <p:ext uri="{D42A27DB-BD31-4B8C-83A1-F6EECF244321}">
                <p14:modId xmlns:p14="http://schemas.microsoft.com/office/powerpoint/2010/main" val="930262977"/>
              </p:ext>
            </p:extLst>
          </p:nvPr>
        </p:nvGraphicFramePr>
        <p:xfrm>
          <a:off x="6420578" y="3744302"/>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6" name="Table 3">
            <a:extLst>
              <a:ext uri="{FF2B5EF4-FFF2-40B4-BE49-F238E27FC236}">
                <a16:creationId xmlns:a16="http://schemas.microsoft.com/office/drawing/2014/main" id="{C4DFAB17-D32D-41DD-949F-64AEB0EA7B82}"/>
              </a:ext>
            </a:extLst>
          </p:cNvPr>
          <p:cNvGraphicFramePr>
            <a:graphicFrameLocks noGrp="1"/>
          </p:cNvGraphicFramePr>
          <p:nvPr>
            <p:extLst>
              <p:ext uri="{D42A27DB-BD31-4B8C-83A1-F6EECF244321}">
                <p14:modId xmlns:p14="http://schemas.microsoft.com/office/powerpoint/2010/main" val="3175379272"/>
              </p:ext>
            </p:extLst>
          </p:nvPr>
        </p:nvGraphicFramePr>
        <p:xfrm>
          <a:off x="3503695" y="3722025"/>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graphicFrame>
        <p:nvGraphicFramePr>
          <p:cNvPr id="37" name="Table 3">
            <a:extLst>
              <a:ext uri="{FF2B5EF4-FFF2-40B4-BE49-F238E27FC236}">
                <a16:creationId xmlns:a16="http://schemas.microsoft.com/office/drawing/2014/main" id="{4CA4F7C0-E245-4A71-B0A8-20AAFEF9B701}"/>
              </a:ext>
            </a:extLst>
          </p:cNvPr>
          <p:cNvGraphicFramePr>
            <a:graphicFrameLocks noGrp="1"/>
          </p:cNvGraphicFramePr>
          <p:nvPr>
            <p:extLst>
              <p:ext uri="{D42A27DB-BD31-4B8C-83A1-F6EECF244321}">
                <p14:modId xmlns:p14="http://schemas.microsoft.com/office/powerpoint/2010/main" val="646468066"/>
              </p:ext>
            </p:extLst>
          </p:nvPr>
        </p:nvGraphicFramePr>
        <p:xfrm>
          <a:off x="715158" y="3722025"/>
          <a:ext cx="1728000" cy="172800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979666235"/>
                    </a:ext>
                  </a:extLst>
                </a:gridCol>
              </a:tblGrid>
              <a:tr h="1728000">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2843973"/>
                  </a:ext>
                </a:extLst>
              </a:tr>
            </a:tbl>
          </a:graphicData>
        </a:graphic>
      </p:graphicFrame>
    </p:spTree>
    <p:extLst>
      <p:ext uri="{BB962C8B-B14F-4D97-AF65-F5344CB8AC3E}">
        <p14:creationId xmlns:p14="http://schemas.microsoft.com/office/powerpoint/2010/main" val="4591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14" grpId="0"/>
      <p:bldP spid="15" grpId="0"/>
      <p:bldP spid="16" grpId="0"/>
      <p:bldP spid="24" grpId="0"/>
      <p:bldP spid="25" grpId="0"/>
      <p:bldP spid="26" grpId="0"/>
      <p:bldP spid="27" grpId="0"/>
      <p:bldP spid="28"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88615515"/>
                  </p:ext>
                </p:extLst>
              </p:nvPr>
            </p:nvGraphicFramePr>
            <p:xfrm>
              <a:off x="267128" y="764704"/>
              <a:ext cx="11766038" cy="5744083"/>
            </p:xfrm>
            <a:graphic>
              <a:graphicData uri="http://schemas.openxmlformats.org/drawingml/2006/table">
                <a:tbl>
                  <a:tblPr firstRow="1" bandRow="1">
                    <a:tableStyleId>{5940675A-B579-460E-94D1-54222C63F5DA}</a:tableStyleId>
                  </a:tblPr>
                  <a:tblGrid>
                    <a:gridCol w="5953368">
                      <a:extLst>
                        <a:ext uri="{9D8B030D-6E8A-4147-A177-3AD203B41FA5}">
                          <a16:colId xmlns:a16="http://schemas.microsoft.com/office/drawing/2014/main" val="695237181"/>
                        </a:ext>
                      </a:extLst>
                    </a:gridCol>
                    <a:gridCol w="581267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1729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need to spend some time understanding the representation: label the sides of the whole square with values of 1 m and then add further labels (perhaps in a different colour) for the lengths of the shaded rectangles.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find other areas,</a:t>
                          </a:r>
                          <a:r>
                            <a:rPr lang="en-GB" sz="1600" u="none" baseline="0" dirty="0"/>
                            <a:t> </a:t>
                          </a:r>
                          <a:r>
                            <a:rPr lang="en-GB" sz="1600" u="none" dirty="0"/>
                            <a:t>including fractions that are in their simplest form (such as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5</m:t>
                                      </m:r>
                                    </m:den>
                                  </m:f>
                                </m:e>
                              </m:box>
                            </m:oMath>
                          </a14:m>
                          <a:r>
                            <a:rPr lang="en-GB" sz="1600" u="none" dirty="0"/>
                            <a:t>), or improper fractions (such as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5</m:t>
                                      </m:r>
                                    </m:num>
                                    <m:den>
                                      <m:r>
                                        <a:rPr lang="en-GB" sz="1600" b="0" i="1" u="none" smtClean="0">
                                          <a:latin typeface="Cambria Math" panose="02040503050406030204" pitchFamily="18" charset="0"/>
                                        </a:rPr>
                                        <m:t>3</m:t>
                                      </m:r>
                                    </m:den>
                                  </m:f>
                                </m:e>
                              </m:box>
                            </m:oMath>
                          </a14:m>
                          <a:r>
                            <a:rPr lang="en-GB" sz="1600" u="none" dirty="0"/>
                            <a:t>). </a:t>
                          </a:r>
                        </a:p>
                        <a:p>
                          <a:endParaRPr lang="en-GB" sz="1600" u="none" dirty="0"/>
                        </a:p>
                        <a:p>
                          <a:r>
                            <a:rPr lang="en-GB" sz="1600" b="1" i="0" u="none" dirty="0"/>
                            <a:t>Representations</a:t>
                          </a:r>
                        </a:p>
                        <a:p>
                          <a:r>
                            <a:rPr lang="en-GB" sz="1600" b="0" i="0" u="none" dirty="0"/>
                            <a:t>A key feature of this set of area models is that the larger shape is a unit square: do students recognise that the longest lengths are both 1, and can they then identify the lengths of each smaller part? You may need to remind students of the dimensions and units involved: for example, the lengths of the shaded area in part b are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3</m:t>
                                      </m:r>
                                    </m:den>
                                  </m:f>
                                </m:e>
                              </m:box>
                            </m:oMath>
                          </a14:m>
                          <a:r>
                            <a:rPr lang="en-GB" sz="1600" b="0" i="0" u="none" dirty="0"/>
                            <a:t> m and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b="0" i="0" u="none" dirty="0"/>
                            <a:t> m, and so the area is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1 </m:t>
                                      </m:r>
                                    </m:num>
                                    <m:den>
                                      <m:r>
                                        <a:rPr lang="en-GB" sz="1600" b="0" i="1" u="none" smtClean="0">
                                          <a:latin typeface="Cambria Math" panose="02040503050406030204" pitchFamily="18" charset="0"/>
                                        </a:rPr>
                                        <m:t>6</m:t>
                                      </m:r>
                                    </m:den>
                                  </m:f>
                                </m:e>
                              </m:box>
                            </m:oMath>
                          </a14:m>
                          <a:r>
                            <a:rPr lang="en-GB" sz="1600" b="0" i="0" u="none" dirty="0"/>
                            <a:t>m</a:t>
                          </a:r>
                          <a:r>
                            <a:rPr lang="en-GB" sz="1600" b="0" i="0" u="none" baseline="30000" dirty="0"/>
                            <a:t>2</a:t>
                          </a:r>
                          <a:r>
                            <a:rPr lang="en-GB" sz="1600" b="0" i="0" u="none"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dirty="0">
                              <a:solidFill>
                                <a:schemeClr val="tx1"/>
                              </a:solidFill>
                              <a:effectLst/>
                              <a:latin typeface="+mj-lt"/>
                            </a:rPr>
                            <a:t>This Checkpoint uses the context of area to explore multiplication with fractions. The area model is a common representation at secondary school: assess students’ familiarity with it before planning future teaching using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strike="noStrike" dirty="0">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dirty="0">
                              <a:solidFill>
                                <a:schemeClr val="tx1"/>
                              </a:solidFill>
                              <a:effectLst/>
                              <a:latin typeface="+mj-lt"/>
                            </a:rPr>
                            <a:t>Some students may only see this as an ‘identifying fractions of a whole’ task, and simply count the total and shaded parts. This is a useful skill to assess in itself. Some students may follow the instruction to calculate the area by multiplying fractions, providing an opportunity to explore the methods that they use. Others may make connections between both: identifying the lengths involved, but choosing to find the area by observation rather than calculation. All approaches are valid, although the latter two perhaps suggest a deeper understanding of operating with fractions in context. You may wish to use Checkpoint </a:t>
                          </a:r>
                          <a:r>
                            <a:rPr lang="en-GB" sz="1600" b="0" i="0" u="none" strike="noStrike" dirty="0">
                              <a:solidFill>
                                <a:schemeClr val="tx1"/>
                              </a:solidFill>
                              <a:effectLst/>
                              <a:latin typeface="+mj-lt"/>
                              <a:hlinkClick r:id="rId3" action="ppaction://hlinksldjump"/>
                            </a:rPr>
                            <a:t>27</a:t>
                          </a:r>
                          <a:r>
                            <a:rPr lang="en-GB" sz="1600" b="0" i="0" u="none" strike="noStrike" dirty="0">
                              <a:solidFill>
                                <a:schemeClr val="tx1"/>
                              </a:solidFill>
                              <a:effectLst/>
                              <a:latin typeface="+mj-lt"/>
                            </a:rPr>
                            <a:t> or Additional activity </a:t>
                          </a:r>
                          <a:r>
                            <a:rPr lang="en-GB" sz="1600" b="0" i="0" u="none" strike="noStrike" dirty="0">
                              <a:solidFill>
                                <a:schemeClr val="tx1"/>
                              </a:solidFill>
                              <a:effectLst/>
                              <a:latin typeface="+mj-lt"/>
                              <a:hlinkClick r:id="rId4" action="ppaction://hlinksldjump"/>
                            </a:rPr>
                            <a:t>N</a:t>
                          </a:r>
                          <a:r>
                            <a:rPr lang="en-GB" sz="1600" b="0" i="0" u="none" strike="noStrike" dirty="0">
                              <a:solidFill>
                                <a:schemeClr val="tx1"/>
                              </a:solidFill>
                              <a:effectLst/>
                              <a:latin typeface="+mj-lt"/>
                            </a:rPr>
                            <a:t> to further assess their approach to multiplying fractions if they do not explicitly make that connection here.</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On pp28-30 of the </a:t>
                          </a:r>
                          <a:r>
                            <a:rPr lang="en-GB" sz="1600" b="0" dirty="0">
                              <a:hlinkClick r:id="rId5"/>
                            </a:rPr>
                            <a:t>2.1 Arithmetic procedures document</a:t>
                          </a:r>
                          <a:r>
                            <a:rPr lang="en-GB" sz="1600" b="0" dirty="0"/>
                            <a:t>, found in Theme 2 of </a:t>
                          </a:r>
                          <a:r>
                            <a:rPr lang="en-GB" sz="1600" dirty="0">
                              <a:hlinkClick r:id="rId6"/>
                            </a:rPr>
                            <a:t>Secondary Mastery Professional Development | NCETM</a:t>
                          </a:r>
                          <a:r>
                            <a:rPr lang="en-GB" sz="1600" dirty="0"/>
                            <a:t>, there more examples using the area model to explore multiplication of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33573092"/>
                  </p:ext>
                </p:extLst>
              </p:nvPr>
            </p:nvGraphicFramePr>
            <p:xfrm>
              <a:off x="267128" y="764704"/>
              <a:ext cx="11766038" cy="5744083"/>
            </p:xfrm>
            <a:graphic>
              <a:graphicData uri="http://schemas.openxmlformats.org/drawingml/2006/table">
                <a:tbl>
                  <a:tblPr firstRow="1" bandRow="1">
                    <a:tableStyleId>{5940675A-B579-460E-94D1-54222C63F5DA}</a:tableStyleId>
                  </a:tblPr>
                  <a:tblGrid>
                    <a:gridCol w="5953368">
                      <a:extLst>
                        <a:ext uri="{9D8B030D-6E8A-4147-A177-3AD203B41FA5}">
                          <a16:colId xmlns:a16="http://schemas.microsoft.com/office/drawing/2014/main" val="695237181"/>
                        </a:ext>
                      </a:extLst>
                    </a:gridCol>
                    <a:gridCol w="5812670">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55363">
                    <a:tc>
                      <a:txBody>
                        <a:bodyPr/>
                        <a:lstStyle/>
                        <a:p>
                          <a:endParaRPr lang="en-US"/>
                        </a:p>
                      </a:txBody>
                      <a:tcPr>
                        <a:blipFill>
                          <a:blip r:embed="rId7"/>
                          <a:stretch>
                            <a:fillRect l="-102" t="-8690" r="-97953" b="-1978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dirty="0">
                              <a:solidFill>
                                <a:schemeClr val="tx1"/>
                              </a:solidFill>
                              <a:effectLst/>
                              <a:latin typeface="+mj-lt"/>
                            </a:rPr>
                            <a:t>This Checkpoint uses the context of area to explore multiplication with fractions. The area model is a common representation at secondary school: assess students’ familiarity with it before planning future teaching using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u="none" strike="noStrike" dirty="0">
                            <a:solidFill>
                              <a:schemeClr val="tx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dirty="0">
                              <a:solidFill>
                                <a:schemeClr val="tx1"/>
                              </a:solidFill>
                              <a:effectLst/>
                              <a:latin typeface="+mj-lt"/>
                            </a:rPr>
                            <a:t>Some students may only see this as an ‘identifying fractions of a whole’ task, and simply count the total and shaded parts. This is a useful skill to assess in itself. Some students may follow the instruction to calculate the area by multiplying fractions, providing an opportunity to explore the methods that they use. Others may make connections between both: identifying the lengths involved, but choosing to find the area by observation rather than calculation. All approaches are valid, although the latter two perhaps suggest a deeper understanding of operating with fractions in context. You may wish to use Checkpoint 27 or Additional activity N to further assess their approach to multiplying fractions if they do not explicitly make that connection here.</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On pp28-30 of the </a:t>
                          </a:r>
                          <a:r>
                            <a:rPr lang="en-GB" sz="1600" b="0" dirty="0">
                              <a:hlinkClick r:id="rId8"/>
                            </a:rPr>
                            <a:t>2.1 Arithmetic procedures document</a:t>
                          </a:r>
                          <a:r>
                            <a:rPr lang="en-GB" sz="1600" b="0" dirty="0"/>
                            <a:t>, found in Theme 2 of </a:t>
                          </a:r>
                          <a:r>
                            <a:rPr lang="en-GB" sz="1600" dirty="0">
                              <a:hlinkClick r:id="rId9"/>
                            </a:rPr>
                            <a:t>Secondary Mastery Professional Development | NCETM</a:t>
                          </a:r>
                          <a:r>
                            <a:rPr lang="en-GB" sz="1600" dirty="0"/>
                            <a:t>, there more examples using the area model to explore multiplication of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626152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27: The greatest product</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72961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1025584" y="5719705"/>
            <a:ext cx="7855179" cy="430887"/>
          </a:xfrm>
          <a:prstGeom prst="rect">
            <a:avLst/>
          </a:prstGeom>
          <a:noFill/>
        </p:spPr>
        <p:txBody>
          <a:bodyPr wrap="square" rtlCol="0">
            <a:spAutoFit/>
          </a:bodyPr>
          <a:lstStyle/>
          <a:p>
            <a:pPr>
              <a:buNone/>
            </a:pPr>
            <a:r>
              <a:rPr lang="en-GB" sz="2200" dirty="0"/>
              <a:t>Place all six products in order from least to greatest.</a:t>
            </a:r>
          </a:p>
        </p:txBody>
      </p:sp>
      <p:sp>
        <p:nvSpPr>
          <p:cNvPr id="4" name="TextBox 3">
            <a:extLst>
              <a:ext uri="{FF2B5EF4-FFF2-40B4-BE49-F238E27FC236}">
                <a16:creationId xmlns:a16="http://schemas.microsoft.com/office/drawing/2014/main" id="{64F65DB5-107B-4B88-97AF-62CAD2E24464}"/>
              </a:ext>
            </a:extLst>
          </p:cNvPr>
          <p:cNvSpPr txBox="1"/>
          <p:nvPr/>
        </p:nvSpPr>
        <p:spPr>
          <a:xfrm>
            <a:off x="240288" y="1151427"/>
            <a:ext cx="8772401" cy="430887"/>
          </a:xfrm>
          <a:prstGeom prst="rect">
            <a:avLst/>
          </a:prstGeom>
          <a:noFill/>
        </p:spPr>
        <p:txBody>
          <a:bodyPr wrap="none" rtlCol="0">
            <a:spAutoFit/>
          </a:bodyPr>
          <a:lstStyle/>
          <a:p>
            <a:pPr>
              <a:buNone/>
            </a:pPr>
            <a:r>
              <a:rPr lang="en-GB" sz="2200" dirty="0"/>
              <a:t>Without calculating, decide which is the greater product in each pair. </a:t>
            </a:r>
          </a:p>
        </p:txBody>
      </p:sp>
      <p:grpSp>
        <p:nvGrpSpPr>
          <p:cNvPr id="14" name="Group 13">
            <a:extLst>
              <a:ext uri="{FF2B5EF4-FFF2-40B4-BE49-F238E27FC236}">
                <a16:creationId xmlns:a16="http://schemas.microsoft.com/office/drawing/2014/main" id="{6BF15581-3F5C-49C5-A323-EDAB3D8A8B22}"/>
              </a:ext>
            </a:extLst>
          </p:cNvPr>
          <p:cNvGrpSpPr/>
          <p:nvPr/>
        </p:nvGrpSpPr>
        <p:grpSpPr>
          <a:xfrm>
            <a:off x="590126" y="2194550"/>
            <a:ext cx="3449783" cy="1281545"/>
            <a:chOff x="429490" y="2113640"/>
            <a:chExt cx="3449783" cy="1281545"/>
          </a:xfrm>
        </p:grpSpPr>
        <p:sp>
          <p:nvSpPr>
            <p:cNvPr id="15" name="Rectangle: Rounded Corners 14">
              <a:extLst>
                <a:ext uri="{FF2B5EF4-FFF2-40B4-BE49-F238E27FC236}">
                  <a16:creationId xmlns:a16="http://schemas.microsoft.com/office/drawing/2014/main" id="{C41135A6-BA23-43F7-972A-896E7E2A5203}"/>
                </a:ext>
              </a:extLst>
            </p:cNvPr>
            <p:cNvSpPr/>
            <p:nvPr/>
          </p:nvSpPr>
          <p:spPr>
            <a:xfrm>
              <a:off x="429490" y="2113640"/>
              <a:ext cx="3449783" cy="128154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C0A5E3-C1A1-4797-B378-12D63D3A44D3}"/>
                    </a:ext>
                  </a:extLst>
                </p:cNvPr>
                <p:cNvSpPr txBox="1"/>
                <p:nvPr/>
              </p:nvSpPr>
              <p:spPr>
                <a:xfrm>
                  <a:off x="677779" y="2261863"/>
                  <a:ext cx="1097608"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6</m:t>
                            </m:r>
                          </m:den>
                        </m:f>
                      </m:oMath>
                    </m:oMathPara>
                  </a14:m>
                  <a:endParaRPr lang="en-GB" dirty="0"/>
                </a:p>
              </p:txBody>
            </p:sp>
          </mc:Choice>
          <mc:Fallback xmlns="">
            <p:sp>
              <p:nvSpPr>
                <p:cNvPr id="16" name="TextBox 15">
                  <a:extLst>
                    <a:ext uri="{FF2B5EF4-FFF2-40B4-BE49-F238E27FC236}">
                      <a16:creationId xmlns:a16="http://schemas.microsoft.com/office/drawing/2014/main" id="{9CC0A5E3-C1A1-4797-B378-12D63D3A44D3}"/>
                    </a:ext>
                  </a:extLst>
                </p:cNvPr>
                <p:cNvSpPr txBox="1">
                  <a:spLocks noRot="1" noChangeAspect="1" noMove="1" noResize="1" noEditPoints="1" noAdjustHandles="1" noChangeArrowheads="1" noChangeShapeType="1" noTextEdit="1"/>
                </p:cNvSpPr>
                <p:nvPr/>
              </p:nvSpPr>
              <p:spPr>
                <a:xfrm>
                  <a:off x="677779" y="2261863"/>
                  <a:ext cx="1097608" cy="9017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2B40C6-C951-4114-A250-6D72462DE97A}"/>
                    </a:ext>
                  </a:extLst>
                </p:cNvPr>
                <p:cNvSpPr txBox="1"/>
                <p:nvPr/>
              </p:nvSpPr>
              <p:spPr>
                <a:xfrm>
                  <a:off x="2444199" y="2261863"/>
                  <a:ext cx="1097608"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7</m:t>
                            </m:r>
                          </m:den>
                        </m:f>
                      </m:oMath>
                    </m:oMathPara>
                  </a14:m>
                  <a:endParaRPr lang="en-GB" dirty="0"/>
                </a:p>
              </p:txBody>
            </p:sp>
          </mc:Choice>
          <mc:Fallback xmlns="">
            <p:sp>
              <p:nvSpPr>
                <p:cNvPr id="17" name="TextBox 16">
                  <a:extLst>
                    <a:ext uri="{FF2B5EF4-FFF2-40B4-BE49-F238E27FC236}">
                      <a16:creationId xmlns:a16="http://schemas.microsoft.com/office/drawing/2014/main" id="{BA2B40C6-C951-4114-A250-6D72462DE97A}"/>
                    </a:ext>
                  </a:extLst>
                </p:cNvPr>
                <p:cNvSpPr txBox="1">
                  <a:spLocks noRot="1" noChangeAspect="1" noMove="1" noResize="1" noEditPoints="1" noAdjustHandles="1" noChangeArrowheads="1" noChangeShapeType="1" noTextEdit="1"/>
                </p:cNvSpPr>
                <p:nvPr/>
              </p:nvSpPr>
              <p:spPr>
                <a:xfrm>
                  <a:off x="2444199" y="2261863"/>
                  <a:ext cx="1097608" cy="901785"/>
                </a:xfrm>
                <a:prstGeom prst="rect">
                  <a:avLst/>
                </a:prstGeom>
                <a:blipFill>
                  <a:blip r:embed="rId5"/>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E73ED1AB-4096-4836-A453-007A3AE1A09F}"/>
              </a:ext>
            </a:extLst>
          </p:cNvPr>
          <p:cNvGrpSpPr/>
          <p:nvPr/>
        </p:nvGrpSpPr>
        <p:grpSpPr>
          <a:xfrm>
            <a:off x="8069326" y="2152892"/>
            <a:ext cx="3449783" cy="1281545"/>
            <a:chOff x="429490" y="2113640"/>
            <a:chExt cx="3449783" cy="1281545"/>
          </a:xfrm>
        </p:grpSpPr>
        <p:sp>
          <p:nvSpPr>
            <p:cNvPr id="19" name="Rectangle: Rounded Corners 18">
              <a:extLst>
                <a:ext uri="{FF2B5EF4-FFF2-40B4-BE49-F238E27FC236}">
                  <a16:creationId xmlns:a16="http://schemas.microsoft.com/office/drawing/2014/main" id="{9CAB74BE-CFB4-495F-8F8C-C8C588E937A4}"/>
                </a:ext>
              </a:extLst>
            </p:cNvPr>
            <p:cNvSpPr/>
            <p:nvPr/>
          </p:nvSpPr>
          <p:spPr>
            <a:xfrm>
              <a:off x="429490" y="2113640"/>
              <a:ext cx="3449783" cy="128154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07A0BA-8A8B-4A74-AAD3-9B87CB0D4670}"/>
                    </a:ext>
                  </a:extLst>
                </p:cNvPr>
                <p:cNvSpPr txBox="1"/>
                <p:nvPr/>
              </p:nvSpPr>
              <p:spPr>
                <a:xfrm>
                  <a:off x="677779" y="2261863"/>
                  <a:ext cx="1097608"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5</m:t>
                            </m:r>
                          </m:den>
                        </m:f>
                      </m:oMath>
                    </m:oMathPara>
                  </a14:m>
                  <a:endParaRPr lang="en-GB" dirty="0"/>
                </a:p>
              </p:txBody>
            </p:sp>
          </mc:Choice>
          <mc:Fallback xmlns="">
            <p:sp>
              <p:nvSpPr>
                <p:cNvPr id="22" name="TextBox 21">
                  <a:extLst>
                    <a:ext uri="{FF2B5EF4-FFF2-40B4-BE49-F238E27FC236}">
                      <a16:creationId xmlns:a16="http://schemas.microsoft.com/office/drawing/2014/main" id="{EC07A0BA-8A8B-4A74-AAD3-9B87CB0D4670}"/>
                    </a:ext>
                  </a:extLst>
                </p:cNvPr>
                <p:cNvSpPr txBox="1">
                  <a:spLocks noRot="1" noChangeAspect="1" noMove="1" noResize="1" noEditPoints="1" noAdjustHandles="1" noChangeArrowheads="1" noChangeShapeType="1" noTextEdit="1"/>
                </p:cNvSpPr>
                <p:nvPr/>
              </p:nvSpPr>
              <p:spPr>
                <a:xfrm>
                  <a:off x="677779" y="2261863"/>
                  <a:ext cx="1097608" cy="9017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86A07E1-A15B-46C2-AF41-2D57082B5599}"/>
                    </a:ext>
                  </a:extLst>
                </p:cNvPr>
                <p:cNvSpPr txBox="1"/>
                <p:nvPr/>
              </p:nvSpPr>
              <p:spPr>
                <a:xfrm>
                  <a:off x="2444199" y="2261863"/>
                  <a:ext cx="1097608" cy="91057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5</m:t>
                            </m:r>
                          </m:num>
                          <m:den>
                            <m:r>
                              <a:rPr lang="en-GB" b="0" i="1" smtClean="0">
                                <a:latin typeface="Cambria Math" panose="02040503050406030204" pitchFamily="18" charset="0"/>
                                <a:ea typeface="Cambria Math" panose="02040503050406030204" pitchFamily="18" charset="0"/>
                              </a:rPr>
                              <m:t>2</m:t>
                            </m:r>
                          </m:den>
                        </m:f>
                      </m:oMath>
                    </m:oMathPara>
                  </a14:m>
                  <a:endParaRPr lang="en-GB" dirty="0"/>
                </a:p>
              </p:txBody>
            </p:sp>
          </mc:Choice>
          <mc:Fallback xmlns="">
            <p:sp>
              <p:nvSpPr>
                <p:cNvPr id="24" name="TextBox 23">
                  <a:extLst>
                    <a:ext uri="{FF2B5EF4-FFF2-40B4-BE49-F238E27FC236}">
                      <a16:creationId xmlns:a16="http://schemas.microsoft.com/office/drawing/2014/main" id="{886A07E1-A15B-46C2-AF41-2D57082B5599}"/>
                    </a:ext>
                  </a:extLst>
                </p:cNvPr>
                <p:cNvSpPr txBox="1">
                  <a:spLocks noRot="1" noChangeAspect="1" noMove="1" noResize="1" noEditPoints="1" noAdjustHandles="1" noChangeArrowheads="1" noChangeShapeType="1" noTextEdit="1"/>
                </p:cNvSpPr>
                <p:nvPr/>
              </p:nvSpPr>
              <p:spPr>
                <a:xfrm>
                  <a:off x="2444199" y="2261863"/>
                  <a:ext cx="1097608" cy="910570"/>
                </a:xfrm>
                <a:prstGeom prst="rect">
                  <a:avLst/>
                </a:prstGeom>
                <a:blipFill>
                  <a:blip r:embed="rId7"/>
                  <a:stretch>
                    <a:fillRect/>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6D835843-1A82-4194-A0B6-81C87E3361B6}"/>
              </a:ext>
            </a:extLst>
          </p:cNvPr>
          <p:cNvGrpSpPr/>
          <p:nvPr/>
        </p:nvGrpSpPr>
        <p:grpSpPr>
          <a:xfrm>
            <a:off x="4329726" y="2163480"/>
            <a:ext cx="3449783" cy="1281545"/>
            <a:chOff x="429490" y="2113640"/>
            <a:chExt cx="3449783" cy="1281545"/>
          </a:xfrm>
        </p:grpSpPr>
        <p:sp>
          <p:nvSpPr>
            <p:cNvPr id="26" name="Rectangle: Rounded Corners 25">
              <a:extLst>
                <a:ext uri="{FF2B5EF4-FFF2-40B4-BE49-F238E27FC236}">
                  <a16:creationId xmlns:a16="http://schemas.microsoft.com/office/drawing/2014/main" id="{42D55AEB-9642-4B67-9440-8BAF987FC54E}"/>
                </a:ext>
              </a:extLst>
            </p:cNvPr>
            <p:cNvSpPr/>
            <p:nvPr/>
          </p:nvSpPr>
          <p:spPr>
            <a:xfrm>
              <a:off x="429490" y="2113640"/>
              <a:ext cx="3449783" cy="128154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05C2A8C-C612-417C-BB70-2BE3B00A3915}"/>
                    </a:ext>
                  </a:extLst>
                </p:cNvPr>
                <p:cNvSpPr txBox="1"/>
                <p:nvPr/>
              </p:nvSpPr>
              <p:spPr>
                <a:xfrm>
                  <a:off x="677779" y="2261863"/>
                  <a:ext cx="1296381" cy="900246"/>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27</m:t>
                            </m:r>
                          </m:den>
                        </m:f>
                      </m:oMath>
                    </m:oMathPara>
                  </a14:m>
                  <a:endParaRPr lang="en-GB" dirty="0"/>
                </a:p>
              </p:txBody>
            </p:sp>
          </mc:Choice>
          <mc:Fallback xmlns="">
            <p:sp>
              <p:nvSpPr>
                <p:cNvPr id="27" name="TextBox 26">
                  <a:extLst>
                    <a:ext uri="{FF2B5EF4-FFF2-40B4-BE49-F238E27FC236}">
                      <a16:creationId xmlns:a16="http://schemas.microsoft.com/office/drawing/2014/main" id="{905C2A8C-C612-417C-BB70-2BE3B00A3915}"/>
                    </a:ext>
                  </a:extLst>
                </p:cNvPr>
                <p:cNvSpPr txBox="1">
                  <a:spLocks noRot="1" noChangeAspect="1" noMove="1" noResize="1" noEditPoints="1" noAdjustHandles="1" noChangeArrowheads="1" noChangeShapeType="1" noTextEdit="1"/>
                </p:cNvSpPr>
                <p:nvPr/>
              </p:nvSpPr>
              <p:spPr>
                <a:xfrm>
                  <a:off x="677779" y="2261863"/>
                  <a:ext cx="1296381" cy="9002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6EB7CF-E16A-4304-A464-223E22585709}"/>
                    </a:ext>
                  </a:extLst>
                </p:cNvPr>
                <p:cNvSpPr txBox="1"/>
                <p:nvPr/>
              </p:nvSpPr>
              <p:spPr>
                <a:xfrm>
                  <a:off x="2444199" y="2261863"/>
                  <a:ext cx="1296381"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27</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8</m:t>
                            </m:r>
                          </m:num>
                          <m:den>
                            <m:r>
                              <a:rPr lang="en-GB" b="0" i="1" smtClean="0">
                                <a:latin typeface="Cambria Math" panose="02040503050406030204" pitchFamily="18" charset="0"/>
                                <a:ea typeface="Cambria Math" panose="02040503050406030204" pitchFamily="18" charset="0"/>
                              </a:rPr>
                              <m:t>4</m:t>
                            </m:r>
                          </m:den>
                        </m:f>
                      </m:oMath>
                    </m:oMathPara>
                  </a14:m>
                  <a:endParaRPr lang="en-GB" dirty="0"/>
                </a:p>
              </p:txBody>
            </p:sp>
          </mc:Choice>
          <mc:Fallback xmlns="">
            <p:sp>
              <p:nvSpPr>
                <p:cNvPr id="28" name="TextBox 27">
                  <a:extLst>
                    <a:ext uri="{FF2B5EF4-FFF2-40B4-BE49-F238E27FC236}">
                      <a16:creationId xmlns:a16="http://schemas.microsoft.com/office/drawing/2014/main" id="{AA6EB7CF-E16A-4304-A464-223E22585709}"/>
                    </a:ext>
                  </a:extLst>
                </p:cNvPr>
                <p:cNvSpPr txBox="1">
                  <a:spLocks noRot="1" noChangeAspect="1" noMove="1" noResize="1" noEditPoints="1" noAdjustHandles="1" noChangeArrowheads="1" noChangeShapeType="1" noTextEdit="1"/>
                </p:cNvSpPr>
                <p:nvPr/>
              </p:nvSpPr>
              <p:spPr>
                <a:xfrm>
                  <a:off x="2444199" y="2261863"/>
                  <a:ext cx="1296381" cy="901785"/>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850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27: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25933374"/>
                  </p:ext>
                </p:extLst>
              </p:nvPr>
            </p:nvGraphicFramePr>
            <p:xfrm>
              <a:off x="267128" y="764704"/>
              <a:ext cx="11766038" cy="5987170"/>
            </p:xfrm>
            <a:graphic>
              <a:graphicData uri="http://schemas.openxmlformats.org/drawingml/2006/table">
                <a:tbl>
                  <a:tblPr firstRow="1" bandRow="1">
                    <a:tableStyleId>{5940675A-B579-460E-94D1-54222C63F5DA}</a:tableStyleId>
                  </a:tblPr>
                  <a:tblGrid>
                    <a:gridCol w="5905072">
                      <a:extLst>
                        <a:ext uri="{9D8B030D-6E8A-4147-A177-3AD203B41FA5}">
                          <a16:colId xmlns:a16="http://schemas.microsoft.com/office/drawing/2014/main" val="695237181"/>
                        </a:ext>
                      </a:extLst>
                    </a:gridCol>
                    <a:gridCol w="58609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Show just one pair of products at a time. You could also show a pair with a more exaggerated difference, as is suggested in Additional activity </a:t>
                          </a:r>
                          <a:r>
                            <a:rPr lang="en-GB" sz="1600" i="0" u="none" dirty="0">
                              <a:hlinkClick r:id="rId3" action="ppaction://hlinksldjump"/>
                            </a:rPr>
                            <a:t>N</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create their own products that would fit </a:t>
                          </a:r>
                          <a:r>
                            <a:rPr lang="en-GB" sz="1600" i="0" u="none" dirty="0"/>
                            <a:t>in between each of the products in their ascending order.</a:t>
                          </a:r>
                          <a:endParaRPr lang="en-GB" sz="1600" u="none" dirty="0"/>
                        </a:p>
                        <a:p>
                          <a:endParaRPr lang="en-GB" sz="1600" u="none" dirty="0"/>
                        </a:p>
                        <a:p>
                          <a:r>
                            <a:rPr lang="en-GB" sz="1600" b="1" i="0" u="none" dirty="0"/>
                            <a:t>Representations</a:t>
                          </a:r>
                        </a:p>
                        <a:p>
                          <a:r>
                            <a:rPr lang="en-GB" sz="1600" b="0" i="0" u="none" dirty="0"/>
                            <a:t>This Checkpoint presents fraction multiplications without any representations.</a:t>
                          </a:r>
                          <a:r>
                            <a:rPr lang="en-GB" sz="1600" b="0" i="0" u="none" baseline="0" dirty="0"/>
                            <a:t> A</a:t>
                          </a:r>
                          <a:r>
                            <a:rPr lang="en-GB" sz="1600" b="0" i="0" u="none" dirty="0"/>
                            <a:t>s students are asked to reason rather than calculate, they may suggest their own models or representations as part of their explanations. An area model (such as in Checkpoint 26) may be suited to the first pair of products, but would become cumbersome for the second pair as the denominator is so large.</a:t>
                          </a:r>
                          <a:r>
                            <a:rPr lang="en-GB" sz="1600" b="0" i="0" u="none" baseline="0" dirty="0"/>
                            <a:t> </a:t>
                          </a:r>
                          <a:r>
                            <a:rPr lang="en-GB" sz="1600" b="0" i="0" u="none" dirty="0"/>
                            <a:t>Bar models showing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5</m:t>
                                      </m:r>
                                    </m:den>
                                  </m:f>
                                </m:e>
                              </m:box>
                            </m:oMath>
                          </a14:m>
                          <a:r>
                            <a:rPr lang="en-GB" sz="1600" b="0" i="0" u="none" dirty="0"/>
                            <a:t> and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5</m:t>
                                      </m:r>
                                    </m:num>
                                    <m:den>
                                      <m:r>
                                        <a:rPr lang="en-GB" sz="1600" b="0" i="1" u="none" smtClean="0">
                                          <a:latin typeface="Cambria Math" panose="02040503050406030204" pitchFamily="18" charset="0"/>
                                        </a:rPr>
                                        <m:t>2</m:t>
                                      </m:r>
                                    </m:den>
                                  </m:f>
                                </m:e>
                              </m:box>
                            </m:oMath>
                          </a14:m>
                          <a:r>
                            <a:rPr lang="en-GB" sz="1600" b="0" i="0" u="none" dirty="0"/>
                            <a:t> may be </a:t>
                          </a:r>
                          <a:r>
                            <a:rPr lang="en-GB" sz="1600" b="0" i="0" u="none" baseline="0" dirty="0"/>
                            <a:t>compared for the third pair of products.</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requires students to think about multiplication, rather than to calculate. This may reveal where students have memorised a procedure without thinking deeply about the actual values they are calculating with.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key assessment point is whether students recognise that, when fractions have the same numerator (as in the first pair of products), the fraction with the largest denominator will be the smallest. The second two pairs assess whether students understand commutativity in the context of fraction multiplication: each time, the same four digits are used to create the two fractions. In the middle pair, the denominators are swapped so the products are equivalent. In the right-hand pair, one of the numerators and denominators are swapped so the products are not equivalent. Students may still think that they are equal; encourage them to estimate the relative size of the two products by asking, for example, if they will be more or less than one.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N</a:t>
                          </a:r>
                          <a:r>
                            <a:rPr lang="en-GB" sz="1600" b="0" dirty="0"/>
                            <a:t> might be a helpful alternative.</a:t>
                          </a:r>
                        </a:p>
                        <a:p>
                          <a:pPr marL="285750" indent="-285750">
                            <a:buFont typeface="Arial" panose="020B0604020202020204" pitchFamily="34" charset="0"/>
                            <a:buChar char="•"/>
                          </a:pPr>
                          <a:r>
                            <a:rPr lang="en-GB" sz="1600" b="0" dirty="0"/>
                            <a:t>Page 22 of the Year 6 </a:t>
                          </a:r>
                          <a:r>
                            <a:rPr lang="en-GB" sz="1600" dirty="0">
                              <a:hlinkClick r:id="rId4"/>
                            </a:rPr>
                            <a:t>Primary Assessment Materials | NCETM</a:t>
                          </a:r>
                          <a:r>
                            <a:rPr lang="en-GB" sz="1600" dirty="0"/>
                            <a:t> has a missing box problem that explores multiplication and division of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25933374"/>
                  </p:ext>
                </p:extLst>
              </p:nvPr>
            </p:nvGraphicFramePr>
            <p:xfrm>
              <a:off x="267128" y="764704"/>
              <a:ext cx="11766038" cy="5987170"/>
            </p:xfrm>
            <a:graphic>
              <a:graphicData uri="http://schemas.openxmlformats.org/drawingml/2006/table">
                <a:tbl>
                  <a:tblPr firstRow="1" bandRow="1">
                    <a:tableStyleId>{5940675A-B579-460E-94D1-54222C63F5DA}</a:tableStyleId>
                  </a:tblPr>
                  <a:tblGrid>
                    <a:gridCol w="5905072">
                      <a:extLst>
                        <a:ext uri="{9D8B030D-6E8A-4147-A177-3AD203B41FA5}">
                          <a16:colId xmlns:a16="http://schemas.microsoft.com/office/drawing/2014/main" val="695237181"/>
                        </a:ext>
                      </a:extLst>
                    </a:gridCol>
                    <a:gridCol w="586096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05579">
                    <a:tc>
                      <a:txBody>
                        <a:bodyPr/>
                        <a:lstStyle/>
                        <a:p>
                          <a:endParaRPr lang="en-US"/>
                        </a:p>
                      </a:txBody>
                      <a:tcPr>
                        <a:blipFill>
                          <a:blip r:embed="rId6"/>
                          <a:stretch>
                            <a:fillRect l="-103" t="-8784" r="-99587" b="-25405"/>
                          </a:stretch>
                        </a:blip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requires students to think about multiplication, rather than to calculate. This may reveal where students have memorised a procedure without thinking deeply about the actual values they are calculating with.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key assessment point is whether students recognise that, when fractions have the same numerator (as in the first pair of products), the fraction with the largest denominator will be the smallest. The second two pairs assess whether students understand commutativity in the context of fraction multiplication: each time, the same four digits are used to create the two fractions. In the middle pair, the denominators are swapped so the products are equivalent. In the right-hand pair, one of the numerators and denominators are swapped so the products are not equivalent. Students may still think that they are equal; encourage them to estimate the relative size of the two products by asking, for example, if they will be more or less than one.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7" action="ppaction://hlinksldjump"/>
                            </a:rPr>
                            <a:t>N</a:t>
                          </a:r>
                          <a:r>
                            <a:rPr lang="en-GB" sz="1600" b="0" dirty="0"/>
                            <a:t> might be a helpful alternative.</a:t>
                          </a:r>
                        </a:p>
                        <a:p>
                          <a:pPr marL="285750" indent="-285750">
                            <a:buFont typeface="Arial" panose="020B0604020202020204" pitchFamily="34" charset="0"/>
                            <a:buChar char="•"/>
                          </a:pPr>
                          <a:r>
                            <a:rPr lang="en-GB" sz="1600" b="0" dirty="0"/>
                            <a:t>Page 22 of the Year 6 </a:t>
                          </a:r>
                          <a:r>
                            <a:rPr lang="en-GB" sz="1600" dirty="0">
                              <a:hlinkClick r:id="rId8"/>
                            </a:rPr>
                            <a:t>Primary Assessment Materials | NCETM</a:t>
                          </a:r>
                          <a:r>
                            <a:rPr lang="en-GB" sz="1600" dirty="0"/>
                            <a:t> has a missing box problem that explores multiplication and division of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28160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28: Half pennies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167276" y="545121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930923" y="5351313"/>
            <a:ext cx="8056436" cy="1175706"/>
          </a:xfrm>
          <a:prstGeom prst="rect">
            <a:avLst/>
          </a:prstGeom>
          <a:noFill/>
        </p:spPr>
        <p:txBody>
          <a:bodyPr wrap="square" rtlCol="0">
            <a:spAutoFit/>
          </a:bodyPr>
          <a:lstStyle/>
          <a:p>
            <a:pPr>
              <a:buNone/>
            </a:pPr>
            <a:r>
              <a:rPr lang="en-GB" sz="2200" dirty="0"/>
              <a:t>I have 30 identical coins, with a value of 12 p. What is each coin worth?</a:t>
            </a:r>
          </a:p>
          <a:p>
            <a:pPr>
              <a:buNone/>
            </a:pPr>
            <a:r>
              <a:rPr lang="en-GB" sz="2200" dirty="0"/>
              <a:t>How about if their value was 6 p? Or 9 p?</a:t>
            </a:r>
          </a:p>
        </p:txBody>
      </p:sp>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2257292" y="1021025"/>
                <a:ext cx="9393382" cy="1776844"/>
              </a:xfrm>
            </p:spPr>
            <p:txBody>
              <a:bodyPr>
                <a:normAutofit/>
              </a:bodyPr>
              <a:lstStyle/>
              <a:p>
                <a:r>
                  <a:rPr lang="en-GB" sz="2200" dirty="0"/>
                  <a:t>This coin has a value of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oMath>
                </a14:m>
                <a:r>
                  <a:rPr lang="en-GB" sz="2200" dirty="0"/>
                  <a:t> p. It could be used in the UK until 1982.</a:t>
                </a:r>
              </a:p>
              <a:p>
                <a:pPr marL="457200" indent="-457200">
                  <a:buFont typeface="+mj-lt"/>
                  <a:buAutoNum type="alphaLcParenR"/>
                </a:pPr>
                <a:r>
                  <a:rPr lang="en-GB" sz="2200" dirty="0"/>
                  <a:t>If I had </a:t>
                </a:r>
                <a:r>
                  <a:rPr lang="en-GB" sz="2200" b="1" dirty="0"/>
                  <a:t>30</a:t>
                </a:r>
                <a:r>
                  <a:rPr lang="en-GB" sz="2200" dirty="0"/>
                  <a:t> of these coins, how much </a:t>
                </a:r>
                <a:r>
                  <a:rPr lang="en-GB" sz="2200" b="1" dirty="0"/>
                  <a:t>money</a:t>
                </a:r>
                <a:r>
                  <a:rPr lang="en-GB" sz="2200" dirty="0"/>
                  <a:t> did I have?</a:t>
                </a:r>
              </a:p>
              <a:p>
                <a:pPr marL="457200" indent="-457200">
                  <a:buFont typeface="+mj-lt"/>
                  <a:buAutoNum type="alphaLcParenR"/>
                </a:pPr>
                <a:r>
                  <a:rPr lang="en-GB" sz="2200" dirty="0"/>
                  <a:t>If I had </a:t>
                </a:r>
                <a:r>
                  <a:rPr lang="en-GB" sz="2200" b="1" dirty="0"/>
                  <a:t>30 p</a:t>
                </a:r>
                <a:r>
                  <a:rPr lang="en-GB" sz="2200" dirty="0"/>
                  <a:t> in these coins, how many </a:t>
                </a:r>
                <a:r>
                  <a:rPr lang="en-GB" sz="2200" b="1" dirty="0"/>
                  <a:t>coins</a:t>
                </a:r>
                <a:r>
                  <a:rPr lang="en-GB" sz="2200" dirty="0"/>
                  <a:t> did I have?</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2257292" y="1021025"/>
                <a:ext cx="9393382" cy="1776844"/>
              </a:xfrm>
              <a:blipFill>
                <a:blip r:embed="rId4"/>
                <a:stretch>
                  <a:fillRect l="-844" t="-342"/>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53493640-B956-4EA6-95F8-96E61ED65F6B}"/>
              </a:ext>
            </a:extLst>
          </p:cNvPr>
          <p:cNvPicPr>
            <a:picLocks noChangeAspect="1"/>
          </p:cNvPicPr>
          <p:nvPr/>
        </p:nvPicPr>
        <p:blipFill>
          <a:blip r:embed="rId5"/>
          <a:stretch>
            <a:fillRect/>
          </a:stretch>
        </p:blipFill>
        <p:spPr>
          <a:xfrm>
            <a:off x="300695" y="1021025"/>
            <a:ext cx="1696547" cy="1701933"/>
          </a:xfrm>
          <a:prstGeom prst="rect">
            <a:avLst/>
          </a:prstGeom>
        </p:spPr>
      </p:pic>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1678C59C-8EB2-441F-9A1B-9583AA861CB8}"/>
                  </a:ext>
                </a:extLst>
              </p:cNvPr>
              <p:cNvSpPr/>
              <p:nvPr/>
            </p:nvSpPr>
            <p:spPr>
              <a:xfrm>
                <a:off x="9118977" y="2902939"/>
                <a:ext cx="1199878" cy="116828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1</m:t>
                        </m:r>
                      </m:num>
                      <m:den>
                        <m:r>
                          <a:rPr lang="en-GB" b="0" i="1" smtClean="0">
                            <a:solidFill>
                              <a:schemeClr val="bg1"/>
                            </a:solidFill>
                            <a:latin typeface="Cambria Math" panose="02040503050406030204" pitchFamily="18" charset="0"/>
                          </a:rPr>
                          <m:t>3</m:t>
                        </m:r>
                      </m:den>
                    </m:f>
                  </m:oMath>
                </a14:m>
                <a:r>
                  <a:rPr lang="en-GB" dirty="0">
                    <a:solidFill>
                      <a:schemeClr val="bg1"/>
                    </a:solidFill>
                  </a:rPr>
                  <a:t> p</a:t>
                </a:r>
              </a:p>
            </p:txBody>
          </p:sp>
        </mc:Choice>
        <mc:Fallback xmlns="">
          <p:sp>
            <p:nvSpPr>
              <p:cNvPr id="7" name="Oval 6">
                <a:extLst>
                  <a:ext uri="{FF2B5EF4-FFF2-40B4-BE49-F238E27FC236}">
                    <a16:creationId xmlns:a16="http://schemas.microsoft.com/office/drawing/2014/main" id="{1678C59C-8EB2-441F-9A1B-9583AA861CB8}"/>
                  </a:ext>
                </a:extLst>
              </p:cNvPr>
              <p:cNvSpPr>
                <a:spLocks noRot="1" noChangeAspect="1" noMove="1" noResize="1" noEditPoints="1" noAdjustHandles="1" noChangeArrowheads="1" noChangeShapeType="1" noTextEdit="1"/>
              </p:cNvSpPr>
              <p:nvPr/>
            </p:nvSpPr>
            <p:spPr>
              <a:xfrm>
                <a:off x="9118977" y="2902939"/>
                <a:ext cx="1199878" cy="1168285"/>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133041D-4972-4B40-82C7-CB1C402377CF}"/>
                  </a:ext>
                </a:extLst>
              </p:cNvPr>
              <p:cNvSpPr/>
              <p:nvPr/>
            </p:nvSpPr>
            <p:spPr>
              <a:xfrm>
                <a:off x="7568867" y="3784375"/>
                <a:ext cx="1199878" cy="1168285"/>
              </a:xfrm>
              <a:prstGeom prst="ellipse">
                <a:avLst/>
              </a:prstGeom>
              <a:gradFill flip="none" rotWithShape="1">
                <a:gsLst>
                  <a:gs pos="0">
                    <a:srgbClr val="996633"/>
                  </a:gs>
                  <a:gs pos="46000">
                    <a:srgbClr val="996633"/>
                  </a:gs>
                  <a:gs pos="73000">
                    <a:srgbClr val="996633"/>
                  </a:gs>
                  <a:gs pos="100000">
                    <a:srgbClr val="996633"/>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1</m:t>
                        </m:r>
                      </m:num>
                      <m:den>
                        <m:r>
                          <a:rPr lang="en-GB" b="0" i="1" smtClean="0">
                            <a:solidFill>
                              <a:schemeClr val="bg1"/>
                            </a:solidFill>
                            <a:latin typeface="Cambria Math" panose="02040503050406030204" pitchFamily="18" charset="0"/>
                          </a:rPr>
                          <m:t>4</m:t>
                        </m:r>
                      </m:den>
                    </m:f>
                  </m:oMath>
                </a14:m>
                <a:r>
                  <a:rPr lang="en-GB" dirty="0">
                    <a:solidFill>
                      <a:schemeClr val="bg1"/>
                    </a:solidFill>
                  </a:rPr>
                  <a:t> p</a:t>
                </a:r>
              </a:p>
            </p:txBody>
          </p:sp>
        </mc:Choice>
        <mc:Fallback xmlns="">
          <p:sp>
            <p:nvSpPr>
              <p:cNvPr id="12" name="Oval 11">
                <a:extLst>
                  <a:ext uri="{FF2B5EF4-FFF2-40B4-BE49-F238E27FC236}">
                    <a16:creationId xmlns:a16="http://schemas.microsoft.com/office/drawing/2014/main" id="{7133041D-4972-4B40-82C7-CB1C402377CF}"/>
                  </a:ext>
                </a:extLst>
              </p:cNvPr>
              <p:cNvSpPr>
                <a:spLocks noRot="1" noChangeAspect="1" noMove="1" noResize="1" noEditPoints="1" noAdjustHandles="1" noChangeArrowheads="1" noChangeShapeType="1" noTextEdit="1"/>
              </p:cNvSpPr>
              <p:nvPr/>
            </p:nvSpPr>
            <p:spPr>
              <a:xfrm>
                <a:off x="7568867" y="3784375"/>
                <a:ext cx="1199878" cy="1168285"/>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840551A6-ADF1-45F4-9966-AEBDE558726D}"/>
                  </a:ext>
                </a:extLst>
              </p:cNvPr>
              <p:cNvSpPr/>
              <p:nvPr/>
            </p:nvSpPr>
            <p:spPr>
              <a:xfrm>
                <a:off x="10595175" y="3848190"/>
                <a:ext cx="1199878" cy="1168285"/>
              </a:xfrm>
              <a:prstGeom prst="ellipse">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 xmlns:m="http://schemas.openxmlformats.org/officeDocument/2006/math">
                    <m:f>
                      <m:fPr>
                        <m:ctrlPr>
                          <a:rPr lang="en-GB" i="1" smtClean="0">
                            <a:solidFill>
                              <a:schemeClr val="bg1"/>
                            </a:solidFill>
                            <a:latin typeface="Cambria Math" panose="02040503050406030204" pitchFamily="18" charset="0"/>
                          </a:rPr>
                        </m:ctrlPr>
                      </m:fPr>
                      <m:num>
                        <m:r>
                          <a:rPr lang="en-GB" b="0" i="1" smtClean="0">
                            <a:solidFill>
                              <a:schemeClr val="bg1"/>
                            </a:solidFill>
                            <a:latin typeface="Cambria Math" panose="02040503050406030204" pitchFamily="18" charset="0"/>
                          </a:rPr>
                          <m:t>3</m:t>
                        </m:r>
                      </m:num>
                      <m:den>
                        <m:r>
                          <a:rPr lang="en-GB" b="0" i="1" smtClean="0">
                            <a:solidFill>
                              <a:schemeClr val="bg1"/>
                            </a:solidFill>
                            <a:latin typeface="Cambria Math" panose="02040503050406030204" pitchFamily="18" charset="0"/>
                          </a:rPr>
                          <m:t>4</m:t>
                        </m:r>
                      </m:den>
                    </m:f>
                  </m:oMath>
                </a14:m>
                <a:r>
                  <a:rPr lang="en-GB" dirty="0">
                    <a:solidFill>
                      <a:schemeClr val="bg1"/>
                    </a:solidFill>
                  </a:rPr>
                  <a:t> p</a:t>
                </a:r>
              </a:p>
            </p:txBody>
          </p:sp>
        </mc:Choice>
        <mc:Fallback xmlns="">
          <p:sp>
            <p:nvSpPr>
              <p:cNvPr id="13" name="Oval 12">
                <a:extLst>
                  <a:ext uri="{FF2B5EF4-FFF2-40B4-BE49-F238E27FC236}">
                    <a16:creationId xmlns:a16="http://schemas.microsoft.com/office/drawing/2014/main" id="{840551A6-ADF1-45F4-9966-AEBDE558726D}"/>
                  </a:ext>
                </a:extLst>
              </p:cNvPr>
              <p:cNvSpPr>
                <a:spLocks noRot="1" noChangeAspect="1" noMove="1" noResize="1" noEditPoints="1" noAdjustHandles="1" noChangeArrowheads="1" noChangeShapeType="1" noTextEdit="1"/>
              </p:cNvSpPr>
              <p:nvPr/>
            </p:nvSpPr>
            <p:spPr>
              <a:xfrm>
                <a:off x="10595175" y="3848190"/>
                <a:ext cx="1199878" cy="1168285"/>
              </a:xfrm>
              <a:prstGeom prst="ellipse">
                <a:avLst/>
              </a:prstGeom>
              <a:blipFill>
                <a:blip r:embed="rId8"/>
                <a:stretch>
                  <a:fillRect/>
                </a:stretch>
              </a:blipFill>
            </p:spPr>
            <p:txBody>
              <a:bodyPr/>
              <a:lstStyle/>
              <a:p>
                <a:r>
                  <a:rPr lang="en-US">
                    <a:noFill/>
                  </a:rPr>
                  <a:t> </a:t>
                </a:r>
              </a:p>
            </p:txBody>
          </p:sp>
        </mc:Fallback>
      </mc:AlternateContent>
      <p:sp>
        <p:nvSpPr>
          <p:cNvPr id="14" name="Text Placeholder 22">
            <a:extLst>
              <a:ext uri="{FF2B5EF4-FFF2-40B4-BE49-F238E27FC236}">
                <a16:creationId xmlns:a16="http://schemas.microsoft.com/office/drawing/2014/main" id="{802B2E83-68C5-48D6-B06D-4B7B921ED423}"/>
              </a:ext>
            </a:extLst>
          </p:cNvPr>
          <p:cNvSpPr txBox="1">
            <a:spLocks/>
          </p:cNvSpPr>
          <p:nvPr/>
        </p:nvSpPr>
        <p:spPr>
          <a:xfrm>
            <a:off x="179307" y="3027691"/>
            <a:ext cx="7389560" cy="280928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pPr>
            <a:r>
              <a:rPr lang="en-GB" sz="2200" dirty="0"/>
              <a:t>Imagine if the coins on the right existed. For each one, work out:</a:t>
            </a:r>
          </a:p>
          <a:p>
            <a:pPr marL="457200" indent="-457200">
              <a:lnSpc>
                <a:spcPct val="100000"/>
              </a:lnSpc>
              <a:buFont typeface="+mj-lt"/>
              <a:buAutoNum type="alphaLcParenR" startAt="3"/>
            </a:pPr>
            <a:r>
              <a:rPr lang="en-GB" sz="2200" dirty="0"/>
              <a:t>If you have </a:t>
            </a:r>
            <a:r>
              <a:rPr lang="en-GB" sz="2200" b="1" dirty="0"/>
              <a:t>30</a:t>
            </a:r>
            <a:r>
              <a:rPr lang="en-GB" sz="2200" dirty="0"/>
              <a:t> of the coins, how much </a:t>
            </a:r>
            <a:r>
              <a:rPr lang="en-GB" sz="2200" b="1" dirty="0"/>
              <a:t>money</a:t>
            </a:r>
            <a:r>
              <a:rPr lang="en-GB" sz="2200" dirty="0"/>
              <a:t> would you have? </a:t>
            </a:r>
          </a:p>
          <a:p>
            <a:pPr marL="457200" indent="-457200">
              <a:lnSpc>
                <a:spcPct val="100000"/>
              </a:lnSpc>
              <a:buFont typeface="+mj-lt"/>
              <a:buAutoNum type="alphaLcParenR" startAt="3"/>
            </a:pPr>
            <a:r>
              <a:rPr lang="en-GB" sz="2200" dirty="0"/>
              <a:t>If you have </a:t>
            </a:r>
            <a:r>
              <a:rPr lang="en-GB" sz="2200" b="1" dirty="0"/>
              <a:t>30 p</a:t>
            </a:r>
            <a:r>
              <a:rPr lang="en-GB" sz="2200" dirty="0"/>
              <a:t> in the coins, how many </a:t>
            </a:r>
            <a:r>
              <a:rPr lang="en-GB" sz="2200" b="1" dirty="0"/>
              <a:t>coins</a:t>
            </a:r>
            <a:r>
              <a:rPr lang="en-GB" sz="2200" dirty="0"/>
              <a:t> would you have?</a:t>
            </a:r>
          </a:p>
          <a:p>
            <a:pPr fontAlgn="auto">
              <a:lnSpc>
                <a:spcPct val="100000"/>
              </a:lnSpc>
              <a:spcAft>
                <a:spcPts val="0"/>
              </a:spcAft>
            </a:pPr>
            <a:r>
              <a:rPr lang="en-GB" sz="2200" dirty="0"/>
              <a:t>    </a:t>
            </a:r>
          </a:p>
        </p:txBody>
      </p:sp>
    </p:spTree>
    <p:extLst>
      <p:ext uri="{BB962C8B-B14F-4D97-AF65-F5344CB8AC3E}">
        <p14:creationId xmlns:p14="http://schemas.microsoft.com/office/powerpoint/2010/main" val="36656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uiExpand="1" build="p"/>
      <p:bldP spid="7" grpId="0" animBg="1"/>
      <p:bldP spid="12" grpId="0" animBg="1"/>
      <p:bldP spid="13" grpId="0" animBg="1"/>
      <p:bldP spid="14"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28: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23792331"/>
                  </p:ext>
                </p:extLst>
              </p:nvPr>
            </p:nvGraphicFramePr>
            <p:xfrm>
              <a:off x="267128" y="764704"/>
              <a:ext cx="11766038" cy="5548638"/>
            </p:xfrm>
            <a:graphic>
              <a:graphicData uri="http://schemas.openxmlformats.org/drawingml/2006/table">
                <a:tbl>
                  <a:tblPr firstRow="1" bandRow="1">
                    <a:tableStyleId>{5940675A-B579-460E-94D1-54222C63F5DA}</a:tableStyleId>
                  </a:tblPr>
                  <a:tblGrid>
                    <a:gridCol w="7065657">
                      <a:extLst>
                        <a:ext uri="{9D8B030D-6E8A-4147-A177-3AD203B41FA5}">
                          <a16:colId xmlns:a16="http://schemas.microsoft.com/office/drawing/2014/main" val="695237181"/>
                        </a:ext>
                      </a:extLst>
                    </a:gridCol>
                    <a:gridCol w="470038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87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Ask students to think about fewer coins initially, such as 12: a multiple of three and four will make the reasoning in parts c and d more straightforward.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invent their own coins within parameters – and extend to situations where there are two different coins. For example, ‘</a:t>
                          </a:r>
                          <a:r>
                            <a:rPr lang="en-GB" sz="1600" i="1" u="none" dirty="0"/>
                            <a:t>I have 15 coins in my purse, but only two different types. If the total value is 10 p, what could my coins be?’</a:t>
                          </a:r>
                        </a:p>
                        <a:p>
                          <a:endParaRPr lang="en-GB" sz="1600" u="none" dirty="0"/>
                        </a:p>
                        <a:p>
                          <a:r>
                            <a:rPr lang="en-GB" sz="1600" b="1" i="0" u="none" dirty="0"/>
                            <a:t>Representations</a:t>
                          </a:r>
                        </a:p>
                        <a:p>
                          <a:r>
                            <a:rPr lang="en-GB" sz="1600" b="0" i="0" u="none" dirty="0"/>
                            <a:t>Replicate the coins described using counters, or circles drawn on the board. A double number line, showing number of coins against value of coins, might also be used. Consider the way in which the representation might encourage students to think: counters/circles might encourage more additive thinking, while a double number line might help students to think multiplicatively about the situation.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explores students’ multiplicative reasoning around fractions. Parts a and c ask students to work out what value they would have with 30 fractional coins. Look out for whether students set this up formally, perhaps by writing 30 as a fraction over 1, or are confident enough to calculate mentally.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Division of an integer by a fraction is not in the Key Stage 2 curriculum, so parts b and d do</a:t>
                          </a:r>
                          <a:r>
                            <a:rPr lang="en-GB" sz="1600" baseline="0" dirty="0"/>
                            <a:t> not</a:t>
                          </a:r>
                          <a:r>
                            <a:rPr lang="en-GB" sz="1600" dirty="0"/>
                            <a:t> necessarily need to involve a formal method – although some students may be able to use their method for dividing a fraction by an integer. Students may instead work out how many coins are needed to create an integer (such as 3 ×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3 </m:t>
                                      </m:r>
                                    </m:den>
                                  </m:f>
                                </m:e>
                              </m:box>
                            </m:oMath>
                          </a14:m>
                          <a:r>
                            <a:rPr lang="en-GB" sz="1600" dirty="0"/>
                            <a:t> p = 1 p) and then use this to deduce</a:t>
                          </a:r>
                          <a:r>
                            <a:rPr lang="en-GB" sz="1600" baseline="0" dirty="0"/>
                            <a:t> how many 1 ps could be created with 30 coins.</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In the Primary Mastery Professional Development Materials, Topic 3.6 explores </a:t>
                          </a:r>
                          <a:r>
                            <a:rPr lang="en-GB" sz="1600" dirty="0">
                              <a:hlinkClick r:id="rId3"/>
                            </a:rPr>
                            <a:t>Multiplying whole numbers and fractions | NCETM</a:t>
                          </a:r>
                          <a:r>
                            <a:rPr lang="en-GB" sz="1600" dirty="0"/>
                            <a:t> and Topic </a:t>
                          </a:r>
                          <a:r>
                            <a:rPr lang="en-GB" sz="1600" b="0" dirty="0"/>
                            <a:t>3.9 explores </a:t>
                          </a:r>
                          <a:r>
                            <a:rPr lang="en-GB" sz="1600" dirty="0">
                              <a:hlinkClick r:id="rId4"/>
                            </a:rPr>
                            <a:t>Multiplying fractions and dividing fractions by a whole number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223792331"/>
                  </p:ext>
                </p:extLst>
              </p:nvPr>
            </p:nvGraphicFramePr>
            <p:xfrm>
              <a:off x="267128" y="764704"/>
              <a:ext cx="11766038" cy="5548638"/>
            </p:xfrm>
            <a:graphic>
              <a:graphicData uri="http://schemas.openxmlformats.org/drawingml/2006/table">
                <a:tbl>
                  <a:tblPr firstRow="1" bandRow="1">
                    <a:tableStyleId>{5940675A-B579-460E-94D1-54222C63F5DA}</a:tableStyleId>
                  </a:tblPr>
                  <a:tblGrid>
                    <a:gridCol w="7065657">
                      <a:extLst>
                        <a:ext uri="{9D8B030D-6E8A-4147-A177-3AD203B41FA5}">
                          <a16:colId xmlns:a16="http://schemas.microsoft.com/office/drawing/2014/main" val="695237181"/>
                        </a:ext>
                      </a:extLst>
                    </a:gridCol>
                    <a:gridCol w="4700381">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87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Ask students to think about fewer coins initially, such as 12: a multiple of three and four will make the reasoning in parts c and d more straightforward.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invent their own coins within parameters – and extend to situations where there are two different coins. For example, ‘</a:t>
                          </a:r>
                          <a:r>
                            <a:rPr lang="en-GB" sz="1600" i="1" u="none" dirty="0"/>
                            <a:t>I have 15 coins in my purse, but only two different types. If the total value is 10 p, what could my coins be?’</a:t>
                          </a:r>
                        </a:p>
                        <a:p>
                          <a:endParaRPr lang="en-GB" sz="1600" u="none" dirty="0"/>
                        </a:p>
                        <a:p>
                          <a:r>
                            <a:rPr lang="en-GB" sz="1600" b="1" i="0" u="none" dirty="0"/>
                            <a:t>Representations</a:t>
                          </a:r>
                        </a:p>
                        <a:p>
                          <a:r>
                            <a:rPr lang="en-GB" sz="1600" b="0" i="0" u="none" dirty="0"/>
                            <a:t>Replicate the coins described using counters, or circles drawn on the board. A double number line, showing number of coins against value of coins, might also be used. Consider the way in which the representation might encourage students to think: counters/circles might encourage more additive thinking, while a double number line might help students to think multiplicatively about the situation.</a:t>
                          </a:r>
                        </a:p>
                      </a:txBody>
                      <a:tcPr/>
                    </a:tc>
                    <a:tc>
                      <a:txBody>
                        <a:bodyPr/>
                        <a:lstStyle/>
                        <a:p>
                          <a:endParaRPr lang="en-US"/>
                        </a:p>
                      </a:txBody>
                      <a:tcPr>
                        <a:blipFill>
                          <a:blip r:embed="rId5"/>
                          <a:stretch>
                            <a:fillRect l="-150584" t="-9091" r="-389" b="-20699"/>
                          </a:stretch>
                        </a:blipFill>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In the Primary Mastery Professional Development Materials, Topic 3.6 explores </a:t>
                          </a:r>
                          <a:r>
                            <a:rPr lang="en-GB" sz="1600" dirty="0">
                              <a:hlinkClick r:id="rId6"/>
                            </a:rPr>
                            <a:t>Multiplying whole numbers and fractions | NCETM</a:t>
                          </a:r>
                          <a:r>
                            <a:rPr lang="en-GB" sz="1600" dirty="0"/>
                            <a:t> and Topic </a:t>
                          </a:r>
                          <a:r>
                            <a:rPr lang="en-GB" sz="1600" b="0" dirty="0"/>
                            <a:t>3.9 explores </a:t>
                          </a:r>
                          <a:r>
                            <a:rPr lang="en-GB" sz="1600" dirty="0">
                              <a:hlinkClick r:id="rId7"/>
                            </a:rPr>
                            <a:t>Multiplying fractions and dividing fractions by a whole number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5862716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63127-2D65-4582-8B61-0F67B363A706}"/>
              </a:ext>
            </a:extLst>
          </p:cNvPr>
          <p:cNvSpPr>
            <a:spLocks noGrp="1"/>
          </p:cNvSpPr>
          <p:nvPr>
            <p:ph type="body" sz="quarter" idx="10"/>
          </p:nvPr>
        </p:nvSpPr>
        <p:spPr>
          <a:xfrm>
            <a:off x="240289" y="1124744"/>
            <a:ext cx="9692382" cy="1676512"/>
          </a:xfrm>
        </p:spPr>
        <p:txBody>
          <a:bodyPr vert="horz" lIns="91440" tIns="45720" rIns="91440" bIns="45720" rtlCol="0" anchor="t">
            <a:normAutofit/>
          </a:bodyPr>
          <a:lstStyle/>
          <a:p>
            <a:r>
              <a:rPr lang="en-GB" sz="2200" dirty="0">
                <a:latin typeface="Arial"/>
                <a:cs typeface="Arial"/>
              </a:rPr>
              <a:t>Sam needs to fill a 10 litre barrel by carrying a bucket to and from the tap. </a:t>
            </a:r>
          </a:p>
          <a:p>
            <a:r>
              <a:rPr lang="en-GB" sz="2200" dirty="0">
                <a:latin typeface="Arial"/>
                <a:cs typeface="Arial"/>
              </a:rPr>
              <a:t>He </a:t>
            </a:r>
            <a:r>
              <a:rPr lang="en-GB" sz="2200" dirty="0"/>
              <a:t>needs to decide which bucket to use to fill the barrel. The capacity of each bucket in litres is written on the side.</a:t>
            </a:r>
          </a:p>
        </p:txBody>
      </p:sp>
      <p:sp>
        <p:nvSpPr>
          <p:cNvPr id="3" name="Text Placeholder 2">
            <a:extLst>
              <a:ext uri="{FF2B5EF4-FFF2-40B4-BE49-F238E27FC236}">
                <a16:creationId xmlns:a16="http://schemas.microsoft.com/office/drawing/2014/main" id="{D4B0889C-5C1F-4B08-A6F1-CD2CEC39DBB5}"/>
              </a:ext>
            </a:extLst>
          </p:cNvPr>
          <p:cNvSpPr>
            <a:spLocks noGrp="1"/>
          </p:cNvSpPr>
          <p:nvPr>
            <p:ph type="body" sz="quarter" idx="11"/>
          </p:nvPr>
        </p:nvSpPr>
        <p:spPr/>
        <p:txBody>
          <a:bodyPr/>
          <a:lstStyle/>
          <a:p>
            <a:r>
              <a:rPr lang="en-GB" dirty="0"/>
              <a:t>Checkpoint 29: Buckets and barrels</a:t>
            </a:r>
          </a:p>
        </p:txBody>
      </p:sp>
      <p:sp>
        <p:nvSpPr>
          <p:cNvPr id="9" name="Text Placeholder 1">
            <a:extLst>
              <a:ext uri="{FF2B5EF4-FFF2-40B4-BE49-F238E27FC236}">
                <a16:creationId xmlns:a16="http://schemas.microsoft.com/office/drawing/2014/main" id="{4F578E10-DD42-4595-82BE-89A73ADB081A}"/>
              </a:ext>
            </a:extLst>
          </p:cNvPr>
          <p:cNvSpPr txBox="1">
            <a:spLocks/>
          </p:cNvSpPr>
          <p:nvPr/>
        </p:nvSpPr>
        <p:spPr>
          <a:xfrm>
            <a:off x="240288" y="4466208"/>
            <a:ext cx="9916083" cy="218802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a:pPr>
            <a:r>
              <a:rPr lang="en-GB" sz="2200" dirty="0"/>
              <a:t>Which bucket would need the most trips? How do you know?</a:t>
            </a:r>
          </a:p>
          <a:p>
            <a:pPr marL="457200" indent="-457200" fontAlgn="auto">
              <a:spcAft>
                <a:spcPts val="0"/>
              </a:spcAft>
              <a:buFont typeface="+mj-lt"/>
              <a:buAutoNum type="alphaLcParenR"/>
            </a:pPr>
            <a:r>
              <a:rPr lang="en-GB" sz="2200" dirty="0"/>
              <a:t>Which buckets would involve more than 20 trips? How do you know?</a:t>
            </a:r>
          </a:p>
          <a:p>
            <a:pPr marL="457200" indent="-457200" fontAlgn="auto">
              <a:spcAft>
                <a:spcPts val="0"/>
              </a:spcAft>
              <a:buFont typeface="+mj-lt"/>
              <a:buAutoNum type="alphaLcParenR"/>
            </a:pPr>
            <a:r>
              <a:rPr lang="en-GB" sz="2200" dirty="0"/>
              <a:t>Which bucket would take exactly 30 trips? </a:t>
            </a:r>
          </a:p>
        </p:txBody>
      </p:sp>
      <p:sp>
        <p:nvSpPr>
          <p:cNvPr id="12" name="Action Button: Help 11">
            <a:hlinkClick r:id="" action="ppaction://noaction" highlightClick="1"/>
            <a:extLst>
              <a:ext uri="{FF2B5EF4-FFF2-40B4-BE49-F238E27FC236}">
                <a16:creationId xmlns:a16="http://schemas.microsoft.com/office/drawing/2014/main" id="{93125C8D-D0A7-4EE4-977E-A2A1D41F62A1}"/>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356E0BAB-278F-460A-81F6-B736D945576A}"/>
              </a:ext>
            </a:extLst>
          </p:cNvPr>
          <p:cNvSpPr txBox="1"/>
          <p:nvPr/>
        </p:nvSpPr>
        <p:spPr>
          <a:xfrm>
            <a:off x="947662" y="5986013"/>
            <a:ext cx="7617735" cy="769441"/>
          </a:xfrm>
          <a:prstGeom prst="rect">
            <a:avLst/>
          </a:prstGeom>
          <a:noFill/>
        </p:spPr>
        <p:txBody>
          <a:bodyPr wrap="square" rtlCol="0">
            <a:spAutoFit/>
          </a:bodyPr>
          <a:lstStyle/>
          <a:p>
            <a:pPr>
              <a:buNone/>
            </a:pPr>
            <a:r>
              <a:rPr lang="en-GB" sz="2200" dirty="0"/>
              <a:t>Which bucket or buckets could not be used in an exact number of trips?</a:t>
            </a:r>
          </a:p>
        </p:txBody>
      </p:sp>
      <p:pic>
        <p:nvPicPr>
          <p:cNvPr id="18" name="Picture 17" descr="A screenshot of a video game&#10;&#10;Description automatically generated with low confidence">
            <a:extLst>
              <a:ext uri="{FF2B5EF4-FFF2-40B4-BE49-F238E27FC236}">
                <a16:creationId xmlns:a16="http://schemas.microsoft.com/office/drawing/2014/main" id="{B2D5F216-5B9A-487D-B390-11D4ED48ADC4}"/>
              </a:ext>
            </a:extLst>
          </p:cNvPr>
          <p:cNvPicPr>
            <a:picLocks noChangeAspect="1"/>
          </p:cNvPicPr>
          <p:nvPr/>
        </p:nvPicPr>
        <p:blipFill rotWithShape="1">
          <a:blip r:embed="rId3">
            <a:extLst>
              <a:ext uri="{28A0092B-C50C-407E-A947-70E740481C1C}">
                <a14:useLocalDpi xmlns:a14="http://schemas.microsoft.com/office/drawing/2010/main" val="0"/>
              </a:ext>
            </a:extLst>
          </a:blip>
          <a:srcRect t="-7266" r="84257"/>
          <a:stretch/>
        </p:blipFill>
        <p:spPr>
          <a:xfrm>
            <a:off x="9916194" y="872900"/>
            <a:ext cx="2019040" cy="2777845"/>
          </a:xfrm>
          <a:prstGeom prst="rect">
            <a:avLst/>
          </a:prstGeom>
        </p:spPr>
      </p:pic>
      <p:grpSp>
        <p:nvGrpSpPr>
          <p:cNvPr id="10" name="Group 9">
            <a:extLst>
              <a:ext uri="{FF2B5EF4-FFF2-40B4-BE49-F238E27FC236}">
                <a16:creationId xmlns:a16="http://schemas.microsoft.com/office/drawing/2014/main" id="{91AA52A8-7735-403D-8205-EE5F9B912149}"/>
              </a:ext>
            </a:extLst>
          </p:cNvPr>
          <p:cNvGrpSpPr/>
          <p:nvPr/>
        </p:nvGrpSpPr>
        <p:grpSpPr>
          <a:xfrm>
            <a:off x="391621" y="2274771"/>
            <a:ext cx="9132951" cy="2056657"/>
            <a:chOff x="391621" y="2274771"/>
            <a:chExt cx="9132951" cy="2056657"/>
          </a:xfrm>
        </p:grpSpPr>
        <p:pic>
          <p:nvPicPr>
            <p:cNvPr id="8" name="Picture 7">
              <a:extLst>
                <a:ext uri="{FF2B5EF4-FFF2-40B4-BE49-F238E27FC236}">
                  <a16:creationId xmlns:a16="http://schemas.microsoft.com/office/drawing/2014/main" id="{820825E8-4F50-48AC-B69A-6083E1828764}"/>
                </a:ext>
              </a:extLst>
            </p:cNvPr>
            <p:cNvPicPr>
              <a:picLocks noChangeAspect="1"/>
            </p:cNvPicPr>
            <p:nvPr/>
          </p:nvPicPr>
          <p:blipFill>
            <a:blip r:embed="rId4"/>
            <a:stretch>
              <a:fillRect/>
            </a:stretch>
          </p:blipFill>
          <p:spPr>
            <a:xfrm>
              <a:off x="391621" y="2274771"/>
              <a:ext cx="9132951" cy="2056657"/>
            </a:xfrm>
            <a:prstGeom prst="rect">
              <a:avLst/>
            </a:prstGeom>
          </p:spPr>
        </p:pic>
        <p:grpSp>
          <p:nvGrpSpPr>
            <p:cNvPr id="28" name="Group 27">
              <a:extLst>
                <a:ext uri="{FF2B5EF4-FFF2-40B4-BE49-F238E27FC236}">
                  <a16:creationId xmlns:a16="http://schemas.microsoft.com/office/drawing/2014/main" id="{D7076397-934D-40F5-8F6B-4B3B6F4CCC11}"/>
                </a:ext>
              </a:extLst>
            </p:cNvPr>
            <p:cNvGrpSpPr/>
            <p:nvPr/>
          </p:nvGrpSpPr>
          <p:grpSpPr>
            <a:xfrm>
              <a:off x="784748" y="3062389"/>
              <a:ext cx="8348203" cy="1116792"/>
              <a:chOff x="-2769666" y="4957793"/>
              <a:chExt cx="8218361" cy="1046838"/>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85B2E7A-FF40-461B-8028-86E8FAE11B79}"/>
                      </a:ext>
                    </a:extLst>
                  </p:cNvPr>
                  <p:cNvSpPr txBox="1"/>
                  <p:nvPr/>
                </p:nvSpPr>
                <p:spPr>
                  <a:xfrm>
                    <a:off x="-2769666" y="5035210"/>
                    <a:ext cx="746423"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2" name="TextBox 21">
                    <a:extLst>
                      <a:ext uri="{FF2B5EF4-FFF2-40B4-BE49-F238E27FC236}">
                        <a16:creationId xmlns:a16="http://schemas.microsoft.com/office/drawing/2014/main" id="{B85B2E7A-FF40-461B-8028-86E8FAE11B79}"/>
                      </a:ext>
                    </a:extLst>
                  </p:cNvPr>
                  <p:cNvSpPr txBox="1">
                    <a:spLocks noRot="1" noChangeAspect="1" noMove="1" noResize="1" noEditPoints="1" noAdjustHandles="1" noChangeArrowheads="1" noChangeShapeType="1" noTextEdit="1"/>
                  </p:cNvSpPr>
                  <p:nvPr/>
                </p:nvSpPr>
                <p:spPr>
                  <a:xfrm>
                    <a:off x="-2769666" y="5035210"/>
                    <a:ext cx="746423" cy="90178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62BADF-312F-4AF5-9A14-A95C6BE4A473}"/>
                      </a:ext>
                    </a:extLst>
                  </p:cNvPr>
                  <p:cNvSpPr txBox="1"/>
                  <p:nvPr/>
                </p:nvSpPr>
                <p:spPr>
                  <a:xfrm>
                    <a:off x="-1483436" y="4957793"/>
                    <a:ext cx="746423"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3" name="TextBox 22">
                    <a:extLst>
                      <a:ext uri="{FF2B5EF4-FFF2-40B4-BE49-F238E27FC236}">
                        <a16:creationId xmlns:a16="http://schemas.microsoft.com/office/drawing/2014/main" id="{CE62BADF-312F-4AF5-9A14-A95C6BE4A473}"/>
                      </a:ext>
                    </a:extLst>
                  </p:cNvPr>
                  <p:cNvSpPr txBox="1">
                    <a:spLocks noRot="1" noChangeAspect="1" noMove="1" noResize="1" noEditPoints="1" noAdjustHandles="1" noChangeArrowheads="1" noChangeShapeType="1" noTextEdit="1"/>
                  </p:cNvSpPr>
                  <p:nvPr/>
                </p:nvSpPr>
                <p:spPr>
                  <a:xfrm>
                    <a:off x="-1483436" y="4957793"/>
                    <a:ext cx="746423" cy="90178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EA2702F-9193-47F6-974F-F2CE8F043FE4}"/>
                      </a:ext>
                    </a:extLst>
                  </p:cNvPr>
                  <p:cNvSpPr txBox="1"/>
                  <p:nvPr/>
                </p:nvSpPr>
                <p:spPr>
                  <a:xfrm>
                    <a:off x="24376" y="5049906"/>
                    <a:ext cx="746423"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4" name="TextBox 23">
                    <a:extLst>
                      <a:ext uri="{FF2B5EF4-FFF2-40B4-BE49-F238E27FC236}">
                        <a16:creationId xmlns:a16="http://schemas.microsoft.com/office/drawing/2014/main" id="{4EA2702F-9193-47F6-974F-F2CE8F043FE4}"/>
                      </a:ext>
                    </a:extLst>
                  </p:cNvPr>
                  <p:cNvSpPr txBox="1">
                    <a:spLocks noRot="1" noChangeAspect="1" noMove="1" noResize="1" noEditPoints="1" noAdjustHandles="1" noChangeArrowheads="1" noChangeShapeType="1" noTextEdit="1"/>
                  </p:cNvSpPr>
                  <p:nvPr/>
                </p:nvSpPr>
                <p:spPr>
                  <a:xfrm>
                    <a:off x="24376" y="5049906"/>
                    <a:ext cx="746423" cy="90178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31627AD-B256-48E7-9CF2-80B0101B7135}"/>
                      </a:ext>
                    </a:extLst>
                  </p:cNvPr>
                  <p:cNvSpPr txBox="1"/>
                  <p:nvPr/>
                </p:nvSpPr>
                <p:spPr>
                  <a:xfrm>
                    <a:off x="1642681" y="5075236"/>
                    <a:ext cx="746423"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5" name="TextBox 24">
                    <a:extLst>
                      <a:ext uri="{FF2B5EF4-FFF2-40B4-BE49-F238E27FC236}">
                        <a16:creationId xmlns:a16="http://schemas.microsoft.com/office/drawing/2014/main" id="{431627AD-B256-48E7-9CF2-80B0101B7135}"/>
                      </a:ext>
                    </a:extLst>
                  </p:cNvPr>
                  <p:cNvSpPr txBox="1">
                    <a:spLocks noRot="1" noChangeAspect="1" noMove="1" noResize="1" noEditPoints="1" noAdjustHandles="1" noChangeArrowheads="1" noChangeShapeType="1" noTextEdit="1"/>
                  </p:cNvSpPr>
                  <p:nvPr/>
                </p:nvSpPr>
                <p:spPr>
                  <a:xfrm>
                    <a:off x="1642681" y="5075236"/>
                    <a:ext cx="746423" cy="90178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BBDA773-7CA1-4358-98B5-BCA8773B5148}"/>
                      </a:ext>
                    </a:extLst>
                  </p:cNvPr>
                  <p:cNvSpPr txBox="1"/>
                  <p:nvPr/>
                </p:nvSpPr>
                <p:spPr>
                  <a:xfrm>
                    <a:off x="2995688" y="5047873"/>
                    <a:ext cx="746423"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6" name="TextBox 25">
                    <a:extLst>
                      <a:ext uri="{FF2B5EF4-FFF2-40B4-BE49-F238E27FC236}">
                        <a16:creationId xmlns:a16="http://schemas.microsoft.com/office/drawing/2014/main" id="{5BBDA773-7CA1-4358-98B5-BCA8773B5148}"/>
                      </a:ext>
                    </a:extLst>
                  </p:cNvPr>
                  <p:cNvSpPr txBox="1">
                    <a:spLocks noRot="1" noChangeAspect="1" noMove="1" noResize="1" noEditPoints="1" noAdjustHandles="1" noChangeArrowheads="1" noChangeShapeType="1" noTextEdit="1"/>
                  </p:cNvSpPr>
                  <p:nvPr/>
                </p:nvSpPr>
                <p:spPr>
                  <a:xfrm>
                    <a:off x="2995688" y="5047873"/>
                    <a:ext cx="746423" cy="90178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3E04690-290A-46B7-8EAB-42050651DFA4}"/>
                      </a:ext>
                    </a:extLst>
                  </p:cNvPr>
                  <p:cNvSpPr txBox="1"/>
                  <p:nvPr/>
                </p:nvSpPr>
                <p:spPr>
                  <a:xfrm>
                    <a:off x="4503500" y="5102846"/>
                    <a:ext cx="945195"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r>
                            <a:rPr lang="en-GB" b="0" i="1" smtClean="0">
                              <a:latin typeface="Cambria Math" panose="02040503050406030204" pitchFamily="18" charset="0"/>
                            </a:rPr>
                            <m:t> </m:t>
                          </m:r>
                          <m:r>
                            <a:rPr lang="en-GB" b="0" i="1" smtClean="0">
                              <a:latin typeface="Cambria Math" panose="02040503050406030204" pitchFamily="18" charset="0"/>
                            </a:rPr>
                            <m:t>𝑙</m:t>
                          </m:r>
                        </m:oMath>
                      </m:oMathPara>
                    </a14:m>
                    <a:endParaRPr lang="en-GB" dirty="0"/>
                  </a:p>
                </p:txBody>
              </p:sp>
            </mc:Choice>
            <mc:Fallback xmlns="">
              <p:sp>
                <p:nvSpPr>
                  <p:cNvPr id="27" name="TextBox 26">
                    <a:extLst>
                      <a:ext uri="{FF2B5EF4-FFF2-40B4-BE49-F238E27FC236}">
                        <a16:creationId xmlns:a16="http://schemas.microsoft.com/office/drawing/2014/main" id="{63E04690-290A-46B7-8EAB-42050651DFA4}"/>
                      </a:ext>
                    </a:extLst>
                  </p:cNvPr>
                  <p:cNvSpPr txBox="1">
                    <a:spLocks noRot="1" noChangeAspect="1" noMove="1" noResize="1" noEditPoints="1" noAdjustHandles="1" noChangeArrowheads="1" noChangeShapeType="1" noTextEdit="1"/>
                  </p:cNvSpPr>
                  <p:nvPr/>
                </p:nvSpPr>
                <p:spPr>
                  <a:xfrm>
                    <a:off x="4503500" y="5102846"/>
                    <a:ext cx="945195" cy="901785"/>
                  </a:xfrm>
                  <a:prstGeom prst="rect">
                    <a:avLst/>
                  </a:prstGeom>
                  <a:blipFill>
                    <a:blip r:embed="rId11"/>
                    <a:stretch>
                      <a:fillRect/>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22619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P spid="12" grpId="0" animBg="1"/>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29: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10175438"/>
                  </p:ext>
                </p:extLst>
              </p:nvPr>
            </p:nvGraphicFramePr>
            <p:xfrm>
              <a:off x="267128" y="764704"/>
              <a:ext cx="11766038" cy="6010275"/>
            </p:xfrm>
            <a:graphic>
              <a:graphicData uri="http://schemas.openxmlformats.org/drawingml/2006/table">
                <a:tbl>
                  <a:tblPr firstRow="1" bandRow="1">
                    <a:tableStyleId>{5940675A-B579-460E-94D1-54222C63F5DA}</a:tableStyleId>
                  </a:tblPr>
                  <a:tblGrid>
                    <a:gridCol w="6494280">
                      <a:extLst>
                        <a:ext uri="{9D8B030D-6E8A-4147-A177-3AD203B41FA5}">
                          <a16:colId xmlns:a16="http://schemas.microsoft.com/office/drawing/2014/main" val="695237181"/>
                        </a:ext>
                      </a:extLst>
                    </a:gridCol>
                    <a:gridCol w="527175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baseline="0" dirty="0"/>
                            <a:t>E</a:t>
                          </a:r>
                          <a:r>
                            <a:rPr lang="en-GB" sz="1600" i="0" u="none" dirty="0"/>
                            <a:t>xplore parts a and b using just two or three fractions:</a:t>
                          </a:r>
                          <a:r>
                            <a:rPr lang="en-GB" sz="1600" i="0" u="none" baseline="0" dirty="0"/>
                            <a:t>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3</m:t>
                                      </m:r>
                                    </m:den>
                                  </m:f>
                                </m:e>
                              </m:box>
                            </m:oMath>
                          </a14:m>
                          <a:r>
                            <a:rPr lang="en-GB" sz="1600" i="0" u="none" dirty="0"/>
                            <a:t>,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i="0" u="none" dirty="0"/>
                            <a:t> and </a:t>
                          </a:r>
                          <a14:m>
                            <m:oMath xmlns:m="http://schemas.openxmlformats.org/officeDocument/2006/math">
                              <m:box>
                                <m:boxPr>
                                  <m:ctrlPr>
                                    <a:rPr lang="en-GB" sz="1600" i="1" u="none" smtClean="0">
                                      <a:latin typeface="Cambria Math" panose="02040503050406030204" pitchFamily="18" charset="0"/>
                                    </a:rPr>
                                  </m:ctrlPr>
                                </m:boxPr>
                                <m:e>
                                  <m:argPr>
                                    <m:argSz m:val="-1"/>
                                  </m:argPr>
                                  <m:f>
                                    <m:fPr>
                                      <m:ctrlPr>
                                        <a:rPr lang="en-GB" sz="160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4</m:t>
                                      </m:r>
                                    </m:den>
                                  </m:f>
                                </m:e>
                              </m:box>
                            </m:oMath>
                          </a14:m>
                          <a:r>
                            <a:rPr lang="en-GB" sz="1600" i="0" u="none" dirty="0"/>
                            <a:t> would</a:t>
                          </a:r>
                          <a:r>
                            <a:rPr lang="en-GB" sz="1600" i="0" u="none" baseline="0" dirty="0"/>
                            <a:t> still provide discussion about the relative size of fractions and how they relate to the total of 10. Or start </a:t>
                          </a:r>
                          <a:r>
                            <a:rPr lang="en-GB" sz="1600" i="0" u="none" dirty="0"/>
                            <a:t>by</a:t>
                          </a:r>
                          <a:r>
                            <a:rPr lang="en-GB" sz="1600" i="0" u="none" baseline="0" dirty="0"/>
                            <a:t> asking students how many trips would be required for a 1 litre bucket, and relate this fact to the buckets described above.</a:t>
                          </a:r>
                          <a:endParaRPr lang="en-GB" sz="1600" i="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consider how to vary the total volume of the barrel to change their answer for each statement. For example, what total volume is required for exactly 30 trips for each bucket?</a:t>
                          </a:r>
                        </a:p>
                        <a:p>
                          <a:endParaRPr lang="en-GB" sz="1600" u="none" dirty="0"/>
                        </a:p>
                        <a:p>
                          <a:r>
                            <a:rPr lang="en-GB" sz="1600" b="1" i="0" u="none" dirty="0"/>
                            <a:t>Representations</a:t>
                          </a:r>
                        </a:p>
                        <a:p>
                          <a:r>
                            <a:rPr lang="en-GB" sz="1600" b="0" i="0" u="none" dirty="0"/>
                            <a:t>The structure that this Checkpoint relies upon is the quotitive model for division – here, we are not sharing 10 litre of water, but grouping known quantities of water to ‘make’ ten. Students may be able to visualise volumes of water being poured into a larger vessel – you could model using actual containers and water. Bar models can be also effective representations for the quotitive structure for division.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Division of an integer by a fraction is not included in the Key Stage 2 curriculum and, although this Checkpoint does provide a context for division, we do not expect students to use a formal method to solve the problems posed. Instead, it explores whether students understand the context and are able both to reason multiplicatively about fractions, and about their relative size. Can they reason, for part a, that the smallest fraction will require the most trips? Do they understand that a bucket with a capacity of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box>
                            </m:oMath>
                          </a14:m>
                          <a:r>
                            <a:rPr lang="en-GB" sz="1600" dirty="0"/>
                            <a:t> litre will fill a 10 litre barrel</a:t>
                          </a:r>
                          <a:r>
                            <a:rPr lang="en-GB" sz="1600" baseline="0" dirty="0"/>
                            <a:t> in 20 trips, so those with a capacity of less than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1</m:t>
                                      </m:r>
                                    </m:num>
                                    <m:den>
                                      <m:r>
                                        <a:rPr lang="en-GB" sz="1600" b="0" i="1" baseline="0" smtClean="0">
                                          <a:latin typeface="Cambria Math" panose="02040503050406030204" pitchFamily="18" charset="0"/>
                                        </a:rPr>
                                        <m:t>2</m:t>
                                      </m:r>
                                    </m:den>
                                  </m:f>
                                </m:e>
                              </m:box>
                            </m:oMath>
                          </a14:m>
                          <a:r>
                            <a:rPr lang="en-GB" sz="1600" dirty="0"/>
                            <a:t> will require more trips? For part c, are they led astray by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10</m:t>
                                      </m:r>
                                    </m:den>
                                  </m:f>
                                </m:e>
                              </m:box>
                            </m:oMath>
                          </a14:m>
                          <a:r>
                            <a:rPr lang="en-GB" sz="1600" baseline="0" dirty="0"/>
                            <a:t> and assume this takes 30 trips rather than </a:t>
                          </a:r>
                          <a14:m>
                            <m:oMath xmlns:m="http://schemas.openxmlformats.org/officeDocument/2006/math">
                              <m:box>
                                <m:boxPr>
                                  <m:ctrlPr>
                                    <a:rPr lang="en-GB" sz="1600" i="1" baseline="0" smtClean="0">
                                      <a:latin typeface="Cambria Math" panose="02040503050406030204" pitchFamily="18" charset="0"/>
                                    </a:rPr>
                                  </m:ctrlPr>
                                </m:boxPr>
                                <m:e>
                                  <m:argPr>
                                    <m:argSz m:val="-1"/>
                                  </m:argPr>
                                  <m:f>
                                    <m:fPr>
                                      <m:ctrlPr>
                                        <a:rPr lang="en-GB" sz="1600" i="1" baseline="0" smtClean="0">
                                          <a:latin typeface="Cambria Math" panose="02040503050406030204" pitchFamily="18" charset="0"/>
                                        </a:rPr>
                                      </m:ctrlPr>
                                    </m:fPr>
                                    <m:num>
                                      <m:r>
                                        <a:rPr lang="en-GB" sz="1600" b="0" i="1" baseline="0" smtClean="0">
                                          <a:latin typeface="Cambria Math" panose="02040503050406030204" pitchFamily="18" charset="0"/>
                                        </a:rPr>
                                        <m:t>1</m:t>
                                      </m:r>
                                    </m:num>
                                    <m:den>
                                      <m:r>
                                        <a:rPr lang="en-GB" sz="1600" b="0" i="1" baseline="0" smtClean="0">
                                          <a:latin typeface="Cambria Math" panose="02040503050406030204" pitchFamily="18" charset="0"/>
                                        </a:rPr>
                                        <m:t>3</m:t>
                                      </m:r>
                                    </m:den>
                                  </m:f>
                                </m:e>
                              </m:box>
                            </m:oMath>
                          </a14:m>
                          <a:r>
                            <a:rPr lang="en-GB" sz="1600" baseline="0" dirty="0"/>
                            <a:t>? </a:t>
                          </a:r>
                          <a:r>
                            <a:rPr lang="en-GB" sz="1600" dirty="0"/>
                            <a:t> All of these assessment points will support planning for future teaching on division of fractions, particularly thinking about the models and representations that are likely to be most successful. </a:t>
                          </a:r>
                          <a:r>
                            <a:rPr lang="en-GB" sz="1600" b="0" dirty="0"/>
                            <a:t>If students approach this additively rather than multiplicatively then a useful link might be made back to Mary’s mistake in Checkpoint </a:t>
                          </a:r>
                          <a:r>
                            <a:rPr lang="en-GB" sz="1600" b="0" dirty="0">
                              <a:hlinkClick r:id="rId3" action="ppaction://hlinksldjump"/>
                            </a:rPr>
                            <a:t>19</a:t>
                          </a:r>
                          <a:r>
                            <a:rPr lang="en-GB" sz="1600" b="0" dirty="0"/>
                            <a:t>.</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4" action="ppaction://hlinksldjump"/>
                            </a:rPr>
                            <a:t>O</a:t>
                          </a:r>
                          <a:r>
                            <a:rPr lang="en-GB" sz="1600" b="0" dirty="0"/>
                            <a:t> looks at the equivalence between fifths and 20 </a:t>
                          </a:r>
                          <a:r>
                            <a:rPr lang="en-GB" sz="1600" b="0" dirty="0" err="1"/>
                            <a:t>ps</a:t>
                          </a:r>
                          <a:r>
                            <a:rPr lang="en-GB" sz="1600" b="0" dirty="0"/>
                            <a:t>, and could be used to explore multiplicative structures for fractions in the context of money.</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10175438"/>
                  </p:ext>
                </p:extLst>
              </p:nvPr>
            </p:nvGraphicFramePr>
            <p:xfrm>
              <a:off x="267128" y="764704"/>
              <a:ext cx="11766038" cy="6010275"/>
            </p:xfrm>
            <a:graphic>
              <a:graphicData uri="http://schemas.openxmlformats.org/drawingml/2006/table">
                <a:tbl>
                  <a:tblPr firstRow="1" bandRow="1">
                    <a:tableStyleId>{5940675A-B579-460E-94D1-54222C63F5DA}</a:tableStyleId>
                  </a:tblPr>
                  <a:tblGrid>
                    <a:gridCol w="6494280">
                      <a:extLst>
                        <a:ext uri="{9D8B030D-6E8A-4147-A177-3AD203B41FA5}">
                          <a16:colId xmlns:a16="http://schemas.microsoft.com/office/drawing/2014/main" val="695237181"/>
                        </a:ext>
                      </a:extLst>
                    </a:gridCol>
                    <a:gridCol w="527175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821555">
                    <a:tc>
                      <a:txBody>
                        <a:bodyPr/>
                        <a:lstStyle/>
                        <a:p>
                          <a:endParaRPr lang="en-US"/>
                        </a:p>
                      </a:txBody>
                      <a:tcPr>
                        <a:blipFill>
                          <a:blip r:embed="rId5"/>
                          <a:stretch>
                            <a:fillRect l="-94" t="-8207" r="-81426" b="-18561"/>
                          </a:stretch>
                        </a:blipFill>
                      </a:tcPr>
                    </a:tc>
                    <a:tc>
                      <a:txBody>
                        <a:bodyPr/>
                        <a:lstStyle/>
                        <a:p>
                          <a:endParaRPr lang="en-US"/>
                        </a:p>
                      </a:txBody>
                      <a:tcPr>
                        <a:blipFill>
                          <a:blip r:embed="rId5"/>
                          <a:stretch>
                            <a:fillRect l="-123353" t="-8207" r="-347" b="-18561"/>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6" action="ppaction://hlinksldjump"/>
                            </a:rPr>
                            <a:t>O</a:t>
                          </a:r>
                          <a:r>
                            <a:rPr lang="en-GB" sz="1600" b="0" dirty="0"/>
                            <a:t> looks at the equivalence between fifths and 20 </a:t>
                          </a:r>
                          <a:r>
                            <a:rPr lang="en-GB" sz="1600" b="0" dirty="0" err="1"/>
                            <a:t>ps</a:t>
                          </a:r>
                          <a:r>
                            <a:rPr lang="en-GB" sz="1600" b="0" dirty="0"/>
                            <a:t>, and could be used to explore multiplicative structures for fractions in the context of money.</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8350401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30: School trip</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1033348" y="5855242"/>
            <a:ext cx="8154510" cy="769441"/>
          </a:xfrm>
          <a:prstGeom prst="rect">
            <a:avLst/>
          </a:prstGeom>
          <a:noFill/>
        </p:spPr>
        <p:txBody>
          <a:bodyPr wrap="square" rtlCol="0">
            <a:spAutoFit/>
          </a:bodyPr>
          <a:lstStyle/>
          <a:p>
            <a:pPr>
              <a:buNone/>
            </a:pPr>
            <a:r>
              <a:rPr lang="en-GB" sz="2200" dirty="0"/>
              <a:t>How would you rearrange the bottles or the students so the water is shared more fairly between all of the students?</a:t>
            </a:r>
          </a:p>
        </p:txBody>
      </p:sp>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5240610" y="2259006"/>
            <a:ext cx="6760889" cy="3454423"/>
          </a:xfrm>
        </p:spPr>
        <p:txBody>
          <a:bodyPr>
            <a:noAutofit/>
          </a:bodyPr>
          <a:lstStyle/>
          <a:p>
            <a:pPr marL="457200" indent="-457200">
              <a:buAutoNum type="alphaLcParenR"/>
            </a:pPr>
            <a:r>
              <a:rPr lang="en-GB" sz="2200" dirty="0"/>
              <a:t>How much water does each teacher have to share?</a:t>
            </a:r>
          </a:p>
          <a:p>
            <a:pPr marL="457200" indent="-457200">
              <a:buAutoNum type="alphaLcParenR"/>
            </a:pPr>
            <a:r>
              <a:rPr lang="en-GB" sz="2200" dirty="0"/>
              <a:t>How much water do the students in each group get if:</a:t>
            </a:r>
          </a:p>
          <a:p>
            <a:pPr marL="612000" lvl="1" indent="-180000"/>
            <a:r>
              <a:rPr lang="en-GB" sz="2200" dirty="0"/>
              <a:t>There are three students in Mr Smith’s group?</a:t>
            </a:r>
          </a:p>
          <a:p>
            <a:pPr marL="612000" lvl="1" indent="-180000"/>
            <a:r>
              <a:rPr lang="en-GB" sz="2200" dirty="0"/>
              <a:t>There are six students in Ms Khan’s group?</a:t>
            </a:r>
          </a:p>
          <a:p>
            <a:pPr marL="612000" lvl="1" indent="-180000"/>
            <a:r>
              <a:rPr lang="en-GB" sz="2200" dirty="0"/>
              <a:t>There are five students in Ms O’Neill’s group?</a:t>
            </a:r>
          </a:p>
          <a:p>
            <a:pPr marL="612000" lvl="1" indent="-180000"/>
            <a:r>
              <a:rPr lang="en-GB" sz="2200" dirty="0"/>
              <a:t>There are four students in Mrs Okereke’s group?</a:t>
            </a:r>
          </a:p>
          <a:p>
            <a:pPr marL="828000" lvl="1" indent="-360000"/>
            <a:endParaRPr lang="en-GB" sz="2200" dirty="0"/>
          </a:p>
          <a:p>
            <a:pPr marL="828000" lvl="1" indent="-360000"/>
            <a:endParaRPr lang="en-GB" sz="2200" dirty="0"/>
          </a:p>
        </p:txBody>
      </p:sp>
      <p:sp>
        <p:nvSpPr>
          <p:cNvPr id="7" name="TextBox 6">
            <a:extLst>
              <a:ext uri="{FF2B5EF4-FFF2-40B4-BE49-F238E27FC236}">
                <a16:creationId xmlns:a16="http://schemas.microsoft.com/office/drawing/2014/main" id="{50E93B49-37E3-4948-BAB9-CA6212445D96}"/>
              </a:ext>
            </a:extLst>
          </p:cNvPr>
          <p:cNvSpPr txBox="1"/>
          <p:nvPr/>
        </p:nvSpPr>
        <p:spPr>
          <a:xfrm>
            <a:off x="183525" y="2087600"/>
            <a:ext cx="1279517" cy="400110"/>
          </a:xfrm>
          <a:prstGeom prst="rect">
            <a:avLst/>
          </a:prstGeom>
          <a:noFill/>
        </p:spPr>
        <p:txBody>
          <a:bodyPr wrap="none" rtlCol="0">
            <a:spAutoFit/>
          </a:bodyPr>
          <a:lstStyle/>
          <a:p>
            <a:pPr>
              <a:buNone/>
            </a:pPr>
            <a:r>
              <a:rPr lang="en-GB" sz="2000" b="1" dirty="0"/>
              <a:t>Mr Smith</a:t>
            </a:r>
          </a:p>
        </p:txBody>
      </p:sp>
      <mc:AlternateContent xmlns:mc="http://schemas.openxmlformats.org/markup-compatibility/2006" xmlns:a14="http://schemas.microsoft.com/office/drawing/2010/main">
        <mc:Choice Requires="a14">
          <p:sp>
            <p:nvSpPr>
              <p:cNvPr id="27" name="Text Placeholder 22">
                <a:extLst>
                  <a:ext uri="{FF2B5EF4-FFF2-40B4-BE49-F238E27FC236}">
                    <a16:creationId xmlns:a16="http://schemas.microsoft.com/office/drawing/2014/main" id="{428BC3B3-8679-4D21-BBBC-DDBA10787CC2}"/>
                  </a:ext>
                </a:extLst>
              </p:cNvPr>
              <p:cNvSpPr txBox="1">
                <a:spLocks/>
              </p:cNvSpPr>
              <p:nvPr/>
            </p:nvSpPr>
            <p:spPr>
              <a:xfrm>
                <a:off x="130783" y="1036360"/>
                <a:ext cx="11832376" cy="17128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A bottle contains </a:t>
                </a:r>
                <a14:m>
                  <m:oMath xmlns:m="http://schemas.openxmlformats.org/officeDocument/2006/math">
                    <m:f>
                      <m:fPr>
                        <m:ctrlPr>
                          <a:rPr lang="en-GB" sz="2200" i="1" smtClean="0">
                            <a:latin typeface="Cambria Math" panose="02040503050406030204" pitchFamily="18" charset="0"/>
                          </a:rPr>
                        </m:ctrlPr>
                      </m:fPr>
                      <m:num>
                        <m:r>
                          <a:rPr lang="en-GB" sz="2200" i="1" smtClean="0">
                            <a:latin typeface="Cambria Math" panose="02040503050406030204" pitchFamily="18" charset="0"/>
                          </a:rPr>
                          <m:t>3</m:t>
                        </m:r>
                      </m:num>
                      <m:den>
                        <m:r>
                          <a:rPr lang="en-GB" sz="2200" i="1" smtClean="0">
                            <a:latin typeface="Cambria Math" panose="02040503050406030204" pitchFamily="18" charset="0"/>
                          </a:rPr>
                          <m:t>4</m:t>
                        </m:r>
                      </m:den>
                    </m:f>
                  </m:oMath>
                </a14:m>
                <a:r>
                  <a:rPr lang="en-GB" sz="2200" dirty="0"/>
                  <a:t> litre of water. On a school trip, three teachers have a different number of water bottles to give to the students in their groups. Each student gets an equal share.</a:t>
                </a:r>
              </a:p>
            </p:txBody>
          </p:sp>
        </mc:Choice>
        <mc:Fallback xmlns="">
          <p:sp>
            <p:nvSpPr>
              <p:cNvPr id="27" name="Text Placeholder 22">
                <a:extLst>
                  <a:ext uri="{FF2B5EF4-FFF2-40B4-BE49-F238E27FC236}">
                    <a16:creationId xmlns:a16="http://schemas.microsoft.com/office/drawing/2014/main" id="{428BC3B3-8679-4D21-BBBC-DDBA10787CC2}"/>
                  </a:ext>
                </a:extLst>
              </p:cNvPr>
              <p:cNvSpPr txBox="1">
                <a:spLocks noRot="1" noChangeAspect="1" noMove="1" noResize="1" noEditPoints="1" noAdjustHandles="1" noChangeArrowheads="1" noChangeShapeType="1" noTextEdit="1"/>
              </p:cNvSpPr>
              <p:nvPr/>
            </p:nvSpPr>
            <p:spPr>
              <a:xfrm>
                <a:off x="130783" y="1036360"/>
                <a:ext cx="11832376" cy="1712873"/>
              </a:xfrm>
              <a:prstGeom prst="rect">
                <a:avLst/>
              </a:prstGeom>
              <a:blipFill>
                <a:blip r:embed="rId5"/>
                <a:stretch>
                  <a:fillRect l="-670" t="-712"/>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96BEE8C6-21E2-4A9D-B5D0-ABB83835389D}"/>
              </a:ext>
            </a:extLst>
          </p:cNvPr>
          <p:cNvSpPr txBox="1"/>
          <p:nvPr/>
        </p:nvSpPr>
        <p:spPr>
          <a:xfrm>
            <a:off x="2723973" y="2096962"/>
            <a:ext cx="1253869" cy="400110"/>
          </a:xfrm>
          <a:prstGeom prst="rect">
            <a:avLst/>
          </a:prstGeom>
          <a:noFill/>
        </p:spPr>
        <p:txBody>
          <a:bodyPr wrap="none" rtlCol="0">
            <a:spAutoFit/>
          </a:bodyPr>
          <a:lstStyle/>
          <a:p>
            <a:pPr>
              <a:buNone/>
            </a:pPr>
            <a:r>
              <a:rPr lang="en-GB" sz="2000" b="1" dirty="0"/>
              <a:t>Ms Khan</a:t>
            </a:r>
          </a:p>
        </p:txBody>
      </p:sp>
      <p:sp>
        <p:nvSpPr>
          <p:cNvPr id="34" name="TextBox 33">
            <a:extLst>
              <a:ext uri="{FF2B5EF4-FFF2-40B4-BE49-F238E27FC236}">
                <a16:creationId xmlns:a16="http://schemas.microsoft.com/office/drawing/2014/main" id="{490472F1-02BE-40A9-906E-2B5EA2F942DE}"/>
              </a:ext>
            </a:extLst>
          </p:cNvPr>
          <p:cNvSpPr txBox="1"/>
          <p:nvPr/>
        </p:nvSpPr>
        <p:spPr>
          <a:xfrm>
            <a:off x="183525" y="3986217"/>
            <a:ext cx="1420582" cy="400110"/>
          </a:xfrm>
          <a:prstGeom prst="rect">
            <a:avLst/>
          </a:prstGeom>
          <a:noFill/>
        </p:spPr>
        <p:txBody>
          <a:bodyPr wrap="none" rtlCol="0">
            <a:spAutoFit/>
          </a:bodyPr>
          <a:lstStyle/>
          <a:p>
            <a:pPr>
              <a:buNone/>
            </a:pPr>
            <a:r>
              <a:rPr lang="en-GB" sz="2000" b="1" dirty="0"/>
              <a:t>Ms O’Neill</a:t>
            </a:r>
          </a:p>
        </p:txBody>
      </p:sp>
      <p:sp>
        <p:nvSpPr>
          <p:cNvPr id="36" name="TextBox 35">
            <a:extLst>
              <a:ext uri="{FF2B5EF4-FFF2-40B4-BE49-F238E27FC236}">
                <a16:creationId xmlns:a16="http://schemas.microsoft.com/office/drawing/2014/main" id="{2FED4037-BC6C-4B00-B501-7DC4F17037A4}"/>
              </a:ext>
            </a:extLst>
          </p:cNvPr>
          <p:cNvSpPr txBox="1"/>
          <p:nvPr/>
        </p:nvSpPr>
        <p:spPr>
          <a:xfrm>
            <a:off x="2723973" y="3999606"/>
            <a:ext cx="1721946" cy="400110"/>
          </a:xfrm>
          <a:prstGeom prst="rect">
            <a:avLst/>
          </a:prstGeom>
          <a:noFill/>
        </p:spPr>
        <p:txBody>
          <a:bodyPr wrap="none" rtlCol="0">
            <a:spAutoFit/>
          </a:bodyPr>
          <a:lstStyle/>
          <a:p>
            <a:pPr>
              <a:buNone/>
            </a:pPr>
            <a:r>
              <a:rPr lang="en-GB" sz="2000" b="1" dirty="0"/>
              <a:t>Mrs Okereke</a:t>
            </a:r>
          </a:p>
        </p:txBody>
      </p:sp>
      <p:pic>
        <p:nvPicPr>
          <p:cNvPr id="2" name="Picture 1">
            <a:extLst>
              <a:ext uri="{FF2B5EF4-FFF2-40B4-BE49-F238E27FC236}">
                <a16:creationId xmlns:a16="http://schemas.microsoft.com/office/drawing/2014/main" id="{A414164E-0FC0-48FF-8F3C-6C705B0CCAC6}"/>
              </a:ext>
            </a:extLst>
          </p:cNvPr>
          <p:cNvPicPr>
            <a:picLocks noChangeAspect="1"/>
          </p:cNvPicPr>
          <p:nvPr/>
        </p:nvPicPr>
        <p:blipFill>
          <a:blip r:embed="rId6"/>
          <a:stretch>
            <a:fillRect/>
          </a:stretch>
        </p:blipFill>
        <p:spPr>
          <a:xfrm>
            <a:off x="776598" y="2549413"/>
            <a:ext cx="461984" cy="1168549"/>
          </a:xfrm>
          <a:prstGeom prst="rect">
            <a:avLst/>
          </a:prstGeom>
        </p:spPr>
      </p:pic>
      <p:pic>
        <p:nvPicPr>
          <p:cNvPr id="24" name="Picture 23">
            <a:extLst>
              <a:ext uri="{FF2B5EF4-FFF2-40B4-BE49-F238E27FC236}">
                <a16:creationId xmlns:a16="http://schemas.microsoft.com/office/drawing/2014/main" id="{1AF2191C-CB97-422F-9F36-620D34DE5386}"/>
              </a:ext>
            </a:extLst>
          </p:cNvPr>
          <p:cNvPicPr>
            <a:picLocks noChangeAspect="1"/>
          </p:cNvPicPr>
          <p:nvPr/>
        </p:nvPicPr>
        <p:blipFill>
          <a:blip r:embed="rId6"/>
          <a:stretch>
            <a:fillRect/>
          </a:stretch>
        </p:blipFill>
        <p:spPr>
          <a:xfrm>
            <a:off x="241090" y="2549412"/>
            <a:ext cx="461984" cy="1168549"/>
          </a:xfrm>
          <a:prstGeom prst="rect">
            <a:avLst/>
          </a:prstGeom>
        </p:spPr>
      </p:pic>
      <p:pic>
        <p:nvPicPr>
          <p:cNvPr id="25" name="Picture 24">
            <a:extLst>
              <a:ext uri="{FF2B5EF4-FFF2-40B4-BE49-F238E27FC236}">
                <a16:creationId xmlns:a16="http://schemas.microsoft.com/office/drawing/2014/main" id="{35A3EB31-FB87-4D17-B96F-0E6FF6D3A6C6}"/>
              </a:ext>
            </a:extLst>
          </p:cNvPr>
          <p:cNvPicPr>
            <a:picLocks noChangeAspect="1"/>
          </p:cNvPicPr>
          <p:nvPr/>
        </p:nvPicPr>
        <p:blipFill>
          <a:blip r:embed="rId6"/>
          <a:stretch>
            <a:fillRect/>
          </a:stretch>
        </p:blipFill>
        <p:spPr>
          <a:xfrm>
            <a:off x="3236756" y="4446300"/>
            <a:ext cx="461984" cy="1168549"/>
          </a:xfrm>
          <a:prstGeom prst="rect">
            <a:avLst/>
          </a:prstGeom>
        </p:spPr>
      </p:pic>
      <p:pic>
        <p:nvPicPr>
          <p:cNvPr id="39" name="Picture 38">
            <a:extLst>
              <a:ext uri="{FF2B5EF4-FFF2-40B4-BE49-F238E27FC236}">
                <a16:creationId xmlns:a16="http://schemas.microsoft.com/office/drawing/2014/main" id="{3C21F15C-FC16-46F1-B7B8-D30DC71350A5}"/>
              </a:ext>
            </a:extLst>
          </p:cNvPr>
          <p:cNvPicPr>
            <a:picLocks noChangeAspect="1"/>
          </p:cNvPicPr>
          <p:nvPr/>
        </p:nvPicPr>
        <p:blipFill>
          <a:blip r:embed="rId6"/>
          <a:stretch>
            <a:fillRect/>
          </a:stretch>
        </p:blipFill>
        <p:spPr>
          <a:xfrm>
            <a:off x="2705325" y="4454762"/>
            <a:ext cx="461984" cy="1168549"/>
          </a:xfrm>
          <a:prstGeom prst="rect">
            <a:avLst/>
          </a:prstGeom>
        </p:spPr>
      </p:pic>
      <p:pic>
        <p:nvPicPr>
          <p:cNvPr id="40" name="Picture 39">
            <a:extLst>
              <a:ext uri="{FF2B5EF4-FFF2-40B4-BE49-F238E27FC236}">
                <a16:creationId xmlns:a16="http://schemas.microsoft.com/office/drawing/2014/main" id="{89F17E1D-95FE-4060-9397-193C7100A2C1}"/>
              </a:ext>
            </a:extLst>
          </p:cNvPr>
          <p:cNvPicPr>
            <a:picLocks noChangeAspect="1"/>
          </p:cNvPicPr>
          <p:nvPr/>
        </p:nvPicPr>
        <p:blipFill>
          <a:blip r:embed="rId6"/>
          <a:stretch>
            <a:fillRect/>
          </a:stretch>
        </p:blipFill>
        <p:spPr>
          <a:xfrm>
            <a:off x="3240833" y="2549412"/>
            <a:ext cx="461984" cy="1168549"/>
          </a:xfrm>
          <a:prstGeom prst="rect">
            <a:avLst/>
          </a:prstGeom>
        </p:spPr>
      </p:pic>
      <p:pic>
        <p:nvPicPr>
          <p:cNvPr id="42" name="Picture 41">
            <a:extLst>
              <a:ext uri="{FF2B5EF4-FFF2-40B4-BE49-F238E27FC236}">
                <a16:creationId xmlns:a16="http://schemas.microsoft.com/office/drawing/2014/main" id="{4E364DE3-963D-42A1-AA5A-585672D4CFE5}"/>
              </a:ext>
            </a:extLst>
          </p:cNvPr>
          <p:cNvPicPr>
            <a:picLocks noChangeAspect="1"/>
          </p:cNvPicPr>
          <p:nvPr/>
        </p:nvPicPr>
        <p:blipFill>
          <a:blip r:embed="rId6"/>
          <a:stretch>
            <a:fillRect/>
          </a:stretch>
        </p:blipFill>
        <p:spPr>
          <a:xfrm>
            <a:off x="2705325" y="2549411"/>
            <a:ext cx="461984" cy="1168549"/>
          </a:xfrm>
          <a:prstGeom prst="rect">
            <a:avLst/>
          </a:prstGeom>
        </p:spPr>
      </p:pic>
      <p:pic>
        <p:nvPicPr>
          <p:cNvPr id="43" name="Picture 42">
            <a:extLst>
              <a:ext uri="{FF2B5EF4-FFF2-40B4-BE49-F238E27FC236}">
                <a16:creationId xmlns:a16="http://schemas.microsoft.com/office/drawing/2014/main" id="{61BAB1E3-22A7-4D0A-85D8-62EEDA6C1613}"/>
              </a:ext>
            </a:extLst>
          </p:cNvPr>
          <p:cNvPicPr>
            <a:picLocks noChangeAspect="1"/>
          </p:cNvPicPr>
          <p:nvPr/>
        </p:nvPicPr>
        <p:blipFill>
          <a:blip r:embed="rId6"/>
          <a:stretch>
            <a:fillRect/>
          </a:stretch>
        </p:blipFill>
        <p:spPr>
          <a:xfrm>
            <a:off x="4318997" y="2547301"/>
            <a:ext cx="461984" cy="1168549"/>
          </a:xfrm>
          <a:prstGeom prst="rect">
            <a:avLst/>
          </a:prstGeom>
        </p:spPr>
      </p:pic>
      <p:pic>
        <p:nvPicPr>
          <p:cNvPr id="45" name="Picture 44">
            <a:extLst>
              <a:ext uri="{FF2B5EF4-FFF2-40B4-BE49-F238E27FC236}">
                <a16:creationId xmlns:a16="http://schemas.microsoft.com/office/drawing/2014/main" id="{E5BD82F1-1E4D-4707-9C3E-0B37E79E17B1}"/>
              </a:ext>
            </a:extLst>
          </p:cNvPr>
          <p:cNvPicPr>
            <a:picLocks noChangeAspect="1"/>
          </p:cNvPicPr>
          <p:nvPr/>
        </p:nvPicPr>
        <p:blipFill>
          <a:blip r:embed="rId6"/>
          <a:stretch>
            <a:fillRect/>
          </a:stretch>
        </p:blipFill>
        <p:spPr>
          <a:xfrm>
            <a:off x="3783489" y="2547300"/>
            <a:ext cx="461984" cy="1168549"/>
          </a:xfrm>
          <a:prstGeom prst="rect">
            <a:avLst/>
          </a:prstGeom>
        </p:spPr>
      </p:pic>
      <p:pic>
        <p:nvPicPr>
          <p:cNvPr id="46" name="Picture 45">
            <a:extLst>
              <a:ext uri="{FF2B5EF4-FFF2-40B4-BE49-F238E27FC236}">
                <a16:creationId xmlns:a16="http://schemas.microsoft.com/office/drawing/2014/main" id="{52CF61E7-CB1B-447F-957C-4D472D690ED2}"/>
              </a:ext>
            </a:extLst>
          </p:cNvPr>
          <p:cNvPicPr>
            <a:picLocks noChangeAspect="1"/>
          </p:cNvPicPr>
          <p:nvPr/>
        </p:nvPicPr>
        <p:blipFill>
          <a:blip r:embed="rId6"/>
          <a:stretch>
            <a:fillRect/>
          </a:stretch>
        </p:blipFill>
        <p:spPr>
          <a:xfrm>
            <a:off x="727355" y="4456874"/>
            <a:ext cx="461984" cy="1168549"/>
          </a:xfrm>
          <a:prstGeom prst="rect">
            <a:avLst/>
          </a:prstGeom>
        </p:spPr>
      </p:pic>
      <p:pic>
        <p:nvPicPr>
          <p:cNvPr id="47" name="Picture 46">
            <a:extLst>
              <a:ext uri="{FF2B5EF4-FFF2-40B4-BE49-F238E27FC236}">
                <a16:creationId xmlns:a16="http://schemas.microsoft.com/office/drawing/2014/main" id="{8105EAD7-621B-424B-8B0D-E3F48E1CE8CE}"/>
              </a:ext>
            </a:extLst>
          </p:cNvPr>
          <p:cNvPicPr>
            <a:picLocks noChangeAspect="1"/>
          </p:cNvPicPr>
          <p:nvPr/>
        </p:nvPicPr>
        <p:blipFill>
          <a:blip r:embed="rId6"/>
          <a:stretch>
            <a:fillRect/>
          </a:stretch>
        </p:blipFill>
        <p:spPr>
          <a:xfrm>
            <a:off x="191847" y="4456873"/>
            <a:ext cx="461984" cy="1168549"/>
          </a:xfrm>
          <a:prstGeom prst="rect">
            <a:avLst/>
          </a:prstGeom>
        </p:spPr>
      </p:pic>
      <p:pic>
        <p:nvPicPr>
          <p:cNvPr id="48" name="Picture 47">
            <a:extLst>
              <a:ext uri="{FF2B5EF4-FFF2-40B4-BE49-F238E27FC236}">
                <a16:creationId xmlns:a16="http://schemas.microsoft.com/office/drawing/2014/main" id="{9BBBB650-53CC-4E1B-990B-5A8161D52386}"/>
              </a:ext>
            </a:extLst>
          </p:cNvPr>
          <p:cNvPicPr>
            <a:picLocks noChangeAspect="1"/>
          </p:cNvPicPr>
          <p:nvPr/>
        </p:nvPicPr>
        <p:blipFill>
          <a:blip r:embed="rId6"/>
          <a:stretch>
            <a:fillRect/>
          </a:stretch>
        </p:blipFill>
        <p:spPr>
          <a:xfrm>
            <a:off x="1792640" y="4454763"/>
            <a:ext cx="461984" cy="1168549"/>
          </a:xfrm>
          <a:prstGeom prst="rect">
            <a:avLst/>
          </a:prstGeom>
        </p:spPr>
      </p:pic>
      <p:pic>
        <p:nvPicPr>
          <p:cNvPr id="49" name="Picture 48">
            <a:extLst>
              <a:ext uri="{FF2B5EF4-FFF2-40B4-BE49-F238E27FC236}">
                <a16:creationId xmlns:a16="http://schemas.microsoft.com/office/drawing/2014/main" id="{E9D5F787-3E4F-4F82-A80F-5EB956952972}"/>
              </a:ext>
            </a:extLst>
          </p:cNvPr>
          <p:cNvPicPr>
            <a:picLocks noChangeAspect="1"/>
          </p:cNvPicPr>
          <p:nvPr/>
        </p:nvPicPr>
        <p:blipFill>
          <a:blip r:embed="rId6"/>
          <a:stretch>
            <a:fillRect/>
          </a:stretch>
        </p:blipFill>
        <p:spPr>
          <a:xfrm>
            <a:off x="1257132" y="4454762"/>
            <a:ext cx="461984" cy="1168549"/>
          </a:xfrm>
          <a:prstGeom prst="rect">
            <a:avLst/>
          </a:prstGeom>
        </p:spPr>
      </p:pic>
    </p:spTree>
    <p:extLst>
      <p:ext uri="{BB962C8B-B14F-4D97-AF65-F5344CB8AC3E}">
        <p14:creationId xmlns:p14="http://schemas.microsoft.com/office/powerpoint/2010/main" val="4673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build="p"/>
      <p:bldP spid="7" grpId="0"/>
      <p:bldP spid="27" grpId="0"/>
      <p:bldP spid="28" grpId="0"/>
      <p:bldP spid="34" grpId="0"/>
      <p:bldP spid="36"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30: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07429937"/>
                  </p:ext>
                </p:extLst>
              </p:nvPr>
            </p:nvGraphicFramePr>
            <p:xfrm>
              <a:off x="267128" y="764704"/>
              <a:ext cx="11766038" cy="6014085"/>
            </p:xfrm>
            <a:graphic>
              <a:graphicData uri="http://schemas.openxmlformats.org/drawingml/2006/table">
                <a:tbl>
                  <a:tblPr firstRow="1" bandRow="1">
                    <a:tableStyleId>{5940675A-B579-460E-94D1-54222C63F5DA}</a:tableStyleId>
                  </a:tblPr>
                  <a:tblGrid>
                    <a:gridCol w="5197501">
                      <a:extLst>
                        <a:ext uri="{9D8B030D-6E8A-4147-A177-3AD203B41FA5}">
                          <a16:colId xmlns:a16="http://schemas.microsoft.com/office/drawing/2014/main" val="695237181"/>
                        </a:ext>
                      </a:extLst>
                    </a:gridCol>
                    <a:gridCol w="656853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Write the solutions from part a onto each image, so students do not confuse the value being divided with the number of bottles.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i="1" u="none" dirty="0"/>
                        </a:p>
                        <a:p>
                          <a:r>
                            <a:rPr lang="en-GB" sz="1600" b="1" i="0" u="none" dirty="0"/>
                            <a:t>Challenge</a:t>
                          </a:r>
                        </a:p>
                        <a:p>
                          <a:r>
                            <a:rPr lang="en-GB" sz="1600" b="0" u="none" dirty="0"/>
                            <a:t>Ask students if they would approach the problem differently with different values: is it easier or harder</a:t>
                          </a:r>
                          <a:r>
                            <a:rPr lang="en-GB" sz="1600" b="0" u="none" baseline="0" dirty="0"/>
                            <a:t> </a:t>
                          </a:r>
                          <a:r>
                            <a:rPr lang="en-GB" sz="1600" b="0" u="none" dirty="0"/>
                            <a:t> if the bottles contain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m:t>
                                      </m:r>
                                    </m:den>
                                  </m:f>
                                </m:e>
                              </m:box>
                            </m:oMath>
                          </a14:m>
                          <a:r>
                            <a:rPr lang="en-GB" sz="1600" b="0" u="none" dirty="0"/>
                            <a:t> litre of water? How about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5</m:t>
                                      </m:r>
                                    </m:num>
                                    <m:den>
                                      <m:r>
                                        <a:rPr lang="en-GB" sz="1600" b="0" i="1" u="none" smtClean="0">
                                          <a:latin typeface="Cambria Math" panose="02040503050406030204" pitchFamily="18" charset="0"/>
                                        </a:rPr>
                                        <m:t>8</m:t>
                                      </m:r>
                                    </m:den>
                                  </m:f>
                                </m:e>
                              </m:box>
                            </m:oMath>
                          </a14:m>
                          <a:r>
                            <a:rPr lang="en-GB" sz="1600" b="0" u="none" dirty="0"/>
                            <a:t>? </a:t>
                          </a:r>
                        </a:p>
                        <a:p>
                          <a:endParaRPr lang="en-GB" sz="1050" u="none" dirty="0"/>
                        </a:p>
                        <a:p>
                          <a:r>
                            <a:rPr lang="en-GB" sz="1600" b="1" i="0" u="none" dirty="0"/>
                            <a:t>Representations</a:t>
                          </a:r>
                        </a:p>
                        <a:p>
                          <a:r>
                            <a:rPr lang="en-GB" sz="1600" b="0" i="0" u="none" dirty="0"/>
                            <a:t>Bar models might be used: consider the use of ‘one whole’ in the representation. While it might be tempting for one ‘part’ to represent one bottle, this will be more confusing when it comes to representing the division of the water. These images suggest two potential ways to represent the problem – when modelling the division itself, we suggest removing the ‘bottle’ bars so it is clear what is the total quantity to be divided.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31 offers a context for calculating with fractions. In part a, students first need to calculate the amount of water in each set of bottles. Consider whether students think multiplicatively or additively for this step. Do they give their answers as mixed numbers or improper fractions? Is this led by their choice of method, or their understanding of how they might go onto use the values later in the task?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asks students to divide the</a:t>
                          </a:r>
                          <a:r>
                            <a:rPr lang="en-GB" sz="1600" baseline="0" dirty="0"/>
                            <a:t> </a:t>
                          </a:r>
                          <a:r>
                            <a:rPr lang="en-GB" sz="1600" dirty="0"/>
                            <a:t>total amount of water (not bottles) by the number of students in the group. Do students recognise this as a division problem?</a:t>
                          </a:r>
                          <a:r>
                            <a:rPr lang="en-GB" sz="1600" baseline="0" dirty="0"/>
                            <a:t> I</a:t>
                          </a:r>
                          <a:r>
                            <a:rPr lang="en-GB" sz="1600" dirty="0"/>
                            <a:t>f so, do they reach for a procedure or reason about the values given? It is possible to think about each solution in relation to the previous one. Even if students cannot give exact answers, being</a:t>
                          </a:r>
                          <a:r>
                            <a:rPr lang="en-GB" sz="1600" baseline="0" dirty="0"/>
                            <a:t> able to reason successfully about which group gets more/less water indicates an understanding of the mathematical structure of the problem. </a:t>
                          </a:r>
                          <a:r>
                            <a:rPr lang="en-GB" sz="1600" dirty="0"/>
                            <a:t>For example, Ms Khan has both twice as much water and twice as many students as Mr Smith, so the students get the same amount. Mrs O’Neill has the same amount of water</a:t>
                          </a:r>
                          <a:r>
                            <a:rPr lang="en-GB" sz="1600" baseline="0" dirty="0"/>
                            <a:t> </a:t>
                          </a:r>
                          <a:r>
                            <a:rPr lang="en-GB" sz="1600" dirty="0"/>
                            <a:t>as Mr Smith but one fewer student, so there is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3</m:t>
                                  </m:r>
                                </m:num>
                                <m:den>
                                  <m:r>
                                    <a:rPr lang="en-GB" sz="1600" b="0" i="1" u="none" smtClean="0">
                                      <a:latin typeface="Cambria Math" panose="02040503050406030204" pitchFamily="18" charset="0"/>
                                    </a:rPr>
                                    <m:t>4</m:t>
                                  </m:r>
                                </m:den>
                              </m:f>
                            </m:oMath>
                          </a14:m>
                          <a:r>
                            <a:rPr lang="en-GB" sz="1600" dirty="0"/>
                            <a:t> litre more to share round</a:t>
                          </a:r>
                          <a:r>
                            <a:rPr lang="en-GB" sz="1600" baseline="0" dirty="0"/>
                            <a:t> the five students. Similarly, Mrs Okereke has the same amount of water as Ms Khan but one more student.</a:t>
                          </a:r>
                          <a:endParaRPr lang="en-GB" sz="160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Fair Shares (Unit 1Ai – available as a download from </a:t>
                          </a:r>
                          <a:r>
                            <a:rPr lang="en-GB" sz="1600" dirty="0">
                              <a:hlinkClick r:id="rId3"/>
                            </a:rPr>
                            <a:t>A model for professional development | NCETM</a:t>
                          </a:r>
                          <a:r>
                            <a:rPr lang="en-GB" sz="1600" dirty="0"/>
                            <a:t>) is a similar task.</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07429937"/>
                  </p:ext>
                </p:extLst>
              </p:nvPr>
            </p:nvGraphicFramePr>
            <p:xfrm>
              <a:off x="267128" y="764704"/>
              <a:ext cx="11766038" cy="6014085"/>
            </p:xfrm>
            <a:graphic>
              <a:graphicData uri="http://schemas.openxmlformats.org/drawingml/2006/table">
                <a:tbl>
                  <a:tblPr firstRow="1" bandRow="1">
                    <a:tableStyleId>{5940675A-B579-460E-94D1-54222C63F5DA}</a:tableStyleId>
                  </a:tblPr>
                  <a:tblGrid>
                    <a:gridCol w="5197501">
                      <a:extLst>
                        <a:ext uri="{9D8B030D-6E8A-4147-A177-3AD203B41FA5}">
                          <a16:colId xmlns:a16="http://schemas.microsoft.com/office/drawing/2014/main" val="695237181"/>
                        </a:ext>
                      </a:extLst>
                    </a:gridCol>
                    <a:gridCol w="6568537">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5069205">
                    <a:tc>
                      <a:txBody>
                        <a:bodyPr/>
                        <a:lstStyle/>
                        <a:p>
                          <a:endParaRPr lang="en-US"/>
                        </a:p>
                      </a:txBody>
                      <a:tcPr>
                        <a:blipFill>
                          <a:blip r:embed="rId4"/>
                          <a:stretch>
                            <a:fillRect l="-117" t="-7803" r="-126729" b="-12845"/>
                          </a:stretch>
                        </a:blipFill>
                      </a:tcPr>
                    </a:tc>
                    <a:tc>
                      <a:txBody>
                        <a:bodyPr/>
                        <a:lstStyle/>
                        <a:p>
                          <a:endParaRPr lang="en-US"/>
                        </a:p>
                      </a:txBody>
                      <a:tcPr>
                        <a:blipFill>
                          <a:blip r:embed="rId4"/>
                          <a:stretch>
                            <a:fillRect l="-79221" t="-7803" r="-278" b="-12845"/>
                          </a:stretch>
                        </a:blipFill>
                      </a:tcPr>
                    </a:tc>
                    <a:extLst>
                      <a:ext uri="{0D108BD9-81ED-4DB2-BD59-A6C34878D82A}">
                        <a16:rowId xmlns:a16="http://schemas.microsoft.com/office/drawing/2014/main" val="1616516725"/>
                      </a:ext>
                    </a:extLst>
                  </a:tr>
                  <a:tr h="579120">
                    <a:tc gridSpan="2">
                      <a:txBody>
                        <a:bodyPr/>
                        <a:lstStyle/>
                        <a:p>
                          <a:r>
                            <a:rPr lang="en-GB" sz="1600" b="1" dirty="0"/>
                            <a:t>Additional resources</a:t>
                          </a:r>
                        </a:p>
                        <a:p>
                          <a:pPr marL="285750" indent="-285750">
                            <a:buFont typeface="Arial" panose="020B0604020202020204" pitchFamily="34" charset="0"/>
                            <a:buChar char="•"/>
                          </a:pPr>
                          <a:r>
                            <a:rPr lang="en-GB" sz="1600" b="0" dirty="0"/>
                            <a:t>Fair Shares (Unit 1Ai – available as a download from </a:t>
                          </a:r>
                          <a:r>
                            <a:rPr lang="en-GB" sz="1600" dirty="0">
                              <a:hlinkClick r:id="rId5"/>
                            </a:rPr>
                            <a:t>A model for professional development | NCETM</a:t>
                          </a:r>
                          <a:r>
                            <a:rPr lang="en-GB" sz="1600" dirty="0"/>
                            <a:t>) is a similar task.</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pic>
        <p:nvPicPr>
          <p:cNvPr id="6" name="Picture 5">
            <a:extLst>
              <a:ext uri="{FF2B5EF4-FFF2-40B4-BE49-F238E27FC236}">
                <a16:creationId xmlns:a16="http://schemas.microsoft.com/office/drawing/2014/main" id="{57AA5BD6-67EF-419A-8605-4B889AC8C1CD}"/>
              </a:ext>
            </a:extLst>
          </p:cNvPr>
          <p:cNvPicPr>
            <a:picLocks noChangeAspect="1"/>
          </p:cNvPicPr>
          <p:nvPr/>
        </p:nvPicPr>
        <p:blipFill>
          <a:blip r:embed="rId6"/>
          <a:stretch>
            <a:fillRect/>
          </a:stretch>
        </p:blipFill>
        <p:spPr>
          <a:xfrm>
            <a:off x="2940078" y="5806443"/>
            <a:ext cx="2484000" cy="324847"/>
          </a:xfrm>
          <a:prstGeom prst="rect">
            <a:avLst/>
          </a:prstGeom>
        </p:spPr>
      </p:pic>
      <p:pic>
        <p:nvPicPr>
          <p:cNvPr id="8" name="Picture 7">
            <a:extLst>
              <a:ext uri="{FF2B5EF4-FFF2-40B4-BE49-F238E27FC236}">
                <a16:creationId xmlns:a16="http://schemas.microsoft.com/office/drawing/2014/main" id="{296C925F-1A5F-43F1-BA32-F96081507133}"/>
              </a:ext>
            </a:extLst>
          </p:cNvPr>
          <p:cNvPicPr>
            <a:picLocks noChangeAspect="1"/>
          </p:cNvPicPr>
          <p:nvPr/>
        </p:nvPicPr>
        <p:blipFill>
          <a:blip r:embed="rId7"/>
          <a:stretch>
            <a:fillRect/>
          </a:stretch>
        </p:blipFill>
        <p:spPr>
          <a:xfrm>
            <a:off x="312098" y="5786953"/>
            <a:ext cx="2484000" cy="363826"/>
          </a:xfrm>
          <a:prstGeom prst="rect">
            <a:avLst/>
          </a:prstGeom>
        </p:spPr>
      </p:pic>
    </p:spTree>
    <p:extLst>
      <p:ext uri="{BB962C8B-B14F-4D97-AF65-F5344CB8AC3E}">
        <p14:creationId xmlns:p14="http://schemas.microsoft.com/office/powerpoint/2010/main" val="271001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idx="4294967295"/>
          </p:nvPr>
        </p:nvSpPr>
        <p:spPr>
          <a:xfrm>
            <a:off x="289932" y="140654"/>
            <a:ext cx="10972800" cy="981075"/>
          </a:xfrm>
        </p:spPr>
        <p:txBody>
          <a:bodyPr>
            <a:normAutofit/>
          </a:bodyPr>
          <a:lstStyle/>
          <a:p>
            <a:r>
              <a:rPr lang="en-GB" sz="2800" dirty="0"/>
              <a:t>Key ideas</a:t>
            </a:r>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518004518"/>
                  </p:ext>
                </p:extLst>
              </p:nvPr>
            </p:nvGraphicFramePr>
            <p:xfrm>
              <a:off x="289932" y="1241051"/>
              <a:ext cx="11489025" cy="4904513"/>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666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Know, understand and use fluently a range of calculation strategies for addition and subtraction of fractions</a:t>
                          </a:r>
                        </a:p>
                      </a:txBody>
                      <a:tcPr anchor="ct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nchor="ctr">
                        <a:solidFill>
                          <a:schemeClr val="accent2"/>
                        </a:solidFill>
                      </a:tcPr>
                    </a:tc>
                    <a:extLst>
                      <a:ext uri="{0D108BD9-81ED-4DB2-BD59-A6C34878D82A}">
                        <a16:rowId xmlns:a16="http://schemas.microsoft.com/office/drawing/2014/main" val="979699445"/>
                      </a:ext>
                    </a:extLst>
                  </a:tr>
                  <a:tr h="414298">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the mathematical structures that underpin the addition and subtraction of fractions</a:t>
                          </a:r>
                        </a:p>
                      </a:txBody>
                      <a:tcPr marL="68580" marR="68580" marT="9525" marB="9525" anchor="ctr"/>
                    </a:tc>
                    <a:tc>
                      <a:txBody>
                        <a:bodyPr/>
                        <a:lstStyle/>
                        <a:p>
                          <a:pPr>
                            <a:lnSpc>
                              <a:spcPct val="107000"/>
                            </a:lnSpc>
                            <a:spcAft>
                              <a:spcPts val="800"/>
                            </a:spcAft>
                          </a:pPr>
                          <a:r>
                            <a:rPr lang="en-GB" sz="1600" dirty="0">
                              <a:solidFill>
                                <a:srgbClr val="000000"/>
                              </a:solidFill>
                              <a:effectLst/>
                              <a:latin typeface="+mj-lt"/>
                              <a:ea typeface="Calibri" panose="020F0502020204030204" pitchFamily="34" charset="0"/>
                              <a:cs typeface="Calibri" panose="020F0502020204030204" pitchFamily="34" charset="0"/>
                            </a:rPr>
                            <a:t>2.1.3.1</a:t>
                          </a:r>
                          <a:endParaRPr lang="en-GB" sz="1600" dirty="0">
                            <a:effectLst/>
                            <a:latin typeface="+mj-lt"/>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209749094"/>
                      </a:ext>
                    </a:extLst>
                  </a:tr>
                  <a:tr h="600625">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Generalise and fluently use addition and subtraction strategies to calculate with fractions and mixed numbers</a:t>
                          </a:r>
                        </a:p>
                      </a:txBody>
                      <a:tcPr marL="68580" marR="68580" marT="9525" marB="9525" anchor="ctr"/>
                    </a:tc>
                    <a:tc>
                      <a:txBody>
                        <a:bodyPr/>
                        <a:lstStyle/>
                        <a:p>
                          <a:pPr>
                            <a:lnSpc>
                              <a:spcPct val="107000"/>
                            </a:lnSpc>
                            <a:spcAft>
                              <a:spcPts val="800"/>
                            </a:spcAft>
                          </a:pPr>
                          <a:r>
                            <a:rPr lang="en-GB" sz="1600" dirty="0">
                              <a:solidFill>
                                <a:srgbClr val="000000"/>
                              </a:solidFill>
                              <a:effectLst/>
                              <a:latin typeface="+mj-lt"/>
                              <a:ea typeface="Calibri" panose="020F0502020204030204" pitchFamily="34" charset="0"/>
                              <a:cs typeface="Calibri" panose="020F0502020204030204" pitchFamily="34" charset="0"/>
                            </a:rPr>
                            <a:t>2.1.3.2</a:t>
                          </a:r>
                          <a:endParaRPr lang="en-GB" sz="1600" dirty="0">
                            <a:effectLst/>
                            <a:latin typeface="+mj-lt"/>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3394058526"/>
                      </a:ext>
                    </a:extLst>
                  </a:tr>
                  <a:tr h="414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j-lt"/>
                              <a:ea typeface="+mn-ea"/>
                              <a:cs typeface="+mn-cs"/>
                            </a:rPr>
                            <a:t>Know, understand and use fluently a range of calculation strategies for multiplication and division of fractions</a:t>
                          </a:r>
                        </a:p>
                      </a:txBody>
                      <a:tcPr anchor="ctr">
                        <a:solidFill>
                          <a:schemeClr val="accent2"/>
                        </a:solidFill>
                      </a:tcPr>
                    </a:tc>
                    <a:tc>
                      <a:txBody>
                        <a:bodyPr/>
                        <a:lstStyle/>
                        <a:p>
                          <a:r>
                            <a:rPr lang="en-GB" sz="1600" b="1" dirty="0">
                              <a:solidFill>
                                <a:schemeClr val="bg1"/>
                              </a:solidFill>
                              <a:latin typeface="+mj-lt"/>
                            </a:rPr>
                            <a:t>Code</a:t>
                          </a:r>
                          <a:endParaRPr lang="en-GB" sz="1600" b="0" dirty="0">
                            <a:solidFill>
                              <a:schemeClr val="bg1"/>
                            </a:solidFill>
                            <a:latin typeface="+mj-lt"/>
                          </a:endParaRPr>
                        </a:p>
                      </a:txBody>
                      <a:tcPr anchor="ctr">
                        <a:solidFill>
                          <a:schemeClr val="accent2"/>
                        </a:solidFill>
                      </a:tcPr>
                    </a:tc>
                    <a:extLst>
                      <a:ext uri="{0D108BD9-81ED-4DB2-BD59-A6C34878D82A}">
                        <a16:rowId xmlns:a16="http://schemas.microsoft.com/office/drawing/2014/main" val="2441423468"/>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the mathematical structures that underpin the multiplication of fractions</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2.1.4.1*</a:t>
                          </a:r>
                        </a:p>
                      </a:txBody>
                      <a:tcPr marL="68580" marR="68580" marT="9525" marB="9525" anchor="ctr"/>
                    </a:tc>
                    <a:extLst>
                      <a:ext uri="{0D108BD9-81ED-4DB2-BD59-A6C34878D82A}">
                        <a16:rowId xmlns:a16="http://schemas.microsoft.com/office/drawing/2014/main" val="1090938869"/>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how to multiply unit, non-unit and improper fractions</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2.1.4.2*</a:t>
                          </a:r>
                        </a:p>
                      </a:txBody>
                      <a:tcPr marL="68580" marR="68580" marT="9525" marB="9525" anchor="ctr"/>
                    </a:tc>
                    <a:extLst>
                      <a:ext uri="{0D108BD9-81ED-4DB2-BD59-A6C34878D82A}">
                        <a16:rowId xmlns:a16="http://schemas.microsoft.com/office/drawing/2014/main" val="958713703"/>
                      </a:ext>
                    </a:extLst>
                  </a:tr>
                  <a:tr h="484002">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Generalise and fluently use strategies to multiply with mixed numbers (e.g. 2 </a:t>
                          </a:r>
                          <a14:m>
                            <m:oMath xmlns:m="http://schemas.openxmlformats.org/officeDocument/2006/math">
                              <m:f>
                                <m:fPr>
                                  <m:ctrlP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GB" sz="1600" b="0" dirty="0">
                              <a:effectLst/>
                              <a:latin typeface="+mj-lt"/>
                              <a:ea typeface="Calibri" panose="020F0502020204030204" pitchFamily="34" charset="0"/>
                              <a:cs typeface="Times New Roman" panose="02020603050405020304" pitchFamily="18" charset="0"/>
                            </a:rPr>
                            <a:t> </a:t>
                          </a:r>
                          <a:r>
                            <a:rPr lang="en-GB" sz="1600" dirty="0">
                              <a:effectLst/>
                              <a:latin typeface="+mj-lt"/>
                              <a:ea typeface="Calibri" panose="020F0502020204030204" pitchFamily="34" charset="0"/>
                              <a:cs typeface="Times New Roman" panose="02020603050405020304" pitchFamily="18" charset="0"/>
                            </a:rPr>
                            <a:t>× 1 </a:t>
                          </a:r>
                          <a14:m>
                            <m:oMath xmlns:m="http://schemas.openxmlformats.org/officeDocument/2006/math">
                              <m:f>
                                <m:fPr>
                                  <m:ctrlP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GB" sz="1600" dirty="0">
                              <a:effectLst/>
                              <a:latin typeface="+mj-lt"/>
                              <a:ea typeface="Calibri" panose="020F0502020204030204" pitchFamily="34" charset="0"/>
                              <a:cs typeface="Times New Roman" panose="02020603050405020304" pitchFamily="18" charset="0"/>
                            </a:rPr>
                            <a:t>)</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2.1.4.3</a:t>
                          </a:r>
                        </a:p>
                      </a:txBody>
                      <a:tcPr marL="68580" marR="68580" marT="9525" marB="9525" anchor="ctr"/>
                    </a:tc>
                    <a:extLst>
                      <a:ext uri="{0D108BD9-81ED-4DB2-BD59-A6C34878D82A}">
                        <a16:rowId xmlns:a16="http://schemas.microsoft.com/office/drawing/2014/main" val="2630190816"/>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Understand the mathematical structures that underpin the division of fractions</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2.1.4.4</a:t>
                          </a:r>
                        </a:p>
                      </a:txBody>
                      <a:tcPr marL="68580" marR="68580" marT="9525" marB="9525" anchor="ctr"/>
                    </a:tc>
                    <a:extLst>
                      <a:ext uri="{0D108BD9-81ED-4DB2-BD59-A6C34878D82A}">
                        <a16:rowId xmlns:a16="http://schemas.microsoft.com/office/drawing/2014/main" val="239965403"/>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Divide a fraction by a whole number</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2.1.4.5</a:t>
                          </a:r>
                        </a:p>
                      </a:txBody>
                      <a:tcPr marL="68580" marR="68580" marT="9525" marB="9525" anchor="ctr"/>
                    </a:tc>
                    <a:extLst>
                      <a:ext uri="{0D108BD9-81ED-4DB2-BD59-A6C34878D82A}">
                        <a16:rowId xmlns:a16="http://schemas.microsoft.com/office/drawing/2014/main" val="1104791673"/>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Divide a whole number by a fraction</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2.1.4.6</a:t>
                          </a:r>
                        </a:p>
                      </a:txBody>
                      <a:tcPr marL="68580" marR="68580" marT="9525" marB="9525" anchor="ctr"/>
                    </a:tc>
                    <a:extLst>
                      <a:ext uri="{0D108BD9-81ED-4DB2-BD59-A6C34878D82A}">
                        <a16:rowId xmlns:a16="http://schemas.microsoft.com/office/drawing/2014/main" val="496141115"/>
                      </a:ext>
                    </a:extLst>
                  </a:tr>
                  <a:tr h="360000">
                    <a:tc>
                      <a:txBody>
                        <a:bodyPr/>
                        <a:lstStyle/>
                        <a:p>
                          <a:pPr>
                            <a:lnSpc>
                              <a:spcPct val="107000"/>
                            </a:lnSpc>
                            <a:spcAft>
                              <a:spcPts val="800"/>
                            </a:spcAft>
                          </a:pPr>
                          <a:r>
                            <a:rPr lang="en-GB" sz="1600" dirty="0">
                              <a:solidFill>
                                <a:srgbClr val="585858"/>
                              </a:solidFill>
                              <a:effectLst/>
                              <a:latin typeface="+mj-lt"/>
                              <a:ea typeface="Calibri" panose="020F0502020204030204" pitchFamily="34" charset="0"/>
                              <a:cs typeface="Times New Roman" panose="02020603050405020304" pitchFamily="18" charset="0"/>
                            </a:rPr>
                            <a:t>Divide a fraction by a fraction</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2.1.4.7</a:t>
                          </a:r>
                        </a:p>
                      </a:txBody>
                      <a:tcPr marL="68580" marR="68580" marT="9525" marB="9525" anchor="ctr"/>
                    </a:tc>
                    <a:extLst>
                      <a:ext uri="{0D108BD9-81ED-4DB2-BD59-A6C34878D82A}">
                        <a16:rowId xmlns:a16="http://schemas.microsoft.com/office/drawing/2014/main" val="551493203"/>
                      </a:ext>
                    </a:extLst>
                  </a:tr>
                </a:tbl>
              </a:graphicData>
            </a:graphic>
          </p:graphicFrame>
        </mc:Choice>
        <mc:Fallback xmlns="">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518004518"/>
                  </p:ext>
                </p:extLst>
              </p:nvPr>
            </p:nvGraphicFramePr>
            <p:xfrm>
              <a:off x="289932" y="1241051"/>
              <a:ext cx="11489025" cy="4904513"/>
            </p:xfrm>
            <a:graphic>
              <a:graphicData uri="http://schemas.openxmlformats.org/drawingml/2006/table">
                <a:tbl>
                  <a:tblPr firstRow="1" bandRow="1">
                    <a:tableStyleId>{5940675A-B579-460E-94D1-54222C63F5DA}</a:tableStyleId>
                  </a:tblPr>
                  <a:tblGrid>
                    <a:gridCol w="9870381">
                      <a:extLst>
                        <a:ext uri="{9D8B030D-6E8A-4147-A177-3AD203B41FA5}">
                          <a16:colId xmlns:a16="http://schemas.microsoft.com/office/drawing/2014/main" val="4162930053"/>
                        </a:ext>
                      </a:extLst>
                    </a:gridCol>
                    <a:gridCol w="1618644">
                      <a:extLst>
                        <a:ext uri="{9D8B030D-6E8A-4147-A177-3AD203B41FA5}">
                          <a16:colId xmlns:a16="http://schemas.microsoft.com/office/drawing/2014/main" val="3250428731"/>
                        </a:ext>
                      </a:extLst>
                    </a:gridCol>
                  </a:tblGrid>
                  <a:tr h="666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bg1"/>
                              </a:solidFill>
                              <a:latin typeface="+mj-lt"/>
                              <a:ea typeface="+mn-ea"/>
                              <a:cs typeface="+mn-cs"/>
                            </a:rPr>
                            <a:t>Know, understand and use fluently a range of calculation strategies for addition and subtraction of fractions</a:t>
                          </a:r>
                        </a:p>
                      </a:txBody>
                      <a:tcPr anchor="ctr">
                        <a:solidFill>
                          <a:schemeClr val="accent2"/>
                        </a:solidFill>
                      </a:tcPr>
                    </a:tc>
                    <a:tc>
                      <a:txBody>
                        <a:bodyPr/>
                        <a:lstStyle/>
                        <a:p>
                          <a:r>
                            <a:rPr lang="en-GB" sz="1600" b="1">
                              <a:solidFill>
                                <a:schemeClr val="bg1"/>
                              </a:solidFill>
                              <a:latin typeface="+mj-lt"/>
                            </a:rPr>
                            <a:t>Code</a:t>
                          </a:r>
                          <a:endParaRPr lang="en-GB" sz="1600" b="0">
                            <a:solidFill>
                              <a:schemeClr val="bg1"/>
                            </a:solidFill>
                            <a:latin typeface="+mj-lt"/>
                          </a:endParaRPr>
                        </a:p>
                      </a:txBody>
                      <a:tcPr anchor="ctr">
                        <a:solidFill>
                          <a:schemeClr val="accent2"/>
                        </a:solidFill>
                      </a:tcPr>
                    </a:tc>
                    <a:extLst>
                      <a:ext uri="{0D108BD9-81ED-4DB2-BD59-A6C34878D82A}">
                        <a16:rowId xmlns:a16="http://schemas.microsoft.com/office/drawing/2014/main" val="979699445"/>
                      </a:ext>
                    </a:extLst>
                  </a:tr>
                  <a:tr h="414298">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Understand the mathematical structures that underpin the addition and subtraction of fractions</a:t>
                          </a:r>
                        </a:p>
                      </a:txBody>
                      <a:tcPr marL="68580" marR="68580" marT="9525" marB="9525" anchor="ctr"/>
                    </a:tc>
                    <a:tc>
                      <a:txBody>
                        <a:bodyPr/>
                        <a:lstStyle/>
                        <a:p>
                          <a:pPr>
                            <a:lnSpc>
                              <a:spcPct val="107000"/>
                            </a:lnSpc>
                            <a:spcAft>
                              <a:spcPts val="800"/>
                            </a:spcAft>
                          </a:pPr>
                          <a:r>
                            <a:rPr lang="en-GB" sz="1600">
                              <a:solidFill>
                                <a:srgbClr val="000000"/>
                              </a:solidFill>
                              <a:effectLst/>
                              <a:latin typeface="+mj-lt"/>
                              <a:ea typeface="Calibri" panose="020F0502020204030204" pitchFamily="34" charset="0"/>
                              <a:cs typeface="Calibri" panose="020F0502020204030204" pitchFamily="34" charset="0"/>
                            </a:rPr>
                            <a:t>2.1.3.1</a:t>
                          </a:r>
                          <a:endParaRPr lang="en-GB" sz="1600">
                            <a:effectLst/>
                            <a:latin typeface="+mj-lt"/>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209749094"/>
                      </a:ext>
                    </a:extLst>
                  </a:tr>
                  <a:tr h="600625">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Generalise and fluently use addition and subtraction strategies to calculate with fractions and mixed numbers</a:t>
                          </a:r>
                        </a:p>
                      </a:txBody>
                      <a:tcPr marL="68580" marR="68580" marT="9525" marB="9525" anchor="ctr"/>
                    </a:tc>
                    <a:tc>
                      <a:txBody>
                        <a:bodyPr/>
                        <a:lstStyle/>
                        <a:p>
                          <a:pPr>
                            <a:lnSpc>
                              <a:spcPct val="107000"/>
                            </a:lnSpc>
                            <a:spcAft>
                              <a:spcPts val="800"/>
                            </a:spcAft>
                          </a:pPr>
                          <a:r>
                            <a:rPr lang="en-GB" sz="1600">
                              <a:solidFill>
                                <a:srgbClr val="000000"/>
                              </a:solidFill>
                              <a:effectLst/>
                              <a:latin typeface="+mj-lt"/>
                              <a:ea typeface="Calibri" panose="020F0502020204030204" pitchFamily="34" charset="0"/>
                              <a:cs typeface="Calibri" panose="020F0502020204030204" pitchFamily="34" charset="0"/>
                            </a:rPr>
                            <a:t>2.1.3.2</a:t>
                          </a:r>
                          <a:endParaRPr lang="en-GB" sz="1600">
                            <a:effectLst/>
                            <a:latin typeface="+mj-lt"/>
                            <a:ea typeface="Calibri" panose="020F050202020403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3394058526"/>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a:solidFill>
                                <a:schemeClr val="bg1"/>
                              </a:solidFill>
                              <a:latin typeface="+mj-lt"/>
                              <a:ea typeface="+mn-ea"/>
                              <a:cs typeface="+mn-cs"/>
                            </a:rPr>
                            <a:t>Know, understand and use fluently a range of calculation strategies for multiplication and division of fractions</a:t>
                          </a:r>
                        </a:p>
                      </a:txBody>
                      <a:tcPr anchor="ctr">
                        <a:solidFill>
                          <a:schemeClr val="accent2"/>
                        </a:solidFill>
                      </a:tcPr>
                    </a:tc>
                    <a:tc>
                      <a:txBody>
                        <a:bodyPr/>
                        <a:lstStyle/>
                        <a:p>
                          <a:r>
                            <a:rPr lang="en-GB" sz="1600" b="1">
                              <a:solidFill>
                                <a:schemeClr val="bg1"/>
                              </a:solidFill>
                              <a:latin typeface="+mj-lt"/>
                            </a:rPr>
                            <a:t>Code</a:t>
                          </a:r>
                          <a:endParaRPr lang="en-GB" sz="1600" b="0">
                            <a:solidFill>
                              <a:schemeClr val="bg1"/>
                            </a:solidFill>
                            <a:latin typeface="+mj-lt"/>
                          </a:endParaRPr>
                        </a:p>
                      </a:txBody>
                      <a:tcPr anchor="ctr">
                        <a:solidFill>
                          <a:schemeClr val="accent2"/>
                        </a:solidFill>
                      </a:tcPr>
                    </a:tc>
                    <a:extLst>
                      <a:ext uri="{0D108BD9-81ED-4DB2-BD59-A6C34878D82A}">
                        <a16:rowId xmlns:a16="http://schemas.microsoft.com/office/drawing/2014/main" val="2441423468"/>
                      </a:ext>
                    </a:extLst>
                  </a:tr>
                  <a:tr h="360000">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Understand the mathematical structures that underpin the multiplication of fractions</a:t>
                          </a:r>
                        </a:p>
                      </a:txBody>
                      <a:tcPr marL="68580" marR="68580" marT="9525" marB="9525" anchor="ct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2.1.4.1*</a:t>
                          </a:r>
                        </a:p>
                      </a:txBody>
                      <a:tcPr marL="68580" marR="68580" marT="9525" marB="9525" anchor="ctr"/>
                    </a:tc>
                    <a:extLst>
                      <a:ext uri="{0D108BD9-81ED-4DB2-BD59-A6C34878D82A}">
                        <a16:rowId xmlns:a16="http://schemas.microsoft.com/office/drawing/2014/main" val="1090938869"/>
                      </a:ext>
                    </a:extLst>
                  </a:tr>
                  <a:tr h="360000">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Understand how to multiply unit, non-unit and improper fractions</a:t>
                          </a:r>
                        </a:p>
                      </a:txBody>
                      <a:tcPr marL="68580" marR="68580" marT="9525" marB="9525" anchor="ct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2.1.4.2*</a:t>
                          </a:r>
                        </a:p>
                      </a:txBody>
                      <a:tcPr marL="68580" marR="68580" marT="9525" marB="9525" anchor="ctr"/>
                    </a:tc>
                    <a:extLst>
                      <a:ext uri="{0D108BD9-81ED-4DB2-BD59-A6C34878D82A}">
                        <a16:rowId xmlns:a16="http://schemas.microsoft.com/office/drawing/2014/main" val="958713703"/>
                      </a:ext>
                    </a:extLst>
                  </a:tr>
                  <a:tr h="484002">
                    <a:tc>
                      <a:txBody>
                        <a:bodyPr/>
                        <a:lstStyle/>
                        <a:p>
                          <a:endParaRPr lang="en-US"/>
                        </a:p>
                      </a:txBody>
                      <a:tcPr marL="68580" marR="68580" marT="9525" marB="9525" anchor="ctr">
                        <a:blipFill>
                          <a:blip r:embed="rId3"/>
                          <a:stretch>
                            <a:fillRect l="-62" t="-621519" r="-16543" b="-312658"/>
                          </a:stretch>
                        </a:blipFill>
                      </a:tcP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2.1.4.3</a:t>
                          </a:r>
                        </a:p>
                      </a:txBody>
                      <a:tcPr marL="68580" marR="68580" marT="9525" marB="9525" anchor="ctr"/>
                    </a:tc>
                    <a:extLst>
                      <a:ext uri="{0D108BD9-81ED-4DB2-BD59-A6C34878D82A}">
                        <a16:rowId xmlns:a16="http://schemas.microsoft.com/office/drawing/2014/main" val="2630190816"/>
                      </a:ext>
                    </a:extLst>
                  </a:tr>
                  <a:tr h="360000">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Understand the mathematical structures that underpin the division of fractions</a:t>
                          </a:r>
                        </a:p>
                      </a:txBody>
                      <a:tcPr marL="68580" marR="68580" marT="9525" marB="9525" anchor="ct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2.1.4.4</a:t>
                          </a:r>
                        </a:p>
                      </a:txBody>
                      <a:tcPr marL="68580" marR="68580" marT="9525" marB="9525" anchor="ctr"/>
                    </a:tc>
                    <a:extLst>
                      <a:ext uri="{0D108BD9-81ED-4DB2-BD59-A6C34878D82A}">
                        <a16:rowId xmlns:a16="http://schemas.microsoft.com/office/drawing/2014/main" val="239965403"/>
                      </a:ext>
                    </a:extLst>
                  </a:tr>
                  <a:tr h="360000">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Divide a fraction by a whole number</a:t>
                          </a:r>
                        </a:p>
                      </a:txBody>
                      <a:tcPr marL="68580" marR="68580" marT="9525" marB="9525" anchor="ct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2.1.4.5</a:t>
                          </a:r>
                        </a:p>
                      </a:txBody>
                      <a:tcPr marL="68580" marR="68580" marT="9525" marB="9525" anchor="ctr"/>
                    </a:tc>
                    <a:extLst>
                      <a:ext uri="{0D108BD9-81ED-4DB2-BD59-A6C34878D82A}">
                        <a16:rowId xmlns:a16="http://schemas.microsoft.com/office/drawing/2014/main" val="1104791673"/>
                      </a:ext>
                    </a:extLst>
                  </a:tr>
                  <a:tr h="360000">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Divide a whole number by a fraction</a:t>
                          </a:r>
                        </a:p>
                      </a:txBody>
                      <a:tcPr marL="68580" marR="68580" marT="9525" marB="9525" anchor="ctr"/>
                    </a:tc>
                    <a:tc>
                      <a:txBody>
                        <a:bodyPr/>
                        <a:lstStyle/>
                        <a:p>
                          <a:pPr>
                            <a:lnSpc>
                              <a:spcPct val="107000"/>
                            </a:lnSpc>
                            <a:spcAft>
                              <a:spcPts val="800"/>
                            </a:spcAft>
                          </a:pPr>
                          <a:r>
                            <a:rPr lang="en-GB" sz="1600">
                              <a:effectLst/>
                              <a:latin typeface="+mj-lt"/>
                              <a:ea typeface="Calibri" panose="020F0502020204030204" pitchFamily="34" charset="0"/>
                              <a:cs typeface="Times New Roman" panose="02020603050405020304" pitchFamily="18" charset="0"/>
                            </a:rPr>
                            <a:t>2.1.4.6</a:t>
                          </a:r>
                        </a:p>
                      </a:txBody>
                      <a:tcPr marL="68580" marR="68580" marT="9525" marB="9525" anchor="ctr"/>
                    </a:tc>
                    <a:extLst>
                      <a:ext uri="{0D108BD9-81ED-4DB2-BD59-A6C34878D82A}">
                        <a16:rowId xmlns:a16="http://schemas.microsoft.com/office/drawing/2014/main" val="496141115"/>
                      </a:ext>
                    </a:extLst>
                  </a:tr>
                  <a:tr h="360000">
                    <a:tc>
                      <a:txBody>
                        <a:bodyPr/>
                        <a:lstStyle/>
                        <a:p>
                          <a:pPr>
                            <a:lnSpc>
                              <a:spcPct val="107000"/>
                            </a:lnSpc>
                            <a:spcAft>
                              <a:spcPts val="800"/>
                            </a:spcAft>
                          </a:pPr>
                          <a:r>
                            <a:rPr lang="en-GB" sz="1600">
                              <a:solidFill>
                                <a:srgbClr val="585858"/>
                              </a:solidFill>
                              <a:effectLst/>
                              <a:latin typeface="+mj-lt"/>
                              <a:ea typeface="Calibri" panose="020F0502020204030204" pitchFamily="34" charset="0"/>
                              <a:cs typeface="Times New Roman" panose="02020603050405020304" pitchFamily="18" charset="0"/>
                            </a:rPr>
                            <a:t>Divide a fraction by a fraction</a:t>
                          </a:r>
                        </a:p>
                      </a:txBody>
                      <a:tcPr marL="68580" marR="68580" marT="9525" marB="9525" anchor="ctr"/>
                    </a:tc>
                    <a:tc>
                      <a:txBody>
                        <a:bodyPr/>
                        <a:lstStyle/>
                        <a:p>
                          <a:pPr>
                            <a:lnSpc>
                              <a:spcPct val="107000"/>
                            </a:lnSpc>
                            <a:spcAft>
                              <a:spcPts val="800"/>
                            </a:spcAft>
                          </a:pPr>
                          <a:r>
                            <a:rPr lang="en-GB" sz="1600" dirty="0">
                              <a:effectLst/>
                              <a:latin typeface="+mj-lt"/>
                              <a:ea typeface="Calibri" panose="020F0502020204030204" pitchFamily="34" charset="0"/>
                              <a:cs typeface="Times New Roman" panose="02020603050405020304" pitchFamily="18" charset="0"/>
                            </a:rPr>
                            <a:t>2.1.4.7</a:t>
                          </a:r>
                        </a:p>
                      </a:txBody>
                      <a:tcPr marL="68580" marR="68580" marT="9525" marB="9525" anchor="ctr"/>
                    </a:tc>
                    <a:extLst>
                      <a:ext uri="{0D108BD9-81ED-4DB2-BD59-A6C34878D82A}">
                        <a16:rowId xmlns:a16="http://schemas.microsoft.com/office/drawing/2014/main" val="551493203"/>
                      </a:ext>
                    </a:extLst>
                  </a:tr>
                </a:tbl>
              </a:graphicData>
            </a:graphic>
          </p:graphicFrame>
        </mc:Fallback>
      </mc:AlternateContent>
      <p:sp>
        <p:nvSpPr>
          <p:cNvPr id="2" name="TextBox 1">
            <a:extLst>
              <a:ext uri="{FF2B5EF4-FFF2-40B4-BE49-F238E27FC236}">
                <a16:creationId xmlns:a16="http://schemas.microsoft.com/office/drawing/2014/main" id="{1C164BE5-109C-4678-BE8B-4006CF375E6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4"/>
              </a:rPr>
              <a:t>Secondary Mastery Professional Development | NCETM</a:t>
            </a:r>
            <a:r>
              <a:rPr lang="en-GB" sz="1200" dirty="0"/>
              <a:t>.</a:t>
            </a:r>
          </a:p>
        </p:txBody>
      </p:sp>
    </p:spTree>
    <p:extLst>
      <p:ext uri="{BB962C8B-B14F-4D97-AF65-F5344CB8AC3E}">
        <p14:creationId xmlns:p14="http://schemas.microsoft.com/office/powerpoint/2010/main" val="4201164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Checkpoint 31: Four </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9633AE9-B3A7-48F8-8CCE-C5743542F02D}"/>
                  </a:ext>
                </a:extLst>
              </p:cNvPr>
              <p:cNvSpPr txBox="1"/>
              <p:nvPr/>
            </p:nvSpPr>
            <p:spPr>
              <a:xfrm>
                <a:off x="6616757" y="1362803"/>
                <a:ext cx="4536000" cy="1800000"/>
              </a:xfrm>
              <a:prstGeom prst="roundRect">
                <a:avLst/>
              </a:prstGeom>
              <a:solidFill>
                <a:schemeClr val="accent6">
                  <a:lumMod val="40000"/>
                  <a:lumOff val="60000"/>
                </a:schemeClr>
              </a:solidFill>
            </p:spPr>
            <p:txBody>
              <a:bodyPr wrap="square" rtlCol="0" anchor="ctr">
                <a:spAutoFit/>
              </a:bodyPr>
              <a:lstStyle/>
              <a:p>
                <a:pPr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10</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oMath>
                </a14:m>
                <a:r>
                  <a:rPr lang="en-GB" dirty="0"/>
                  <a:t> ?</a:t>
                </a:r>
              </a:p>
            </p:txBody>
          </p:sp>
        </mc:Choice>
        <mc:Fallback xmlns="">
          <p:sp>
            <p:nvSpPr>
              <p:cNvPr id="7" name="TextBox 6">
                <a:extLst>
                  <a:ext uri="{FF2B5EF4-FFF2-40B4-BE49-F238E27FC236}">
                    <a16:creationId xmlns:a16="http://schemas.microsoft.com/office/drawing/2014/main" id="{E9633AE9-B3A7-48F8-8CCE-C5743542F02D}"/>
                  </a:ext>
                </a:extLst>
              </p:cNvPr>
              <p:cNvSpPr txBox="1">
                <a:spLocks noRot="1" noChangeAspect="1" noMove="1" noResize="1" noEditPoints="1" noAdjustHandles="1" noChangeArrowheads="1" noChangeShapeType="1" noTextEdit="1"/>
              </p:cNvSpPr>
              <p:nvPr/>
            </p:nvSpPr>
            <p:spPr>
              <a:xfrm>
                <a:off x="6616757" y="1362803"/>
                <a:ext cx="4536000" cy="1800000"/>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1EBF13-107C-4E2D-AEC1-85FB88D865FF}"/>
                  </a:ext>
                </a:extLst>
              </p:cNvPr>
              <p:cNvSpPr txBox="1"/>
              <p:nvPr/>
            </p:nvSpPr>
            <p:spPr>
              <a:xfrm>
                <a:off x="6638424" y="3494098"/>
                <a:ext cx="4536000" cy="1800000"/>
              </a:xfrm>
              <a:prstGeom prst="roundRect">
                <a:avLst/>
              </a:prstGeom>
              <a:solidFill>
                <a:schemeClr val="accent6">
                  <a:lumMod val="40000"/>
                  <a:lumOff val="60000"/>
                </a:schemeClr>
              </a:solidFill>
            </p:spPr>
            <p:txBody>
              <a:bodyPr wrap="square" rtlCol="0" anchor="ctr">
                <a:spAutoFit/>
              </a:bodyPr>
              <a:lstStyle/>
              <a:p>
                <a:pPr algn="ctr">
                  <a:buNone/>
                </a:pP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10</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oMath>
                </a14:m>
                <a:r>
                  <a:rPr lang="en-GB" dirty="0"/>
                  <a:t> ?</a:t>
                </a:r>
              </a:p>
            </p:txBody>
          </p:sp>
        </mc:Choice>
        <mc:Fallback xmlns="">
          <p:sp>
            <p:nvSpPr>
              <p:cNvPr id="8" name="TextBox 7">
                <a:extLst>
                  <a:ext uri="{FF2B5EF4-FFF2-40B4-BE49-F238E27FC236}">
                    <a16:creationId xmlns:a16="http://schemas.microsoft.com/office/drawing/2014/main" id="{B21EBF13-107C-4E2D-AEC1-85FB88D865FF}"/>
                  </a:ext>
                </a:extLst>
              </p:cNvPr>
              <p:cNvSpPr txBox="1">
                <a:spLocks noRot="1" noChangeAspect="1" noMove="1" noResize="1" noEditPoints="1" noAdjustHandles="1" noChangeArrowheads="1" noChangeShapeType="1" noTextEdit="1"/>
              </p:cNvSpPr>
              <p:nvPr/>
            </p:nvSpPr>
            <p:spPr>
              <a:xfrm>
                <a:off x="6638424" y="3494098"/>
                <a:ext cx="4536000" cy="1800000"/>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E00262-A0D8-4BE2-B169-A21A04B3F493}"/>
                  </a:ext>
                </a:extLst>
              </p:cNvPr>
              <p:cNvSpPr txBox="1"/>
              <p:nvPr/>
            </p:nvSpPr>
            <p:spPr>
              <a:xfrm>
                <a:off x="1401155" y="1362803"/>
                <a:ext cx="4536000" cy="1800000"/>
              </a:xfrm>
              <a:prstGeom prst="roundRect">
                <a:avLst/>
              </a:prstGeom>
              <a:solidFill>
                <a:schemeClr val="accent6">
                  <a:lumMod val="40000"/>
                  <a:lumOff val="60000"/>
                </a:schemeClr>
              </a:solidFill>
            </p:spPr>
            <p:txBody>
              <a:bodyPr wrap="square" rtlCol="0" anchor="ctr">
                <a:spAutoFit/>
              </a:bodyPr>
              <a:lstStyle/>
              <a:p>
                <a:pPr algn="ctr">
                  <a:buNone/>
                </a:pPr>
                <a:r>
                  <a:rPr lang="en-GB" sz="2200" dirty="0"/>
                  <a:t>A team of four runs a relay race of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4</m:t>
                        </m:r>
                      </m:num>
                      <m:den>
                        <m:r>
                          <a:rPr lang="en-GB" sz="2200" b="0" i="1" dirty="0" smtClean="0">
                            <a:latin typeface="Cambria Math" panose="02040503050406030204" pitchFamily="18" charset="0"/>
                          </a:rPr>
                          <m:t>10</m:t>
                        </m:r>
                      </m:den>
                    </m:f>
                  </m:oMath>
                </a14:m>
                <a:r>
                  <a:rPr lang="en-GB" sz="2200" dirty="0"/>
                  <a:t> km. How far will each person run if the total distance is shared equally between them?</a:t>
                </a:r>
              </a:p>
            </p:txBody>
          </p:sp>
        </mc:Choice>
        <mc:Fallback xmlns="">
          <p:sp>
            <p:nvSpPr>
              <p:cNvPr id="6" name="TextBox 5">
                <a:extLst>
                  <a:ext uri="{FF2B5EF4-FFF2-40B4-BE49-F238E27FC236}">
                    <a16:creationId xmlns:a16="http://schemas.microsoft.com/office/drawing/2014/main" id="{ABE00262-A0D8-4BE2-B169-A21A04B3F493}"/>
                  </a:ext>
                </a:extLst>
              </p:cNvPr>
              <p:cNvSpPr txBox="1">
                <a:spLocks noRot="1" noChangeAspect="1" noMove="1" noResize="1" noEditPoints="1" noAdjustHandles="1" noChangeArrowheads="1" noChangeShapeType="1" noTextEdit="1"/>
              </p:cNvSpPr>
              <p:nvPr/>
            </p:nvSpPr>
            <p:spPr>
              <a:xfrm>
                <a:off x="1401155" y="1362803"/>
                <a:ext cx="4536000" cy="1800000"/>
              </a:xfrm>
              <a:prstGeom prst="roundRect">
                <a:avLst/>
              </a:prstGeom>
              <a:blipFill>
                <a:blip r:embed="rId6"/>
                <a:stretch>
                  <a:fillRect b="-6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7B43ED-C8CF-4150-A009-8E6FBF2F7AC8}"/>
                  </a:ext>
                </a:extLst>
              </p:cNvPr>
              <p:cNvSpPr txBox="1"/>
              <p:nvPr/>
            </p:nvSpPr>
            <p:spPr>
              <a:xfrm>
                <a:off x="1401155" y="3494098"/>
                <a:ext cx="4536000" cy="1800000"/>
              </a:xfrm>
              <a:prstGeom prst="roundRect">
                <a:avLst/>
              </a:prstGeom>
              <a:solidFill>
                <a:schemeClr val="accent6">
                  <a:lumMod val="40000"/>
                  <a:lumOff val="60000"/>
                </a:schemeClr>
              </a:solidFill>
            </p:spPr>
            <p:txBody>
              <a:bodyPr wrap="square" anchor="ctr">
                <a:spAutoFit/>
              </a:bodyPr>
              <a:lstStyle/>
              <a:p>
                <a:pPr algn="ctr">
                  <a:buNone/>
                </a:pPr>
                <a:r>
                  <a:rPr lang="en-GB" sz="2200" dirty="0"/>
                  <a:t>There is </a:t>
                </a:r>
                <a14:m>
                  <m:oMath xmlns:m="http://schemas.openxmlformats.org/officeDocument/2006/math">
                    <m:f>
                      <m:fPr>
                        <m:ctrlPr>
                          <a:rPr lang="en-GB" sz="2200" i="1" dirty="0" smtClean="0">
                            <a:latin typeface="Cambria Math" panose="02040503050406030204" pitchFamily="18" charset="0"/>
                          </a:rPr>
                        </m:ctrlPr>
                      </m:fPr>
                      <m:num>
                        <m:r>
                          <a:rPr lang="en-GB" sz="2200" b="0" i="1" dirty="0" smtClean="0">
                            <a:latin typeface="Cambria Math" panose="02040503050406030204" pitchFamily="18" charset="0"/>
                          </a:rPr>
                          <m:t>6</m:t>
                        </m:r>
                      </m:num>
                      <m:den>
                        <m:r>
                          <a:rPr lang="en-GB" sz="2200" b="0" i="1" dirty="0" smtClean="0">
                            <a:latin typeface="Cambria Math" panose="02040503050406030204" pitchFamily="18" charset="0"/>
                          </a:rPr>
                          <m:t>10</m:t>
                        </m:r>
                      </m:den>
                    </m:f>
                  </m:oMath>
                </a14:m>
                <a:r>
                  <a:rPr lang="en-GB" sz="2200" dirty="0"/>
                  <a:t> of a pint left in the milk bottle. How much milk will each person get if it is shared equally between four people?</a:t>
                </a:r>
              </a:p>
            </p:txBody>
          </p:sp>
        </mc:Choice>
        <mc:Fallback xmlns="">
          <p:sp>
            <p:nvSpPr>
              <p:cNvPr id="14" name="TextBox 13">
                <a:extLst>
                  <a:ext uri="{FF2B5EF4-FFF2-40B4-BE49-F238E27FC236}">
                    <a16:creationId xmlns:a16="http://schemas.microsoft.com/office/drawing/2014/main" id="{577B43ED-C8CF-4150-A009-8E6FBF2F7AC8}"/>
                  </a:ext>
                </a:extLst>
              </p:cNvPr>
              <p:cNvSpPr txBox="1">
                <a:spLocks noRot="1" noChangeAspect="1" noMove="1" noResize="1" noEditPoints="1" noAdjustHandles="1" noChangeArrowheads="1" noChangeShapeType="1" noTextEdit="1"/>
              </p:cNvSpPr>
              <p:nvPr/>
            </p:nvSpPr>
            <p:spPr>
              <a:xfrm>
                <a:off x="1401155" y="3494098"/>
                <a:ext cx="4536000" cy="1800000"/>
              </a:xfrm>
              <a:prstGeom prst="roundRect">
                <a:avLst/>
              </a:prstGeom>
              <a:blipFill>
                <a:blip r:embed="rId7"/>
                <a:stretch>
                  <a:fillRect b="-1017"/>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E9EF75F2-ED27-4A84-AB5B-52A736797E90}"/>
              </a:ext>
            </a:extLst>
          </p:cNvPr>
          <p:cNvSpPr txBox="1"/>
          <p:nvPr/>
        </p:nvSpPr>
        <p:spPr>
          <a:xfrm>
            <a:off x="819040" y="1235118"/>
            <a:ext cx="531796" cy="523220"/>
          </a:xfrm>
          <a:prstGeom prst="rect">
            <a:avLst/>
          </a:prstGeom>
          <a:noFill/>
        </p:spPr>
        <p:txBody>
          <a:bodyPr wrap="square">
            <a:spAutoFit/>
          </a:bodyPr>
          <a:lstStyle/>
          <a:p>
            <a:pPr>
              <a:buNone/>
            </a:pPr>
            <a:r>
              <a:rPr lang="en-GB" dirty="0">
                <a:solidFill>
                  <a:srgbClr val="00628C"/>
                </a:solidFill>
              </a:rPr>
              <a:t>a)</a:t>
            </a:r>
          </a:p>
        </p:txBody>
      </p:sp>
      <p:sp>
        <p:nvSpPr>
          <p:cNvPr id="17" name="TextBox 16">
            <a:extLst>
              <a:ext uri="{FF2B5EF4-FFF2-40B4-BE49-F238E27FC236}">
                <a16:creationId xmlns:a16="http://schemas.microsoft.com/office/drawing/2014/main" id="{8AC65009-F187-4AA7-9FB3-54D6E94859DF}"/>
              </a:ext>
            </a:extLst>
          </p:cNvPr>
          <p:cNvSpPr txBox="1"/>
          <p:nvPr/>
        </p:nvSpPr>
        <p:spPr>
          <a:xfrm>
            <a:off x="862751" y="3495214"/>
            <a:ext cx="531796" cy="523220"/>
          </a:xfrm>
          <a:prstGeom prst="rect">
            <a:avLst/>
          </a:prstGeom>
          <a:noFill/>
        </p:spPr>
        <p:txBody>
          <a:bodyPr wrap="square">
            <a:spAutoFit/>
          </a:bodyPr>
          <a:lstStyle/>
          <a:p>
            <a:pPr>
              <a:buNone/>
            </a:pPr>
            <a:r>
              <a:rPr lang="en-GB" dirty="0">
                <a:solidFill>
                  <a:srgbClr val="00628C"/>
                </a:solidFill>
              </a:rPr>
              <a:t>b)</a:t>
            </a:r>
          </a:p>
        </p:txBody>
      </p:sp>
      <p:sp>
        <p:nvSpPr>
          <p:cNvPr id="18" name="TextBox 17">
            <a:extLst>
              <a:ext uri="{FF2B5EF4-FFF2-40B4-BE49-F238E27FC236}">
                <a16:creationId xmlns:a16="http://schemas.microsoft.com/office/drawing/2014/main" id="{5D4961C9-92DC-445A-968A-DFACCC8E91D2}"/>
              </a:ext>
            </a:extLst>
          </p:cNvPr>
          <p:cNvSpPr txBox="1"/>
          <p:nvPr/>
        </p:nvSpPr>
        <p:spPr>
          <a:xfrm>
            <a:off x="6025231" y="1235118"/>
            <a:ext cx="531796" cy="523220"/>
          </a:xfrm>
          <a:prstGeom prst="rect">
            <a:avLst/>
          </a:prstGeom>
          <a:noFill/>
        </p:spPr>
        <p:txBody>
          <a:bodyPr wrap="square">
            <a:spAutoFit/>
          </a:bodyPr>
          <a:lstStyle/>
          <a:p>
            <a:pPr>
              <a:buNone/>
            </a:pPr>
            <a:r>
              <a:rPr lang="en-GB" dirty="0">
                <a:solidFill>
                  <a:srgbClr val="00628C"/>
                </a:solidFill>
              </a:rPr>
              <a:t>c)</a:t>
            </a:r>
          </a:p>
        </p:txBody>
      </p:sp>
      <p:sp>
        <p:nvSpPr>
          <p:cNvPr id="19" name="TextBox 18">
            <a:extLst>
              <a:ext uri="{FF2B5EF4-FFF2-40B4-BE49-F238E27FC236}">
                <a16:creationId xmlns:a16="http://schemas.microsoft.com/office/drawing/2014/main" id="{D001789B-2653-4B1D-97FA-BB3B4DAB4EF1}"/>
              </a:ext>
            </a:extLst>
          </p:cNvPr>
          <p:cNvSpPr txBox="1"/>
          <p:nvPr/>
        </p:nvSpPr>
        <p:spPr>
          <a:xfrm>
            <a:off x="6092207" y="3354689"/>
            <a:ext cx="531796" cy="523220"/>
          </a:xfrm>
          <a:prstGeom prst="rect">
            <a:avLst/>
          </a:prstGeom>
          <a:noFill/>
        </p:spPr>
        <p:txBody>
          <a:bodyPr wrap="square">
            <a:spAutoFit/>
          </a:bodyPr>
          <a:lstStyle/>
          <a:p>
            <a:pPr>
              <a:buNone/>
            </a:pPr>
            <a:r>
              <a:rPr lang="en-GB" dirty="0">
                <a:solidFill>
                  <a:srgbClr val="00628C"/>
                </a:solidFill>
              </a:rPr>
              <a:t>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C5F86E-644C-4B9F-9B75-9D80A0976C07}"/>
                  </a:ext>
                </a:extLst>
              </p:cNvPr>
              <p:cNvSpPr txBox="1"/>
              <p:nvPr/>
            </p:nvSpPr>
            <p:spPr>
              <a:xfrm>
                <a:off x="979149" y="5839979"/>
                <a:ext cx="7803595" cy="909864"/>
              </a:xfrm>
              <a:prstGeom prst="rect">
                <a:avLst/>
              </a:prstGeom>
              <a:noFill/>
            </p:spPr>
            <p:txBody>
              <a:bodyPr wrap="square" rtlCol="0">
                <a:spAutoFit/>
              </a:bodyPr>
              <a:lstStyle/>
              <a:p>
                <a:pPr>
                  <a:buNone/>
                </a:pPr>
                <a:r>
                  <a:rPr lang="en-GB" sz="2200" dirty="0"/>
                  <a:t>A fifth question is written for this set. It has an answer of </a:t>
                </a:r>
                <a14:m>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3</m:t>
                        </m:r>
                      </m:num>
                      <m:den>
                        <m:r>
                          <a:rPr lang="en-GB" sz="2200" b="0" i="1" smtClean="0">
                            <a:latin typeface="Cambria Math" panose="02040503050406030204" pitchFamily="18" charset="0"/>
                          </a:rPr>
                          <m:t>40</m:t>
                        </m:r>
                      </m:den>
                    </m:f>
                  </m:oMath>
                </a14:m>
                <a:r>
                  <a:rPr lang="en-GB" sz="2200" dirty="0"/>
                  <a:t>. What could the question have been?</a:t>
                </a:r>
              </a:p>
            </p:txBody>
          </p:sp>
        </mc:Choice>
        <mc:Fallback xmlns="">
          <p:sp>
            <p:nvSpPr>
              <p:cNvPr id="11" name="TextBox 10">
                <a:extLst>
                  <a:ext uri="{FF2B5EF4-FFF2-40B4-BE49-F238E27FC236}">
                    <a16:creationId xmlns:a16="http://schemas.microsoft.com/office/drawing/2014/main" id="{A3C5F86E-644C-4B9F-9B75-9D80A0976C07}"/>
                  </a:ext>
                </a:extLst>
              </p:cNvPr>
              <p:cNvSpPr txBox="1">
                <a:spLocks noRot="1" noChangeAspect="1" noMove="1" noResize="1" noEditPoints="1" noAdjustHandles="1" noChangeArrowheads="1" noChangeShapeType="1" noTextEdit="1"/>
              </p:cNvSpPr>
              <p:nvPr/>
            </p:nvSpPr>
            <p:spPr>
              <a:xfrm>
                <a:off x="979149" y="5839979"/>
                <a:ext cx="7803595" cy="909864"/>
              </a:xfrm>
              <a:prstGeom prst="rect">
                <a:avLst/>
              </a:prstGeom>
              <a:blipFill>
                <a:blip r:embed="rId8"/>
                <a:stretch>
                  <a:fillRect l="-1016" b="-14094"/>
                </a:stretch>
              </a:blipFill>
            </p:spPr>
            <p:txBody>
              <a:bodyPr/>
              <a:lstStyle/>
              <a:p>
                <a:r>
                  <a:rPr lang="en-US">
                    <a:noFill/>
                  </a:rPr>
                  <a:t> </a:t>
                </a:r>
              </a:p>
            </p:txBody>
          </p:sp>
        </mc:Fallback>
      </mc:AlternateContent>
    </p:spTree>
    <p:extLst>
      <p:ext uri="{BB962C8B-B14F-4D97-AF65-F5344CB8AC3E}">
        <p14:creationId xmlns:p14="http://schemas.microsoft.com/office/powerpoint/2010/main" val="18667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animBg="1"/>
      <p:bldP spid="6" grpId="0" animBg="1"/>
      <p:bldP spid="14" grpId="0" animBg="1"/>
      <p:bldP spid="16" grpId="0"/>
      <p:bldP spid="17" grpId="0"/>
      <p:bldP spid="18" grpId="0"/>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31: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64324547"/>
                  </p:ext>
                </p:extLst>
              </p:nvPr>
            </p:nvGraphicFramePr>
            <p:xfrm>
              <a:off x="267128" y="764704"/>
              <a:ext cx="11766038" cy="5938139"/>
            </p:xfrm>
            <a:graphic>
              <a:graphicData uri="http://schemas.openxmlformats.org/drawingml/2006/table">
                <a:tbl>
                  <a:tblPr firstRow="1" bandRow="1">
                    <a:tableStyleId>{5940675A-B579-460E-94D1-54222C63F5DA}</a:tableStyleId>
                  </a:tblPr>
                  <a:tblGrid>
                    <a:gridCol w="4853512">
                      <a:extLst>
                        <a:ext uri="{9D8B030D-6E8A-4147-A177-3AD203B41FA5}">
                          <a16:colId xmlns:a16="http://schemas.microsoft.com/office/drawing/2014/main" val="695237181"/>
                        </a:ext>
                      </a:extLst>
                    </a:gridCol>
                    <a:gridCol w="6912526">
                      <a:extLst>
                        <a:ext uri="{9D8B030D-6E8A-4147-A177-3AD203B41FA5}">
                          <a16:colId xmlns:a16="http://schemas.microsoft.com/office/drawing/2014/main" val="300072507"/>
                        </a:ext>
                      </a:extLst>
                    </a:gridCol>
                  </a:tblGrid>
                  <a:tr h="364015">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6566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Use counters (see below) or bar models to support students to visualise the problems. Make explicit the links between parts a and c to support students to see the connection between their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Build on the further thinking question by asking students to consider divisors other than four.</a:t>
                          </a:r>
                        </a:p>
                        <a:p>
                          <a:endParaRPr lang="en-GB" sz="1600" u="none" dirty="0"/>
                        </a:p>
                        <a:p>
                          <a:r>
                            <a:rPr lang="en-GB" sz="1600" b="1" i="0" u="none" dirty="0"/>
                            <a:t>Representations</a:t>
                          </a:r>
                        </a:p>
                        <a:p>
                          <a:r>
                            <a:rPr lang="en-GB" sz="1600" b="0" i="0" u="none" dirty="0"/>
                            <a:t>When choosing representations for division, think about which structure for division you are modelling.</a:t>
                          </a:r>
                          <a:r>
                            <a:rPr lang="en-GB" sz="1600" b="0" i="0" u="none" baseline="0" dirty="0"/>
                            <a:t> I</a:t>
                          </a:r>
                          <a:r>
                            <a:rPr lang="en-GB" sz="1600" b="0" i="0" u="none" dirty="0"/>
                            <a:t>n the context of a fraction divided</a:t>
                          </a:r>
                          <a:r>
                            <a:rPr lang="en-GB" sz="1600" b="0" i="0" u="none" baseline="0" dirty="0"/>
                            <a:t> by an integer, it is likely to be the partitive (sharing) structure</a:t>
                          </a:r>
                          <a:r>
                            <a:rPr lang="en-GB" sz="1600" b="0" i="0" u="none" dirty="0"/>
                            <a:t>. For example, you could model part c using eight counters (labelled as units of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10</m:t>
                                      </m:r>
                                    </m:den>
                                  </m:f>
                                </m:e>
                              </m:box>
                            </m:oMath>
                          </a14:m>
                          <a:r>
                            <a:rPr lang="en-GB" sz="1600" b="0" i="0" u="none" dirty="0"/>
                            <a:t>) that are</a:t>
                          </a:r>
                          <a:r>
                            <a:rPr lang="en-GB" sz="1600" b="0" i="0" u="none" baseline="0" dirty="0"/>
                            <a:t> ‘shared’ between four people. Counters are a less helpful representation for continuous contexts such as a and b.</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explores students’ understanding of division, and reveals how flexibly they think about division with fractions – not only whether they recall a taught process, but whether they can reason about a problem without reaching for the process. In the Year 6 curriculum, division of a fraction by an integer is covered but division by a fraction is not.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Parts a and b assess how readily students are able to recognise a contextual problem as a division. The values in part a are very straightforward, and no formal method should be required; part b is slightly less straightforward but could be deduced using their answer to part a. In parts c and d, the division is presented as a calculation but, in part c, the values are straightforward so that a formal method is not necessary. This might help to identify where students follow steps without thinking about the values involved first. Part d is likely to be the calculation where students are most reliant on a procedure, although it should be noted that not all students will have been taught, or will recall, a method for division by a fraction. It offers an opportunity to understand the approaches that they have been taught to use and how reliably they use them. However, some students may recognise the connection between parts b, c and d and offer a value that is halfway between their answers to b and c.</a:t>
                          </a:r>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indent="-285750">
                            <a:buFont typeface="Arial" panose="020B0604020202020204" pitchFamily="34" charset="0"/>
                            <a:buChar char="•"/>
                          </a:pPr>
                          <a:r>
                            <a:rPr lang="en-GB" sz="1600" b="0" dirty="0"/>
                            <a:t>The first question on p11 of the </a:t>
                          </a:r>
                          <a:r>
                            <a:rPr lang="en-GB" sz="1600" dirty="0">
                              <a:hlinkClick r:id="rId3"/>
                            </a:rPr>
                            <a:t>Secondary Assessment Materials | NCETM</a:t>
                          </a:r>
                          <a:r>
                            <a:rPr lang="en-GB" sz="1600" dirty="0"/>
                            <a:t> explores methods for dividing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64324547"/>
                  </p:ext>
                </p:extLst>
              </p:nvPr>
            </p:nvGraphicFramePr>
            <p:xfrm>
              <a:off x="267128" y="764704"/>
              <a:ext cx="11766038" cy="5938139"/>
            </p:xfrm>
            <a:graphic>
              <a:graphicData uri="http://schemas.openxmlformats.org/drawingml/2006/table">
                <a:tbl>
                  <a:tblPr firstRow="1" bandRow="1">
                    <a:tableStyleId>{5940675A-B579-460E-94D1-54222C63F5DA}</a:tableStyleId>
                  </a:tblPr>
                  <a:tblGrid>
                    <a:gridCol w="4853512">
                      <a:extLst>
                        <a:ext uri="{9D8B030D-6E8A-4147-A177-3AD203B41FA5}">
                          <a16:colId xmlns:a16="http://schemas.microsoft.com/office/drawing/2014/main" val="695237181"/>
                        </a:ext>
                      </a:extLst>
                    </a:gridCol>
                    <a:gridCol w="691252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993259">
                    <a:tc>
                      <a:txBody>
                        <a:bodyPr/>
                        <a:lstStyle/>
                        <a:p>
                          <a:endParaRPr lang="en-US"/>
                        </a:p>
                      </a:txBody>
                      <a:tcPr>
                        <a:blipFill>
                          <a:blip r:embed="rId4"/>
                          <a:stretch>
                            <a:fillRect l="-125" t="-7927" r="-142660" b="-131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explores students’ understanding of division, and reveals how flexibly they think about division with fractions – not only whether they recall a taught process, but whether they can reason about a problem without reaching for the process. In the Year 6 curriculum, division of a fraction by an integer is covered but division by a fraction is not.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Parts a and b assess how readily students are able to recognise a contextual problem as a division. The values in part a are very straightforward, and no formal method should be required; part b is slightly less straightforward but could be deduced using their answer to part a. In parts c and d, the division is presented as a calculation but, in part c, the values are straightforward so that a formal method is not necessary. This might help to identify where students follow steps without thinking about the values involved first. Part d is likely to be the calculation where students are most reliant on a procedure, although it should be noted that not all students will have been taught, or will recall, a method for division by a fraction. It offers an opportunity to understand the approaches that they have been taught to use and how reliably they use them. However, some students may recognise the connection between parts b, c and d and offer a value that is halfway between their answers to b and c.</a:t>
                          </a:r>
                        </a:p>
                      </a:txBody>
                      <a:tcPr/>
                    </a:tc>
                    <a:extLst>
                      <a:ext uri="{0D108BD9-81ED-4DB2-BD59-A6C34878D82A}">
                        <a16:rowId xmlns:a16="http://schemas.microsoft.com/office/drawing/2014/main" val="1616516725"/>
                      </a:ext>
                    </a:extLst>
                  </a:tr>
                  <a:tr h="579120">
                    <a:tc gridSpan="2">
                      <a:txBody>
                        <a:bodyPr/>
                        <a:lstStyle/>
                        <a:p>
                          <a:r>
                            <a:rPr lang="en-GB" sz="1600" b="1" dirty="0"/>
                            <a:t>Additional resources</a:t>
                          </a:r>
                        </a:p>
                        <a:p>
                          <a:pPr marL="285750" indent="-285750">
                            <a:buFont typeface="Arial" panose="020B0604020202020204" pitchFamily="34" charset="0"/>
                            <a:buChar char="•"/>
                          </a:pPr>
                          <a:r>
                            <a:rPr lang="en-GB" sz="1600" b="0" dirty="0"/>
                            <a:t>The first question on p11 of the </a:t>
                          </a:r>
                          <a:r>
                            <a:rPr lang="en-GB" sz="1600" dirty="0">
                              <a:hlinkClick r:id="rId5"/>
                            </a:rPr>
                            <a:t>Secondary Assessment Materials | NCETM</a:t>
                          </a:r>
                          <a:r>
                            <a:rPr lang="en-GB" sz="1600" dirty="0"/>
                            <a:t> explores methods for dividing fractions.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667872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778180"/>
            <a:ext cx="6062463" cy="1152130"/>
          </a:xfrm>
        </p:spPr>
        <p:txBody>
          <a:bodyPr>
            <a:normAutofit/>
          </a:bodyPr>
          <a:lstStyle/>
          <a:p>
            <a:r>
              <a:rPr lang="en-GB" sz="1800" dirty="0">
                <a:latin typeface="Century Gothic" panose="020B0502020202020204" pitchFamily="34" charset="0"/>
              </a:rPr>
              <a:t>Activities A–O</a:t>
            </a:r>
          </a:p>
        </p:txBody>
      </p:sp>
    </p:spTree>
    <p:extLst>
      <p:ext uri="{BB962C8B-B14F-4D97-AF65-F5344CB8AC3E}">
        <p14:creationId xmlns:p14="http://schemas.microsoft.com/office/powerpoint/2010/main" val="52031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Additional activity A: Dividing lines 2</a:t>
            </a:r>
          </a:p>
        </p:txBody>
      </p:sp>
      <p:sp>
        <p:nvSpPr>
          <p:cNvPr id="4" name="TextBox 3">
            <a:extLst>
              <a:ext uri="{FF2B5EF4-FFF2-40B4-BE49-F238E27FC236}">
                <a16:creationId xmlns:a16="http://schemas.microsoft.com/office/drawing/2014/main" id="{C2F7C9FF-7095-F649-997B-6925CEA7A659}"/>
              </a:ext>
            </a:extLst>
          </p:cNvPr>
          <p:cNvSpPr txBox="1"/>
          <p:nvPr/>
        </p:nvSpPr>
        <p:spPr>
          <a:xfrm>
            <a:off x="48683" y="1039324"/>
            <a:ext cx="11865781" cy="837152"/>
          </a:xfrm>
          <a:prstGeom prst="rect">
            <a:avLst/>
          </a:prstGeom>
          <a:noFill/>
        </p:spPr>
        <p:txBody>
          <a:bodyPr wrap="square" rtlCol="0">
            <a:spAutoFit/>
          </a:bodyPr>
          <a:lstStyle/>
          <a:p>
            <a:pPr>
              <a:buNone/>
            </a:pPr>
            <a:r>
              <a:rPr lang="en-GB" sz="2200" dirty="0"/>
              <a:t>Vicky looks at a number line with some divisions marked on.</a:t>
            </a:r>
            <a:endParaRPr lang="en-US" sz="2200" dirty="0"/>
          </a:p>
          <a:p>
            <a:pPr>
              <a:buNone/>
            </a:pPr>
            <a:endParaRPr lang="en-US" sz="2200" dirty="0"/>
          </a:p>
        </p:txBody>
      </p:sp>
      <p:sp>
        <p:nvSpPr>
          <p:cNvPr id="5" name="TextBox 4">
            <a:extLst>
              <a:ext uri="{FF2B5EF4-FFF2-40B4-BE49-F238E27FC236}">
                <a16:creationId xmlns:a16="http://schemas.microsoft.com/office/drawing/2014/main" id="{82A7F7FD-79D1-854F-BC11-4C7175A5CEB4}"/>
              </a:ext>
            </a:extLst>
          </p:cNvPr>
          <p:cNvSpPr txBox="1"/>
          <p:nvPr/>
        </p:nvSpPr>
        <p:spPr>
          <a:xfrm>
            <a:off x="143340" y="2575242"/>
            <a:ext cx="9397702" cy="3139321"/>
          </a:xfrm>
          <a:prstGeom prst="rect">
            <a:avLst/>
          </a:prstGeom>
          <a:noFill/>
        </p:spPr>
        <p:txBody>
          <a:bodyPr wrap="square" rtlCol="0">
            <a:spAutoFit/>
          </a:bodyPr>
          <a:lstStyle/>
          <a:p>
            <a:endParaRPr lang="en-GB" sz="2200" dirty="0">
              <a:sym typeface="Symbol" pitchFamily="2" charset="2"/>
            </a:endParaRPr>
          </a:p>
          <a:p>
            <a:pPr>
              <a:buNone/>
            </a:pPr>
            <a:r>
              <a:rPr lang="en-GB" sz="2200" dirty="0">
                <a:sym typeface="Symbol" pitchFamily="2" charset="2"/>
              </a:rPr>
              <a:t>She says, ‘I’ve found loads of other divisions that I can write in the same place as 12  1. I could write </a:t>
            </a:r>
            <a:r>
              <a:rPr lang="en-US" sz="2200" dirty="0">
                <a:sym typeface="Symbol" pitchFamily="2" charset="2"/>
              </a:rPr>
              <a:t>36 </a:t>
            </a:r>
            <a:r>
              <a:rPr lang="en-GB" sz="2200" dirty="0">
                <a:sym typeface="Symbol" pitchFamily="2" charset="2"/>
              </a:rPr>
              <a:t> 3</a:t>
            </a:r>
            <a:r>
              <a:rPr lang="en-GB" sz="2200" dirty="0"/>
              <a:t>, 60 </a:t>
            </a:r>
            <a:r>
              <a:rPr lang="en-GB" sz="2200" dirty="0">
                <a:sym typeface="Symbol" pitchFamily="2" charset="2"/>
              </a:rPr>
              <a:t> 5</a:t>
            </a:r>
            <a:r>
              <a:rPr lang="en-GB" sz="2200" dirty="0"/>
              <a:t> or even 720 </a:t>
            </a:r>
            <a:r>
              <a:rPr lang="en-GB" sz="2200" dirty="0">
                <a:sym typeface="Symbol" pitchFamily="2" charset="2"/>
              </a:rPr>
              <a:t> 60.’</a:t>
            </a:r>
          </a:p>
          <a:p>
            <a:pPr marL="457200" indent="-457200">
              <a:buFont typeface="+mj-lt"/>
              <a:buAutoNum type="alphaLcParenR"/>
            </a:pPr>
            <a:r>
              <a:rPr lang="en-GB" sz="2200" dirty="0">
                <a:sym typeface="Symbol" pitchFamily="2" charset="2"/>
              </a:rPr>
              <a:t>Is Vicky correct? </a:t>
            </a:r>
          </a:p>
          <a:p>
            <a:pPr marL="457189" indent="-457189">
              <a:buFont typeface="+mj-lt"/>
              <a:buAutoNum type="alphaLcParenR"/>
            </a:pPr>
            <a:r>
              <a:rPr lang="en-GB" sz="2200" dirty="0">
                <a:sym typeface="Symbol" pitchFamily="2" charset="2"/>
              </a:rPr>
              <a:t>How many division calculations can you find that occupy the same position as 12  1 on the number line?</a:t>
            </a:r>
          </a:p>
          <a:p>
            <a:pPr marL="457189" indent="-457189">
              <a:buFont typeface="+mj-lt"/>
              <a:buAutoNum type="alphaLcParenR"/>
            </a:pPr>
            <a:r>
              <a:rPr lang="en-GB" sz="2200" dirty="0">
                <a:sym typeface="Symbol" pitchFamily="2" charset="2"/>
              </a:rPr>
              <a:t>How many division calculations can you find that occupy the same position as </a:t>
            </a:r>
            <a:r>
              <a:rPr lang="en-GB" sz="2200" dirty="0">
                <a:cs typeface="Arial" panose="020B0604020202020204" pitchFamily="34" charset="0"/>
              </a:rPr>
              <a:t>12 </a:t>
            </a:r>
            <a:r>
              <a:rPr lang="en-GB" sz="2200" dirty="0">
                <a:cs typeface="Arial" panose="020B0604020202020204" pitchFamily="34" charset="0"/>
                <a:sym typeface="Symbol" pitchFamily="2" charset="2"/>
              </a:rPr>
              <a:t> </a:t>
            </a:r>
            <a:r>
              <a:rPr lang="en-GB" sz="2200" dirty="0">
                <a:cs typeface="Arial" panose="020B0604020202020204" pitchFamily="34" charset="0"/>
              </a:rPr>
              <a:t>2? How about 12 </a:t>
            </a:r>
            <a:r>
              <a:rPr lang="en-GB" sz="2200" dirty="0">
                <a:cs typeface="Arial" panose="020B0604020202020204" pitchFamily="34" charset="0"/>
                <a:sym typeface="Symbol" pitchFamily="2" charset="2"/>
              </a:rPr>
              <a:t> </a:t>
            </a:r>
            <a:r>
              <a:rPr lang="en-GB" sz="2200" dirty="0">
                <a:cs typeface="Arial" panose="020B0604020202020204" pitchFamily="34" charset="0"/>
              </a:rPr>
              <a:t>3?</a:t>
            </a:r>
            <a:endParaRPr lang="en-GB" sz="2200" dirty="0">
              <a:sym typeface="Symbol" pitchFamily="2" charset="2"/>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3339" y="59099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
        <p:nvSpPr>
          <p:cNvPr id="7" name="TextBox 6">
            <a:extLst>
              <a:ext uri="{FF2B5EF4-FFF2-40B4-BE49-F238E27FC236}">
                <a16:creationId xmlns:a16="http://schemas.microsoft.com/office/drawing/2014/main" id="{9C9FFB18-98C1-4F4A-AC8A-E1B47EB66FE2}"/>
              </a:ext>
            </a:extLst>
          </p:cNvPr>
          <p:cNvSpPr txBox="1"/>
          <p:nvPr/>
        </p:nvSpPr>
        <p:spPr>
          <a:xfrm>
            <a:off x="1103445" y="5925277"/>
            <a:ext cx="8160907" cy="769441"/>
          </a:xfrm>
          <a:prstGeom prst="rect">
            <a:avLst/>
          </a:prstGeom>
          <a:noFill/>
        </p:spPr>
        <p:txBody>
          <a:bodyPr wrap="square" rtlCol="0">
            <a:spAutoFit/>
          </a:bodyPr>
          <a:lstStyle/>
          <a:p>
            <a:pPr>
              <a:buNone/>
            </a:pPr>
            <a:r>
              <a:rPr lang="en-US" sz="2200" dirty="0"/>
              <a:t>How many division calculations can you find that would be between </a:t>
            </a:r>
            <a:r>
              <a:rPr lang="en-GB" sz="2200" dirty="0">
                <a:cs typeface="Arial" panose="020B0604020202020204" pitchFamily="34" charset="0"/>
              </a:rPr>
              <a:t>12 </a:t>
            </a:r>
            <a:r>
              <a:rPr lang="en-GB" sz="2200" dirty="0">
                <a:cs typeface="Arial" panose="020B0604020202020204" pitchFamily="34" charset="0"/>
                <a:sym typeface="Symbol" pitchFamily="2" charset="2"/>
              </a:rPr>
              <a:t> </a:t>
            </a:r>
            <a:r>
              <a:rPr lang="en-GB" sz="2200" dirty="0">
                <a:cs typeface="Arial" panose="020B0604020202020204" pitchFamily="34" charset="0"/>
              </a:rPr>
              <a:t>2 and 12 </a:t>
            </a:r>
            <a:r>
              <a:rPr lang="en-GB" sz="2200" dirty="0">
                <a:cs typeface="Arial" panose="020B0604020202020204" pitchFamily="34" charset="0"/>
                <a:sym typeface="Symbol" pitchFamily="2" charset="2"/>
              </a:rPr>
              <a:t> </a:t>
            </a:r>
            <a:r>
              <a:rPr lang="en-GB" sz="2200" dirty="0">
                <a:cs typeface="Arial" panose="020B0604020202020204" pitchFamily="34" charset="0"/>
              </a:rPr>
              <a:t>3?</a:t>
            </a:r>
            <a:endParaRPr lang="en-US" sz="2200" dirty="0"/>
          </a:p>
        </p:txBody>
      </p:sp>
      <p:grpSp>
        <p:nvGrpSpPr>
          <p:cNvPr id="8" name="Group 7">
            <a:extLst>
              <a:ext uri="{FF2B5EF4-FFF2-40B4-BE49-F238E27FC236}">
                <a16:creationId xmlns:a16="http://schemas.microsoft.com/office/drawing/2014/main" id="{C000D065-71AE-4358-A9BF-AF8C1FAB213E}"/>
              </a:ext>
            </a:extLst>
          </p:cNvPr>
          <p:cNvGrpSpPr/>
          <p:nvPr/>
        </p:nvGrpSpPr>
        <p:grpSpPr>
          <a:xfrm>
            <a:off x="342540" y="1400711"/>
            <a:ext cx="11278065" cy="1661679"/>
            <a:chOff x="476737" y="2353531"/>
            <a:chExt cx="11278065" cy="1661679"/>
          </a:xfrm>
        </p:grpSpPr>
        <p:grpSp>
          <p:nvGrpSpPr>
            <p:cNvPr id="9" name="Group 8">
              <a:extLst>
                <a:ext uri="{FF2B5EF4-FFF2-40B4-BE49-F238E27FC236}">
                  <a16:creationId xmlns:a16="http://schemas.microsoft.com/office/drawing/2014/main" id="{7ECDB4F6-AA4C-4130-B61F-906EBE005BF3}"/>
                </a:ext>
              </a:extLst>
            </p:cNvPr>
            <p:cNvGrpSpPr/>
            <p:nvPr/>
          </p:nvGrpSpPr>
          <p:grpSpPr>
            <a:xfrm>
              <a:off x="476737" y="2384862"/>
              <a:ext cx="11278065" cy="1630348"/>
              <a:chOff x="476737" y="2384862"/>
              <a:chExt cx="11278065" cy="1630348"/>
            </a:xfrm>
          </p:grpSpPr>
          <p:pic>
            <p:nvPicPr>
              <p:cNvPr id="12" name="Picture 11">
                <a:extLst>
                  <a:ext uri="{FF2B5EF4-FFF2-40B4-BE49-F238E27FC236}">
                    <a16:creationId xmlns:a16="http://schemas.microsoft.com/office/drawing/2014/main" id="{F9F22C1C-17EE-4DD9-B45C-2B314CEBE62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Lst>
              </a:blip>
              <a:srcRect l="32354" t="2641" r="58820" b="60198"/>
              <a:stretch/>
            </p:blipFill>
            <p:spPr>
              <a:xfrm>
                <a:off x="3874577" y="2384862"/>
                <a:ext cx="1152041" cy="865079"/>
              </a:xfrm>
              <a:prstGeom prst="rect">
                <a:avLst/>
              </a:prstGeom>
            </p:spPr>
          </p:pic>
          <p:pic>
            <p:nvPicPr>
              <p:cNvPr id="13" name="Picture 12">
                <a:extLst>
                  <a:ext uri="{FF2B5EF4-FFF2-40B4-BE49-F238E27FC236}">
                    <a16:creationId xmlns:a16="http://schemas.microsoft.com/office/drawing/2014/main" id="{CEED6E07-B7ED-4203-88C7-33600C64C589}"/>
                  </a:ext>
                </a:extLst>
              </p:cNvPr>
              <p:cNvPicPr>
                <a:picLocks noChangeAspect="1"/>
              </p:cNvPicPr>
              <p:nvPr/>
            </p:nvPicPr>
            <p:blipFill>
              <a:blip r:embed="rId5"/>
              <a:stretch>
                <a:fillRect/>
              </a:stretch>
            </p:blipFill>
            <p:spPr>
              <a:xfrm>
                <a:off x="476737" y="3150132"/>
                <a:ext cx="11278065" cy="865078"/>
              </a:xfrm>
              <a:prstGeom prst="rect">
                <a:avLst/>
              </a:prstGeom>
            </p:spPr>
          </p:pic>
        </p:grpSp>
        <p:pic>
          <p:nvPicPr>
            <p:cNvPr id="10" name="Picture 9">
              <a:extLst>
                <a:ext uri="{FF2B5EF4-FFF2-40B4-BE49-F238E27FC236}">
                  <a16:creationId xmlns:a16="http://schemas.microsoft.com/office/drawing/2014/main" id="{04656745-84A2-4B7F-A3A6-950FE6AF3245}"/>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5297" t="497" r="47460" b="60198"/>
            <a:stretch/>
          </p:blipFill>
          <p:spPr>
            <a:xfrm>
              <a:off x="5581079" y="2353531"/>
              <a:ext cx="945396" cy="914998"/>
            </a:xfrm>
            <a:prstGeom prst="rect">
              <a:avLst/>
            </a:prstGeom>
          </p:spPr>
        </p:pic>
        <p:pic>
          <p:nvPicPr>
            <p:cNvPr id="11" name="Picture 10">
              <a:extLst>
                <a:ext uri="{FF2B5EF4-FFF2-40B4-BE49-F238E27FC236}">
                  <a16:creationId xmlns:a16="http://schemas.microsoft.com/office/drawing/2014/main" id="{ECE02FE0-7062-4C88-9FC1-F365633454C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82871" t="4833" r="9886" b="60261"/>
            <a:stretch/>
          </p:blipFill>
          <p:spPr>
            <a:xfrm>
              <a:off x="10424817" y="2421901"/>
              <a:ext cx="945396" cy="812542"/>
            </a:xfrm>
            <a:prstGeom prst="rect">
              <a:avLst/>
            </a:prstGeom>
          </p:spPr>
        </p:pic>
      </p:grpSp>
    </p:spTree>
    <p:extLst>
      <p:ext uri="{BB962C8B-B14F-4D97-AF65-F5344CB8AC3E}">
        <p14:creationId xmlns:p14="http://schemas.microsoft.com/office/powerpoint/2010/main" val="18220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Additional activity B: Fifty-eighths</a:t>
            </a:r>
          </a:p>
          <a:p>
            <a:endParaRPr lang="en-US" sz="2200" dirty="0"/>
          </a:p>
        </p:txBody>
      </p:sp>
      <p:sp>
        <p:nvSpPr>
          <p:cNvPr id="4" name="Action Button: Help 3">
            <a:hlinkClick r:id="" action="ppaction://noaction" highlightClick="1"/>
            <a:extLst>
              <a:ext uri="{FF2B5EF4-FFF2-40B4-BE49-F238E27FC236}">
                <a16:creationId xmlns:a16="http://schemas.microsoft.com/office/drawing/2014/main" id="{A09B4CE8-FA98-FA44-9FE3-3250526FFE11}"/>
              </a:ext>
            </a:extLst>
          </p:cNvPr>
          <p:cNvSpPr/>
          <p:nvPr/>
        </p:nvSpPr>
        <p:spPr>
          <a:xfrm>
            <a:off x="143339" y="582926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buNone/>
            </a:pPr>
            <a:endParaRPr lang="en-GB" sz="2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F16251E-208E-3840-8676-C7D61D3F6BC3}"/>
                  </a:ext>
                </a:extLst>
              </p:cNvPr>
              <p:cNvSpPr txBox="1"/>
              <p:nvPr/>
            </p:nvSpPr>
            <p:spPr>
              <a:xfrm>
                <a:off x="378747" y="2672374"/>
                <a:ext cx="8975534" cy="1008225"/>
              </a:xfrm>
              <a:prstGeom prst="rect">
                <a:avLst/>
              </a:prstGeom>
              <a:noFill/>
            </p:spPr>
            <p:txBody>
              <a:bodyPr wrap="none" rtlCol="0">
                <a:spAutoFit/>
              </a:bodyPr>
              <a:lstStyle/>
              <a:p>
                <a:pPr>
                  <a:buNone/>
                </a:pPr>
                <a:r>
                  <a:rPr lang="en-US" sz="2200" dirty="0"/>
                  <a:t>Natalia uses a calculator to find out that 18</a:t>
                </a:r>
                <a:r>
                  <a:rPr lang="en-GB" sz="2200" dirty="0">
                    <a:sym typeface="Symbol" pitchFamily="2" charset="2"/>
                  </a:rPr>
                  <a:t>  58 is approximately 0.31.</a:t>
                </a:r>
              </a:p>
              <a:p>
                <a:pPr marL="457200" indent="-457200">
                  <a:buFont typeface="+mj-lt"/>
                  <a:buAutoNum type="alphaLcParenR"/>
                </a:pPr>
                <a:r>
                  <a:rPr lang="en-GB" sz="2200" dirty="0">
                    <a:sym typeface="Symbol" pitchFamily="2" charset="2"/>
                  </a:rPr>
                  <a:t>Use this information to 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i="1">
                            <a:latin typeface="Cambria Math" panose="02040503050406030204" pitchFamily="18" charset="0"/>
                            <a:sym typeface="Symbol" pitchFamily="2" charset="2"/>
                          </a:rPr>
                          <m:t>18</m:t>
                        </m:r>
                      </m:num>
                      <m:den>
                        <m:r>
                          <a:rPr lang="en-GB" sz="2200" i="1">
                            <a:latin typeface="Cambria Math" panose="02040503050406030204" pitchFamily="18" charset="0"/>
                            <a:sym typeface="Symbol" pitchFamily="2" charset="2"/>
                          </a:rPr>
                          <m:t>58</m:t>
                        </m:r>
                      </m:den>
                    </m:f>
                  </m:oMath>
                </a14:m>
                <a:r>
                  <a:rPr lang="en-GB" sz="2200" dirty="0">
                    <a:sym typeface="Symbol" pitchFamily="2" charset="2"/>
                  </a:rPr>
                  <a:t> on the number line.</a:t>
                </a:r>
              </a:p>
            </p:txBody>
          </p:sp>
        </mc:Choice>
        <mc:Fallback xmlns="">
          <p:sp>
            <p:nvSpPr>
              <p:cNvPr id="5" name="TextBox 4">
                <a:extLst>
                  <a:ext uri="{FF2B5EF4-FFF2-40B4-BE49-F238E27FC236}">
                    <a16:creationId xmlns:a16="http://schemas.microsoft.com/office/drawing/2014/main" id="{AF16251E-208E-3840-8676-C7D61D3F6BC3}"/>
                  </a:ext>
                </a:extLst>
              </p:cNvPr>
              <p:cNvSpPr txBox="1">
                <a:spLocks noRot="1" noChangeAspect="1" noMove="1" noResize="1" noEditPoints="1" noAdjustHandles="1" noChangeArrowheads="1" noChangeShapeType="1" noTextEdit="1"/>
              </p:cNvSpPr>
              <p:nvPr/>
            </p:nvSpPr>
            <p:spPr>
              <a:xfrm>
                <a:off x="378747" y="2672374"/>
                <a:ext cx="8975534" cy="1008225"/>
              </a:xfrm>
              <a:prstGeom prst="rect">
                <a:avLst/>
              </a:prstGeom>
              <a:blipFill>
                <a:blip r:embed="rId4"/>
                <a:stretch>
                  <a:fillRect l="-883" t="-3614" r="-68" b="-36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2E9C93-6658-F845-8E4F-02FC88310E30}"/>
                  </a:ext>
                </a:extLst>
              </p:cNvPr>
              <p:cNvSpPr txBox="1"/>
              <p:nvPr/>
            </p:nvSpPr>
            <p:spPr>
              <a:xfrm>
                <a:off x="378747" y="3732724"/>
                <a:ext cx="9008364" cy="1008225"/>
              </a:xfrm>
              <a:prstGeom prst="rect">
                <a:avLst/>
              </a:prstGeom>
              <a:noFill/>
            </p:spPr>
            <p:txBody>
              <a:bodyPr wrap="none" rtlCol="0">
                <a:spAutoFit/>
              </a:bodyPr>
              <a:lstStyle/>
              <a:p>
                <a:pPr>
                  <a:buNone/>
                </a:pPr>
                <a:r>
                  <a:rPr lang="en-US" sz="2200" dirty="0"/>
                  <a:t>Tauseef uses a calculator to find out that 10</a:t>
                </a:r>
                <a:r>
                  <a:rPr lang="en-GB" sz="2200" dirty="0">
                    <a:sym typeface="Symbol" pitchFamily="2" charset="2"/>
                  </a:rPr>
                  <a:t>  58 is approximately 0.17</a:t>
                </a:r>
              </a:p>
              <a:p>
                <a:pPr marL="457200" indent="-457200">
                  <a:buFont typeface="+mj-lt"/>
                  <a:buAutoNum type="alphaLcParenR" startAt="2"/>
                </a:pPr>
                <a:r>
                  <a:rPr lang="en-GB" sz="2200" dirty="0">
                    <a:sym typeface="Symbol" pitchFamily="2" charset="2"/>
                  </a:rPr>
                  <a:t>Use this information to 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i="1">
                            <a:latin typeface="Cambria Math" panose="02040503050406030204" pitchFamily="18" charset="0"/>
                            <a:sym typeface="Symbol" pitchFamily="2" charset="2"/>
                          </a:rPr>
                          <m:t>10</m:t>
                        </m:r>
                      </m:num>
                      <m:den>
                        <m:r>
                          <a:rPr lang="en-GB" sz="2200" i="1">
                            <a:latin typeface="Cambria Math" panose="02040503050406030204" pitchFamily="18" charset="0"/>
                            <a:sym typeface="Symbol" pitchFamily="2" charset="2"/>
                          </a:rPr>
                          <m:t>58</m:t>
                        </m:r>
                      </m:den>
                    </m:f>
                  </m:oMath>
                </a14:m>
                <a:r>
                  <a:rPr lang="en-GB" sz="2200" dirty="0">
                    <a:sym typeface="Symbol" pitchFamily="2" charset="2"/>
                  </a:rPr>
                  <a:t> on the number line.</a:t>
                </a:r>
              </a:p>
            </p:txBody>
          </p:sp>
        </mc:Choice>
        <mc:Fallback xmlns="">
          <p:sp>
            <p:nvSpPr>
              <p:cNvPr id="7" name="TextBox 6">
                <a:extLst>
                  <a:ext uri="{FF2B5EF4-FFF2-40B4-BE49-F238E27FC236}">
                    <a16:creationId xmlns:a16="http://schemas.microsoft.com/office/drawing/2014/main" id="{132E9C93-6658-F845-8E4F-02FC88310E30}"/>
                  </a:ext>
                </a:extLst>
              </p:cNvPr>
              <p:cNvSpPr txBox="1">
                <a:spLocks noRot="1" noChangeAspect="1" noMove="1" noResize="1" noEditPoints="1" noAdjustHandles="1" noChangeArrowheads="1" noChangeShapeType="1" noTextEdit="1"/>
              </p:cNvSpPr>
              <p:nvPr/>
            </p:nvSpPr>
            <p:spPr>
              <a:xfrm>
                <a:off x="378747" y="3732724"/>
                <a:ext cx="9008364" cy="1008225"/>
              </a:xfrm>
              <a:prstGeom prst="rect">
                <a:avLst/>
              </a:prstGeom>
              <a:blipFill>
                <a:blip r:embed="rId6"/>
                <a:stretch>
                  <a:fillRect l="-880" t="-3614" b="-36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D8BD876-7EBF-5140-ABA8-27DDF7DD4F0C}"/>
                  </a:ext>
                </a:extLst>
              </p:cNvPr>
              <p:cNvSpPr/>
              <p:nvPr/>
            </p:nvSpPr>
            <p:spPr>
              <a:xfrm>
                <a:off x="378747" y="4769813"/>
                <a:ext cx="5564344" cy="573427"/>
              </a:xfrm>
              <a:prstGeom prst="rect">
                <a:avLst/>
              </a:prstGeom>
            </p:spPr>
            <p:txBody>
              <a:bodyPr wrap="none">
                <a:spAutoFit/>
              </a:bodyPr>
              <a:lstStyle/>
              <a:p>
                <a:pPr marL="457200" indent="-457200">
                  <a:buFont typeface="+mj-lt"/>
                  <a:buAutoNum type="alphaLcParenR" startAt="3"/>
                </a:pPr>
                <a:r>
                  <a:rPr lang="en-GB" sz="2200" dirty="0">
                    <a:sym typeface="Symbol" pitchFamily="2" charset="2"/>
                  </a:rPr>
                  <a:t>Mark the fraction </a:t>
                </a:r>
                <a14:m>
                  <m:oMath xmlns:m="http://schemas.openxmlformats.org/officeDocument/2006/math">
                    <m:f>
                      <m:fPr>
                        <m:ctrlPr>
                          <a:rPr lang="en-GB" sz="2200" i="1">
                            <a:latin typeface="Cambria Math" panose="02040503050406030204" pitchFamily="18" charset="0"/>
                            <a:sym typeface="Symbol" pitchFamily="2" charset="2"/>
                          </a:rPr>
                        </m:ctrlPr>
                      </m:fPr>
                      <m:num>
                        <m:r>
                          <a:rPr lang="en-GB" sz="2200" i="1">
                            <a:latin typeface="Cambria Math" panose="02040503050406030204" pitchFamily="18" charset="0"/>
                            <a:sym typeface="Symbol" pitchFamily="2" charset="2"/>
                          </a:rPr>
                          <m:t>28</m:t>
                        </m:r>
                      </m:num>
                      <m:den>
                        <m:r>
                          <a:rPr lang="en-GB" sz="2200" i="1">
                            <a:latin typeface="Cambria Math" panose="02040503050406030204" pitchFamily="18" charset="0"/>
                            <a:sym typeface="Symbol" pitchFamily="2" charset="2"/>
                          </a:rPr>
                          <m:t>58</m:t>
                        </m:r>
                      </m:den>
                    </m:f>
                  </m:oMath>
                </a14:m>
                <a:r>
                  <a:rPr lang="en-US" sz="2200" dirty="0"/>
                  <a:t> on the number line.</a:t>
                </a:r>
              </a:p>
            </p:txBody>
          </p:sp>
        </mc:Choice>
        <mc:Fallback xmlns="">
          <p:sp>
            <p:nvSpPr>
              <p:cNvPr id="8" name="Rectangle 7">
                <a:extLst>
                  <a:ext uri="{FF2B5EF4-FFF2-40B4-BE49-F238E27FC236}">
                    <a16:creationId xmlns:a16="http://schemas.microsoft.com/office/drawing/2014/main" id="{4D8BD876-7EBF-5140-ABA8-27DDF7DD4F0C}"/>
                  </a:ext>
                </a:extLst>
              </p:cNvPr>
              <p:cNvSpPr>
                <a:spLocks noRot="1" noChangeAspect="1" noMove="1" noResize="1" noEditPoints="1" noAdjustHandles="1" noChangeArrowheads="1" noChangeShapeType="1" noTextEdit="1"/>
              </p:cNvSpPr>
              <p:nvPr/>
            </p:nvSpPr>
            <p:spPr>
              <a:xfrm>
                <a:off x="378747" y="4769813"/>
                <a:ext cx="5564344" cy="573427"/>
              </a:xfrm>
              <a:prstGeom prst="rect">
                <a:avLst/>
              </a:prstGeom>
              <a:blipFill>
                <a:blip r:embed="rId7"/>
                <a:stretch>
                  <a:fillRect l="-1205" r="-548" b="-736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AD03492C-0E12-43BF-B775-F0611E78A289}"/>
              </a:ext>
            </a:extLst>
          </p:cNvPr>
          <p:cNvSpPr txBox="1"/>
          <p:nvPr/>
        </p:nvSpPr>
        <p:spPr>
          <a:xfrm>
            <a:off x="1162975" y="5950913"/>
            <a:ext cx="7769392" cy="769441"/>
          </a:xfrm>
          <a:prstGeom prst="rect">
            <a:avLst/>
          </a:prstGeom>
          <a:noFill/>
        </p:spPr>
        <p:txBody>
          <a:bodyPr wrap="square">
            <a:spAutoFit/>
          </a:bodyPr>
          <a:lstStyle/>
          <a:p>
            <a:pPr>
              <a:buNone/>
            </a:pPr>
            <a:r>
              <a:rPr lang="en-GB" sz="2200" dirty="0"/>
              <a:t>Using your answers (and without using a calculator), what other fifty-eighths can you mark on the number line?</a:t>
            </a:r>
          </a:p>
        </p:txBody>
      </p:sp>
      <p:pic>
        <p:nvPicPr>
          <p:cNvPr id="10" name="Picture 9">
            <a:extLst>
              <a:ext uri="{FF2B5EF4-FFF2-40B4-BE49-F238E27FC236}">
                <a16:creationId xmlns:a16="http://schemas.microsoft.com/office/drawing/2014/main" id="{E9B7AEF7-24DB-4652-BBDA-98EBB58A28D6}"/>
              </a:ext>
            </a:extLst>
          </p:cNvPr>
          <p:cNvPicPr>
            <a:picLocks noChangeAspect="1"/>
          </p:cNvPicPr>
          <p:nvPr/>
        </p:nvPicPr>
        <p:blipFill>
          <a:blip r:embed="rId8"/>
          <a:stretch>
            <a:fillRect/>
          </a:stretch>
        </p:blipFill>
        <p:spPr>
          <a:xfrm>
            <a:off x="559562" y="1338499"/>
            <a:ext cx="11072875" cy="799008"/>
          </a:xfrm>
          <a:prstGeom prst="rect">
            <a:avLst/>
          </a:prstGeom>
        </p:spPr>
      </p:pic>
    </p:spTree>
    <p:extLst>
      <p:ext uri="{BB962C8B-B14F-4D97-AF65-F5344CB8AC3E}">
        <p14:creationId xmlns:p14="http://schemas.microsoft.com/office/powerpoint/2010/main" val="8526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C: Decimal inbetweeners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40138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6398C9C1-D2F5-4846-AA53-48870250C747}"/>
              </a:ext>
            </a:extLst>
          </p:cNvPr>
          <p:cNvSpPr txBox="1"/>
          <p:nvPr/>
        </p:nvSpPr>
        <p:spPr>
          <a:xfrm>
            <a:off x="145680" y="1163782"/>
            <a:ext cx="5942652" cy="430887"/>
          </a:xfrm>
          <a:prstGeom prst="rect">
            <a:avLst/>
          </a:prstGeom>
          <a:noFill/>
        </p:spPr>
        <p:txBody>
          <a:bodyPr wrap="square" rtlCol="0">
            <a:spAutoFit/>
          </a:bodyPr>
          <a:lstStyle/>
          <a:p>
            <a:pPr>
              <a:buNone/>
            </a:pPr>
            <a:r>
              <a:rPr lang="en-GB" sz="2200" dirty="0"/>
              <a:t>Choose a decimal that is between:</a:t>
            </a:r>
          </a:p>
        </p:txBody>
      </p:sp>
      <p:sp>
        <p:nvSpPr>
          <p:cNvPr id="11" name="TextBox 10">
            <a:extLst>
              <a:ext uri="{FF2B5EF4-FFF2-40B4-BE49-F238E27FC236}">
                <a16:creationId xmlns:a16="http://schemas.microsoft.com/office/drawing/2014/main" id="{75B5963D-0BC3-4EA0-88A7-24759545551F}"/>
              </a:ext>
            </a:extLst>
          </p:cNvPr>
          <p:cNvSpPr txBox="1"/>
          <p:nvPr/>
        </p:nvSpPr>
        <p:spPr>
          <a:xfrm>
            <a:off x="1370950" y="1997839"/>
            <a:ext cx="7592493" cy="2400657"/>
          </a:xfrm>
          <a:prstGeom prst="rect">
            <a:avLst/>
          </a:prstGeom>
          <a:noFill/>
        </p:spPr>
        <p:txBody>
          <a:bodyPr wrap="square" numCol="2" rtlCol="0">
            <a:spAutoFit/>
          </a:bodyPr>
          <a:lstStyle/>
          <a:p>
            <a:pPr marL="514350" indent="-514350">
              <a:spcBef>
                <a:spcPts val="1200"/>
              </a:spcBef>
              <a:buFont typeface="+mj-lt"/>
              <a:buAutoNum type="alphaLcParenR"/>
            </a:pPr>
            <a:r>
              <a:rPr lang="en-GB" sz="2200" dirty="0"/>
              <a:t>0 and 1</a:t>
            </a:r>
          </a:p>
          <a:p>
            <a:pPr marL="514350" indent="-514350">
              <a:spcBef>
                <a:spcPts val="1200"/>
              </a:spcBef>
              <a:buFont typeface="+mj-lt"/>
              <a:buAutoNum type="alphaLcParenR"/>
            </a:pPr>
            <a:r>
              <a:rPr lang="en-GB" sz="2200" dirty="0"/>
              <a:t>0 and 0.5</a:t>
            </a:r>
          </a:p>
          <a:p>
            <a:pPr marL="514350" indent="-514350">
              <a:spcBef>
                <a:spcPts val="1200"/>
              </a:spcBef>
              <a:buFont typeface="+mj-lt"/>
              <a:buAutoNum type="alphaLcParenR"/>
            </a:pPr>
            <a:r>
              <a:rPr lang="en-GB" sz="2200" dirty="0"/>
              <a:t>0 and 0.25</a:t>
            </a:r>
          </a:p>
          <a:p>
            <a:pPr marL="514350" indent="-514350">
              <a:spcBef>
                <a:spcPts val="1200"/>
              </a:spcBef>
              <a:buFont typeface="+mj-lt"/>
              <a:buAutoNum type="alphaLcParenR"/>
            </a:pPr>
            <a:r>
              <a:rPr lang="en-GB" sz="2200" dirty="0"/>
              <a:t>0.5 and 1</a:t>
            </a:r>
          </a:p>
          <a:p>
            <a:pPr marL="514350" indent="-514350">
              <a:spcBef>
                <a:spcPts val="1200"/>
              </a:spcBef>
              <a:buFont typeface="+mj-lt"/>
              <a:buAutoNum type="alphaLcParenR"/>
            </a:pPr>
            <a:r>
              <a:rPr lang="en-GB" sz="2200" dirty="0"/>
              <a:t>0.3 and 0.2</a:t>
            </a:r>
          </a:p>
        </p:txBody>
      </p:sp>
      <p:sp>
        <p:nvSpPr>
          <p:cNvPr id="8" name="TextBox 7">
            <a:extLst>
              <a:ext uri="{FF2B5EF4-FFF2-40B4-BE49-F238E27FC236}">
                <a16:creationId xmlns:a16="http://schemas.microsoft.com/office/drawing/2014/main" id="{2EF067ED-4AFB-4E34-8F81-10D2EBDED95B}"/>
              </a:ext>
            </a:extLst>
          </p:cNvPr>
          <p:cNvSpPr txBox="1"/>
          <p:nvPr/>
        </p:nvSpPr>
        <p:spPr>
          <a:xfrm>
            <a:off x="1178698" y="5258174"/>
            <a:ext cx="7976995" cy="1107996"/>
          </a:xfrm>
          <a:prstGeom prst="rect">
            <a:avLst/>
          </a:prstGeom>
          <a:noFill/>
        </p:spPr>
        <p:txBody>
          <a:bodyPr wrap="square" rtlCol="0">
            <a:spAutoFit/>
          </a:bodyPr>
          <a:lstStyle/>
          <a:p>
            <a:pPr>
              <a:spcBef>
                <a:spcPts val="0"/>
              </a:spcBef>
              <a:buNone/>
            </a:pPr>
            <a:r>
              <a:rPr lang="en-GB" sz="2200" dirty="0"/>
              <a:t>Choose a decimal that could be an answer for as many of the questions as possible. How many questions is it possible to answer with the same decimal?</a:t>
            </a:r>
          </a:p>
        </p:txBody>
      </p:sp>
      <p:sp>
        <p:nvSpPr>
          <p:cNvPr id="10" name="TextBox 9">
            <a:extLst>
              <a:ext uri="{FF2B5EF4-FFF2-40B4-BE49-F238E27FC236}">
                <a16:creationId xmlns:a16="http://schemas.microsoft.com/office/drawing/2014/main" id="{AF6FD136-22D6-4360-9BC3-769F13C0E6A5}"/>
              </a:ext>
            </a:extLst>
          </p:cNvPr>
          <p:cNvSpPr txBox="1"/>
          <p:nvPr/>
        </p:nvSpPr>
        <p:spPr>
          <a:xfrm>
            <a:off x="5628976" y="1997839"/>
            <a:ext cx="5192074" cy="2400657"/>
          </a:xfrm>
          <a:prstGeom prst="rect">
            <a:avLst/>
          </a:prstGeom>
          <a:noFill/>
        </p:spPr>
        <p:txBody>
          <a:bodyPr wrap="square">
            <a:spAutoFit/>
          </a:bodyPr>
          <a:lstStyle/>
          <a:p>
            <a:pPr marL="514350" indent="-514350">
              <a:spcBef>
                <a:spcPts val="1200"/>
              </a:spcBef>
              <a:buFont typeface="+mj-lt"/>
              <a:buAutoNum type="alphaLcParenR" startAt="6"/>
            </a:pPr>
            <a:r>
              <a:rPr lang="en-GB" sz="2200" dirty="0"/>
              <a:t>0.2 and 0.24</a:t>
            </a:r>
          </a:p>
          <a:p>
            <a:pPr marL="514350" indent="-514350">
              <a:spcBef>
                <a:spcPts val="1200"/>
              </a:spcBef>
              <a:buFont typeface="+mj-lt"/>
              <a:buAutoNum type="alphaLcParenR" startAt="6"/>
            </a:pPr>
            <a:r>
              <a:rPr lang="en-GB" sz="2200" dirty="0"/>
              <a:t>0.05 and 0.2</a:t>
            </a:r>
          </a:p>
          <a:p>
            <a:pPr marL="514350" indent="-514350">
              <a:spcBef>
                <a:spcPts val="1200"/>
              </a:spcBef>
              <a:buFont typeface="+mj-lt"/>
              <a:buAutoNum type="alphaLcParenR" startAt="6"/>
            </a:pPr>
            <a:r>
              <a:rPr lang="en-GB" sz="2200" dirty="0"/>
              <a:t>0.1 and 0.05</a:t>
            </a:r>
          </a:p>
          <a:p>
            <a:pPr marL="514350" indent="-514350">
              <a:spcBef>
                <a:spcPts val="1200"/>
              </a:spcBef>
              <a:buFont typeface="+mj-lt"/>
              <a:buAutoNum type="alphaLcParenR" startAt="6"/>
            </a:pPr>
            <a:r>
              <a:rPr lang="en-GB" sz="2200" dirty="0"/>
              <a:t>0.05 and 0.06</a:t>
            </a:r>
          </a:p>
          <a:p>
            <a:pPr marL="514350" indent="-514350">
              <a:spcBef>
                <a:spcPts val="1200"/>
              </a:spcBef>
              <a:buFont typeface="+mj-lt"/>
              <a:buAutoNum type="alphaLcParenR" startAt="6"/>
            </a:pPr>
            <a:r>
              <a:rPr lang="en-GB" sz="2200" dirty="0"/>
              <a:t>0.405 and 0.415</a:t>
            </a:r>
          </a:p>
        </p:txBody>
      </p:sp>
    </p:spTree>
    <p:extLst>
      <p:ext uri="{BB962C8B-B14F-4D97-AF65-F5344CB8AC3E}">
        <p14:creationId xmlns:p14="http://schemas.microsoft.com/office/powerpoint/2010/main" val="33777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1" grpId="0" uiExpand="1" build="p"/>
      <p:bldP spid="8" grpId="0"/>
      <p:bldP spid="10"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D: Fraction Inbetweeners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6398C9C1-D2F5-4846-AA53-48870250C747}"/>
              </a:ext>
            </a:extLst>
          </p:cNvPr>
          <p:cNvSpPr txBox="1"/>
          <p:nvPr/>
        </p:nvSpPr>
        <p:spPr>
          <a:xfrm>
            <a:off x="145680" y="1107855"/>
            <a:ext cx="4455066" cy="430887"/>
          </a:xfrm>
          <a:prstGeom prst="rect">
            <a:avLst/>
          </a:prstGeom>
          <a:noFill/>
        </p:spPr>
        <p:txBody>
          <a:bodyPr wrap="none" rtlCol="0">
            <a:spAutoFit/>
          </a:bodyPr>
          <a:lstStyle/>
          <a:p>
            <a:pPr>
              <a:buNone/>
            </a:pPr>
            <a:r>
              <a:rPr lang="en-GB" sz="2200" dirty="0"/>
              <a:t>Choose a fraction that is between: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B5963D-0BC3-4EA0-88A7-24759545551F}"/>
                  </a:ext>
                </a:extLst>
              </p:cNvPr>
              <p:cNvSpPr txBox="1"/>
              <p:nvPr/>
            </p:nvSpPr>
            <p:spPr>
              <a:xfrm>
                <a:off x="878664" y="1866030"/>
                <a:ext cx="10491177" cy="3582134"/>
              </a:xfrm>
              <a:prstGeom prst="rect">
                <a:avLst/>
              </a:prstGeom>
              <a:noFill/>
            </p:spPr>
            <p:txBody>
              <a:bodyPr wrap="square" numCol="3" rtlCol="0">
                <a:spAutoFit/>
              </a:bodyPr>
              <a:lstStyle/>
              <a:p>
                <a:pPr marL="514350" indent="-514350">
                  <a:spcBef>
                    <a:spcPts val="1200"/>
                  </a:spcBef>
                  <a:buFont typeface="+mj-lt"/>
                  <a:buAutoNum type="alphaLcParenR"/>
                </a:pPr>
                <a:r>
                  <a:rPr lang="en-GB" dirty="0"/>
                  <a:t> </a:t>
                </a:r>
                <a:r>
                  <a:rPr lang="en-GB" sz="2200" dirty="0"/>
                  <a:t>0 and 1</a:t>
                </a:r>
              </a:p>
              <a:p>
                <a:pPr marL="514350" indent="-514350">
                  <a:spcBef>
                    <a:spcPts val="1200"/>
                  </a:spcBef>
                  <a:buFont typeface="+mj-lt"/>
                  <a:buAutoNum type="alphaLcParenR"/>
                </a:pPr>
                <a:r>
                  <a:rPr lang="en-GB" dirty="0"/>
                  <a:t> </a:t>
                </a:r>
                <a:r>
                  <a:rPr lang="en-GB" sz="2200" dirty="0"/>
                  <a:t>0 and</a:t>
                </a: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num>
                      <m:den>
                        <m:r>
                          <a:rPr lang="en-GB" i="1" dirty="0">
                            <a:latin typeface="Cambria Math" panose="02040503050406030204" pitchFamily="18" charset="0"/>
                          </a:rPr>
                          <m:t>2</m:t>
                        </m:r>
                      </m:den>
                    </m:f>
                  </m:oMath>
                </a14:m>
                <a:endParaRPr lang="en-GB" i="1" dirty="0">
                  <a:latin typeface="Cambria Math" panose="02040503050406030204" pitchFamily="18" charset="0"/>
                </a:endParaRPr>
              </a:p>
              <a:p>
                <a:pPr marL="514350" indent="-514350">
                  <a:spcBef>
                    <a:spcPts val="1200"/>
                  </a:spcBef>
                  <a:buFont typeface="+mj-lt"/>
                  <a:buAutoNum type="alphaLcParenR"/>
                </a:pPr>
                <a:r>
                  <a:rPr lang="en-GB" dirty="0"/>
                  <a:t>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2</m:t>
                        </m:r>
                      </m:num>
                      <m:den>
                        <m:r>
                          <a:rPr lang="en-GB" b="0" i="1" dirty="0" smtClean="0">
                            <a:latin typeface="Cambria Math" panose="02040503050406030204" pitchFamily="18" charset="0"/>
                          </a:rPr>
                          <m:t>5</m:t>
                        </m:r>
                      </m:den>
                    </m:f>
                  </m:oMath>
                </a14:m>
                <a:r>
                  <a:rPr lang="en-GB" dirty="0"/>
                  <a:t> </a:t>
                </a:r>
                <a:r>
                  <a:rPr lang="en-GB" sz="2200" dirty="0"/>
                  <a:t>and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4</m:t>
                        </m:r>
                      </m:num>
                      <m:den>
                        <m:r>
                          <a:rPr lang="en-GB" b="0" i="1" dirty="0" smtClean="0">
                            <a:latin typeface="Cambria Math" panose="02040503050406030204" pitchFamily="18" charset="0"/>
                          </a:rPr>
                          <m:t>5</m:t>
                        </m:r>
                      </m:den>
                    </m:f>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2</m:t>
                        </m:r>
                      </m:num>
                      <m:den>
                        <m:r>
                          <a:rPr lang="en-GB" i="1" dirty="0">
                            <a:latin typeface="Cambria Math" panose="02040503050406030204" pitchFamily="18" charset="0"/>
                          </a:rPr>
                          <m:t>5</m:t>
                        </m:r>
                      </m:den>
                    </m:f>
                  </m:oMath>
                </a14:m>
                <a:r>
                  <a:rPr lang="en-GB" dirty="0"/>
                  <a:t> </a:t>
                </a:r>
                <a:r>
                  <a:rPr lang="en-GB" sz="2200" dirty="0"/>
                  <a:t>and</a:t>
                </a:r>
                <a:r>
                  <a:rPr lang="en-GB" dirty="0"/>
                  <a:t>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3</m:t>
                        </m:r>
                      </m:num>
                      <m:den>
                        <m:r>
                          <a:rPr lang="en-GB" i="1" dirty="0">
                            <a:latin typeface="Cambria Math" panose="02040503050406030204" pitchFamily="18" charset="0"/>
                          </a:rPr>
                          <m:t>5</m:t>
                        </m:r>
                      </m:den>
                    </m:f>
                  </m:oMath>
                </a14:m>
                <a:endParaRPr lang="en-GB" dirty="0"/>
              </a:p>
              <a:p>
                <a:pPr marL="514350" indent="-514350">
                  <a:spcBef>
                    <a:spcPts val="1200"/>
                  </a:spcBef>
                  <a:buFont typeface="+mj-lt"/>
                  <a:buAutoNum type="alphaLcParenR"/>
                </a:pPr>
                <a:r>
                  <a:rPr lang="en-GB" dirty="0"/>
                  <a:t> </a:t>
                </a:r>
                <a:r>
                  <a:rPr lang="en-GB" sz="2200" dirty="0"/>
                  <a:t>0 and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5</m:t>
                        </m:r>
                      </m:den>
                    </m:f>
                    <m:r>
                      <a:rPr lang="en-GB" b="0" i="1" dirty="0" smtClean="0">
                        <a:latin typeface="Cambria Math" panose="02040503050406030204" pitchFamily="18" charset="0"/>
                      </a:rPr>
                      <m:t> </m:t>
                    </m:r>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oMath>
                </a14:m>
                <a:r>
                  <a:rPr lang="en-GB" dirty="0"/>
                  <a:t> </a:t>
                </a:r>
                <a:r>
                  <a:rPr lang="en-GB" sz="2200" dirty="0"/>
                  <a:t>and</a:t>
                </a: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3</m:t>
                        </m:r>
                      </m:num>
                      <m:den>
                        <m:r>
                          <a:rPr lang="en-GB" b="0" i="1" dirty="0" smtClean="0">
                            <a:latin typeface="Cambria Math" panose="02040503050406030204" pitchFamily="18" charset="0"/>
                          </a:rPr>
                          <m:t>4</m:t>
                        </m:r>
                      </m:den>
                    </m:f>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a14:m>
                <a:r>
                  <a:rPr lang="en-GB" dirty="0"/>
                  <a:t> </a:t>
                </a:r>
                <a:r>
                  <a:rPr lang="en-GB" sz="2200" dirty="0"/>
                  <a:t>and</a:t>
                </a:r>
                <a:r>
                  <a:rPr lang="en-GB" dirty="0"/>
                  <a:t>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3</m:t>
                        </m:r>
                      </m:den>
                    </m:f>
                  </m:oMath>
                </a14:m>
                <a:r>
                  <a:rPr lang="en-GB" dirty="0"/>
                  <a:t> </a:t>
                </a:r>
                <a:r>
                  <a:rPr lang="en-GB" sz="2200" dirty="0"/>
                  <a:t>and </a:t>
                </a:r>
                <a14:m>
                  <m:oMath xmlns:m="http://schemas.openxmlformats.org/officeDocument/2006/math">
                    <m:f>
                      <m:fPr>
                        <m:ctrlPr>
                          <a:rPr lang="en-GB" i="1" dirty="0">
                            <a:latin typeface="Cambria Math" panose="02040503050406030204" pitchFamily="18" charset="0"/>
                          </a:rPr>
                        </m:ctrlPr>
                      </m:fPr>
                      <m:num>
                        <m:r>
                          <a:rPr lang="en-GB" b="0" i="1" dirty="0" smtClean="0">
                            <a:latin typeface="Cambria Math" panose="02040503050406030204" pitchFamily="18" charset="0"/>
                          </a:rPr>
                          <m:t>2</m:t>
                        </m:r>
                      </m:num>
                      <m:den>
                        <m:r>
                          <a:rPr lang="en-GB" b="0" i="1" dirty="0" smtClean="0">
                            <a:latin typeface="Cambria Math" panose="02040503050406030204" pitchFamily="18" charset="0"/>
                          </a:rPr>
                          <m:t>3</m:t>
                        </m:r>
                      </m:den>
                    </m:f>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num>
                      <m:den>
                        <m:r>
                          <a:rPr lang="en-GB" b="0" i="1" dirty="0" smtClean="0">
                            <a:latin typeface="Cambria Math" panose="02040503050406030204" pitchFamily="18" charset="0"/>
                          </a:rPr>
                          <m:t>2</m:t>
                        </m:r>
                      </m:den>
                    </m:f>
                  </m:oMath>
                </a14:m>
                <a:r>
                  <a:rPr lang="en-GB" dirty="0"/>
                  <a:t> </a:t>
                </a:r>
                <a:r>
                  <a:rPr lang="en-GB" sz="2200" dirty="0"/>
                  <a:t>and</a:t>
                </a: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1</m:t>
                        </m:r>
                      </m:num>
                      <m:den>
                        <m:r>
                          <a:rPr lang="en-GB" b="0" i="1" dirty="0" smtClean="0">
                            <a:latin typeface="Cambria Math" panose="02040503050406030204" pitchFamily="18" charset="0"/>
                          </a:rPr>
                          <m:t>3</m:t>
                        </m:r>
                      </m:den>
                    </m:f>
                  </m:oMath>
                </a14:m>
                <a:endParaRPr lang="en-GB" dirty="0"/>
              </a:p>
              <a:p>
                <a:pPr marL="514350" indent="-514350">
                  <a:spcBef>
                    <a:spcPts val="1200"/>
                  </a:spcBef>
                  <a:buFont typeface="+mj-lt"/>
                  <a:buAutoNum type="alphaLcParenR"/>
                </a:pP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3</m:t>
                        </m:r>
                      </m:num>
                      <m:den>
                        <m:r>
                          <a:rPr lang="en-GB" i="1" dirty="0">
                            <a:latin typeface="Cambria Math" panose="02040503050406030204" pitchFamily="18" charset="0"/>
                          </a:rPr>
                          <m:t>10</m:t>
                        </m:r>
                      </m:den>
                    </m:f>
                  </m:oMath>
                </a14:m>
                <a:r>
                  <a:rPr lang="en-GB" dirty="0"/>
                  <a:t> </a:t>
                </a:r>
                <a:r>
                  <a:rPr lang="en-GB" sz="2200" dirty="0"/>
                  <a:t>and</a:t>
                </a:r>
                <a:r>
                  <a:rPr lang="en-GB" dirty="0"/>
                  <a:t> </a:t>
                </a:r>
                <a14:m>
                  <m:oMath xmlns:m="http://schemas.openxmlformats.org/officeDocument/2006/math">
                    <m:f>
                      <m:fPr>
                        <m:ctrlPr>
                          <a:rPr lang="en-GB" i="1" dirty="0">
                            <a:latin typeface="Cambria Math" panose="02040503050406030204" pitchFamily="18" charset="0"/>
                          </a:rPr>
                        </m:ctrlPr>
                      </m:fPr>
                      <m:num>
                        <m:r>
                          <a:rPr lang="en-GB" i="1" dirty="0">
                            <a:latin typeface="Cambria Math" panose="02040503050406030204" pitchFamily="18" charset="0"/>
                          </a:rPr>
                          <m:t>3</m:t>
                        </m:r>
                      </m:num>
                      <m:den>
                        <m:r>
                          <a:rPr lang="en-GB" i="1" dirty="0">
                            <a:latin typeface="Cambria Math" panose="02040503050406030204" pitchFamily="18" charset="0"/>
                          </a:rPr>
                          <m:t>5</m:t>
                        </m:r>
                      </m:den>
                    </m:f>
                  </m:oMath>
                </a14:m>
                <a:endParaRPr lang="en-GB" dirty="0"/>
              </a:p>
              <a:p>
                <a:pPr marL="514350" indent="-514350">
                  <a:spcBef>
                    <a:spcPts val="1200"/>
                  </a:spcBef>
                  <a:buFont typeface="+mj-lt"/>
                  <a:buAutoNum type="alphaLcParenR"/>
                </a:pPr>
                <a:r>
                  <a:rPr lang="en-GB" dirty="0"/>
                  <a:t> </a:t>
                </a:r>
                <a:r>
                  <a:rPr lang="en-GB" sz="2200" dirty="0"/>
                  <a:t>1</a:t>
                </a:r>
                <a:r>
                  <a:rPr lang="en-GB" dirty="0"/>
                  <a:t> </a:t>
                </a:r>
                <a:r>
                  <a:rPr lang="en-GB" sz="2200" dirty="0"/>
                  <a:t>and</a:t>
                </a:r>
                <a:r>
                  <a:rPr lang="en-GB" dirty="0"/>
                  <a:t> </a:t>
                </a:r>
                <a:r>
                  <a:rPr lang="en-GB" sz="2200" dirty="0"/>
                  <a:t>2</a:t>
                </a:r>
              </a:p>
              <a:p>
                <a:pPr marL="514350" indent="-514350">
                  <a:spcBef>
                    <a:spcPts val="1200"/>
                  </a:spcBef>
                  <a:buFont typeface="+mj-lt"/>
                  <a:buAutoNum type="alphaLcParenR"/>
                </a:pPr>
                <a:r>
                  <a:rPr lang="en-GB" dirty="0">
                    <a:latin typeface="+mn-lt"/>
                    <a:ea typeface="Cambria Math" panose="02040503050406030204" pitchFamily="18" charset="0"/>
                  </a:rPr>
                  <a:t> </a:t>
                </a:r>
                <a:r>
                  <a:rPr lang="en-GB" sz="2200" dirty="0">
                    <a:latin typeface="+mn-lt"/>
                    <a:ea typeface="Cambria Math" panose="02040503050406030204" pitchFamily="18" charset="0"/>
                  </a:rPr>
                  <a:t>1</a:t>
                </a:r>
                <a14:m>
                  <m:oMath xmlns:m="http://schemas.openxmlformats.org/officeDocument/2006/math">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oMath>
                </a14:m>
                <a:r>
                  <a:rPr lang="en-GB" dirty="0">
                    <a:latin typeface="Cambria Math" panose="02040503050406030204" pitchFamily="18" charset="0"/>
                    <a:ea typeface="Cambria Math" panose="02040503050406030204" pitchFamily="18" charset="0"/>
                  </a:rPr>
                  <a:t> </a:t>
                </a:r>
                <a:r>
                  <a:rPr lang="en-GB" sz="2200" dirty="0"/>
                  <a:t>and</a:t>
                </a:r>
                <a:r>
                  <a:rPr lang="en-GB" dirty="0"/>
                  <a:t> </a:t>
                </a:r>
                <a:r>
                  <a:rPr lang="en-GB" sz="2200" dirty="0"/>
                  <a:t>2</a:t>
                </a:r>
              </a:p>
              <a:p>
                <a:pPr marL="514350" indent="-514350">
                  <a:spcBef>
                    <a:spcPts val="1200"/>
                  </a:spcBef>
                  <a:buFont typeface="+mj-lt"/>
                  <a:buAutoNum type="alphaLcParenR"/>
                </a:pPr>
                <a:r>
                  <a:rPr lang="en-GB" dirty="0"/>
                  <a:t> </a:t>
                </a:r>
                <a:r>
                  <a:rPr lang="en-GB" sz="2200" dirty="0"/>
                  <a:t>10</a:t>
                </a:r>
                <a:r>
                  <a:rPr lang="en-GB" dirty="0"/>
                  <a:t> </a:t>
                </a:r>
                <a:r>
                  <a:rPr lang="en-GB" sz="2200" dirty="0"/>
                  <a:t>and</a:t>
                </a:r>
                <a:r>
                  <a:rPr lang="en-GB" dirty="0"/>
                  <a:t> </a:t>
                </a:r>
                <a:r>
                  <a:rPr lang="en-GB" sz="2200" dirty="0"/>
                  <a:t>22</a:t>
                </a:r>
              </a:p>
            </p:txBody>
          </p:sp>
        </mc:Choice>
        <mc:Fallback xmlns="">
          <p:sp>
            <p:nvSpPr>
              <p:cNvPr id="11" name="TextBox 10">
                <a:extLst>
                  <a:ext uri="{FF2B5EF4-FFF2-40B4-BE49-F238E27FC236}">
                    <a16:creationId xmlns:a16="http://schemas.microsoft.com/office/drawing/2014/main" id="{75B5963D-0BC3-4EA0-88A7-24759545551F}"/>
                  </a:ext>
                </a:extLst>
              </p:cNvPr>
              <p:cNvSpPr txBox="1">
                <a:spLocks noRot="1" noChangeAspect="1" noMove="1" noResize="1" noEditPoints="1" noAdjustHandles="1" noChangeArrowheads="1" noChangeShapeType="1" noTextEdit="1"/>
              </p:cNvSpPr>
              <p:nvPr/>
            </p:nvSpPr>
            <p:spPr>
              <a:xfrm>
                <a:off x="878664" y="1866030"/>
                <a:ext cx="10491177" cy="3582134"/>
              </a:xfrm>
              <a:prstGeom prst="rect">
                <a:avLst/>
              </a:prstGeom>
              <a:blipFill>
                <a:blip r:embed="rId3"/>
                <a:stretch>
                  <a:fillRect l="-1046" t="-850" b="-340"/>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54F1062A-5ED0-4378-B9A3-A3C6A7C9D8D4}"/>
              </a:ext>
            </a:extLst>
          </p:cNvPr>
          <p:cNvSpPr txBox="1"/>
          <p:nvPr/>
        </p:nvSpPr>
        <p:spPr>
          <a:xfrm>
            <a:off x="1042220" y="5984307"/>
            <a:ext cx="7976995" cy="430887"/>
          </a:xfrm>
          <a:prstGeom prst="rect">
            <a:avLst/>
          </a:prstGeom>
          <a:noFill/>
        </p:spPr>
        <p:txBody>
          <a:bodyPr wrap="square" rtlCol="0">
            <a:spAutoFit/>
          </a:bodyPr>
          <a:lstStyle/>
          <a:p>
            <a:pPr>
              <a:spcBef>
                <a:spcPts val="0"/>
              </a:spcBef>
              <a:buNone/>
            </a:pPr>
            <a:r>
              <a:rPr lang="en-GB" sz="2200" dirty="0"/>
              <a:t>Choose a different fraction for each of the questions.</a:t>
            </a:r>
          </a:p>
        </p:txBody>
      </p:sp>
    </p:spTree>
    <p:extLst>
      <p:ext uri="{BB962C8B-B14F-4D97-AF65-F5344CB8AC3E}">
        <p14:creationId xmlns:p14="http://schemas.microsoft.com/office/powerpoint/2010/main" val="3437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1" grpId="0" build="p"/>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3822B6-623C-4CEB-9F44-5BB4E4701E04}"/>
              </a:ext>
            </a:extLst>
          </p:cNvPr>
          <p:cNvSpPr>
            <a:spLocks noGrp="1"/>
          </p:cNvSpPr>
          <p:nvPr>
            <p:ph type="body" sz="quarter" idx="11"/>
          </p:nvPr>
        </p:nvSpPr>
        <p:spPr/>
        <p:txBody>
          <a:bodyPr/>
          <a:lstStyle/>
          <a:p>
            <a:r>
              <a:rPr lang="en-GB" dirty="0"/>
              <a:t>Additional activity E: Top of the clocks</a:t>
            </a:r>
          </a:p>
        </p:txBody>
      </p:sp>
      <p:sp>
        <p:nvSpPr>
          <p:cNvPr id="4" name="Action Button: Help 3">
            <a:hlinkClick r:id="" action="ppaction://noaction" highlightClick="1"/>
            <a:extLst>
              <a:ext uri="{FF2B5EF4-FFF2-40B4-BE49-F238E27FC236}">
                <a16:creationId xmlns:a16="http://schemas.microsoft.com/office/drawing/2014/main" id="{88F15A55-C13C-4E55-9363-2FEF08724D0D}"/>
              </a:ext>
            </a:extLst>
          </p:cNvPr>
          <p:cNvSpPr/>
          <p:nvPr/>
        </p:nvSpPr>
        <p:spPr>
          <a:xfrm>
            <a:off x="323656" y="528592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
        <p:nvSpPr>
          <p:cNvPr id="6" name="TextBox 5">
            <a:extLst>
              <a:ext uri="{FF2B5EF4-FFF2-40B4-BE49-F238E27FC236}">
                <a16:creationId xmlns:a16="http://schemas.microsoft.com/office/drawing/2014/main" id="{52D52120-3A8B-469E-A4D5-F119DC1A9AA8}"/>
              </a:ext>
            </a:extLst>
          </p:cNvPr>
          <p:cNvSpPr txBox="1"/>
          <p:nvPr/>
        </p:nvSpPr>
        <p:spPr>
          <a:xfrm>
            <a:off x="234473" y="1124744"/>
            <a:ext cx="8580754" cy="430887"/>
          </a:xfrm>
          <a:prstGeom prst="rect">
            <a:avLst/>
          </a:prstGeom>
          <a:noFill/>
        </p:spPr>
        <p:txBody>
          <a:bodyPr wrap="square">
            <a:spAutoFit/>
          </a:bodyPr>
          <a:lstStyle/>
          <a:p>
            <a:pPr>
              <a:buNone/>
            </a:pPr>
            <a:r>
              <a:rPr lang="en-GB" sz="2200" dirty="0"/>
              <a:t>A stopwatch measures time in minutes and seconds:</a:t>
            </a:r>
          </a:p>
        </p:txBody>
      </p:sp>
      <p:sp>
        <p:nvSpPr>
          <p:cNvPr id="56" name="TextBox 55">
            <a:extLst>
              <a:ext uri="{FF2B5EF4-FFF2-40B4-BE49-F238E27FC236}">
                <a16:creationId xmlns:a16="http://schemas.microsoft.com/office/drawing/2014/main" id="{D24AB5AC-4D94-458E-B8AF-94C6F0DD2E12}"/>
              </a:ext>
            </a:extLst>
          </p:cNvPr>
          <p:cNvSpPr txBox="1"/>
          <p:nvPr/>
        </p:nvSpPr>
        <p:spPr>
          <a:xfrm>
            <a:off x="2409370" y="1714477"/>
            <a:ext cx="8182642" cy="837152"/>
          </a:xfrm>
          <a:prstGeom prst="rect">
            <a:avLst/>
          </a:prstGeom>
          <a:noFill/>
        </p:spPr>
        <p:txBody>
          <a:bodyPr wrap="square">
            <a:spAutoFit/>
          </a:bodyPr>
          <a:lstStyle/>
          <a:p>
            <a:pPr marL="457200" indent="-457200">
              <a:buFont typeface="+mj-lt"/>
              <a:buAutoNum type="alphaLcParenR"/>
            </a:pPr>
            <a:r>
              <a:rPr lang="en-GB" sz="2200" dirty="0"/>
              <a:t>Is this more or less than 20.5 minutes? By how much?</a:t>
            </a:r>
          </a:p>
          <a:p>
            <a:pPr marL="457200" indent="-457200">
              <a:buFont typeface="+mj-lt"/>
              <a:buAutoNum type="alphaLcParenR"/>
            </a:pPr>
            <a:endParaRPr lang="en-GB" sz="2200" dirty="0"/>
          </a:p>
        </p:txBody>
      </p:sp>
      <p:sp>
        <p:nvSpPr>
          <p:cNvPr id="57" name="TextBox 56">
            <a:extLst>
              <a:ext uri="{FF2B5EF4-FFF2-40B4-BE49-F238E27FC236}">
                <a16:creationId xmlns:a16="http://schemas.microsoft.com/office/drawing/2014/main" id="{B4296FA4-91D8-4CA8-A084-2AF293F833B4}"/>
              </a:ext>
            </a:extLst>
          </p:cNvPr>
          <p:cNvSpPr txBox="1"/>
          <p:nvPr/>
        </p:nvSpPr>
        <p:spPr>
          <a:xfrm>
            <a:off x="2409370" y="2769719"/>
            <a:ext cx="8254561" cy="837152"/>
          </a:xfrm>
          <a:prstGeom prst="rect">
            <a:avLst/>
          </a:prstGeom>
          <a:noFill/>
        </p:spPr>
        <p:txBody>
          <a:bodyPr wrap="square">
            <a:spAutoFit/>
          </a:bodyPr>
          <a:lstStyle/>
          <a:p>
            <a:pPr marL="457200" indent="-457200">
              <a:buFont typeface="+mj-lt"/>
              <a:buAutoNum type="alphaLcParenR" startAt="2"/>
            </a:pPr>
            <a:r>
              <a:rPr lang="en-GB" sz="2200" dirty="0"/>
              <a:t>Is this more or less than 20.3 minutes? By how much?</a:t>
            </a:r>
          </a:p>
          <a:p>
            <a:pPr marL="457200" indent="-457200">
              <a:buFont typeface="+mj-lt"/>
              <a:buAutoNum type="alphaLcParenR" startAt="2"/>
            </a:pPr>
            <a:endParaRPr lang="en-GB" sz="2200" dirty="0"/>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A1B3148-F685-4E6B-8812-FD08A08D18F1}"/>
                  </a:ext>
                </a:extLst>
              </p:cNvPr>
              <p:cNvSpPr txBox="1"/>
              <p:nvPr/>
            </p:nvSpPr>
            <p:spPr>
              <a:xfrm>
                <a:off x="2409370" y="3824961"/>
                <a:ext cx="5472973" cy="1560748"/>
              </a:xfrm>
              <a:prstGeom prst="rect">
                <a:avLst/>
              </a:prstGeom>
              <a:noFill/>
            </p:spPr>
            <p:txBody>
              <a:bodyPr wrap="none" rtlCol="0">
                <a:spAutoFit/>
              </a:bodyPr>
              <a:lstStyle/>
              <a:p>
                <a:pPr marL="514350" indent="-514350">
                  <a:buFont typeface="+mj-lt"/>
                  <a:buAutoNum type="alphaLcParenR" startAt="3"/>
                </a:pPr>
                <a:r>
                  <a:rPr lang="en-GB" sz="2200" dirty="0"/>
                  <a:t>Which time is closer to 20</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m:t>
                            </m:r>
                          </m:den>
                        </m:f>
                      </m:e>
                    </m:box>
                  </m:oMath>
                </a14:m>
                <a:r>
                  <a:rPr lang="en-GB" sz="3200" dirty="0"/>
                  <a:t> </a:t>
                </a:r>
                <a:r>
                  <a:rPr lang="en-GB" sz="2200" dirty="0"/>
                  <a:t>minutes?</a:t>
                </a:r>
              </a:p>
              <a:p>
                <a:pPr marL="514350" indent="-514350">
                  <a:buFont typeface="+mj-lt"/>
                  <a:buAutoNum type="alphaLcParenR" startAt="3"/>
                </a:pPr>
                <a:r>
                  <a:rPr lang="en-GB" sz="2200" dirty="0"/>
                  <a:t>Which time is closer to 20</a:t>
                </a:r>
                <a14:m>
                  <m:oMath xmlns:m="http://schemas.openxmlformats.org/officeDocument/2006/math">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box>
                  </m:oMath>
                </a14:m>
                <a:r>
                  <a:rPr lang="en-GB" sz="2200" dirty="0"/>
                  <a:t> minutes?</a:t>
                </a:r>
              </a:p>
              <a:p>
                <a:pPr marL="514350" indent="-514350">
                  <a:buFont typeface="+mj-lt"/>
                  <a:buAutoNum type="alphaLcParenR" startAt="3"/>
                </a:pPr>
                <a:endParaRPr lang="en-GB" sz="2200" dirty="0"/>
              </a:p>
            </p:txBody>
          </p:sp>
        </mc:Choice>
        <mc:Fallback xmlns="">
          <p:sp>
            <p:nvSpPr>
              <p:cNvPr id="58" name="TextBox 57">
                <a:extLst>
                  <a:ext uri="{FF2B5EF4-FFF2-40B4-BE49-F238E27FC236}">
                    <a16:creationId xmlns:a16="http://schemas.microsoft.com/office/drawing/2014/main" id="{9A1B3148-F685-4E6B-8812-FD08A08D18F1}"/>
                  </a:ext>
                </a:extLst>
              </p:cNvPr>
              <p:cNvSpPr txBox="1">
                <a:spLocks noRot="1" noChangeAspect="1" noMove="1" noResize="1" noEditPoints="1" noAdjustHandles="1" noChangeArrowheads="1" noChangeShapeType="1" noTextEdit="1"/>
              </p:cNvSpPr>
              <p:nvPr/>
            </p:nvSpPr>
            <p:spPr>
              <a:xfrm>
                <a:off x="2409370" y="3824961"/>
                <a:ext cx="5472973" cy="1560748"/>
              </a:xfrm>
              <a:prstGeom prst="rect">
                <a:avLst/>
              </a:prstGeom>
              <a:blipFill>
                <a:blip r:embed="rId6"/>
                <a:stretch>
                  <a:fillRect l="-12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E70FBCA-0CDF-44B6-8D65-5761BD05AD97}"/>
                  </a:ext>
                </a:extLst>
              </p:cNvPr>
              <p:cNvSpPr txBox="1"/>
              <p:nvPr/>
            </p:nvSpPr>
            <p:spPr>
              <a:xfrm>
                <a:off x="1459858" y="5129756"/>
                <a:ext cx="7907900" cy="1649811"/>
              </a:xfrm>
              <a:prstGeom prst="rect">
                <a:avLst/>
              </a:prstGeom>
              <a:noFill/>
            </p:spPr>
            <p:txBody>
              <a:bodyPr wrap="square" rtlCol="0">
                <a:spAutoFit/>
              </a:bodyPr>
              <a:lstStyle/>
              <a:p>
                <a:pPr>
                  <a:buNone/>
                </a:pPr>
                <a:r>
                  <a:rPr lang="en-GB" sz="2200" dirty="0"/>
                  <a:t>Which do you think are further apart: 20.4 minutes and 20</a:t>
                </a:r>
                <a14:m>
                  <m:oMath xmlns:m="http://schemas.openxmlformats.org/officeDocument/2006/math">
                    <m:box>
                      <m:boxPr>
                        <m:ctrlPr>
                          <a:rPr lang="en-GB" sz="2200" i="1" smtClean="0">
                            <a:latin typeface="Cambria Math" panose="02040503050406030204" pitchFamily="18" charset="0"/>
                          </a:rPr>
                        </m:ctrlPr>
                      </m:boxPr>
                      <m:e>
                        <m:argPr>
                          <m:argSz m:val="-1"/>
                        </m:argPr>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4</m:t>
                            </m:r>
                          </m:den>
                        </m:f>
                      </m:e>
                    </m:box>
                  </m:oMath>
                </a14:m>
                <a:r>
                  <a:rPr lang="en-GB" sz="2200" dirty="0"/>
                  <a:t> minutes, or 20.5 minutes and 20</a:t>
                </a:r>
                <a14:m>
                  <m:oMath xmlns:m="http://schemas.openxmlformats.org/officeDocument/2006/math">
                    <m:box>
                      <m:boxPr>
                        <m:ctrlPr>
                          <a:rPr lang="en-GB" sz="2200" i="1">
                            <a:latin typeface="Cambria Math" panose="02040503050406030204" pitchFamily="18" charset="0"/>
                          </a:rPr>
                        </m:ctrlPr>
                      </m:boxPr>
                      <m:e>
                        <m:argPr>
                          <m:argSz m:val="-1"/>
                        </m:argPr>
                        <m:f>
                          <m:fPr>
                            <m:ctrlPr>
                              <a:rPr lang="en-GB" sz="2200" i="1">
                                <a:latin typeface="Cambria Math" panose="02040503050406030204" pitchFamily="18" charset="0"/>
                              </a:rPr>
                            </m:ctrlPr>
                          </m:fPr>
                          <m:num>
                            <m:r>
                              <a:rPr lang="en-GB" sz="2200" i="1">
                                <a:latin typeface="Cambria Math" panose="02040503050406030204" pitchFamily="18" charset="0"/>
                              </a:rPr>
                              <m:t>1</m:t>
                            </m:r>
                          </m:num>
                          <m:den>
                            <m:r>
                              <a:rPr lang="en-GB" sz="2200" b="0" i="1" smtClean="0">
                                <a:latin typeface="Cambria Math" panose="02040503050406030204" pitchFamily="18" charset="0"/>
                              </a:rPr>
                              <m:t>5</m:t>
                            </m:r>
                          </m:den>
                        </m:f>
                      </m:e>
                    </m:box>
                  </m:oMath>
                </a14:m>
                <a:r>
                  <a:rPr lang="en-GB" sz="2200" dirty="0"/>
                  <a:t> minutes?</a:t>
                </a:r>
              </a:p>
              <a:p>
                <a:pPr>
                  <a:buNone/>
                </a:pPr>
                <a:r>
                  <a:rPr lang="en-GB" sz="2200" dirty="0"/>
                  <a:t>Write them all as if they are times on the stopwatch. </a:t>
                </a:r>
              </a:p>
              <a:p>
                <a:pPr>
                  <a:buNone/>
                </a:pPr>
                <a:r>
                  <a:rPr lang="en-GB" sz="2200" dirty="0"/>
                  <a:t>Were you correct?</a:t>
                </a:r>
              </a:p>
            </p:txBody>
          </p:sp>
        </mc:Choice>
        <mc:Fallback xmlns="">
          <p:sp>
            <p:nvSpPr>
              <p:cNvPr id="59" name="TextBox 58">
                <a:extLst>
                  <a:ext uri="{FF2B5EF4-FFF2-40B4-BE49-F238E27FC236}">
                    <a16:creationId xmlns:a16="http://schemas.microsoft.com/office/drawing/2014/main" id="{8E70FBCA-0CDF-44B6-8D65-5761BD05AD97}"/>
                  </a:ext>
                </a:extLst>
              </p:cNvPr>
              <p:cNvSpPr txBox="1">
                <a:spLocks noRot="1" noChangeAspect="1" noMove="1" noResize="1" noEditPoints="1" noAdjustHandles="1" noChangeArrowheads="1" noChangeShapeType="1" noTextEdit="1"/>
              </p:cNvSpPr>
              <p:nvPr/>
            </p:nvSpPr>
            <p:spPr>
              <a:xfrm>
                <a:off x="1459858" y="5129756"/>
                <a:ext cx="7907900" cy="1649811"/>
              </a:xfrm>
              <a:prstGeom prst="rect">
                <a:avLst/>
              </a:prstGeom>
              <a:blipFill>
                <a:blip r:embed="rId7"/>
                <a:stretch>
                  <a:fillRect l="-1002" t="-2214" b="-7011"/>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07B73507-8154-4275-A761-2BAF026E92ED}"/>
              </a:ext>
            </a:extLst>
          </p:cNvPr>
          <p:cNvPicPr>
            <a:picLocks noChangeAspect="1"/>
          </p:cNvPicPr>
          <p:nvPr/>
        </p:nvPicPr>
        <p:blipFill>
          <a:blip r:embed="rId8"/>
          <a:stretch>
            <a:fillRect/>
          </a:stretch>
        </p:blipFill>
        <p:spPr>
          <a:xfrm>
            <a:off x="363876" y="2768589"/>
            <a:ext cx="1844151" cy="845093"/>
          </a:xfrm>
          <a:prstGeom prst="rect">
            <a:avLst/>
          </a:prstGeom>
        </p:spPr>
      </p:pic>
      <p:pic>
        <p:nvPicPr>
          <p:cNvPr id="9" name="Picture 8">
            <a:extLst>
              <a:ext uri="{FF2B5EF4-FFF2-40B4-BE49-F238E27FC236}">
                <a16:creationId xmlns:a16="http://schemas.microsoft.com/office/drawing/2014/main" id="{BA30A4C8-AF8F-4CAC-9C0A-D6D76955C5EA}"/>
              </a:ext>
            </a:extLst>
          </p:cNvPr>
          <p:cNvPicPr>
            <a:picLocks noChangeAspect="1"/>
          </p:cNvPicPr>
          <p:nvPr/>
        </p:nvPicPr>
        <p:blipFill>
          <a:blip r:embed="rId9"/>
          <a:stretch>
            <a:fillRect/>
          </a:stretch>
        </p:blipFill>
        <p:spPr>
          <a:xfrm>
            <a:off x="363876" y="1690702"/>
            <a:ext cx="1844151" cy="845093"/>
          </a:xfrm>
          <a:prstGeom prst="rect">
            <a:avLst/>
          </a:prstGeom>
        </p:spPr>
      </p:pic>
    </p:spTree>
    <p:extLst>
      <p:ext uri="{BB962C8B-B14F-4D97-AF65-F5344CB8AC3E}">
        <p14:creationId xmlns:p14="http://schemas.microsoft.com/office/powerpoint/2010/main" val="36560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p:bldP spid="57" grpId="0"/>
      <p:bldP spid="58" grpId="0" build="p"/>
      <p:bldP spid="5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Additional activity F: Estimating fractions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E5E219-FCEA-4430-9B9A-B8E10D3CA088}"/>
                  </a:ext>
                </a:extLst>
              </p:cNvPr>
              <p:cNvSpPr txBox="1"/>
              <p:nvPr/>
            </p:nvSpPr>
            <p:spPr>
              <a:xfrm>
                <a:off x="9376516" y="1259763"/>
                <a:ext cx="534189" cy="9424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p:txBody>
          </p:sp>
        </mc:Choice>
        <mc:Fallback xmlns="">
          <p:sp>
            <p:nvSpPr>
              <p:cNvPr id="2" name="TextBox 1">
                <a:extLst>
                  <a:ext uri="{FF2B5EF4-FFF2-40B4-BE49-F238E27FC236}">
                    <a16:creationId xmlns:a16="http://schemas.microsoft.com/office/drawing/2014/main" id="{61E5E219-FCEA-4430-9B9A-B8E10D3CA088}"/>
                  </a:ext>
                </a:extLst>
              </p:cNvPr>
              <p:cNvSpPr txBox="1">
                <a:spLocks noRot="1" noChangeAspect="1" noMove="1" noResize="1" noEditPoints="1" noAdjustHandles="1" noChangeArrowheads="1" noChangeShapeType="1" noTextEdit="1"/>
              </p:cNvSpPr>
              <p:nvPr/>
            </p:nvSpPr>
            <p:spPr>
              <a:xfrm>
                <a:off x="9376516" y="1259763"/>
                <a:ext cx="534189" cy="942434"/>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6F0775-F819-4065-9D8C-BC4CF02D8C3C}"/>
                  </a:ext>
                </a:extLst>
              </p:cNvPr>
              <p:cNvSpPr txBox="1"/>
              <p:nvPr/>
            </p:nvSpPr>
            <p:spPr>
              <a:xfrm>
                <a:off x="8645921" y="3549324"/>
                <a:ext cx="534189" cy="945392"/>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p:txBody>
          </p:sp>
        </mc:Choice>
        <mc:Fallback xmlns="">
          <p:sp>
            <p:nvSpPr>
              <p:cNvPr id="10" name="TextBox 9">
                <a:extLst>
                  <a:ext uri="{FF2B5EF4-FFF2-40B4-BE49-F238E27FC236}">
                    <a16:creationId xmlns:a16="http://schemas.microsoft.com/office/drawing/2014/main" id="{AF6F0775-F819-4065-9D8C-BC4CF02D8C3C}"/>
                  </a:ext>
                </a:extLst>
              </p:cNvPr>
              <p:cNvSpPr txBox="1">
                <a:spLocks noRot="1" noChangeAspect="1" noMove="1" noResize="1" noEditPoints="1" noAdjustHandles="1" noChangeArrowheads="1" noChangeShapeType="1" noTextEdit="1"/>
              </p:cNvSpPr>
              <p:nvPr/>
            </p:nvSpPr>
            <p:spPr>
              <a:xfrm>
                <a:off x="8645921" y="3549324"/>
                <a:ext cx="534189" cy="945392"/>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8553C4D-6A8C-449B-8A1A-690C19837382}"/>
                  </a:ext>
                </a:extLst>
              </p:cNvPr>
              <p:cNvSpPr txBox="1"/>
              <p:nvPr/>
            </p:nvSpPr>
            <p:spPr>
              <a:xfrm>
                <a:off x="9462867" y="2545294"/>
                <a:ext cx="534189" cy="945392"/>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Para>
                </a14:m>
                <a:endParaRPr lang="en-GB" dirty="0"/>
              </a:p>
            </p:txBody>
          </p:sp>
        </mc:Choice>
        <mc:Fallback xmlns="">
          <p:sp>
            <p:nvSpPr>
              <p:cNvPr id="16" name="TextBox 15">
                <a:extLst>
                  <a:ext uri="{FF2B5EF4-FFF2-40B4-BE49-F238E27FC236}">
                    <a16:creationId xmlns:a16="http://schemas.microsoft.com/office/drawing/2014/main" id="{18553C4D-6A8C-449B-8A1A-690C19837382}"/>
                  </a:ext>
                </a:extLst>
              </p:cNvPr>
              <p:cNvSpPr txBox="1">
                <a:spLocks noRot="1" noChangeAspect="1" noMove="1" noResize="1" noEditPoints="1" noAdjustHandles="1" noChangeArrowheads="1" noChangeShapeType="1" noTextEdit="1"/>
              </p:cNvSpPr>
              <p:nvPr/>
            </p:nvSpPr>
            <p:spPr>
              <a:xfrm>
                <a:off x="9462867" y="2545294"/>
                <a:ext cx="534189" cy="945392"/>
              </a:xfrm>
              <a:prstGeom prst="roundRect">
                <a:avLst/>
              </a:prstGeom>
              <a:blipFill>
                <a:blip r:embed="rId6"/>
                <a:stretch>
                  <a:fillRect/>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AAE91F12-73F5-4D22-A469-25A339E9BA0A}"/>
              </a:ext>
            </a:extLst>
          </p:cNvPr>
          <p:cNvPicPr>
            <a:picLocks noChangeAspect="1"/>
          </p:cNvPicPr>
          <p:nvPr/>
        </p:nvPicPr>
        <p:blipFill>
          <a:blip r:embed="rId7"/>
          <a:stretch>
            <a:fillRect/>
          </a:stretch>
        </p:blipFill>
        <p:spPr>
          <a:xfrm>
            <a:off x="5712231" y="1184501"/>
            <a:ext cx="707197" cy="5188146"/>
          </a:xfrm>
          <a:prstGeom prst="rect">
            <a:avLst/>
          </a:prstGeom>
        </p:spPr>
      </p:pic>
      <p:pic>
        <p:nvPicPr>
          <p:cNvPr id="5" name="Picture 4">
            <a:extLst>
              <a:ext uri="{FF2B5EF4-FFF2-40B4-BE49-F238E27FC236}">
                <a16:creationId xmlns:a16="http://schemas.microsoft.com/office/drawing/2014/main" id="{AC0536D2-E28E-4204-9EF3-966A60850060}"/>
              </a:ext>
            </a:extLst>
          </p:cNvPr>
          <p:cNvPicPr>
            <a:picLocks noChangeAspect="1"/>
          </p:cNvPicPr>
          <p:nvPr/>
        </p:nvPicPr>
        <p:blipFill>
          <a:blip r:embed="rId8"/>
          <a:stretch>
            <a:fillRect/>
          </a:stretch>
        </p:blipFill>
        <p:spPr>
          <a:xfrm>
            <a:off x="6800197" y="1234851"/>
            <a:ext cx="762066" cy="5182049"/>
          </a:xfrm>
          <a:prstGeom prst="rect">
            <a:avLst/>
          </a:prstGeom>
        </p:spPr>
      </p:pic>
      <p:sp>
        <p:nvSpPr>
          <p:cNvPr id="22" name="TextBox 21">
            <a:extLst>
              <a:ext uri="{FF2B5EF4-FFF2-40B4-BE49-F238E27FC236}">
                <a16:creationId xmlns:a16="http://schemas.microsoft.com/office/drawing/2014/main" id="{565979D0-50F5-4226-BEDD-2D974CC6327C}"/>
              </a:ext>
            </a:extLst>
          </p:cNvPr>
          <p:cNvSpPr txBox="1"/>
          <p:nvPr/>
        </p:nvSpPr>
        <p:spPr>
          <a:xfrm>
            <a:off x="171611" y="1259763"/>
            <a:ext cx="5051585" cy="1175706"/>
          </a:xfrm>
          <a:prstGeom prst="rect">
            <a:avLst/>
          </a:prstGeom>
          <a:noFill/>
        </p:spPr>
        <p:txBody>
          <a:bodyPr wrap="square" rtlCol="0">
            <a:spAutoFit/>
          </a:bodyPr>
          <a:lstStyle/>
          <a:p>
            <a:pPr marL="514350" indent="-514350">
              <a:buFont typeface="+mj-lt"/>
              <a:buAutoNum type="alphaLcParenR"/>
            </a:pPr>
            <a:r>
              <a:rPr lang="en-GB" sz="2200" dirty="0"/>
              <a:t>Estimate where each fraction will sit on the number line.</a:t>
            </a:r>
          </a:p>
          <a:p>
            <a:pPr marL="514350" indent="-514350">
              <a:buFont typeface="+mj-lt"/>
              <a:buAutoNum type="alphaLcParenR"/>
            </a:pPr>
            <a:endParaRPr lang="en-GB" sz="2200" dirty="0"/>
          </a:p>
        </p:txBody>
      </p:sp>
      <p:sp>
        <p:nvSpPr>
          <p:cNvPr id="24" name="TextBox 23">
            <a:extLst>
              <a:ext uri="{FF2B5EF4-FFF2-40B4-BE49-F238E27FC236}">
                <a16:creationId xmlns:a16="http://schemas.microsoft.com/office/drawing/2014/main" id="{26D98B53-3174-4681-A773-F99D08EEA77C}"/>
              </a:ext>
            </a:extLst>
          </p:cNvPr>
          <p:cNvSpPr txBox="1"/>
          <p:nvPr/>
        </p:nvSpPr>
        <p:spPr>
          <a:xfrm>
            <a:off x="171611" y="2818828"/>
            <a:ext cx="5254785" cy="769441"/>
          </a:xfrm>
          <a:prstGeom prst="rect">
            <a:avLst/>
          </a:prstGeom>
          <a:noFill/>
        </p:spPr>
        <p:txBody>
          <a:bodyPr wrap="square">
            <a:spAutoFit/>
          </a:bodyPr>
          <a:lstStyle/>
          <a:p>
            <a:pPr marL="514350" indent="-514350">
              <a:buFont typeface="+mj-lt"/>
              <a:buAutoNum type="alphaLcParenR" startAt="2"/>
            </a:pPr>
            <a:r>
              <a:rPr lang="en-GB" sz="2200" dirty="0"/>
              <a:t>Now mark each fraction accurately on the second number line.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5C39CE3-9981-4F1F-A205-E5EB16D8AC85}"/>
                  </a:ext>
                </a:extLst>
              </p:cNvPr>
              <p:cNvSpPr txBox="1"/>
              <p:nvPr/>
            </p:nvSpPr>
            <p:spPr>
              <a:xfrm>
                <a:off x="9862712" y="3934232"/>
                <a:ext cx="534189" cy="94539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25" name="TextBox 24">
                <a:extLst>
                  <a:ext uri="{FF2B5EF4-FFF2-40B4-BE49-F238E27FC236}">
                    <a16:creationId xmlns:a16="http://schemas.microsoft.com/office/drawing/2014/main" id="{C5C39CE3-9981-4F1F-A205-E5EB16D8AC85}"/>
                  </a:ext>
                </a:extLst>
              </p:cNvPr>
              <p:cNvSpPr txBox="1">
                <a:spLocks noRot="1" noChangeAspect="1" noMove="1" noResize="1" noEditPoints="1" noAdjustHandles="1" noChangeArrowheads="1" noChangeShapeType="1" noTextEdit="1"/>
              </p:cNvSpPr>
              <p:nvPr/>
            </p:nvSpPr>
            <p:spPr>
              <a:xfrm>
                <a:off x="9862712" y="3934232"/>
                <a:ext cx="534189" cy="945392"/>
              </a:xfrm>
              <a:prstGeom prst="round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7A7A5B-BBB5-4CE0-979F-39EC454A2514}"/>
                  </a:ext>
                </a:extLst>
              </p:cNvPr>
              <p:cNvSpPr txBox="1"/>
              <p:nvPr/>
            </p:nvSpPr>
            <p:spPr>
              <a:xfrm>
                <a:off x="8196996" y="2199550"/>
                <a:ext cx="782024" cy="9685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m:oMathPara>
                </a14:m>
                <a:endParaRPr lang="en-GB" dirty="0"/>
              </a:p>
            </p:txBody>
          </p:sp>
        </mc:Choice>
        <mc:Fallback xmlns="">
          <p:sp>
            <p:nvSpPr>
              <p:cNvPr id="26" name="TextBox 25">
                <a:extLst>
                  <a:ext uri="{FF2B5EF4-FFF2-40B4-BE49-F238E27FC236}">
                    <a16:creationId xmlns:a16="http://schemas.microsoft.com/office/drawing/2014/main" id="{517A7A5B-BBB5-4CE0-979F-39EC454A2514}"/>
                  </a:ext>
                </a:extLst>
              </p:cNvPr>
              <p:cNvSpPr txBox="1">
                <a:spLocks noRot="1" noChangeAspect="1" noMove="1" noResize="1" noEditPoints="1" noAdjustHandles="1" noChangeArrowheads="1" noChangeShapeType="1" noTextEdit="1"/>
              </p:cNvSpPr>
              <p:nvPr/>
            </p:nvSpPr>
            <p:spPr>
              <a:xfrm>
                <a:off x="8196996" y="2199550"/>
                <a:ext cx="782024" cy="968516"/>
              </a:xfrm>
              <a:prstGeom prst="round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5DC2306-670A-4BED-853A-3458461A60CD}"/>
                  </a:ext>
                </a:extLst>
              </p:cNvPr>
              <p:cNvSpPr txBox="1"/>
              <p:nvPr/>
            </p:nvSpPr>
            <p:spPr>
              <a:xfrm>
                <a:off x="10446389" y="1847616"/>
                <a:ext cx="534189" cy="942434"/>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p:txBody>
          </p:sp>
        </mc:Choice>
        <mc:Fallback xmlns="">
          <p:sp>
            <p:nvSpPr>
              <p:cNvPr id="27" name="TextBox 26">
                <a:extLst>
                  <a:ext uri="{FF2B5EF4-FFF2-40B4-BE49-F238E27FC236}">
                    <a16:creationId xmlns:a16="http://schemas.microsoft.com/office/drawing/2014/main" id="{85DC2306-670A-4BED-853A-3458461A60CD}"/>
                  </a:ext>
                </a:extLst>
              </p:cNvPr>
              <p:cNvSpPr txBox="1">
                <a:spLocks noRot="1" noChangeAspect="1" noMove="1" noResize="1" noEditPoints="1" noAdjustHandles="1" noChangeArrowheads="1" noChangeShapeType="1" noTextEdit="1"/>
              </p:cNvSpPr>
              <p:nvPr/>
            </p:nvSpPr>
            <p:spPr>
              <a:xfrm>
                <a:off x="10446389" y="1847616"/>
                <a:ext cx="534189" cy="942434"/>
              </a:xfrm>
              <a:prstGeom prst="round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614BCB6-2975-498E-A774-4757E19D1C0B}"/>
                  </a:ext>
                </a:extLst>
              </p:cNvPr>
              <p:cNvSpPr txBox="1"/>
              <p:nvPr/>
            </p:nvSpPr>
            <p:spPr>
              <a:xfrm>
                <a:off x="10814003" y="3287465"/>
                <a:ext cx="534189" cy="954602"/>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dirty="0"/>
              </a:p>
            </p:txBody>
          </p:sp>
        </mc:Choice>
        <mc:Fallback xmlns="">
          <p:sp>
            <p:nvSpPr>
              <p:cNvPr id="28" name="TextBox 27">
                <a:extLst>
                  <a:ext uri="{FF2B5EF4-FFF2-40B4-BE49-F238E27FC236}">
                    <a16:creationId xmlns:a16="http://schemas.microsoft.com/office/drawing/2014/main" id="{7614BCB6-2975-498E-A774-4757E19D1C0B}"/>
                  </a:ext>
                </a:extLst>
              </p:cNvPr>
              <p:cNvSpPr txBox="1">
                <a:spLocks noRot="1" noChangeAspect="1" noMove="1" noResize="1" noEditPoints="1" noAdjustHandles="1" noChangeArrowheads="1" noChangeShapeType="1" noTextEdit="1"/>
              </p:cNvSpPr>
              <p:nvPr/>
            </p:nvSpPr>
            <p:spPr>
              <a:xfrm>
                <a:off x="10814003" y="3287465"/>
                <a:ext cx="534189" cy="954602"/>
              </a:xfrm>
              <a:prstGeom prst="roundRect">
                <a:avLst/>
              </a:prstGeom>
              <a:blipFill>
                <a:blip r:embed="rId12"/>
                <a:stretch>
                  <a:fillRect/>
                </a:stretch>
              </a:blipFill>
            </p:spPr>
            <p:txBody>
              <a:bodyPr/>
              <a:lstStyle/>
              <a:p>
                <a:r>
                  <a:rPr lang="en-GB">
                    <a:noFill/>
                  </a:rPr>
                  <a:t> </a:t>
                </a:r>
              </a:p>
            </p:txBody>
          </p:sp>
        </mc:Fallback>
      </mc:AlternateContent>
      <p:sp>
        <p:nvSpPr>
          <p:cNvPr id="29" name="Action Button: Help 28">
            <a:hlinkClick r:id="" action="ppaction://noaction" highlightClick="1"/>
            <a:extLst>
              <a:ext uri="{FF2B5EF4-FFF2-40B4-BE49-F238E27FC236}">
                <a16:creationId xmlns:a16="http://schemas.microsoft.com/office/drawing/2014/main" id="{AAB32045-0104-4F39-A888-CAA5F68C3658}"/>
              </a:ext>
            </a:extLst>
          </p:cNvPr>
          <p:cNvSpPr/>
          <p:nvPr/>
        </p:nvSpPr>
        <p:spPr>
          <a:xfrm>
            <a:off x="242391" y="496563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FF8A417B-52B2-4797-8870-B8937991D9F2}"/>
              </a:ext>
            </a:extLst>
          </p:cNvPr>
          <p:cNvSpPr txBox="1"/>
          <p:nvPr/>
        </p:nvSpPr>
        <p:spPr>
          <a:xfrm>
            <a:off x="1020610" y="4884337"/>
            <a:ext cx="4295487" cy="1107996"/>
          </a:xfrm>
          <a:prstGeom prst="rect">
            <a:avLst/>
          </a:prstGeom>
          <a:noFill/>
        </p:spPr>
        <p:txBody>
          <a:bodyPr wrap="square">
            <a:spAutoFit/>
          </a:bodyPr>
          <a:lstStyle/>
          <a:p>
            <a:pPr>
              <a:buNone/>
            </a:pPr>
            <a:r>
              <a:rPr lang="en-GB" sz="2200" dirty="0"/>
              <a:t>Mark some fractions that have denominators that are not a factor of 12.</a:t>
            </a:r>
          </a:p>
        </p:txBody>
      </p:sp>
    </p:spTree>
    <p:extLst>
      <p:ext uri="{BB962C8B-B14F-4D97-AF65-F5344CB8AC3E}">
        <p14:creationId xmlns:p14="http://schemas.microsoft.com/office/powerpoint/2010/main" val="8317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6" grpId="0" animBg="1"/>
      <p:bldP spid="24" grpId="0"/>
      <p:bldP spid="25" grpId="0" animBg="1"/>
      <p:bldP spid="26" grpId="0" animBg="1"/>
      <p:bldP spid="27" grpId="0" animBg="1"/>
      <p:bldP spid="28" grpId="0" animBg="1"/>
      <p:bldP spid="29" grpId="0" animBg="1"/>
      <p:bldP spid="1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Additional activity F: Estimating fractions (animated solutions) </a:t>
            </a:r>
          </a:p>
        </p:txBody>
      </p:sp>
      <p:pic>
        <p:nvPicPr>
          <p:cNvPr id="4" name="Picture 3">
            <a:extLst>
              <a:ext uri="{FF2B5EF4-FFF2-40B4-BE49-F238E27FC236}">
                <a16:creationId xmlns:a16="http://schemas.microsoft.com/office/drawing/2014/main" id="{AAE91F12-73F5-4D22-A469-25A339E9BA0A}"/>
              </a:ext>
            </a:extLst>
          </p:cNvPr>
          <p:cNvPicPr>
            <a:picLocks noChangeAspect="1"/>
          </p:cNvPicPr>
          <p:nvPr/>
        </p:nvPicPr>
        <p:blipFill>
          <a:blip r:embed="rId3"/>
          <a:stretch>
            <a:fillRect/>
          </a:stretch>
        </p:blipFill>
        <p:spPr>
          <a:xfrm>
            <a:off x="5712231" y="1184501"/>
            <a:ext cx="707197" cy="5188146"/>
          </a:xfrm>
          <a:prstGeom prst="rect">
            <a:avLst/>
          </a:prstGeom>
        </p:spPr>
      </p:pic>
      <p:pic>
        <p:nvPicPr>
          <p:cNvPr id="5" name="Picture 4">
            <a:extLst>
              <a:ext uri="{FF2B5EF4-FFF2-40B4-BE49-F238E27FC236}">
                <a16:creationId xmlns:a16="http://schemas.microsoft.com/office/drawing/2014/main" id="{AC0536D2-E28E-4204-9EF3-966A60850060}"/>
              </a:ext>
            </a:extLst>
          </p:cNvPr>
          <p:cNvPicPr>
            <a:picLocks noChangeAspect="1"/>
          </p:cNvPicPr>
          <p:nvPr/>
        </p:nvPicPr>
        <p:blipFill>
          <a:blip r:embed="rId4"/>
          <a:stretch>
            <a:fillRect/>
          </a:stretch>
        </p:blipFill>
        <p:spPr>
          <a:xfrm>
            <a:off x="7729112" y="1234851"/>
            <a:ext cx="762066" cy="5182049"/>
          </a:xfrm>
          <a:prstGeom prst="rect">
            <a:avLst/>
          </a:prstGeom>
        </p:spPr>
      </p:pic>
      <p:sp>
        <p:nvSpPr>
          <p:cNvPr id="22" name="TextBox 21">
            <a:extLst>
              <a:ext uri="{FF2B5EF4-FFF2-40B4-BE49-F238E27FC236}">
                <a16:creationId xmlns:a16="http://schemas.microsoft.com/office/drawing/2014/main" id="{565979D0-50F5-4226-BEDD-2D974CC6327C}"/>
              </a:ext>
            </a:extLst>
          </p:cNvPr>
          <p:cNvSpPr txBox="1"/>
          <p:nvPr/>
        </p:nvSpPr>
        <p:spPr>
          <a:xfrm>
            <a:off x="171611" y="1259763"/>
            <a:ext cx="5051585" cy="1175706"/>
          </a:xfrm>
          <a:prstGeom prst="rect">
            <a:avLst/>
          </a:prstGeom>
          <a:noFill/>
        </p:spPr>
        <p:txBody>
          <a:bodyPr wrap="square" rtlCol="0">
            <a:spAutoFit/>
          </a:bodyPr>
          <a:lstStyle/>
          <a:p>
            <a:pPr marL="514350" indent="-514350">
              <a:buFont typeface="+mj-lt"/>
              <a:buAutoNum type="alphaLcParenR"/>
            </a:pPr>
            <a:r>
              <a:rPr lang="en-GB" sz="2200" dirty="0"/>
              <a:t>Estimate where each fraction will sit on the number line.</a:t>
            </a:r>
          </a:p>
          <a:p>
            <a:pPr marL="514350" indent="-514350">
              <a:buFont typeface="+mj-lt"/>
              <a:buAutoNum type="alphaLcParenR"/>
            </a:pPr>
            <a:endParaRPr lang="en-GB" sz="2200" dirty="0"/>
          </a:p>
        </p:txBody>
      </p:sp>
      <p:sp>
        <p:nvSpPr>
          <p:cNvPr id="24" name="TextBox 23">
            <a:extLst>
              <a:ext uri="{FF2B5EF4-FFF2-40B4-BE49-F238E27FC236}">
                <a16:creationId xmlns:a16="http://schemas.microsoft.com/office/drawing/2014/main" id="{26D98B53-3174-4681-A773-F99D08EEA77C}"/>
              </a:ext>
            </a:extLst>
          </p:cNvPr>
          <p:cNvSpPr txBox="1"/>
          <p:nvPr/>
        </p:nvSpPr>
        <p:spPr>
          <a:xfrm>
            <a:off x="171611" y="2818828"/>
            <a:ext cx="5254785" cy="769441"/>
          </a:xfrm>
          <a:prstGeom prst="rect">
            <a:avLst/>
          </a:prstGeom>
          <a:noFill/>
        </p:spPr>
        <p:txBody>
          <a:bodyPr wrap="square">
            <a:spAutoFit/>
          </a:bodyPr>
          <a:lstStyle/>
          <a:p>
            <a:pPr marL="514350" indent="-514350">
              <a:buFont typeface="+mj-lt"/>
              <a:buAutoNum type="alphaLcParenR" startAt="2"/>
            </a:pPr>
            <a:r>
              <a:rPr lang="en-GB" sz="2200" dirty="0"/>
              <a:t>Now mark each fraction accurately on the second number line.</a:t>
            </a:r>
          </a:p>
        </p:txBody>
      </p:sp>
      <p:sp>
        <p:nvSpPr>
          <p:cNvPr id="29" name="Action Button: Help 28">
            <a:hlinkClick r:id="" action="ppaction://noaction" highlightClick="1"/>
            <a:extLst>
              <a:ext uri="{FF2B5EF4-FFF2-40B4-BE49-F238E27FC236}">
                <a16:creationId xmlns:a16="http://schemas.microsoft.com/office/drawing/2014/main" id="{AAB32045-0104-4F39-A888-CAA5F68C3658}"/>
              </a:ext>
            </a:extLst>
          </p:cNvPr>
          <p:cNvSpPr/>
          <p:nvPr/>
        </p:nvSpPr>
        <p:spPr>
          <a:xfrm>
            <a:off x="242391" y="496563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FF8A417B-52B2-4797-8870-B8937991D9F2}"/>
              </a:ext>
            </a:extLst>
          </p:cNvPr>
          <p:cNvSpPr txBox="1"/>
          <p:nvPr/>
        </p:nvSpPr>
        <p:spPr>
          <a:xfrm>
            <a:off x="1020610" y="4884337"/>
            <a:ext cx="4295487" cy="1107996"/>
          </a:xfrm>
          <a:prstGeom prst="rect">
            <a:avLst/>
          </a:prstGeom>
          <a:noFill/>
        </p:spPr>
        <p:txBody>
          <a:bodyPr wrap="square">
            <a:spAutoFit/>
          </a:bodyPr>
          <a:lstStyle/>
          <a:p>
            <a:pPr>
              <a:buNone/>
            </a:pPr>
            <a:r>
              <a:rPr lang="en-GB" sz="2200" dirty="0"/>
              <a:t>Mark some fractions that have denominators that are not a factor of 12.</a:t>
            </a:r>
          </a:p>
        </p:txBody>
      </p:sp>
      <p:cxnSp>
        <p:nvCxnSpPr>
          <p:cNvPr id="17" name="Straight Arrow Connector 16">
            <a:extLst>
              <a:ext uri="{FF2B5EF4-FFF2-40B4-BE49-F238E27FC236}">
                <a16:creationId xmlns:a16="http://schemas.microsoft.com/office/drawing/2014/main" id="{B83F41B6-9235-4B82-8EB0-EFEC29DF1DB6}"/>
              </a:ext>
            </a:extLst>
          </p:cNvPr>
          <p:cNvCxnSpPr>
            <a:cxnSpLocks/>
          </p:cNvCxnSpPr>
          <p:nvPr/>
        </p:nvCxnSpPr>
        <p:spPr>
          <a:xfrm>
            <a:off x="5912634" y="4889908"/>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70BD87-9743-4AA4-B865-D0000EBDD148}"/>
              </a:ext>
            </a:extLst>
          </p:cNvPr>
          <p:cNvCxnSpPr>
            <a:cxnSpLocks/>
          </p:cNvCxnSpPr>
          <p:nvPr/>
        </p:nvCxnSpPr>
        <p:spPr>
          <a:xfrm>
            <a:off x="5912634" y="5260309"/>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754F3B4-6A74-44CA-B077-5F3E03EB349F}"/>
              </a:ext>
            </a:extLst>
          </p:cNvPr>
          <p:cNvCxnSpPr>
            <a:cxnSpLocks/>
          </p:cNvCxnSpPr>
          <p:nvPr/>
        </p:nvCxnSpPr>
        <p:spPr>
          <a:xfrm>
            <a:off x="5912634" y="3778909"/>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4973B-550A-4761-80F5-EAA225062E08}"/>
              </a:ext>
            </a:extLst>
          </p:cNvPr>
          <p:cNvCxnSpPr>
            <a:cxnSpLocks/>
          </p:cNvCxnSpPr>
          <p:nvPr/>
        </p:nvCxnSpPr>
        <p:spPr>
          <a:xfrm>
            <a:off x="5912634" y="5617147"/>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7CF86E-A756-4ACF-B9B8-79C7A29ECB19}"/>
              </a:ext>
            </a:extLst>
          </p:cNvPr>
          <p:cNvCxnSpPr>
            <a:cxnSpLocks/>
          </p:cNvCxnSpPr>
          <p:nvPr/>
        </p:nvCxnSpPr>
        <p:spPr>
          <a:xfrm>
            <a:off x="5912634" y="4531610"/>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A4171EC-6F2E-4D1F-AC34-27565B3E2AE0}"/>
              </a:ext>
            </a:extLst>
          </p:cNvPr>
          <p:cNvCxnSpPr>
            <a:cxnSpLocks/>
          </p:cNvCxnSpPr>
          <p:nvPr/>
        </p:nvCxnSpPr>
        <p:spPr>
          <a:xfrm>
            <a:off x="5912634" y="2699935"/>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7A4493-8ED6-4977-8312-62FC9E3527D7}"/>
              </a:ext>
            </a:extLst>
          </p:cNvPr>
          <p:cNvCxnSpPr>
            <a:cxnSpLocks/>
          </p:cNvCxnSpPr>
          <p:nvPr/>
        </p:nvCxnSpPr>
        <p:spPr>
          <a:xfrm>
            <a:off x="5912634" y="2295518"/>
            <a:ext cx="1872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58A8DC-FCB8-4B60-9027-F5B64F72D52B}"/>
                  </a:ext>
                </a:extLst>
              </p:cNvPr>
              <p:cNvSpPr txBox="1"/>
              <p:nvPr/>
            </p:nvSpPr>
            <p:spPr>
              <a:xfrm>
                <a:off x="6385387" y="3268237"/>
                <a:ext cx="463247" cy="768298"/>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oMath>
                  </m:oMathPara>
                </a14:m>
                <a:endParaRPr lang="en-GB" sz="2200" dirty="0"/>
              </a:p>
            </p:txBody>
          </p:sp>
        </mc:Choice>
        <mc:Fallback xmlns="">
          <p:sp>
            <p:nvSpPr>
              <p:cNvPr id="32" name="TextBox 31">
                <a:extLst>
                  <a:ext uri="{FF2B5EF4-FFF2-40B4-BE49-F238E27FC236}">
                    <a16:creationId xmlns:a16="http://schemas.microsoft.com/office/drawing/2014/main" id="{DE58A8DC-FCB8-4B60-9027-F5B64F72D52B}"/>
                  </a:ext>
                </a:extLst>
              </p:cNvPr>
              <p:cNvSpPr txBox="1">
                <a:spLocks noRot="1" noChangeAspect="1" noMove="1" noResize="1" noEditPoints="1" noAdjustHandles="1" noChangeArrowheads="1" noChangeShapeType="1" noTextEdit="1"/>
              </p:cNvSpPr>
              <p:nvPr/>
            </p:nvSpPr>
            <p:spPr>
              <a:xfrm>
                <a:off x="6385387" y="3268237"/>
                <a:ext cx="463247" cy="768298"/>
              </a:xfrm>
              <a:prstGeom prst="round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2ACE708-A4A0-4D21-9969-29D105759ADD}"/>
                  </a:ext>
                </a:extLst>
              </p:cNvPr>
              <p:cNvSpPr txBox="1"/>
              <p:nvPr/>
            </p:nvSpPr>
            <p:spPr>
              <a:xfrm>
                <a:off x="7061823" y="4900075"/>
                <a:ext cx="440191" cy="709479"/>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nchor="ctr">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6</m:t>
                          </m:r>
                        </m:den>
                      </m:f>
                    </m:oMath>
                  </m:oMathPara>
                </a14:m>
                <a:endParaRPr lang="en-GB" sz="2000" dirty="0"/>
              </a:p>
            </p:txBody>
          </p:sp>
        </mc:Choice>
        <mc:Fallback xmlns="">
          <p:sp>
            <p:nvSpPr>
              <p:cNvPr id="33" name="TextBox 32">
                <a:extLst>
                  <a:ext uri="{FF2B5EF4-FFF2-40B4-BE49-F238E27FC236}">
                    <a16:creationId xmlns:a16="http://schemas.microsoft.com/office/drawing/2014/main" id="{72ACE708-A4A0-4D21-9969-29D105759ADD}"/>
                  </a:ext>
                </a:extLst>
              </p:cNvPr>
              <p:cNvSpPr txBox="1">
                <a:spLocks noRot="1" noChangeAspect="1" noMove="1" noResize="1" noEditPoints="1" noAdjustHandles="1" noChangeArrowheads="1" noChangeShapeType="1" noTextEdit="1"/>
              </p:cNvSpPr>
              <p:nvPr/>
            </p:nvSpPr>
            <p:spPr>
              <a:xfrm>
                <a:off x="7061823" y="4900075"/>
                <a:ext cx="440191" cy="709479"/>
              </a:xfrm>
              <a:prstGeom prst="round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1F400B2-4269-495C-A91C-CA899D3E8ADF}"/>
                  </a:ext>
                </a:extLst>
              </p:cNvPr>
              <p:cNvSpPr txBox="1"/>
              <p:nvPr/>
            </p:nvSpPr>
            <p:spPr>
              <a:xfrm>
                <a:off x="6350813" y="5546129"/>
                <a:ext cx="571058" cy="796389"/>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12</m:t>
                          </m:r>
                        </m:den>
                      </m:f>
                    </m:oMath>
                  </m:oMathPara>
                </a14:m>
                <a:endParaRPr lang="en-GB" sz="2200" dirty="0"/>
              </a:p>
            </p:txBody>
          </p:sp>
        </mc:Choice>
        <mc:Fallback xmlns="">
          <p:sp>
            <p:nvSpPr>
              <p:cNvPr id="34" name="TextBox 33">
                <a:extLst>
                  <a:ext uri="{FF2B5EF4-FFF2-40B4-BE49-F238E27FC236}">
                    <a16:creationId xmlns:a16="http://schemas.microsoft.com/office/drawing/2014/main" id="{01F400B2-4269-495C-A91C-CA899D3E8ADF}"/>
                  </a:ext>
                </a:extLst>
              </p:cNvPr>
              <p:cNvSpPr txBox="1">
                <a:spLocks noRot="1" noChangeAspect="1" noMove="1" noResize="1" noEditPoints="1" noAdjustHandles="1" noChangeArrowheads="1" noChangeShapeType="1" noTextEdit="1"/>
              </p:cNvSpPr>
              <p:nvPr/>
            </p:nvSpPr>
            <p:spPr>
              <a:xfrm>
                <a:off x="6350813" y="5546129"/>
                <a:ext cx="571058" cy="796389"/>
              </a:xfrm>
              <a:prstGeom prst="round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31561F4-07BF-4BA3-9C4B-8839A6EBD708}"/>
                  </a:ext>
                </a:extLst>
              </p:cNvPr>
              <p:cNvSpPr txBox="1"/>
              <p:nvPr/>
            </p:nvSpPr>
            <p:spPr>
              <a:xfrm>
                <a:off x="7023824" y="2484961"/>
                <a:ext cx="463247" cy="768298"/>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3</m:t>
                          </m:r>
                        </m:num>
                        <m:den>
                          <m:r>
                            <a:rPr lang="en-GB" sz="2200" b="0" i="1" smtClean="0">
                              <a:latin typeface="Cambria Math" panose="02040503050406030204" pitchFamily="18" charset="0"/>
                            </a:rPr>
                            <m:t>4</m:t>
                          </m:r>
                        </m:den>
                      </m:f>
                    </m:oMath>
                  </m:oMathPara>
                </a14:m>
                <a:endParaRPr lang="en-GB" sz="2200" dirty="0"/>
              </a:p>
            </p:txBody>
          </p:sp>
        </mc:Choice>
        <mc:Fallback xmlns="">
          <p:sp>
            <p:nvSpPr>
              <p:cNvPr id="35" name="TextBox 34">
                <a:extLst>
                  <a:ext uri="{FF2B5EF4-FFF2-40B4-BE49-F238E27FC236}">
                    <a16:creationId xmlns:a16="http://schemas.microsoft.com/office/drawing/2014/main" id="{F31561F4-07BF-4BA3-9C4B-8839A6EBD708}"/>
                  </a:ext>
                </a:extLst>
              </p:cNvPr>
              <p:cNvSpPr txBox="1">
                <a:spLocks noRot="1" noChangeAspect="1" noMove="1" noResize="1" noEditPoints="1" noAdjustHandles="1" noChangeArrowheads="1" noChangeShapeType="1" noTextEdit="1"/>
              </p:cNvSpPr>
              <p:nvPr/>
            </p:nvSpPr>
            <p:spPr>
              <a:xfrm>
                <a:off x="7023824" y="2484961"/>
                <a:ext cx="463247" cy="768298"/>
              </a:xfrm>
              <a:prstGeom prst="round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00D8FA-6C0D-4A6C-A50B-0B11CAA6BCAE}"/>
                  </a:ext>
                </a:extLst>
              </p:cNvPr>
              <p:cNvSpPr txBox="1"/>
              <p:nvPr/>
            </p:nvSpPr>
            <p:spPr>
              <a:xfrm>
                <a:off x="6393051" y="1676451"/>
                <a:ext cx="463247" cy="777863"/>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5</m:t>
                          </m:r>
                        </m:num>
                        <m:den>
                          <m:r>
                            <a:rPr lang="en-GB" sz="2200" b="0" i="1" smtClean="0">
                              <a:latin typeface="Cambria Math" panose="02040503050406030204" pitchFamily="18" charset="0"/>
                            </a:rPr>
                            <m:t>6</m:t>
                          </m:r>
                        </m:den>
                      </m:f>
                    </m:oMath>
                  </m:oMathPara>
                </a14:m>
                <a:endParaRPr lang="en-GB" sz="2200" dirty="0"/>
              </a:p>
            </p:txBody>
          </p:sp>
        </mc:Choice>
        <mc:Fallback xmlns="">
          <p:sp>
            <p:nvSpPr>
              <p:cNvPr id="36" name="TextBox 35">
                <a:extLst>
                  <a:ext uri="{FF2B5EF4-FFF2-40B4-BE49-F238E27FC236}">
                    <a16:creationId xmlns:a16="http://schemas.microsoft.com/office/drawing/2014/main" id="{DB00D8FA-6C0D-4A6C-A50B-0B11CAA6BCAE}"/>
                  </a:ext>
                </a:extLst>
              </p:cNvPr>
              <p:cNvSpPr txBox="1">
                <a:spLocks noRot="1" noChangeAspect="1" noMove="1" noResize="1" noEditPoints="1" noAdjustHandles="1" noChangeArrowheads="1" noChangeShapeType="1" noTextEdit="1"/>
              </p:cNvSpPr>
              <p:nvPr/>
            </p:nvSpPr>
            <p:spPr>
              <a:xfrm>
                <a:off x="6393051" y="1676451"/>
                <a:ext cx="463247" cy="777863"/>
              </a:xfrm>
              <a:prstGeom prst="round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BDCCC4C-46F2-4C0F-A373-12A03388B814}"/>
                  </a:ext>
                </a:extLst>
              </p:cNvPr>
              <p:cNvSpPr txBox="1"/>
              <p:nvPr/>
            </p:nvSpPr>
            <p:spPr>
              <a:xfrm>
                <a:off x="7153835" y="3868445"/>
                <a:ext cx="463247" cy="770604"/>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sz="220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3</m:t>
                          </m:r>
                        </m:den>
                      </m:f>
                    </m:oMath>
                  </m:oMathPara>
                </a14:m>
                <a:endParaRPr lang="en-GB" sz="2200" dirty="0"/>
              </a:p>
            </p:txBody>
          </p:sp>
        </mc:Choice>
        <mc:Fallback xmlns="">
          <p:sp>
            <p:nvSpPr>
              <p:cNvPr id="37" name="TextBox 36">
                <a:extLst>
                  <a:ext uri="{FF2B5EF4-FFF2-40B4-BE49-F238E27FC236}">
                    <a16:creationId xmlns:a16="http://schemas.microsoft.com/office/drawing/2014/main" id="{6BDCCC4C-46F2-4C0F-A373-12A03388B814}"/>
                  </a:ext>
                </a:extLst>
              </p:cNvPr>
              <p:cNvSpPr txBox="1">
                <a:spLocks noRot="1" noChangeAspect="1" noMove="1" noResize="1" noEditPoints="1" noAdjustHandles="1" noChangeArrowheads="1" noChangeShapeType="1" noTextEdit="1"/>
              </p:cNvSpPr>
              <p:nvPr/>
            </p:nvSpPr>
            <p:spPr>
              <a:xfrm>
                <a:off x="7153835" y="3868445"/>
                <a:ext cx="463247" cy="770604"/>
              </a:xfrm>
              <a:prstGeom prst="round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2343DEC-90D3-41D9-A61B-FC09FBDA2D3A}"/>
                  </a:ext>
                </a:extLst>
              </p:cNvPr>
              <p:cNvSpPr txBox="1"/>
              <p:nvPr/>
            </p:nvSpPr>
            <p:spPr>
              <a:xfrm>
                <a:off x="6119189" y="4567221"/>
                <a:ext cx="440191" cy="707308"/>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nchor="ctr">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oMath>
                  </m:oMathPara>
                </a14:m>
                <a:endParaRPr lang="en-GB" sz="2000" dirty="0"/>
              </a:p>
            </p:txBody>
          </p:sp>
        </mc:Choice>
        <mc:Fallback xmlns="">
          <p:sp>
            <p:nvSpPr>
              <p:cNvPr id="38" name="TextBox 37">
                <a:extLst>
                  <a:ext uri="{FF2B5EF4-FFF2-40B4-BE49-F238E27FC236}">
                    <a16:creationId xmlns:a16="http://schemas.microsoft.com/office/drawing/2014/main" id="{A2343DEC-90D3-41D9-A61B-FC09FBDA2D3A}"/>
                  </a:ext>
                </a:extLst>
              </p:cNvPr>
              <p:cNvSpPr txBox="1">
                <a:spLocks noRot="1" noChangeAspect="1" noMove="1" noResize="1" noEditPoints="1" noAdjustHandles="1" noChangeArrowheads="1" noChangeShapeType="1" noTextEdit="1"/>
              </p:cNvSpPr>
              <p:nvPr/>
            </p:nvSpPr>
            <p:spPr>
              <a:xfrm>
                <a:off x="6119189" y="4567221"/>
                <a:ext cx="440191" cy="707308"/>
              </a:xfrm>
              <a:prstGeom prst="round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737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animBg="1"/>
      <p:bldP spid="18" grpId="0"/>
      <p:bldP spid="32" grpId="0" animBg="1"/>
      <p:bldP spid="33" grpId="0" animBg="1"/>
      <p:bldP spid="34" grpId="0" animBg="1"/>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latin typeface="Arial" panose="020B0604020202020204" pitchFamily="34" charset="0"/>
                <a:ea typeface="Calibri" panose="020F0502020204030204" pitchFamily="34" charset="0"/>
                <a:cs typeface="Times New Roman" panose="02020603050405020304" pitchFamily="18" charset="0"/>
              </a:rPr>
              <a:t>R</a:t>
            </a:r>
            <a:r>
              <a:rPr lang="en-GB" sz="3600" dirty="0">
                <a:effectLst/>
                <a:latin typeface="Arial" panose="020B0604020202020204" pitchFamily="34" charset="0"/>
                <a:ea typeface="Calibri" panose="020F0502020204030204" pitchFamily="34" charset="0"/>
                <a:cs typeface="Times New Roman" panose="02020603050405020304" pitchFamily="18" charset="0"/>
              </a:rPr>
              <a:t>epresenting fractions as numbers</a:t>
            </a: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71721"/>
            <a:ext cx="6062463" cy="1152130"/>
          </a:xfrm>
        </p:spPr>
        <p:txBody>
          <a:bodyPr>
            <a:normAutofit/>
          </a:bodyPr>
          <a:lstStyle/>
          <a:p>
            <a:r>
              <a:rPr lang="en-GB" sz="1800" dirty="0">
                <a:latin typeface="Century Gothic" panose="020B0502020202020204" pitchFamily="34" charset="0"/>
              </a:rPr>
              <a:t>Checkpoints 1–12 </a:t>
            </a:r>
          </a:p>
        </p:txBody>
      </p:sp>
    </p:spTree>
    <p:extLst>
      <p:ext uri="{BB962C8B-B14F-4D97-AF65-F5344CB8AC3E}">
        <p14:creationId xmlns:p14="http://schemas.microsoft.com/office/powerpoint/2010/main" val="13227965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G: 1 to 9</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37381" y="421629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237381" y="1235580"/>
            <a:ext cx="7838544" cy="2135025"/>
          </a:xfrm>
        </p:spPr>
        <p:txBody>
          <a:bodyPr>
            <a:normAutofit/>
          </a:bodyPr>
          <a:lstStyle/>
          <a:p>
            <a:r>
              <a:rPr lang="en-GB" sz="2200" dirty="0"/>
              <a:t>Arrange the digits 1 to 9 to make this inequality true.</a:t>
            </a:r>
          </a:p>
          <a:p>
            <a:pPr marL="457200" indent="-457200">
              <a:buFont typeface="+mj-lt"/>
              <a:buAutoNum type="alphaLcParenR"/>
            </a:pPr>
            <a:endParaRPr lang="en-GB" sz="2400" dirty="0"/>
          </a:p>
        </p:txBody>
      </p:sp>
      <p:sp>
        <p:nvSpPr>
          <p:cNvPr id="28" name="Text Placeholder 22">
            <a:extLst>
              <a:ext uri="{FF2B5EF4-FFF2-40B4-BE49-F238E27FC236}">
                <a16:creationId xmlns:a16="http://schemas.microsoft.com/office/drawing/2014/main" id="{118C8FA4-EF63-4AC9-8C95-31DDC17CB801}"/>
              </a:ext>
            </a:extLst>
          </p:cNvPr>
          <p:cNvSpPr txBox="1">
            <a:spLocks/>
          </p:cNvSpPr>
          <p:nvPr/>
        </p:nvSpPr>
        <p:spPr>
          <a:xfrm>
            <a:off x="1044665" y="4216290"/>
            <a:ext cx="7593014" cy="18274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How would your answer change if the integer was at the other end of the inequality?</a:t>
            </a:r>
          </a:p>
        </p:txBody>
      </p:sp>
      <p:grpSp>
        <p:nvGrpSpPr>
          <p:cNvPr id="2" name="Group 1">
            <a:extLst>
              <a:ext uri="{FF2B5EF4-FFF2-40B4-BE49-F238E27FC236}">
                <a16:creationId xmlns:a16="http://schemas.microsoft.com/office/drawing/2014/main" id="{D788A655-AC80-40E1-A4D1-23121D533CD1}"/>
              </a:ext>
            </a:extLst>
          </p:cNvPr>
          <p:cNvGrpSpPr/>
          <p:nvPr/>
        </p:nvGrpSpPr>
        <p:grpSpPr>
          <a:xfrm>
            <a:off x="3084181" y="1926530"/>
            <a:ext cx="5754376" cy="1288498"/>
            <a:chOff x="3084181" y="1926530"/>
            <a:chExt cx="5754376" cy="1288498"/>
          </a:xfrm>
        </p:grpSpPr>
        <p:grpSp>
          <p:nvGrpSpPr>
            <p:cNvPr id="10" name="Group 9">
              <a:extLst>
                <a:ext uri="{FF2B5EF4-FFF2-40B4-BE49-F238E27FC236}">
                  <a16:creationId xmlns:a16="http://schemas.microsoft.com/office/drawing/2014/main" id="{F38E593B-854E-44E0-A948-CA84C224B262}"/>
                </a:ext>
              </a:extLst>
            </p:cNvPr>
            <p:cNvGrpSpPr/>
            <p:nvPr/>
          </p:nvGrpSpPr>
          <p:grpSpPr>
            <a:xfrm>
              <a:off x="5432738" y="1926530"/>
              <a:ext cx="900546" cy="707886"/>
              <a:chOff x="3532908" y="2247746"/>
              <a:chExt cx="900546" cy="707886"/>
            </a:xfrm>
          </p:grpSpPr>
          <p:sp>
            <p:nvSpPr>
              <p:cNvPr id="11" name="TextBox 10">
                <a:extLst>
                  <a:ext uri="{FF2B5EF4-FFF2-40B4-BE49-F238E27FC236}">
                    <a16:creationId xmlns:a16="http://schemas.microsoft.com/office/drawing/2014/main" id="{1732B37B-6429-47AD-B7AB-931AB16C38E3}"/>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12" name="Straight Connector 11">
                <a:extLst>
                  <a:ext uri="{FF2B5EF4-FFF2-40B4-BE49-F238E27FC236}">
                    <a16:creationId xmlns:a16="http://schemas.microsoft.com/office/drawing/2014/main" id="{9B89A9F2-7DA5-4C7C-85EA-BDD49D839C9A}"/>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C34A68B5-44E1-44D3-B953-89766763FEB0}"/>
                </a:ext>
              </a:extLst>
            </p:cNvPr>
            <p:cNvSpPr/>
            <p:nvPr/>
          </p:nvSpPr>
          <p:spPr>
            <a:xfrm>
              <a:off x="5585314" y="2661385"/>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FFD0793B-D44E-4C2D-87B9-C6D855B86F32}"/>
                </a:ext>
              </a:extLst>
            </p:cNvPr>
            <p:cNvSpPr txBox="1"/>
            <p:nvPr/>
          </p:nvSpPr>
          <p:spPr>
            <a:xfrm>
              <a:off x="4996585" y="2298570"/>
              <a:ext cx="453970" cy="646331"/>
            </a:xfrm>
            <a:prstGeom prst="rect">
              <a:avLst/>
            </a:prstGeom>
            <a:noFill/>
          </p:spPr>
          <p:txBody>
            <a:bodyPr wrap="none" rtlCol="0">
              <a:spAutoFit/>
            </a:bodyPr>
            <a:lstStyle/>
            <a:p>
              <a:pPr>
                <a:buNone/>
              </a:pPr>
              <a:r>
                <a:rPr lang="en-GB" sz="3600" dirty="0"/>
                <a:t>&gt;</a:t>
              </a:r>
            </a:p>
          </p:txBody>
        </p:sp>
        <p:sp>
          <p:nvSpPr>
            <p:cNvPr id="48" name="Rectangle 47">
              <a:extLst>
                <a:ext uri="{FF2B5EF4-FFF2-40B4-BE49-F238E27FC236}">
                  <a16:creationId xmlns:a16="http://schemas.microsoft.com/office/drawing/2014/main" id="{164D6DB0-4542-45A4-A1BC-00AFC1F3EEC5}"/>
                </a:ext>
              </a:extLst>
            </p:cNvPr>
            <p:cNvSpPr/>
            <p:nvPr/>
          </p:nvSpPr>
          <p:spPr>
            <a:xfrm>
              <a:off x="5592406" y="197702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9" name="Group 48">
              <a:extLst>
                <a:ext uri="{FF2B5EF4-FFF2-40B4-BE49-F238E27FC236}">
                  <a16:creationId xmlns:a16="http://schemas.microsoft.com/office/drawing/2014/main" id="{02C60616-36A1-4683-844F-DE8BF2B7CE35}"/>
                </a:ext>
              </a:extLst>
            </p:cNvPr>
            <p:cNvGrpSpPr/>
            <p:nvPr/>
          </p:nvGrpSpPr>
          <p:grpSpPr>
            <a:xfrm>
              <a:off x="4196015" y="1940173"/>
              <a:ext cx="900546" cy="707886"/>
              <a:chOff x="3532908" y="2247746"/>
              <a:chExt cx="900546" cy="707886"/>
            </a:xfrm>
          </p:grpSpPr>
          <p:sp>
            <p:nvSpPr>
              <p:cNvPr id="50" name="TextBox 49">
                <a:extLst>
                  <a:ext uri="{FF2B5EF4-FFF2-40B4-BE49-F238E27FC236}">
                    <a16:creationId xmlns:a16="http://schemas.microsoft.com/office/drawing/2014/main" id="{0844E1F3-50D1-46E9-B1DE-AC276F694639}"/>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51" name="Straight Connector 50">
                <a:extLst>
                  <a:ext uri="{FF2B5EF4-FFF2-40B4-BE49-F238E27FC236}">
                    <a16:creationId xmlns:a16="http://schemas.microsoft.com/office/drawing/2014/main" id="{EF5A6221-4DF1-4898-91BB-DB782D60613E}"/>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F6623E9-0FC7-4B31-BF01-DBC779C9E01A}"/>
                </a:ext>
              </a:extLst>
            </p:cNvPr>
            <p:cNvSpPr/>
            <p:nvPr/>
          </p:nvSpPr>
          <p:spPr>
            <a:xfrm>
              <a:off x="4348591" y="267502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14AE00F0-82C8-4CEE-B15E-50A5A5B7B3E1}"/>
                </a:ext>
              </a:extLst>
            </p:cNvPr>
            <p:cNvSpPr/>
            <p:nvPr/>
          </p:nvSpPr>
          <p:spPr>
            <a:xfrm>
              <a:off x="4355683" y="199067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4" name="Group 53">
              <a:extLst>
                <a:ext uri="{FF2B5EF4-FFF2-40B4-BE49-F238E27FC236}">
                  <a16:creationId xmlns:a16="http://schemas.microsoft.com/office/drawing/2014/main" id="{77CEC56A-E47D-4A20-9CC1-BDB4EE2FC3D4}"/>
                </a:ext>
              </a:extLst>
            </p:cNvPr>
            <p:cNvGrpSpPr/>
            <p:nvPr/>
          </p:nvGrpSpPr>
          <p:grpSpPr>
            <a:xfrm>
              <a:off x="6681586" y="1932417"/>
              <a:ext cx="900546" cy="707886"/>
              <a:chOff x="3532908" y="2247746"/>
              <a:chExt cx="900546" cy="707886"/>
            </a:xfrm>
          </p:grpSpPr>
          <p:sp>
            <p:nvSpPr>
              <p:cNvPr id="55" name="TextBox 54">
                <a:extLst>
                  <a:ext uri="{FF2B5EF4-FFF2-40B4-BE49-F238E27FC236}">
                    <a16:creationId xmlns:a16="http://schemas.microsoft.com/office/drawing/2014/main" id="{97656ED2-ABE8-4071-B011-8B3263BF5599}"/>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56" name="Straight Connector 55">
                <a:extLst>
                  <a:ext uri="{FF2B5EF4-FFF2-40B4-BE49-F238E27FC236}">
                    <a16:creationId xmlns:a16="http://schemas.microsoft.com/office/drawing/2014/main" id="{B69EA9B2-5091-4481-A01D-332B65792FA5}"/>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A26F0A3E-AE0A-476B-86E3-B4BAD8AC2AC7}"/>
                </a:ext>
              </a:extLst>
            </p:cNvPr>
            <p:cNvSpPr/>
            <p:nvPr/>
          </p:nvSpPr>
          <p:spPr>
            <a:xfrm>
              <a:off x="6834162" y="2667272"/>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1776C765-5185-48A9-BD88-E6C1CE323DFD}"/>
                </a:ext>
              </a:extLst>
            </p:cNvPr>
            <p:cNvSpPr txBox="1"/>
            <p:nvPr/>
          </p:nvSpPr>
          <p:spPr>
            <a:xfrm>
              <a:off x="6257008" y="2298570"/>
              <a:ext cx="453970" cy="646331"/>
            </a:xfrm>
            <a:prstGeom prst="rect">
              <a:avLst/>
            </a:prstGeom>
            <a:noFill/>
          </p:spPr>
          <p:txBody>
            <a:bodyPr wrap="square" rtlCol="0">
              <a:spAutoFit/>
            </a:bodyPr>
            <a:lstStyle/>
            <a:p>
              <a:pPr>
                <a:buNone/>
              </a:pPr>
              <a:r>
                <a:rPr lang="en-GB" sz="3600" dirty="0"/>
                <a:t>&gt;</a:t>
              </a:r>
            </a:p>
          </p:txBody>
        </p:sp>
        <p:sp>
          <p:nvSpPr>
            <p:cNvPr id="59" name="Rectangle 58">
              <a:extLst>
                <a:ext uri="{FF2B5EF4-FFF2-40B4-BE49-F238E27FC236}">
                  <a16:creationId xmlns:a16="http://schemas.microsoft.com/office/drawing/2014/main" id="{60FFDDF5-464C-461C-AA30-374E2BE32F4E}"/>
                </a:ext>
              </a:extLst>
            </p:cNvPr>
            <p:cNvSpPr/>
            <p:nvPr/>
          </p:nvSpPr>
          <p:spPr>
            <a:xfrm>
              <a:off x="6841254" y="1982915"/>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145C56D6-0D7C-4CA3-96E1-E8DC125FA504}"/>
                </a:ext>
              </a:extLst>
            </p:cNvPr>
            <p:cNvGrpSpPr/>
            <p:nvPr/>
          </p:nvGrpSpPr>
          <p:grpSpPr>
            <a:xfrm>
              <a:off x="7938011" y="1926530"/>
              <a:ext cx="900546" cy="707886"/>
              <a:chOff x="3532908" y="2247746"/>
              <a:chExt cx="900546" cy="707886"/>
            </a:xfrm>
          </p:grpSpPr>
          <p:sp>
            <p:nvSpPr>
              <p:cNvPr id="61" name="TextBox 60">
                <a:extLst>
                  <a:ext uri="{FF2B5EF4-FFF2-40B4-BE49-F238E27FC236}">
                    <a16:creationId xmlns:a16="http://schemas.microsoft.com/office/drawing/2014/main" id="{E9F79B3C-D8AB-457F-B0F8-7C443F9C1D25}"/>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62" name="Straight Connector 61">
                <a:extLst>
                  <a:ext uri="{FF2B5EF4-FFF2-40B4-BE49-F238E27FC236}">
                    <a16:creationId xmlns:a16="http://schemas.microsoft.com/office/drawing/2014/main" id="{2333030D-7032-4651-9730-C476E98D1427}"/>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C72369AC-A8AE-4D2B-B5EB-3EA35C102901}"/>
                </a:ext>
              </a:extLst>
            </p:cNvPr>
            <p:cNvSpPr/>
            <p:nvPr/>
          </p:nvSpPr>
          <p:spPr>
            <a:xfrm>
              <a:off x="8090587" y="2661385"/>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id="{5476C9B0-E307-4090-9519-375BB296D6D9}"/>
                </a:ext>
              </a:extLst>
            </p:cNvPr>
            <p:cNvSpPr txBox="1"/>
            <p:nvPr/>
          </p:nvSpPr>
          <p:spPr>
            <a:xfrm>
              <a:off x="7513433" y="2298570"/>
              <a:ext cx="453970" cy="646331"/>
            </a:xfrm>
            <a:prstGeom prst="rect">
              <a:avLst/>
            </a:prstGeom>
            <a:noFill/>
          </p:spPr>
          <p:txBody>
            <a:bodyPr wrap="square" rtlCol="0">
              <a:spAutoFit/>
            </a:bodyPr>
            <a:lstStyle/>
            <a:p>
              <a:pPr>
                <a:buNone/>
              </a:pPr>
              <a:r>
                <a:rPr lang="en-GB" sz="3600" dirty="0"/>
                <a:t>&gt;</a:t>
              </a:r>
            </a:p>
          </p:txBody>
        </p:sp>
        <p:sp>
          <p:nvSpPr>
            <p:cNvPr id="65" name="Rectangle 64">
              <a:extLst>
                <a:ext uri="{FF2B5EF4-FFF2-40B4-BE49-F238E27FC236}">
                  <a16:creationId xmlns:a16="http://schemas.microsoft.com/office/drawing/2014/main" id="{F8A21373-207F-4881-AA1F-1626FB67FDE0}"/>
                </a:ext>
              </a:extLst>
            </p:cNvPr>
            <p:cNvSpPr/>
            <p:nvPr/>
          </p:nvSpPr>
          <p:spPr>
            <a:xfrm>
              <a:off x="8097679" y="197702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TextBox 65">
              <a:extLst>
                <a:ext uri="{FF2B5EF4-FFF2-40B4-BE49-F238E27FC236}">
                  <a16:creationId xmlns:a16="http://schemas.microsoft.com/office/drawing/2014/main" id="{CD5026B7-4E1C-4D7D-ABA8-9AF80713714E}"/>
                </a:ext>
              </a:extLst>
            </p:cNvPr>
            <p:cNvSpPr txBox="1"/>
            <p:nvPr/>
          </p:nvSpPr>
          <p:spPr>
            <a:xfrm>
              <a:off x="3748256" y="2298570"/>
              <a:ext cx="453970" cy="646331"/>
            </a:xfrm>
            <a:prstGeom prst="rect">
              <a:avLst/>
            </a:prstGeom>
            <a:noFill/>
          </p:spPr>
          <p:txBody>
            <a:bodyPr wrap="none" rtlCol="0">
              <a:spAutoFit/>
            </a:bodyPr>
            <a:lstStyle/>
            <a:p>
              <a:pPr>
                <a:buNone/>
              </a:pPr>
              <a:r>
                <a:rPr lang="en-GB" sz="3600" dirty="0"/>
                <a:t>&gt;</a:t>
              </a:r>
            </a:p>
          </p:txBody>
        </p:sp>
        <p:sp>
          <p:nvSpPr>
            <p:cNvPr id="67" name="Rectangle 66">
              <a:extLst>
                <a:ext uri="{FF2B5EF4-FFF2-40B4-BE49-F238E27FC236}">
                  <a16:creationId xmlns:a16="http://schemas.microsoft.com/office/drawing/2014/main" id="{5CE9B9FD-06F8-4930-B6FD-EA36EF3AD653}"/>
                </a:ext>
              </a:extLst>
            </p:cNvPr>
            <p:cNvSpPr/>
            <p:nvPr/>
          </p:nvSpPr>
          <p:spPr>
            <a:xfrm>
              <a:off x="3084181" y="2303639"/>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A90C296A-567E-463D-A09D-CD3F5B674DCC}"/>
              </a:ext>
            </a:extLst>
          </p:cNvPr>
          <p:cNvGrpSpPr/>
          <p:nvPr/>
        </p:nvGrpSpPr>
        <p:grpSpPr>
          <a:xfrm>
            <a:off x="2885693" y="5141516"/>
            <a:ext cx="5563650" cy="1288498"/>
            <a:chOff x="2885693" y="5141516"/>
            <a:chExt cx="5563650" cy="1288498"/>
          </a:xfrm>
        </p:grpSpPr>
        <p:grpSp>
          <p:nvGrpSpPr>
            <p:cNvPr id="68" name="Group 67">
              <a:extLst>
                <a:ext uri="{FF2B5EF4-FFF2-40B4-BE49-F238E27FC236}">
                  <a16:creationId xmlns:a16="http://schemas.microsoft.com/office/drawing/2014/main" id="{99E9AC30-94B5-4E67-A042-ED3251EFFF9B}"/>
                </a:ext>
              </a:extLst>
            </p:cNvPr>
            <p:cNvGrpSpPr/>
            <p:nvPr/>
          </p:nvGrpSpPr>
          <p:grpSpPr>
            <a:xfrm>
              <a:off x="4122416" y="5141516"/>
              <a:ext cx="900546" cy="707886"/>
              <a:chOff x="3532908" y="2247746"/>
              <a:chExt cx="900546" cy="707886"/>
            </a:xfrm>
          </p:grpSpPr>
          <p:sp>
            <p:nvSpPr>
              <p:cNvPr id="69" name="TextBox 68">
                <a:extLst>
                  <a:ext uri="{FF2B5EF4-FFF2-40B4-BE49-F238E27FC236}">
                    <a16:creationId xmlns:a16="http://schemas.microsoft.com/office/drawing/2014/main" id="{2A901286-CAFC-424E-94C3-FE5A625BFD77}"/>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70" name="Straight Connector 69">
                <a:extLst>
                  <a:ext uri="{FF2B5EF4-FFF2-40B4-BE49-F238E27FC236}">
                    <a16:creationId xmlns:a16="http://schemas.microsoft.com/office/drawing/2014/main" id="{C1444612-408E-4CD9-9B9D-510029B49711}"/>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56FECB6B-E0E3-4C99-9AD2-476D2974C0C9}"/>
                </a:ext>
              </a:extLst>
            </p:cNvPr>
            <p:cNvSpPr/>
            <p:nvPr/>
          </p:nvSpPr>
          <p:spPr>
            <a:xfrm>
              <a:off x="4274992" y="587637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TextBox 71">
              <a:extLst>
                <a:ext uri="{FF2B5EF4-FFF2-40B4-BE49-F238E27FC236}">
                  <a16:creationId xmlns:a16="http://schemas.microsoft.com/office/drawing/2014/main" id="{F23DDAC5-BBFD-437F-BD85-D4ADB3A3807B}"/>
                </a:ext>
              </a:extLst>
            </p:cNvPr>
            <p:cNvSpPr txBox="1"/>
            <p:nvPr/>
          </p:nvSpPr>
          <p:spPr>
            <a:xfrm>
              <a:off x="3686263" y="5513556"/>
              <a:ext cx="453970" cy="646331"/>
            </a:xfrm>
            <a:prstGeom prst="rect">
              <a:avLst/>
            </a:prstGeom>
            <a:noFill/>
          </p:spPr>
          <p:txBody>
            <a:bodyPr wrap="none" rtlCol="0">
              <a:spAutoFit/>
            </a:bodyPr>
            <a:lstStyle/>
            <a:p>
              <a:pPr>
                <a:buNone/>
              </a:pPr>
              <a:r>
                <a:rPr lang="en-GB" sz="3600" dirty="0"/>
                <a:t>&gt;</a:t>
              </a:r>
            </a:p>
          </p:txBody>
        </p:sp>
        <p:sp>
          <p:nvSpPr>
            <p:cNvPr id="73" name="Rectangle 72">
              <a:extLst>
                <a:ext uri="{FF2B5EF4-FFF2-40B4-BE49-F238E27FC236}">
                  <a16:creationId xmlns:a16="http://schemas.microsoft.com/office/drawing/2014/main" id="{6FA07C8E-B449-4F09-9A70-B36D1F41FFE0}"/>
                </a:ext>
              </a:extLst>
            </p:cNvPr>
            <p:cNvSpPr/>
            <p:nvPr/>
          </p:nvSpPr>
          <p:spPr>
            <a:xfrm>
              <a:off x="4282084" y="5192014"/>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4" name="Group 73">
              <a:extLst>
                <a:ext uri="{FF2B5EF4-FFF2-40B4-BE49-F238E27FC236}">
                  <a16:creationId xmlns:a16="http://schemas.microsoft.com/office/drawing/2014/main" id="{F6EB8076-41B7-4F07-80D4-05DAF67D9493}"/>
                </a:ext>
              </a:extLst>
            </p:cNvPr>
            <p:cNvGrpSpPr/>
            <p:nvPr/>
          </p:nvGrpSpPr>
          <p:grpSpPr>
            <a:xfrm>
              <a:off x="2885693" y="5155159"/>
              <a:ext cx="900546" cy="707886"/>
              <a:chOff x="3532908" y="2247746"/>
              <a:chExt cx="900546" cy="707886"/>
            </a:xfrm>
          </p:grpSpPr>
          <p:sp>
            <p:nvSpPr>
              <p:cNvPr id="75" name="TextBox 74">
                <a:extLst>
                  <a:ext uri="{FF2B5EF4-FFF2-40B4-BE49-F238E27FC236}">
                    <a16:creationId xmlns:a16="http://schemas.microsoft.com/office/drawing/2014/main" id="{FF40CB9D-46BA-4C3A-9768-F81ADF48BF03}"/>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76" name="Straight Connector 75">
                <a:extLst>
                  <a:ext uri="{FF2B5EF4-FFF2-40B4-BE49-F238E27FC236}">
                    <a16:creationId xmlns:a16="http://schemas.microsoft.com/office/drawing/2014/main" id="{9F7DD1C3-C2EF-47E9-95AB-CC5CDE469461}"/>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936574F3-89FA-4305-B9C8-34D5B2C17E64}"/>
                </a:ext>
              </a:extLst>
            </p:cNvPr>
            <p:cNvSpPr/>
            <p:nvPr/>
          </p:nvSpPr>
          <p:spPr>
            <a:xfrm>
              <a:off x="3038269" y="5890014"/>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E6959740-E1DA-4F76-8D32-275EA10137BA}"/>
                </a:ext>
              </a:extLst>
            </p:cNvPr>
            <p:cNvSpPr/>
            <p:nvPr/>
          </p:nvSpPr>
          <p:spPr>
            <a:xfrm>
              <a:off x="3045361" y="5205657"/>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9" name="Group 78">
              <a:extLst>
                <a:ext uri="{FF2B5EF4-FFF2-40B4-BE49-F238E27FC236}">
                  <a16:creationId xmlns:a16="http://schemas.microsoft.com/office/drawing/2014/main" id="{8C8B0FD9-31A1-459F-92AE-165D6081F714}"/>
                </a:ext>
              </a:extLst>
            </p:cNvPr>
            <p:cNvGrpSpPr/>
            <p:nvPr/>
          </p:nvGrpSpPr>
          <p:grpSpPr>
            <a:xfrm>
              <a:off x="5371264" y="5147403"/>
              <a:ext cx="900546" cy="707886"/>
              <a:chOff x="3532908" y="2247746"/>
              <a:chExt cx="900546" cy="707886"/>
            </a:xfrm>
          </p:grpSpPr>
          <p:sp>
            <p:nvSpPr>
              <p:cNvPr id="80" name="TextBox 79">
                <a:extLst>
                  <a:ext uri="{FF2B5EF4-FFF2-40B4-BE49-F238E27FC236}">
                    <a16:creationId xmlns:a16="http://schemas.microsoft.com/office/drawing/2014/main" id="{C065917D-B463-4252-91F2-DAF49ACA573C}"/>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81" name="Straight Connector 80">
                <a:extLst>
                  <a:ext uri="{FF2B5EF4-FFF2-40B4-BE49-F238E27FC236}">
                    <a16:creationId xmlns:a16="http://schemas.microsoft.com/office/drawing/2014/main" id="{3D8D00D8-CD8C-428E-8938-19749F74D61B}"/>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2" name="Rectangle 81">
              <a:extLst>
                <a:ext uri="{FF2B5EF4-FFF2-40B4-BE49-F238E27FC236}">
                  <a16:creationId xmlns:a16="http://schemas.microsoft.com/office/drawing/2014/main" id="{B0A5C18B-5905-41CE-9128-0A456CCFF59B}"/>
                </a:ext>
              </a:extLst>
            </p:cNvPr>
            <p:cNvSpPr/>
            <p:nvPr/>
          </p:nvSpPr>
          <p:spPr>
            <a:xfrm>
              <a:off x="5523840" y="5882258"/>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TextBox 82">
              <a:extLst>
                <a:ext uri="{FF2B5EF4-FFF2-40B4-BE49-F238E27FC236}">
                  <a16:creationId xmlns:a16="http://schemas.microsoft.com/office/drawing/2014/main" id="{61FDA86B-B536-4362-9355-D45C9E94F65F}"/>
                </a:ext>
              </a:extLst>
            </p:cNvPr>
            <p:cNvSpPr txBox="1"/>
            <p:nvPr/>
          </p:nvSpPr>
          <p:spPr>
            <a:xfrm>
              <a:off x="4946686" y="5513556"/>
              <a:ext cx="453970" cy="646331"/>
            </a:xfrm>
            <a:prstGeom prst="rect">
              <a:avLst/>
            </a:prstGeom>
            <a:noFill/>
          </p:spPr>
          <p:txBody>
            <a:bodyPr wrap="square" rtlCol="0">
              <a:spAutoFit/>
            </a:bodyPr>
            <a:lstStyle/>
            <a:p>
              <a:pPr>
                <a:buNone/>
              </a:pPr>
              <a:r>
                <a:rPr lang="en-GB" sz="3600" dirty="0"/>
                <a:t>&gt;</a:t>
              </a:r>
            </a:p>
          </p:txBody>
        </p:sp>
        <p:sp>
          <p:nvSpPr>
            <p:cNvPr id="84" name="Rectangle 83">
              <a:extLst>
                <a:ext uri="{FF2B5EF4-FFF2-40B4-BE49-F238E27FC236}">
                  <a16:creationId xmlns:a16="http://schemas.microsoft.com/office/drawing/2014/main" id="{C778FA79-F831-4DF1-AC5A-2E53CEBE3B1C}"/>
                </a:ext>
              </a:extLst>
            </p:cNvPr>
            <p:cNvSpPr/>
            <p:nvPr/>
          </p:nvSpPr>
          <p:spPr>
            <a:xfrm>
              <a:off x="5530932" y="519790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5" name="Group 84">
              <a:extLst>
                <a:ext uri="{FF2B5EF4-FFF2-40B4-BE49-F238E27FC236}">
                  <a16:creationId xmlns:a16="http://schemas.microsoft.com/office/drawing/2014/main" id="{A6125180-255A-4814-8683-AF4792EE5748}"/>
                </a:ext>
              </a:extLst>
            </p:cNvPr>
            <p:cNvGrpSpPr/>
            <p:nvPr/>
          </p:nvGrpSpPr>
          <p:grpSpPr>
            <a:xfrm>
              <a:off x="6627689" y="5141516"/>
              <a:ext cx="900546" cy="707886"/>
              <a:chOff x="3532908" y="2247746"/>
              <a:chExt cx="900546" cy="707886"/>
            </a:xfrm>
          </p:grpSpPr>
          <p:sp>
            <p:nvSpPr>
              <p:cNvPr id="86" name="TextBox 85">
                <a:extLst>
                  <a:ext uri="{FF2B5EF4-FFF2-40B4-BE49-F238E27FC236}">
                    <a16:creationId xmlns:a16="http://schemas.microsoft.com/office/drawing/2014/main" id="{72B271A3-9A47-4EEE-AA40-E7DDAE3FA368}"/>
                  </a:ext>
                </a:extLst>
              </p:cNvPr>
              <p:cNvSpPr txBox="1"/>
              <p:nvPr/>
            </p:nvSpPr>
            <p:spPr>
              <a:xfrm>
                <a:off x="3532908" y="2247746"/>
                <a:ext cx="900546" cy="707886"/>
              </a:xfrm>
              <a:prstGeom prst="rect">
                <a:avLst/>
              </a:prstGeom>
              <a:noFill/>
            </p:spPr>
            <p:txBody>
              <a:bodyPr wrap="square" rtlCol="0">
                <a:spAutoFit/>
              </a:bodyPr>
              <a:lstStyle/>
              <a:p>
                <a:pPr algn="ctr">
                  <a:spcBef>
                    <a:spcPts val="0"/>
                  </a:spcBef>
                  <a:buNone/>
                </a:pPr>
                <a:endParaRPr lang="en-GB" sz="4000" dirty="0"/>
              </a:p>
            </p:txBody>
          </p:sp>
          <p:cxnSp>
            <p:nvCxnSpPr>
              <p:cNvPr id="87" name="Straight Connector 86">
                <a:extLst>
                  <a:ext uri="{FF2B5EF4-FFF2-40B4-BE49-F238E27FC236}">
                    <a16:creationId xmlns:a16="http://schemas.microsoft.com/office/drawing/2014/main" id="{4B32D69A-7C10-49B1-B5F0-C92D107A62A3}"/>
                  </a:ext>
                </a:extLst>
              </p:cNvPr>
              <p:cNvCxnSpPr/>
              <p:nvPr/>
            </p:nvCxnSpPr>
            <p:spPr>
              <a:xfrm>
                <a:off x="3727047" y="2915840"/>
                <a:ext cx="48473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id="{D0CFB321-9538-41C2-88D3-6F7657D1EDE4}"/>
                </a:ext>
              </a:extLst>
            </p:cNvPr>
            <p:cNvSpPr/>
            <p:nvPr/>
          </p:nvSpPr>
          <p:spPr>
            <a:xfrm>
              <a:off x="6780265" y="587637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TextBox 88">
              <a:extLst>
                <a:ext uri="{FF2B5EF4-FFF2-40B4-BE49-F238E27FC236}">
                  <a16:creationId xmlns:a16="http://schemas.microsoft.com/office/drawing/2014/main" id="{DAC98522-07F4-4608-807D-2BF240789D6C}"/>
                </a:ext>
              </a:extLst>
            </p:cNvPr>
            <p:cNvSpPr txBox="1"/>
            <p:nvPr/>
          </p:nvSpPr>
          <p:spPr>
            <a:xfrm>
              <a:off x="6203111" y="5513556"/>
              <a:ext cx="453970" cy="646331"/>
            </a:xfrm>
            <a:prstGeom prst="rect">
              <a:avLst/>
            </a:prstGeom>
            <a:noFill/>
          </p:spPr>
          <p:txBody>
            <a:bodyPr wrap="square" rtlCol="0">
              <a:spAutoFit/>
            </a:bodyPr>
            <a:lstStyle/>
            <a:p>
              <a:pPr>
                <a:buNone/>
              </a:pPr>
              <a:r>
                <a:rPr lang="en-GB" sz="3600" dirty="0"/>
                <a:t>&gt;</a:t>
              </a:r>
            </a:p>
          </p:txBody>
        </p:sp>
        <p:sp>
          <p:nvSpPr>
            <p:cNvPr id="90" name="Rectangle 89">
              <a:extLst>
                <a:ext uri="{FF2B5EF4-FFF2-40B4-BE49-F238E27FC236}">
                  <a16:creationId xmlns:a16="http://schemas.microsoft.com/office/drawing/2014/main" id="{3EB5D98A-4A22-4D2D-B9FB-5F0890F4C47C}"/>
                </a:ext>
              </a:extLst>
            </p:cNvPr>
            <p:cNvSpPr/>
            <p:nvPr/>
          </p:nvSpPr>
          <p:spPr>
            <a:xfrm>
              <a:off x="6787357" y="5192014"/>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TextBox 90">
              <a:extLst>
                <a:ext uri="{FF2B5EF4-FFF2-40B4-BE49-F238E27FC236}">
                  <a16:creationId xmlns:a16="http://schemas.microsoft.com/office/drawing/2014/main" id="{F43661F4-DD90-4EB1-B9DB-8E07B0E0EE52}"/>
                </a:ext>
              </a:extLst>
            </p:cNvPr>
            <p:cNvSpPr txBox="1"/>
            <p:nvPr/>
          </p:nvSpPr>
          <p:spPr>
            <a:xfrm>
              <a:off x="7460918" y="5500040"/>
              <a:ext cx="453970" cy="646331"/>
            </a:xfrm>
            <a:prstGeom prst="rect">
              <a:avLst/>
            </a:prstGeom>
            <a:noFill/>
          </p:spPr>
          <p:txBody>
            <a:bodyPr wrap="none" rtlCol="0">
              <a:spAutoFit/>
            </a:bodyPr>
            <a:lstStyle/>
            <a:p>
              <a:pPr>
                <a:buNone/>
              </a:pPr>
              <a:r>
                <a:rPr lang="en-GB" sz="3600" dirty="0"/>
                <a:t>&gt;</a:t>
              </a:r>
            </a:p>
          </p:txBody>
        </p:sp>
        <p:sp>
          <p:nvSpPr>
            <p:cNvPr id="92" name="Rectangle 91">
              <a:extLst>
                <a:ext uri="{FF2B5EF4-FFF2-40B4-BE49-F238E27FC236}">
                  <a16:creationId xmlns:a16="http://schemas.microsoft.com/office/drawing/2014/main" id="{AFB231A8-A632-4FC1-A5D7-EFDB0CBEBAF3}"/>
                </a:ext>
              </a:extLst>
            </p:cNvPr>
            <p:cNvSpPr/>
            <p:nvPr/>
          </p:nvSpPr>
          <p:spPr>
            <a:xfrm>
              <a:off x="7909343" y="5561791"/>
              <a:ext cx="540000" cy="540000"/>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1706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H: Three in a row</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89873" y="580386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21D2A023-EB87-41AA-8231-43F9303C2117}"/>
              </a:ext>
            </a:extLst>
          </p:cNvPr>
          <p:cNvCxnSpPr/>
          <p:nvPr/>
        </p:nvCxnSpPr>
        <p:spPr>
          <a:xfrm>
            <a:off x="630381" y="1678390"/>
            <a:ext cx="109312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CA8AF8-4156-48D1-BF5E-29ED354B15A8}"/>
              </a:ext>
            </a:extLst>
          </p:cNvPr>
          <p:cNvCxnSpPr>
            <a:cxnSpLocks/>
          </p:cNvCxnSpPr>
          <p:nvPr/>
        </p:nvCxnSpPr>
        <p:spPr>
          <a:xfrm>
            <a:off x="997503" y="167839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B5C68F-C321-47EC-B5CE-AB1FAD8D7F39}"/>
              </a:ext>
            </a:extLst>
          </p:cNvPr>
          <p:cNvCxnSpPr>
            <a:cxnSpLocks/>
          </p:cNvCxnSpPr>
          <p:nvPr/>
        </p:nvCxnSpPr>
        <p:spPr>
          <a:xfrm>
            <a:off x="11263706" y="1692240"/>
            <a:ext cx="0" cy="180109"/>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068F93F-5B46-405B-BA88-324D09FCC5DB}"/>
              </a:ext>
            </a:extLst>
          </p:cNvPr>
          <p:cNvSpPr txBox="1"/>
          <p:nvPr/>
        </p:nvSpPr>
        <p:spPr>
          <a:xfrm>
            <a:off x="456517" y="2995665"/>
            <a:ext cx="10179399" cy="2394502"/>
          </a:xfrm>
          <a:prstGeom prst="rect">
            <a:avLst/>
          </a:prstGeom>
          <a:noFill/>
        </p:spPr>
        <p:txBody>
          <a:bodyPr wrap="square" rtlCol="0">
            <a:spAutoFit/>
          </a:bodyPr>
          <a:lstStyle/>
          <a:p>
            <a:pPr>
              <a:buNone/>
            </a:pPr>
            <a:r>
              <a:rPr lang="en-GB" sz="2200" dirty="0"/>
              <a:t>Play ‘Three in a row.’ The aim of the game is to get three crosses in a row.</a:t>
            </a:r>
          </a:p>
          <a:p>
            <a:pPr>
              <a:buNone/>
            </a:pPr>
            <a:r>
              <a:rPr lang="en-GB" sz="2200" dirty="0"/>
              <a:t>Player 1 says a number and then marks it on the number line.</a:t>
            </a:r>
          </a:p>
          <a:p>
            <a:pPr>
              <a:buNone/>
            </a:pPr>
            <a:r>
              <a:rPr lang="en-GB" sz="2200" dirty="0"/>
              <a:t>Player 2 says a different number and marks it on the number line.</a:t>
            </a:r>
          </a:p>
          <a:p>
            <a:pPr>
              <a:buNone/>
            </a:pPr>
            <a:r>
              <a:rPr lang="en-GB" sz="2200" dirty="0"/>
              <a:t>Continue to take turns until one player has three crosses in a row. </a:t>
            </a:r>
          </a:p>
          <a:p>
            <a:pPr>
              <a:buNone/>
            </a:pPr>
            <a:r>
              <a:rPr lang="en-GB" sz="2200" dirty="0"/>
              <a:t>Remember, you can block the other player by placing a cross in between two of their numbers.</a:t>
            </a:r>
          </a:p>
        </p:txBody>
      </p:sp>
      <p:sp>
        <p:nvSpPr>
          <p:cNvPr id="21" name="TextBox 20">
            <a:extLst>
              <a:ext uri="{FF2B5EF4-FFF2-40B4-BE49-F238E27FC236}">
                <a16:creationId xmlns:a16="http://schemas.microsoft.com/office/drawing/2014/main" id="{BFB34B45-DC0A-444D-8FB6-B292B46A8CA1}"/>
              </a:ext>
            </a:extLst>
          </p:cNvPr>
          <p:cNvSpPr txBox="1"/>
          <p:nvPr/>
        </p:nvSpPr>
        <p:spPr>
          <a:xfrm>
            <a:off x="1122217" y="5694029"/>
            <a:ext cx="8023111" cy="769441"/>
          </a:xfrm>
          <a:prstGeom prst="rect">
            <a:avLst/>
          </a:prstGeom>
          <a:noFill/>
        </p:spPr>
        <p:txBody>
          <a:bodyPr wrap="square" rtlCol="0">
            <a:spAutoFit/>
          </a:bodyPr>
          <a:lstStyle/>
          <a:p>
            <a:pPr>
              <a:buNone/>
            </a:pPr>
            <a:r>
              <a:rPr lang="en-GB" sz="2200" dirty="0"/>
              <a:t>Play the game again but swap the number 10 on the line for the number 1.</a:t>
            </a:r>
          </a:p>
        </p:txBody>
      </p:sp>
      <p:sp>
        <p:nvSpPr>
          <p:cNvPr id="22" name="TextBox 21">
            <a:extLst>
              <a:ext uri="{FF2B5EF4-FFF2-40B4-BE49-F238E27FC236}">
                <a16:creationId xmlns:a16="http://schemas.microsoft.com/office/drawing/2014/main" id="{837EC22C-1FEB-4FA3-9920-09B754FDEBC6}"/>
              </a:ext>
            </a:extLst>
          </p:cNvPr>
          <p:cNvSpPr txBox="1"/>
          <p:nvPr/>
        </p:nvSpPr>
        <p:spPr>
          <a:xfrm>
            <a:off x="817605" y="1850793"/>
            <a:ext cx="385042" cy="523220"/>
          </a:xfrm>
          <a:prstGeom prst="rect">
            <a:avLst/>
          </a:prstGeom>
          <a:noFill/>
        </p:spPr>
        <p:txBody>
          <a:bodyPr wrap="none" rtlCol="0">
            <a:spAutoFit/>
          </a:bodyPr>
          <a:lstStyle/>
          <a:p>
            <a:pPr>
              <a:buNone/>
            </a:pPr>
            <a:r>
              <a:rPr lang="en-GB" dirty="0"/>
              <a:t>0</a:t>
            </a:r>
          </a:p>
        </p:txBody>
      </p:sp>
      <p:sp>
        <p:nvSpPr>
          <p:cNvPr id="23" name="TextBox 22">
            <a:extLst>
              <a:ext uri="{FF2B5EF4-FFF2-40B4-BE49-F238E27FC236}">
                <a16:creationId xmlns:a16="http://schemas.microsoft.com/office/drawing/2014/main" id="{8E93FCAE-54F4-472D-A686-D998696F3BAD}"/>
              </a:ext>
            </a:extLst>
          </p:cNvPr>
          <p:cNvSpPr txBox="1"/>
          <p:nvPr/>
        </p:nvSpPr>
        <p:spPr>
          <a:xfrm>
            <a:off x="11073729" y="1906208"/>
            <a:ext cx="585417" cy="523220"/>
          </a:xfrm>
          <a:prstGeom prst="rect">
            <a:avLst/>
          </a:prstGeom>
          <a:noFill/>
        </p:spPr>
        <p:txBody>
          <a:bodyPr wrap="none" rtlCol="0">
            <a:spAutoFit/>
          </a:bodyPr>
          <a:lstStyle/>
          <a:p>
            <a:pPr>
              <a:buNone/>
            </a:pPr>
            <a:r>
              <a:rPr lang="en-GB" dirty="0"/>
              <a:t>10</a:t>
            </a:r>
          </a:p>
        </p:txBody>
      </p:sp>
    </p:spTree>
    <p:extLst>
      <p:ext uri="{BB962C8B-B14F-4D97-AF65-F5344CB8AC3E}">
        <p14:creationId xmlns:p14="http://schemas.microsoft.com/office/powerpoint/2010/main" val="141130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uiExpand="1" build="p"/>
      <p:bldP spid="21"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Additional activity I: Larger, smaller, in between </a:t>
            </a:r>
          </a:p>
        </p:txBody>
      </p:sp>
      <p:sp>
        <p:nvSpPr>
          <p:cNvPr id="4" name="Action Button: Help 3">
            <a:hlinkClick r:id="" action="ppaction://noaction" highlightClick="1"/>
            <a:extLst>
              <a:ext uri="{FF2B5EF4-FFF2-40B4-BE49-F238E27FC236}">
                <a16:creationId xmlns:a16="http://schemas.microsoft.com/office/drawing/2014/main" id="{A2696F46-CFFC-492B-85D4-F344F0D10D84}"/>
              </a:ext>
            </a:extLst>
          </p:cNvPr>
          <p:cNvSpPr/>
          <p:nvPr/>
        </p:nvSpPr>
        <p:spPr>
          <a:xfrm>
            <a:off x="143339" y="560647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0925CC-855B-4279-B964-3D46AE145252}"/>
                  </a:ext>
                </a:extLst>
              </p:cNvPr>
              <p:cNvSpPr txBox="1"/>
              <p:nvPr/>
            </p:nvSpPr>
            <p:spPr>
              <a:xfrm>
                <a:off x="1051360" y="5413306"/>
                <a:ext cx="8484138" cy="1722523"/>
              </a:xfrm>
              <a:prstGeom prst="rect">
                <a:avLst/>
              </a:prstGeom>
              <a:noFill/>
            </p:spPr>
            <p:txBody>
              <a:bodyPr wrap="square" rtlCol="0">
                <a:spAutoFit/>
              </a:bodyPr>
              <a:lstStyle/>
              <a:p>
                <a:pPr>
                  <a:buNone/>
                </a:pPr>
                <a:r>
                  <a:rPr lang="en-GB" sz="2200" dirty="0"/>
                  <a:t>Find another fraction in between </a:t>
                </a:r>
                <a14:m>
                  <m:oMath xmlns:m="http://schemas.openxmlformats.org/officeDocument/2006/math">
                    <m:f>
                      <m:fPr>
                        <m:ctrlPr>
                          <a:rPr lang="en-US" i="1" smtClean="0">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10</m:t>
                        </m:r>
                      </m:den>
                    </m:f>
                  </m:oMath>
                </a14:m>
                <a:r>
                  <a:rPr lang="en-US" sz="2200" dirty="0"/>
                  <a:t> and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US" dirty="0"/>
                  <a:t> </a:t>
                </a:r>
                <a:r>
                  <a:rPr lang="en-US" sz="2200" dirty="0"/>
                  <a:t>. Can you find one that is closer to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10</m:t>
                        </m:r>
                      </m:den>
                    </m:f>
                  </m:oMath>
                </a14:m>
                <a:r>
                  <a:rPr lang="en-US" dirty="0"/>
                  <a:t> </a:t>
                </a:r>
                <a:r>
                  <a:rPr lang="en-US" sz="2200" dirty="0"/>
                  <a:t>? How about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b="0" i="1" smtClean="0">
                            <a:latin typeface="Cambria Math" panose="02040503050406030204" pitchFamily="18" charset="0"/>
                          </a:rPr>
                          <m:t>12</m:t>
                        </m:r>
                      </m:den>
                    </m:f>
                  </m:oMath>
                </a14:m>
                <a:r>
                  <a:rPr lang="en-US" sz="2200" dirty="0"/>
                  <a:t>? How about exactly halfway? </a:t>
                </a:r>
              </a:p>
              <a:p>
                <a:pPr>
                  <a:buNone/>
                </a:pPr>
                <a:r>
                  <a:rPr lang="en-GB" sz="2200" dirty="0"/>
                  <a:t> </a:t>
                </a:r>
              </a:p>
            </p:txBody>
          </p:sp>
        </mc:Choice>
        <mc:Fallback xmlns="">
          <p:sp>
            <p:nvSpPr>
              <p:cNvPr id="7" name="TextBox 6">
                <a:extLst>
                  <a:ext uri="{FF2B5EF4-FFF2-40B4-BE49-F238E27FC236}">
                    <a16:creationId xmlns:a16="http://schemas.microsoft.com/office/drawing/2014/main" id="{EE0925CC-855B-4279-B964-3D46AE145252}"/>
                  </a:ext>
                </a:extLst>
              </p:cNvPr>
              <p:cNvSpPr txBox="1">
                <a:spLocks noRot="1" noChangeAspect="1" noMove="1" noResize="1" noEditPoints="1" noAdjustHandles="1" noChangeArrowheads="1" noChangeShapeType="1" noTextEdit="1"/>
              </p:cNvSpPr>
              <p:nvPr/>
            </p:nvSpPr>
            <p:spPr>
              <a:xfrm>
                <a:off x="1051360" y="5413306"/>
                <a:ext cx="8484138" cy="1722523"/>
              </a:xfrm>
              <a:prstGeom prst="rect">
                <a:avLst/>
              </a:prstGeom>
              <a:blipFill>
                <a:blip r:embed="rId4"/>
                <a:stretch>
                  <a:fillRect l="-934" r="-7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C40F64-DAB8-47ED-94A9-BB2974B13408}"/>
                  </a:ext>
                </a:extLst>
              </p:cNvPr>
              <p:cNvSpPr txBox="1"/>
              <p:nvPr/>
            </p:nvSpPr>
            <p:spPr>
              <a:xfrm>
                <a:off x="173305" y="1055929"/>
                <a:ext cx="10754931" cy="4174348"/>
              </a:xfrm>
              <a:prstGeom prst="rect">
                <a:avLst/>
              </a:prstGeom>
              <a:noFill/>
            </p:spPr>
            <p:txBody>
              <a:bodyPr wrap="square" rtlCol="0">
                <a:spAutoFit/>
              </a:bodyPr>
              <a:lstStyle/>
              <a:p>
                <a:pPr marL="457200" indent="-457200">
                  <a:buFont typeface="+mj-lt"/>
                  <a:buAutoNum type="alphaLcParenR"/>
                </a:pPr>
                <a:r>
                  <a:rPr lang="en-US" sz="2200" dirty="0"/>
                  <a:t>Place the words ‘larger’ and ‘smaller’ in the sentence:</a:t>
                </a:r>
              </a:p>
              <a:p>
                <a:pPr>
                  <a:buNone/>
                </a:pPr>
                <a:r>
                  <a:rPr lang="en-US" sz="2200" dirty="0"/>
                  <a:t>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11</m:t>
                        </m:r>
                      </m:den>
                    </m:f>
                  </m:oMath>
                </a14:m>
                <a:r>
                  <a:rPr lang="en-US" sz="2200" dirty="0"/>
                  <a:t> is ___________ than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11</m:t>
                        </m:r>
                      </m:den>
                    </m:f>
                  </m:oMath>
                </a14:m>
                <a:r>
                  <a:rPr lang="en-US" dirty="0"/>
                  <a:t> </a:t>
                </a:r>
                <a:r>
                  <a:rPr lang="en-US" sz="2200" dirty="0"/>
                  <a:t> but ___________ than </a:t>
                </a:r>
                <a14:m>
                  <m:oMath xmlns:m="http://schemas.openxmlformats.org/officeDocument/2006/math">
                    <m:f>
                      <m:fPr>
                        <m:ctrlPr>
                          <a:rPr lang="en-US" i="1">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11</m:t>
                        </m:r>
                      </m:den>
                    </m:f>
                    <m:r>
                      <a:rPr lang="en-GB" b="0" i="0" smtClean="0">
                        <a:latin typeface="Cambria Math" panose="02040503050406030204" pitchFamily="18" charset="0"/>
                      </a:rPr>
                      <m:t>.</m:t>
                    </m:r>
                  </m:oMath>
                </a14:m>
                <a:endParaRPr lang="en-US" dirty="0"/>
              </a:p>
              <a:p>
                <a:pPr marL="457200" indent="-457200">
                  <a:buFont typeface="+mj-lt"/>
                  <a:buAutoNum type="alphaLcParenR" startAt="2"/>
                </a:pPr>
                <a:r>
                  <a:rPr lang="en-US" sz="2200" dirty="0"/>
                  <a:t>Sam says,</a:t>
                </a:r>
                <a14:m>
                  <m:oMath xmlns:m="http://schemas.openxmlformats.org/officeDocument/2006/math">
                    <m:r>
                      <a:rPr lang="en-GB">
                        <a:solidFill>
                          <a:srgbClr val="585858"/>
                        </a:solidFill>
                        <a:latin typeface="Cambria Math" panose="02040503050406030204" pitchFamily="18" charset="0"/>
                      </a:rPr>
                      <m:t>′</m:t>
                    </m:r>
                    <m:f>
                      <m:fPr>
                        <m:ctrlPr>
                          <a:rPr lang="en-US" i="1" smtClean="0">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3</m:t>
                        </m:r>
                      </m:num>
                      <m:den>
                        <m:r>
                          <a:rPr lang="en-GB" i="1">
                            <a:solidFill>
                              <a:srgbClr val="585858"/>
                            </a:solidFill>
                            <a:latin typeface="Cambria Math" panose="02040503050406030204" pitchFamily="18" charset="0"/>
                          </a:rPr>
                          <m:t>11</m:t>
                        </m:r>
                      </m:den>
                    </m:f>
                  </m:oMath>
                </a14:m>
                <a:r>
                  <a:rPr lang="en-US" sz="2400" dirty="0">
                    <a:solidFill>
                      <a:srgbClr val="585858"/>
                    </a:solidFill>
                  </a:rPr>
                  <a:t> </a:t>
                </a:r>
                <a:r>
                  <a:rPr lang="en-US" sz="2200" dirty="0">
                    <a:solidFill>
                      <a:srgbClr val="585858"/>
                    </a:solidFill>
                  </a:rPr>
                  <a:t>is exactly halfway between </a:t>
                </a:r>
                <a14:m>
                  <m:oMath xmlns:m="http://schemas.openxmlformats.org/officeDocument/2006/math">
                    <m:f>
                      <m:fPr>
                        <m:ctrlPr>
                          <a:rPr lang="en-US" i="1">
                            <a:solidFill>
                              <a:srgbClr val="585858"/>
                            </a:solidFill>
                            <a:latin typeface="Cambria Math" panose="02040503050406030204" pitchFamily="18" charset="0"/>
                          </a:rPr>
                        </m:ctrlPr>
                      </m:fPr>
                      <m:num>
                        <m:r>
                          <a:rPr lang="en-GB" b="0" i="1" smtClean="0">
                            <a:solidFill>
                              <a:srgbClr val="585858"/>
                            </a:solidFill>
                            <a:latin typeface="Cambria Math" panose="02040503050406030204" pitchFamily="18" charset="0"/>
                          </a:rPr>
                          <m:t>4</m:t>
                        </m:r>
                      </m:num>
                      <m:den>
                        <m:r>
                          <a:rPr lang="en-GB" b="0" i="1" smtClean="0">
                            <a:solidFill>
                              <a:srgbClr val="585858"/>
                            </a:solidFill>
                            <a:latin typeface="Cambria Math" panose="02040503050406030204" pitchFamily="18" charset="0"/>
                          </a:rPr>
                          <m:t>11</m:t>
                        </m:r>
                      </m:den>
                    </m:f>
                  </m:oMath>
                </a14:m>
                <a:r>
                  <a:rPr lang="en-US" sz="2400" dirty="0">
                    <a:solidFill>
                      <a:srgbClr val="585858"/>
                    </a:solidFill>
                  </a:rPr>
                  <a:t> </a:t>
                </a:r>
                <a:r>
                  <a:rPr lang="en-US" sz="2200" dirty="0">
                    <a:solidFill>
                      <a:srgbClr val="585858"/>
                    </a:solidFill>
                  </a:rPr>
                  <a:t>and</a:t>
                </a:r>
                <a:r>
                  <a:rPr lang="en-US" sz="2400" dirty="0">
                    <a:solidFill>
                      <a:srgbClr val="585858"/>
                    </a:solidFill>
                  </a:rPr>
                  <a:t> </a:t>
                </a:r>
                <a14:m>
                  <m:oMath xmlns:m="http://schemas.openxmlformats.org/officeDocument/2006/math">
                    <m:f>
                      <m:fPr>
                        <m:ctrlPr>
                          <a:rPr lang="en-US" i="1" smtClean="0">
                            <a:solidFill>
                              <a:srgbClr val="585858"/>
                            </a:solidFill>
                            <a:latin typeface="Cambria Math" panose="02040503050406030204" pitchFamily="18" charset="0"/>
                          </a:rPr>
                        </m:ctrlPr>
                      </m:fPr>
                      <m:num>
                        <m:r>
                          <a:rPr lang="en-GB" b="0" i="1" smtClean="0">
                            <a:solidFill>
                              <a:srgbClr val="585858"/>
                            </a:solidFill>
                            <a:latin typeface="Cambria Math" panose="02040503050406030204" pitchFamily="18" charset="0"/>
                          </a:rPr>
                          <m:t>2</m:t>
                        </m:r>
                      </m:num>
                      <m:den>
                        <m:r>
                          <a:rPr lang="en-GB" b="0" i="1" smtClean="0">
                            <a:solidFill>
                              <a:srgbClr val="585858"/>
                            </a:solidFill>
                            <a:latin typeface="Cambria Math" panose="02040503050406030204" pitchFamily="18" charset="0"/>
                          </a:rPr>
                          <m:t>11</m:t>
                        </m:r>
                      </m:den>
                    </m:f>
                    <m:r>
                      <a:rPr lang="en-GB" b="0" i="0" smtClean="0">
                        <a:solidFill>
                          <a:srgbClr val="585858"/>
                        </a:solidFill>
                        <a:latin typeface="Cambria Math" panose="02040503050406030204" pitchFamily="18" charset="0"/>
                      </a:rPr>
                      <m:t>.′</m:t>
                    </m:r>
                  </m:oMath>
                </a14:m>
                <a:r>
                  <a:rPr lang="en-GB" sz="2400" dirty="0">
                    <a:solidFill>
                      <a:srgbClr val="585858"/>
                    </a:solidFill>
                  </a:rPr>
                  <a:t> </a:t>
                </a:r>
                <a:r>
                  <a:rPr lang="en-GB" sz="2200" dirty="0">
                    <a:solidFill>
                      <a:srgbClr val="585858"/>
                    </a:solidFill>
                  </a:rPr>
                  <a:t>Is he correct? </a:t>
                </a:r>
              </a:p>
              <a:p>
                <a:pPr marL="457200" indent="-457200">
                  <a:buFont typeface="+mj-lt"/>
                  <a:buAutoNum type="alphaLcParenR" startAt="2"/>
                </a:pPr>
                <a:endParaRPr lang="en-GB" sz="2200" dirty="0">
                  <a:solidFill>
                    <a:srgbClr val="585858"/>
                  </a:solidFill>
                </a:endParaRPr>
              </a:p>
              <a:p>
                <a:pPr marL="457200" indent="-457200">
                  <a:buFont typeface="+mj-lt"/>
                  <a:buAutoNum type="alphaLcParenR" startAt="2"/>
                </a:pPr>
                <a:r>
                  <a:rPr lang="en-US" sz="2200" dirty="0"/>
                  <a:t>Place the words ‘larger’ and ‘smaller’ in the sentence:</a:t>
                </a:r>
              </a:p>
              <a:p>
                <a:pPr>
                  <a:buNone/>
                </a:pPr>
                <a:r>
                  <a:rPr lang="en-US" sz="2400" dirty="0"/>
                  <a:t>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11</m:t>
                        </m:r>
                      </m:den>
                    </m:f>
                  </m:oMath>
                </a14:m>
                <a:r>
                  <a:rPr lang="en-US" dirty="0"/>
                  <a:t> </a:t>
                </a:r>
                <a:r>
                  <a:rPr lang="en-US" sz="2200" dirty="0"/>
                  <a:t>is ___________ than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12</m:t>
                        </m:r>
                      </m:den>
                    </m:f>
                  </m:oMath>
                </a14:m>
                <a:r>
                  <a:rPr lang="en-US" dirty="0"/>
                  <a:t>  </a:t>
                </a:r>
                <a:r>
                  <a:rPr lang="en-US" sz="2200" dirty="0"/>
                  <a:t>but ___________ than </a:t>
                </a:r>
                <a14:m>
                  <m:oMath xmlns:m="http://schemas.openxmlformats.org/officeDocument/2006/math">
                    <m:f>
                      <m:fPr>
                        <m:ctrlPr>
                          <a:rPr lang="en-US" i="1">
                            <a:latin typeface="Cambria Math" panose="02040503050406030204" pitchFamily="18" charset="0"/>
                          </a:rPr>
                        </m:ctrlPr>
                      </m:fPr>
                      <m:num>
                        <m:r>
                          <a:rPr lang="en-GB" i="1">
                            <a:latin typeface="Cambria Math" panose="02040503050406030204" pitchFamily="18" charset="0"/>
                          </a:rPr>
                          <m:t>3</m:t>
                        </m:r>
                      </m:num>
                      <m:den>
                        <m:r>
                          <a:rPr lang="en-GB" i="1">
                            <a:latin typeface="Cambria Math" panose="02040503050406030204" pitchFamily="18" charset="0"/>
                          </a:rPr>
                          <m:t>10</m:t>
                        </m:r>
                      </m:den>
                    </m:f>
                  </m:oMath>
                </a14:m>
                <a:r>
                  <a:rPr lang="en-US" dirty="0"/>
                  <a:t>.</a:t>
                </a:r>
              </a:p>
              <a:p>
                <a:pPr marL="457200" indent="-457200">
                  <a:buFont typeface="+mj-lt"/>
                  <a:buAutoNum type="alphaLcParenR" startAt="4"/>
                </a:pPr>
                <a:r>
                  <a:rPr lang="en-GB" sz="2200" dirty="0">
                    <a:solidFill>
                      <a:srgbClr val="585858"/>
                    </a:solidFill>
                  </a:rPr>
                  <a:t>Sam says, </a:t>
                </a:r>
                <a14:m>
                  <m:oMath xmlns:m="http://schemas.openxmlformats.org/officeDocument/2006/math">
                    <m:r>
                      <a:rPr lang="en-GB" dirty="0">
                        <a:solidFill>
                          <a:srgbClr val="585858"/>
                        </a:solidFill>
                        <a:latin typeface="Cambria Math" panose="02040503050406030204" pitchFamily="18" charset="0"/>
                      </a:rPr>
                      <m:t>′</m:t>
                    </m:r>
                    <m:f>
                      <m:fPr>
                        <m:ctrlPr>
                          <a:rPr lang="en-US" i="1" smtClean="0">
                            <a:solidFill>
                              <a:srgbClr val="585858"/>
                            </a:solidFill>
                            <a:latin typeface="Cambria Math" panose="02040503050406030204" pitchFamily="18" charset="0"/>
                          </a:rPr>
                        </m:ctrlPr>
                      </m:fPr>
                      <m:num>
                        <m:r>
                          <a:rPr lang="en-GB" i="1">
                            <a:solidFill>
                              <a:srgbClr val="585858"/>
                            </a:solidFill>
                            <a:latin typeface="Cambria Math" panose="02040503050406030204" pitchFamily="18" charset="0"/>
                          </a:rPr>
                          <m:t>3</m:t>
                        </m:r>
                      </m:num>
                      <m:den>
                        <m:r>
                          <a:rPr lang="en-GB" i="1">
                            <a:solidFill>
                              <a:srgbClr val="585858"/>
                            </a:solidFill>
                            <a:latin typeface="Cambria Math" panose="02040503050406030204" pitchFamily="18" charset="0"/>
                          </a:rPr>
                          <m:t>11</m:t>
                        </m:r>
                      </m:den>
                    </m:f>
                  </m:oMath>
                </a14:m>
                <a:r>
                  <a:rPr lang="en-US" sz="2400" dirty="0">
                    <a:solidFill>
                      <a:srgbClr val="585858"/>
                    </a:solidFill>
                  </a:rPr>
                  <a:t> </a:t>
                </a:r>
                <a:r>
                  <a:rPr lang="en-US" sz="2200" dirty="0">
                    <a:solidFill>
                      <a:srgbClr val="585858"/>
                    </a:solidFill>
                  </a:rPr>
                  <a:t>is exactly halfway between </a:t>
                </a:r>
                <a14:m>
                  <m:oMath xmlns:m="http://schemas.openxmlformats.org/officeDocument/2006/math">
                    <m:f>
                      <m:fPr>
                        <m:ctrlPr>
                          <a:rPr lang="en-US" i="1">
                            <a:solidFill>
                              <a:srgbClr val="585858"/>
                            </a:solidFill>
                            <a:latin typeface="Cambria Math" panose="02040503050406030204" pitchFamily="18" charset="0"/>
                          </a:rPr>
                        </m:ctrlPr>
                      </m:fPr>
                      <m:num>
                        <m:r>
                          <a:rPr lang="en-GB" b="0" i="1" smtClean="0">
                            <a:solidFill>
                              <a:srgbClr val="585858"/>
                            </a:solidFill>
                            <a:latin typeface="Cambria Math" panose="02040503050406030204" pitchFamily="18" charset="0"/>
                          </a:rPr>
                          <m:t>3</m:t>
                        </m:r>
                      </m:num>
                      <m:den>
                        <m:r>
                          <a:rPr lang="en-GB" b="0" i="1" smtClean="0">
                            <a:solidFill>
                              <a:srgbClr val="585858"/>
                            </a:solidFill>
                            <a:latin typeface="Cambria Math" panose="02040503050406030204" pitchFamily="18" charset="0"/>
                          </a:rPr>
                          <m:t>10</m:t>
                        </m:r>
                      </m:den>
                    </m:f>
                  </m:oMath>
                </a14:m>
                <a:r>
                  <a:rPr lang="en-US" sz="2400" dirty="0">
                    <a:solidFill>
                      <a:srgbClr val="585858"/>
                    </a:solidFill>
                  </a:rPr>
                  <a:t> </a:t>
                </a:r>
                <a:r>
                  <a:rPr lang="en-US" sz="2200" dirty="0">
                    <a:solidFill>
                      <a:srgbClr val="585858"/>
                    </a:solidFill>
                  </a:rPr>
                  <a:t>and</a:t>
                </a:r>
                <a:r>
                  <a:rPr lang="en-US" sz="2400" dirty="0">
                    <a:solidFill>
                      <a:srgbClr val="585858"/>
                    </a:solidFill>
                  </a:rPr>
                  <a:t> </a:t>
                </a:r>
                <a14:m>
                  <m:oMath xmlns:m="http://schemas.openxmlformats.org/officeDocument/2006/math">
                    <m:f>
                      <m:fPr>
                        <m:ctrlPr>
                          <a:rPr lang="en-US" i="1" smtClean="0">
                            <a:solidFill>
                              <a:srgbClr val="585858"/>
                            </a:solidFill>
                            <a:latin typeface="Cambria Math" panose="02040503050406030204" pitchFamily="18" charset="0"/>
                          </a:rPr>
                        </m:ctrlPr>
                      </m:fPr>
                      <m:num>
                        <m:r>
                          <a:rPr lang="en-GB" b="0" i="1" smtClean="0">
                            <a:solidFill>
                              <a:srgbClr val="585858"/>
                            </a:solidFill>
                            <a:latin typeface="Cambria Math" panose="02040503050406030204" pitchFamily="18" charset="0"/>
                          </a:rPr>
                          <m:t>3</m:t>
                        </m:r>
                      </m:num>
                      <m:den>
                        <m:r>
                          <a:rPr lang="en-GB" b="0" i="1" smtClean="0">
                            <a:solidFill>
                              <a:srgbClr val="585858"/>
                            </a:solidFill>
                            <a:latin typeface="Cambria Math" panose="02040503050406030204" pitchFamily="18" charset="0"/>
                          </a:rPr>
                          <m:t>12</m:t>
                        </m:r>
                      </m:den>
                    </m:f>
                    <m:r>
                      <a:rPr lang="en-GB" b="0" i="0" smtClean="0">
                        <a:solidFill>
                          <a:srgbClr val="585858"/>
                        </a:solidFill>
                        <a:latin typeface="Cambria Math" panose="02040503050406030204" pitchFamily="18" charset="0"/>
                      </a:rPr>
                      <m:t>.′</m:t>
                    </m:r>
                  </m:oMath>
                </a14:m>
                <a:r>
                  <a:rPr lang="en-GB" sz="2200" dirty="0">
                    <a:solidFill>
                      <a:srgbClr val="585858"/>
                    </a:solidFill>
                  </a:rPr>
                  <a:t> Is he correct?</a:t>
                </a:r>
              </a:p>
            </p:txBody>
          </p:sp>
        </mc:Choice>
        <mc:Fallback xmlns="">
          <p:sp>
            <p:nvSpPr>
              <p:cNvPr id="11" name="TextBox 10">
                <a:extLst>
                  <a:ext uri="{FF2B5EF4-FFF2-40B4-BE49-F238E27FC236}">
                    <a16:creationId xmlns:a16="http://schemas.microsoft.com/office/drawing/2014/main" id="{44C40F64-DAB8-47ED-94A9-BB2974B13408}"/>
                  </a:ext>
                </a:extLst>
              </p:cNvPr>
              <p:cNvSpPr txBox="1">
                <a:spLocks noRot="1" noChangeAspect="1" noMove="1" noResize="1" noEditPoints="1" noAdjustHandles="1" noChangeArrowheads="1" noChangeShapeType="1" noTextEdit="1"/>
              </p:cNvSpPr>
              <p:nvPr/>
            </p:nvSpPr>
            <p:spPr>
              <a:xfrm>
                <a:off x="173305" y="1055929"/>
                <a:ext cx="10754931" cy="4174348"/>
              </a:xfrm>
              <a:prstGeom prst="rect">
                <a:avLst/>
              </a:prstGeom>
              <a:blipFill>
                <a:blip r:embed="rId5"/>
                <a:stretch>
                  <a:fillRect l="-623" t="-876"/>
                </a:stretch>
              </a:blipFill>
            </p:spPr>
            <p:txBody>
              <a:bodyPr/>
              <a:lstStyle/>
              <a:p>
                <a:r>
                  <a:rPr lang="en-GB">
                    <a:noFill/>
                  </a:rPr>
                  <a:t> </a:t>
                </a:r>
              </a:p>
            </p:txBody>
          </p:sp>
        </mc:Fallback>
      </mc:AlternateContent>
    </p:spTree>
    <p:extLst>
      <p:ext uri="{BB962C8B-B14F-4D97-AF65-F5344CB8AC3E}">
        <p14:creationId xmlns:p14="http://schemas.microsoft.com/office/powerpoint/2010/main" val="28153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normAutofit/>
          </a:bodyPr>
          <a:lstStyle/>
          <a:p>
            <a:r>
              <a:rPr lang="en-GB" dirty="0"/>
              <a:t>Additional activity J: Three-quarters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66509" y="5810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D52FD6-8F12-4F17-866C-2A0B5B3C4FFF}"/>
                  </a:ext>
                </a:extLst>
              </p:cNvPr>
              <p:cNvSpPr txBox="1"/>
              <p:nvPr/>
            </p:nvSpPr>
            <p:spPr>
              <a:xfrm>
                <a:off x="1025584" y="5621501"/>
                <a:ext cx="7224296" cy="903645"/>
              </a:xfrm>
              <a:prstGeom prst="rect">
                <a:avLst/>
              </a:prstGeom>
              <a:noFill/>
            </p:spPr>
            <p:txBody>
              <a:bodyPr wrap="square" rtlCol="0">
                <a:spAutoFit/>
              </a:bodyPr>
              <a:lstStyle/>
              <a:p>
                <a:pPr>
                  <a:buNone/>
                </a:pPr>
                <a:r>
                  <a:rPr lang="en-GB" sz="2200" dirty="0"/>
                  <a:t>Create your own calculations with an answer of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sz="2200" dirty="0"/>
                  <a:t>.      Can you create some that don’t use a denominator of 4?</a:t>
                </a:r>
              </a:p>
            </p:txBody>
          </p:sp>
        </mc:Choice>
        <mc:Fallback xmlns="">
          <p:sp>
            <p:nvSpPr>
              <p:cNvPr id="21" name="TextBox 20">
                <a:extLst>
                  <a:ext uri="{FF2B5EF4-FFF2-40B4-BE49-F238E27FC236}">
                    <a16:creationId xmlns:a16="http://schemas.microsoft.com/office/drawing/2014/main" id="{46D52FD6-8F12-4F17-866C-2A0B5B3C4FFF}"/>
                  </a:ext>
                </a:extLst>
              </p:cNvPr>
              <p:cNvSpPr txBox="1">
                <a:spLocks noRot="1" noChangeAspect="1" noMove="1" noResize="1" noEditPoints="1" noAdjustHandles="1" noChangeArrowheads="1" noChangeShapeType="1" noTextEdit="1"/>
              </p:cNvSpPr>
              <p:nvPr/>
            </p:nvSpPr>
            <p:spPr>
              <a:xfrm>
                <a:off x="1025584" y="5621501"/>
                <a:ext cx="7224296" cy="903645"/>
              </a:xfrm>
              <a:prstGeom prst="rect">
                <a:avLst/>
              </a:prstGeom>
              <a:blipFill>
                <a:blip r:embed="rId4"/>
                <a:stretch>
                  <a:fillRect l="-1097" r="-422" b="-13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 Placeholder 22">
                <a:extLst>
                  <a:ext uri="{FF2B5EF4-FFF2-40B4-BE49-F238E27FC236}">
                    <a16:creationId xmlns:a16="http://schemas.microsoft.com/office/drawing/2014/main" id="{92067834-49FB-4BCA-BE1C-867067C1008F}"/>
                  </a:ext>
                </a:extLst>
              </p:cNvPr>
              <p:cNvSpPr>
                <a:spLocks noGrp="1"/>
              </p:cNvSpPr>
              <p:nvPr>
                <p:ph type="body" sz="quarter" idx="10"/>
              </p:nvPr>
            </p:nvSpPr>
            <p:spPr>
              <a:xfrm>
                <a:off x="145680" y="1146644"/>
                <a:ext cx="11669331" cy="431800"/>
              </a:xfrm>
            </p:spPr>
            <p:txBody>
              <a:bodyPr>
                <a:noAutofit/>
              </a:bodyPr>
              <a:lstStyle/>
              <a:p>
                <a:pPr marL="457200" indent="-457200">
                  <a:buFont typeface="+mj-lt"/>
                  <a:buAutoNum type="alphaLcParenR"/>
                </a:pPr>
                <a:r>
                  <a:rPr lang="en-GB" sz="2200" dirty="0"/>
                  <a:t>Which of these have the answer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sz="2200" dirty="0"/>
                  <a:t>?</a:t>
                </a:r>
              </a:p>
            </p:txBody>
          </p:sp>
        </mc:Choice>
        <mc:Fallback xmlns="">
          <p:sp>
            <p:nvSpPr>
              <p:cNvPr id="23" name="Text Placeholder 22">
                <a:extLst>
                  <a:ext uri="{FF2B5EF4-FFF2-40B4-BE49-F238E27FC236}">
                    <a16:creationId xmlns:a16="http://schemas.microsoft.com/office/drawing/2014/main" id="{92067834-49FB-4BCA-BE1C-867067C1008F}"/>
                  </a:ext>
                </a:extLst>
              </p:cNvPr>
              <p:cNvSpPr>
                <a:spLocks noGrp="1" noRot="1" noChangeAspect="1" noMove="1" noResize="1" noEditPoints="1" noAdjustHandles="1" noChangeArrowheads="1" noChangeShapeType="1" noTextEdit="1"/>
              </p:cNvSpPr>
              <p:nvPr>
                <p:ph type="body" sz="quarter" idx="10"/>
              </p:nvPr>
            </p:nvSpPr>
            <p:spPr>
              <a:xfrm>
                <a:off x="145680" y="1146644"/>
                <a:ext cx="11669331" cy="431800"/>
              </a:xfrm>
              <a:blipFill>
                <a:blip r:embed="rId5"/>
                <a:stretch>
                  <a:fillRect l="-627" t="-1408" b="-366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 Placeholder 22">
                <a:extLst>
                  <a:ext uri="{FF2B5EF4-FFF2-40B4-BE49-F238E27FC236}">
                    <a16:creationId xmlns:a16="http://schemas.microsoft.com/office/drawing/2014/main" id="{F2EAC973-6058-430F-A210-567ED1754D1A}"/>
                  </a:ext>
                </a:extLst>
              </p:cNvPr>
              <p:cNvSpPr txBox="1">
                <a:spLocks/>
              </p:cNvSpPr>
              <p:nvPr/>
            </p:nvSpPr>
            <p:spPr>
              <a:xfrm>
                <a:off x="145680" y="4301409"/>
                <a:ext cx="9685698" cy="6595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2"/>
                </a:pPr>
                <a:r>
                  <a:rPr lang="en-GB" sz="2200" dirty="0"/>
                  <a:t>For those that don’t have the answer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sz="2200" dirty="0"/>
                  <a:t>, what do you need to add or subtract so that they do?</a:t>
                </a:r>
              </a:p>
            </p:txBody>
          </p:sp>
        </mc:Choice>
        <mc:Fallback xmlns="">
          <p:sp>
            <p:nvSpPr>
              <p:cNvPr id="6" name="Text Placeholder 22">
                <a:extLst>
                  <a:ext uri="{FF2B5EF4-FFF2-40B4-BE49-F238E27FC236}">
                    <a16:creationId xmlns:a16="http://schemas.microsoft.com/office/drawing/2014/main" id="{F2EAC973-6058-430F-A210-567ED1754D1A}"/>
                  </a:ext>
                </a:extLst>
              </p:cNvPr>
              <p:cNvSpPr txBox="1">
                <a:spLocks noRot="1" noChangeAspect="1" noMove="1" noResize="1" noEditPoints="1" noAdjustHandles="1" noChangeArrowheads="1" noChangeShapeType="1" noTextEdit="1"/>
              </p:cNvSpPr>
              <p:nvPr/>
            </p:nvSpPr>
            <p:spPr>
              <a:xfrm>
                <a:off x="145680" y="4301409"/>
                <a:ext cx="9685698" cy="659542"/>
              </a:xfrm>
              <a:prstGeom prst="rect">
                <a:avLst/>
              </a:prstGeom>
              <a:blipFill>
                <a:blip r:embed="rId6"/>
                <a:stretch>
                  <a:fillRect l="-755" t="-926" b="-425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F7B298-DF2C-4074-95D1-FD6F9FCE9815}"/>
                  </a:ext>
                </a:extLst>
              </p:cNvPr>
              <p:cNvSpPr txBox="1"/>
              <p:nvPr/>
            </p:nvSpPr>
            <p:spPr>
              <a:xfrm>
                <a:off x="1541051" y="3131226"/>
                <a:ext cx="1999265" cy="73847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r>
                        <a:rPr lang="en-GB" sz="3600" b="0" i="0" smtClean="0">
                          <a:latin typeface="Cambria Math" panose="02040503050406030204" pitchFamily="18" charset="0"/>
                        </a:rPr>
                        <m:t>+</m:t>
                      </m:r>
                      <m:box>
                        <m:boxPr>
                          <m:ctrlPr>
                            <a:rPr lang="en-GB" sz="3600" i="1">
                              <a:latin typeface="Cambria Math" panose="02040503050406030204" pitchFamily="18" charset="0"/>
                            </a:rPr>
                          </m:ctrlPr>
                        </m:boxPr>
                        <m:e>
                          <m:argPr>
                            <m:argSz m:val="-1"/>
                          </m:argPr>
                          <m:f>
                            <m:fPr>
                              <m:ctrlPr>
                                <a:rPr lang="en-GB" sz="3600" i="1">
                                  <a:latin typeface="Cambria Math" panose="02040503050406030204" pitchFamily="18" charset="0"/>
                                </a:rPr>
                              </m:ctrlPr>
                            </m:fPr>
                            <m:num>
                              <m:r>
                                <a:rPr lang="en-GB" sz="3600" i="1">
                                  <a:latin typeface="Cambria Math" panose="02040503050406030204" pitchFamily="18" charset="0"/>
                                </a:rPr>
                                <m:t>1</m:t>
                              </m:r>
                            </m:num>
                            <m:den>
                              <m:r>
                                <a:rPr lang="en-GB" sz="3600" i="1">
                                  <a:latin typeface="Cambria Math" panose="02040503050406030204" pitchFamily="18" charset="0"/>
                                </a:rPr>
                                <m:t>4</m:t>
                              </m:r>
                            </m:den>
                          </m:f>
                        </m:e>
                      </m:box>
                    </m:oMath>
                  </m:oMathPara>
                </a14:m>
                <a:endParaRPr lang="en-GB" sz="3600" dirty="0"/>
              </a:p>
            </p:txBody>
          </p:sp>
        </mc:Choice>
        <mc:Fallback xmlns="">
          <p:sp>
            <p:nvSpPr>
              <p:cNvPr id="8" name="TextBox 7">
                <a:extLst>
                  <a:ext uri="{FF2B5EF4-FFF2-40B4-BE49-F238E27FC236}">
                    <a16:creationId xmlns:a16="http://schemas.microsoft.com/office/drawing/2014/main" id="{E8F7B298-DF2C-4074-95D1-FD6F9FCE9815}"/>
                  </a:ext>
                </a:extLst>
              </p:cNvPr>
              <p:cNvSpPr txBox="1">
                <a:spLocks noRot="1" noChangeAspect="1" noMove="1" noResize="1" noEditPoints="1" noAdjustHandles="1" noChangeArrowheads="1" noChangeShapeType="1" noTextEdit="1"/>
              </p:cNvSpPr>
              <p:nvPr/>
            </p:nvSpPr>
            <p:spPr>
              <a:xfrm>
                <a:off x="1541051" y="3131226"/>
                <a:ext cx="1999265" cy="73847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1A98B4-666B-44C6-AD3E-8F3E961632AA}"/>
                  </a:ext>
                </a:extLst>
              </p:cNvPr>
              <p:cNvSpPr txBox="1"/>
              <p:nvPr/>
            </p:nvSpPr>
            <p:spPr>
              <a:xfrm>
                <a:off x="5398315" y="3131226"/>
                <a:ext cx="1253868" cy="739561"/>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2</m:t>
                              </m:r>
                            </m:den>
                          </m:f>
                        </m:e>
                      </m:box>
                      <m:r>
                        <a:rPr lang="en-GB" sz="3600" b="0" i="1" smtClean="0">
                          <a:latin typeface="Cambria Math" panose="02040503050406030204" pitchFamily="18" charset="0"/>
                        </a:rPr>
                        <m:t>+</m:t>
                      </m:r>
                      <m:box>
                        <m:boxPr>
                          <m:ctrlPr>
                            <a:rPr lang="en-GB" sz="3600" i="1">
                              <a:latin typeface="Cambria Math" panose="02040503050406030204" pitchFamily="18" charset="0"/>
                            </a:rPr>
                          </m:ctrlPr>
                        </m:boxPr>
                        <m:e>
                          <m:argPr>
                            <m:argSz m:val="-1"/>
                          </m:argPr>
                          <m:f>
                            <m:fPr>
                              <m:ctrlPr>
                                <a:rPr lang="en-GB" sz="3600" i="1">
                                  <a:latin typeface="Cambria Math" panose="02040503050406030204" pitchFamily="18" charset="0"/>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2</m:t>
                              </m:r>
                            </m:den>
                          </m:f>
                        </m:e>
                      </m:box>
                    </m:oMath>
                  </m:oMathPara>
                </a14:m>
                <a:endParaRPr lang="en-GB" sz="3600" dirty="0"/>
              </a:p>
            </p:txBody>
          </p:sp>
        </mc:Choice>
        <mc:Fallback xmlns="">
          <p:sp>
            <p:nvSpPr>
              <p:cNvPr id="9" name="TextBox 8">
                <a:extLst>
                  <a:ext uri="{FF2B5EF4-FFF2-40B4-BE49-F238E27FC236}">
                    <a16:creationId xmlns:a16="http://schemas.microsoft.com/office/drawing/2014/main" id="{201A98B4-666B-44C6-AD3E-8F3E961632AA}"/>
                  </a:ext>
                </a:extLst>
              </p:cNvPr>
              <p:cNvSpPr txBox="1">
                <a:spLocks noRot="1" noChangeAspect="1" noMove="1" noResize="1" noEditPoints="1" noAdjustHandles="1" noChangeArrowheads="1" noChangeShapeType="1" noTextEdit="1"/>
              </p:cNvSpPr>
              <p:nvPr/>
            </p:nvSpPr>
            <p:spPr>
              <a:xfrm>
                <a:off x="5398315" y="3131226"/>
                <a:ext cx="1253868" cy="73956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6DA05C-F4A3-4F86-9CCE-B0D87C043AE9}"/>
                  </a:ext>
                </a:extLst>
              </p:cNvPr>
              <p:cNvSpPr txBox="1"/>
              <p:nvPr/>
            </p:nvSpPr>
            <p:spPr>
              <a:xfrm>
                <a:off x="8510181" y="3131226"/>
                <a:ext cx="1321196" cy="1403269"/>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1</m:t>
                      </m:r>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oMath>
                  </m:oMathPara>
                </a14:m>
                <a:endParaRPr lang="en-GB" sz="3600" i="1" dirty="0">
                  <a:latin typeface="Cambria Math" panose="02040503050406030204" pitchFamily="18" charset="0"/>
                </a:endParaRPr>
              </a:p>
              <a:p>
                <a:pPr>
                  <a:buNone/>
                </a:pPr>
                <a:endParaRPr lang="en-GB" sz="3600" dirty="0"/>
              </a:p>
            </p:txBody>
          </p:sp>
        </mc:Choice>
        <mc:Fallback xmlns="">
          <p:sp>
            <p:nvSpPr>
              <p:cNvPr id="10" name="TextBox 9">
                <a:extLst>
                  <a:ext uri="{FF2B5EF4-FFF2-40B4-BE49-F238E27FC236}">
                    <a16:creationId xmlns:a16="http://schemas.microsoft.com/office/drawing/2014/main" id="{766DA05C-F4A3-4F86-9CCE-B0D87C043AE9}"/>
                  </a:ext>
                </a:extLst>
              </p:cNvPr>
              <p:cNvSpPr txBox="1">
                <a:spLocks noRot="1" noChangeAspect="1" noMove="1" noResize="1" noEditPoints="1" noAdjustHandles="1" noChangeArrowheads="1" noChangeShapeType="1" noTextEdit="1"/>
              </p:cNvSpPr>
              <p:nvPr/>
            </p:nvSpPr>
            <p:spPr>
              <a:xfrm>
                <a:off x="8510181" y="3131226"/>
                <a:ext cx="1321196" cy="140326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04A0752-4DD5-4836-BFDB-081FE9D1C134}"/>
                  </a:ext>
                </a:extLst>
              </p:cNvPr>
              <p:cNvSpPr txBox="1"/>
              <p:nvPr/>
            </p:nvSpPr>
            <p:spPr>
              <a:xfrm>
                <a:off x="6055048" y="2049131"/>
                <a:ext cx="2194832" cy="74302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5</m:t>
                              </m:r>
                            </m:den>
                          </m:f>
                        </m:e>
                      </m:box>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r>
                        <a:rPr lang="en-GB" sz="3600" b="0" i="1" smtClean="0">
                          <a:latin typeface="Cambria Math" panose="02040503050406030204" pitchFamily="18" charset="0"/>
                        </a:rPr>
                        <m:t>+</m:t>
                      </m:r>
                      <m:box>
                        <m:boxPr>
                          <m:ctrlPr>
                            <a:rPr lang="en-GB" sz="3600" i="1">
                              <a:latin typeface="Cambria Math" panose="02040503050406030204" pitchFamily="18" charset="0"/>
                            </a:rPr>
                          </m:ctrlPr>
                        </m:boxPr>
                        <m:e>
                          <m:argPr>
                            <m:argSz m:val="-1"/>
                          </m:argPr>
                          <m:f>
                            <m:fPr>
                              <m:ctrlPr>
                                <a:rPr lang="en-GB" sz="3600" i="1">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10</m:t>
                              </m:r>
                            </m:den>
                          </m:f>
                        </m:e>
                      </m:box>
                    </m:oMath>
                  </m:oMathPara>
                </a14:m>
                <a:endParaRPr lang="en-GB" sz="3600" dirty="0"/>
              </a:p>
            </p:txBody>
          </p:sp>
        </mc:Choice>
        <mc:Fallback xmlns="">
          <p:sp>
            <p:nvSpPr>
              <p:cNvPr id="14" name="TextBox 13">
                <a:extLst>
                  <a:ext uri="{FF2B5EF4-FFF2-40B4-BE49-F238E27FC236}">
                    <a16:creationId xmlns:a16="http://schemas.microsoft.com/office/drawing/2014/main" id="{304A0752-4DD5-4836-BFDB-081FE9D1C134}"/>
                  </a:ext>
                </a:extLst>
              </p:cNvPr>
              <p:cNvSpPr txBox="1">
                <a:spLocks noRot="1" noChangeAspect="1" noMove="1" noResize="1" noEditPoints="1" noAdjustHandles="1" noChangeArrowheads="1" noChangeShapeType="1" noTextEdit="1"/>
              </p:cNvSpPr>
              <p:nvPr/>
            </p:nvSpPr>
            <p:spPr>
              <a:xfrm>
                <a:off x="6055048" y="2049131"/>
                <a:ext cx="2194832" cy="74302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A626A4E-7CE4-4655-B55F-DA1C7FB196AE}"/>
                  </a:ext>
                </a:extLst>
              </p:cNvPr>
              <p:cNvSpPr txBox="1"/>
              <p:nvPr/>
            </p:nvSpPr>
            <p:spPr>
              <a:xfrm>
                <a:off x="1025584" y="2049131"/>
                <a:ext cx="1253868" cy="73847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2</m:t>
                              </m:r>
                            </m:den>
                          </m:f>
                        </m:e>
                      </m:box>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oMath>
                  </m:oMathPara>
                </a14:m>
                <a:endParaRPr lang="en-GB" sz="3600" dirty="0"/>
              </a:p>
            </p:txBody>
          </p:sp>
        </mc:Choice>
        <mc:Fallback xmlns="">
          <p:sp>
            <p:nvSpPr>
              <p:cNvPr id="15" name="TextBox 14">
                <a:extLst>
                  <a:ext uri="{FF2B5EF4-FFF2-40B4-BE49-F238E27FC236}">
                    <a16:creationId xmlns:a16="http://schemas.microsoft.com/office/drawing/2014/main" id="{1A626A4E-7CE4-4655-B55F-DA1C7FB196AE}"/>
                  </a:ext>
                </a:extLst>
              </p:cNvPr>
              <p:cNvSpPr txBox="1">
                <a:spLocks noRot="1" noChangeAspect="1" noMove="1" noResize="1" noEditPoints="1" noAdjustHandles="1" noChangeArrowheads="1" noChangeShapeType="1" noTextEdit="1"/>
              </p:cNvSpPr>
              <p:nvPr/>
            </p:nvSpPr>
            <p:spPr>
              <a:xfrm>
                <a:off x="1025584" y="2049131"/>
                <a:ext cx="1253868" cy="73847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058B5B-B272-47D5-B511-5C646D4DA921}"/>
                  </a:ext>
                </a:extLst>
              </p:cNvPr>
              <p:cNvSpPr txBox="1"/>
              <p:nvPr/>
            </p:nvSpPr>
            <p:spPr>
              <a:xfrm>
                <a:off x="3540316" y="2049131"/>
                <a:ext cx="1253868" cy="743409"/>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8</m:t>
                              </m:r>
                            </m:den>
                          </m:f>
                        </m:e>
                      </m:box>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8</m:t>
                              </m:r>
                            </m:den>
                          </m:f>
                        </m:e>
                      </m:box>
                    </m:oMath>
                  </m:oMathPara>
                </a14:m>
                <a:endParaRPr lang="en-GB" sz="3600" dirty="0"/>
              </a:p>
            </p:txBody>
          </p:sp>
        </mc:Choice>
        <mc:Fallback xmlns="">
          <p:sp>
            <p:nvSpPr>
              <p:cNvPr id="16" name="TextBox 15">
                <a:extLst>
                  <a:ext uri="{FF2B5EF4-FFF2-40B4-BE49-F238E27FC236}">
                    <a16:creationId xmlns:a16="http://schemas.microsoft.com/office/drawing/2014/main" id="{4E058B5B-B272-47D5-B511-5C646D4DA921}"/>
                  </a:ext>
                </a:extLst>
              </p:cNvPr>
              <p:cNvSpPr txBox="1">
                <a:spLocks noRot="1" noChangeAspect="1" noMove="1" noResize="1" noEditPoints="1" noAdjustHandles="1" noChangeArrowheads="1" noChangeShapeType="1" noTextEdit="1"/>
              </p:cNvSpPr>
              <p:nvPr/>
            </p:nvSpPr>
            <p:spPr>
              <a:xfrm>
                <a:off x="3540316" y="2049131"/>
                <a:ext cx="1253868" cy="74340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D8B9F0-2A33-4B86-999C-66AC13178FE6}"/>
                  </a:ext>
                </a:extLst>
              </p:cNvPr>
              <p:cNvSpPr txBox="1"/>
              <p:nvPr/>
            </p:nvSpPr>
            <p:spPr>
              <a:xfrm>
                <a:off x="9510745" y="2049131"/>
                <a:ext cx="1508746" cy="738472"/>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1</m:t>
                      </m:r>
                      <m:box>
                        <m:boxPr>
                          <m:ctrlPr>
                            <a:rPr lang="en-GB" sz="3600" i="1" smtClean="0">
                              <a:latin typeface="Cambria Math" panose="02040503050406030204" pitchFamily="18" charset="0"/>
                            </a:rPr>
                          </m:ctrlPr>
                        </m:boxPr>
                        <m:e>
                          <m:argPr>
                            <m:argSz m:val="-1"/>
                          </m:argPr>
                          <m:f>
                            <m:fPr>
                              <m:ctrlPr>
                                <a:rPr lang="en-GB" sz="360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e>
                      </m:box>
                      <m:r>
                        <a:rPr lang="en-GB" sz="3600" b="0" i="1" smtClean="0">
                          <a:latin typeface="Cambria Math" panose="02040503050406030204" pitchFamily="18" charset="0"/>
                        </a:rPr>
                        <m:t>−</m:t>
                      </m:r>
                      <m:box>
                        <m:boxPr>
                          <m:ctrlPr>
                            <a:rPr lang="en-GB" sz="3600" b="0" i="1" smtClean="0">
                              <a:latin typeface="Cambria Math" panose="02040503050406030204" pitchFamily="18" charset="0"/>
                            </a:rPr>
                          </m:ctrlPr>
                        </m:boxPr>
                        <m:e>
                          <m:argPr>
                            <m:argSz m:val="-1"/>
                          </m:argP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2</m:t>
                              </m:r>
                            </m:den>
                          </m:f>
                        </m:e>
                      </m:box>
                    </m:oMath>
                  </m:oMathPara>
                </a14:m>
                <a:endParaRPr lang="en-GB" sz="3600" dirty="0"/>
              </a:p>
            </p:txBody>
          </p:sp>
        </mc:Choice>
        <mc:Fallback xmlns="">
          <p:sp>
            <p:nvSpPr>
              <p:cNvPr id="17" name="TextBox 16">
                <a:extLst>
                  <a:ext uri="{FF2B5EF4-FFF2-40B4-BE49-F238E27FC236}">
                    <a16:creationId xmlns:a16="http://schemas.microsoft.com/office/drawing/2014/main" id="{25D8B9F0-2A33-4B86-999C-66AC13178FE6}"/>
                  </a:ext>
                </a:extLst>
              </p:cNvPr>
              <p:cNvSpPr txBox="1">
                <a:spLocks noRot="1" noChangeAspect="1" noMove="1" noResize="1" noEditPoints="1" noAdjustHandles="1" noChangeArrowheads="1" noChangeShapeType="1" noTextEdit="1"/>
              </p:cNvSpPr>
              <p:nvPr/>
            </p:nvSpPr>
            <p:spPr>
              <a:xfrm>
                <a:off x="9510745" y="2049131"/>
                <a:ext cx="1508746" cy="73847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35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build="p"/>
      <p:bldP spid="6" grpId="0"/>
      <p:bldP spid="8" grpId="0"/>
      <p:bldP spid="9" grpId="0"/>
      <p:bldP spid="10" grpId="0"/>
      <p:bldP spid="14" grpId="0"/>
      <p:bldP spid="15" grpId="0"/>
      <p:bldP spid="16" grpId="0"/>
      <p:bldP spid="1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58F81-EE11-9748-AFA6-9C1EEE226D1C}"/>
              </a:ext>
            </a:extLst>
          </p:cNvPr>
          <p:cNvSpPr>
            <a:spLocks noGrp="1"/>
          </p:cNvSpPr>
          <p:nvPr>
            <p:ph type="body" sz="quarter" idx="11"/>
          </p:nvPr>
        </p:nvSpPr>
        <p:spPr/>
        <p:txBody>
          <a:bodyPr>
            <a:normAutofit/>
          </a:bodyPr>
          <a:lstStyle/>
          <a:p>
            <a:r>
              <a:rPr lang="en-US" dirty="0"/>
              <a:t>Additional activity K: One more, one less</a:t>
            </a:r>
          </a:p>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5808CF-F082-C040-9D37-092F4DB657A7}"/>
                  </a:ext>
                </a:extLst>
              </p:cNvPr>
              <p:cNvSpPr txBox="1"/>
              <p:nvPr/>
            </p:nvSpPr>
            <p:spPr>
              <a:xfrm>
                <a:off x="457200" y="1109760"/>
                <a:ext cx="4403558" cy="4123180"/>
              </a:xfrm>
              <a:prstGeom prst="rect">
                <a:avLst/>
              </a:prstGeom>
              <a:noFill/>
            </p:spPr>
            <p:txBody>
              <a:bodyPr wrap="square" rtlCol="0">
                <a:spAutoFit/>
              </a:bodyPr>
              <a:lstStyle/>
              <a:p>
                <a:pPr>
                  <a:buNone/>
                </a:pPr>
                <a:r>
                  <a:rPr lang="en-US" sz="2200" dirty="0"/>
                  <a:t>Write the numbers that are:</a:t>
                </a:r>
              </a:p>
              <a:p>
                <a:pPr marL="457200" indent="-457200">
                  <a:buFont typeface="+mj-lt"/>
                  <a:buAutoNum type="alphaLcParenR"/>
                </a:pPr>
                <a:r>
                  <a:rPr lang="en-US" sz="2200" dirty="0"/>
                  <a:t>One more than 7</a:t>
                </a:r>
              </a:p>
              <a:p>
                <a:pPr marL="457200" indent="-457200">
                  <a:buFont typeface="+mj-lt"/>
                  <a:buAutoNum type="alphaLcParenR"/>
                </a:pPr>
                <a:r>
                  <a:rPr lang="en-US" sz="2200" dirty="0"/>
                  <a:t>One more than </a:t>
                </a:r>
                <a14:m>
                  <m:oMath xmlns:m="http://schemas.openxmlformats.org/officeDocument/2006/math">
                    <m:f>
                      <m:fPr>
                        <m:ctrlPr>
                          <a:rPr lang="en-US" sz="2200" i="1" smtClean="0">
                            <a:latin typeface="Cambria Math" panose="02040503050406030204" pitchFamily="18" charset="0"/>
                          </a:rPr>
                        </m:ctrlPr>
                      </m:fPr>
                      <m:num>
                        <m:r>
                          <a:rPr lang="en-GB" sz="2200">
                            <a:latin typeface="Cambria Math" panose="02040503050406030204" pitchFamily="18" charset="0"/>
                          </a:rPr>
                          <m:t>1</m:t>
                        </m:r>
                      </m:num>
                      <m:den>
                        <m:r>
                          <a:rPr lang="en-GB" sz="2200">
                            <a:latin typeface="Cambria Math" panose="02040503050406030204" pitchFamily="18" charset="0"/>
                          </a:rPr>
                          <m:t>5</m:t>
                        </m:r>
                      </m:den>
                    </m:f>
                  </m:oMath>
                </a14:m>
                <a:endParaRPr lang="en-US" sz="2200" dirty="0"/>
              </a:p>
              <a:p>
                <a:pPr marL="457200" indent="-457200">
                  <a:buFont typeface="+mj-lt"/>
                  <a:buAutoNum type="alphaLcParenR"/>
                </a:pPr>
                <a:r>
                  <a:rPr lang="en-US" sz="2200" dirty="0"/>
                  <a:t>One more than 7 </a:t>
                </a:r>
                <a14:m>
                  <m:oMath xmlns:m="http://schemas.openxmlformats.org/officeDocument/2006/math">
                    <m:f>
                      <m:fPr>
                        <m:ctrlPr>
                          <a:rPr lang="en-US" sz="2200" i="1" smtClean="0">
                            <a:latin typeface="Cambria Math" panose="02040503050406030204" pitchFamily="18" charset="0"/>
                          </a:rPr>
                        </m:ctrlPr>
                      </m:fPr>
                      <m:num>
                        <m:r>
                          <a:rPr lang="en-GB" sz="2200">
                            <a:latin typeface="Cambria Math" panose="02040503050406030204" pitchFamily="18" charset="0"/>
                          </a:rPr>
                          <m:t>1</m:t>
                        </m:r>
                      </m:num>
                      <m:den>
                        <m:r>
                          <a:rPr lang="en-GB" sz="2200">
                            <a:latin typeface="Cambria Math" panose="02040503050406030204" pitchFamily="18" charset="0"/>
                          </a:rPr>
                          <m:t>5</m:t>
                        </m:r>
                      </m:den>
                    </m:f>
                  </m:oMath>
                </a14:m>
                <a:endParaRPr lang="en-US" sz="2200" dirty="0"/>
              </a:p>
              <a:p>
                <a:pPr marL="457200" indent="-457200">
                  <a:buFont typeface="+mj-lt"/>
                  <a:buAutoNum type="alphaLcParenR"/>
                </a:pPr>
                <a:r>
                  <a:rPr lang="en-US" sz="2200" dirty="0"/>
                  <a:t>One less than </a:t>
                </a:r>
                <a14:m>
                  <m:oMath xmlns:m="http://schemas.openxmlformats.org/officeDocument/2006/math">
                    <m:f>
                      <m:fPr>
                        <m:ctrlPr>
                          <a:rPr lang="en-US" sz="2200" i="1">
                            <a:latin typeface="Cambria Math" panose="02040503050406030204" pitchFamily="18" charset="0"/>
                          </a:rPr>
                        </m:ctrlPr>
                      </m:fPr>
                      <m:num>
                        <m:r>
                          <a:rPr lang="en-GB" sz="2200">
                            <a:latin typeface="Cambria Math" panose="02040503050406030204" pitchFamily="18" charset="0"/>
                          </a:rPr>
                          <m:t>7</m:t>
                        </m:r>
                      </m:num>
                      <m:den>
                        <m:r>
                          <a:rPr lang="en-GB" sz="2200">
                            <a:latin typeface="Cambria Math" panose="02040503050406030204" pitchFamily="18" charset="0"/>
                          </a:rPr>
                          <m:t>5</m:t>
                        </m:r>
                      </m:den>
                    </m:f>
                  </m:oMath>
                </a14:m>
                <a:endParaRPr lang="en-US" sz="2200" dirty="0"/>
              </a:p>
              <a:p>
                <a:pPr marL="457200" indent="-457200">
                  <a:buFont typeface="+mj-lt"/>
                  <a:buAutoNum type="alphaLcParenR"/>
                </a:pPr>
                <a:r>
                  <a:rPr lang="en-US" sz="2200" dirty="0"/>
                  <a:t>One more than </a:t>
                </a:r>
                <a14:m>
                  <m:oMath xmlns:m="http://schemas.openxmlformats.org/officeDocument/2006/math">
                    <m:f>
                      <m:fPr>
                        <m:ctrlPr>
                          <a:rPr lang="en-US" sz="2200" i="1" smtClean="0">
                            <a:latin typeface="Cambria Math" panose="02040503050406030204" pitchFamily="18" charset="0"/>
                          </a:rPr>
                        </m:ctrlPr>
                      </m:fPr>
                      <m:num>
                        <m:r>
                          <a:rPr lang="en-GB" sz="2200">
                            <a:latin typeface="Cambria Math" panose="02040503050406030204" pitchFamily="18" charset="0"/>
                          </a:rPr>
                          <m:t>17</m:t>
                        </m:r>
                      </m:num>
                      <m:den>
                        <m:r>
                          <a:rPr lang="en-GB" sz="2200">
                            <a:latin typeface="Cambria Math" panose="02040503050406030204" pitchFamily="18" charset="0"/>
                          </a:rPr>
                          <m:t>5</m:t>
                        </m:r>
                      </m:den>
                    </m:f>
                  </m:oMath>
                </a14:m>
                <a:endParaRPr lang="en-US" sz="2200" dirty="0"/>
              </a:p>
              <a:p>
                <a:pPr marL="457200" indent="-457200">
                  <a:buFont typeface="+mj-lt"/>
                  <a:buAutoNum type="alphaLcParenR"/>
                </a:pPr>
                <a:r>
                  <a:rPr lang="en-US" sz="2200" dirty="0"/>
                  <a:t>One less than </a:t>
                </a:r>
                <a14:m>
                  <m:oMath xmlns:m="http://schemas.openxmlformats.org/officeDocument/2006/math">
                    <m:f>
                      <m:fPr>
                        <m:ctrlPr>
                          <a:rPr lang="en-US" sz="2200" i="1" smtClean="0">
                            <a:latin typeface="Cambria Math" panose="02040503050406030204" pitchFamily="18" charset="0"/>
                          </a:rPr>
                        </m:ctrlPr>
                      </m:fPr>
                      <m:num>
                        <m:r>
                          <a:rPr lang="en-GB" sz="2200">
                            <a:latin typeface="Cambria Math" panose="02040503050406030204" pitchFamily="18" charset="0"/>
                          </a:rPr>
                          <m:t>17</m:t>
                        </m:r>
                      </m:num>
                      <m:den>
                        <m:r>
                          <a:rPr lang="en-GB" sz="2200">
                            <a:latin typeface="Cambria Math" panose="02040503050406030204" pitchFamily="18" charset="0"/>
                          </a:rPr>
                          <m:t>5</m:t>
                        </m:r>
                      </m:den>
                    </m:f>
                  </m:oMath>
                </a14:m>
                <a:endParaRPr lang="en-US" sz="2200" dirty="0"/>
              </a:p>
              <a:p>
                <a:pPr>
                  <a:buNone/>
                </a:pPr>
                <a:endParaRPr lang="en-US" sz="2200" dirty="0"/>
              </a:p>
            </p:txBody>
          </p:sp>
        </mc:Choice>
        <mc:Fallback xmlns="">
          <p:sp>
            <p:nvSpPr>
              <p:cNvPr id="6" name="TextBox 5">
                <a:extLst>
                  <a:ext uri="{FF2B5EF4-FFF2-40B4-BE49-F238E27FC236}">
                    <a16:creationId xmlns:a16="http://schemas.microsoft.com/office/drawing/2014/main" id="{155808CF-F082-C040-9D37-092F4DB657A7}"/>
                  </a:ext>
                </a:extLst>
              </p:cNvPr>
              <p:cNvSpPr txBox="1">
                <a:spLocks noRot="1" noChangeAspect="1" noMove="1" noResize="1" noEditPoints="1" noAdjustHandles="1" noChangeArrowheads="1" noChangeShapeType="1" noTextEdit="1"/>
              </p:cNvSpPr>
              <p:nvPr/>
            </p:nvSpPr>
            <p:spPr>
              <a:xfrm>
                <a:off x="457200" y="1109760"/>
                <a:ext cx="4403558" cy="4123180"/>
              </a:xfrm>
              <a:prstGeom prst="rect">
                <a:avLst/>
              </a:prstGeom>
              <a:blipFill>
                <a:blip r:embed="rId3"/>
                <a:stretch>
                  <a:fillRect l="-1801" t="-88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E8785BF2-9F30-454B-9DF1-43A2455A8F5A}"/>
              </a:ext>
            </a:extLst>
          </p:cNvPr>
          <p:cNvSpPr txBox="1"/>
          <p:nvPr/>
        </p:nvSpPr>
        <p:spPr>
          <a:xfrm>
            <a:off x="1407695" y="5502789"/>
            <a:ext cx="7505654" cy="769441"/>
          </a:xfrm>
          <a:prstGeom prst="rect">
            <a:avLst/>
          </a:prstGeom>
          <a:noFill/>
        </p:spPr>
        <p:txBody>
          <a:bodyPr wrap="square" rtlCol="0">
            <a:spAutoFit/>
          </a:bodyPr>
          <a:lstStyle/>
          <a:p>
            <a:pPr>
              <a:buNone/>
            </a:pPr>
            <a:r>
              <a:rPr lang="en-US" sz="2200" dirty="0"/>
              <a:t>Repeat the activity, swapping the words more and less each time. What do you notice about your answers?</a:t>
            </a:r>
          </a:p>
        </p:txBody>
      </p:sp>
      <p:sp>
        <p:nvSpPr>
          <p:cNvPr id="10" name="Action Button: Help 9">
            <a:hlinkClick r:id="" action="ppaction://noaction" highlightClick="1"/>
            <a:extLst>
              <a:ext uri="{FF2B5EF4-FFF2-40B4-BE49-F238E27FC236}">
                <a16:creationId xmlns:a16="http://schemas.microsoft.com/office/drawing/2014/main" id="{8C9CC31A-8101-4C53-89D3-16DB9008413F}"/>
              </a:ext>
            </a:extLst>
          </p:cNvPr>
          <p:cNvSpPr/>
          <p:nvPr/>
        </p:nvSpPr>
        <p:spPr>
          <a:xfrm>
            <a:off x="457200" y="561268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p>
        </p:txBody>
      </p:sp>
    </p:spTree>
    <p:extLst>
      <p:ext uri="{BB962C8B-B14F-4D97-AF65-F5344CB8AC3E}">
        <p14:creationId xmlns:p14="http://schemas.microsoft.com/office/powerpoint/2010/main" val="4962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noChangeAspect="1"/>
          </p:cNvSpPr>
          <p:nvPr>
            <p:ph type="body" sz="quarter" idx="11"/>
          </p:nvPr>
        </p:nvSpPr>
        <p:spPr/>
        <p:txBody>
          <a:bodyPr/>
          <a:lstStyle/>
          <a:p>
            <a:r>
              <a:rPr lang="en-GB" dirty="0"/>
              <a:t>Additional activity L: Differences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a:spLocks noChangeAspect="1"/>
          </p:cNvSpPr>
          <p:nvPr/>
        </p:nvSpPr>
        <p:spPr>
          <a:xfrm>
            <a:off x="253936" y="587576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3" name="Text Placeholder 22">
            <a:extLst>
              <a:ext uri="{FF2B5EF4-FFF2-40B4-BE49-F238E27FC236}">
                <a16:creationId xmlns:a16="http://schemas.microsoft.com/office/drawing/2014/main" id="{92067834-49FB-4BCA-BE1C-867067C1008F}"/>
              </a:ext>
            </a:extLst>
          </p:cNvPr>
          <p:cNvSpPr>
            <a:spLocks noGrp="1" noChangeAspect="1"/>
          </p:cNvSpPr>
          <p:nvPr>
            <p:ph type="body" sz="quarter" idx="10"/>
          </p:nvPr>
        </p:nvSpPr>
        <p:spPr>
          <a:xfrm>
            <a:off x="237381" y="1235580"/>
            <a:ext cx="11717238" cy="830997"/>
          </a:xfrm>
        </p:spPr>
        <p:txBody>
          <a:bodyPr>
            <a:normAutofit/>
          </a:bodyPr>
          <a:lstStyle/>
          <a:p>
            <a:r>
              <a:rPr lang="en-GB" sz="2200" dirty="0"/>
              <a:t>Find the missing value each time.</a:t>
            </a:r>
          </a:p>
        </p:txBody>
      </p:sp>
      <p:pic>
        <p:nvPicPr>
          <p:cNvPr id="2" name="Picture 1">
            <a:extLst>
              <a:ext uri="{FF2B5EF4-FFF2-40B4-BE49-F238E27FC236}">
                <a16:creationId xmlns:a16="http://schemas.microsoft.com/office/drawing/2014/main" id="{B2A100CF-87DD-4A75-B5F2-A9F3953091F3}"/>
              </a:ext>
            </a:extLst>
          </p:cNvPr>
          <p:cNvPicPr>
            <a:picLocks noChangeAspect="1"/>
          </p:cNvPicPr>
          <p:nvPr/>
        </p:nvPicPr>
        <p:blipFill>
          <a:blip r:embed="rId3"/>
          <a:stretch>
            <a:fillRect/>
          </a:stretch>
        </p:blipFill>
        <p:spPr>
          <a:xfrm>
            <a:off x="540669" y="1715242"/>
            <a:ext cx="3157683" cy="1539261"/>
          </a:xfrm>
          <a:prstGeom prst="rect">
            <a:avLst/>
          </a:prstGeom>
        </p:spPr>
      </p:pic>
      <p:pic>
        <p:nvPicPr>
          <p:cNvPr id="5" name="Picture 4">
            <a:extLst>
              <a:ext uri="{FF2B5EF4-FFF2-40B4-BE49-F238E27FC236}">
                <a16:creationId xmlns:a16="http://schemas.microsoft.com/office/drawing/2014/main" id="{CE1196F7-1DFA-4868-95D5-88A6A83528EB}"/>
              </a:ext>
            </a:extLst>
          </p:cNvPr>
          <p:cNvPicPr>
            <a:picLocks noChangeAspect="1"/>
          </p:cNvPicPr>
          <p:nvPr/>
        </p:nvPicPr>
        <p:blipFill>
          <a:blip r:embed="rId4"/>
          <a:stretch>
            <a:fillRect/>
          </a:stretch>
        </p:blipFill>
        <p:spPr>
          <a:xfrm>
            <a:off x="4412381" y="1797550"/>
            <a:ext cx="3157683" cy="1539261"/>
          </a:xfrm>
          <a:prstGeom prst="rect">
            <a:avLst/>
          </a:prstGeom>
        </p:spPr>
      </p:pic>
      <p:pic>
        <p:nvPicPr>
          <p:cNvPr id="51" name="Picture 50">
            <a:extLst>
              <a:ext uri="{FF2B5EF4-FFF2-40B4-BE49-F238E27FC236}">
                <a16:creationId xmlns:a16="http://schemas.microsoft.com/office/drawing/2014/main" id="{CD7C9BB1-6963-4088-A21F-7B149A902A15}"/>
              </a:ext>
            </a:extLst>
          </p:cNvPr>
          <p:cNvPicPr>
            <a:picLocks noChangeAspect="1"/>
          </p:cNvPicPr>
          <p:nvPr/>
        </p:nvPicPr>
        <p:blipFill>
          <a:blip r:embed="rId5"/>
          <a:stretch>
            <a:fillRect/>
          </a:stretch>
        </p:blipFill>
        <p:spPr>
          <a:xfrm>
            <a:off x="8104941" y="1739130"/>
            <a:ext cx="3157683" cy="1539261"/>
          </a:xfrm>
          <a:prstGeom prst="rect">
            <a:avLst/>
          </a:prstGeom>
        </p:spPr>
      </p:pic>
      <p:pic>
        <p:nvPicPr>
          <p:cNvPr id="52" name="Picture 51">
            <a:extLst>
              <a:ext uri="{FF2B5EF4-FFF2-40B4-BE49-F238E27FC236}">
                <a16:creationId xmlns:a16="http://schemas.microsoft.com/office/drawing/2014/main" id="{546635F7-A985-4ADF-B78A-A9678B0C9328}"/>
              </a:ext>
            </a:extLst>
          </p:cNvPr>
          <p:cNvPicPr>
            <a:picLocks noChangeAspect="1"/>
          </p:cNvPicPr>
          <p:nvPr/>
        </p:nvPicPr>
        <p:blipFill>
          <a:blip r:embed="rId6"/>
          <a:stretch>
            <a:fillRect/>
          </a:stretch>
        </p:blipFill>
        <p:spPr>
          <a:xfrm>
            <a:off x="4335650" y="3402141"/>
            <a:ext cx="3311146" cy="1614068"/>
          </a:xfrm>
          <a:prstGeom prst="rect">
            <a:avLst/>
          </a:prstGeom>
        </p:spPr>
      </p:pic>
      <p:pic>
        <p:nvPicPr>
          <p:cNvPr id="60" name="Picture 59">
            <a:extLst>
              <a:ext uri="{FF2B5EF4-FFF2-40B4-BE49-F238E27FC236}">
                <a16:creationId xmlns:a16="http://schemas.microsoft.com/office/drawing/2014/main" id="{38B8F7CD-86AC-4C31-B2AF-6DA5727AEA1A}"/>
              </a:ext>
            </a:extLst>
          </p:cNvPr>
          <p:cNvPicPr>
            <a:picLocks noChangeAspect="1"/>
          </p:cNvPicPr>
          <p:nvPr/>
        </p:nvPicPr>
        <p:blipFill>
          <a:blip r:embed="rId7"/>
          <a:stretch>
            <a:fillRect/>
          </a:stretch>
        </p:blipFill>
        <p:spPr>
          <a:xfrm>
            <a:off x="8153466" y="3336811"/>
            <a:ext cx="3540381" cy="1720882"/>
          </a:xfrm>
          <a:prstGeom prst="rect">
            <a:avLst/>
          </a:prstGeom>
        </p:spPr>
      </p:pic>
      <p:sp>
        <p:nvSpPr>
          <p:cNvPr id="10" name="Text Placeholder 22">
            <a:extLst>
              <a:ext uri="{FF2B5EF4-FFF2-40B4-BE49-F238E27FC236}">
                <a16:creationId xmlns:a16="http://schemas.microsoft.com/office/drawing/2014/main" id="{5D5E51D9-0194-4458-8234-41207C6C4FA4}"/>
              </a:ext>
            </a:extLst>
          </p:cNvPr>
          <p:cNvSpPr txBox="1">
            <a:spLocks noChangeAspect="1"/>
          </p:cNvSpPr>
          <p:nvPr/>
        </p:nvSpPr>
        <p:spPr>
          <a:xfrm>
            <a:off x="1068652" y="5836163"/>
            <a:ext cx="6146187" cy="830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For each example, write a fraction addition with the same solution.</a:t>
            </a:r>
          </a:p>
        </p:txBody>
      </p:sp>
      <p:pic>
        <p:nvPicPr>
          <p:cNvPr id="4" name="Picture 3">
            <a:extLst>
              <a:ext uri="{FF2B5EF4-FFF2-40B4-BE49-F238E27FC236}">
                <a16:creationId xmlns:a16="http://schemas.microsoft.com/office/drawing/2014/main" id="{28170408-B1CC-404C-945B-2818164A82E4}"/>
              </a:ext>
            </a:extLst>
          </p:cNvPr>
          <p:cNvPicPr>
            <a:picLocks noChangeAspect="1"/>
          </p:cNvPicPr>
          <p:nvPr/>
        </p:nvPicPr>
        <p:blipFill>
          <a:blip r:embed="rId8"/>
          <a:stretch>
            <a:fillRect/>
          </a:stretch>
        </p:blipFill>
        <p:spPr>
          <a:xfrm>
            <a:off x="498153" y="3331539"/>
            <a:ext cx="3530264" cy="1720881"/>
          </a:xfrm>
          <a:prstGeom prst="rect">
            <a:avLst/>
          </a:prstGeom>
        </p:spPr>
      </p:pic>
      <p:sp>
        <p:nvSpPr>
          <p:cNvPr id="13" name="TextBox 12">
            <a:extLst>
              <a:ext uri="{FF2B5EF4-FFF2-40B4-BE49-F238E27FC236}">
                <a16:creationId xmlns:a16="http://schemas.microsoft.com/office/drawing/2014/main" id="{DF80B3F0-1B79-4B14-ABA4-FAB5818FC9ED}"/>
              </a:ext>
            </a:extLst>
          </p:cNvPr>
          <p:cNvSpPr txBox="1"/>
          <p:nvPr/>
        </p:nvSpPr>
        <p:spPr>
          <a:xfrm>
            <a:off x="253936" y="1763180"/>
            <a:ext cx="572845" cy="461665"/>
          </a:xfrm>
          <a:prstGeom prst="rect">
            <a:avLst/>
          </a:prstGeom>
          <a:noFill/>
        </p:spPr>
        <p:txBody>
          <a:bodyPr wrap="square" rtlCol="0">
            <a:spAutoFit/>
          </a:bodyPr>
          <a:lstStyle/>
          <a:p>
            <a:pPr>
              <a:buNone/>
            </a:pPr>
            <a:r>
              <a:rPr lang="en-GB" sz="2400" dirty="0">
                <a:solidFill>
                  <a:srgbClr val="00628C"/>
                </a:solidFill>
              </a:rPr>
              <a:t>a)</a:t>
            </a:r>
          </a:p>
        </p:txBody>
      </p:sp>
      <p:sp>
        <p:nvSpPr>
          <p:cNvPr id="14" name="TextBox 13">
            <a:extLst>
              <a:ext uri="{FF2B5EF4-FFF2-40B4-BE49-F238E27FC236}">
                <a16:creationId xmlns:a16="http://schemas.microsoft.com/office/drawing/2014/main" id="{995CA193-21A5-43CC-9B8B-0E76475FFBAB}"/>
              </a:ext>
            </a:extLst>
          </p:cNvPr>
          <p:cNvSpPr txBox="1"/>
          <p:nvPr/>
        </p:nvSpPr>
        <p:spPr>
          <a:xfrm>
            <a:off x="4095647" y="1763180"/>
            <a:ext cx="572845" cy="461665"/>
          </a:xfrm>
          <a:prstGeom prst="rect">
            <a:avLst/>
          </a:prstGeom>
          <a:noFill/>
        </p:spPr>
        <p:txBody>
          <a:bodyPr wrap="square" rtlCol="0">
            <a:spAutoFit/>
          </a:bodyPr>
          <a:lstStyle/>
          <a:p>
            <a:pPr>
              <a:buNone/>
            </a:pPr>
            <a:r>
              <a:rPr lang="en-GB" sz="2400" dirty="0">
                <a:solidFill>
                  <a:srgbClr val="00628C"/>
                </a:solidFill>
              </a:rPr>
              <a:t>b)</a:t>
            </a:r>
          </a:p>
        </p:txBody>
      </p:sp>
      <p:sp>
        <p:nvSpPr>
          <p:cNvPr id="15" name="TextBox 14">
            <a:extLst>
              <a:ext uri="{FF2B5EF4-FFF2-40B4-BE49-F238E27FC236}">
                <a16:creationId xmlns:a16="http://schemas.microsoft.com/office/drawing/2014/main" id="{976B1DC6-E0CD-4714-A28C-28AA8DF09970}"/>
              </a:ext>
            </a:extLst>
          </p:cNvPr>
          <p:cNvSpPr txBox="1"/>
          <p:nvPr/>
        </p:nvSpPr>
        <p:spPr>
          <a:xfrm>
            <a:off x="7954028" y="1763180"/>
            <a:ext cx="572844" cy="475188"/>
          </a:xfrm>
          <a:prstGeom prst="rect">
            <a:avLst/>
          </a:prstGeom>
          <a:noFill/>
        </p:spPr>
        <p:txBody>
          <a:bodyPr wrap="square" rtlCol="0">
            <a:spAutoFit/>
          </a:bodyPr>
          <a:lstStyle/>
          <a:p>
            <a:pPr>
              <a:buNone/>
            </a:pPr>
            <a:r>
              <a:rPr lang="en-GB" sz="2400" dirty="0">
                <a:solidFill>
                  <a:srgbClr val="00628C"/>
                </a:solidFill>
              </a:rPr>
              <a:t>c)</a:t>
            </a:r>
          </a:p>
        </p:txBody>
      </p:sp>
      <p:sp>
        <p:nvSpPr>
          <p:cNvPr id="16" name="TextBox 15">
            <a:extLst>
              <a:ext uri="{FF2B5EF4-FFF2-40B4-BE49-F238E27FC236}">
                <a16:creationId xmlns:a16="http://schemas.microsoft.com/office/drawing/2014/main" id="{370C7845-A204-49AD-ABC5-04B8801984B4}"/>
              </a:ext>
            </a:extLst>
          </p:cNvPr>
          <p:cNvSpPr txBox="1"/>
          <p:nvPr/>
        </p:nvSpPr>
        <p:spPr>
          <a:xfrm>
            <a:off x="186706" y="3473269"/>
            <a:ext cx="572845" cy="461665"/>
          </a:xfrm>
          <a:prstGeom prst="rect">
            <a:avLst/>
          </a:prstGeom>
          <a:noFill/>
        </p:spPr>
        <p:txBody>
          <a:bodyPr wrap="square" rtlCol="0">
            <a:spAutoFit/>
          </a:bodyPr>
          <a:lstStyle/>
          <a:p>
            <a:pPr>
              <a:buNone/>
            </a:pPr>
            <a:r>
              <a:rPr lang="en-GB" sz="2400" dirty="0">
                <a:solidFill>
                  <a:srgbClr val="00628C"/>
                </a:solidFill>
              </a:rPr>
              <a:t>d)</a:t>
            </a:r>
          </a:p>
        </p:txBody>
      </p:sp>
      <p:sp>
        <p:nvSpPr>
          <p:cNvPr id="17" name="TextBox 16">
            <a:extLst>
              <a:ext uri="{FF2B5EF4-FFF2-40B4-BE49-F238E27FC236}">
                <a16:creationId xmlns:a16="http://schemas.microsoft.com/office/drawing/2014/main" id="{C6A3AF75-3F3C-411B-BDAF-46D610598464}"/>
              </a:ext>
            </a:extLst>
          </p:cNvPr>
          <p:cNvSpPr txBox="1"/>
          <p:nvPr/>
        </p:nvSpPr>
        <p:spPr>
          <a:xfrm>
            <a:off x="4028417" y="3473269"/>
            <a:ext cx="572845" cy="461665"/>
          </a:xfrm>
          <a:prstGeom prst="rect">
            <a:avLst/>
          </a:prstGeom>
          <a:noFill/>
        </p:spPr>
        <p:txBody>
          <a:bodyPr wrap="square" rtlCol="0">
            <a:spAutoFit/>
          </a:bodyPr>
          <a:lstStyle/>
          <a:p>
            <a:pPr>
              <a:buNone/>
            </a:pPr>
            <a:r>
              <a:rPr lang="en-GB" sz="2400" dirty="0">
                <a:solidFill>
                  <a:srgbClr val="00628C"/>
                </a:solidFill>
              </a:rPr>
              <a:t>e)</a:t>
            </a:r>
          </a:p>
        </p:txBody>
      </p:sp>
      <p:sp>
        <p:nvSpPr>
          <p:cNvPr id="18" name="TextBox 17">
            <a:extLst>
              <a:ext uri="{FF2B5EF4-FFF2-40B4-BE49-F238E27FC236}">
                <a16:creationId xmlns:a16="http://schemas.microsoft.com/office/drawing/2014/main" id="{6A50260D-2B80-4864-A5E8-8E0E471DD10E}"/>
              </a:ext>
            </a:extLst>
          </p:cNvPr>
          <p:cNvSpPr txBox="1"/>
          <p:nvPr/>
        </p:nvSpPr>
        <p:spPr>
          <a:xfrm>
            <a:off x="7886798" y="3473269"/>
            <a:ext cx="572844" cy="475188"/>
          </a:xfrm>
          <a:prstGeom prst="rect">
            <a:avLst/>
          </a:prstGeom>
          <a:noFill/>
        </p:spPr>
        <p:txBody>
          <a:bodyPr wrap="square" rtlCol="0">
            <a:spAutoFit/>
          </a:bodyPr>
          <a:lstStyle/>
          <a:p>
            <a:pPr>
              <a:buNone/>
            </a:pPr>
            <a:r>
              <a:rPr lang="en-GB" sz="2400" dirty="0">
                <a:solidFill>
                  <a:srgbClr val="00628C"/>
                </a:solidFill>
              </a:rPr>
              <a:t>f)</a:t>
            </a:r>
          </a:p>
        </p:txBody>
      </p:sp>
      <p:sp>
        <p:nvSpPr>
          <p:cNvPr id="19" name="Text Placeholder 22">
            <a:extLst>
              <a:ext uri="{FF2B5EF4-FFF2-40B4-BE49-F238E27FC236}">
                <a16:creationId xmlns:a16="http://schemas.microsoft.com/office/drawing/2014/main" id="{17B2D1DD-6B5F-448E-8ADD-C5B7662D31D4}"/>
              </a:ext>
            </a:extLst>
          </p:cNvPr>
          <p:cNvSpPr txBox="1">
            <a:spLocks noChangeAspect="1"/>
          </p:cNvSpPr>
          <p:nvPr/>
        </p:nvSpPr>
        <p:spPr>
          <a:xfrm>
            <a:off x="1068653" y="6209184"/>
            <a:ext cx="8297019" cy="830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sz="2200" dirty="0"/>
          </a:p>
        </p:txBody>
      </p:sp>
    </p:spTree>
    <p:extLst>
      <p:ext uri="{BB962C8B-B14F-4D97-AF65-F5344CB8AC3E}">
        <p14:creationId xmlns:p14="http://schemas.microsoft.com/office/powerpoint/2010/main" val="33804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P spid="13" grpId="0"/>
      <p:bldP spid="14" grpId="0"/>
      <p:bldP spid="15" grpId="0"/>
      <p:bldP spid="16" grpId="0"/>
      <p:bldP spid="17" grpId="0"/>
      <p:bldP spid="1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noChangeAspect="1"/>
          </p:cNvSpPr>
          <p:nvPr>
            <p:ph type="body" sz="quarter" idx="11"/>
          </p:nvPr>
        </p:nvSpPr>
        <p:spPr/>
        <p:txBody>
          <a:bodyPr/>
          <a:lstStyle/>
          <a:p>
            <a:r>
              <a:rPr lang="en-GB" dirty="0"/>
              <a:t>Additional activity M: Sums</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a:spLocks noChangeAspect="1"/>
          </p:cNvSpPr>
          <p:nvPr/>
        </p:nvSpPr>
        <p:spPr>
          <a:xfrm>
            <a:off x="240288" y="596514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3" name="Text Placeholder 22">
            <a:extLst>
              <a:ext uri="{FF2B5EF4-FFF2-40B4-BE49-F238E27FC236}">
                <a16:creationId xmlns:a16="http://schemas.microsoft.com/office/drawing/2014/main" id="{92067834-49FB-4BCA-BE1C-867067C1008F}"/>
              </a:ext>
            </a:extLst>
          </p:cNvPr>
          <p:cNvSpPr>
            <a:spLocks noGrp="1" noChangeAspect="1"/>
          </p:cNvSpPr>
          <p:nvPr>
            <p:ph type="body" sz="quarter" idx="10"/>
          </p:nvPr>
        </p:nvSpPr>
        <p:spPr>
          <a:xfrm>
            <a:off x="237381" y="1235580"/>
            <a:ext cx="11717238" cy="830997"/>
          </a:xfrm>
        </p:spPr>
        <p:txBody>
          <a:bodyPr>
            <a:normAutofit/>
          </a:bodyPr>
          <a:lstStyle/>
          <a:p>
            <a:r>
              <a:rPr lang="en-GB" sz="2200" dirty="0"/>
              <a:t>Find the missing value each time.</a:t>
            </a:r>
          </a:p>
        </p:txBody>
      </p:sp>
      <p:pic>
        <p:nvPicPr>
          <p:cNvPr id="4" name="Picture 3">
            <a:extLst>
              <a:ext uri="{FF2B5EF4-FFF2-40B4-BE49-F238E27FC236}">
                <a16:creationId xmlns:a16="http://schemas.microsoft.com/office/drawing/2014/main" id="{1DF5876B-5B3F-4A48-80CE-78948CC453CA}"/>
              </a:ext>
            </a:extLst>
          </p:cNvPr>
          <p:cNvPicPr>
            <a:picLocks noChangeAspect="1"/>
          </p:cNvPicPr>
          <p:nvPr/>
        </p:nvPicPr>
        <p:blipFill>
          <a:blip r:embed="rId3"/>
          <a:stretch>
            <a:fillRect/>
          </a:stretch>
        </p:blipFill>
        <p:spPr>
          <a:xfrm>
            <a:off x="396844" y="1749858"/>
            <a:ext cx="3601818" cy="1825991"/>
          </a:xfrm>
          <a:prstGeom prst="rect">
            <a:avLst/>
          </a:prstGeom>
        </p:spPr>
      </p:pic>
      <p:pic>
        <p:nvPicPr>
          <p:cNvPr id="6" name="Picture 5">
            <a:extLst>
              <a:ext uri="{FF2B5EF4-FFF2-40B4-BE49-F238E27FC236}">
                <a16:creationId xmlns:a16="http://schemas.microsoft.com/office/drawing/2014/main" id="{5C1563E6-1E79-42E4-AA46-3768427DDA9D}"/>
              </a:ext>
            </a:extLst>
          </p:cNvPr>
          <p:cNvPicPr>
            <a:picLocks noChangeAspect="1"/>
          </p:cNvPicPr>
          <p:nvPr/>
        </p:nvPicPr>
        <p:blipFill>
          <a:blip r:embed="rId4"/>
          <a:stretch>
            <a:fillRect/>
          </a:stretch>
        </p:blipFill>
        <p:spPr>
          <a:xfrm>
            <a:off x="4250756" y="1789751"/>
            <a:ext cx="3446202" cy="1751900"/>
          </a:xfrm>
          <a:prstGeom prst="rect">
            <a:avLst/>
          </a:prstGeom>
        </p:spPr>
      </p:pic>
      <p:pic>
        <p:nvPicPr>
          <p:cNvPr id="8" name="Picture 7">
            <a:extLst>
              <a:ext uri="{FF2B5EF4-FFF2-40B4-BE49-F238E27FC236}">
                <a16:creationId xmlns:a16="http://schemas.microsoft.com/office/drawing/2014/main" id="{91EAFA0D-4EAD-47D9-8C3C-1AF22AFBAF16}"/>
              </a:ext>
            </a:extLst>
          </p:cNvPr>
          <p:cNvPicPr>
            <a:picLocks noChangeAspect="1"/>
          </p:cNvPicPr>
          <p:nvPr/>
        </p:nvPicPr>
        <p:blipFill>
          <a:blip r:embed="rId5"/>
          <a:stretch>
            <a:fillRect/>
          </a:stretch>
        </p:blipFill>
        <p:spPr>
          <a:xfrm>
            <a:off x="360833" y="3872190"/>
            <a:ext cx="3616490" cy="1838467"/>
          </a:xfrm>
          <a:prstGeom prst="rect">
            <a:avLst/>
          </a:prstGeom>
        </p:spPr>
      </p:pic>
      <p:pic>
        <p:nvPicPr>
          <p:cNvPr id="9" name="Picture 8">
            <a:extLst>
              <a:ext uri="{FF2B5EF4-FFF2-40B4-BE49-F238E27FC236}">
                <a16:creationId xmlns:a16="http://schemas.microsoft.com/office/drawing/2014/main" id="{B229B16B-9998-426E-ABFF-CC20095BC9FC}"/>
              </a:ext>
            </a:extLst>
          </p:cNvPr>
          <p:cNvPicPr>
            <a:picLocks noChangeAspect="1"/>
          </p:cNvPicPr>
          <p:nvPr/>
        </p:nvPicPr>
        <p:blipFill>
          <a:blip r:embed="rId6"/>
          <a:stretch>
            <a:fillRect/>
          </a:stretch>
        </p:blipFill>
        <p:spPr>
          <a:xfrm>
            <a:off x="7949051" y="1763307"/>
            <a:ext cx="3601819" cy="1831008"/>
          </a:xfrm>
          <a:prstGeom prst="rect">
            <a:avLst/>
          </a:prstGeom>
        </p:spPr>
      </p:pic>
      <p:pic>
        <p:nvPicPr>
          <p:cNvPr id="26" name="Picture 25">
            <a:extLst>
              <a:ext uri="{FF2B5EF4-FFF2-40B4-BE49-F238E27FC236}">
                <a16:creationId xmlns:a16="http://schemas.microsoft.com/office/drawing/2014/main" id="{D8CA50B8-1330-40C0-8B06-B1FBFA1A66DD}"/>
              </a:ext>
            </a:extLst>
          </p:cNvPr>
          <p:cNvPicPr>
            <a:picLocks noChangeAspect="1"/>
          </p:cNvPicPr>
          <p:nvPr/>
        </p:nvPicPr>
        <p:blipFill>
          <a:blip r:embed="rId7"/>
          <a:stretch>
            <a:fillRect/>
          </a:stretch>
        </p:blipFill>
        <p:spPr>
          <a:xfrm>
            <a:off x="4279297" y="3847361"/>
            <a:ext cx="3501353" cy="1775059"/>
          </a:xfrm>
          <a:prstGeom prst="rect">
            <a:avLst/>
          </a:prstGeom>
        </p:spPr>
      </p:pic>
      <p:pic>
        <p:nvPicPr>
          <p:cNvPr id="27" name="Picture 26">
            <a:extLst>
              <a:ext uri="{FF2B5EF4-FFF2-40B4-BE49-F238E27FC236}">
                <a16:creationId xmlns:a16="http://schemas.microsoft.com/office/drawing/2014/main" id="{25E8B51C-C633-44E1-A137-7539AF3C5D35}"/>
              </a:ext>
            </a:extLst>
          </p:cNvPr>
          <p:cNvPicPr>
            <a:picLocks noChangeAspect="1"/>
          </p:cNvPicPr>
          <p:nvPr/>
        </p:nvPicPr>
        <p:blipFill>
          <a:blip r:embed="rId8"/>
          <a:stretch>
            <a:fillRect/>
          </a:stretch>
        </p:blipFill>
        <p:spPr>
          <a:xfrm>
            <a:off x="7949052" y="3872190"/>
            <a:ext cx="3453240" cy="1755477"/>
          </a:xfrm>
          <a:prstGeom prst="rect">
            <a:avLst/>
          </a:prstGeom>
        </p:spPr>
      </p:pic>
      <p:sp>
        <p:nvSpPr>
          <p:cNvPr id="31" name="Text Placeholder 22">
            <a:extLst>
              <a:ext uri="{FF2B5EF4-FFF2-40B4-BE49-F238E27FC236}">
                <a16:creationId xmlns:a16="http://schemas.microsoft.com/office/drawing/2014/main" id="{88CAFA55-1F81-459C-B8A2-ADEC3EDB965F}"/>
              </a:ext>
            </a:extLst>
          </p:cNvPr>
          <p:cNvSpPr txBox="1">
            <a:spLocks noChangeAspect="1"/>
          </p:cNvSpPr>
          <p:nvPr/>
        </p:nvSpPr>
        <p:spPr>
          <a:xfrm>
            <a:off x="1068655" y="6029466"/>
            <a:ext cx="6711996" cy="8309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For each example, write a fraction subtraction with the same solution.</a:t>
            </a:r>
          </a:p>
        </p:txBody>
      </p:sp>
      <p:sp>
        <p:nvSpPr>
          <p:cNvPr id="13" name="TextBox 12">
            <a:extLst>
              <a:ext uri="{FF2B5EF4-FFF2-40B4-BE49-F238E27FC236}">
                <a16:creationId xmlns:a16="http://schemas.microsoft.com/office/drawing/2014/main" id="{5DFF1D21-FCD4-4B25-95A9-0F6DB8595B33}"/>
              </a:ext>
            </a:extLst>
          </p:cNvPr>
          <p:cNvSpPr txBox="1"/>
          <p:nvPr/>
        </p:nvSpPr>
        <p:spPr>
          <a:xfrm>
            <a:off x="253936" y="1763180"/>
            <a:ext cx="572845" cy="461665"/>
          </a:xfrm>
          <a:prstGeom prst="rect">
            <a:avLst/>
          </a:prstGeom>
          <a:noFill/>
        </p:spPr>
        <p:txBody>
          <a:bodyPr wrap="square" rtlCol="0">
            <a:spAutoFit/>
          </a:bodyPr>
          <a:lstStyle/>
          <a:p>
            <a:pPr>
              <a:buNone/>
            </a:pPr>
            <a:r>
              <a:rPr lang="en-GB" sz="2400" dirty="0">
                <a:solidFill>
                  <a:srgbClr val="00628C"/>
                </a:solidFill>
              </a:rPr>
              <a:t>a)</a:t>
            </a:r>
          </a:p>
        </p:txBody>
      </p:sp>
      <p:sp>
        <p:nvSpPr>
          <p:cNvPr id="14" name="TextBox 13">
            <a:extLst>
              <a:ext uri="{FF2B5EF4-FFF2-40B4-BE49-F238E27FC236}">
                <a16:creationId xmlns:a16="http://schemas.microsoft.com/office/drawing/2014/main" id="{76F7E81B-9F5F-4FCF-8C40-BE3142ACF5C2}"/>
              </a:ext>
            </a:extLst>
          </p:cNvPr>
          <p:cNvSpPr txBox="1"/>
          <p:nvPr/>
        </p:nvSpPr>
        <p:spPr>
          <a:xfrm>
            <a:off x="4095647" y="1763180"/>
            <a:ext cx="572845" cy="461665"/>
          </a:xfrm>
          <a:prstGeom prst="rect">
            <a:avLst/>
          </a:prstGeom>
          <a:noFill/>
        </p:spPr>
        <p:txBody>
          <a:bodyPr wrap="square" rtlCol="0">
            <a:spAutoFit/>
          </a:bodyPr>
          <a:lstStyle/>
          <a:p>
            <a:pPr>
              <a:buNone/>
            </a:pPr>
            <a:r>
              <a:rPr lang="en-GB" sz="2400" dirty="0">
                <a:solidFill>
                  <a:srgbClr val="00628C"/>
                </a:solidFill>
              </a:rPr>
              <a:t>b)</a:t>
            </a:r>
          </a:p>
        </p:txBody>
      </p:sp>
      <p:sp>
        <p:nvSpPr>
          <p:cNvPr id="15" name="TextBox 14">
            <a:extLst>
              <a:ext uri="{FF2B5EF4-FFF2-40B4-BE49-F238E27FC236}">
                <a16:creationId xmlns:a16="http://schemas.microsoft.com/office/drawing/2014/main" id="{8255971C-044E-4340-BFD1-8E3694EE6F8D}"/>
              </a:ext>
            </a:extLst>
          </p:cNvPr>
          <p:cNvSpPr txBox="1"/>
          <p:nvPr/>
        </p:nvSpPr>
        <p:spPr>
          <a:xfrm>
            <a:off x="7954028" y="1763180"/>
            <a:ext cx="572844" cy="475188"/>
          </a:xfrm>
          <a:prstGeom prst="rect">
            <a:avLst/>
          </a:prstGeom>
          <a:noFill/>
        </p:spPr>
        <p:txBody>
          <a:bodyPr wrap="square" rtlCol="0">
            <a:spAutoFit/>
          </a:bodyPr>
          <a:lstStyle/>
          <a:p>
            <a:pPr>
              <a:buNone/>
            </a:pPr>
            <a:r>
              <a:rPr lang="en-GB" sz="2400" dirty="0">
                <a:solidFill>
                  <a:srgbClr val="00628C"/>
                </a:solidFill>
              </a:rPr>
              <a:t>c)</a:t>
            </a:r>
          </a:p>
        </p:txBody>
      </p:sp>
      <p:sp>
        <p:nvSpPr>
          <p:cNvPr id="16" name="TextBox 15">
            <a:extLst>
              <a:ext uri="{FF2B5EF4-FFF2-40B4-BE49-F238E27FC236}">
                <a16:creationId xmlns:a16="http://schemas.microsoft.com/office/drawing/2014/main" id="{26F9C880-FDD3-4050-ACF3-AEC7B56F3BC6}"/>
              </a:ext>
            </a:extLst>
          </p:cNvPr>
          <p:cNvSpPr txBox="1"/>
          <p:nvPr/>
        </p:nvSpPr>
        <p:spPr>
          <a:xfrm>
            <a:off x="186706" y="3817402"/>
            <a:ext cx="572845" cy="461665"/>
          </a:xfrm>
          <a:prstGeom prst="rect">
            <a:avLst/>
          </a:prstGeom>
          <a:noFill/>
        </p:spPr>
        <p:txBody>
          <a:bodyPr wrap="square" rtlCol="0">
            <a:spAutoFit/>
          </a:bodyPr>
          <a:lstStyle/>
          <a:p>
            <a:pPr>
              <a:buNone/>
            </a:pPr>
            <a:r>
              <a:rPr lang="en-GB" sz="2400" dirty="0">
                <a:solidFill>
                  <a:srgbClr val="00628C"/>
                </a:solidFill>
              </a:rPr>
              <a:t>d)</a:t>
            </a:r>
          </a:p>
        </p:txBody>
      </p:sp>
      <p:sp>
        <p:nvSpPr>
          <p:cNvPr id="17" name="TextBox 16">
            <a:extLst>
              <a:ext uri="{FF2B5EF4-FFF2-40B4-BE49-F238E27FC236}">
                <a16:creationId xmlns:a16="http://schemas.microsoft.com/office/drawing/2014/main" id="{8AAB532F-4CC2-42E3-908C-AAB90C496D73}"/>
              </a:ext>
            </a:extLst>
          </p:cNvPr>
          <p:cNvSpPr txBox="1"/>
          <p:nvPr/>
        </p:nvSpPr>
        <p:spPr>
          <a:xfrm>
            <a:off x="4028417" y="3817402"/>
            <a:ext cx="572845" cy="461665"/>
          </a:xfrm>
          <a:prstGeom prst="rect">
            <a:avLst/>
          </a:prstGeom>
          <a:noFill/>
        </p:spPr>
        <p:txBody>
          <a:bodyPr wrap="square" rtlCol="0">
            <a:spAutoFit/>
          </a:bodyPr>
          <a:lstStyle/>
          <a:p>
            <a:pPr>
              <a:buNone/>
            </a:pPr>
            <a:r>
              <a:rPr lang="en-GB" sz="2400" dirty="0">
                <a:solidFill>
                  <a:srgbClr val="00628C"/>
                </a:solidFill>
              </a:rPr>
              <a:t>e)</a:t>
            </a:r>
          </a:p>
        </p:txBody>
      </p:sp>
      <p:sp>
        <p:nvSpPr>
          <p:cNvPr id="18" name="TextBox 17">
            <a:extLst>
              <a:ext uri="{FF2B5EF4-FFF2-40B4-BE49-F238E27FC236}">
                <a16:creationId xmlns:a16="http://schemas.microsoft.com/office/drawing/2014/main" id="{BEC70F3B-57F3-4EBD-AA93-A13F55171541}"/>
              </a:ext>
            </a:extLst>
          </p:cNvPr>
          <p:cNvSpPr txBox="1"/>
          <p:nvPr/>
        </p:nvSpPr>
        <p:spPr>
          <a:xfrm>
            <a:off x="7886798" y="3817402"/>
            <a:ext cx="572844" cy="475188"/>
          </a:xfrm>
          <a:prstGeom prst="rect">
            <a:avLst/>
          </a:prstGeom>
          <a:noFill/>
        </p:spPr>
        <p:txBody>
          <a:bodyPr wrap="square" rtlCol="0">
            <a:spAutoFit/>
          </a:bodyPr>
          <a:lstStyle/>
          <a:p>
            <a:pPr>
              <a:buNone/>
            </a:pPr>
            <a:r>
              <a:rPr lang="en-GB" sz="2400" dirty="0">
                <a:solidFill>
                  <a:srgbClr val="00628C"/>
                </a:solidFill>
              </a:rPr>
              <a:t>f)</a:t>
            </a:r>
          </a:p>
        </p:txBody>
      </p:sp>
    </p:spTree>
    <p:extLst>
      <p:ext uri="{BB962C8B-B14F-4D97-AF65-F5344CB8AC3E}">
        <p14:creationId xmlns:p14="http://schemas.microsoft.com/office/powerpoint/2010/main" val="41976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P spid="13" grpId="0"/>
      <p:bldP spid="14" grpId="0"/>
      <p:bldP spid="15" grpId="0"/>
      <p:bldP spid="16" grpId="0"/>
      <p:bldP spid="17" grpId="0"/>
      <p:bldP spid="1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N: The greatest product</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240288" y="572961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1025584" y="5719705"/>
            <a:ext cx="7468711" cy="830997"/>
          </a:xfrm>
          <a:prstGeom prst="rect">
            <a:avLst/>
          </a:prstGeom>
          <a:noFill/>
        </p:spPr>
        <p:txBody>
          <a:bodyPr wrap="square" rtlCol="0">
            <a:spAutoFit/>
          </a:bodyPr>
          <a:lstStyle/>
          <a:p>
            <a:pPr>
              <a:buNone/>
            </a:pPr>
            <a:r>
              <a:rPr lang="en-GB" sz="2400" dirty="0"/>
              <a:t>Write a product that is in between the value of these two products.</a:t>
            </a:r>
          </a:p>
        </p:txBody>
      </p:sp>
      <p:sp>
        <p:nvSpPr>
          <p:cNvPr id="4" name="TextBox 3">
            <a:extLst>
              <a:ext uri="{FF2B5EF4-FFF2-40B4-BE49-F238E27FC236}">
                <a16:creationId xmlns:a16="http://schemas.microsoft.com/office/drawing/2014/main" id="{64F65DB5-107B-4B88-97AF-62CAD2E24464}"/>
              </a:ext>
            </a:extLst>
          </p:cNvPr>
          <p:cNvSpPr txBox="1"/>
          <p:nvPr/>
        </p:nvSpPr>
        <p:spPr>
          <a:xfrm>
            <a:off x="240288" y="1151427"/>
            <a:ext cx="7887096" cy="461665"/>
          </a:xfrm>
          <a:prstGeom prst="rect">
            <a:avLst/>
          </a:prstGeom>
          <a:noFill/>
        </p:spPr>
        <p:txBody>
          <a:bodyPr wrap="none" rtlCol="0">
            <a:spAutoFit/>
          </a:bodyPr>
          <a:lstStyle/>
          <a:p>
            <a:pPr>
              <a:buNone/>
            </a:pPr>
            <a:r>
              <a:rPr lang="en-GB" sz="2400" dirty="0"/>
              <a:t>Without calculating, decide which is the greater product. </a:t>
            </a:r>
          </a:p>
        </p:txBody>
      </p:sp>
      <p:grpSp>
        <p:nvGrpSpPr>
          <p:cNvPr id="14" name="Group 13">
            <a:extLst>
              <a:ext uri="{FF2B5EF4-FFF2-40B4-BE49-F238E27FC236}">
                <a16:creationId xmlns:a16="http://schemas.microsoft.com/office/drawing/2014/main" id="{6BF15581-3F5C-49C5-A323-EDAB3D8A8B22}"/>
              </a:ext>
            </a:extLst>
          </p:cNvPr>
          <p:cNvGrpSpPr/>
          <p:nvPr/>
        </p:nvGrpSpPr>
        <p:grpSpPr>
          <a:xfrm>
            <a:off x="921303" y="2014757"/>
            <a:ext cx="4652183" cy="1281545"/>
            <a:chOff x="429489" y="2113640"/>
            <a:chExt cx="4782670" cy="1281545"/>
          </a:xfrm>
        </p:grpSpPr>
        <p:sp>
          <p:nvSpPr>
            <p:cNvPr id="15" name="Rectangle: Rounded Corners 14">
              <a:extLst>
                <a:ext uri="{FF2B5EF4-FFF2-40B4-BE49-F238E27FC236}">
                  <a16:creationId xmlns:a16="http://schemas.microsoft.com/office/drawing/2014/main" id="{C41135A6-BA23-43F7-972A-896E7E2A5203}"/>
                </a:ext>
              </a:extLst>
            </p:cNvPr>
            <p:cNvSpPr/>
            <p:nvPr/>
          </p:nvSpPr>
          <p:spPr>
            <a:xfrm>
              <a:off x="429489" y="2113640"/>
              <a:ext cx="4782670" cy="128154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C0A5E3-C1A1-4797-B378-12D63D3A44D3}"/>
                    </a:ext>
                  </a:extLst>
                </p:cNvPr>
                <p:cNvSpPr txBox="1"/>
                <p:nvPr/>
              </p:nvSpPr>
              <p:spPr>
                <a:xfrm>
                  <a:off x="677779" y="2261863"/>
                  <a:ext cx="1254702"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3</m:t>
                            </m:r>
                          </m:den>
                        </m:f>
                      </m:oMath>
                    </m:oMathPara>
                  </a14:m>
                  <a:endParaRPr lang="en-GB" dirty="0"/>
                </a:p>
              </p:txBody>
            </p:sp>
          </mc:Choice>
          <mc:Fallback xmlns="">
            <p:sp>
              <p:nvSpPr>
                <p:cNvPr id="16" name="TextBox 15">
                  <a:extLst>
                    <a:ext uri="{FF2B5EF4-FFF2-40B4-BE49-F238E27FC236}">
                      <a16:creationId xmlns:a16="http://schemas.microsoft.com/office/drawing/2014/main" id="{9CC0A5E3-C1A1-4797-B378-12D63D3A44D3}"/>
                    </a:ext>
                  </a:extLst>
                </p:cNvPr>
                <p:cNvSpPr txBox="1">
                  <a:spLocks noRot="1" noChangeAspect="1" noMove="1" noResize="1" noEditPoints="1" noAdjustHandles="1" noChangeArrowheads="1" noChangeShapeType="1" noTextEdit="1"/>
                </p:cNvSpPr>
                <p:nvPr/>
              </p:nvSpPr>
              <p:spPr>
                <a:xfrm>
                  <a:off x="677779" y="2261863"/>
                  <a:ext cx="1254702" cy="90178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A2B40C6-C951-4114-A250-6D72462DE97A}"/>
                    </a:ext>
                  </a:extLst>
                </p:cNvPr>
                <p:cNvSpPr txBox="1"/>
                <p:nvPr/>
              </p:nvSpPr>
              <p:spPr>
                <a:xfrm>
                  <a:off x="3089408" y="2261862"/>
                  <a:ext cx="1851020" cy="901785"/>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99</m:t>
                            </m:r>
                          </m:den>
                        </m:f>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100</m:t>
                            </m:r>
                          </m:den>
                        </m:f>
                      </m:oMath>
                    </m:oMathPara>
                  </a14:m>
                  <a:endParaRPr lang="en-GB" dirty="0"/>
                </a:p>
              </p:txBody>
            </p:sp>
          </mc:Choice>
          <mc:Fallback xmlns="">
            <p:sp>
              <p:nvSpPr>
                <p:cNvPr id="17" name="TextBox 16">
                  <a:extLst>
                    <a:ext uri="{FF2B5EF4-FFF2-40B4-BE49-F238E27FC236}">
                      <a16:creationId xmlns:a16="http://schemas.microsoft.com/office/drawing/2014/main" id="{BA2B40C6-C951-4114-A250-6D72462DE97A}"/>
                    </a:ext>
                  </a:extLst>
                </p:cNvPr>
                <p:cNvSpPr txBox="1">
                  <a:spLocks noRot="1" noChangeAspect="1" noMove="1" noResize="1" noEditPoints="1" noAdjustHandles="1" noChangeArrowheads="1" noChangeShapeType="1" noTextEdit="1"/>
                </p:cNvSpPr>
                <p:nvPr/>
              </p:nvSpPr>
              <p:spPr>
                <a:xfrm>
                  <a:off x="3089408" y="2261862"/>
                  <a:ext cx="1851020" cy="901785"/>
                </a:xfrm>
                <a:prstGeom prst="rect">
                  <a:avLst/>
                </a:prstGeom>
                <a:blipFill>
                  <a:blip r:embed="rId4"/>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56236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0E27B-37BB-41C5-87D1-3244F3451354}"/>
              </a:ext>
            </a:extLst>
          </p:cNvPr>
          <p:cNvSpPr>
            <a:spLocks noGrp="1"/>
          </p:cNvSpPr>
          <p:nvPr>
            <p:ph type="body" sz="quarter" idx="10"/>
          </p:nvPr>
        </p:nvSpPr>
        <p:spPr>
          <a:xfrm>
            <a:off x="5815353" y="1326729"/>
            <a:ext cx="4703529" cy="2827274"/>
          </a:xfrm>
        </p:spPr>
        <p:txBody>
          <a:bodyPr>
            <a:normAutofit/>
          </a:bodyPr>
          <a:lstStyle/>
          <a:p>
            <a:r>
              <a:rPr lang="en-GB" sz="2200" dirty="0"/>
              <a:t>The prices in Mr Fraction’s shop are all written in fifths!</a:t>
            </a:r>
          </a:p>
          <a:p>
            <a:r>
              <a:rPr lang="en-GB" sz="2200" dirty="0"/>
              <a:t>Sarah has twenty 20 p coins in her purse.</a:t>
            </a:r>
          </a:p>
          <a:p>
            <a:r>
              <a:rPr lang="en-GB" sz="2200" dirty="0"/>
              <a:t>What can she afford to buy?</a:t>
            </a:r>
          </a:p>
        </p:txBody>
      </p:sp>
      <p:sp>
        <p:nvSpPr>
          <p:cNvPr id="3" name="Text Placeholder 2">
            <a:extLst>
              <a:ext uri="{FF2B5EF4-FFF2-40B4-BE49-F238E27FC236}">
                <a16:creationId xmlns:a16="http://schemas.microsoft.com/office/drawing/2014/main" id="{B2961D18-3704-4145-92EF-C85F528BED7A}"/>
              </a:ext>
            </a:extLst>
          </p:cNvPr>
          <p:cNvSpPr>
            <a:spLocks noGrp="1"/>
          </p:cNvSpPr>
          <p:nvPr>
            <p:ph type="body" sz="quarter" idx="11"/>
          </p:nvPr>
        </p:nvSpPr>
        <p:spPr/>
        <p:txBody>
          <a:bodyPr/>
          <a:lstStyle/>
          <a:p>
            <a:r>
              <a:rPr lang="en-GB" dirty="0"/>
              <a:t>Additional activity O: Twenty twenties</a:t>
            </a:r>
          </a:p>
        </p:txBody>
      </p:sp>
      <p:sp>
        <p:nvSpPr>
          <p:cNvPr id="4" name="Heptagon 3">
            <a:extLst>
              <a:ext uri="{FF2B5EF4-FFF2-40B4-BE49-F238E27FC236}">
                <a16:creationId xmlns:a16="http://schemas.microsoft.com/office/drawing/2014/main" id="{8BBA54AE-1B09-4118-B223-3DC37B0CC59B}"/>
              </a:ext>
            </a:extLst>
          </p:cNvPr>
          <p:cNvSpPr/>
          <p:nvPr/>
        </p:nvSpPr>
        <p:spPr>
          <a:xfrm>
            <a:off x="10518882" y="1868329"/>
            <a:ext cx="1219200" cy="1219200"/>
          </a:xfrm>
          <a:prstGeom prst="heptagon">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b="1" dirty="0"/>
              <a:t>20</a:t>
            </a:r>
          </a:p>
        </p:txBody>
      </p:sp>
      <p:sp>
        <p:nvSpPr>
          <p:cNvPr id="20" name="Action Button: Help 19">
            <a:hlinkClick r:id="" action="ppaction://noaction" highlightClick="1"/>
            <a:extLst>
              <a:ext uri="{FF2B5EF4-FFF2-40B4-BE49-F238E27FC236}">
                <a16:creationId xmlns:a16="http://schemas.microsoft.com/office/drawing/2014/main" id="{BA17B76D-1258-4063-82DD-B6ABFF2AB0C6}"/>
              </a:ext>
            </a:extLst>
          </p:cNvPr>
          <p:cNvSpPr/>
          <p:nvPr/>
        </p:nvSpPr>
        <p:spPr>
          <a:xfrm>
            <a:off x="6109172" y="477710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1" name="TextBox 20">
            <a:extLst>
              <a:ext uri="{FF2B5EF4-FFF2-40B4-BE49-F238E27FC236}">
                <a16:creationId xmlns:a16="http://schemas.microsoft.com/office/drawing/2014/main" id="{46D52FD6-8F12-4F17-866C-2A0B5B3C4FFF}"/>
              </a:ext>
            </a:extLst>
          </p:cNvPr>
          <p:cNvSpPr txBox="1"/>
          <p:nvPr/>
        </p:nvSpPr>
        <p:spPr>
          <a:xfrm>
            <a:off x="6990141" y="4552882"/>
            <a:ext cx="5012923" cy="1107996"/>
          </a:xfrm>
          <a:prstGeom prst="rect">
            <a:avLst/>
          </a:prstGeom>
          <a:noFill/>
        </p:spPr>
        <p:txBody>
          <a:bodyPr wrap="square" rtlCol="0">
            <a:spAutoFit/>
          </a:bodyPr>
          <a:lstStyle/>
          <a:p>
            <a:pPr>
              <a:buNone/>
            </a:pPr>
            <a:r>
              <a:rPr lang="en-GB" sz="2200" dirty="0"/>
              <a:t>How many 20 p coins would she need to buy everything in the shop?       How do you know?</a:t>
            </a:r>
          </a:p>
        </p:txBody>
      </p:sp>
      <p:pic>
        <p:nvPicPr>
          <p:cNvPr id="16" name="Picture 15">
            <a:extLst>
              <a:ext uri="{FF2B5EF4-FFF2-40B4-BE49-F238E27FC236}">
                <a16:creationId xmlns:a16="http://schemas.microsoft.com/office/drawing/2014/main" id="{AB88B81A-2E4C-42D7-A3FB-E55A7D2BAFF0}"/>
              </a:ext>
            </a:extLst>
          </p:cNvPr>
          <p:cNvPicPr>
            <a:picLocks noChangeAspect="1"/>
          </p:cNvPicPr>
          <p:nvPr/>
        </p:nvPicPr>
        <p:blipFill>
          <a:blip r:embed="rId3"/>
          <a:stretch>
            <a:fillRect/>
          </a:stretch>
        </p:blipFill>
        <p:spPr>
          <a:xfrm>
            <a:off x="318802" y="1220013"/>
            <a:ext cx="5212532" cy="5041829"/>
          </a:xfrm>
          <a:prstGeom prst="rect">
            <a:avLst/>
          </a:prstGeom>
        </p:spPr>
      </p:pic>
    </p:spTree>
    <p:extLst>
      <p:ext uri="{BB962C8B-B14F-4D97-AF65-F5344CB8AC3E}">
        <p14:creationId xmlns:p14="http://schemas.microsoft.com/office/powerpoint/2010/main" val="6657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20" grpId="0" animBg="1"/>
      <p:bldP spid="2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997251640"/>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2" ma:contentTypeDescription="Create a new document." ma:contentTypeScope="" ma:versionID="c8135e0ac5d13ee9995d9410d41fea8d">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3c7a52b7b9de7052d8d76efcb069027c"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22126016-98FD-4915-8879-9D66CAF39EE4}">
  <ds:schemaRefs>
    <ds:schemaRef ds:uri="06dfc3c2-6945-4ff9-b190-f51a7eda233c"/>
    <ds:schemaRef ds:uri="9529e089-aba0-4a11-8174-45d1c0b696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B18B3D-5C68-4030-BEF3-6F927E24DA37}">
  <ds:schemaRefs>
    <ds:schemaRef ds:uri="06dfc3c2-6945-4ff9-b190-f51a7eda233c"/>
    <ds:schemaRef ds:uri="9529e089-aba0-4a11-8174-45d1c0b6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TotalTime>
  <Words>34165</Words>
  <Application>Microsoft Office PowerPoint</Application>
  <PresentationFormat>Widescreen</PresentationFormat>
  <Paragraphs>2496</Paragraphs>
  <Slides>126</Slides>
  <Notes>121</Notes>
  <HiddenSlides>40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126</vt:i4>
      </vt:variant>
    </vt:vector>
  </HeadingPairs>
  <TitlesOfParts>
    <vt:vector size="133" baseType="lpstr">
      <vt:lpstr>Arial</vt:lpstr>
      <vt:lpstr>Calibri</vt:lpstr>
      <vt:lpstr>Cambria Math</vt:lpstr>
      <vt:lpstr>Century Gothic</vt:lpstr>
      <vt:lpstr>Segoe UI</vt:lpstr>
      <vt:lpstr>Symbol</vt:lpstr>
      <vt:lpstr>Custom Design</vt:lpstr>
      <vt:lpstr>      </vt:lpstr>
      <vt:lpstr>About this resource</vt:lpstr>
      <vt:lpstr>Checkpoints 1–12  </vt:lpstr>
      <vt:lpstr>Checkpoints 13–25  </vt:lpstr>
      <vt:lpstr>Checkpoints 26–31  </vt:lpstr>
      <vt:lpstr>Key ideas</vt:lpstr>
      <vt:lpstr>Key ideas</vt:lpstr>
      <vt:lpstr>Key ideas</vt:lpstr>
      <vt:lpstr>Representing fractions as numbers</vt:lpstr>
      <vt:lpstr>PowerPoint Presentation</vt:lpstr>
      <vt:lpstr>PowerPoint Presentation</vt:lpstr>
      <vt:lpstr>Checkpoint 1: Guidance</vt:lpstr>
      <vt:lpstr>PowerPoint Presentation</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PowerPoint Presentation</vt:lpstr>
      <vt:lpstr>PowerPoint Presentation</vt:lpstr>
      <vt:lpstr>Checkpoint 8: Guidance</vt:lpstr>
      <vt:lpstr>PowerPoint Presentation</vt:lpstr>
      <vt:lpstr>Checkpoint 9: Guidance</vt:lpstr>
      <vt:lpstr>PowerPoint Presentation</vt:lpstr>
      <vt:lpstr>Checkpoint 10: Guidance</vt:lpstr>
      <vt:lpstr>PowerPoint Presentation</vt:lpstr>
      <vt:lpstr>Checkpoint 11: Guidance</vt:lpstr>
      <vt:lpstr>PowerPoint Presentation</vt:lpstr>
      <vt:lpstr>PowerPoint Presentation</vt:lpstr>
      <vt:lpstr>Checkpoint 12: Guidance</vt:lpstr>
      <vt:lpstr>Comparing and ordering fractions</vt:lpstr>
      <vt:lpstr>PowerPoint Presentation</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PowerPoint Presentation</vt:lpstr>
      <vt:lpstr>Checkpoint 18: Guidance</vt:lpstr>
      <vt:lpstr>Additive structures for fractions</vt:lpstr>
      <vt:lpstr>PowerPoint Presentation</vt:lpstr>
      <vt:lpstr>PowerPoint Presentation</vt:lpstr>
      <vt:lpstr>Checkpoint 19: Guidance</vt:lpstr>
      <vt:lpstr>PowerPoint Presentation</vt:lpstr>
      <vt:lpstr>Checkpoint 20: Guidance</vt:lpstr>
      <vt:lpstr>PowerPoint Presentation</vt:lpstr>
      <vt:lpstr>Checkpoint 21: Guidance</vt:lpstr>
      <vt:lpstr>PowerPoint Presentation</vt:lpstr>
      <vt:lpstr>Checkpoint 22: Guidance</vt:lpstr>
      <vt:lpstr>PowerPoint Presentation</vt:lpstr>
      <vt:lpstr>Checkpoint 23: Guidance</vt:lpstr>
      <vt:lpstr>PowerPoint Presentation</vt:lpstr>
      <vt:lpstr>Checkpoint 24: Guidance</vt:lpstr>
      <vt:lpstr>PowerPoint Presentation</vt:lpstr>
      <vt:lpstr>Checkpoint 25: Guidance</vt:lpstr>
      <vt:lpstr>Multiplicative structures for fractions</vt:lpstr>
      <vt:lpstr>PowerPoint Presentation</vt:lpstr>
      <vt:lpstr>PowerPoint Presentation</vt:lpstr>
      <vt:lpstr>Checkpoint 26: Guidance</vt:lpstr>
      <vt:lpstr>PowerPoint Presentation</vt:lpstr>
      <vt:lpstr>Checkpoint 27: Guidance</vt:lpstr>
      <vt:lpstr>PowerPoint Presentation</vt:lpstr>
      <vt:lpstr>Checkpoint 28: Guidance</vt:lpstr>
      <vt:lpstr>PowerPoint Presentation</vt:lpstr>
      <vt:lpstr>Checkpoint 29: Guidance</vt:lpstr>
      <vt:lpstr>PowerPoint Presentation</vt:lpstr>
      <vt:lpstr>Checkpoint 30: Guidance</vt:lpstr>
      <vt:lpstr>PowerPoint Presentation</vt:lpstr>
      <vt:lpstr>Checkpoint 31: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Printable cards for Checkpoint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Rebecca Donaldson</cp:lastModifiedBy>
  <cp:revision>19</cp:revision>
  <cp:lastPrinted>2021-07-07T11:03:51Z</cp:lastPrinted>
  <dcterms:created xsi:type="dcterms:W3CDTF">2008-01-11T09:41:35Z</dcterms:created>
  <dcterms:modified xsi:type="dcterms:W3CDTF">2022-09-07T12:30:50Z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