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66"/>
  </p:notesMasterIdLst>
  <p:sldIdLst>
    <p:sldId id="257" r:id="rId5"/>
    <p:sldId id="508" r:id="rId6"/>
    <p:sldId id="506" r:id="rId7"/>
    <p:sldId id="583" r:id="rId8"/>
    <p:sldId id="560" r:id="rId9"/>
    <p:sldId id="512" r:id="rId10"/>
    <p:sldId id="267" r:id="rId11"/>
    <p:sldId id="273" r:id="rId12"/>
    <p:sldId id="274" r:id="rId13"/>
    <p:sldId id="561" r:id="rId14"/>
    <p:sldId id="562" r:id="rId15"/>
    <p:sldId id="268" r:id="rId16"/>
    <p:sldId id="269" r:id="rId17"/>
    <p:sldId id="270" r:id="rId18"/>
    <p:sldId id="271" r:id="rId19"/>
    <p:sldId id="272" r:id="rId20"/>
    <p:sldId id="585" r:id="rId21"/>
    <p:sldId id="580" r:id="rId22"/>
    <p:sldId id="563" r:id="rId23"/>
    <p:sldId id="565" r:id="rId24"/>
    <p:sldId id="566" r:id="rId25"/>
    <p:sldId id="564" r:id="rId26"/>
    <p:sldId id="586" r:id="rId27"/>
    <p:sldId id="582" r:id="rId28"/>
    <p:sldId id="567" r:id="rId29"/>
    <p:sldId id="568" r:id="rId30"/>
    <p:sldId id="275" r:id="rId31"/>
    <p:sldId id="276" r:id="rId32"/>
    <p:sldId id="277" r:id="rId33"/>
    <p:sldId id="278" r:id="rId34"/>
    <p:sldId id="569" r:id="rId35"/>
    <p:sldId id="570" r:id="rId36"/>
    <p:sldId id="279" r:id="rId37"/>
    <p:sldId id="280" r:id="rId38"/>
    <p:sldId id="281" r:id="rId39"/>
    <p:sldId id="282" r:id="rId40"/>
    <p:sldId id="283" r:id="rId41"/>
    <p:sldId id="299" r:id="rId42"/>
    <p:sldId id="571" r:id="rId43"/>
    <p:sldId id="572" r:id="rId44"/>
    <p:sldId id="284" r:id="rId45"/>
    <p:sldId id="285" r:id="rId46"/>
    <p:sldId id="573" r:id="rId47"/>
    <p:sldId id="574" r:id="rId48"/>
    <p:sldId id="286" r:id="rId49"/>
    <p:sldId id="287" r:id="rId50"/>
    <p:sldId id="288" r:id="rId51"/>
    <p:sldId id="575" r:id="rId52"/>
    <p:sldId id="576" r:id="rId53"/>
    <p:sldId id="289" r:id="rId54"/>
    <p:sldId id="290" r:id="rId55"/>
    <p:sldId id="291" r:id="rId56"/>
    <p:sldId id="297" r:id="rId57"/>
    <p:sldId id="577" r:id="rId58"/>
    <p:sldId id="578" r:id="rId59"/>
    <p:sldId id="293" r:id="rId60"/>
    <p:sldId id="294" r:id="rId61"/>
    <p:sldId id="295" r:id="rId62"/>
    <p:sldId id="298" r:id="rId63"/>
    <p:sldId id="296" r:id="rId64"/>
    <p:sldId id="477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52135D-AE1F-46BC-8709-C991EDBD8336}">
          <p14:sldIdLst>
            <p14:sldId id="257"/>
            <p14:sldId id="508"/>
            <p14:sldId id="506"/>
            <p14:sldId id="583"/>
            <p14:sldId id="560"/>
            <p14:sldId id="512"/>
            <p14:sldId id="267"/>
            <p14:sldId id="273"/>
            <p14:sldId id="274"/>
            <p14:sldId id="561"/>
            <p14:sldId id="562"/>
            <p14:sldId id="268"/>
            <p14:sldId id="269"/>
            <p14:sldId id="270"/>
            <p14:sldId id="271"/>
            <p14:sldId id="272"/>
            <p14:sldId id="585"/>
            <p14:sldId id="580"/>
            <p14:sldId id="563"/>
            <p14:sldId id="565"/>
            <p14:sldId id="566"/>
            <p14:sldId id="564"/>
            <p14:sldId id="586"/>
            <p14:sldId id="582"/>
            <p14:sldId id="567"/>
            <p14:sldId id="568"/>
            <p14:sldId id="275"/>
            <p14:sldId id="276"/>
            <p14:sldId id="277"/>
            <p14:sldId id="278"/>
            <p14:sldId id="569"/>
            <p14:sldId id="570"/>
            <p14:sldId id="279"/>
            <p14:sldId id="280"/>
            <p14:sldId id="281"/>
            <p14:sldId id="282"/>
            <p14:sldId id="283"/>
            <p14:sldId id="299"/>
            <p14:sldId id="571"/>
            <p14:sldId id="572"/>
            <p14:sldId id="284"/>
            <p14:sldId id="285"/>
            <p14:sldId id="573"/>
            <p14:sldId id="574"/>
            <p14:sldId id="286"/>
            <p14:sldId id="287"/>
            <p14:sldId id="288"/>
            <p14:sldId id="575"/>
            <p14:sldId id="576"/>
            <p14:sldId id="289"/>
            <p14:sldId id="290"/>
            <p14:sldId id="291"/>
            <p14:sldId id="297"/>
            <p14:sldId id="577"/>
            <p14:sldId id="578"/>
            <p14:sldId id="293"/>
            <p14:sldId id="294"/>
            <p14:sldId id="295"/>
            <p14:sldId id="298"/>
            <p14:sldId id="296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Cole" initials="DC" lastIdx="27" clrIdx="0">
    <p:extLst>
      <p:ext uri="{19B8F6BF-5375-455C-9EA6-DF929625EA0E}">
        <p15:presenceInfo xmlns:p15="http://schemas.microsoft.com/office/powerpoint/2012/main" userId="S::donna.cole@ncetm.org.uk::36e63e46-7f0e-4c72-a341-f5fc518a0358" providerId="AD"/>
      </p:ext>
    </p:extLst>
  </p:cmAuthor>
  <p:cmAuthor id="2" name="Elizabeth Lambert" initials="EL" lastIdx="1" clrIdx="1">
    <p:extLst>
      <p:ext uri="{19B8F6BF-5375-455C-9EA6-DF929625EA0E}">
        <p15:presenceInfo xmlns:p15="http://schemas.microsoft.com/office/powerpoint/2012/main" userId="S::Elizabeth.Lambert@ncetm.org.uk::84516f71-0698-4f46-9863-2dab06370415" providerId="AD"/>
      </p:ext>
    </p:extLst>
  </p:cmAuthor>
  <p:cmAuthor id="3" name="Jonathan East" initials="JE" lastIdx="16" clrIdx="2">
    <p:extLst>
      <p:ext uri="{19B8F6BF-5375-455C-9EA6-DF929625EA0E}">
        <p15:presenceInfo xmlns:p15="http://schemas.microsoft.com/office/powerpoint/2012/main" userId="S-1-5-21-3922863414-4013517082-2598851602-1227" providerId="AD"/>
      </p:ext>
    </p:extLst>
  </p:cmAuthor>
  <p:cmAuthor id="4" name="Gwen Tresidder" initials="GT" lastIdx="29" clrIdx="3">
    <p:extLst>
      <p:ext uri="{19B8F6BF-5375-455C-9EA6-DF929625EA0E}">
        <p15:presenceInfo xmlns:p15="http://schemas.microsoft.com/office/powerpoint/2012/main" userId="S::Gwen.Tresidder@ncetm.org.uk::b74a9380-12d1-408f-ae76-78178213c8e6" providerId="AD"/>
      </p:ext>
    </p:extLst>
  </p:cmAuthor>
  <p:cmAuthor id="5" name="Andrew Young" initials="AY" lastIdx="3" clrIdx="4">
    <p:extLst>
      <p:ext uri="{19B8F6BF-5375-455C-9EA6-DF929625EA0E}">
        <p15:presenceInfo xmlns:p15="http://schemas.microsoft.com/office/powerpoint/2012/main" userId="S::andrew.young@tribalgroup.com::3d7dab09-352b-4858-b937-4a4f8b94e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5D4"/>
    <a:srgbClr val="327473"/>
    <a:srgbClr val="E5F3F2"/>
    <a:srgbClr val="CD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0148" autoAdjust="0"/>
  </p:normalViewPr>
  <p:slideViewPr>
    <p:cSldViewPr snapToGrid="0" showGuides="1">
      <p:cViewPr varScale="1">
        <p:scale>
          <a:sx n="60" d="100"/>
          <a:sy n="60" d="100"/>
        </p:scale>
        <p:origin x="90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4EFC8-8799-4F4C-8315-F132E4ECEA7D}" type="datetimeFigureOut">
              <a:rPr lang="en-GB" smtClean="0"/>
              <a:t>30/07/2021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25CF7-397B-40E2-885F-DC75A9265B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31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1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54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much money is here? Write your answer in decimal notation.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11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Felicity wants to buy this mug.</a:t>
            </a:r>
          </a:p>
          <a:p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smallest number of coins she can use?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16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746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16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925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881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much money is here? Write your answer in decimal notation.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304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Felicity wants to buy this mug.</a:t>
            </a:r>
          </a:p>
          <a:p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smallest number of coins she can use?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16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465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0808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7799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Choose two items and find the total cost.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Choose another two items and find the total cost.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And another…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Choose three items and find the total cost.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What costs about £1?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Which two items, together, cost about £4?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338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833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4452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buy something that costs three pounds. How much change will I get from a five-pound note?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858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if I spend three pounds and forty pence? How much change will I get from five pounds now?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362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had £5.00 and I spent £2.98 on football cards. How much money did I have left?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1137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/>
              <a:t>I had £10 and I spent £8.48 on books. How much money did I have left?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500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/>
              <a:t>Find the change I would get from ten pounds if I spent the following amounts.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656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242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69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26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/>
              <a:t>I buy two magazines. One costs £1.37 and the other costs £2.45. How much do I spend altogether?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496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Choose two items and find the total cost.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Choose another two items and find the total cost.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And another…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dirty="0"/>
              <a:t>Choose three items and find the total cost.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603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8986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4273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have saved £6.53 and my brother has saved £4.38. How much more money have I saved than my brother?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128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game I want to buy costs £29.50. I have saved £18.94. How much more do I need to save before I can buy the game?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3130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need £12.50 to enter a swimming competition, but I only have £7.08. How much more money do I need?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211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8142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077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0749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 had £1.00. He bought a pencil for 20 p and a pen for 50 p. How much money does he have left?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(Repeated subtraction)</a:t>
            </a: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7332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 had £1.00. He bought a pencil for 20 p and a pen for 50 p. How much money does he have left?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(Adding first)</a:t>
            </a: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250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apple costs 55 p and a drink costs 72 p. How much change will I get from £2.00 if I buy both?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9731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class has raised £100 to spend on a party.  They spend £25.49 on pizzas, £13.85 on drinks and £18.75 on decorations.  How much do they have left to spend on the entertainment?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6687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01885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6220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7785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Joe gets £20 for his birthday on Monday and spends £8.95 on a game. At the weekend, he spends £3.50 on an ice-cream sundae. How much money does Joe have left?</a:t>
            </a:r>
          </a:p>
          <a:p>
            <a:r>
              <a:rPr lang="en-GB" dirty="0"/>
              <a:t>(Repeated subtraction)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0531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Joe gets £20 for his birthday on Monday and spends £8.95 on a game. At the weekend, he spends £3.50 on an ice-cream sundae. How much money does Joe have left?</a:t>
            </a:r>
          </a:p>
          <a:p>
            <a:r>
              <a:rPr lang="en-GB" dirty="0"/>
              <a:t>(Repeated subtraction)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1807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Joe buys a game for £8.95 and some football cards for £3.50. He pays with a £20 note. How much money does Joe have left?</a:t>
            </a:r>
          </a:p>
          <a:p>
            <a:r>
              <a:rPr lang="en-GB" dirty="0"/>
              <a:t>(Adding first)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2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5701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Joe buys a game for £8.95 and some football cards for £3.50. He pays with a £20 note. How much money does Joe have left?</a:t>
            </a:r>
          </a:p>
          <a:p>
            <a:r>
              <a:rPr lang="en-GB" dirty="0"/>
              <a:t>(Adding first)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5300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862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339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much money is here? Write your answer in decimal notation.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63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Felicity wants to buy this mug.</a:t>
            </a:r>
          </a:p>
          <a:p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smallest number of coins she can use?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16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298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etm.org.uk/masterypd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345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0D527-99F6-4C25-B867-E6C473316230}"/>
              </a:ext>
            </a:extLst>
          </p:cNvPr>
          <p:cNvSpPr txBox="1"/>
          <p:nvPr userDrawn="1"/>
        </p:nvSpPr>
        <p:spPr>
          <a:xfrm>
            <a:off x="609593" y="473825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602C34-F685-413D-92B3-920B5E843FF0}"/>
              </a:ext>
            </a:extLst>
          </p:cNvPr>
          <p:cNvSpPr txBox="1"/>
          <p:nvPr userDrawn="1"/>
        </p:nvSpPr>
        <p:spPr>
          <a:xfrm>
            <a:off x="609593" y="707820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31D2-8649-4B2E-BCAE-8A353FB07BDF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45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18829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30271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8703DAC1-0D09-4FCA-8F8E-26F6D721539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06897055"/>
              </p:ext>
            </p:extLst>
          </p:nvPr>
        </p:nvGraphicFramePr>
        <p:xfrm>
          <a:off x="594008" y="1097547"/>
          <a:ext cx="11140162" cy="1978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19980">
                <a:tc>
                  <a:txBody>
                    <a:bodyPr/>
                    <a:lstStyle/>
                    <a:p>
                      <a:pPr algn="l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458182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96C834-C60B-4D4B-9CE7-C48E02B24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269" y="1789113"/>
            <a:ext cx="10653944" cy="784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2E35AE-674A-4CFB-A6EA-9851D7911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269" y="1189038"/>
            <a:ext cx="10653944" cy="3159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3B39E-7C33-4C5E-BBB2-AE7BBB524528}"/>
              </a:ext>
            </a:extLst>
          </p:cNvPr>
          <p:cNvSpPr txBox="1"/>
          <p:nvPr userDrawn="1"/>
        </p:nvSpPr>
        <p:spPr>
          <a:xfrm>
            <a:off x="594007" y="3486800"/>
            <a:ext cx="11140161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outcome.</a:t>
            </a:r>
            <a:endParaRPr lang="en-GB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156B4A-F0F3-4E38-A0C7-379476798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725" y="233363"/>
            <a:ext cx="11141075" cy="3937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3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246063"/>
            <a:ext cx="11140163" cy="4261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B5E70AC-97E0-4B9F-B2F7-C3D62444AE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4008" y="1039018"/>
            <a:ext cx="3395663" cy="4779963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5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182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742DC-69C4-4F77-88B0-BC9AA167A183}"/>
              </a:ext>
            </a:extLst>
          </p:cNvPr>
          <p:cNvSpPr txBox="1"/>
          <p:nvPr userDrawn="1"/>
        </p:nvSpPr>
        <p:spPr>
          <a:xfrm>
            <a:off x="609593" y="1737534"/>
            <a:ext cx="622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ncetm.org.uk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1553F0-5310-40B6-862E-E108F136F4E5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7EAB1C-AC38-4D05-ABAC-DDDBF36A7F1B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7A6AA-0784-4D20-870B-744E2DBBF2B5}"/>
              </a:ext>
            </a:extLst>
          </p:cNvPr>
          <p:cNvSpPr txBox="1"/>
          <p:nvPr userDrawn="1"/>
        </p:nvSpPr>
        <p:spPr>
          <a:xfrm>
            <a:off x="609593" y="481364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4B950-A61F-4437-AC63-6DD156086E7C}"/>
              </a:ext>
            </a:extLst>
          </p:cNvPr>
          <p:cNvSpPr txBox="1"/>
          <p:nvPr userDrawn="1"/>
        </p:nvSpPr>
        <p:spPr>
          <a:xfrm>
            <a:off x="609593" y="705834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4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11F86-0498-45AC-91EB-811F623B6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748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700">
                <a:solidFill>
                  <a:srgbClr val="58585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  <a:lvl2pPr marL="557199" indent="-214308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2pPr>
            <a:lvl3pPr marL="857228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3pPr>
            <a:lvl4pPr marL="1200120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4pPr>
            <a:lvl5pPr marL="1543012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B3256F-83C8-4422-BB4B-79DB90083B8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644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016214" y="6500874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© Crown Copyright 2018 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23034" y="6487841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  <a:hlinkClick r:id="rId2"/>
              </a:rPr>
              <a:t>www.ncetm.org.uk/masterypd</a:t>
            </a: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 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12192000" cy="630000"/>
          </a:xfrm>
          <a:solidFill>
            <a:srgbClr val="82CBDD"/>
          </a:solidFill>
        </p:spPr>
        <p:txBody>
          <a:bodyPr lIns="180000" rIns="180000" anchor="ctr" anchorCtr="0"/>
          <a:lstStyle>
            <a:lvl1pPr algn="r">
              <a:defRPr sz="28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en-US" dirty="0"/>
              <a:t>Short Segment Title – Steps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221617" y="6487840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effectLst/>
                <a:latin typeface="Myriad Pro" charset="0"/>
              </a:rPr>
              <a:t>Autumn 2018 pilot</a:t>
            </a:r>
          </a:p>
        </p:txBody>
      </p:sp>
    </p:spTree>
    <p:extLst>
      <p:ext uri="{BB962C8B-B14F-4D97-AF65-F5344CB8AC3E}">
        <p14:creationId xmlns:p14="http://schemas.microsoft.com/office/powerpoint/2010/main" val="303202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59243-BC76-47BD-8772-C08CAEE5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01625"/>
            <a:ext cx="1074436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1ECB2-930A-4226-90F7-B3EB6759D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556795"/>
            <a:ext cx="10744363" cy="4497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EAE8-1007-48BC-A80E-FDEE657EA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24933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75" r:id="rId3"/>
    <p:sldLayoutId id="2147483676" r:id="rId4"/>
    <p:sldLayoutId id="2147483674" r:id="rId5"/>
    <p:sldLayoutId id="2147483668" r:id="rId6"/>
    <p:sldLayoutId id="2147483663" r:id="rId7"/>
    <p:sldLayoutId id="2147483677" r:id="rId8"/>
  </p:sldLayoutIdLst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5858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2vflmixq/ncetm_mm_sp1_y4_se25_teach.pdf#page=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eaching-mathematics-in-primary-school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ncetm.org.uk/teaching-for-mastery/mastery-materials/primary-mastery-professional-development/" TargetMode="External"/><Relationship Id="rId4" Type="http://schemas.openxmlformats.org/officeDocument/2006/relationships/hyperlink" Target="https://www.ncetm.org.uk/classroom-resources/exemplification-of-ready-to-progress-criteria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in-the-classroom/national-curriculum-resource-tool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2vflmixq/ncetm_mm_sp1_y4_se25_teach.pdf#page=9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2vflmixq/ncetm_mm_sp1_y4_se25_teach.pdf#page=12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" Target="slide5.xml"/><Relationship Id="rId7" Type="http://schemas.openxmlformats.org/officeDocument/2006/relationships/slide" Target="slide2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9.xml"/><Relationship Id="rId10" Type="http://schemas.openxmlformats.org/officeDocument/2006/relationships/slide" Target="slide3.xml"/><Relationship Id="rId4" Type="http://schemas.openxmlformats.org/officeDocument/2006/relationships/slide" Target="slide10.xml"/><Relationship Id="rId9" Type="http://schemas.openxmlformats.org/officeDocument/2006/relationships/slide" Target="slide3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2vflmixq/ncetm_mm_sp1_y4_se25_teach.pdf#page=16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slide" Target="slid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54.xml"/><Relationship Id="rId4" Type="http://schemas.openxmlformats.org/officeDocument/2006/relationships/slide" Target="slide4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2vflmixq/ncetm_mm_sp1_y4_se25_teach.pdf#page=19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slide" Target="slid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2vflmixq/ncetm_mm_sp1_y4_se25_teach.pdf#page=21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slide" Target="slide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2vflmixq/ncetm_mm_sp1_y4_se25_teach.pdf#page=24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2vflmixq/ncetm_mm_sp1_y4_se25_teach.pdf#page=26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slide" Target="slide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2vflmixq/ncetm_mm_sp1_y4_se25_teach.pdf#page=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slide" Target="slid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4064D4-6FBE-4131-9182-7C4479EBDE7B}"/>
              </a:ext>
            </a:extLst>
          </p:cNvPr>
          <p:cNvSpPr txBox="1"/>
          <p:nvPr/>
        </p:nvSpPr>
        <p:spPr>
          <a:xfrm>
            <a:off x="604946" y="1732195"/>
            <a:ext cx="51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5, Unit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662B8-F764-4A66-9D96-917843E5F642}"/>
              </a:ext>
            </a:extLst>
          </p:cNvPr>
          <p:cNvSpPr txBox="1"/>
          <p:nvPr/>
        </p:nvSpPr>
        <p:spPr>
          <a:xfrm>
            <a:off x="604946" y="2434709"/>
            <a:ext cx="47957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2, Learning Outcome 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30305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and represent whole pounds and pence as a quantity</a:t>
                      </a:r>
                      <a:b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money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8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5, Unit 2, Learning Outcome 2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1.25 Addition and subtraction: money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587465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1:3-1:6 and 1:8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5-8 and 9-10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Placeholder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E332426-6546-4AAA-8CC2-BA3C9C140B5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581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1.25 Calculation: money </a:t>
            </a:r>
            <a:r>
              <a:rPr lang="en-US" dirty="0"/>
              <a:t>– step 1:3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3792E27-04C6-438A-9D04-46EE1A9903E2}"/>
              </a:ext>
            </a:extLst>
          </p:cNvPr>
          <p:cNvGraphicFramePr>
            <a:graphicFrameLocks noGrp="1"/>
          </p:cNvGraphicFramePr>
          <p:nvPr/>
        </p:nvGraphicFramePr>
        <p:xfrm>
          <a:off x="3004368" y="2742908"/>
          <a:ext cx="6183264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1088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2061088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2061088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£1 (or 100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Myriad Pro Semibold"/>
                        </a:rPr>
                        <a:t> 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p)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Myriad Pro Semibold"/>
                        </a:rPr>
                        <a:t> 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Myriad Pro Semibold"/>
                        </a:rPr>
                        <a:t> 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348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7363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16F69B-5F1C-4D18-8E35-5449620E8854}"/>
              </a:ext>
            </a:extLst>
          </p:cNvPr>
          <p:cNvGraphicFramePr>
            <a:graphicFrameLocks noGrp="1"/>
          </p:cNvGraphicFramePr>
          <p:nvPr/>
        </p:nvGraphicFramePr>
        <p:xfrm>
          <a:off x="3004368" y="4250146"/>
          <a:ext cx="6183264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1088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2061088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2061088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FF0000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FF0000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FF0000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7363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71D25AE-109A-4749-82D5-046773AE2D21}"/>
              </a:ext>
            </a:extLst>
          </p:cNvPr>
          <p:cNvSpPr txBox="1"/>
          <p:nvPr/>
        </p:nvSpPr>
        <p:spPr bwMode="auto">
          <a:xfrm>
            <a:off x="4830303" y="5441162"/>
            <a:ext cx="2531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two pounds forty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462AFB-E849-46B8-A874-0E7F3AC0159D}"/>
              </a:ext>
            </a:extLst>
          </p:cNvPr>
          <p:cNvSpPr txBox="1"/>
          <p:nvPr/>
        </p:nvSpPr>
        <p:spPr bwMode="auto">
          <a:xfrm>
            <a:off x="5636582" y="5009416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£2.40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6BF069-1DEA-4BD6-89F5-D541058AA717}"/>
              </a:ext>
            </a:extLst>
          </p:cNvPr>
          <p:cNvSpPr txBox="1"/>
          <p:nvPr/>
        </p:nvSpPr>
        <p:spPr bwMode="auto">
          <a:xfrm>
            <a:off x="2563307" y="434459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305F2A-FB29-4F18-A662-5A4EF0E5BEC5}"/>
              </a:ext>
            </a:extLst>
          </p:cNvPr>
          <p:cNvSpPr txBox="1"/>
          <p:nvPr/>
        </p:nvSpPr>
        <p:spPr bwMode="auto">
          <a:xfrm>
            <a:off x="3858990" y="3487413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AACFE0-69FC-416D-A1C8-35BDC0ECB67A}"/>
              </a:ext>
            </a:extLst>
          </p:cNvPr>
          <p:cNvSpPr txBox="1"/>
          <p:nvPr/>
        </p:nvSpPr>
        <p:spPr bwMode="auto">
          <a:xfrm>
            <a:off x="5919638" y="3487413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075E5D-9723-4397-ABAD-A5A72EB91DA3}"/>
              </a:ext>
            </a:extLst>
          </p:cNvPr>
          <p:cNvSpPr txBox="1"/>
          <p:nvPr/>
        </p:nvSpPr>
        <p:spPr bwMode="auto">
          <a:xfrm>
            <a:off x="7981956" y="3487413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EDCA4F-0877-467A-9B2A-C31A050AEB6D}"/>
              </a:ext>
            </a:extLst>
          </p:cNvPr>
          <p:cNvSpPr txBox="1"/>
          <p:nvPr/>
        </p:nvSpPr>
        <p:spPr bwMode="auto">
          <a:xfrm>
            <a:off x="3858990" y="434459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D659E6-EBA7-4127-B9CF-2170970B57AB}"/>
              </a:ext>
            </a:extLst>
          </p:cNvPr>
          <p:cNvSpPr txBox="1"/>
          <p:nvPr/>
        </p:nvSpPr>
        <p:spPr bwMode="auto">
          <a:xfrm>
            <a:off x="5919638" y="434459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B01048-BB64-49CA-A517-7269FFB79BBA}"/>
              </a:ext>
            </a:extLst>
          </p:cNvPr>
          <p:cNvSpPr txBox="1"/>
          <p:nvPr/>
        </p:nvSpPr>
        <p:spPr bwMode="auto">
          <a:xfrm>
            <a:off x="7981956" y="434459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pic>
        <p:nvPicPr>
          <p:cNvPr id="15" name="Picture 14" descr="A close up of a sign&#10;&#10;Description generated with high confidence">
            <a:extLst>
              <a:ext uri="{FF2B5EF4-FFF2-40B4-BE49-F238E27FC236}">
                <a16:creationId xmlns:a16="http://schemas.microsoft.com/office/drawing/2014/main" id="{08294BD7-1CAB-498E-AA95-AF9F4B67C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243" y="1235364"/>
            <a:ext cx="1286872" cy="13916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24D314-ADB7-482D-8A1C-272A1DD5F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318" y="1085728"/>
            <a:ext cx="1728299" cy="15412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95B4CF8-AB44-4C6D-8492-08AE5FD473B7}"/>
              </a:ext>
            </a:extLst>
          </p:cNvPr>
          <p:cNvSpPr txBox="1"/>
          <p:nvPr/>
        </p:nvSpPr>
        <p:spPr bwMode="auto">
          <a:xfrm>
            <a:off x="4894098" y="4402441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Calibri" panose="020F0502020204030204" pitchFamily="34" charset="0"/>
                <a:ea typeface="Myriad Pro Semibold" charset="0"/>
                <a:cs typeface="Calibri" panose="020F0502020204030204" pitchFamily="34" charset="0"/>
              </a:rPr>
              <a:t>•</a:t>
            </a:r>
            <a:endParaRPr lang="en-GB" sz="24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CDE07D-119F-446A-9613-C96842D278D6}"/>
              </a:ext>
            </a:extLst>
          </p:cNvPr>
          <p:cNvSpPr txBox="1"/>
          <p:nvPr/>
        </p:nvSpPr>
        <p:spPr bwMode="auto">
          <a:xfrm>
            <a:off x="4079298" y="5897137"/>
            <a:ext cx="4033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two pounds and forty pence</a:t>
            </a:r>
          </a:p>
        </p:txBody>
      </p:sp>
    </p:spTree>
    <p:extLst>
      <p:ext uri="{BB962C8B-B14F-4D97-AF65-F5344CB8AC3E}">
        <p14:creationId xmlns:p14="http://schemas.microsoft.com/office/powerpoint/2010/main" val="311690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1.25 Calculation: money </a:t>
            </a:r>
            <a:r>
              <a:rPr lang="en-US" dirty="0"/>
              <a:t>– step 1:4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A0CF2BA-E906-4FBC-BEC8-7DC6BBE73874}"/>
              </a:ext>
            </a:extLst>
          </p:cNvPr>
          <p:cNvGraphicFramePr>
            <a:graphicFrameLocks noGrp="1"/>
          </p:cNvGraphicFramePr>
          <p:nvPr/>
        </p:nvGraphicFramePr>
        <p:xfrm>
          <a:off x="3004368" y="2742908"/>
          <a:ext cx="6183264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1088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2061088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2061088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£1 (or 100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Myriad Pro Semibold"/>
                        </a:rPr>
                        <a:t> 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p)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Myriad Pro Semibold"/>
                        </a:rPr>
                        <a:t> 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Myriad Pro Semibold"/>
                        </a:rPr>
                        <a:t> 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348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7363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450A4F-41E1-40E3-B08B-256C2523CE25}"/>
              </a:ext>
            </a:extLst>
          </p:cNvPr>
          <p:cNvGraphicFramePr>
            <a:graphicFrameLocks noGrp="1"/>
          </p:cNvGraphicFramePr>
          <p:nvPr/>
        </p:nvGraphicFramePr>
        <p:xfrm>
          <a:off x="3004368" y="4250146"/>
          <a:ext cx="6183264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1088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2061088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2061088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FF0000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FF0000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FF0000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7363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2222C27-C156-429C-85E4-E6BCDC147FB5}"/>
              </a:ext>
            </a:extLst>
          </p:cNvPr>
          <p:cNvSpPr txBox="1"/>
          <p:nvPr/>
        </p:nvSpPr>
        <p:spPr bwMode="auto">
          <a:xfrm>
            <a:off x="4536955" y="5441162"/>
            <a:ext cx="31180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one pound thirty-two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950E2E-54C1-45BD-8EBC-C26B9BBA8B1E}"/>
              </a:ext>
            </a:extLst>
          </p:cNvPr>
          <p:cNvSpPr txBox="1"/>
          <p:nvPr/>
        </p:nvSpPr>
        <p:spPr bwMode="auto">
          <a:xfrm>
            <a:off x="5636581" y="5009416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£1.32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FF831-EEC4-41F3-AE16-4B6A7C1E740D}"/>
              </a:ext>
            </a:extLst>
          </p:cNvPr>
          <p:cNvSpPr txBox="1"/>
          <p:nvPr/>
        </p:nvSpPr>
        <p:spPr bwMode="auto">
          <a:xfrm>
            <a:off x="2563307" y="434459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B316E3-7387-46A6-8D9C-16DA46125E54}"/>
              </a:ext>
            </a:extLst>
          </p:cNvPr>
          <p:cNvSpPr txBox="1"/>
          <p:nvPr/>
        </p:nvSpPr>
        <p:spPr bwMode="auto">
          <a:xfrm>
            <a:off x="3858991" y="3487413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6997B0-F660-46D7-B898-D2B6DBBF25EA}"/>
              </a:ext>
            </a:extLst>
          </p:cNvPr>
          <p:cNvSpPr txBox="1"/>
          <p:nvPr/>
        </p:nvSpPr>
        <p:spPr bwMode="auto">
          <a:xfrm>
            <a:off x="5919638" y="3487413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0E0D7D-54CD-43B0-ABF4-2306A26DB290}"/>
              </a:ext>
            </a:extLst>
          </p:cNvPr>
          <p:cNvSpPr txBox="1"/>
          <p:nvPr/>
        </p:nvSpPr>
        <p:spPr bwMode="auto">
          <a:xfrm>
            <a:off x="7981957" y="3487413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C74E5B-ABC2-4D3A-B223-4906980B20F7}"/>
              </a:ext>
            </a:extLst>
          </p:cNvPr>
          <p:cNvSpPr txBox="1"/>
          <p:nvPr/>
        </p:nvSpPr>
        <p:spPr bwMode="auto">
          <a:xfrm>
            <a:off x="3858990" y="434459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550447-3EF6-4012-92F4-3AC2093C8006}"/>
              </a:ext>
            </a:extLst>
          </p:cNvPr>
          <p:cNvSpPr txBox="1"/>
          <p:nvPr/>
        </p:nvSpPr>
        <p:spPr bwMode="auto">
          <a:xfrm>
            <a:off x="5919638" y="434459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BB9EBE-7272-4EB4-937C-0CCD2BACA314}"/>
              </a:ext>
            </a:extLst>
          </p:cNvPr>
          <p:cNvSpPr txBox="1"/>
          <p:nvPr/>
        </p:nvSpPr>
        <p:spPr bwMode="auto">
          <a:xfrm>
            <a:off x="7981956" y="434459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5DF069-D484-48C3-A5D1-06574EB21197}"/>
              </a:ext>
            </a:extLst>
          </p:cNvPr>
          <p:cNvSpPr txBox="1"/>
          <p:nvPr/>
        </p:nvSpPr>
        <p:spPr bwMode="auto">
          <a:xfrm>
            <a:off x="4894098" y="4402441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Calibri" panose="020F0502020204030204" pitchFamily="34" charset="0"/>
                <a:ea typeface="Myriad Pro Semibold" charset="0"/>
                <a:cs typeface="Calibri" panose="020F0502020204030204" pitchFamily="34" charset="0"/>
              </a:rPr>
              <a:t>•</a:t>
            </a:r>
            <a:endParaRPr lang="en-GB" sz="24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23" name="Picture 22" descr="A close up of a sign&#10;&#10;Description generated with high confidence">
            <a:extLst>
              <a:ext uri="{FF2B5EF4-FFF2-40B4-BE49-F238E27FC236}">
                <a16:creationId xmlns:a16="http://schemas.microsoft.com/office/drawing/2014/main" id="{228E82C9-B010-42C5-8130-9FB72EEC3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997" y="1959442"/>
            <a:ext cx="673364" cy="673364"/>
          </a:xfrm>
          <a:prstGeom prst="rect">
            <a:avLst/>
          </a:prstGeom>
        </p:spPr>
      </p:pic>
      <p:pic>
        <p:nvPicPr>
          <p:cNvPr id="24" name="Picture 23" descr="A close up of a logo&#10;&#10;Description generated with high confidence">
            <a:extLst>
              <a:ext uri="{FF2B5EF4-FFF2-40B4-BE49-F238E27FC236}">
                <a16:creationId xmlns:a16="http://schemas.microsoft.com/office/drawing/2014/main" id="{AEF69142-2F9A-4956-9A7E-995399C4B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09" y="1188816"/>
            <a:ext cx="1728299" cy="1443991"/>
          </a:xfrm>
          <a:prstGeom prst="rect">
            <a:avLst/>
          </a:prstGeom>
        </p:spPr>
      </p:pic>
      <p:pic>
        <p:nvPicPr>
          <p:cNvPr id="25" name="Picture 24" descr="A close up of a logo&#10;&#10;Description generated with high confidence">
            <a:extLst>
              <a:ext uri="{FF2B5EF4-FFF2-40B4-BE49-F238E27FC236}">
                <a16:creationId xmlns:a16="http://schemas.microsoft.com/office/drawing/2014/main" id="{52EB027D-0EBC-4F8D-B4CF-FDFB00C67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57" y="1742470"/>
            <a:ext cx="1159681" cy="8903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CE0DF99-10E8-4781-803D-5BBFAD6D2597}"/>
              </a:ext>
            </a:extLst>
          </p:cNvPr>
          <p:cNvSpPr txBox="1"/>
          <p:nvPr/>
        </p:nvSpPr>
        <p:spPr bwMode="auto">
          <a:xfrm>
            <a:off x="3785953" y="5897137"/>
            <a:ext cx="46201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one pound and thirty-two pence</a:t>
            </a:r>
          </a:p>
        </p:txBody>
      </p:sp>
    </p:spTree>
    <p:extLst>
      <p:ext uri="{BB962C8B-B14F-4D97-AF65-F5344CB8AC3E}">
        <p14:creationId xmlns:p14="http://schemas.microsoft.com/office/powerpoint/2010/main" val="331111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1.25 Calculation: money </a:t>
            </a:r>
            <a:r>
              <a:rPr lang="en-US" dirty="0"/>
              <a:t>– step 1:5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6C14BC9-B86B-41CE-A7CF-A768D01516CC}"/>
              </a:ext>
            </a:extLst>
          </p:cNvPr>
          <p:cNvGraphicFramePr>
            <a:graphicFrameLocks noGrp="1"/>
          </p:cNvGraphicFramePr>
          <p:nvPr/>
        </p:nvGraphicFramePr>
        <p:xfrm>
          <a:off x="3004368" y="2742908"/>
          <a:ext cx="6183264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1088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2061088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2061088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£1 (or 100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Myriad Pro Semibold"/>
                        </a:rPr>
                        <a:t> 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p)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Myriad Pro Semibold"/>
                        </a:rPr>
                        <a:t> 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Myriad Pro Semibold"/>
                        </a:rPr>
                        <a:t> 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348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7363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412B32-5654-47E3-BB5A-C1B5A31EF9F8}"/>
              </a:ext>
            </a:extLst>
          </p:cNvPr>
          <p:cNvGraphicFramePr>
            <a:graphicFrameLocks noGrp="1"/>
          </p:cNvGraphicFramePr>
          <p:nvPr/>
        </p:nvGraphicFramePr>
        <p:xfrm>
          <a:off x="3004368" y="4250146"/>
          <a:ext cx="6183264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1088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2061088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2061088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FF0000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FF0000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FF0000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7363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FF894DA-2542-4C37-A5BD-970F21069E0A}"/>
              </a:ext>
            </a:extLst>
          </p:cNvPr>
          <p:cNvSpPr txBox="1"/>
          <p:nvPr/>
        </p:nvSpPr>
        <p:spPr bwMode="auto">
          <a:xfrm>
            <a:off x="4792636" y="5441162"/>
            <a:ext cx="2606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three pounds fifty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690F65-B391-4BDC-9EB2-1DD84DDB28A7}"/>
              </a:ext>
            </a:extLst>
          </p:cNvPr>
          <p:cNvSpPr txBox="1"/>
          <p:nvPr/>
        </p:nvSpPr>
        <p:spPr bwMode="auto">
          <a:xfrm>
            <a:off x="5636580" y="5009416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£3.50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A8D48A-E5EE-4FDB-A24D-F717CFEB4964}"/>
              </a:ext>
            </a:extLst>
          </p:cNvPr>
          <p:cNvSpPr txBox="1"/>
          <p:nvPr/>
        </p:nvSpPr>
        <p:spPr bwMode="auto">
          <a:xfrm>
            <a:off x="2563307" y="434459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6F9D63-F267-4BB2-8E21-56CFFCE7D650}"/>
              </a:ext>
            </a:extLst>
          </p:cNvPr>
          <p:cNvSpPr txBox="1"/>
          <p:nvPr/>
        </p:nvSpPr>
        <p:spPr bwMode="auto">
          <a:xfrm>
            <a:off x="3858991" y="3487413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2EDF7A-45A1-4306-9FBB-E852A530E956}"/>
              </a:ext>
            </a:extLst>
          </p:cNvPr>
          <p:cNvSpPr txBox="1"/>
          <p:nvPr/>
        </p:nvSpPr>
        <p:spPr bwMode="auto">
          <a:xfrm>
            <a:off x="5919638" y="3487413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67B189-6C37-4713-B7D4-6174CDF4AFAE}"/>
              </a:ext>
            </a:extLst>
          </p:cNvPr>
          <p:cNvSpPr txBox="1"/>
          <p:nvPr/>
        </p:nvSpPr>
        <p:spPr bwMode="auto">
          <a:xfrm>
            <a:off x="7981957" y="3487413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076CCD-ECBC-45F8-A4AB-CD509D0C4F69}"/>
              </a:ext>
            </a:extLst>
          </p:cNvPr>
          <p:cNvSpPr txBox="1"/>
          <p:nvPr/>
        </p:nvSpPr>
        <p:spPr bwMode="auto">
          <a:xfrm>
            <a:off x="3858990" y="434459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B28BB6-146E-4D30-8B49-528A9F06FE63}"/>
              </a:ext>
            </a:extLst>
          </p:cNvPr>
          <p:cNvSpPr txBox="1"/>
          <p:nvPr/>
        </p:nvSpPr>
        <p:spPr bwMode="auto">
          <a:xfrm>
            <a:off x="5919639" y="4344597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64069C-E664-494B-843D-F268EE24A8D6}"/>
              </a:ext>
            </a:extLst>
          </p:cNvPr>
          <p:cNvSpPr txBox="1"/>
          <p:nvPr/>
        </p:nvSpPr>
        <p:spPr bwMode="auto">
          <a:xfrm>
            <a:off x="7981956" y="434459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BAEACA-12CB-497B-B6BC-5BCD34B141E6}"/>
              </a:ext>
            </a:extLst>
          </p:cNvPr>
          <p:cNvSpPr txBox="1"/>
          <p:nvPr/>
        </p:nvSpPr>
        <p:spPr bwMode="auto">
          <a:xfrm>
            <a:off x="4894098" y="4402441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Calibri" panose="020F0502020204030204" pitchFamily="34" charset="0"/>
                <a:ea typeface="Myriad Pro Semibold" charset="0"/>
                <a:cs typeface="Calibri" panose="020F0502020204030204" pitchFamily="34" charset="0"/>
              </a:rPr>
              <a:t>•</a:t>
            </a:r>
            <a:endParaRPr lang="en-GB" sz="24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22" name="Picture 21" descr="A picture containing ceramic ware, outdoor, table&#10;&#10;Description generated with high confidence">
            <a:extLst>
              <a:ext uri="{FF2B5EF4-FFF2-40B4-BE49-F238E27FC236}">
                <a16:creationId xmlns:a16="http://schemas.microsoft.com/office/drawing/2014/main" id="{392F290E-96C7-48B0-995B-96ACF9DF4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014" y="1189280"/>
            <a:ext cx="1451471" cy="14589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61CDD54-CC19-4839-85E8-945258C5D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427" y="679338"/>
            <a:ext cx="1735781" cy="19901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323CFEC-68A0-4F67-BCB5-A8F45DA764AD}"/>
              </a:ext>
            </a:extLst>
          </p:cNvPr>
          <p:cNvSpPr txBox="1"/>
          <p:nvPr/>
        </p:nvSpPr>
        <p:spPr bwMode="auto">
          <a:xfrm>
            <a:off x="4041634" y="5897137"/>
            <a:ext cx="4108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three pounds and fifty pence</a:t>
            </a:r>
          </a:p>
        </p:txBody>
      </p:sp>
    </p:spTree>
    <p:extLst>
      <p:ext uri="{BB962C8B-B14F-4D97-AF65-F5344CB8AC3E}">
        <p14:creationId xmlns:p14="http://schemas.microsoft.com/office/powerpoint/2010/main" val="288283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1.25 Calculation: money </a:t>
            </a:r>
            <a:r>
              <a:rPr lang="en-US" dirty="0"/>
              <a:t>– step 1:5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4634748-1B51-4FA7-B6E5-166F449790BE}"/>
              </a:ext>
            </a:extLst>
          </p:cNvPr>
          <p:cNvGraphicFramePr>
            <a:graphicFrameLocks noGrp="1"/>
          </p:cNvGraphicFramePr>
          <p:nvPr/>
        </p:nvGraphicFramePr>
        <p:xfrm>
          <a:off x="3004368" y="2742908"/>
          <a:ext cx="6183264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1088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2061088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2061088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£1 (or 100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Myriad Pro Semibold"/>
                        </a:rPr>
                        <a:t> 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p)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10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Myriad Pro Semibold"/>
                        </a:rPr>
                        <a:t> 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1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Myriad Pro Semibold"/>
                        </a:rPr>
                        <a:t> 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latin typeface="Myriad Pro Semibold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348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7363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709715-C5D9-4B9A-80E7-B29116330A18}"/>
              </a:ext>
            </a:extLst>
          </p:cNvPr>
          <p:cNvGraphicFramePr>
            <a:graphicFrameLocks noGrp="1"/>
          </p:cNvGraphicFramePr>
          <p:nvPr/>
        </p:nvGraphicFramePr>
        <p:xfrm>
          <a:off x="3004368" y="4250146"/>
          <a:ext cx="6183264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1088">
                  <a:extLst>
                    <a:ext uri="{9D8B030D-6E8A-4147-A177-3AD203B41FA5}">
                      <a16:colId xmlns:a16="http://schemas.microsoft.com/office/drawing/2014/main" val="846890546"/>
                    </a:ext>
                  </a:extLst>
                </a:gridCol>
                <a:gridCol w="2061088">
                  <a:extLst>
                    <a:ext uri="{9D8B030D-6E8A-4147-A177-3AD203B41FA5}">
                      <a16:colId xmlns:a16="http://schemas.microsoft.com/office/drawing/2014/main" val="2446164809"/>
                    </a:ext>
                  </a:extLst>
                </a:gridCol>
                <a:gridCol w="2061088">
                  <a:extLst>
                    <a:ext uri="{9D8B030D-6E8A-4147-A177-3AD203B41FA5}">
                      <a16:colId xmlns:a16="http://schemas.microsoft.com/office/drawing/2014/main" val="466482999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FF0000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FF0000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FF0000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87363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B3B8897-6BB3-4B4A-B6BD-82EC12FD8763}"/>
              </a:ext>
            </a:extLst>
          </p:cNvPr>
          <p:cNvSpPr txBox="1"/>
          <p:nvPr/>
        </p:nvSpPr>
        <p:spPr bwMode="auto">
          <a:xfrm>
            <a:off x="4066158" y="5441162"/>
            <a:ext cx="40597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three pounds and five pence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BCFC19-9BCF-4161-8855-CA7DB641247A}"/>
              </a:ext>
            </a:extLst>
          </p:cNvPr>
          <p:cNvSpPr txBox="1"/>
          <p:nvPr/>
        </p:nvSpPr>
        <p:spPr bwMode="auto">
          <a:xfrm>
            <a:off x="5636580" y="5009416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£3.05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6DCDF7-3662-49D4-AE95-7D1EC463D602}"/>
              </a:ext>
            </a:extLst>
          </p:cNvPr>
          <p:cNvSpPr txBox="1"/>
          <p:nvPr/>
        </p:nvSpPr>
        <p:spPr bwMode="auto">
          <a:xfrm>
            <a:off x="2563307" y="434459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6975A8-1961-4FB7-BC4C-E2DD6195DD7F}"/>
              </a:ext>
            </a:extLst>
          </p:cNvPr>
          <p:cNvSpPr txBox="1"/>
          <p:nvPr/>
        </p:nvSpPr>
        <p:spPr bwMode="auto">
          <a:xfrm>
            <a:off x="3858991" y="3487413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8351D4-F468-4548-9E48-CD2BA64537A6}"/>
              </a:ext>
            </a:extLst>
          </p:cNvPr>
          <p:cNvSpPr txBox="1"/>
          <p:nvPr/>
        </p:nvSpPr>
        <p:spPr bwMode="auto">
          <a:xfrm>
            <a:off x="5919638" y="3487413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860387-84A6-4A61-B469-D67D5BED3A4C}"/>
              </a:ext>
            </a:extLst>
          </p:cNvPr>
          <p:cNvSpPr txBox="1"/>
          <p:nvPr/>
        </p:nvSpPr>
        <p:spPr bwMode="auto">
          <a:xfrm>
            <a:off x="7981957" y="3487413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9C77C-4C26-4E52-85E9-B7FC9E58F53A}"/>
              </a:ext>
            </a:extLst>
          </p:cNvPr>
          <p:cNvSpPr txBox="1"/>
          <p:nvPr/>
        </p:nvSpPr>
        <p:spPr bwMode="auto">
          <a:xfrm>
            <a:off x="3858990" y="434459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90B32F-E349-4847-9119-CACDA8DAADFA}"/>
              </a:ext>
            </a:extLst>
          </p:cNvPr>
          <p:cNvSpPr txBox="1"/>
          <p:nvPr/>
        </p:nvSpPr>
        <p:spPr bwMode="auto">
          <a:xfrm>
            <a:off x="5919639" y="4344597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78FBDC-70D3-4FEA-9D67-CEC2672BB537}"/>
              </a:ext>
            </a:extLst>
          </p:cNvPr>
          <p:cNvSpPr txBox="1"/>
          <p:nvPr/>
        </p:nvSpPr>
        <p:spPr bwMode="auto">
          <a:xfrm>
            <a:off x="7981956" y="434459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24B27D-573A-43E7-9A67-C0BA4C1BADC5}"/>
              </a:ext>
            </a:extLst>
          </p:cNvPr>
          <p:cNvSpPr txBox="1"/>
          <p:nvPr/>
        </p:nvSpPr>
        <p:spPr bwMode="auto">
          <a:xfrm>
            <a:off x="4894098" y="4402441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Calibri" panose="020F0502020204030204" pitchFamily="34" charset="0"/>
                <a:ea typeface="Myriad Pro Semibold" charset="0"/>
                <a:cs typeface="Calibri" panose="020F0502020204030204" pitchFamily="34" charset="0"/>
              </a:rPr>
              <a:t>•</a:t>
            </a:r>
            <a:endParaRPr lang="en-GB" sz="24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16" name="Picture 15" descr="A picture containing ceramic ware, outdoor, table&#10;&#10;Description generated with high confidence">
            <a:extLst>
              <a:ext uri="{FF2B5EF4-FFF2-40B4-BE49-F238E27FC236}">
                <a16:creationId xmlns:a16="http://schemas.microsoft.com/office/drawing/2014/main" id="{C60A3DAD-CA7C-4793-8299-64FFC6105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014" y="1178647"/>
            <a:ext cx="1451471" cy="1458954"/>
          </a:xfrm>
          <a:prstGeom prst="rect">
            <a:avLst/>
          </a:prstGeom>
        </p:spPr>
      </p:pic>
      <p:pic>
        <p:nvPicPr>
          <p:cNvPr id="18" name="Picture 17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8241A96A-8A6E-46D0-A14D-4A480F660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944" y="1088865"/>
            <a:ext cx="1466437" cy="154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9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1.25 Calculation: money </a:t>
            </a:r>
            <a:r>
              <a:rPr lang="en-US" dirty="0"/>
              <a:t>– step 1:5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1C312A-0613-469A-8E1E-55ED7CA41177}"/>
              </a:ext>
            </a:extLst>
          </p:cNvPr>
          <p:cNvCxnSpPr/>
          <p:nvPr/>
        </p:nvCxnSpPr>
        <p:spPr bwMode="auto">
          <a:xfrm>
            <a:off x="6096000" y="1114425"/>
            <a:ext cx="0" cy="462915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76D71F9-354C-4618-8A49-EBD53D458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932" y="1628701"/>
            <a:ext cx="3966782" cy="33884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32AA58-0A3A-49EC-8B3B-EB182EBC2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287" y="1839607"/>
            <a:ext cx="3973068" cy="29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6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71B203B-E973-48D4-B625-005D0785BB0E}"/>
              </a:ext>
            </a:extLst>
          </p:cNvPr>
          <p:cNvSpPr txBox="1"/>
          <p:nvPr/>
        </p:nvSpPr>
        <p:spPr bwMode="auto">
          <a:xfrm>
            <a:off x="5638961" y="5274372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1.25 Calculation: money </a:t>
            </a:r>
            <a:r>
              <a:rPr lang="en-US" dirty="0"/>
              <a:t>– step 1:8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EA2933-B13F-4C77-BE09-33EE00C035E8}"/>
              </a:ext>
            </a:extLst>
          </p:cNvPr>
          <p:cNvSpPr txBox="1"/>
          <p:nvPr/>
        </p:nvSpPr>
        <p:spPr bwMode="auto">
          <a:xfrm>
            <a:off x="5803267" y="5274372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602002-F8F5-4E22-BE15-AD97DFCC6D5C}"/>
              </a:ext>
            </a:extLst>
          </p:cNvPr>
          <p:cNvSpPr txBox="1"/>
          <p:nvPr/>
        </p:nvSpPr>
        <p:spPr bwMode="auto">
          <a:xfrm>
            <a:off x="5970439" y="5274372"/>
            <a:ext cx="251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72548B-994F-4AF5-95E1-8F4532107077}"/>
              </a:ext>
            </a:extLst>
          </p:cNvPr>
          <p:cNvSpPr txBox="1"/>
          <p:nvPr/>
        </p:nvSpPr>
        <p:spPr bwMode="auto">
          <a:xfrm>
            <a:off x="6036105" y="5274372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BA324C-5842-4920-BC52-FDF3790F5304}"/>
              </a:ext>
            </a:extLst>
          </p:cNvPr>
          <p:cNvSpPr txBox="1"/>
          <p:nvPr/>
        </p:nvSpPr>
        <p:spPr bwMode="auto">
          <a:xfrm>
            <a:off x="6200970" y="5274372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  <p:pic>
        <p:nvPicPr>
          <p:cNvPr id="26" name="Picture 2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9481C36-477D-49DE-9E75-84D2A3972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01" y="1618099"/>
            <a:ext cx="835470" cy="835470"/>
          </a:xfrm>
          <a:prstGeom prst="rect">
            <a:avLst/>
          </a:prstGeom>
        </p:spPr>
      </p:pic>
      <p:pic>
        <p:nvPicPr>
          <p:cNvPr id="28" name="Picture 2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04E9170-65DF-4C3F-9B4C-397F4A02A6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951" y="1352796"/>
            <a:ext cx="773121" cy="766886"/>
          </a:xfrm>
          <a:prstGeom prst="rect">
            <a:avLst/>
          </a:prstGeom>
        </p:spPr>
      </p:pic>
      <p:pic>
        <p:nvPicPr>
          <p:cNvPr id="30" name="Picture 2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EA6F53B-A458-48DF-ADCB-0BC77196AE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44" y="3804885"/>
            <a:ext cx="860409" cy="86040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F5CB522-075C-4EA6-8D39-CD40E19E1F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84" y="2519509"/>
            <a:ext cx="685833" cy="6858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B9F9432-D391-4826-A2D1-FD8E0F1428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995" y="2760684"/>
            <a:ext cx="685833" cy="68583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206C28A-7900-44E5-8B34-B551C8476B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454" y="2176593"/>
            <a:ext cx="685833" cy="685833"/>
          </a:xfrm>
          <a:prstGeom prst="rect">
            <a:avLst/>
          </a:prstGeom>
        </p:spPr>
      </p:pic>
      <p:pic>
        <p:nvPicPr>
          <p:cNvPr id="35" name="Picture 3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7AF96B85-EAB2-4E64-8BB7-460995403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417" y="2552258"/>
            <a:ext cx="835470" cy="835470"/>
          </a:xfrm>
          <a:prstGeom prst="rect">
            <a:avLst/>
          </a:prstGeom>
        </p:spPr>
      </p:pic>
      <p:pic>
        <p:nvPicPr>
          <p:cNvPr id="36" name="Picture 3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5D9E063-FB6E-4AE3-A283-581A963F5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75" y="3885682"/>
            <a:ext cx="835470" cy="835470"/>
          </a:xfrm>
          <a:prstGeom prst="rect">
            <a:avLst/>
          </a:prstGeom>
        </p:spPr>
      </p:pic>
      <p:pic>
        <p:nvPicPr>
          <p:cNvPr id="37" name="Picture 3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1A47857-C979-439C-9029-9B272A3DB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776" y="4103957"/>
            <a:ext cx="835470" cy="835470"/>
          </a:xfrm>
          <a:prstGeom prst="rect">
            <a:avLst/>
          </a:prstGeom>
        </p:spPr>
      </p:pic>
      <p:pic>
        <p:nvPicPr>
          <p:cNvPr id="38" name="Picture 3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484C6D8-6ACB-435C-A275-A6CBA608D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94" y="3377932"/>
            <a:ext cx="835470" cy="835470"/>
          </a:xfrm>
          <a:prstGeom prst="rect">
            <a:avLst/>
          </a:prstGeom>
        </p:spPr>
      </p:pic>
      <p:pic>
        <p:nvPicPr>
          <p:cNvPr id="39" name="Picture 3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EB44712-7C49-4A28-9AE0-F508BBD59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0" y="3377932"/>
            <a:ext cx="835470" cy="835470"/>
          </a:xfrm>
          <a:prstGeom prst="rect">
            <a:avLst/>
          </a:prstGeom>
        </p:spPr>
      </p:pic>
      <p:pic>
        <p:nvPicPr>
          <p:cNvPr id="40" name="Picture 3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717331D-C26A-47AD-9EF1-4C0F3AF84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866" y="3377932"/>
            <a:ext cx="835470" cy="83547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D6FA1FF-FB9E-4B8B-991E-DEE56154C4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894" y="3527570"/>
            <a:ext cx="685833" cy="68583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666024E-E5F6-4E5C-B302-1907D409B9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085" y="3527570"/>
            <a:ext cx="685833" cy="68583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30C9E9F-0F1C-4FA2-960B-D261ED137E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489" y="3527570"/>
            <a:ext cx="685833" cy="685833"/>
          </a:xfrm>
          <a:prstGeom prst="rect">
            <a:avLst/>
          </a:prstGeom>
        </p:spPr>
      </p:pic>
      <p:pic>
        <p:nvPicPr>
          <p:cNvPr id="44" name="Picture 4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B702616-18CD-426F-AE9D-E86B27AEEA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05" y="3352994"/>
            <a:ext cx="860409" cy="860409"/>
          </a:xfrm>
          <a:prstGeom prst="rect">
            <a:avLst/>
          </a:prstGeom>
        </p:spPr>
      </p:pic>
      <p:pic>
        <p:nvPicPr>
          <p:cNvPr id="46" name="Picture 4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4D7B04E-5583-4EDC-BFFD-12D1102BC7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556" y="3446516"/>
            <a:ext cx="773121" cy="766886"/>
          </a:xfrm>
          <a:prstGeom prst="rect">
            <a:avLst/>
          </a:prstGeom>
        </p:spPr>
      </p:pic>
      <p:pic>
        <p:nvPicPr>
          <p:cNvPr id="49" name="Picture 4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DBB323B-DAA8-4032-8603-9E025B912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353" y="3377932"/>
            <a:ext cx="835470" cy="83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-0.18828 0.2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4" y="128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-0.10079 -0.072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" y="-363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11055 -0.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4" y="-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-0.22622 0.1217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9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-0.01476 0.3046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64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-0.02435 -0.0703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-351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14076 0.199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995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31067 0.1129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564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40625 0.1458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1.25 Calculation: money </a:t>
            </a:r>
            <a:r>
              <a:rPr lang="en-US" dirty="0"/>
              <a:t>– step 1:8</a:t>
            </a:r>
          </a:p>
        </p:txBody>
      </p:sp>
      <p:pic>
        <p:nvPicPr>
          <p:cNvPr id="4" name="Picture 3" descr="A close up of a sign&#10;&#10;Description generated with high confidence">
            <a:extLst>
              <a:ext uri="{FF2B5EF4-FFF2-40B4-BE49-F238E27FC236}">
                <a16:creationId xmlns:a16="http://schemas.microsoft.com/office/drawing/2014/main" id="{8F388EB8-BD1A-4816-982D-D4F1AF6409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9094" y="2466090"/>
            <a:ext cx="3593812" cy="192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9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 will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2, Learning Outcome </a:t>
            </a:r>
            <a:r>
              <a:rPr lang="en-GB" sz="2400" b="1" dirty="0"/>
              <a:t>3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05380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compare amounts of money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26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5EED2-6700-47F9-AF8C-BD779EDC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17ADD-FE8D-49F8-A8F6-14017A4C1B29}"/>
              </a:ext>
            </a:extLst>
          </p:cNvPr>
          <p:cNvSpPr txBox="1"/>
          <p:nvPr/>
        </p:nvSpPr>
        <p:spPr>
          <a:xfrm>
            <a:off x="620512" y="1202211"/>
            <a:ext cx="11262632" cy="1669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materials heavily reflect the prioritisation approach of the ready-to-progress criteria in the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DfE Primary Mathematics Guidance 2020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on the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PPTs that exemplify them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the NCETM website. They also include other relevant national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urriculum content. Related sections of the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NCETM Primary Mastery Professional Development Materials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provide small-step teaching guidance.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no specific ready-to-progress criteria supported by this unit.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D72010-6BB7-4450-87EA-D90CA78A311D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2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915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5, Unit 2, Learning Outcome </a:t>
            </a:r>
            <a:r>
              <a:rPr lang="en-GB" dirty="0"/>
              <a:t>3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07345" y="1032233"/>
            <a:ext cx="7226826" cy="480976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For support with lesson and task design, refer to:</a:t>
            </a:r>
          </a:p>
          <a:p>
            <a:pPr marL="342900" indent="-342900">
              <a:lnSpc>
                <a:spcPct val="120000"/>
              </a:lnSpc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NCETM National Curriculum Resource Tool 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additional planning resources or high-quality textbooks used by your school.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3C88AAF-AAEC-4DFB-A243-F234A1C3E838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Placeholder 26" descr="Background pattern&#10;&#10;Description automatically generated">
            <a:extLst>
              <a:ext uri="{FF2B5EF4-FFF2-40B4-BE49-F238E27FC236}">
                <a16:creationId xmlns:a16="http://schemas.microsoft.com/office/drawing/2014/main" id="{AA6C5E2F-5EFE-4698-8ED6-E7275C36D49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" r="53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855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2, Learning Outcome </a:t>
            </a:r>
            <a:r>
              <a:rPr lang="en-GB" sz="2400" b="1" dirty="0"/>
              <a:t>4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681506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convert quantities of money between pounds and pence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91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5, Unit 2, Learning Outcome 4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1.25 Addition and subtraction: money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782101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1:7-1:8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8-10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Placeholder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E332426-6546-4AAA-8CC2-BA3C9C140B5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567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71B203B-E973-48D4-B625-005D0785BB0E}"/>
              </a:ext>
            </a:extLst>
          </p:cNvPr>
          <p:cNvSpPr txBox="1"/>
          <p:nvPr/>
        </p:nvSpPr>
        <p:spPr bwMode="auto">
          <a:xfrm>
            <a:off x="5638961" y="5274372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1.25 Calculation: money </a:t>
            </a:r>
            <a:r>
              <a:rPr lang="en-US" dirty="0"/>
              <a:t>– step 1:8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EA2933-B13F-4C77-BE09-33EE00C035E8}"/>
              </a:ext>
            </a:extLst>
          </p:cNvPr>
          <p:cNvSpPr txBox="1"/>
          <p:nvPr/>
        </p:nvSpPr>
        <p:spPr bwMode="auto">
          <a:xfrm>
            <a:off x="5803267" y="5274372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602002-F8F5-4E22-BE15-AD97DFCC6D5C}"/>
              </a:ext>
            </a:extLst>
          </p:cNvPr>
          <p:cNvSpPr txBox="1"/>
          <p:nvPr/>
        </p:nvSpPr>
        <p:spPr bwMode="auto">
          <a:xfrm>
            <a:off x="5970439" y="5274372"/>
            <a:ext cx="251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72548B-994F-4AF5-95E1-8F4532107077}"/>
              </a:ext>
            </a:extLst>
          </p:cNvPr>
          <p:cNvSpPr txBox="1"/>
          <p:nvPr/>
        </p:nvSpPr>
        <p:spPr bwMode="auto">
          <a:xfrm>
            <a:off x="6036105" y="5274372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BA324C-5842-4920-BC52-FDF3790F5304}"/>
              </a:ext>
            </a:extLst>
          </p:cNvPr>
          <p:cNvSpPr txBox="1"/>
          <p:nvPr/>
        </p:nvSpPr>
        <p:spPr bwMode="auto">
          <a:xfrm>
            <a:off x="6200970" y="5274372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  <p:pic>
        <p:nvPicPr>
          <p:cNvPr id="26" name="Picture 2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9481C36-477D-49DE-9E75-84D2A3972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01" y="1618099"/>
            <a:ext cx="835470" cy="835470"/>
          </a:xfrm>
          <a:prstGeom prst="rect">
            <a:avLst/>
          </a:prstGeom>
        </p:spPr>
      </p:pic>
      <p:pic>
        <p:nvPicPr>
          <p:cNvPr id="28" name="Picture 2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04E9170-65DF-4C3F-9B4C-397F4A02A6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951" y="1352796"/>
            <a:ext cx="773121" cy="766886"/>
          </a:xfrm>
          <a:prstGeom prst="rect">
            <a:avLst/>
          </a:prstGeom>
        </p:spPr>
      </p:pic>
      <p:pic>
        <p:nvPicPr>
          <p:cNvPr id="30" name="Picture 2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EA6F53B-A458-48DF-ADCB-0BC77196AE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44" y="3804885"/>
            <a:ext cx="860409" cy="86040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F5CB522-075C-4EA6-8D39-CD40E19E1F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84" y="2519509"/>
            <a:ext cx="685833" cy="6858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B9F9432-D391-4826-A2D1-FD8E0F1428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995" y="2760684"/>
            <a:ext cx="685833" cy="68583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206C28A-7900-44E5-8B34-B551C8476B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454" y="2176593"/>
            <a:ext cx="685833" cy="685833"/>
          </a:xfrm>
          <a:prstGeom prst="rect">
            <a:avLst/>
          </a:prstGeom>
        </p:spPr>
      </p:pic>
      <p:pic>
        <p:nvPicPr>
          <p:cNvPr id="35" name="Picture 3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7AF96B85-EAB2-4E64-8BB7-460995403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417" y="2552258"/>
            <a:ext cx="835470" cy="835470"/>
          </a:xfrm>
          <a:prstGeom prst="rect">
            <a:avLst/>
          </a:prstGeom>
        </p:spPr>
      </p:pic>
      <p:pic>
        <p:nvPicPr>
          <p:cNvPr id="36" name="Picture 3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5D9E063-FB6E-4AE3-A283-581A963F5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75" y="3885682"/>
            <a:ext cx="835470" cy="835470"/>
          </a:xfrm>
          <a:prstGeom prst="rect">
            <a:avLst/>
          </a:prstGeom>
        </p:spPr>
      </p:pic>
      <p:pic>
        <p:nvPicPr>
          <p:cNvPr id="37" name="Picture 3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1A47857-C979-439C-9029-9B272A3DB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776" y="4103957"/>
            <a:ext cx="835470" cy="835470"/>
          </a:xfrm>
          <a:prstGeom prst="rect">
            <a:avLst/>
          </a:prstGeom>
        </p:spPr>
      </p:pic>
      <p:pic>
        <p:nvPicPr>
          <p:cNvPr id="38" name="Picture 3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484C6D8-6ACB-435C-A275-A6CBA608D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94" y="3377932"/>
            <a:ext cx="835470" cy="835470"/>
          </a:xfrm>
          <a:prstGeom prst="rect">
            <a:avLst/>
          </a:prstGeom>
        </p:spPr>
      </p:pic>
      <p:pic>
        <p:nvPicPr>
          <p:cNvPr id="39" name="Picture 3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EB44712-7C49-4A28-9AE0-F508BBD59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0" y="3377932"/>
            <a:ext cx="835470" cy="835470"/>
          </a:xfrm>
          <a:prstGeom prst="rect">
            <a:avLst/>
          </a:prstGeom>
        </p:spPr>
      </p:pic>
      <p:pic>
        <p:nvPicPr>
          <p:cNvPr id="40" name="Picture 3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717331D-C26A-47AD-9EF1-4C0F3AF84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866" y="3377932"/>
            <a:ext cx="835470" cy="83547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D6FA1FF-FB9E-4B8B-991E-DEE56154C4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894" y="3527570"/>
            <a:ext cx="685833" cy="68583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666024E-E5F6-4E5C-B302-1907D409B9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085" y="3527570"/>
            <a:ext cx="685833" cy="68583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30C9E9F-0F1C-4FA2-960B-D261ED137E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489" y="3527570"/>
            <a:ext cx="685833" cy="685833"/>
          </a:xfrm>
          <a:prstGeom prst="rect">
            <a:avLst/>
          </a:prstGeom>
        </p:spPr>
      </p:pic>
      <p:pic>
        <p:nvPicPr>
          <p:cNvPr id="44" name="Picture 4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B702616-18CD-426F-AE9D-E86B27AEEA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05" y="3352994"/>
            <a:ext cx="860409" cy="860409"/>
          </a:xfrm>
          <a:prstGeom prst="rect">
            <a:avLst/>
          </a:prstGeom>
        </p:spPr>
      </p:pic>
      <p:pic>
        <p:nvPicPr>
          <p:cNvPr id="46" name="Picture 4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4D7B04E-5583-4EDC-BFFD-12D1102BC7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556" y="3446516"/>
            <a:ext cx="773121" cy="766886"/>
          </a:xfrm>
          <a:prstGeom prst="rect">
            <a:avLst/>
          </a:prstGeom>
        </p:spPr>
      </p:pic>
      <p:pic>
        <p:nvPicPr>
          <p:cNvPr id="49" name="Picture 4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DBB323B-DAA8-4032-8603-9E025B912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353" y="3377932"/>
            <a:ext cx="835470" cy="83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9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-0.18828 0.2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4" y="128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-0.10079 -0.072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" y="-363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11055 -0.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4" y="-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-0.22622 0.1217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9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-0.01476 0.3046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64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-0.02435 -0.0703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-351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14076 0.199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995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31067 0.1129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564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40625 0.1458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1.25 Calculation: money </a:t>
            </a:r>
            <a:r>
              <a:rPr lang="en-US" dirty="0"/>
              <a:t>– step 1:8</a:t>
            </a:r>
          </a:p>
        </p:txBody>
      </p:sp>
      <p:pic>
        <p:nvPicPr>
          <p:cNvPr id="4" name="Picture 3" descr="A close up of a sign&#10;&#10;Description generated with high confidence">
            <a:extLst>
              <a:ext uri="{FF2B5EF4-FFF2-40B4-BE49-F238E27FC236}">
                <a16:creationId xmlns:a16="http://schemas.microsoft.com/office/drawing/2014/main" id="{8F388EB8-BD1A-4816-982D-D4F1AF6409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9094" y="2466090"/>
            <a:ext cx="3593812" cy="192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9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2, Learning Outcome 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680462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their knowledge of addition to efficiently add commonly used prices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66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5, Unit 2, Learning Outcome 5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1.25 Addition and subtraction: money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196252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2:1-2:5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Placeholder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E332426-6546-4AAA-8CC2-BA3C9C140B5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14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1.25 Calculation: money </a:t>
            </a:r>
            <a:r>
              <a:rPr lang="en-US" dirty="0"/>
              <a:t>– step 2:1</a:t>
            </a:r>
          </a:p>
        </p:txBody>
      </p:sp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6BD7712-F90B-4766-8C3E-BFF06145A5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4054" y="2008951"/>
            <a:ext cx="5423895" cy="284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6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1.25 Calculation: money </a:t>
            </a:r>
            <a:r>
              <a:rPr lang="en-US" dirty="0"/>
              <a:t>– step 2:1</a:t>
            </a:r>
          </a:p>
        </p:txBody>
      </p:sp>
      <p:pic>
        <p:nvPicPr>
          <p:cNvPr id="4" name="Picture 3" descr="A close up of a sign&#10;&#10;Description generated with high confidence">
            <a:extLst>
              <a:ext uri="{FF2B5EF4-FFF2-40B4-BE49-F238E27FC236}">
                <a16:creationId xmlns:a16="http://schemas.microsoft.com/office/drawing/2014/main" id="{3460FCF7-5BB0-4639-9965-757719114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1615036"/>
            <a:ext cx="7975614" cy="362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2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1.25 Calculation: money </a:t>
            </a:r>
            <a:r>
              <a:rPr lang="en-US" dirty="0"/>
              <a:t>– step 2:2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AC1DC-2072-4AC8-9E9A-C32BF3489A6E}"/>
              </a:ext>
            </a:extLst>
          </p:cNvPr>
          <p:cNvSpPr txBox="1"/>
          <p:nvPr/>
        </p:nvSpPr>
        <p:spPr bwMode="auto">
          <a:xfrm>
            <a:off x="5513715" y="2008419"/>
            <a:ext cx="12137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+ £1.00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1C85D8-27C8-4FF0-9007-FB1876C035F4}"/>
              </a:ext>
            </a:extLst>
          </p:cNvPr>
          <p:cNvSpPr txBox="1"/>
          <p:nvPr/>
        </p:nvSpPr>
        <p:spPr bwMode="auto">
          <a:xfrm>
            <a:off x="1967537" y="4535553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£3.45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E35201-1075-4E24-9AB9-27FD836CCCD2}"/>
              </a:ext>
            </a:extLst>
          </p:cNvPr>
          <p:cNvSpPr txBox="1"/>
          <p:nvPr/>
        </p:nvSpPr>
        <p:spPr bwMode="auto">
          <a:xfrm>
            <a:off x="8368619" y="4535553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£4.44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C93F03-F5CB-4F34-8C62-4436C954097D}"/>
              </a:ext>
            </a:extLst>
          </p:cNvPr>
          <p:cNvSpPr txBox="1"/>
          <p:nvPr/>
        </p:nvSpPr>
        <p:spPr bwMode="auto">
          <a:xfrm>
            <a:off x="9339688" y="4535553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£4.45</a:t>
            </a:r>
          </a:p>
        </p:txBody>
      </p:sp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9D06A72C-091B-41EA-AFBE-6E15BC802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390" y="4355236"/>
            <a:ext cx="7644918" cy="233434"/>
          </a:xfrm>
          <a:prstGeom prst="rect">
            <a:avLst/>
          </a:prstGeom>
        </p:spPr>
      </p:pic>
      <p:pic>
        <p:nvPicPr>
          <p:cNvPr id="13" name="Picture 12" descr="A picture containing hula-hoop&#10;&#10;Description generated with high confidence">
            <a:extLst>
              <a:ext uri="{FF2B5EF4-FFF2-40B4-BE49-F238E27FC236}">
                <a16:creationId xmlns:a16="http://schemas.microsoft.com/office/drawing/2014/main" id="{DB1933CD-C406-4892-9D7F-BD6358FAA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415" y="2466281"/>
            <a:ext cx="7450392" cy="18577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5802B-6C82-45B3-BD56-E3CE81C6B4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439" y="4041951"/>
            <a:ext cx="748929" cy="282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FD6125-6308-4556-95FA-EDF65CA5093B}"/>
              </a:ext>
            </a:extLst>
          </p:cNvPr>
          <p:cNvSpPr txBox="1"/>
          <p:nvPr/>
        </p:nvSpPr>
        <p:spPr bwMode="auto">
          <a:xfrm>
            <a:off x="8827812" y="3591433"/>
            <a:ext cx="8386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628C"/>
                </a:solidFill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1</a:t>
            </a:r>
            <a:r>
              <a:rPr lang="en-GB" sz="12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9E81B4-EC28-4574-BBAE-41AE356FFA13}"/>
              </a:ext>
            </a:extLst>
          </p:cNvPr>
          <p:cNvSpPr txBox="1"/>
          <p:nvPr/>
        </p:nvSpPr>
        <p:spPr bwMode="auto">
          <a:xfrm>
            <a:off x="6358237" y="1017454"/>
            <a:ext cx="12137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£4.44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E25B44-A1EC-479E-BF57-F626DE02BDFB}"/>
              </a:ext>
            </a:extLst>
          </p:cNvPr>
          <p:cNvSpPr txBox="1"/>
          <p:nvPr/>
        </p:nvSpPr>
        <p:spPr bwMode="auto">
          <a:xfrm>
            <a:off x="4617588" y="1017454"/>
            <a:ext cx="1854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£3.45 + 99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70632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003873"/>
              </p:ext>
            </p:extLst>
          </p:nvPr>
        </p:nvGraphicFramePr>
        <p:xfrm>
          <a:off x="594008" y="1535029"/>
          <a:ext cx="10712127" cy="3078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explain and represent whole pounds as a quantity of money 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explain and represent whole pounds and pence as a quantity of money 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explain how to compare amounts of money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convert quantities of money between pounds and pence 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use their knowledge of addition to efficiently add commonly used prices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 action="ppaction://hlinksldjump"/>
                        </a:rPr>
                        <a:t>Pupils use their knowledge of subtraction to calculate the change due when paying whole pounds or notes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549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9" action="ppaction://hlinksldjump"/>
                        </a:rPr>
                        <a:t>Pupils use and explain the most efficient strategies when adding quantities of money 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88898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7" y="5601347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54006" y="5550515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9735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1.25 Calculation: money </a:t>
            </a:r>
            <a:r>
              <a:rPr lang="en-US" dirty="0"/>
              <a:t>– step 2:5</a:t>
            </a:r>
          </a:p>
        </p:txBody>
      </p:sp>
      <p:pic>
        <p:nvPicPr>
          <p:cNvPr id="4" name="Picture 3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8BE8C3A2-E356-4F1C-A75E-224D36EC0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1033909"/>
            <a:ext cx="6135088" cy="50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6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2, Learning Outcome </a:t>
            </a:r>
            <a:r>
              <a:rPr lang="en-GB" sz="2400" b="1" dirty="0"/>
              <a:t>6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28256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their knowledge of subtraction to calculate the change due when paying whole pounds or notes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64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5, Unit 2, Learning Outcome 6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1.25 Addition and subtraction: money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138514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3:1-3:3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Placeholder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E332426-6546-4AAA-8CC2-BA3C9C140B5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32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857425D-C7B9-4F03-ADC2-8F9AC8D5FEFA}"/>
              </a:ext>
            </a:extLst>
          </p:cNvPr>
          <p:cNvGrpSpPr/>
          <p:nvPr/>
        </p:nvGrpSpPr>
        <p:grpSpPr>
          <a:xfrm>
            <a:off x="3295586" y="4832045"/>
            <a:ext cx="5572516" cy="504000"/>
            <a:chOff x="1771586" y="4832045"/>
            <a:chExt cx="5572516" cy="50400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13546C-A84B-459B-B322-8EECCD87BE0B}"/>
                </a:ext>
              </a:extLst>
            </p:cNvPr>
            <p:cNvSpPr txBox="1"/>
            <p:nvPr/>
          </p:nvSpPr>
          <p:spPr bwMode="auto">
            <a:xfrm>
              <a:off x="1771586" y="4857445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£3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286B57-57BA-4EA6-AAE6-32866993CE80}"/>
                </a:ext>
              </a:extLst>
            </p:cNvPr>
            <p:cNvSpPr txBox="1"/>
            <p:nvPr/>
          </p:nvSpPr>
          <p:spPr bwMode="auto">
            <a:xfrm>
              <a:off x="3581485" y="4857445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£5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11B7FBE-718C-4F7C-9A5C-4C8D29E428E0}"/>
                </a:ext>
              </a:extLst>
            </p:cNvPr>
            <p:cNvSpPr txBox="1"/>
            <p:nvPr/>
          </p:nvSpPr>
          <p:spPr bwMode="auto">
            <a:xfrm>
              <a:off x="2251200" y="4857445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+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A423EA-556A-47C0-ACC5-1B619E2E8543}"/>
                </a:ext>
              </a:extLst>
            </p:cNvPr>
            <p:cNvSpPr txBox="1"/>
            <p:nvPr/>
          </p:nvSpPr>
          <p:spPr bwMode="auto">
            <a:xfrm>
              <a:off x="3225304" y="4857445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650206D-E09F-4F65-A150-8D56F3120C65}"/>
                </a:ext>
              </a:extLst>
            </p:cNvPr>
            <p:cNvSpPr/>
            <p:nvPr/>
          </p:nvSpPr>
          <p:spPr bwMode="auto">
            <a:xfrm>
              <a:off x="2696282" y="4832045"/>
              <a:ext cx="504000" cy="504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latin typeface="Arial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589A1DA-75AB-4FDB-999D-38989D5E019C}"/>
                </a:ext>
              </a:extLst>
            </p:cNvPr>
            <p:cNvSpPr txBox="1"/>
            <p:nvPr/>
          </p:nvSpPr>
          <p:spPr bwMode="auto">
            <a:xfrm>
              <a:off x="5044423" y="4857445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£5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0C11EFF-BC48-4F4A-965C-178AB0080507}"/>
                </a:ext>
              </a:extLst>
            </p:cNvPr>
            <p:cNvSpPr txBox="1"/>
            <p:nvPr/>
          </p:nvSpPr>
          <p:spPr bwMode="auto">
            <a:xfrm>
              <a:off x="5964640" y="4857445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£3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8DEB92-838F-4765-9D49-EE295BB6DEE2}"/>
                </a:ext>
              </a:extLst>
            </p:cNvPr>
            <p:cNvSpPr txBox="1"/>
            <p:nvPr/>
          </p:nvSpPr>
          <p:spPr bwMode="auto">
            <a:xfrm>
              <a:off x="5539266" y="4857445"/>
              <a:ext cx="3642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Arial" panose="020B0604020202020204" pitchFamily="34" charset="0"/>
                  <a:ea typeface="Myriad Pro Semibold" charset="0"/>
                  <a:cs typeface="Arial" panose="020B0604020202020204" pitchFamily="34" charset="0"/>
                </a:rPr>
                <a:t>−</a:t>
              </a:r>
              <a:endParaRPr lang="en-GB" sz="2400" dirty="0"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839624-A080-417F-BB4A-022E224B7124}"/>
                </a:ext>
              </a:extLst>
            </p:cNvPr>
            <p:cNvSpPr txBox="1"/>
            <p:nvPr/>
          </p:nvSpPr>
          <p:spPr bwMode="auto">
            <a:xfrm>
              <a:off x="6402446" y="4857445"/>
              <a:ext cx="3946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5CD6036-0B0C-4801-9D5D-7CDBAC6096D0}"/>
                </a:ext>
              </a:extLst>
            </p:cNvPr>
            <p:cNvSpPr/>
            <p:nvPr/>
          </p:nvSpPr>
          <p:spPr bwMode="auto">
            <a:xfrm>
              <a:off x="6840102" y="4832045"/>
              <a:ext cx="504000" cy="5040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latin typeface="Arial" charset="0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1.25 Calculation: money </a:t>
            </a:r>
            <a:r>
              <a:rPr lang="en-US" dirty="0"/>
              <a:t>– step 3:1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7806B5-DCD5-45E2-B60D-D76CDB675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73" y="1829847"/>
            <a:ext cx="5038254" cy="10018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016234-C3D4-4E5D-A372-9DAF43E33A7D}"/>
              </a:ext>
            </a:extLst>
          </p:cNvPr>
          <p:cNvSpPr txBox="1"/>
          <p:nvPr/>
        </p:nvSpPr>
        <p:spPr bwMode="auto">
          <a:xfrm>
            <a:off x="4873968" y="1853592"/>
            <a:ext cx="2444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Amount paid: £5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D638F6-A75A-4D06-B78F-62534810E13B}"/>
              </a:ext>
            </a:extLst>
          </p:cNvPr>
          <p:cNvSpPr txBox="1"/>
          <p:nvPr/>
        </p:nvSpPr>
        <p:spPr bwMode="auto">
          <a:xfrm>
            <a:off x="3907145" y="2340868"/>
            <a:ext cx="23198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Cost of item: £3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973ADD-0846-42A0-B7BB-4C6BA3A5D7BB}"/>
              </a:ext>
            </a:extLst>
          </p:cNvPr>
          <p:cNvSpPr txBox="1"/>
          <p:nvPr/>
        </p:nvSpPr>
        <p:spPr bwMode="auto">
          <a:xfrm>
            <a:off x="6702288" y="2340868"/>
            <a:ext cx="17924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Change: £2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E3E1D7B-01CA-4ADC-8A02-2167452BCDD0}"/>
              </a:ext>
            </a:extLst>
          </p:cNvPr>
          <p:cNvGrpSpPr/>
          <p:nvPr/>
        </p:nvGrpSpPr>
        <p:grpSpPr>
          <a:xfrm>
            <a:off x="3576873" y="3231221"/>
            <a:ext cx="5038254" cy="1001815"/>
            <a:chOff x="2052873" y="3231220"/>
            <a:chExt cx="5038254" cy="10018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B627CE9-0D05-41A3-8E2D-C749627DB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873" y="3231220"/>
              <a:ext cx="5038254" cy="100181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EDB168-6534-4998-8A9C-A8EF22D18118}"/>
                </a:ext>
              </a:extLst>
            </p:cNvPr>
            <p:cNvSpPr txBox="1"/>
            <p:nvPr/>
          </p:nvSpPr>
          <p:spPr bwMode="auto">
            <a:xfrm>
              <a:off x="5805864" y="3739769"/>
              <a:ext cx="5373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b="1" dirty="0">
                  <a:latin typeface="Myriad Pro Semibold" charset="0"/>
                  <a:ea typeface="Myriad Pro Semibold" charset="0"/>
                  <a:cs typeface="Myriad Pro Semibold" charset="0"/>
                </a:rPr>
                <a:t>£2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2103C4E-5D0E-48D2-982F-34B83CDCCEE7}"/>
                </a:ext>
              </a:extLst>
            </p:cNvPr>
            <p:cNvSpPr txBox="1"/>
            <p:nvPr/>
          </p:nvSpPr>
          <p:spPr bwMode="auto">
            <a:xfrm>
              <a:off x="3284031" y="3739769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£3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F5D0A8-3EC1-4CA6-BD39-6DE1F5A5A6A6}"/>
                </a:ext>
              </a:extLst>
            </p:cNvPr>
            <p:cNvSpPr txBox="1"/>
            <p:nvPr/>
          </p:nvSpPr>
          <p:spPr bwMode="auto">
            <a:xfrm>
              <a:off x="4312954" y="3256073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£5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1B463A4-5FDA-4BC1-A0EA-BFC8212A7697}"/>
              </a:ext>
            </a:extLst>
          </p:cNvPr>
          <p:cNvSpPr txBox="1"/>
          <p:nvPr/>
        </p:nvSpPr>
        <p:spPr bwMode="auto">
          <a:xfrm>
            <a:off x="4215803" y="4857446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74E4F7-21E5-43AE-AB78-135E09A45945}"/>
              </a:ext>
            </a:extLst>
          </p:cNvPr>
          <p:cNvSpPr txBox="1"/>
          <p:nvPr/>
        </p:nvSpPr>
        <p:spPr bwMode="auto">
          <a:xfrm>
            <a:off x="8357056" y="4857446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487267-59E4-46FA-81C9-A7B1F254B6D6}"/>
              </a:ext>
            </a:extLst>
          </p:cNvPr>
          <p:cNvSpPr txBox="1"/>
          <p:nvPr/>
        </p:nvSpPr>
        <p:spPr bwMode="auto">
          <a:xfrm>
            <a:off x="4905815" y="2340868"/>
            <a:ext cx="322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F93EA2-D9AB-43F8-A4E7-C14CE097515C}"/>
              </a:ext>
            </a:extLst>
          </p:cNvPr>
          <p:cNvSpPr txBox="1"/>
          <p:nvPr/>
        </p:nvSpPr>
        <p:spPr bwMode="auto">
          <a:xfrm>
            <a:off x="7437265" y="2340868"/>
            <a:ext cx="322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6396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9" grpId="0"/>
      <p:bldP spid="31" grpId="0"/>
      <p:bldP spid="29" grpId="0"/>
      <p:bldP spid="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BE8AFF31-C74B-433F-8D65-44F4754C5278}"/>
              </a:ext>
            </a:extLst>
          </p:cNvPr>
          <p:cNvSpPr txBox="1"/>
          <p:nvPr/>
        </p:nvSpPr>
        <p:spPr bwMode="auto">
          <a:xfrm>
            <a:off x="4526918" y="1017454"/>
            <a:ext cx="2117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£5.00 − £3.40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1.25 Calculation: money </a:t>
            </a:r>
            <a:r>
              <a:rPr lang="en-US" dirty="0"/>
              <a:t>– step 3:1</a:t>
            </a:r>
          </a:p>
        </p:txBody>
      </p:sp>
      <p:pic>
        <p:nvPicPr>
          <p:cNvPr id="10" name="Picture 9" descr="A close up of a logo&#10;&#10;Description generated with high confidence">
            <a:extLst>
              <a:ext uri="{FF2B5EF4-FFF2-40B4-BE49-F238E27FC236}">
                <a16:creationId xmlns:a16="http://schemas.microsoft.com/office/drawing/2014/main" id="{700B75E7-2217-4928-A4B2-AC9F1B2FA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60" y="5526192"/>
            <a:ext cx="7644918" cy="233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3A5339-CBE8-45B4-A712-FE7F41ED52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46" y="4786782"/>
            <a:ext cx="2781738" cy="6905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E64580-F371-42F7-8EE6-CBEBCA7E5B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642" y="4786782"/>
            <a:ext cx="4590841" cy="6905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5B5A645-13BD-4863-A9FB-0A926F0AEC96}"/>
              </a:ext>
            </a:extLst>
          </p:cNvPr>
          <p:cNvSpPr txBox="1"/>
          <p:nvPr/>
        </p:nvSpPr>
        <p:spPr bwMode="auto">
          <a:xfrm>
            <a:off x="7093541" y="4278705"/>
            <a:ext cx="813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+ £1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7B8273-3611-429B-B807-95C728F12C1B}"/>
              </a:ext>
            </a:extLst>
          </p:cNvPr>
          <p:cNvSpPr txBox="1"/>
          <p:nvPr/>
        </p:nvSpPr>
        <p:spPr bwMode="auto">
          <a:xfrm>
            <a:off x="1980917" y="5677842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£3.40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C19A81-A769-4AB5-94B8-E36C1789BF95}"/>
              </a:ext>
            </a:extLst>
          </p:cNvPr>
          <p:cNvSpPr txBox="1"/>
          <p:nvPr/>
        </p:nvSpPr>
        <p:spPr bwMode="auto">
          <a:xfrm>
            <a:off x="4736112" y="5677842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£4.00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ECF49D-FA7D-46BF-82A5-BAFC8B2C2A13}"/>
              </a:ext>
            </a:extLst>
          </p:cNvPr>
          <p:cNvSpPr txBox="1"/>
          <p:nvPr/>
        </p:nvSpPr>
        <p:spPr bwMode="auto">
          <a:xfrm>
            <a:off x="9307110" y="5677842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£5.00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AE117F-133A-41EA-96F4-87FF4DC2BA3A}"/>
              </a:ext>
            </a:extLst>
          </p:cNvPr>
          <p:cNvSpPr txBox="1"/>
          <p:nvPr/>
        </p:nvSpPr>
        <p:spPr bwMode="auto">
          <a:xfrm>
            <a:off x="3302985" y="4278705"/>
            <a:ext cx="10358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+ 60</a:t>
            </a:r>
            <a:r>
              <a:rPr lang="en-GB" sz="12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65942B9-5505-4E35-86EE-C1DFDDBC3C36}"/>
              </a:ext>
            </a:extLst>
          </p:cNvPr>
          <p:cNvGrpSpPr/>
          <p:nvPr/>
        </p:nvGrpSpPr>
        <p:grpSpPr>
          <a:xfrm>
            <a:off x="2288131" y="1753059"/>
            <a:ext cx="7615741" cy="1711839"/>
            <a:chOff x="764130" y="1869603"/>
            <a:chExt cx="7615741" cy="171183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51AA117-5A36-4B90-8FF3-2D79913E0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130" y="1869603"/>
              <a:ext cx="7615741" cy="171183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2893053-D5FA-48D3-AA81-96A5FA641A37}"/>
                </a:ext>
              </a:extLst>
            </p:cNvPr>
            <p:cNvSpPr txBox="1"/>
            <p:nvPr/>
          </p:nvSpPr>
          <p:spPr bwMode="auto">
            <a:xfrm>
              <a:off x="4112580" y="2067785"/>
              <a:ext cx="9188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£5.00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C13663-9AAF-42F6-8D13-3D6B76B03A5B}"/>
                </a:ext>
              </a:extLst>
            </p:cNvPr>
            <p:cNvSpPr txBox="1"/>
            <p:nvPr/>
          </p:nvSpPr>
          <p:spPr bwMode="auto">
            <a:xfrm>
              <a:off x="2998155" y="2913365"/>
              <a:ext cx="9188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£3.40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09F7270-8C4A-4546-9D7F-2F5AB8D3D521}"/>
              </a:ext>
            </a:extLst>
          </p:cNvPr>
          <p:cNvSpPr txBox="1"/>
          <p:nvPr/>
        </p:nvSpPr>
        <p:spPr bwMode="auto">
          <a:xfrm>
            <a:off x="8504218" y="2796821"/>
            <a:ext cx="322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D33710-314E-45CB-B272-E63FF4967497}"/>
              </a:ext>
            </a:extLst>
          </p:cNvPr>
          <p:cNvSpPr txBox="1"/>
          <p:nvPr/>
        </p:nvSpPr>
        <p:spPr bwMode="auto">
          <a:xfrm>
            <a:off x="8206060" y="2796821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£1.60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7E261F-88AC-4E09-8CC9-CFFB11BEF0D9}"/>
              </a:ext>
            </a:extLst>
          </p:cNvPr>
          <p:cNvSpPr txBox="1"/>
          <p:nvPr/>
        </p:nvSpPr>
        <p:spPr bwMode="auto">
          <a:xfrm>
            <a:off x="6446743" y="1017454"/>
            <a:ext cx="12137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£1.60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78561FA-F121-4AE2-A828-BAF7906C8DF0}"/>
              </a:ext>
            </a:extLst>
          </p:cNvPr>
          <p:cNvSpPr/>
          <p:nvPr/>
        </p:nvSpPr>
        <p:spPr bwMode="auto">
          <a:xfrm>
            <a:off x="3302984" y="4305600"/>
            <a:ext cx="4603600" cy="423377"/>
          </a:xfrm>
          <a:prstGeom prst="roundRect">
            <a:avLst/>
          </a:prstGeom>
          <a:noFill/>
          <a:ln w="28575" cap="flat" cmpd="sng" algn="ctr">
            <a:solidFill>
              <a:srgbClr val="E724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1DAD21-0479-4B8F-BD05-13D65A5D6D08}"/>
              </a:ext>
            </a:extLst>
          </p:cNvPr>
          <p:cNvSpPr txBox="1"/>
          <p:nvPr/>
        </p:nvSpPr>
        <p:spPr bwMode="auto">
          <a:xfrm>
            <a:off x="5149095" y="3823492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£1.60</a:t>
            </a:r>
          </a:p>
        </p:txBody>
      </p:sp>
    </p:spTree>
    <p:extLst>
      <p:ext uri="{BB962C8B-B14F-4D97-AF65-F5344CB8AC3E}">
        <p14:creationId xmlns:p14="http://schemas.microsoft.com/office/powerpoint/2010/main" val="190444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2" grpId="0"/>
      <p:bldP spid="22" grpId="1"/>
      <p:bldP spid="23" grpId="0"/>
      <p:bldP spid="26" grpId="0"/>
      <p:bldP spid="29" grpId="0" animBg="1"/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1.25 Calculation: money </a:t>
            </a:r>
            <a:r>
              <a:rPr lang="en-US" dirty="0"/>
              <a:t>– step 3:1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423DE82-1E88-42FE-9E88-AF9E7C96B446}"/>
              </a:ext>
            </a:extLst>
          </p:cNvPr>
          <p:cNvGraphicFramePr>
            <a:graphicFrameLocks noGrp="1"/>
          </p:cNvGraphicFramePr>
          <p:nvPr/>
        </p:nvGraphicFramePr>
        <p:xfrm>
          <a:off x="3111808" y="1899000"/>
          <a:ext cx="5968384" cy="3405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1741">
                  <a:extLst>
                    <a:ext uri="{9D8B030D-6E8A-4147-A177-3AD203B41FA5}">
                      <a16:colId xmlns:a16="http://schemas.microsoft.com/office/drawing/2014/main" val="1598356122"/>
                    </a:ext>
                  </a:extLst>
                </a:gridCol>
                <a:gridCol w="2346643">
                  <a:extLst>
                    <a:ext uri="{9D8B030D-6E8A-4147-A177-3AD203B41FA5}">
                      <a16:colId xmlns:a16="http://schemas.microsoft.com/office/drawing/2014/main" val="16945521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Myriad Pro Semibold"/>
                        </a:rPr>
                        <a:t>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43410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£5.00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  <a:cs typeface="Arial" panose="020B0604020202020204" pitchFamily="34" charset="0"/>
                        </a:rPr>
                        <a:t>− £2.30 = £3.70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2CBDD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Myriad Pro Semibold" charset="0"/>
                        <a:cs typeface="Myriad Pro Semi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644682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£10.00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  <a:cs typeface="Arial" panose="020B0604020202020204" pitchFamily="34" charset="0"/>
                        </a:rPr>
                        <a:t>− £1.70 = £8.30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2CBDD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Myriad Pro Semibold" charset="0"/>
                        <a:cs typeface="Myriad Pro Semi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237700"/>
                  </a:ext>
                </a:extLst>
              </a:tr>
              <a:tr h="690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£3.90 +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  <a:cs typeface="Arial" panose="020B0604020202020204" pitchFamily="34" charset="0"/>
                        </a:rPr>
                        <a:t>£1.10 = £5.00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40913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£7.60 +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  <a:cs typeface="Arial" panose="020B0604020202020204" pitchFamily="34" charset="0"/>
                        </a:rPr>
                        <a:t>£3.40 = £10.00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2CBDD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Myriad Pro Semibold" charset="0"/>
                        <a:cs typeface="Myriad Pro Semi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03888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547D121-99A6-4140-84EB-57D92427421E}"/>
              </a:ext>
            </a:extLst>
          </p:cNvPr>
          <p:cNvSpPr txBox="1"/>
          <p:nvPr/>
        </p:nvSpPr>
        <p:spPr bwMode="auto">
          <a:xfrm>
            <a:off x="8288922" y="1863140"/>
            <a:ext cx="510076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</a:t>
            </a:r>
            <a:endParaRPr lang="en-GB" sz="40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A7E5DD-43A0-427C-9290-083EE3C189D0}"/>
              </a:ext>
            </a:extLst>
          </p:cNvPr>
          <p:cNvSpPr txBox="1"/>
          <p:nvPr/>
        </p:nvSpPr>
        <p:spPr bwMode="auto">
          <a:xfrm>
            <a:off x="6995725" y="1863140"/>
            <a:ext cx="587020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40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548EB6-E5BA-47EA-A1EE-385AB3726868}"/>
              </a:ext>
            </a:extLst>
          </p:cNvPr>
          <p:cNvSpPr txBox="1"/>
          <p:nvPr/>
        </p:nvSpPr>
        <p:spPr bwMode="auto">
          <a:xfrm>
            <a:off x="7652942" y="2511541"/>
            <a:ext cx="510076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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508651-DB9C-44F0-84D9-5A9F2B37FB20}"/>
              </a:ext>
            </a:extLst>
          </p:cNvPr>
          <p:cNvSpPr txBox="1"/>
          <p:nvPr/>
        </p:nvSpPr>
        <p:spPr bwMode="auto">
          <a:xfrm>
            <a:off x="7652942" y="4632912"/>
            <a:ext cx="510076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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4A8997-EFB8-4406-A813-98352C1EC714}"/>
              </a:ext>
            </a:extLst>
          </p:cNvPr>
          <p:cNvSpPr txBox="1"/>
          <p:nvPr/>
        </p:nvSpPr>
        <p:spPr bwMode="auto">
          <a:xfrm>
            <a:off x="7612089" y="3239395"/>
            <a:ext cx="587020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00B05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4000" dirty="0">
              <a:solidFill>
                <a:srgbClr val="00B05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710498-1F83-4C99-9045-F707D062AF73}"/>
              </a:ext>
            </a:extLst>
          </p:cNvPr>
          <p:cNvSpPr txBox="1"/>
          <p:nvPr/>
        </p:nvSpPr>
        <p:spPr bwMode="auto">
          <a:xfrm>
            <a:off x="7612089" y="3945557"/>
            <a:ext cx="587020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00B05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4000" dirty="0">
              <a:solidFill>
                <a:srgbClr val="00B05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80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" y="0"/>
            <a:ext cx="12192000" cy="630000"/>
          </a:xfrm>
        </p:spPr>
        <p:txBody>
          <a:bodyPr/>
          <a:lstStyle/>
          <a:p>
            <a:r>
              <a:rPr lang="en-GB" dirty="0"/>
              <a:t>1.25 Calculation: money </a:t>
            </a:r>
            <a:r>
              <a:rPr lang="en-US" dirty="0"/>
              <a:t>– step 3:2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86E7DD-3E3A-467F-A5BC-B055D5CA7CCE}"/>
              </a:ext>
            </a:extLst>
          </p:cNvPr>
          <p:cNvSpPr txBox="1"/>
          <p:nvPr/>
        </p:nvSpPr>
        <p:spPr bwMode="auto">
          <a:xfrm>
            <a:off x="6251081" y="1017454"/>
            <a:ext cx="12137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= £2.02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74064B-38DC-4216-951C-6F7B77169446}"/>
              </a:ext>
            </a:extLst>
          </p:cNvPr>
          <p:cNvSpPr txBox="1"/>
          <p:nvPr/>
        </p:nvSpPr>
        <p:spPr bwMode="auto">
          <a:xfrm>
            <a:off x="4723410" y="1017454"/>
            <a:ext cx="16385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£5 </a:t>
            </a: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− £2.98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3D78C2-002C-469F-8134-E95FFEBFFD29}"/>
              </a:ext>
            </a:extLst>
          </p:cNvPr>
          <p:cNvSpPr txBox="1"/>
          <p:nvPr/>
        </p:nvSpPr>
        <p:spPr bwMode="auto">
          <a:xfrm>
            <a:off x="1885413" y="4075013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£2.98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468408-B325-4E2B-8024-17DEB406F0C0}"/>
              </a:ext>
            </a:extLst>
          </p:cNvPr>
          <p:cNvSpPr txBox="1"/>
          <p:nvPr/>
        </p:nvSpPr>
        <p:spPr bwMode="auto">
          <a:xfrm>
            <a:off x="2402429" y="2683637"/>
            <a:ext cx="8691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+ 2</a:t>
            </a:r>
            <a:r>
              <a:rPr lang="en-GB" sz="12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7D3736-72CC-467B-A14B-F16B5BAFE442}"/>
              </a:ext>
            </a:extLst>
          </p:cNvPr>
          <p:cNvSpPr txBox="1"/>
          <p:nvPr/>
        </p:nvSpPr>
        <p:spPr bwMode="auto">
          <a:xfrm>
            <a:off x="5905724" y="2683637"/>
            <a:ext cx="12137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+ £2.00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949589-765F-4FC9-A132-988F3049F8B8}"/>
              </a:ext>
            </a:extLst>
          </p:cNvPr>
          <p:cNvSpPr txBox="1"/>
          <p:nvPr/>
        </p:nvSpPr>
        <p:spPr bwMode="auto">
          <a:xfrm>
            <a:off x="2859920" y="4075013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£3.00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7EF6C2-8B39-4A25-847E-7B2FC659CB22}"/>
              </a:ext>
            </a:extLst>
          </p:cNvPr>
          <p:cNvSpPr txBox="1"/>
          <p:nvPr/>
        </p:nvSpPr>
        <p:spPr bwMode="auto">
          <a:xfrm>
            <a:off x="9306925" y="4075013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£5.00</a:t>
            </a:r>
          </a:p>
        </p:txBody>
      </p:sp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id="{EE5692B9-C802-4167-BE11-D5CDA437B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801" y="3903036"/>
            <a:ext cx="7644918" cy="2334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8C17F9-43C1-4AF1-8ED5-563D84C3D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30" y="3170837"/>
            <a:ext cx="855921" cy="690571"/>
          </a:xfrm>
          <a:prstGeom prst="rect">
            <a:avLst/>
          </a:prstGeom>
        </p:spPr>
      </p:pic>
      <p:pic>
        <p:nvPicPr>
          <p:cNvPr id="18" name="Picture 1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F4A6A8B-8FDB-40E6-98C4-854D0597BB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292" y="3170837"/>
            <a:ext cx="6516661" cy="690571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50E7238-3559-452B-9B36-F93530BF0767}"/>
              </a:ext>
            </a:extLst>
          </p:cNvPr>
          <p:cNvSpPr/>
          <p:nvPr/>
        </p:nvSpPr>
        <p:spPr bwMode="auto">
          <a:xfrm>
            <a:off x="2402429" y="2695444"/>
            <a:ext cx="4717089" cy="423377"/>
          </a:xfrm>
          <a:prstGeom prst="roundRect">
            <a:avLst/>
          </a:prstGeom>
          <a:noFill/>
          <a:ln w="28575" cap="flat" cmpd="sng" algn="ctr">
            <a:solidFill>
              <a:srgbClr val="E724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4D4A0A-016D-4A11-A82D-51F3139ADF79}"/>
              </a:ext>
            </a:extLst>
          </p:cNvPr>
          <p:cNvSpPr txBox="1"/>
          <p:nvPr/>
        </p:nvSpPr>
        <p:spPr bwMode="auto">
          <a:xfrm>
            <a:off x="4301553" y="2231266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£2.02</a:t>
            </a:r>
          </a:p>
        </p:txBody>
      </p:sp>
    </p:spTree>
    <p:extLst>
      <p:ext uri="{BB962C8B-B14F-4D97-AF65-F5344CB8AC3E}">
        <p14:creationId xmlns:p14="http://schemas.microsoft.com/office/powerpoint/2010/main" val="366146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9" grpId="0" animBg="1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478779-3CD1-4011-9523-56B79C331EF2}"/>
              </a:ext>
            </a:extLst>
          </p:cNvPr>
          <p:cNvSpPr txBox="1"/>
          <p:nvPr/>
        </p:nvSpPr>
        <p:spPr bwMode="auto">
          <a:xfrm>
            <a:off x="6330425" y="1017454"/>
            <a:ext cx="12202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= £1.52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52F20A-C0EA-40CB-BF8F-68A97A133F9E}"/>
              </a:ext>
            </a:extLst>
          </p:cNvPr>
          <p:cNvSpPr txBox="1"/>
          <p:nvPr/>
        </p:nvSpPr>
        <p:spPr bwMode="auto">
          <a:xfrm>
            <a:off x="4640054" y="1017454"/>
            <a:ext cx="18053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£10 </a:t>
            </a: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− £8.48</a:t>
            </a:r>
            <a:endParaRPr lang="en-GB" sz="2400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30FF14-9168-4A57-9DC8-0940B5BC5109}"/>
              </a:ext>
            </a:extLst>
          </p:cNvPr>
          <p:cNvSpPr txBox="1"/>
          <p:nvPr/>
        </p:nvSpPr>
        <p:spPr bwMode="auto">
          <a:xfrm>
            <a:off x="1874783" y="4075013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£8.48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8D6450-EF44-46FD-9E56-6C7C1256AED0}"/>
              </a:ext>
            </a:extLst>
          </p:cNvPr>
          <p:cNvSpPr txBox="1"/>
          <p:nvPr/>
        </p:nvSpPr>
        <p:spPr bwMode="auto">
          <a:xfrm>
            <a:off x="2402429" y="2683637"/>
            <a:ext cx="8691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+ 2</a:t>
            </a:r>
            <a:r>
              <a:rPr lang="en-GB" sz="12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C7FCFD-85E1-4361-A5C8-E9143361143C}"/>
              </a:ext>
            </a:extLst>
          </p:cNvPr>
          <p:cNvSpPr txBox="1"/>
          <p:nvPr/>
        </p:nvSpPr>
        <p:spPr bwMode="auto">
          <a:xfrm>
            <a:off x="7138748" y="2683637"/>
            <a:ext cx="813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+ £1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AD1A03-E228-46FC-9F8D-149DA5C9C4C6}"/>
              </a:ext>
            </a:extLst>
          </p:cNvPr>
          <p:cNvSpPr txBox="1"/>
          <p:nvPr/>
        </p:nvSpPr>
        <p:spPr bwMode="auto">
          <a:xfrm>
            <a:off x="2881186" y="4075013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£8.50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4EE31-D0A4-468E-8C0D-5196F9C37482}"/>
              </a:ext>
            </a:extLst>
          </p:cNvPr>
          <p:cNvSpPr txBox="1"/>
          <p:nvPr/>
        </p:nvSpPr>
        <p:spPr bwMode="auto">
          <a:xfrm>
            <a:off x="9223568" y="4075013"/>
            <a:ext cx="10855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£10.00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8AA1F4D-4E0E-4439-A7DE-1668ADFD93D1}"/>
              </a:ext>
            </a:extLst>
          </p:cNvPr>
          <p:cNvSpPr/>
          <p:nvPr/>
        </p:nvSpPr>
        <p:spPr bwMode="auto">
          <a:xfrm>
            <a:off x="2402428" y="2695444"/>
            <a:ext cx="5580000" cy="423377"/>
          </a:xfrm>
          <a:prstGeom prst="roundRect">
            <a:avLst/>
          </a:prstGeom>
          <a:noFill/>
          <a:ln w="28575" cap="flat" cmpd="sng" algn="ctr">
            <a:solidFill>
              <a:srgbClr val="E724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DD9C2C-9933-4669-A6E1-8B5FD278E8C7}"/>
              </a:ext>
            </a:extLst>
          </p:cNvPr>
          <p:cNvSpPr txBox="1"/>
          <p:nvPr/>
        </p:nvSpPr>
        <p:spPr bwMode="auto">
          <a:xfrm>
            <a:off x="4817878" y="2231266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£1.52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37E983-C604-4DE4-8FEA-9F350AFFA890}"/>
              </a:ext>
            </a:extLst>
          </p:cNvPr>
          <p:cNvSpPr txBox="1"/>
          <p:nvPr/>
        </p:nvSpPr>
        <p:spPr bwMode="auto">
          <a:xfrm>
            <a:off x="3796449" y="2676299"/>
            <a:ext cx="10358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+ 50</a:t>
            </a:r>
            <a:r>
              <a:rPr lang="en-GB" sz="12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88EB4C-2E1E-4303-BFCD-B9D61707FDC3}"/>
              </a:ext>
            </a:extLst>
          </p:cNvPr>
          <p:cNvSpPr txBox="1"/>
          <p:nvPr/>
        </p:nvSpPr>
        <p:spPr bwMode="auto">
          <a:xfrm>
            <a:off x="4920352" y="4075013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£9.00</a:t>
            </a:r>
          </a:p>
        </p:txBody>
      </p:sp>
      <p:pic>
        <p:nvPicPr>
          <p:cNvPr id="19" name="Picture 18" descr="A close up of a logo&#10;&#10;Description generated with high confidence">
            <a:extLst>
              <a:ext uri="{FF2B5EF4-FFF2-40B4-BE49-F238E27FC236}">
                <a16:creationId xmlns:a16="http://schemas.microsoft.com/office/drawing/2014/main" id="{33B7B831-688B-4774-B23F-1E40B18DB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311" y="3903036"/>
            <a:ext cx="7557381" cy="2334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CD46C60-1D6F-4A61-8D48-ABAFCE1830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655" y="3170837"/>
            <a:ext cx="846193" cy="6905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A985DA7-CD77-4ECB-91E2-4B1B501DE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81" y="3170837"/>
            <a:ext cx="2139799" cy="69057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20FBDB0-BDA4-4617-BBE5-1083154E29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019" y="3170837"/>
            <a:ext cx="4318503" cy="690571"/>
          </a:xfrm>
          <a:prstGeom prst="rect">
            <a:avLst/>
          </a:prstGeom>
        </p:spPr>
      </p:pic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8378AE18-3FC0-42E7-922B-B35D2B9F3D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" y="0"/>
            <a:ext cx="12192000" cy="630000"/>
          </a:xfrm>
        </p:spPr>
        <p:txBody>
          <a:bodyPr/>
          <a:lstStyle/>
          <a:p>
            <a:r>
              <a:rPr lang="en-GB" dirty="0"/>
              <a:t>1.25 Calculation: money </a:t>
            </a:r>
            <a:r>
              <a:rPr lang="en-US" dirty="0"/>
              <a:t>– step 3:2</a:t>
            </a:r>
          </a:p>
        </p:txBody>
      </p:sp>
    </p:spTree>
    <p:extLst>
      <p:ext uri="{BB962C8B-B14F-4D97-AF65-F5344CB8AC3E}">
        <p14:creationId xmlns:p14="http://schemas.microsoft.com/office/powerpoint/2010/main" val="91075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3" grpId="0" animBg="1"/>
      <p:bldP spid="14" grpId="0"/>
      <p:bldP spid="16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1.25 Calculation: money </a:t>
            </a:r>
            <a:r>
              <a:rPr lang="en-US" dirty="0"/>
              <a:t>– step 3:3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423DE82-1E88-42FE-9E88-AF9E7C96B446}"/>
              </a:ext>
            </a:extLst>
          </p:cNvPr>
          <p:cNvGraphicFramePr>
            <a:graphicFrameLocks noGrp="1"/>
          </p:cNvGraphicFramePr>
          <p:nvPr/>
        </p:nvGraphicFramePr>
        <p:xfrm>
          <a:off x="3111808" y="1183730"/>
          <a:ext cx="5968385" cy="449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4100">
                  <a:extLst>
                    <a:ext uri="{9D8B030D-6E8A-4147-A177-3AD203B41FA5}">
                      <a16:colId xmlns:a16="http://schemas.microsoft.com/office/drawing/2014/main" val="1598356122"/>
                    </a:ext>
                  </a:extLst>
                </a:gridCol>
                <a:gridCol w="2009553">
                  <a:extLst>
                    <a:ext uri="{9D8B030D-6E8A-4147-A177-3AD203B41FA5}">
                      <a16:colId xmlns:a16="http://schemas.microsoft.com/office/drawing/2014/main" val="169455217"/>
                    </a:ext>
                  </a:extLst>
                </a:gridCol>
                <a:gridCol w="1984732">
                  <a:extLst>
                    <a:ext uri="{9D8B030D-6E8A-4147-A177-3AD203B41FA5}">
                      <a16:colId xmlns:a16="http://schemas.microsoft.com/office/drawing/2014/main" val="3570045947"/>
                    </a:ext>
                  </a:extLst>
                </a:gridCol>
              </a:tblGrid>
              <a:tr h="10743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Myriad Pro Semibold"/>
                        </a:rPr>
                        <a:t>Cost of item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Myriad Pro Semibold"/>
                        </a:rPr>
                        <a:t>Amount paid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Myriad Pro Semibold"/>
                        </a:rPr>
                        <a:t>Change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43410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504000" lvl="1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£8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£10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2CBDD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Myriad Pro Semibold" charset="0"/>
                        <a:cs typeface="Myriad Pro Semi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644682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504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£7.99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£10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2CBDD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Myriad Pro Semibold" charset="0"/>
                        <a:cs typeface="Myriad Pro Semi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2377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504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£7.49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£10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40913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504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£7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£10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2CBDD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Myriad Pro Semibold" charset="0"/>
                        <a:cs typeface="Myriad Pro Semi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03888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504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£6.49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£10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2CBDD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Myriad Pro Semibold" charset="0"/>
                        <a:cs typeface="Myriad Pro Semibold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634158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E666E24-F543-4527-983F-EE354B406474}"/>
              </a:ext>
            </a:extLst>
          </p:cNvPr>
          <p:cNvSpPr txBox="1"/>
          <p:nvPr/>
        </p:nvSpPr>
        <p:spPr bwMode="auto">
          <a:xfrm>
            <a:off x="7628728" y="2383953"/>
            <a:ext cx="518091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</a:rPr>
              <a:t>£2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2DE293-F4ED-459A-BE5B-FEB905C56429}"/>
              </a:ext>
            </a:extLst>
          </p:cNvPr>
          <p:cNvSpPr txBox="1"/>
          <p:nvPr/>
        </p:nvSpPr>
        <p:spPr bwMode="auto">
          <a:xfrm>
            <a:off x="7628732" y="3094190"/>
            <a:ext cx="918841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</a:rPr>
              <a:t>£2.01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68A034-B100-44BC-AB5D-72352F2159C8}"/>
              </a:ext>
            </a:extLst>
          </p:cNvPr>
          <p:cNvSpPr txBox="1"/>
          <p:nvPr/>
        </p:nvSpPr>
        <p:spPr bwMode="auto">
          <a:xfrm>
            <a:off x="7628733" y="5095182"/>
            <a:ext cx="918841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</a:rPr>
              <a:t>£3.51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548C7A-E712-413C-9F68-D71F905506AA}"/>
              </a:ext>
            </a:extLst>
          </p:cNvPr>
          <p:cNvSpPr txBox="1"/>
          <p:nvPr/>
        </p:nvSpPr>
        <p:spPr bwMode="auto">
          <a:xfrm>
            <a:off x="7628727" y="4400492"/>
            <a:ext cx="518091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</a:rPr>
              <a:t>£3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EBDCFD-6AB7-44DF-A0F5-6E9821C32552}"/>
              </a:ext>
            </a:extLst>
          </p:cNvPr>
          <p:cNvSpPr txBox="1"/>
          <p:nvPr/>
        </p:nvSpPr>
        <p:spPr bwMode="auto">
          <a:xfrm>
            <a:off x="7628727" y="3735958"/>
            <a:ext cx="918846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</a:rPr>
              <a:t>£2.51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2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2, Learning Outcome </a:t>
            </a:r>
            <a:r>
              <a:rPr lang="en-GB" sz="2400" b="1" dirty="0"/>
              <a:t>7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252866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7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and explain the most efficient strategies when adding quantities of money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3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415285"/>
              </p:ext>
            </p:extLst>
          </p:nvPr>
        </p:nvGraphicFramePr>
        <p:xfrm>
          <a:off x="594008" y="1535029"/>
          <a:ext cx="10712127" cy="1798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use and explain the most efficient strategies when subtracting quantities of money 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691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find the change when purchasing several items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use the most efficient and reliable strategy to find the change when purchasing several items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7" y="565218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54007" y="5602406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08659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5, Unit 2, Learning Outcome 7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1.25 Addition and subtraction: money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589131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4:1-4:3 and 4:6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18-20 and 22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Placeholder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E332426-6546-4AAA-8CC2-BA3C9C140B5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162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07BE504-D73C-4442-B5BF-5B3C7F950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131" y="2069651"/>
            <a:ext cx="7615741" cy="171183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1.25 Calculation: money </a:t>
            </a:r>
            <a:r>
              <a:rPr lang="en-US" dirty="0"/>
              <a:t>– step 4:1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841619-D1F2-4133-813D-CABCD2D6663D}"/>
              </a:ext>
            </a:extLst>
          </p:cNvPr>
          <p:cNvSpPr txBox="1"/>
          <p:nvPr/>
        </p:nvSpPr>
        <p:spPr bwMode="auto">
          <a:xfrm>
            <a:off x="6446344" y="1017454"/>
            <a:ext cx="12137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£3.82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BFD0C3-E343-45E9-812F-73519451891E}"/>
              </a:ext>
            </a:extLst>
          </p:cNvPr>
          <p:cNvSpPr txBox="1"/>
          <p:nvPr/>
        </p:nvSpPr>
        <p:spPr bwMode="auto">
          <a:xfrm>
            <a:off x="4528621" y="1017454"/>
            <a:ext cx="2032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£1.37 + £2.45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3D8BDB-FF97-4B38-A3EF-269CE1DAFF0D}"/>
              </a:ext>
            </a:extLst>
          </p:cNvPr>
          <p:cNvSpPr txBox="1"/>
          <p:nvPr/>
        </p:nvSpPr>
        <p:spPr bwMode="auto">
          <a:xfrm>
            <a:off x="3204829" y="3111094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£1.37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C34E51-C013-40DD-A69F-6FD7A85B0D33}"/>
              </a:ext>
            </a:extLst>
          </p:cNvPr>
          <p:cNvSpPr txBox="1"/>
          <p:nvPr/>
        </p:nvSpPr>
        <p:spPr bwMode="auto">
          <a:xfrm>
            <a:off x="6987253" y="3111095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£2.45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266F6A-3DAD-42AE-9EF7-A8E2CB02C028}"/>
              </a:ext>
            </a:extLst>
          </p:cNvPr>
          <p:cNvSpPr txBox="1"/>
          <p:nvPr/>
        </p:nvSpPr>
        <p:spPr bwMode="auto">
          <a:xfrm>
            <a:off x="5636581" y="2272351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£3.82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C5B020-304A-4C8B-9957-6661EF61F8FE}"/>
              </a:ext>
            </a:extLst>
          </p:cNvPr>
          <p:cNvSpPr txBox="1"/>
          <p:nvPr/>
        </p:nvSpPr>
        <p:spPr bwMode="auto">
          <a:xfrm>
            <a:off x="5934738" y="2272351"/>
            <a:ext cx="322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8D1336B-A216-4C34-BA54-4B09927D1F91}"/>
              </a:ext>
            </a:extLst>
          </p:cNvPr>
          <p:cNvGraphicFramePr>
            <a:graphicFrameLocks noGrp="1"/>
          </p:cNvGraphicFramePr>
          <p:nvPr/>
        </p:nvGraphicFramePr>
        <p:xfrm>
          <a:off x="4928169" y="4336583"/>
          <a:ext cx="233566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277">
                  <a:extLst>
                    <a:ext uri="{9D8B030D-6E8A-4147-A177-3AD203B41FA5}">
                      <a16:colId xmlns:a16="http://schemas.microsoft.com/office/drawing/2014/main" val="80736851"/>
                    </a:ext>
                  </a:extLst>
                </a:gridCol>
                <a:gridCol w="389277">
                  <a:extLst>
                    <a:ext uri="{9D8B030D-6E8A-4147-A177-3AD203B41FA5}">
                      <a16:colId xmlns:a16="http://schemas.microsoft.com/office/drawing/2014/main" val="3489417669"/>
                    </a:ext>
                  </a:extLst>
                </a:gridCol>
                <a:gridCol w="389277">
                  <a:extLst>
                    <a:ext uri="{9D8B030D-6E8A-4147-A177-3AD203B41FA5}">
                      <a16:colId xmlns:a16="http://schemas.microsoft.com/office/drawing/2014/main" val="1231333651"/>
                    </a:ext>
                  </a:extLst>
                </a:gridCol>
                <a:gridCol w="389277">
                  <a:extLst>
                    <a:ext uri="{9D8B030D-6E8A-4147-A177-3AD203B41FA5}">
                      <a16:colId xmlns:a16="http://schemas.microsoft.com/office/drawing/2014/main" val="1230725735"/>
                    </a:ext>
                  </a:extLst>
                </a:gridCol>
                <a:gridCol w="389277">
                  <a:extLst>
                    <a:ext uri="{9D8B030D-6E8A-4147-A177-3AD203B41FA5}">
                      <a16:colId xmlns:a16="http://schemas.microsoft.com/office/drawing/2014/main" val="1259956576"/>
                    </a:ext>
                  </a:extLst>
                </a:gridCol>
                <a:gridCol w="389277">
                  <a:extLst>
                    <a:ext uri="{9D8B030D-6E8A-4147-A177-3AD203B41FA5}">
                      <a16:colId xmlns:a16="http://schemas.microsoft.com/office/drawing/2014/main" val="31847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£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298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C00000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£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626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C00000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C00000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C00000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C00000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C00000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C00000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19544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E235F2D-D7E1-4E41-B976-A7D64E68C6A2}"/>
              </a:ext>
            </a:extLst>
          </p:cNvPr>
          <p:cNvSpPr txBox="1"/>
          <p:nvPr/>
        </p:nvSpPr>
        <p:spPr bwMode="auto">
          <a:xfrm>
            <a:off x="5337749" y="524922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F66821-8CAD-46D4-A453-08FE0C1E113F}"/>
              </a:ext>
            </a:extLst>
          </p:cNvPr>
          <p:cNvSpPr txBox="1"/>
          <p:nvPr/>
        </p:nvSpPr>
        <p:spPr bwMode="auto">
          <a:xfrm>
            <a:off x="5726892" y="524922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D5CFCE-54ED-427F-ACB0-F6DD84027019}"/>
              </a:ext>
            </a:extLst>
          </p:cNvPr>
          <p:cNvSpPr txBox="1"/>
          <p:nvPr/>
        </p:nvSpPr>
        <p:spPr bwMode="auto">
          <a:xfrm>
            <a:off x="6166253" y="5249227"/>
            <a:ext cx="251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969280-744D-43D0-AA61-DA4718077CC0}"/>
              </a:ext>
            </a:extLst>
          </p:cNvPr>
          <p:cNvSpPr txBox="1"/>
          <p:nvPr/>
        </p:nvSpPr>
        <p:spPr bwMode="auto">
          <a:xfrm>
            <a:off x="6506125" y="524922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DD9FAD-AD79-46B1-9098-59C3ACA9891D}"/>
              </a:ext>
            </a:extLst>
          </p:cNvPr>
          <p:cNvSpPr txBox="1"/>
          <p:nvPr/>
        </p:nvSpPr>
        <p:spPr bwMode="auto">
          <a:xfrm>
            <a:off x="6893512" y="524922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FCCAF4-EA3E-4249-A5C3-711E18B3C10D}"/>
              </a:ext>
            </a:extLst>
          </p:cNvPr>
          <p:cNvSpPr txBox="1"/>
          <p:nvPr/>
        </p:nvSpPr>
        <p:spPr bwMode="auto">
          <a:xfrm>
            <a:off x="6526964" y="5708183"/>
            <a:ext cx="309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7384E0F-B486-44FE-96DB-FC6D867D1791}"/>
              </a:ext>
            </a:extLst>
          </p:cNvPr>
          <p:cNvGrpSpPr/>
          <p:nvPr/>
        </p:nvGrpSpPr>
        <p:grpSpPr>
          <a:xfrm>
            <a:off x="5317331" y="5249227"/>
            <a:ext cx="1946500" cy="458957"/>
            <a:chOff x="3793331" y="5249226"/>
            <a:chExt cx="1946500" cy="45895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83AD455-F432-461E-8A96-10F7983882B6}"/>
                </a:ext>
              </a:extLst>
            </p:cNvPr>
            <p:cNvCxnSpPr/>
            <p:nvPr/>
          </p:nvCxnSpPr>
          <p:spPr bwMode="auto">
            <a:xfrm>
              <a:off x="3793331" y="5708183"/>
              <a:ext cx="19465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1C055AE-CAB1-425D-8E4B-0429064153A3}"/>
                </a:ext>
              </a:extLst>
            </p:cNvPr>
            <p:cNvCxnSpPr/>
            <p:nvPr/>
          </p:nvCxnSpPr>
          <p:spPr bwMode="auto">
            <a:xfrm>
              <a:off x="3793331" y="5249226"/>
              <a:ext cx="19465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B76F68F-0ED3-41CF-BC45-889B110CDE34}"/>
              </a:ext>
            </a:extLst>
          </p:cNvPr>
          <p:cNvSpPr txBox="1"/>
          <p:nvPr/>
        </p:nvSpPr>
        <p:spPr bwMode="auto">
          <a:xfrm>
            <a:off x="4926790" y="4791998"/>
            <a:ext cx="39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88431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1" grpId="1"/>
      <p:bldP spid="15" grpId="0"/>
      <p:bldP spid="16" grpId="0"/>
      <p:bldP spid="17" grpId="0"/>
      <p:bldP spid="18" grpId="0"/>
      <p:bldP spid="19" grpId="0"/>
      <p:bldP spid="20" grpId="0"/>
      <p:bldP spid="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1.25 Calculation: money </a:t>
            </a:r>
            <a:r>
              <a:rPr lang="en-US" dirty="0"/>
              <a:t>– step 4:3</a:t>
            </a:r>
          </a:p>
        </p:txBody>
      </p:sp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04BE5E5-3C91-498F-9BAF-AEA92F4DC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757993"/>
            <a:ext cx="6135088" cy="534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1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2, Learning Outcome </a:t>
            </a:r>
            <a:r>
              <a:rPr lang="en-GB" sz="2400" b="1" dirty="0"/>
              <a:t>8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728521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8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and explain the most efficient strategies when subtracting quantities of money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5, Unit 2, Learning Outcome 8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1.25 Addition and subtraction: money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973487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4:4-4:6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20-22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Placeholder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E332426-6546-4AAA-8CC2-BA3C9C140B5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52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1.25 Calculation: money </a:t>
            </a:r>
            <a:r>
              <a:rPr lang="en-US" dirty="0"/>
              <a:t>– step 4:4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26E9C5-61AD-4895-BE2E-6EE60C545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131" y="2069650"/>
            <a:ext cx="7615741" cy="17118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9ECEDE-2C76-4241-B1EC-BD3D7A33DE33}"/>
              </a:ext>
            </a:extLst>
          </p:cNvPr>
          <p:cNvSpPr txBox="1"/>
          <p:nvPr/>
        </p:nvSpPr>
        <p:spPr bwMode="auto">
          <a:xfrm>
            <a:off x="6446344" y="1017454"/>
            <a:ext cx="12137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£2.15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84FB86-4783-4024-82C2-158BBA434ED4}"/>
              </a:ext>
            </a:extLst>
          </p:cNvPr>
          <p:cNvSpPr txBox="1"/>
          <p:nvPr/>
        </p:nvSpPr>
        <p:spPr bwMode="auto">
          <a:xfrm>
            <a:off x="4528621" y="1017454"/>
            <a:ext cx="2032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£6.53 − £4.38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347F5E-923F-4696-8CC9-1E74D822F3AC}"/>
              </a:ext>
            </a:extLst>
          </p:cNvPr>
          <p:cNvSpPr txBox="1"/>
          <p:nvPr/>
        </p:nvSpPr>
        <p:spPr bwMode="auto">
          <a:xfrm>
            <a:off x="4385781" y="3111094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£4.38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02A030-32EE-4EFF-AA66-C11BE4A37582}"/>
              </a:ext>
            </a:extLst>
          </p:cNvPr>
          <p:cNvSpPr txBox="1"/>
          <p:nvPr/>
        </p:nvSpPr>
        <p:spPr bwMode="auto">
          <a:xfrm>
            <a:off x="8183623" y="3111095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£2.15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6FF420-EE87-4A47-ACB4-56E62EE64948}"/>
              </a:ext>
            </a:extLst>
          </p:cNvPr>
          <p:cNvSpPr txBox="1"/>
          <p:nvPr/>
        </p:nvSpPr>
        <p:spPr bwMode="auto">
          <a:xfrm>
            <a:off x="5677182" y="2272351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£6.53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2F8FFA-36BE-4B80-9CEC-8CD72A2355B3}"/>
              </a:ext>
            </a:extLst>
          </p:cNvPr>
          <p:cNvSpPr txBox="1"/>
          <p:nvPr/>
        </p:nvSpPr>
        <p:spPr bwMode="auto">
          <a:xfrm>
            <a:off x="8481780" y="3111095"/>
            <a:ext cx="322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7F16BCC-74EB-4798-A847-AC251C3723A2}"/>
              </a:ext>
            </a:extLst>
          </p:cNvPr>
          <p:cNvGraphicFramePr>
            <a:graphicFrameLocks noGrp="1"/>
          </p:cNvGraphicFramePr>
          <p:nvPr/>
        </p:nvGraphicFramePr>
        <p:xfrm>
          <a:off x="4928169" y="4336583"/>
          <a:ext cx="233566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277">
                  <a:extLst>
                    <a:ext uri="{9D8B030D-6E8A-4147-A177-3AD203B41FA5}">
                      <a16:colId xmlns:a16="http://schemas.microsoft.com/office/drawing/2014/main" val="80736851"/>
                    </a:ext>
                  </a:extLst>
                </a:gridCol>
                <a:gridCol w="389277">
                  <a:extLst>
                    <a:ext uri="{9D8B030D-6E8A-4147-A177-3AD203B41FA5}">
                      <a16:colId xmlns:a16="http://schemas.microsoft.com/office/drawing/2014/main" val="3489417669"/>
                    </a:ext>
                  </a:extLst>
                </a:gridCol>
                <a:gridCol w="389277">
                  <a:extLst>
                    <a:ext uri="{9D8B030D-6E8A-4147-A177-3AD203B41FA5}">
                      <a16:colId xmlns:a16="http://schemas.microsoft.com/office/drawing/2014/main" val="1231333651"/>
                    </a:ext>
                  </a:extLst>
                </a:gridCol>
                <a:gridCol w="389277">
                  <a:extLst>
                    <a:ext uri="{9D8B030D-6E8A-4147-A177-3AD203B41FA5}">
                      <a16:colId xmlns:a16="http://schemas.microsoft.com/office/drawing/2014/main" val="1230725735"/>
                    </a:ext>
                  </a:extLst>
                </a:gridCol>
                <a:gridCol w="389277">
                  <a:extLst>
                    <a:ext uri="{9D8B030D-6E8A-4147-A177-3AD203B41FA5}">
                      <a16:colId xmlns:a16="http://schemas.microsoft.com/office/drawing/2014/main" val="1259956576"/>
                    </a:ext>
                  </a:extLst>
                </a:gridCol>
                <a:gridCol w="389277">
                  <a:extLst>
                    <a:ext uri="{9D8B030D-6E8A-4147-A177-3AD203B41FA5}">
                      <a16:colId xmlns:a16="http://schemas.microsoft.com/office/drawing/2014/main" val="31847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£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298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C00000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£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626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C00000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C00000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C00000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C00000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C00000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C00000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19544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A6307F4-F314-451C-B865-2DDE743A7BBF}"/>
              </a:ext>
            </a:extLst>
          </p:cNvPr>
          <p:cNvSpPr txBox="1"/>
          <p:nvPr/>
        </p:nvSpPr>
        <p:spPr bwMode="auto">
          <a:xfrm>
            <a:off x="5337749" y="524922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8D6BFB-1CED-4149-BAB8-A72B83EEF17E}"/>
              </a:ext>
            </a:extLst>
          </p:cNvPr>
          <p:cNvSpPr txBox="1"/>
          <p:nvPr/>
        </p:nvSpPr>
        <p:spPr bwMode="auto">
          <a:xfrm>
            <a:off x="5726893" y="5249227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7FAD27-ECC3-44F2-8AAC-3F0CD8904B97}"/>
              </a:ext>
            </a:extLst>
          </p:cNvPr>
          <p:cNvSpPr txBox="1"/>
          <p:nvPr/>
        </p:nvSpPr>
        <p:spPr bwMode="auto">
          <a:xfrm>
            <a:off x="6166253" y="5249227"/>
            <a:ext cx="251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27180E-4382-4451-A0E1-4E11E9B7736E}"/>
              </a:ext>
            </a:extLst>
          </p:cNvPr>
          <p:cNvSpPr txBox="1"/>
          <p:nvPr/>
        </p:nvSpPr>
        <p:spPr bwMode="auto">
          <a:xfrm>
            <a:off x="6506125" y="524922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BD3F50-AA0C-49E8-AEC6-1202FF9ECA5F}"/>
              </a:ext>
            </a:extLst>
          </p:cNvPr>
          <p:cNvSpPr txBox="1"/>
          <p:nvPr/>
        </p:nvSpPr>
        <p:spPr bwMode="auto">
          <a:xfrm>
            <a:off x="6893512" y="524922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62D77D-E698-476E-8AD8-22BBBD997E61}"/>
              </a:ext>
            </a:extLst>
          </p:cNvPr>
          <p:cNvSpPr txBox="1"/>
          <p:nvPr/>
        </p:nvSpPr>
        <p:spPr bwMode="auto">
          <a:xfrm>
            <a:off x="6792550" y="4244871"/>
            <a:ext cx="309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5A8C89B-6BDE-4F2D-A571-EB2F35D7DCDE}"/>
              </a:ext>
            </a:extLst>
          </p:cNvPr>
          <p:cNvGrpSpPr/>
          <p:nvPr/>
        </p:nvGrpSpPr>
        <p:grpSpPr>
          <a:xfrm>
            <a:off x="5317331" y="5249227"/>
            <a:ext cx="1946500" cy="458957"/>
            <a:chOff x="3793331" y="5249226"/>
            <a:chExt cx="1946500" cy="45895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4BC7251-694F-48E4-89A5-1E663FE04A06}"/>
                </a:ext>
              </a:extLst>
            </p:cNvPr>
            <p:cNvCxnSpPr/>
            <p:nvPr/>
          </p:nvCxnSpPr>
          <p:spPr bwMode="auto">
            <a:xfrm>
              <a:off x="3793331" y="5708183"/>
              <a:ext cx="19465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B6BF3F1-048E-4443-8619-2CF70F156E59}"/>
                </a:ext>
              </a:extLst>
            </p:cNvPr>
            <p:cNvCxnSpPr/>
            <p:nvPr/>
          </p:nvCxnSpPr>
          <p:spPr bwMode="auto">
            <a:xfrm>
              <a:off x="3793331" y="5249226"/>
              <a:ext cx="19465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EBD4C15-EBA9-4B0F-90F7-A4C264C3BB89}"/>
              </a:ext>
            </a:extLst>
          </p:cNvPr>
          <p:cNvSpPr txBox="1"/>
          <p:nvPr/>
        </p:nvSpPr>
        <p:spPr bwMode="auto">
          <a:xfrm>
            <a:off x="4942019" y="4791998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endParaRPr lang="en-GB" sz="24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BDE68D-CA56-41F5-B45C-93E2D72C6AAF}"/>
              </a:ext>
            </a:extLst>
          </p:cNvPr>
          <p:cNvSpPr txBox="1"/>
          <p:nvPr/>
        </p:nvSpPr>
        <p:spPr bwMode="auto">
          <a:xfrm>
            <a:off x="6596022" y="4103044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287DF53-40BD-4EBB-8704-E373E59F99DC}"/>
              </a:ext>
            </a:extLst>
          </p:cNvPr>
          <p:cNvCxnSpPr/>
          <p:nvPr/>
        </p:nvCxnSpPr>
        <p:spPr bwMode="auto">
          <a:xfrm>
            <a:off x="6563950" y="4442237"/>
            <a:ext cx="234950" cy="234950"/>
          </a:xfrm>
          <a:prstGeom prst="line">
            <a:avLst/>
          </a:prstGeom>
          <a:noFill/>
          <a:ln w="19050" cap="flat" cmpd="sng" algn="ctr">
            <a:solidFill>
              <a:srgbClr val="E7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080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9" grpId="1"/>
      <p:bldP spid="11" grpId="0"/>
      <p:bldP spid="12" grpId="0"/>
      <p:bldP spid="13" grpId="0"/>
      <p:bldP spid="14" grpId="0"/>
      <p:bldP spid="15" grpId="0"/>
      <p:bldP spid="16" grpId="0"/>
      <p:bldP spid="20" grpId="0"/>
      <p:bldP spid="2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1.25 Calculation: money </a:t>
            </a:r>
            <a:r>
              <a:rPr lang="en-US" dirty="0"/>
              <a:t>– step 4:4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F96B-E182-485C-9BBA-CD435EA45383}"/>
              </a:ext>
            </a:extLst>
          </p:cNvPr>
          <p:cNvSpPr txBox="1"/>
          <p:nvPr/>
        </p:nvSpPr>
        <p:spPr bwMode="auto">
          <a:xfrm>
            <a:off x="6526902" y="1017454"/>
            <a:ext cx="13805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£10.56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1816F8-F1B0-4998-A416-B7B9248A4619}"/>
              </a:ext>
            </a:extLst>
          </p:cNvPr>
          <p:cNvSpPr txBox="1"/>
          <p:nvPr/>
        </p:nvSpPr>
        <p:spPr bwMode="auto">
          <a:xfrm>
            <a:off x="4276743" y="1017454"/>
            <a:ext cx="23663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£29.50 − £18.94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DBA6F4B-557D-4347-AFC5-F2AA794DA3D5}"/>
              </a:ext>
            </a:extLst>
          </p:cNvPr>
          <p:cNvGraphicFramePr>
            <a:graphicFrameLocks noGrp="1"/>
          </p:cNvGraphicFramePr>
          <p:nvPr/>
        </p:nvGraphicFramePr>
        <p:xfrm>
          <a:off x="4735200" y="2743200"/>
          <a:ext cx="27216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00">
                  <a:extLst>
                    <a:ext uri="{9D8B030D-6E8A-4147-A177-3AD203B41FA5}">
                      <a16:colId xmlns:a16="http://schemas.microsoft.com/office/drawing/2014/main" val="80736851"/>
                    </a:ext>
                  </a:extLst>
                </a:gridCol>
                <a:gridCol w="388800">
                  <a:extLst>
                    <a:ext uri="{9D8B030D-6E8A-4147-A177-3AD203B41FA5}">
                      <a16:colId xmlns:a16="http://schemas.microsoft.com/office/drawing/2014/main" val="3489417669"/>
                    </a:ext>
                  </a:extLst>
                </a:gridCol>
                <a:gridCol w="388800">
                  <a:extLst>
                    <a:ext uri="{9D8B030D-6E8A-4147-A177-3AD203B41FA5}">
                      <a16:colId xmlns:a16="http://schemas.microsoft.com/office/drawing/2014/main" val="3656947461"/>
                    </a:ext>
                  </a:extLst>
                </a:gridCol>
                <a:gridCol w="388800">
                  <a:extLst>
                    <a:ext uri="{9D8B030D-6E8A-4147-A177-3AD203B41FA5}">
                      <a16:colId xmlns:a16="http://schemas.microsoft.com/office/drawing/2014/main" val="1231333651"/>
                    </a:ext>
                  </a:extLst>
                </a:gridCol>
                <a:gridCol w="388800">
                  <a:extLst>
                    <a:ext uri="{9D8B030D-6E8A-4147-A177-3AD203B41FA5}">
                      <a16:colId xmlns:a16="http://schemas.microsoft.com/office/drawing/2014/main" val="1230725735"/>
                    </a:ext>
                  </a:extLst>
                </a:gridCol>
                <a:gridCol w="388800">
                  <a:extLst>
                    <a:ext uri="{9D8B030D-6E8A-4147-A177-3AD203B41FA5}">
                      <a16:colId xmlns:a16="http://schemas.microsoft.com/office/drawing/2014/main" val="1259956576"/>
                    </a:ext>
                  </a:extLst>
                </a:gridCol>
                <a:gridCol w="388800">
                  <a:extLst>
                    <a:ext uri="{9D8B030D-6E8A-4147-A177-3AD203B41FA5}">
                      <a16:colId xmlns:a16="http://schemas.microsoft.com/office/drawing/2014/main" val="31847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£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298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£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626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19544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699DFAB-3DA9-4036-B155-BED30E0F9ADB}"/>
              </a:ext>
            </a:extLst>
          </p:cNvPr>
          <p:cNvSpPr txBox="1"/>
          <p:nvPr/>
        </p:nvSpPr>
        <p:spPr bwMode="auto">
          <a:xfrm>
            <a:off x="5140663" y="3655844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46F4B4-4E36-4397-B60A-5724DD9C5B4D}"/>
              </a:ext>
            </a:extLst>
          </p:cNvPr>
          <p:cNvSpPr txBox="1"/>
          <p:nvPr/>
        </p:nvSpPr>
        <p:spPr bwMode="auto">
          <a:xfrm>
            <a:off x="5920336" y="3655844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83ABF4-C3E4-49D4-83C5-9BC7D802A9CD}"/>
              </a:ext>
            </a:extLst>
          </p:cNvPr>
          <p:cNvSpPr txBox="1"/>
          <p:nvPr/>
        </p:nvSpPr>
        <p:spPr bwMode="auto">
          <a:xfrm>
            <a:off x="6359696" y="3655844"/>
            <a:ext cx="251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CD453F-61F4-4DD6-B74B-80FD1022AB0E}"/>
              </a:ext>
            </a:extLst>
          </p:cNvPr>
          <p:cNvSpPr txBox="1"/>
          <p:nvPr/>
        </p:nvSpPr>
        <p:spPr bwMode="auto">
          <a:xfrm>
            <a:off x="6699567" y="3655844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D61C7A-7892-49F7-B9AF-F4A5D6339726}"/>
              </a:ext>
            </a:extLst>
          </p:cNvPr>
          <p:cNvSpPr txBox="1"/>
          <p:nvPr/>
        </p:nvSpPr>
        <p:spPr bwMode="auto">
          <a:xfrm>
            <a:off x="7086954" y="3655844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7257DD-048A-4406-8D28-F3C420012B08}"/>
              </a:ext>
            </a:extLst>
          </p:cNvPr>
          <p:cNvSpPr txBox="1"/>
          <p:nvPr/>
        </p:nvSpPr>
        <p:spPr bwMode="auto">
          <a:xfrm>
            <a:off x="6993931" y="2651488"/>
            <a:ext cx="309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E4268B2-2EDC-4067-B8B5-51EBDD5B3977}"/>
              </a:ext>
            </a:extLst>
          </p:cNvPr>
          <p:cNvGrpSpPr/>
          <p:nvPr/>
        </p:nvGrpSpPr>
        <p:grpSpPr>
          <a:xfrm>
            <a:off x="5129773" y="3655844"/>
            <a:ext cx="2322000" cy="458957"/>
            <a:chOff x="3605773" y="3655843"/>
            <a:chExt cx="2322000" cy="45895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CF5A70B-25D1-4CA1-94DD-C9FCB44F1856}"/>
                </a:ext>
              </a:extLst>
            </p:cNvPr>
            <p:cNvCxnSpPr/>
            <p:nvPr/>
          </p:nvCxnSpPr>
          <p:spPr bwMode="auto">
            <a:xfrm>
              <a:off x="3605773" y="4114800"/>
              <a:ext cx="23220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2A8437E-2188-459E-983E-ED55F551F7A9}"/>
                </a:ext>
              </a:extLst>
            </p:cNvPr>
            <p:cNvCxnSpPr/>
            <p:nvPr/>
          </p:nvCxnSpPr>
          <p:spPr bwMode="auto">
            <a:xfrm>
              <a:off x="3605773" y="3655843"/>
              <a:ext cx="23220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FF7E39C-D550-4DD1-AD96-9C8C2DB70CD4}"/>
              </a:ext>
            </a:extLst>
          </p:cNvPr>
          <p:cNvSpPr txBox="1"/>
          <p:nvPr/>
        </p:nvSpPr>
        <p:spPr bwMode="auto">
          <a:xfrm>
            <a:off x="4747312" y="3200996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endParaRPr lang="en-GB" sz="24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6DA48B-CF60-4595-9B1E-7A5509D6FFF3}"/>
              </a:ext>
            </a:extLst>
          </p:cNvPr>
          <p:cNvSpPr txBox="1"/>
          <p:nvPr/>
        </p:nvSpPr>
        <p:spPr bwMode="auto">
          <a:xfrm>
            <a:off x="6800952" y="2490596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6592105-7C1B-4A3B-87B5-45DA69151B59}"/>
              </a:ext>
            </a:extLst>
          </p:cNvPr>
          <p:cNvCxnSpPr>
            <a:cxnSpLocks/>
          </p:cNvCxnSpPr>
          <p:nvPr/>
        </p:nvCxnSpPr>
        <p:spPr bwMode="auto">
          <a:xfrm>
            <a:off x="6764539" y="2848854"/>
            <a:ext cx="234950" cy="234950"/>
          </a:xfrm>
          <a:prstGeom prst="line">
            <a:avLst/>
          </a:prstGeom>
          <a:noFill/>
          <a:ln w="19050" cap="flat" cmpd="sng" algn="ctr">
            <a:solidFill>
              <a:srgbClr val="E7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7948FC7-2CF6-4A4A-95CF-9AE6EA027708}"/>
              </a:ext>
            </a:extLst>
          </p:cNvPr>
          <p:cNvSpPr txBox="1"/>
          <p:nvPr/>
        </p:nvSpPr>
        <p:spPr bwMode="auto">
          <a:xfrm>
            <a:off x="6698713" y="2452088"/>
            <a:ext cx="309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24E845-2FBF-4961-ABBA-EF68C3E03FF5}"/>
              </a:ext>
            </a:extLst>
          </p:cNvPr>
          <p:cNvSpPr txBox="1"/>
          <p:nvPr/>
        </p:nvSpPr>
        <p:spPr bwMode="auto">
          <a:xfrm>
            <a:off x="6051233" y="2490596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BF5F7C-BC42-4587-B254-32511A70D538}"/>
              </a:ext>
            </a:extLst>
          </p:cNvPr>
          <p:cNvSpPr txBox="1"/>
          <p:nvPr/>
        </p:nvSpPr>
        <p:spPr bwMode="auto">
          <a:xfrm>
            <a:off x="5533241" y="3654491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727CFD4-56EE-4FD1-B51B-97C6E0893E1B}"/>
              </a:ext>
            </a:extLst>
          </p:cNvPr>
          <p:cNvCxnSpPr>
            <a:cxnSpLocks/>
          </p:cNvCxnSpPr>
          <p:nvPr/>
        </p:nvCxnSpPr>
        <p:spPr bwMode="auto">
          <a:xfrm>
            <a:off x="5978525" y="2848854"/>
            <a:ext cx="234950" cy="234950"/>
          </a:xfrm>
          <a:prstGeom prst="line">
            <a:avLst/>
          </a:prstGeom>
          <a:noFill/>
          <a:ln w="19050" cap="flat" cmpd="sng" algn="ctr">
            <a:solidFill>
              <a:srgbClr val="E7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2779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15" grpId="0"/>
      <p:bldP spid="16" grpId="0"/>
      <p:bldP spid="20" grpId="0"/>
      <p:bldP spid="21" grpId="0"/>
      <p:bldP spid="24" grpId="0"/>
      <p:bldP spid="25" grpId="0"/>
      <p:bldP spid="2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1.25 Calculation: money </a:t>
            </a:r>
            <a:r>
              <a:rPr lang="en-US" dirty="0"/>
              <a:t>– step 4:4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A1515B-5EA0-4420-839B-D89AAAE3D939}"/>
              </a:ext>
            </a:extLst>
          </p:cNvPr>
          <p:cNvSpPr txBox="1"/>
          <p:nvPr/>
        </p:nvSpPr>
        <p:spPr bwMode="auto">
          <a:xfrm>
            <a:off x="6526915" y="1017454"/>
            <a:ext cx="12137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£5.42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7585F-A2C5-4EB7-A4D1-72CFD33F5D47}"/>
              </a:ext>
            </a:extLst>
          </p:cNvPr>
          <p:cNvSpPr txBox="1"/>
          <p:nvPr/>
        </p:nvSpPr>
        <p:spPr bwMode="auto">
          <a:xfrm>
            <a:off x="4443444" y="1017454"/>
            <a:ext cx="2199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£12.50 − £7.08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75CE080-BC16-4444-8C88-F60FA4DD7DDA}"/>
              </a:ext>
            </a:extLst>
          </p:cNvPr>
          <p:cNvGraphicFramePr>
            <a:graphicFrameLocks noGrp="1"/>
          </p:cNvGraphicFramePr>
          <p:nvPr/>
        </p:nvGraphicFramePr>
        <p:xfrm>
          <a:off x="4735200" y="2743200"/>
          <a:ext cx="27216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00">
                  <a:extLst>
                    <a:ext uri="{9D8B030D-6E8A-4147-A177-3AD203B41FA5}">
                      <a16:colId xmlns:a16="http://schemas.microsoft.com/office/drawing/2014/main" val="80736851"/>
                    </a:ext>
                  </a:extLst>
                </a:gridCol>
                <a:gridCol w="388800">
                  <a:extLst>
                    <a:ext uri="{9D8B030D-6E8A-4147-A177-3AD203B41FA5}">
                      <a16:colId xmlns:a16="http://schemas.microsoft.com/office/drawing/2014/main" val="3489417669"/>
                    </a:ext>
                  </a:extLst>
                </a:gridCol>
                <a:gridCol w="388800">
                  <a:extLst>
                    <a:ext uri="{9D8B030D-6E8A-4147-A177-3AD203B41FA5}">
                      <a16:colId xmlns:a16="http://schemas.microsoft.com/office/drawing/2014/main" val="3656947461"/>
                    </a:ext>
                  </a:extLst>
                </a:gridCol>
                <a:gridCol w="388800">
                  <a:extLst>
                    <a:ext uri="{9D8B030D-6E8A-4147-A177-3AD203B41FA5}">
                      <a16:colId xmlns:a16="http://schemas.microsoft.com/office/drawing/2014/main" val="1231333651"/>
                    </a:ext>
                  </a:extLst>
                </a:gridCol>
                <a:gridCol w="388800">
                  <a:extLst>
                    <a:ext uri="{9D8B030D-6E8A-4147-A177-3AD203B41FA5}">
                      <a16:colId xmlns:a16="http://schemas.microsoft.com/office/drawing/2014/main" val="1230725735"/>
                    </a:ext>
                  </a:extLst>
                </a:gridCol>
                <a:gridCol w="388800">
                  <a:extLst>
                    <a:ext uri="{9D8B030D-6E8A-4147-A177-3AD203B41FA5}">
                      <a16:colId xmlns:a16="http://schemas.microsoft.com/office/drawing/2014/main" val="1259956576"/>
                    </a:ext>
                  </a:extLst>
                </a:gridCol>
                <a:gridCol w="388800">
                  <a:extLst>
                    <a:ext uri="{9D8B030D-6E8A-4147-A177-3AD203B41FA5}">
                      <a16:colId xmlns:a16="http://schemas.microsoft.com/office/drawing/2014/main" val="31847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£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298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£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626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19544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818A434-7930-456A-BBA5-5833864EF00A}"/>
              </a:ext>
            </a:extLst>
          </p:cNvPr>
          <p:cNvSpPr txBox="1"/>
          <p:nvPr/>
        </p:nvSpPr>
        <p:spPr bwMode="auto">
          <a:xfrm>
            <a:off x="5140663" y="3655844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50B887-FEAB-4AA8-A260-DFE81A9E1F68}"/>
              </a:ext>
            </a:extLst>
          </p:cNvPr>
          <p:cNvSpPr txBox="1"/>
          <p:nvPr/>
        </p:nvSpPr>
        <p:spPr bwMode="auto">
          <a:xfrm>
            <a:off x="5920336" y="3655844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535915-3E21-4873-A2B5-4CCC5D9D872C}"/>
              </a:ext>
            </a:extLst>
          </p:cNvPr>
          <p:cNvSpPr txBox="1"/>
          <p:nvPr/>
        </p:nvSpPr>
        <p:spPr bwMode="auto">
          <a:xfrm>
            <a:off x="6359696" y="3655844"/>
            <a:ext cx="251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2C0EFC-8D52-4BA5-8AB7-1A88BA84BD6F}"/>
              </a:ext>
            </a:extLst>
          </p:cNvPr>
          <p:cNvSpPr txBox="1"/>
          <p:nvPr/>
        </p:nvSpPr>
        <p:spPr bwMode="auto">
          <a:xfrm>
            <a:off x="6699567" y="3655844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3E90B8-C9F2-4E24-ABCC-F0D93874FB79}"/>
              </a:ext>
            </a:extLst>
          </p:cNvPr>
          <p:cNvSpPr txBox="1"/>
          <p:nvPr/>
        </p:nvSpPr>
        <p:spPr bwMode="auto">
          <a:xfrm>
            <a:off x="7086955" y="3655844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C221EF-D5ED-454C-9282-949EB2DE05E7}"/>
              </a:ext>
            </a:extLst>
          </p:cNvPr>
          <p:cNvSpPr txBox="1"/>
          <p:nvPr/>
        </p:nvSpPr>
        <p:spPr bwMode="auto">
          <a:xfrm>
            <a:off x="6993931" y="2651488"/>
            <a:ext cx="309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130B50D-9802-470F-8414-80017D33F18D}"/>
              </a:ext>
            </a:extLst>
          </p:cNvPr>
          <p:cNvGrpSpPr/>
          <p:nvPr/>
        </p:nvGrpSpPr>
        <p:grpSpPr>
          <a:xfrm>
            <a:off x="5129773" y="3655844"/>
            <a:ext cx="2322000" cy="458957"/>
            <a:chOff x="3605773" y="3655843"/>
            <a:chExt cx="2322000" cy="45895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5634893-6D46-4E94-8A2A-1C27B8F2198C}"/>
                </a:ext>
              </a:extLst>
            </p:cNvPr>
            <p:cNvCxnSpPr/>
            <p:nvPr/>
          </p:nvCxnSpPr>
          <p:spPr bwMode="auto">
            <a:xfrm>
              <a:off x="3605773" y="4114800"/>
              <a:ext cx="23220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B7AD058-FEF1-4A02-934D-B226281791EE}"/>
                </a:ext>
              </a:extLst>
            </p:cNvPr>
            <p:cNvCxnSpPr/>
            <p:nvPr/>
          </p:nvCxnSpPr>
          <p:spPr bwMode="auto">
            <a:xfrm>
              <a:off x="3605773" y="3655843"/>
              <a:ext cx="23220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5090DBC-0296-4FEA-A13D-A7D71BF958BA}"/>
              </a:ext>
            </a:extLst>
          </p:cNvPr>
          <p:cNvSpPr txBox="1"/>
          <p:nvPr/>
        </p:nvSpPr>
        <p:spPr bwMode="auto">
          <a:xfrm>
            <a:off x="4747312" y="3200996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endParaRPr lang="en-GB" sz="24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E733BF-F5B4-4C84-97C2-B7FE5A0D3721}"/>
              </a:ext>
            </a:extLst>
          </p:cNvPr>
          <p:cNvSpPr txBox="1"/>
          <p:nvPr/>
        </p:nvSpPr>
        <p:spPr bwMode="auto">
          <a:xfrm>
            <a:off x="6790319" y="2490596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6EB0BD-737E-4F2F-89B5-402CA327AC7C}"/>
              </a:ext>
            </a:extLst>
          </p:cNvPr>
          <p:cNvCxnSpPr>
            <a:cxnSpLocks/>
          </p:cNvCxnSpPr>
          <p:nvPr/>
        </p:nvCxnSpPr>
        <p:spPr bwMode="auto">
          <a:xfrm>
            <a:off x="6764539" y="2848854"/>
            <a:ext cx="234950" cy="234950"/>
          </a:xfrm>
          <a:prstGeom prst="line">
            <a:avLst/>
          </a:prstGeom>
          <a:noFill/>
          <a:ln w="19050" cap="flat" cmpd="sng" algn="ctr">
            <a:solidFill>
              <a:srgbClr val="E7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1E986D8-2438-4DB4-8D83-2E5FFF5491C4}"/>
              </a:ext>
            </a:extLst>
          </p:cNvPr>
          <p:cNvSpPr txBox="1"/>
          <p:nvPr/>
        </p:nvSpPr>
        <p:spPr bwMode="auto">
          <a:xfrm>
            <a:off x="5823803" y="2651488"/>
            <a:ext cx="309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4D38FE-063D-441B-B7D0-7E03C42BEAE6}"/>
              </a:ext>
            </a:extLst>
          </p:cNvPr>
          <p:cNvSpPr txBox="1"/>
          <p:nvPr/>
        </p:nvSpPr>
        <p:spPr bwMode="auto">
          <a:xfrm>
            <a:off x="5635188" y="2490596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F61C7EF-9B21-48F7-8568-EF3AD47BBE78}"/>
              </a:ext>
            </a:extLst>
          </p:cNvPr>
          <p:cNvCxnSpPr>
            <a:cxnSpLocks/>
          </p:cNvCxnSpPr>
          <p:nvPr/>
        </p:nvCxnSpPr>
        <p:spPr bwMode="auto">
          <a:xfrm>
            <a:off x="5578475" y="2848854"/>
            <a:ext cx="234950" cy="234950"/>
          </a:xfrm>
          <a:prstGeom prst="line">
            <a:avLst/>
          </a:prstGeom>
          <a:noFill/>
          <a:ln w="19050" cap="flat" cmpd="sng" algn="ctr">
            <a:solidFill>
              <a:srgbClr val="E7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9BEC938-021F-46AB-9464-26D7FC8CAAFC}"/>
              </a:ext>
            </a:extLst>
          </p:cNvPr>
          <p:cNvSpPr txBox="1"/>
          <p:nvPr/>
        </p:nvSpPr>
        <p:spPr bwMode="auto">
          <a:xfrm>
            <a:off x="5520261" y="3655844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8835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5" grpId="0"/>
      <p:bldP spid="16" grpId="0"/>
      <p:bldP spid="18" grpId="0"/>
      <p:bldP spid="19" grpId="0"/>
      <p:bldP spid="2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2, Learning Outcome </a:t>
            </a:r>
            <a:r>
              <a:rPr lang="en-GB" sz="2400" b="1" dirty="0"/>
              <a:t>9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988761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9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find the change when purchasing several items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75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5, Unit 2, Learning Outcome 9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1.25: Addition and subtraction: money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590574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5:1-5:2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23-25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Placeholder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E332426-6546-4AAA-8CC2-BA3C9C140B5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906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2, Learning Outcome 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0647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and represent whole pounds as a quantity of money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88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CE77C27-468B-4D5D-837E-74CEE2EBF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130" y="1182389"/>
            <a:ext cx="7615741" cy="171183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1.25 Calculation: money </a:t>
            </a:r>
            <a:r>
              <a:rPr lang="en-US" dirty="0"/>
              <a:t>– step 5:1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8567BC-4129-4E3B-BCBE-CA6D0133D2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713" y="4738890"/>
            <a:ext cx="1293606" cy="5835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4E27E8-B62A-4C4A-993F-F82E6C3D8C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169" y="4729166"/>
            <a:ext cx="3404225" cy="5933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682E85-76CC-43BA-AD4C-5BAAC7152A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151" y="4738890"/>
            <a:ext cx="1993905" cy="583582"/>
          </a:xfrm>
          <a:prstGeom prst="rect">
            <a:avLst/>
          </a:prstGeom>
        </p:spPr>
      </p:pic>
      <p:pic>
        <p:nvPicPr>
          <p:cNvPr id="16" name="Picture 1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9249515-0B35-4A40-B5A6-8EE0E4ED90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66" y="3105738"/>
            <a:ext cx="6098428" cy="62248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34B12A3-4C7C-43EF-B339-08106A5409F4}"/>
              </a:ext>
            </a:extLst>
          </p:cNvPr>
          <p:cNvSpPr txBox="1"/>
          <p:nvPr/>
        </p:nvSpPr>
        <p:spPr bwMode="auto">
          <a:xfrm>
            <a:off x="5836956" y="1366740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262A5E-80FB-4E5F-8952-B88EC5AE212E}"/>
              </a:ext>
            </a:extLst>
          </p:cNvPr>
          <p:cNvSpPr txBox="1"/>
          <p:nvPr/>
        </p:nvSpPr>
        <p:spPr bwMode="auto">
          <a:xfrm>
            <a:off x="6101133" y="2241100"/>
            <a:ext cx="7409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F580B8-A627-46B7-98C0-BCA0B2C4B7B2}"/>
              </a:ext>
            </a:extLst>
          </p:cNvPr>
          <p:cNvSpPr txBox="1"/>
          <p:nvPr/>
        </p:nvSpPr>
        <p:spPr bwMode="auto">
          <a:xfrm>
            <a:off x="8754682" y="2241100"/>
            <a:ext cx="7409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1DC1CE-831C-4A75-AE92-7EC72826D4EF}"/>
              </a:ext>
            </a:extLst>
          </p:cNvPr>
          <p:cNvSpPr txBox="1"/>
          <p:nvPr/>
        </p:nvSpPr>
        <p:spPr bwMode="auto">
          <a:xfrm>
            <a:off x="4989021" y="3864913"/>
            <a:ext cx="7409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80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B49FD2-492C-4FDB-B252-6B78FA0E7FF1}"/>
              </a:ext>
            </a:extLst>
          </p:cNvPr>
          <p:cNvSpPr txBox="1"/>
          <p:nvPr/>
        </p:nvSpPr>
        <p:spPr bwMode="auto">
          <a:xfrm>
            <a:off x="3078250" y="2241100"/>
            <a:ext cx="7409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2CF384-684F-4A7C-8A80-6B6F6E6FFE74}"/>
              </a:ext>
            </a:extLst>
          </p:cNvPr>
          <p:cNvSpPr txBox="1"/>
          <p:nvPr/>
        </p:nvSpPr>
        <p:spPr bwMode="auto">
          <a:xfrm>
            <a:off x="3287442" y="2241100"/>
            <a:ext cx="322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72F8A4E-9AA5-421E-86E5-B4F9469900D6}"/>
              </a:ext>
            </a:extLst>
          </p:cNvPr>
          <p:cNvSpPr/>
          <p:nvPr/>
        </p:nvSpPr>
        <p:spPr bwMode="auto">
          <a:xfrm>
            <a:off x="8232818" y="4706472"/>
            <a:ext cx="1368000" cy="648000"/>
          </a:xfrm>
          <a:prstGeom prst="rect">
            <a:avLst/>
          </a:prstGeom>
          <a:solidFill>
            <a:srgbClr val="FFFFFF">
              <a:alpha val="6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CB43E4-18B5-4A36-812B-328D6B43300C}"/>
              </a:ext>
            </a:extLst>
          </p:cNvPr>
          <p:cNvSpPr/>
          <p:nvPr/>
        </p:nvSpPr>
        <p:spPr bwMode="auto">
          <a:xfrm>
            <a:off x="4675475" y="4698803"/>
            <a:ext cx="3492000" cy="648000"/>
          </a:xfrm>
          <a:prstGeom prst="rect">
            <a:avLst/>
          </a:prstGeom>
          <a:solidFill>
            <a:srgbClr val="FFFFFF">
              <a:alpha val="6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28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4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3" presetClass="emph" presetSubtype="2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4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mph" presetSubtype="2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0" grpId="0"/>
      <p:bldP spid="20" grpId="1"/>
      <p:bldP spid="21" grpId="0"/>
      <p:bldP spid="22" grpId="0"/>
      <p:bldP spid="23" grpId="0"/>
      <p:bldP spid="28" grpId="0" animBg="1"/>
      <p:bldP spid="2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5C8693-BB7A-4A7F-BA28-447A5F5DB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130" y="1182388"/>
            <a:ext cx="7615741" cy="17118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1.25 Calculation: money </a:t>
            </a:r>
            <a:r>
              <a:rPr lang="en-US" dirty="0"/>
              <a:t>– step 5:1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77980A-5430-4012-99C0-3A1443786B22}"/>
              </a:ext>
            </a:extLst>
          </p:cNvPr>
          <p:cNvSpPr txBox="1"/>
          <p:nvPr/>
        </p:nvSpPr>
        <p:spPr bwMode="auto">
          <a:xfrm>
            <a:off x="5836956" y="1366740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FDB625-9115-47E8-A6D6-5E84F248C82E}"/>
              </a:ext>
            </a:extLst>
          </p:cNvPr>
          <p:cNvSpPr txBox="1"/>
          <p:nvPr/>
        </p:nvSpPr>
        <p:spPr bwMode="auto">
          <a:xfrm>
            <a:off x="6850431" y="2241100"/>
            <a:ext cx="7409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ADC20E-E475-4B6B-8411-27BEEB9F3BFB}"/>
              </a:ext>
            </a:extLst>
          </p:cNvPr>
          <p:cNvSpPr txBox="1"/>
          <p:nvPr/>
        </p:nvSpPr>
        <p:spPr bwMode="auto">
          <a:xfrm>
            <a:off x="3078250" y="2241100"/>
            <a:ext cx="7409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A4DF3E-FBA2-4EA6-B0C8-0CF0AAC50D6E}"/>
              </a:ext>
            </a:extLst>
          </p:cNvPr>
          <p:cNvSpPr txBox="1"/>
          <p:nvPr/>
        </p:nvSpPr>
        <p:spPr bwMode="auto">
          <a:xfrm>
            <a:off x="3287442" y="2241100"/>
            <a:ext cx="322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1A51F5-0EA9-4390-87DC-B8958770C7EB}"/>
              </a:ext>
            </a:extLst>
          </p:cNvPr>
          <p:cNvGrpSpPr/>
          <p:nvPr/>
        </p:nvGrpSpPr>
        <p:grpSpPr>
          <a:xfrm>
            <a:off x="2628151" y="4729166"/>
            <a:ext cx="6925169" cy="593307"/>
            <a:chOff x="1104150" y="4729165"/>
            <a:chExt cx="6925169" cy="59330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DDDEFB-3DFF-4985-BE7C-C1A31352A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5713" y="4738890"/>
              <a:ext cx="1293606" cy="58358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42EDAFA-549E-4892-8D4E-F592EBCC0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6168" y="4729165"/>
              <a:ext cx="3404225" cy="59330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101025A-C2D0-46E9-BB62-B86065ADC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150" y="4738890"/>
              <a:ext cx="1993905" cy="58358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EF899A2-0971-41F9-9CB6-665EC140F2F8}"/>
              </a:ext>
            </a:extLst>
          </p:cNvPr>
          <p:cNvSpPr txBox="1"/>
          <p:nvPr/>
        </p:nvSpPr>
        <p:spPr bwMode="auto">
          <a:xfrm>
            <a:off x="7315335" y="2241100"/>
            <a:ext cx="7409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31251C-B320-44C0-818D-F761BCC99579}"/>
              </a:ext>
            </a:extLst>
          </p:cNvPr>
          <p:cNvSpPr txBox="1"/>
          <p:nvPr/>
        </p:nvSpPr>
        <p:spPr bwMode="auto">
          <a:xfrm>
            <a:off x="7023667" y="2241100"/>
            <a:ext cx="394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3E5700-B036-4BE8-B847-BCB1F2B58BB9}"/>
              </a:ext>
            </a:extLst>
          </p:cNvPr>
          <p:cNvSpPr txBox="1"/>
          <p:nvPr/>
        </p:nvSpPr>
        <p:spPr bwMode="auto">
          <a:xfrm>
            <a:off x="6387535" y="2241100"/>
            <a:ext cx="7409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DB234EC-A9A5-4A5B-B22A-2448A75C9DCB}"/>
              </a:ext>
            </a:extLst>
          </p:cNvPr>
          <p:cNvSpPr/>
          <p:nvPr/>
        </p:nvSpPr>
        <p:spPr bwMode="auto">
          <a:xfrm>
            <a:off x="4676775" y="4621211"/>
            <a:ext cx="1400174" cy="811610"/>
          </a:xfrm>
          <a:prstGeom prst="roundRect">
            <a:avLst/>
          </a:prstGeom>
          <a:noFill/>
          <a:ln w="28575" cap="flat" cmpd="sng" algn="ctr">
            <a:solidFill>
              <a:srgbClr val="E724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5E30668-9FD7-4EDC-BFD3-385991B5D0E0}"/>
              </a:ext>
            </a:extLst>
          </p:cNvPr>
          <p:cNvSpPr/>
          <p:nvPr/>
        </p:nvSpPr>
        <p:spPr bwMode="auto">
          <a:xfrm>
            <a:off x="6076949" y="4621211"/>
            <a:ext cx="3531826" cy="811610"/>
          </a:xfrm>
          <a:prstGeom prst="roundRect">
            <a:avLst/>
          </a:prstGeom>
          <a:noFill/>
          <a:ln w="28575" cap="flat" cmpd="sng" algn="ctr">
            <a:solidFill>
              <a:srgbClr val="E724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613DE13-7570-4E9D-A144-707FF1114B56}"/>
              </a:ext>
            </a:extLst>
          </p:cNvPr>
          <p:cNvSpPr/>
          <p:nvPr/>
        </p:nvSpPr>
        <p:spPr bwMode="auto">
          <a:xfrm>
            <a:off x="4676775" y="4621211"/>
            <a:ext cx="4932000" cy="811610"/>
          </a:xfrm>
          <a:prstGeom prst="roundRect">
            <a:avLst/>
          </a:prstGeom>
          <a:noFill/>
          <a:ln w="28575" cap="flat" cmpd="sng" algn="ctr">
            <a:solidFill>
              <a:srgbClr val="00628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F8AB912-E7BB-4C26-BC90-BCE33CFFF67C}"/>
              </a:ext>
            </a:extLst>
          </p:cNvPr>
          <p:cNvSpPr/>
          <p:nvPr/>
        </p:nvSpPr>
        <p:spPr bwMode="auto">
          <a:xfrm>
            <a:off x="2560712" y="4621211"/>
            <a:ext cx="2124000" cy="811610"/>
          </a:xfrm>
          <a:prstGeom prst="roundRect">
            <a:avLst/>
          </a:prstGeom>
          <a:noFill/>
          <a:ln w="28575" cap="flat" cmpd="sng" algn="ctr">
            <a:solidFill>
              <a:srgbClr val="00628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3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4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3" presetClass="emph" presetSubtype="2" fill="hold" grpId="2" nodeType="after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4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mph" presetSubtype="2" fill="hold" grpId="2" nodeType="after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6" grpId="0"/>
      <p:bldP spid="16" grpId="1"/>
      <p:bldP spid="16" grpId="2"/>
      <p:bldP spid="18" grpId="0"/>
      <p:bldP spid="19" grpId="0"/>
      <p:bldP spid="19" grpId="1"/>
      <p:bldP spid="19" grpId="2"/>
      <p:bldP spid="20" grpId="0" animBg="1"/>
      <p:bldP spid="20" grpId="1" animBg="1"/>
      <p:bldP spid="21" grpId="0" animBg="1"/>
      <p:bldP spid="21" grpId="1" animBg="1"/>
      <p:bldP spid="22" grpId="0" animBg="1"/>
      <p:bldP spid="2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A12C48-B7EB-4CD3-8E12-BA0DEB128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130" y="1182388"/>
            <a:ext cx="7615741" cy="17118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1.25 Calculation: money </a:t>
            </a:r>
            <a:r>
              <a:rPr lang="en-US" dirty="0"/>
              <a:t>– step 5:2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A10E2-8351-4FC8-9E2D-FC32A478459B}"/>
              </a:ext>
            </a:extLst>
          </p:cNvPr>
          <p:cNvSpPr txBox="1"/>
          <p:nvPr/>
        </p:nvSpPr>
        <p:spPr bwMode="auto">
          <a:xfrm>
            <a:off x="5836954" y="1366740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0E76B7-3A1F-4F37-8EC6-E408D6357C11}"/>
              </a:ext>
            </a:extLst>
          </p:cNvPr>
          <p:cNvSpPr txBox="1"/>
          <p:nvPr/>
        </p:nvSpPr>
        <p:spPr bwMode="auto">
          <a:xfrm>
            <a:off x="2968210" y="2241100"/>
            <a:ext cx="7409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55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B19FF-B02A-4CBC-945F-89FBBF217EAE}"/>
              </a:ext>
            </a:extLst>
          </p:cNvPr>
          <p:cNvSpPr txBox="1"/>
          <p:nvPr/>
        </p:nvSpPr>
        <p:spPr bwMode="auto">
          <a:xfrm>
            <a:off x="5360223" y="2241100"/>
            <a:ext cx="7409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72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041274-F086-4EF2-9015-1244ABF2ED0A}"/>
              </a:ext>
            </a:extLst>
          </p:cNvPr>
          <p:cNvSpPr txBox="1"/>
          <p:nvPr/>
        </p:nvSpPr>
        <p:spPr bwMode="auto">
          <a:xfrm>
            <a:off x="4250673" y="3576529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£1.27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E4D76A-507D-4E07-8EA2-93491ED77E5C}"/>
              </a:ext>
            </a:extLst>
          </p:cNvPr>
          <p:cNvSpPr txBox="1"/>
          <p:nvPr/>
        </p:nvSpPr>
        <p:spPr bwMode="auto">
          <a:xfrm>
            <a:off x="8137930" y="2241100"/>
            <a:ext cx="7409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73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D915D9-CB96-4C68-9E0B-EB52D737C70D}"/>
              </a:ext>
            </a:extLst>
          </p:cNvPr>
          <p:cNvSpPr txBox="1"/>
          <p:nvPr/>
        </p:nvSpPr>
        <p:spPr bwMode="auto">
          <a:xfrm>
            <a:off x="8347122" y="2241100"/>
            <a:ext cx="322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  <p:pic>
        <p:nvPicPr>
          <p:cNvPr id="16" name="Picture 15" descr="A close up of a logo&#10;&#10;Description generated with high confidence">
            <a:extLst>
              <a:ext uri="{FF2B5EF4-FFF2-40B4-BE49-F238E27FC236}">
                <a16:creationId xmlns:a16="http://schemas.microsoft.com/office/drawing/2014/main" id="{227D20FE-FD30-4A06-886E-15D3148D7B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06" y="5725961"/>
            <a:ext cx="7644918" cy="2334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9FAF27-FF54-48FE-A942-2908742BDD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192" y="4995615"/>
            <a:ext cx="855921" cy="690571"/>
          </a:xfrm>
          <a:prstGeom prst="rect">
            <a:avLst/>
          </a:prstGeom>
        </p:spPr>
      </p:pic>
      <p:pic>
        <p:nvPicPr>
          <p:cNvPr id="26" name="Picture 2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7060558-72AC-492D-BF6F-0841AE5AF7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67" y="2996279"/>
            <a:ext cx="4853453" cy="622487"/>
          </a:xfrm>
          <a:prstGeom prst="rect">
            <a:avLst/>
          </a:prstGeom>
        </p:spPr>
      </p:pic>
      <p:pic>
        <p:nvPicPr>
          <p:cNvPr id="28" name="Picture 2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37CB94F-456D-4984-BA2D-486AF8A88A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244" y="4995615"/>
            <a:ext cx="6516661" cy="69057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BD286F1-397A-476F-8068-8D209C4CD226}"/>
              </a:ext>
            </a:extLst>
          </p:cNvPr>
          <p:cNvSpPr txBox="1"/>
          <p:nvPr/>
        </p:nvSpPr>
        <p:spPr bwMode="auto">
          <a:xfrm>
            <a:off x="2405670" y="4507171"/>
            <a:ext cx="8691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+ 3</a:t>
            </a:r>
            <a:r>
              <a:rPr lang="en-GB" sz="12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DD203B-CE63-47AF-903D-31588324DB77}"/>
              </a:ext>
            </a:extLst>
          </p:cNvPr>
          <p:cNvSpPr txBox="1"/>
          <p:nvPr/>
        </p:nvSpPr>
        <p:spPr bwMode="auto">
          <a:xfrm>
            <a:off x="5986643" y="4507171"/>
            <a:ext cx="10358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+ 70</a:t>
            </a:r>
            <a:r>
              <a:rPr lang="en-GB" sz="12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64E509-AC2A-4B8C-B119-88BC7A225BE4}"/>
              </a:ext>
            </a:extLst>
          </p:cNvPr>
          <p:cNvSpPr txBox="1"/>
          <p:nvPr/>
        </p:nvSpPr>
        <p:spPr bwMode="auto">
          <a:xfrm>
            <a:off x="1885407" y="5922972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£1.27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7C276B-098C-4EFE-B2D5-6CCBD9C7637C}"/>
              </a:ext>
            </a:extLst>
          </p:cNvPr>
          <p:cNvSpPr txBox="1"/>
          <p:nvPr/>
        </p:nvSpPr>
        <p:spPr bwMode="auto">
          <a:xfrm>
            <a:off x="2871338" y="5922972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£1.30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565843-5687-4F4A-B0AE-F9CDC30E03CE}"/>
              </a:ext>
            </a:extLst>
          </p:cNvPr>
          <p:cNvSpPr txBox="1"/>
          <p:nvPr/>
        </p:nvSpPr>
        <p:spPr bwMode="auto">
          <a:xfrm>
            <a:off x="9294296" y="5922972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£2.00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A0CF60C-99CC-4047-8BE6-B6EFFF5FA4F6}"/>
              </a:ext>
            </a:extLst>
          </p:cNvPr>
          <p:cNvSpPr/>
          <p:nvPr/>
        </p:nvSpPr>
        <p:spPr bwMode="auto">
          <a:xfrm>
            <a:off x="2429097" y="4531362"/>
            <a:ext cx="4593407" cy="423377"/>
          </a:xfrm>
          <a:prstGeom prst="roundRect">
            <a:avLst/>
          </a:prstGeom>
          <a:noFill/>
          <a:ln w="28575" cap="flat" cmpd="sng" algn="ctr">
            <a:solidFill>
              <a:srgbClr val="E724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F9B3D6-74E7-48D5-B019-E0DB7BFF4ED5}"/>
              </a:ext>
            </a:extLst>
          </p:cNvPr>
          <p:cNvSpPr txBox="1"/>
          <p:nvPr/>
        </p:nvSpPr>
        <p:spPr bwMode="auto">
          <a:xfrm>
            <a:off x="4355347" y="4067184"/>
            <a:ext cx="7409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73</a:t>
            </a:r>
            <a:r>
              <a:rPr lang="en-GB" sz="12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96325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9" grpId="0"/>
      <p:bldP spid="30" grpId="0"/>
      <p:bldP spid="31" grpId="0"/>
      <p:bldP spid="32" grpId="0"/>
      <p:bldP spid="33" grpId="0"/>
      <p:bldP spid="34" grpId="0" animBg="1"/>
      <p:bldP spid="3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1.25 Calculation: money </a:t>
            </a:r>
            <a:r>
              <a:rPr lang="en-US" dirty="0"/>
              <a:t>– step 5:2</a:t>
            </a:r>
          </a:p>
        </p:txBody>
      </p:sp>
      <p:pic>
        <p:nvPicPr>
          <p:cNvPr id="61" name="Picture 6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F0CBDC3-928D-4E07-AD8D-01AC6E93C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1189653"/>
            <a:ext cx="7975614" cy="1711839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50FAD86F-9BCA-4E71-AF8F-67F62EEA1BD1}"/>
              </a:ext>
            </a:extLst>
          </p:cNvPr>
          <p:cNvSpPr txBox="1"/>
          <p:nvPr/>
        </p:nvSpPr>
        <p:spPr bwMode="auto">
          <a:xfrm>
            <a:off x="5670244" y="1391718"/>
            <a:ext cx="8515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£100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072E88-7825-41BA-94D1-4B653F67A96C}"/>
              </a:ext>
            </a:extLst>
          </p:cNvPr>
          <p:cNvGrpSpPr/>
          <p:nvPr/>
        </p:nvGrpSpPr>
        <p:grpSpPr>
          <a:xfrm>
            <a:off x="2604032" y="2230147"/>
            <a:ext cx="3917726" cy="461665"/>
            <a:chOff x="1080032" y="2230146"/>
            <a:chExt cx="3917726" cy="461665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D3AD85C-F56B-4285-9CC2-E68C524E24DF}"/>
                </a:ext>
              </a:extLst>
            </p:cNvPr>
            <p:cNvSpPr txBox="1"/>
            <p:nvPr/>
          </p:nvSpPr>
          <p:spPr bwMode="auto">
            <a:xfrm>
              <a:off x="1080032" y="2230146"/>
              <a:ext cx="1085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£25.49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1E4664E-8121-44FA-B1FF-388D79D07CA0}"/>
                </a:ext>
              </a:extLst>
            </p:cNvPr>
            <p:cNvSpPr txBox="1"/>
            <p:nvPr/>
          </p:nvSpPr>
          <p:spPr bwMode="auto">
            <a:xfrm>
              <a:off x="2599042" y="2230146"/>
              <a:ext cx="1085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£13.85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6BD652E-0D98-41E4-B0A6-434E102F8BC3}"/>
                </a:ext>
              </a:extLst>
            </p:cNvPr>
            <p:cNvSpPr txBox="1"/>
            <p:nvPr/>
          </p:nvSpPr>
          <p:spPr bwMode="auto">
            <a:xfrm>
              <a:off x="3912204" y="2230146"/>
              <a:ext cx="1085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£18.75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A7CD1E04-16E9-4038-A266-7F70CF8E967A}"/>
              </a:ext>
            </a:extLst>
          </p:cNvPr>
          <p:cNvSpPr txBox="1"/>
          <p:nvPr/>
        </p:nvSpPr>
        <p:spPr bwMode="auto">
          <a:xfrm>
            <a:off x="3872068" y="2230147"/>
            <a:ext cx="1085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£58.09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7EF1589-E7CF-4AC8-9E4F-6F8E7574761A}"/>
              </a:ext>
            </a:extLst>
          </p:cNvPr>
          <p:cNvSpPr txBox="1"/>
          <p:nvPr/>
        </p:nvSpPr>
        <p:spPr bwMode="auto">
          <a:xfrm>
            <a:off x="8346590" y="2230147"/>
            <a:ext cx="322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  <p:pic>
        <p:nvPicPr>
          <p:cNvPr id="69" name="Picture 6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4D08642-298A-43ED-8EFF-36D5D9B4F4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2985441"/>
            <a:ext cx="4629746" cy="252886"/>
          </a:xfrm>
          <a:prstGeom prst="rect">
            <a:avLst/>
          </a:prstGeom>
        </p:spPr>
      </p:pic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5D38C588-E369-416D-9EB3-C90CF0E3D3C4}"/>
              </a:ext>
            </a:extLst>
          </p:cNvPr>
          <p:cNvGraphicFramePr>
            <a:graphicFrameLocks noGrp="1"/>
          </p:cNvGraphicFramePr>
          <p:nvPr/>
        </p:nvGraphicFramePr>
        <p:xfrm>
          <a:off x="2868950" y="3268487"/>
          <a:ext cx="3078182" cy="253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317">
                  <a:extLst>
                    <a:ext uri="{9D8B030D-6E8A-4147-A177-3AD203B41FA5}">
                      <a16:colId xmlns:a16="http://schemas.microsoft.com/office/drawing/2014/main" val="413640481"/>
                    </a:ext>
                  </a:extLst>
                </a:gridCol>
                <a:gridCol w="478317">
                  <a:extLst>
                    <a:ext uri="{9D8B030D-6E8A-4147-A177-3AD203B41FA5}">
                      <a16:colId xmlns:a16="http://schemas.microsoft.com/office/drawing/2014/main" val="2256795684"/>
                    </a:ext>
                  </a:extLst>
                </a:gridCol>
                <a:gridCol w="478317">
                  <a:extLst>
                    <a:ext uri="{9D8B030D-6E8A-4147-A177-3AD203B41FA5}">
                      <a16:colId xmlns:a16="http://schemas.microsoft.com/office/drawing/2014/main" val="1595247731"/>
                    </a:ext>
                  </a:extLst>
                </a:gridCol>
                <a:gridCol w="478317">
                  <a:extLst>
                    <a:ext uri="{9D8B030D-6E8A-4147-A177-3AD203B41FA5}">
                      <a16:colId xmlns:a16="http://schemas.microsoft.com/office/drawing/2014/main" val="153833493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62581980"/>
                    </a:ext>
                  </a:extLst>
                </a:gridCol>
                <a:gridCol w="478317">
                  <a:extLst>
                    <a:ext uri="{9D8B030D-6E8A-4147-A177-3AD203B41FA5}">
                      <a16:colId xmlns:a16="http://schemas.microsoft.com/office/drawing/2014/main" val="609911785"/>
                    </a:ext>
                  </a:extLst>
                </a:gridCol>
                <a:gridCol w="478317">
                  <a:extLst>
                    <a:ext uri="{9D8B030D-6E8A-4147-A177-3AD203B41FA5}">
                      <a16:colId xmlns:a16="http://schemas.microsoft.com/office/drawing/2014/main" val="3915684685"/>
                    </a:ext>
                  </a:extLst>
                </a:gridCol>
              </a:tblGrid>
              <a:tr h="507520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£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.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262263"/>
                  </a:ext>
                </a:extLst>
              </a:tr>
              <a:tr h="507520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£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.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0747149"/>
                  </a:ext>
                </a:extLst>
              </a:tr>
              <a:tr h="50752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+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£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.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9029439"/>
                  </a:ext>
                </a:extLst>
              </a:tr>
              <a:tr h="507520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Myriad Pro Semibold"/>
                        </a:rPr>
                        <a:t>£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Myriad Pro Semibold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Myriad Pro Semibold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Myriad Pro Semibold"/>
                        </a:rPr>
                        <a:t>.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Myriad Pro Semibold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443081"/>
                  </a:ext>
                </a:extLst>
              </a:tr>
              <a:tr h="507520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8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886277"/>
                  </a:ext>
                </a:extLst>
              </a:tr>
            </a:tbl>
          </a:graphicData>
        </a:graphic>
      </p:graphicFrame>
      <p:pic>
        <p:nvPicPr>
          <p:cNvPr id="72" name="Picture 7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9E2FBBB-A4A4-48A7-9E21-7F466D29C7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1189652"/>
            <a:ext cx="7975614" cy="1711839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id="{69C0E90D-0428-40A4-A39E-65CB6FEEBA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16" y="5506277"/>
            <a:ext cx="7401759" cy="233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213EF5-ED7C-4390-9414-9217E3123D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661" y="4776446"/>
            <a:ext cx="982362" cy="690571"/>
          </a:xfrm>
          <a:prstGeom prst="rect">
            <a:avLst/>
          </a:prstGeom>
        </p:spPr>
      </p:pic>
      <p:pic>
        <p:nvPicPr>
          <p:cNvPr id="16" name="Picture 15" descr="A picture containing device&#10;&#10;Description generated with high confidence">
            <a:extLst>
              <a:ext uri="{FF2B5EF4-FFF2-40B4-BE49-F238E27FC236}">
                <a16:creationId xmlns:a16="http://schemas.microsoft.com/office/drawing/2014/main" id="{E2FF1C06-FDB1-4D3B-830D-BB9228ECB6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139" y="4776446"/>
            <a:ext cx="1488132" cy="6905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39D404-A57D-4FF1-B4EF-383ECF35C2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819" y="4776446"/>
            <a:ext cx="1565944" cy="690571"/>
          </a:xfrm>
          <a:prstGeom prst="rect">
            <a:avLst/>
          </a:prstGeom>
        </p:spPr>
      </p:pic>
      <p:pic>
        <p:nvPicPr>
          <p:cNvPr id="18" name="Picture 17" descr="A close up of a logo&#10;&#10;Description generated with high confidence">
            <a:extLst>
              <a:ext uri="{FF2B5EF4-FFF2-40B4-BE49-F238E27FC236}">
                <a16:creationId xmlns:a16="http://schemas.microsoft.com/office/drawing/2014/main" id="{F1840363-949B-4B9F-B19B-A679D52586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39" y="4740867"/>
            <a:ext cx="3112434" cy="6905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91DD05E-344E-4FAB-9C97-1107F0D10EA6}"/>
              </a:ext>
            </a:extLst>
          </p:cNvPr>
          <p:cNvSpPr txBox="1"/>
          <p:nvPr/>
        </p:nvSpPr>
        <p:spPr bwMode="auto">
          <a:xfrm>
            <a:off x="2549269" y="4279202"/>
            <a:ext cx="8691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+ 1</a:t>
            </a:r>
            <a:r>
              <a:rPr lang="en-GB" sz="12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30B90E-7C96-4DA2-BCF0-BE769B79E74C}"/>
              </a:ext>
            </a:extLst>
          </p:cNvPr>
          <p:cNvSpPr txBox="1"/>
          <p:nvPr/>
        </p:nvSpPr>
        <p:spPr bwMode="auto">
          <a:xfrm>
            <a:off x="3697276" y="4279202"/>
            <a:ext cx="10358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+ 90</a:t>
            </a:r>
            <a:r>
              <a:rPr lang="en-GB" sz="12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21C0CC-BEC6-49F5-9D73-6A9DCC34BBC4}"/>
              </a:ext>
            </a:extLst>
          </p:cNvPr>
          <p:cNvSpPr txBox="1"/>
          <p:nvPr/>
        </p:nvSpPr>
        <p:spPr bwMode="auto">
          <a:xfrm>
            <a:off x="5344269" y="4279202"/>
            <a:ext cx="8130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+ £1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8C3661-EA6F-43E5-9082-2EFAD93FF922}"/>
              </a:ext>
            </a:extLst>
          </p:cNvPr>
          <p:cNvSpPr txBox="1"/>
          <p:nvPr/>
        </p:nvSpPr>
        <p:spPr bwMode="auto">
          <a:xfrm>
            <a:off x="7594829" y="4279202"/>
            <a:ext cx="9797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+ £40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ADF4AD-02A8-4089-AAAC-E160792A409B}"/>
              </a:ext>
            </a:extLst>
          </p:cNvPr>
          <p:cNvSpPr txBox="1"/>
          <p:nvPr/>
        </p:nvSpPr>
        <p:spPr bwMode="auto">
          <a:xfrm>
            <a:off x="8976838" y="5721447"/>
            <a:ext cx="12522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£100.00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F09AFA-EE35-44FA-80DF-0B7BCC2165F9}"/>
              </a:ext>
            </a:extLst>
          </p:cNvPr>
          <p:cNvSpPr txBox="1"/>
          <p:nvPr/>
        </p:nvSpPr>
        <p:spPr bwMode="auto">
          <a:xfrm>
            <a:off x="1880785" y="5721447"/>
            <a:ext cx="1085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£58.09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90D4DC-A2D8-4DCA-AB2C-5E410F6DFEC4}"/>
              </a:ext>
            </a:extLst>
          </p:cNvPr>
          <p:cNvSpPr txBox="1"/>
          <p:nvPr/>
        </p:nvSpPr>
        <p:spPr bwMode="auto">
          <a:xfrm>
            <a:off x="2996411" y="5721447"/>
            <a:ext cx="1085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£58.10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127181-87BA-4F0E-87CB-49B9EE85001D}"/>
              </a:ext>
            </a:extLst>
          </p:cNvPr>
          <p:cNvSpPr txBox="1"/>
          <p:nvPr/>
        </p:nvSpPr>
        <p:spPr bwMode="auto">
          <a:xfrm>
            <a:off x="4402343" y="5721447"/>
            <a:ext cx="1085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£59.00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1CB5BA-7A38-4002-97E3-7DEEEE014FEF}"/>
              </a:ext>
            </a:extLst>
          </p:cNvPr>
          <p:cNvSpPr txBox="1"/>
          <p:nvPr/>
        </p:nvSpPr>
        <p:spPr bwMode="auto">
          <a:xfrm>
            <a:off x="5972710" y="5721447"/>
            <a:ext cx="1085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£60.00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1E9BAF2-D69D-4C61-B977-6B61F5D2A5ED}"/>
              </a:ext>
            </a:extLst>
          </p:cNvPr>
          <p:cNvSpPr/>
          <p:nvPr/>
        </p:nvSpPr>
        <p:spPr bwMode="auto">
          <a:xfrm>
            <a:off x="2549268" y="4285533"/>
            <a:ext cx="6119846" cy="445216"/>
          </a:xfrm>
          <a:prstGeom prst="roundRect">
            <a:avLst/>
          </a:prstGeom>
          <a:noFill/>
          <a:ln w="28575" cap="flat" cmpd="sng" algn="ctr">
            <a:solidFill>
              <a:srgbClr val="E724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D9AF8B-E436-4671-BD52-D8A92142558B}"/>
              </a:ext>
            </a:extLst>
          </p:cNvPr>
          <p:cNvSpPr txBox="1"/>
          <p:nvPr/>
        </p:nvSpPr>
        <p:spPr bwMode="auto">
          <a:xfrm>
            <a:off x="5066414" y="3718678"/>
            <a:ext cx="1085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£41.91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B9826D1-BF57-4FD3-B096-0CF522A04988}"/>
              </a:ext>
            </a:extLst>
          </p:cNvPr>
          <p:cNvSpPr txBox="1"/>
          <p:nvPr/>
        </p:nvSpPr>
        <p:spPr bwMode="auto">
          <a:xfrm>
            <a:off x="7960387" y="2236479"/>
            <a:ext cx="10855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£41.91</a:t>
            </a:r>
          </a:p>
        </p:txBody>
      </p:sp>
    </p:spTree>
    <p:extLst>
      <p:ext uri="{BB962C8B-B14F-4D97-AF65-F5344CB8AC3E}">
        <p14:creationId xmlns:p14="http://schemas.microsoft.com/office/powerpoint/2010/main" val="336876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2, Learning Outcome 10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89674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10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 most efficient and reliable strategy to find the change when purchasing several items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31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5, Unit 2, Learning Outcome 10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1.25 Addition and subtraction: money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944404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25-26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Placeholder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E332426-6546-4AAA-8CC2-BA3C9C140B5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64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1.25 Calculation: money </a:t>
            </a:r>
            <a:r>
              <a:rPr lang="en-US" dirty="0"/>
              <a:t>– step 5:3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2E6542-195A-477E-8ECB-1775A1FAC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801" y="2516400"/>
            <a:ext cx="8043699" cy="182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1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1.25 Calculation: money </a:t>
            </a:r>
            <a:r>
              <a:rPr lang="en-US" dirty="0"/>
              <a:t>– step 5:3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CBBDAB-C219-40CE-B5E3-BAB348F04974}"/>
              </a:ext>
            </a:extLst>
          </p:cNvPr>
          <p:cNvSpPr txBox="1"/>
          <p:nvPr/>
        </p:nvSpPr>
        <p:spPr bwMode="auto">
          <a:xfrm>
            <a:off x="6443559" y="1017454"/>
            <a:ext cx="13805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£11.05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C6656-87D2-43AB-BFA9-B410D7883BF6}"/>
              </a:ext>
            </a:extLst>
          </p:cNvPr>
          <p:cNvSpPr txBox="1"/>
          <p:nvPr/>
        </p:nvSpPr>
        <p:spPr bwMode="auto">
          <a:xfrm>
            <a:off x="4360894" y="1017454"/>
            <a:ext cx="2199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£20.00 − £8.95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A9C660-17D6-4DF9-89C6-D29B3AB98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169" y="3903036"/>
            <a:ext cx="7547665" cy="2334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5614E7-11CB-4AE9-B54B-EA89A70C7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59" y="3176292"/>
            <a:ext cx="1001815" cy="690571"/>
          </a:xfrm>
          <a:prstGeom prst="rect">
            <a:avLst/>
          </a:prstGeom>
        </p:spPr>
      </p:pic>
      <p:pic>
        <p:nvPicPr>
          <p:cNvPr id="12" name="Picture 11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B6A7F222-68EF-4510-B430-F0C8BF23BA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988" y="3176292"/>
            <a:ext cx="1750746" cy="6905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F51334-6734-40D5-BC44-FBB62534CA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137" y="3176292"/>
            <a:ext cx="4532484" cy="6905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CE1E7DD-DFB6-44BF-AF2E-336B710B263E}"/>
              </a:ext>
            </a:extLst>
          </p:cNvPr>
          <p:cNvSpPr txBox="1"/>
          <p:nvPr/>
        </p:nvSpPr>
        <p:spPr bwMode="auto">
          <a:xfrm>
            <a:off x="1953974" y="4075013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£8.95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34C5CF-318C-45ED-8852-BBC269458F5D}"/>
              </a:ext>
            </a:extLst>
          </p:cNvPr>
          <p:cNvSpPr txBox="1"/>
          <p:nvPr/>
        </p:nvSpPr>
        <p:spPr bwMode="auto">
          <a:xfrm>
            <a:off x="2483891" y="2683637"/>
            <a:ext cx="8691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+ 5</a:t>
            </a:r>
            <a:r>
              <a:rPr lang="en-GB" sz="12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DCE82E-7A7A-4F1E-9FED-D986C4267008}"/>
              </a:ext>
            </a:extLst>
          </p:cNvPr>
          <p:cNvSpPr txBox="1"/>
          <p:nvPr/>
        </p:nvSpPr>
        <p:spPr bwMode="auto">
          <a:xfrm>
            <a:off x="6944503" y="2683637"/>
            <a:ext cx="9797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+ £10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4705D2-95D9-4BDD-83E5-3033B8248737}"/>
              </a:ext>
            </a:extLst>
          </p:cNvPr>
          <p:cNvSpPr txBox="1"/>
          <p:nvPr/>
        </p:nvSpPr>
        <p:spPr bwMode="auto">
          <a:xfrm>
            <a:off x="2963926" y="4075013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£9.00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350C16-F24F-4607-9C15-1E3AFDCE0D11}"/>
              </a:ext>
            </a:extLst>
          </p:cNvPr>
          <p:cNvSpPr txBox="1"/>
          <p:nvPr/>
        </p:nvSpPr>
        <p:spPr bwMode="auto">
          <a:xfrm>
            <a:off x="9133079" y="4075013"/>
            <a:ext cx="10855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£20.00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09FC432-4D30-4AE0-9721-856E41933CC5}"/>
              </a:ext>
            </a:extLst>
          </p:cNvPr>
          <p:cNvSpPr/>
          <p:nvPr/>
        </p:nvSpPr>
        <p:spPr bwMode="auto">
          <a:xfrm>
            <a:off x="2402428" y="2695444"/>
            <a:ext cx="5616000" cy="423377"/>
          </a:xfrm>
          <a:prstGeom prst="roundRect">
            <a:avLst/>
          </a:prstGeom>
          <a:noFill/>
          <a:ln w="28575" cap="flat" cmpd="sng" algn="ctr">
            <a:solidFill>
              <a:srgbClr val="E724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94D5CB-2C72-43C9-850A-1C2F0890FF88}"/>
              </a:ext>
            </a:extLst>
          </p:cNvPr>
          <p:cNvSpPr txBox="1"/>
          <p:nvPr/>
        </p:nvSpPr>
        <p:spPr bwMode="auto">
          <a:xfrm>
            <a:off x="4734521" y="2231266"/>
            <a:ext cx="1085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£11.05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EBA02E-B489-43F1-A48B-266A9585852C}"/>
              </a:ext>
            </a:extLst>
          </p:cNvPr>
          <p:cNvSpPr txBox="1"/>
          <p:nvPr/>
        </p:nvSpPr>
        <p:spPr bwMode="auto">
          <a:xfrm>
            <a:off x="3894840" y="2676299"/>
            <a:ext cx="813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+ £1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8B318C-7A09-4079-A44A-40BA889FD781}"/>
              </a:ext>
            </a:extLst>
          </p:cNvPr>
          <p:cNvSpPr txBox="1"/>
          <p:nvPr/>
        </p:nvSpPr>
        <p:spPr bwMode="auto">
          <a:xfrm>
            <a:off x="4622676" y="4075013"/>
            <a:ext cx="1085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£10.00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75282B-0AC9-4EF9-9CFC-0B3CF0C1DF61}"/>
              </a:ext>
            </a:extLst>
          </p:cNvPr>
          <p:cNvSpPr txBox="1"/>
          <p:nvPr/>
        </p:nvSpPr>
        <p:spPr bwMode="auto">
          <a:xfrm>
            <a:off x="5579448" y="5268603"/>
            <a:ext cx="1033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Step 1</a:t>
            </a:r>
          </a:p>
        </p:txBody>
      </p:sp>
    </p:spTree>
    <p:extLst>
      <p:ext uri="{BB962C8B-B14F-4D97-AF65-F5344CB8AC3E}">
        <p14:creationId xmlns:p14="http://schemas.microsoft.com/office/powerpoint/2010/main" val="21567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1.25 Calculation: money </a:t>
            </a:r>
            <a:r>
              <a:rPr lang="en-US" dirty="0"/>
              <a:t>– step 5:3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F9380-3829-45E2-A34A-775EC7C8FF1D}"/>
              </a:ext>
            </a:extLst>
          </p:cNvPr>
          <p:cNvSpPr txBox="1"/>
          <p:nvPr/>
        </p:nvSpPr>
        <p:spPr bwMode="auto">
          <a:xfrm>
            <a:off x="6526916" y="1017454"/>
            <a:ext cx="12137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£7.55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F33BFB-2A96-4AA4-B909-4C84228EEB77}"/>
              </a:ext>
            </a:extLst>
          </p:cNvPr>
          <p:cNvSpPr txBox="1"/>
          <p:nvPr/>
        </p:nvSpPr>
        <p:spPr bwMode="auto">
          <a:xfrm>
            <a:off x="4444713" y="1017454"/>
            <a:ext cx="21996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£11.05 − £3.50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AF6165B-2493-4FFF-B957-B47C261A09DF}"/>
              </a:ext>
            </a:extLst>
          </p:cNvPr>
          <p:cNvGraphicFramePr>
            <a:graphicFrameLocks noGrp="1"/>
          </p:cNvGraphicFramePr>
          <p:nvPr/>
        </p:nvGraphicFramePr>
        <p:xfrm>
          <a:off x="4735200" y="2743200"/>
          <a:ext cx="27216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00">
                  <a:extLst>
                    <a:ext uri="{9D8B030D-6E8A-4147-A177-3AD203B41FA5}">
                      <a16:colId xmlns:a16="http://schemas.microsoft.com/office/drawing/2014/main" val="80736851"/>
                    </a:ext>
                  </a:extLst>
                </a:gridCol>
                <a:gridCol w="388800">
                  <a:extLst>
                    <a:ext uri="{9D8B030D-6E8A-4147-A177-3AD203B41FA5}">
                      <a16:colId xmlns:a16="http://schemas.microsoft.com/office/drawing/2014/main" val="3489417669"/>
                    </a:ext>
                  </a:extLst>
                </a:gridCol>
                <a:gridCol w="388800">
                  <a:extLst>
                    <a:ext uri="{9D8B030D-6E8A-4147-A177-3AD203B41FA5}">
                      <a16:colId xmlns:a16="http://schemas.microsoft.com/office/drawing/2014/main" val="3656947461"/>
                    </a:ext>
                  </a:extLst>
                </a:gridCol>
                <a:gridCol w="388800">
                  <a:extLst>
                    <a:ext uri="{9D8B030D-6E8A-4147-A177-3AD203B41FA5}">
                      <a16:colId xmlns:a16="http://schemas.microsoft.com/office/drawing/2014/main" val="1231333651"/>
                    </a:ext>
                  </a:extLst>
                </a:gridCol>
                <a:gridCol w="388800">
                  <a:extLst>
                    <a:ext uri="{9D8B030D-6E8A-4147-A177-3AD203B41FA5}">
                      <a16:colId xmlns:a16="http://schemas.microsoft.com/office/drawing/2014/main" val="1230725735"/>
                    </a:ext>
                  </a:extLst>
                </a:gridCol>
                <a:gridCol w="388800">
                  <a:extLst>
                    <a:ext uri="{9D8B030D-6E8A-4147-A177-3AD203B41FA5}">
                      <a16:colId xmlns:a16="http://schemas.microsoft.com/office/drawing/2014/main" val="1259956576"/>
                    </a:ext>
                  </a:extLst>
                </a:gridCol>
                <a:gridCol w="388800">
                  <a:extLst>
                    <a:ext uri="{9D8B030D-6E8A-4147-A177-3AD203B41FA5}">
                      <a16:colId xmlns:a16="http://schemas.microsoft.com/office/drawing/2014/main" val="31847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£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298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£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626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1954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E581796-8F2B-465C-8304-5329960E629A}"/>
              </a:ext>
            </a:extLst>
          </p:cNvPr>
          <p:cNvSpPr txBox="1"/>
          <p:nvPr/>
        </p:nvSpPr>
        <p:spPr bwMode="auto">
          <a:xfrm>
            <a:off x="5140663" y="3655844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AB612A-7FD9-4CF9-9520-F604F70340F1}"/>
              </a:ext>
            </a:extLst>
          </p:cNvPr>
          <p:cNvSpPr txBox="1"/>
          <p:nvPr/>
        </p:nvSpPr>
        <p:spPr bwMode="auto">
          <a:xfrm>
            <a:off x="5920336" y="3655844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131A3E-6A89-4381-9D69-0E58D398A8C5}"/>
              </a:ext>
            </a:extLst>
          </p:cNvPr>
          <p:cNvSpPr txBox="1"/>
          <p:nvPr/>
        </p:nvSpPr>
        <p:spPr bwMode="auto">
          <a:xfrm>
            <a:off x="6359696" y="3655844"/>
            <a:ext cx="251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790CAA-CDFF-42C3-8569-7001E158F45D}"/>
              </a:ext>
            </a:extLst>
          </p:cNvPr>
          <p:cNvSpPr txBox="1"/>
          <p:nvPr/>
        </p:nvSpPr>
        <p:spPr bwMode="auto">
          <a:xfrm>
            <a:off x="6699568" y="3655844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66BF93-0169-4BDF-A852-7FDB49E94B93}"/>
              </a:ext>
            </a:extLst>
          </p:cNvPr>
          <p:cNvSpPr txBox="1"/>
          <p:nvPr/>
        </p:nvSpPr>
        <p:spPr bwMode="auto">
          <a:xfrm>
            <a:off x="7086955" y="3655844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3D5A1F-B60E-4348-BD94-4ADE73092226}"/>
              </a:ext>
            </a:extLst>
          </p:cNvPr>
          <p:cNvSpPr txBox="1"/>
          <p:nvPr/>
        </p:nvSpPr>
        <p:spPr bwMode="auto">
          <a:xfrm>
            <a:off x="6600260" y="2651488"/>
            <a:ext cx="309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F754CAA-3601-4D8D-BD71-48E8768F43F6}"/>
              </a:ext>
            </a:extLst>
          </p:cNvPr>
          <p:cNvGrpSpPr/>
          <p:nvPr/>
        </p:nvGrpSpPr>
        <p:grpSpPr>
          <a:xfrm>
            <a:off x="5129773" y="3655844"/>
            <a:ext cx="2322000" cy="458957"/>
            <a:chOff x="3605773" y="3655843"/>
            <a:chExt cx="2322000" cy="45895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8E4036-F152-4F0B-B355-85DD3F17C4AD}"/>
                </a:ext>
              </a:extLst>
            </p:cNvPr>
            <p:cNvCxnSpPr/>
            <p:nvPr/>
          </p:nvCxnSpPr>
          <p:spPr bwMode="auto">
            <a:xfrm>
              <a:off x="3605773" y="4114800"/>
              <a:ext cx="23220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848B3C-FACB-4E2D-81E2-85C748EF584B}"/>
                </a:ext>
              </a:extLst>
            </p:cNvPr>
            <p:cNvCxnSpPr/>
            <p:nvPr/>
          </p:nvCxnSpPr>
          <p:spPr bwMode="auto">
            <a:xfrm>
              <a:off x="3605773" y="3655843"/>
              <a:ext cx="23220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6447269-9B28-435F-82AB-18269F02A751}"/>
              </a:ext>
            </a:extLst>
          </p:cNvPr>
          <p:cNvSpPr txBox="1"/>
          <p:nvPr/>
        </p:nvSpPr>
        <p:spPr bwMode="auto">
          <a:xfrm>
            <a:off x="4747312" y="3200996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endParaRPr lang="en-GB" sz="24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F89DB07-33F1-44C0-94F1-812C180F247A}"/>
              </a:ext>
            </a:extLst>
          </p:cNvPr>
          <p:cNvCxnSpPr>
            <a:cxnSpLocks/>
          </p:cNvCxnSpPr>
          <p:nvPr/>
        </p:nvCxnSpPr>
        <p:spPr bwMode="auto">
          <a:xfrm>
            <a:off x="5973964" y="2848854"/>
            <a:ext cx="234950" cy="234950"/>
          </a:xfrm>
          <a:prstGeom prst="line">
            <a:avLst/>
          </a:prstGeom>
          <a:noFill/>
          <a:ln w="19050" cap="flat" cmpd="sng" algn="ctr">
            <a:solidFill>
              <a:srgbClr val="E7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EE855B3-3C0B-4FFC-AE73-A32718E5306F}"/>
              </a:ext>
            </a:extLst>
          </p:cNvPr>
          <p:cNvSpPr txBox="1"/>
          <p:nvPr/>
        </p:nvSpPr>
        <p:spPr bwMode="auto">
          <a:xfrm>
            <a:off x="5951074" y="2477319"/>
            <a:ext cx="309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A4E37C-CCDB-4128-BD28-8EFB12DCEEF8}"/>
              </a:ext>
            </a:extLst>
          </p:cNvPr>
          <p:cNvSpPr txBox="1"/>
          <p:nvPr/>
        </p:nvSpPr>
        <p:spPr bwMode="auto">
          <a:xfrm>
            <a:off x="6056669" y="2503992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776DA58-25EA-43E6-9EFB-967667CB1139}"/>
              </a:ext>
            </a:extLst>
          </p:cNvPr>
          <p:cNvCxnSpPr>
            <a:cxnSpLocks/>
          </p:cNvCxnSpPr>
          <p:nvPr/>
        </p:nvCxnSpPr>
        <p:spPr bwMode="auto">
          <a:xfrm>
            <a:off x="5578475" y="2848854"/>
            <a:ext cx="234950" cy="234950"/>
          </a:xfrm>
          <a:prstGeom prst="line">
            <a:avLst/>
          </a:prstGeom>
          <a:noFill/>
          <a:ln w="19050" cap="flat" cmpd="sng" algn="ctr">
            <a:solidFill>
              <a:srgbClr val="E7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80FC96B-0497-4520-AC11-85614CFCF525}"/>
              </a:ext>
            </a:extLst>
          </p:cNvPr>
          <p:cNvSpPr txBox="1"/>
          <p:nvPr/>
        </p:nvSpPr>
        <p:spPr bwMode="auto">
          <a:xfrm>
            <a:off x="5651755" y="2503091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0425CB-0E45-4A72-A927-965AC26F560F}"/>
              </a:ext>
            </a:extLst>
          </p:cNvPr>
          <p:cNvSpPr txBox="1"/>
          <p:nvPr/>
        </p:nvSpPr>
        <p:spPr bwMode="auto">
          <a:xfrm>
            <a:off x="5579448" y="5268603"/>
            <a:ext cx="1033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Step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51F680-C6A3-4F36-BC8B-5AF9DFEAE558}"/>
              </a:ext>
            </a:extLst>
          </p:cNvPr>
          <p:cNvSpPr txBox="1"/>
          <p:nvPr/>
        </p:nvSpPr>
        <p:spPr bwMode="auto">
          <a:xfrm>
            <a:off x="5520261" y="3655844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4702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  <p:bldP spid="18" grpId="0"/>
      <p:bldP spid="21" grpId="0"/>
      <p:bldP spid="22" grpId="0"/>
      <p:bldP spid="24" grpId="0"/>
      <p:bldP spid="2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</p:spPr>
        <p:txBody>
          <a:bodyPr/>
          <a:lstStyle/>
          <a:p>
            <a:r>
              <a:rPr lang="en-GB" dirty="0"/>
              <a:t>1.25 Calculation: money </a:t>
            </a:r>
            <a:r>
              <a:rPr lang="en-US" dirty="0"/>
              <a:t>– step 5:3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F9380-3829-45E2-A34A-775EC7C8FF1D}"/>
              </a:ext>
            </a:extLst>
          </p:cNvPr>
          <p:cNvSpPr txBox="1"/>
          <p:nvPr/>
        </p:nvSpPr>
        <p:spPr bwMode="auto">
          <a:xfrm>
            <a:off x="6319735" y="1017454"/>
            <a:ext cx="13805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£12.45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F33BFB-2A96-4AA4-B909-4C84228EEB77}"/>
              </a:ext>
            </a:extLst>
          </p:cNvPr>
          <p:cNvSpPr txBox="1"/>
          <p:nvPr/>
        </p:nvSpPr>
        <p:spPr bwMode="auto">
          <a:xfrm>
            <a:off x="4401453" y="1017454"/>
            <a:ext cx="2117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£8.95 + £3.50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AF6165B-2493-4FFF-B957-B47C261A09DF}"/>
              </a:ext>
            </a:extLst>
          </p:cNvPr>
          <p:cNvGraphicFramePr>
            <a:graphicFrameLocks noGrp="1"/>
          </p:cNvGraphicFramePr>
          <p:nvPr/>
        </p:nvGraphicFramePr>
        <p:xfrm>
          <a:off x="4735200" y="2743200"/>
          <a:ext cx="27216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00">
                  <a:extLst>
                    <a:ext uri="{9D8B030D-6E8A-4147-A177-3AD203B41FA5}">
                      <a16:colId xmlns:a16="http://schemas.microsoft.com/office/drawing/2014/main" val="80736851"/>
                    </a:ext>
                  </a:extLst>
                </a:gridCol>
                <a:gridCol w="388800">
                  <a:extLst>
                    <a:ext uri="{9D8B030D-6E8A-4147-A177-3AD203B41FA5}">
                      <a16:colId xmlns:a16="http://schemas.microsoft.com/office/drawing/2014/main" val="3489417669"/>
                    </a:ext>
                  </a:extLst>
                </a:gridCol>
                <a:gridCol w="388800">
                  <a:extLst>
                    <a:ext uri="{9D8B030D-6E8A-4147-A177-3AD203B41FA5}">
                      <a16:colId xmlns:a16="http://schemas.microsoft.com/office/drawing/2014/main" val="3656947461"/>
                    </a:ext>
                  </a:extLst>
                </a:gridCol>
                <a:gridCol w="388800">
                  <a:extLst>
                    <a:ext uri="{9D8B030D-6E8A-4147-A177-3AD203B41FA5}">
                      <a16:colId xmlns:a16="http://schemas.microsoft.com/office/drawing/2014/main" val="1231333651"/>
                    </a:ext>
                  </a:extLst>
                </a:gridCol>
                <a:gridCol w="388800">
                  <a:extLst>
                    <a:ext uri="{9D8B030D-6E8A-4147-A177-3AD203B41FA5}">
                      <a16:colId xmlns:a16="http://schemas.microsoft.com/office/drawing/2014/main" val="1230725735"/>
                    </a:ext>
                  </a:extLst>
                </a:gridCol>
                <a:gridCol w="388800">
                  <a:extLst>
                    <a:ext uri="{9D8B030D-6E8A-4147-A177-3AD203B41FA5}">
                      <a16:colId xmlns:a16="http://schemas.microsoft.com/office/drawing/2014/main" val="1259956576"/>
                    </a:ext>
                  </a:extLst>
                </a:gridCol>
                <a:gridCol w="388800">
                  <a:extLst>
                    <a:ext uri="{9D8B030D-6E8A-4147-A177-3AD203B41FA5}">
                      <a16:colId xmlns:a16="http://schemas.microsoft.com/office/drawing/2014/main" val="31847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£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298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£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Myriad Pro Semibold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626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E72420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Myriad Pro Semi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1954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E581796-8F2B-465C-8304-5329960E629A}"/>
              </a:ext>
            </a:extLst>
          </p:cNvPr>
          <p:cNvSpPr txBox="1"/>
          <p:nvPr/>
        </p:nvSpPr>
        <p:spPr bwMode="auto">
          <a:xfrm>
            <a:off x="5140663" y="3655844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AB612A-7FD9-4CF9-9520-F604F70340F1}"/>
              </a:ext>
            </a:extLst>
          </p:cNvPr>
          <p:cNvSpPr txBox="1"/>
          <p:nvPr/>
        </p:nvSpPr>
        <p:spPr bwMode="auto">
          <a:xfrm>
            <a:off x="5920336" y="3655844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131A3E-6A89-4381-9D69-0E58D398A8C5}"/>
              </a:ext>
            </a:extLst>
          </p:cNvPr>
          <p:cNvSpPr txBox="1"/>
          <p:nvPr/>
        </p:nvSpPr>
        <p:spPr bwMode="auto">
          <a:xfrm>
            <a:off x="6359696" y="3655844"/>
            <a:ext cx="251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790CAA-CDFF-42C3-8569-7001E158F45D}"/>
              </a:ext>
            </a:extLst>
          </p:cNvPr>
          <p:cNvSpPr txBox="1"/>
          <p:nvPr/>
        </p:nvSpPr>
        <p:spPr bwMode="auto">
          <a:xfrm>
            <a:off x="6699568" y="3655844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66BF93-0169-4BDF-A852-7FDB49E94B93}"/>
              </a:ext>
            </a:extLst>
          </p:cNvPr>
          <p:cNvSpPr txBox="1"/>
          <p:nvPr/>
        </p:nvSpPr>
        <p:spPr bwMode="auto">
          <a:xfrm>
            <a:off x="7086955" y="3655844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3D5A1F-B60E-4348-BD94-4ADE73092226}"/>
              </a:ext>
            </a:extLst>
          </p:cNvPr>
          <p:cNvSpPr txBox="1"/>
          <p:nvPr/>
        </p:nvSpPr>
        <p:spPr bwMode="auto">
          <a:xfrm>
            <a:off x="5936589" y="4136349"/>
            <a:ext cx="309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F754CAA-3601-4D8D-BD71-48E8768F43F6}"/>
              </a:ext>
            </a:extLst>
          </p:cNvPr>
          <p:cNvGrpSpPr/>
          <p:nvPr/>
        </p:nvGrpSpPr>
        <p:grpSpPr>
          <a:xfrm>
            <a:off x="5129773" y="3655844"/>
            <a:ext cx="2322000" cy="458957"/>
            <a:chOff x="3605773" y="3655843"/>
            <a:chExt cx="2322000" cy="45895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8E4036-F152-4F0B-B355-85DD3F17C4AD}"/>
                </a:ext>
              </a:extLst>
            </p:cNvPr>
            <p:cNvCxnSpPr/>
            <p:nvPr/>
          </p:nvCxnSpPr>
          <p:spPr bwMode="auto">
            <a:xfrm>
              <a:off x="3605773" y="4114800"/>
              <a:ext cx="23220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848B3C-FACB-4E2D-81E2-85C748EF584B}"/>
                </a:ext>
              </a:extLst>
            </p:cNvPr>
            <p:cNvCxnSpPr/>
            <p:nvPr/>
          </p:nvCxnSpPr>
          <p:spPr bwMode="auto">
            <a:xfrm>
              <a:off x="3605773" y="3655843"/>
              <a:ext cx="23220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6447269-9B28-435F-82AB-18269F02A751}"/>
              </a:ext>
            </a:extLst>
          </p:cNvPr>
          <p:cNvSpPr txBox="1"/>
          <p:nvPr/>
        </p:nvSpPr>
        <p:spPr bwMode="auto">
          <a:xfrm>
            <a:off x="4747312" y="3200996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+</a:t>
            </a:r>
            <a:endParaRPr lang="en-GB" sz="24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0425CB-0E45-4A72-A927-965AC26F560F}"/>
              </a:ext>
            </a:extLst>
          </p:cNvPr>
          <p:cNvSpPr txBox="1"/>
          <p:nvPr/>
        </p:nvSpPr>
        <p:spPr bwMode="auto">
          <a:xfrm>
            <a:off x="5579448" y="5268603"/>
            <a:ext cx="1033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Step 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E32D89-8F8E-4678-BA07-58B657A3684B}"/>
              </a:ext>
            </a:extLst>
          </p:cNvPr>
          <p:cNvSpPr txBox="1"/>
          <p:nvPr/>
        </p:nvSpPr>
        <p:spPr bwMode="auto">
          <a:xfrm>
            <a:off x="5575567" y="4136349"/>
            <a:ext cx="309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48214E-7929-47D4-8781-40C82B0255CB}"/>
              </a:ext>
            </a:extLst>
          </p:cNvPr>
          <p:cNvSpPr txBox="1"/>
          <p:nvPr/>
        </p:nvSpPr>
        <p:spPr bwMode="auto">
          <a:xfrm>
            <a:off x="5532988" y="3655844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7087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  <p:bldP spid="18" grpId="0"/>
      <p:bldP spid="2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i="0" u="none" strike="noStrike" dirty="0">
                <a:effectLst/>
              </a:rPr>
              <a:t>Year 5, Unit 2, Learning Outcome 1</a:t>
            </a:r>
            <a:endParaRPr lang="en-GB" sz="24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1.25 Addition and subtraction: money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924671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1:1-1:2 and 1:8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and 9-10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Placeholder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E332426-6546-4AAA-8CC2-BA3C9C140B5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90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1.25 Calculation: money </a:t>
            </a:r>
            <a:r>
              <a:rPr lang="en-US" dirty="0"/>
              <a:t>– step 5:3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04526E-DA86-45F2-9F4F-6A7F36A75509}"/>
              </a:ext>
            </a:extLst>
          </p:cNvPr>
          <p:cNvSpPr txBox="1"/>
          <p:nvPr/>
        </p:nvSpPr>
        <p:spPr bwMode="auto">
          <a:xfrm>
            <a:off x="6612641" y="1017454"/>
            <a:ext cx="12137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£7.55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562C7D-DFA8-400E-B1A3-CCFCCC599C12}"/>
              </a:ext>
            </a:extLst>
          </p:cNvPr>
          <p:cNvSpPr txBox="1"/>
          <p:nvPr/>
        </p:nvSpPr>
        <p:spPr bwMode="auto">
          <a:xfrm>
            <a:off x="4361356" y="1017454"/>
            <a:ext cx="23663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£20.00 − £12.45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FF22DC-72C5-499E-A172-F433C8B37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49" y="3903036"/>
            <a:ext cx="7489305" cy="2334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003A08-ED1A-4750-9C07-9AF92D95C54A}"/>
              </a:ext>
            </a:extLst>
          </p:cNvPr>
          <p:cNvSpPr txBox="1"/>
          <p:nvPr/>
        </p:nvSpPr>
        <p:spPr bwMode="auto">
          <a:xfrm>
            <a:off x="1806967" y="4075013"/>
            <a:ext cx="10855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£12.45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6682D8-9D75-41BC-8521-1035221B79D8}"/>
              </a:ext>
            </a:extLst>
          </p:cNvPr>
          <p:cNvSpPr txBox="1"/>
          <p:nvPr/>
        </p:nvSpPr>
        <p:spPr bwMode="auto">
          <a:xfrm>
            <a:off x="2400536" y="2683637"/>
            <a:ext cx="10358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+ 55</a:t>
            </a:r>
            <a:r>
              <a:rPr lang="en-GB" sz="12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483250-5515-4B5A-8B8C-8B97D3E8E2B1}"/>
              </a:ext>
            </a:extLst>
          </p:cNvPr>
          <p:cNvSpPr txBox="1"/>
          <p:nvPr/>
        </p:nvSpPr>
        <p:spPr bwMode="auto">
          <a:xfrm>
            <a:off x="2952635" y="4075013"/>
            <a:ext cx="10855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£13.00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735138-1478-4F9F-A80F-4E928C4B559B}"/>
              </a:ext>
            </a:extLst>
          </p:cNvPr>
          <p:cNvSpPr txBox="1"/>
          <p:nvPr/>
        </p:nvSpPr>
        <p:spPr bwMode="auto">
          <a:xfrm>
            <a:off x="9117204" y="4075013"/>
            <a:ext cx="10855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£20.00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D39B8C0-C663-4C10-8032-8BF0E9BB8844}"/>
              </a:ext>
            </a:extLst>
          </p:cNvPr>
          <p:cNvSpPr/>
          <p:nvPr/>
        </p:nvSpPr>
        <p:spPr bwMode="auto">
          <a:xfrm>
            <a:off x="2402428" y="2695444"/>
            <a:ext cx="4661312" cy="423377"/>
          </a:xfrm>
          <a:prstGeom prst="roundRect">
            <a:avLst/>
          </a:prstGeom>
          <a:noFill/>
          <a:ln w="28575" cap="flat" cmpd="sng" algn="ctr">
            <a:solidFill>
              <a:srgbClr val="E724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4225EF-A5E9-46D1-9D7C-49B35346522D}"/>
              </a:ext>
            </a:extLst>
          </p:cNvPr>
          <p:cNvSpPr txBox="1"/>
          <p:nvPr/>
        </p:nvSpPr>
        <p:spPr bwMode="auto">
          <a:xfrm>
            <a:off x="4273665" y="2231266"/>
            <a:ext cx="918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E7242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£7.55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47BCCC-EE66-4C35-9F76-DE93639466A7}"/>
              </a:ext>
            </a:extLst>
          </p:cNvPr>
          <p:cNvSpPr txBox="1"/>
          <p:nvPr/>
        </p:nvSpPr>
        <p:spPr bwMode="auto">
          <a:xfrm>
            <a:off x="6161965" y="2676299"/>
            <a:ext cx="813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62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+ £7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CF3CAC1-6164-4678-9E22-2D2640A6D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169" y="3176556"/>
            <a:ext cx="992090" cy="690571"/>
          </a:xfrm>
          <a:prstGeom prst="rect">
            <a:avLst/>
          </a:prstGeom>
        </p:spPr>
      </p:pic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B1B8EAE-7C9F-4152-A8C0-1EE3E9AEFD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41" y="3176556"/>
            <a:ext cx="6195691" cy="6905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F44B428-3B2D-4B1F-8FB6-D1110E3DE9E4}"/>
              </a:ext>
            </a:extLst>
          </p:cNvPr>
          <p:cNvSpPr txBox="1"/>
          <p:nvPr/>
        </p:nvSpPr>
        <p:spPr bwMode="auto">
          <a:xfrm>
            <a:off x="5579448" y="5268603"/>
            <a:ext cx="1033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Step 2</a:t>
            </a:r>
          </a:p>
        </p:txBody>
      </p:sp>
    </p:spTree>
    <p:extLst>
      <p:ext uri="{BB962C8B-B14F-4D97-AF65-F5344CB8AC3E}">
        <p14:creationId xmlns:p14="http://schemas.microsoft.com/office/powerpoint/2010/main" val="356267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 animBg="1"/>
      <p:bldP spid="14" grpId="0"/>
      <p:bldP spid="1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84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1.25 Calculation: money</a:t>
            </a:r>
            <a:r>
              <a:rPr lang="en-US" dirty="0"/>
              <a:t> – step 1:2</a:t>
            </a:r>
          </a:p>
        </p:txBody>
      </p:sp>
      <p:pic>
        <p:nvPicPr>
          <p:cNvPr id="4" name="Picture 3" descr="A close up of a box&#10;&#10;Description generated with high confidence">
            <a:extLst>
              <a:ext uri="{FF2B5EF4-FFF2-40B4-BE49-F238E27FC236}">
                <a16:creationId xmlns:a16="http://schemas.microsoft.com/office/drawing/2014/main" id="{2B920327-3C8E-4F62-BCAA-3203C23D2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1527175"/>
            <a:ext cx="6135088" cy="16983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CFFBAC-237E-4DCD-9409-4DE602EBAA95}"/>
              </a:ext>
            </a:extLst>
          </p:cNvPr>
          <p:cNvSpPr txBox="1"/>
          <p:nvPr/>
        </p:nvSpPr>
        <p:spPr bwMode="auto">
          <a:xfrm>
            <a:off x="5158060" y="3547571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5EDEAA-AF53-40FC-87A9-F7E6AADA3533}"/>
              </a:ext>
            </a:extLst>
          </p:cNvPr>
          <p:cNvSpPr txBox="1"/>
          <p:nvPr/>
        </p:nvSpPr>
        <p:spPr bwMode="auto">
          <a:xfrm>
            <a:off x="5656810" y="3547571"/>
            <a:ext cx="13773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or  £3.00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CF8192-8D5B-4726-B01B-1E3528A7B11D}"/>
              </a:ext>
            </a:extLst>
          </p:cNvPr>
          <p:cNvSpPr txBox="1"/>
          <p:nvPr/>
        </p:nvSpPr>
        <p:spPr bwMode="auto">
          <a:xfrm>
            <a:off x="5098387" y="4331260"/>
            <a:ext cx="19952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three pounds</a:t>
            </a:r>
          </a:p>
        </p:txBody>
      </p:sp>
    </p:spTree>
    <p:extLst>
      <p:ext uri="{BB962C8B-B14F-4D97-AF65-F5344CB8AC3E}">
        <p14:creationId xmlns:p14="http://schemas.microsoft.com/office/powerpoint/2010/main" val="24147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71B203B-E973-48D4-B625-005D0785BB0E}"/>
              </a:ext>
            </a:extLst>
          </p:cNvPr>
          <p:cNvSpPr txBox="1"/>
          <p:nvPr/>
        </p:nvSpPr>
        <p:spPr bwMode="auto">
          <a:xfrm>
            <a:off x="5638961" y="5274372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£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1.25 Calculation: money </a:t>
            </a:r>
            <a:r>
              <a:rPr lang="en-US" dirty="0"/>
              <a:t>– step 1:8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EA2933-B13F-4C77-BE09-33EE00C035E8}"/>
              </a:ext>
            </a:extLst>
          </p:cNvPr>
          <p:cNvSpPr txBox="1"/>
          <p:nvPr/>
        </p:nvSpPr>
        <p:spPr bwMode="auto">
          <a:xfrm>
            <a:off x="5803267" y="5274372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602002-F8F5-4E22-BE15-AD97DFCC6D5C}"/>
              </a:ext>
            </a:extLst>
          </p:cNvPr>
          <p:cNvSpPr txBox="1"/>
          <p:nvPr/>
        </p:nvSpPr>
        <p:spPr bwMode="auto">
          <a:xfrm>
            <a:off x="5970439" y="5274372"/>
            <a:ext cx="251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72548B-994F-4AF5-95E1-8F4532107077}"/>
              </a:ext>
            </a:extLst>
          </p:cNvPr>
          <p:cNvSpPr txBox="1"/>
          <p:nvPr/>
        </p:nvSpPr>
        <p:spPr bwMode="auto">
          <a:xfrm>
            <a:off x="6036105" y="5274372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BA324C-5842-4920-BC52-FDF3790F5304}"/>
              </a:ext>
            </a:extLst>
          </p:cNvPr>
          <p:cNvSpPr txBox="1"/>
          <p:nvPr/>
        </p:nvSpPr>
        <p:spPr bwMode="auto">
          <a:xfrm>
            <a:off x="6200970" y="5274372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  <p:pic>
        <p:nvPicPr>
          <p:cNvPr id="26" name="Picture 2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9481C36-477D-49DE-9E75-84D2A3972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01" y="1618099"/>
            <a:ext cx="835470" cy="835470"/>
          </a:xfrm>
          <a:prstGeom prst="rect">
            <a:avLst/>
          </a:prstGeom>
        </p:spPr>
      </p:pic>
      <p:pic>
        <p:nvPicPr>
          <p:cNvPr id="28" name="Picture 2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04E9170-65DF-4C3F-9B4C-397F4A02A6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951" y="1352796"/>
            <a:ext cx="773121" cy="766886"/>
          </a:xfrm>
          <a:prstGeom prst="rect">
            <a:avLst/>
          </a:prstGeom>
        </p:spPr>
      </p:pic>
      <p:pic>
        <p:nvPicPr>
          <p:cNvPr id="30" name="Picture 2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EA6F53B-A458-48DF-ADCB-0BC77196AE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44" y="3804885"/>
            <a:ext cx="860409" cy="86040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F5CB522-075C-4EA6-8D39-CD40E19E1F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84" y="2519509"/>
            <a:ext cx="685833" cy="6858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B9F9432-D391-4826-A2D1-FD8E0F1428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995" y="2760684"/>
            <a:ext cx="685833" cy="68583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206C28A-7900-44E5-8B34-B551C8476B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454" y="2176593"/>
            <a:ext cx="685833" cy="685833"/>
          </a:xfrm>
          <a:prstGeom prst="rect">
            <a:avLst/>
          </a:prstGeom>
        </p:spPr>
      </p:pic>
      <p:pic>
        <p:nvPicPr>
          <p:cNvPr id="35" name="Picture 3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7AF96B85-EAB2-4E64-8BB7-460995403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417" y="2552258"/>
            <a:ext cx="835470" cy="835470"/>
          </a:xfrm>
          <a:prstGeom prst="rect">
            <a:avLst/>
          </a:prstGeom>
        </p:spPr>
      </p:pic>
      <p:pic>
        <p:nvPicPr>
          <p:cNvPr id="36" name="Picture 3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5D9E063-FB6E-4AE3-A283-581A963F5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75" y="3885682"/>
            <a:ext cx="835470" cy="835470"/>
          </a:xfrm>
          <a:prstGeom prst="rect">
            <a:avLst/>
          </a:prstGeom>
        </p:spPr>
      </p:pic>
      <p:pic>
        <p:nvPicPr>
          <p:cNvPr id="37" name="Picture 3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1A47857-C979-439C-9029-9B272A3DB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776" y="4103957"/>
            <a:ext cx="835470" cy="835470"/>
          </a:xfrm>
          <a:prstGeom prst="rect">
            <a:avLst/>
          </a:prstGeom>
        </p:spPr>
      </p:pic>
      <p:pic>
        <p:nvPicPr>
          <p:cNvPr id="38" name="Picture 3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484C6D8-6ACB-435C-A275-A6CBA608D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94" y="3377932"/>
            <a:ext cx="835470" cy="835470"/>
          </a:xfrm>
          <a:prstGeom prst="rect">
            <a:avLst/>
          </a:prstGeom>
        </p:spPr>
      </p:pic>
      <p:pic>
        <p:nvPicPr>
          <p:cNvPr id="39" name="Picture 3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EB44712-7C49-4A28-9AE0-F508BBD59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0" y="3377932"/>
            <a:ext cx="835470" cy="835470"/>
          </a:xfrm>
          <a:prstGeom prst="rect">
            <a:avLst/>
          </a:prstGeom>
        </p:spPr>
      </p:pic>
      <p:pic>
        <p:nvPicPr>
          <p:cNvPr id="40" name="Picture 3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717331D-C26A-47AD-9EF1-4C0F3AF84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866" y="3377932"/>
            <a:ext cx="835470" cy="83547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D6FA1FF-FB9E-4B8B-991E-DEE56154C4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894" y="3527570"/>
            <a:ext cx="685833" cy="68583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666024E-E5F6-4E5C-B302-1907D409B9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085" y="3527570"/>
            <a:ext cx="685833" cy="68583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30C9E9F-0F1C-4FA2-960B-D261ED137E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489" y="3527570"/>
            <a:ext cx="685833" cy="685833"/>
          </a:xfrm>
          <a:prstGeom prst="rect">
            <a:avLst/>
          </a:prstGeom>
        </p:spPr>
      </p:pic>
      <p:pic>
        <p:nvPicPr>
          <p:cNvPr id="44" name="Picture 4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B702616-18CD-426F-AE9D-E86B27AEEA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05" y="3352994"/>
            <a:ext cx="860409" cy="860409"/>
          </a:xfrm>
          <a:prstGeom prst="rect">
            <a:avLst/>
          </a:prstGeom>
        </p:spPr>
      </p:pic>
      <p:pic>
        <p:nvPicPr>
          <p:cNvPr id="46" name="Picture 4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4D7B04E-5583-4EDC-BFFD-12D1102BC7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556" y="3446516"/>
            <a:ext cx="773121" cy="766886"/>
          </a:xfrm>
          <a:prstGeom prst="rect">
            <a:avLst/>
          </a:prstGeom>
        </p:spPr>
      </p:pic>
      <p:pic>
        <p:nvPicPr>
          <p:cNvPr id="49" name="Picture 4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DBB323B-DAA8-4032-8603-9E025B912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353" y="3377932"/>
            <a:ext cx="835470" cy="83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6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-0.18828 0.2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4" y="128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-0.10079 -0.072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" y="-363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11055 -0.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4" y="-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-0.22622 0.1217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9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-0.01476 0.3046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64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-0.02435 -0.0703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-351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14076 0.199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995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31067 0.1129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564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40625 0.1458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1.25 Calculation: money </a:t>
            </a:r>
            <a:r>
              <a:rPr lang="en-US" dirty="0"/>
              <a:t>– step 1:8</a:t>
            </a:r>
          </a:p>
        </p:txBody>
      </p:sp>
      <p:pic>
        <p:nvPicPr>
          <p:cNvPr id="4" name="Picture 3" descr="A close up of a sign&#10;&#10;Description generated with high confidence">
            <a:extLst>
              <a:ext uri="{FF2B5EF4-FFF2-40B4-BE49-F238E27FC236}">
                <a16:creationId xmlns:a16="http://schemas.microsoft.com/office/drawing/2014/main" id="{8F388EB8-BD1A-4816-982D-D4F1AF6409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9094" y="2466090"/>
            <a:ext cx="3593812" cy="192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theme/theme1.xml><?xml version="1.0" encoding="utf-8"?>
<a:theme xmlns:a="http://schemas.openxmlformats.org/drawingml/2006/main" name="Custom Desig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aterials template" id="{9D982857-CF2B-43AA-8EDC-B9C712029F63}" vid="{D9E6F676-3E42-4DD9-87CD-93A784DD82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6C4E9411A2B847AB3A2FDDFBD5392E" ma:contentTypeVersion="12" ma:contentTypeDescription="Create a new document." ma:contentTypeScope="" ma:versionID="434d7b626fa96a0718c1193846830b32">
  <xsd:schema xmlns:xsd="http://www.w3.org/2001/XMLSchema" xmlns:xs="http://www.w3.org/2001/XMLSchema" xmlns:p="http://schemas.microsoft.com/office/2006/metadata/properties" xmlns:ns2="dc9bd944-225f-43f1-96dc-d5ee43d55d1c" xmlns:ns3="6e8f39c4-649a-4727-b531-9584b06a2d5b" targetNamespace="http://schemas.microsoft.com/office/2006/metadata/properties" ma:root="true" ma:fieldsID="3b76194d8edd212a55ab64e907a72791" ns2:_="" ns3:_="">
    <xsd:import namespace="dc9bd944-225f-43f1-96dc-d5ee43d55d1c"/>
    <xsd:import namespace="6e8f39c4-649a-4727-b531-9584b06a2d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bd944-225f-43f1-96dc-d5ee43d55d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f39c4-649a-4727-b531-9584b06a2d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2AB53F-2365-4221-B52E-1FAB7194DE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2F4355-41EF-4DA9-B998-C6511E367AD2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dc9bd944-225f-43f1-96dc-d5ee43d55d1c"/>
    <ds:schemaRef ds:uri="6e8f39c4-649a-4727-b531-9584b06a2d5b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62668C2-08C9-4D64-8C9D-DFC75F1E3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9bd944-225f-43f1-96dc-d5ee43d55d1c"/>
    <ds:schemaRef ds:uri="6e8f39c4-649a-4727-b531-9584b06a2d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materials template</Template>
  <TotalTime>3008</TotalTime>
  <Words>3063</Words>
  <Application>Microsoft Office PowerPoint</Application>
  <PresentationFormat>Widescreen</PresentationFormat>
  <Paragraphs>707</Paragraphs>
  <Slides>61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</vt:lpstr>
      <vt:lpstr>Calibri</vt:lpstr>
      <vt:lpstr>Calibri Light</vt:lpstr>
      <vt:lpstr>Comic Sans MS</vt:lpstr>
      <vt:lpstr>Myriad Pro</vt:lpstr>
      <vt:lpstr>Myriad Pro Semibold</vt:lpstr>
      <vt:lpstr>Custom Design</vt:lpstr>
      <vt:lpstr>PowerPoint Presentation</vt:lpstr>
      <vt:lpstr>PowerPoint Presentation</vt:lpstr>
      <vt:lpstr>Contents</vt:lpstr>
      <vt:lpstr>Contents</vt:lpstr>
      <vt:lpstr>PowerPoint Presentation</vt:lpstr>
      <vt:lpstr>Year 5, Unit 2, Learning Outcome 1</vt:lpstr>
      <vt:lpstr>PowerPoint Presentation</vt:lpstr>
      <vt:lpstr>PowerPoint Presentation</vt:lpstr>
      <vt:lpstr>PowerPoint Presentation</vt:lpstr>
      <vt:lpstr>PowerPoint Presentation</vt:lpstr>
      <vt:lpstr>Year 5, Unit 2, Learning Outcome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5, Unit 2, Learning Outcome 3</vt:lpstr>
      <vt:lpstr>PowerPoint Presentation</vt:lpstr>
      <vt:lpstr>Year 5, Unit 2, Learning Outcome 4</vt:lpstr>
      <vt:lpstr>PowerPoint Presentation</vt:lpstr>
      <vt:lpstr>PowerPoint Presentation</vt:lpstr>
      <vt:lpstr>PowerPoint Presentation</vt:lpstr>
      <vt:lpstr>Year 5, Unit 2, Learning Outcome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5, Unit 2, Learning Outcome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5, Unit 2, Learning Outcome 7</vt:lpstr>
      <vt:lpstr>PowerPoint Presentation</vt:lpstr>
      <vt:lpstr>PowerPoint Presentation</vt:lpstr>
      <vt:lpstr>PowerPoint Presentation</vt:lpstr>
      <vt:lpstr>Year 5, Unit 2, Learning Outcome 8</vt:lpstr>
      <vt:lpstr>PowerPoint Presentation</vt:lpstr>
      <vt:lpstr>PowerPoint Presentation</vt:lpstr>
      <vt:lpstr>PowerPoint Presentation</vt:lpstr>
      <vt:lpstr>PowerPoint Presentation</vt:lpstr>
      <vt:lpstr>Year 5, Unit 2, Learning Outcome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5, Unit 2, Learning Outcome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Cole</dc:creator>
  <cp:lastModifiedBy>Andrew Young</cp:lastModifiedBy>
  <cp:revision>98</cp:revision>
  <dcterms:created xsi:type="dcterms:W3CDTF">2021-05-07T12:27:15Z</dcterms:created>
  <dcterms:modified xsi:type="dcterms:W3CDTF">2021-07-30T12:59:14Z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0x010100E66C4E9411A2B847AB3A2FDDFBD5392E</vt:lpwstr>
  </property>
</Properties>
</file>