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2" r:id="rId5"/>
  </p:sldMasterIdLst>
  <p:notesMasterIdLst>
    <p:notesMasterId r:id="rId25"/>
  </p:notesMasterIdLst>
  <p:sldIdLst>
    <p:sldId id="256" r:id="rId6"/>
    <p:sldId id="257" r:id="rId7"/>
    <p:sldId id="258" r:id="rId8"/>
    <p:sldId id="267" r:id="rId9"/>
    <p:sldId id="268" r:id="rId10"/>
    <p:sldId id="266" r:id="rId11"/>
    <p:sldId id="270" r:id="rId12"/>
    <p:sldId id="264" r:id="rId13"/>
    <p:sldId id="306" r:id="rId14"/>
    <p:sldId id="285" r:id="rId15"/>
    <p:sldId id="305" r:id="rId16"/>
    <p:sldId id="310" r:id="rId17"/>
    <p:sldId id="269" r:id="rId18"/>
    <p:sldId id="272" r:id="rId19"/>
    <p:sldId id="273" r:id="rId20"/>
    <p:sldId id="309" r:id="rId21"/>
    <p:sldId id="311" r:id="rId22"/>
    <p:sldId id="308"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WTPUv/885hflrgOPnOISA==" hashData="JlXUCfBge/cFS9aSs+av3/iOIzUsheB8/JTqZ6YA+pbjuXplhef+DVKTa/7UJ3vy3Pim/JgOhPkv1HOe+qFVI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1F9"/>
    <a:srgbClr val="007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9454" autoAdjust="0"/>
  </p:normalViewPr>
  <p:slideViewPr>
    <p:cSldViewPr snapToGrid="0">
      <p:cViewPr>
        <p:scale>
          <a:sx n="100" d="100"/>
          <a:sy n="100" d="100"/>
        </p:scale>
        <p:origin x="-1144" y="-92"/>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10/05/2018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40929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slide is animated:</a:t>
            </a:r>
          </a:p>
          <a:p>
            <a:r>
              <a:rPr lang="en-GB" dirty="0"/>
              <a:t>Click 1: One will jump on the shoulders</a:t>
            </a:r>
            <a:r>
              <a:rPr lang="en-GB" baseline="0" dirty="0"/>
              <a:t> of another One to show that they are the same height as Two. One jumps back down again.</a:t>
            </a:r>
          </a:p>
          <a:p>
            <a:r>
              <a:rPr lang="en-GB" baseline="0" dirty="0"/>
              <a:t>Click 2</a:t>
            </a:r>
            <a:r>
              <a:rPr lang="en-GB" dirty="0"/>
              <a:t>:</a:t>
            </a:r>
            <a:r>
              <a:rPr lang="en-GB" baseline="0" dirty="0"/>
              <a:t> Two says that he is 1 more than One.</a:t>
            </a:r>
            <a:endParaRPr lang="en-GB" baseline="0" dirty="0">
              <a:cs typeface="Calibri"/>
            </a:endParaRPr>
          </a:p>
          <a:p>
            <a:r>
              <a:rPr lang="en-GB" baseline="0" dirty="0"/>
              <a:t>Click 3</a:t>
            </a:r>
            <a:r>
              <a:rPr lang="en-GB" dirty="0"/>
              <a:t>:</a:t>
            </a:r>
            <a:r>
              <a:rPr lang="en-GB" baseline="0" dirty="0"/>
              <a:t> One says he is 1 less than Two.</a:t>
            </a:r>
            <a:endParaRPr lang="en-GB" baseline="0" dirty="0">
              <a:cs typeface="Calibri"/>
            </a:endParaRPr>
          </a:p>
          <a:p>
            <a:r>
              <a:rPr lang="en-GB" baseline="0" dirty="0"/>
              <a:t>Ask the children to discuss whether they are right and to explain and demonstrate why or why not.</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03335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previous slide reminds children about how Two was made.</a:t>
            </a:r>
          </a:p>
          <a:p>
            <a:r>
              <a:rPr lang="en-GB" dirty="0"/>
              <a:t>Three is made in a similar way by One jumping on the shoulders of Two.</a:t>
            </a:r>
            <a:endParaRPr lang="en-GB" dirty="0">
              <a:cs typeface="Calibri"/>
            </a:endParaRPr>
          </a:p>
          <a:p>
            <a:r>
              <a:rPr lang="en-GB" dirty="0"/>
              <a:t>This</a:t>
            </a:r>
            <a:r>
              <a:rPr lang="en-GB" baseline="0" dirty="0"/>
              <a:t> slide is about helping children to make those connections by comparing how Two and Three were built.</a:t>
            </a:r>
          </a:p>
          <a:p>
            <a:endParaRPr lang="en-GB" baseline="0" dirty="0"/>
          </a:p>
          <a:p>
            <a:r>
              <a:rPr lang="en-GB" baseline="0" dirty="0"/>
              <a:t>This slide is animated:</a:t>
            </a:r>
          </a:p>
          <a:p>
            <a:r>
              <a:rPr lang="en-GB" baseline="0" dirty="0"/>
              <a:t>Click 1: One jumps on Two’s shoulders.</a:t>
            </a:r>
          </a:p>
          <a:p>
            <a:r>
              <a:rPr lang="en-GB" baseline="0" dirty="0"/>
              <a:t>Click 2: Three appears.</a:t>
            </a:r>
          </a:p>
          <a:p>
            <a:endParaRPr lang="en-GB" baseline="0" dirty="0"/>
          </a:p>
          <a:p>
            <a:r>
              <a:rPr lang="en-GB" baseline="0" dirty="0"/>
              <a:t>What’s the same about how Two and Three were built?</a:t>
            </a:r>
          </a:p>
          <a:p>
            <a:r>
              <a:rPr lang="en-GB" baseline="0" dirty="0"/>
              <a:t>What’s different about how Two and Three were built?</a:t>
            </a:r>
          </a:p>
          <a:p>
            <a:endParaRPr lang="en-GB" baseline="0" dirty="0"/>
          </a:p>
          <a:p>
            <a:r>
              <a:rPr lang="en-GB" baseline="0" dirty="0"/>
              <a:t>Click 3: Three says “I am _ more than_”</a:t>
            </a:r>
          </a:p>
          <a:p>
            <a:endParaRPr lang="en-GB" baseline="0" dirty="0"/>
          </a:p>
          <a:p>
            <a:r>
              <a:rPr lang="en-GB" dirty="0"/>
              <a:t>"Which words</a:t>
            </a:r>
            <a:r>
              <a:rPr lang="en-GB" baseline="0" dirty="0"/>
              <a:t> are missing in these gaps</a:t>
            </a:r>
            <a:r>
              <a:rPr lang="en-GB" dirty="0"/>
              <a:t>?"</a:t>
            </a:r>
            <a:endParaRPr lang="en-GB" baseline="0" dirty="0">
              <a:cs typeface="Calibri"/>
            </a:endParaRPr>
          </a:p>
          <a:p>
            <a:r>
              <a:rPr lang="en-GB" baseline="0" dirty="0"/>
              <a:t>In pairs encourage </a:t>
            </a:r>
            <a:r>
              <a:rPr lang="en-GB" dirty="0"/>
              <a:t>children</a:t>
            </a:r>
            <a:r>
              <a:rPr lang="en-GB" baseline="0" dirty="0"/>
              <a:t> to use their own One, Two and Three from connecting cubes made at school to work out the missing words.</a:t>
            </a:r>
            <a:endParaRPr lang="en-GB" baseline="0" dirty="0">
              <a:cs typeface="Calibri"/>
            </a:endParaRPr>
          </a:p>
          <a:p>
            <a:endParaRPr lang="en-GB" baseline="0" dirty="0"/>
          </a:p>
          <a:p>
            <a:r>
              <a:rPr lang="en-GB" baseline="0" dirty="0"/>
              <a:t>Click 4: One jumps down from Two’s shoulders to show the </a:t>
            </a:r>
            <a:r>
              <a:rPr lang="en-GB" dirty="0"/>
              <a:t>relationship</a:t>
            </a:r>
            <a:r>
              <a:rPr lang="en-GB" baseline="0" dirty="0"/>
              <a:t> between the numbers using the staircase model.</a:t>
            </a:r>
            <a:endParaRPr lang="en-GB" baseline="0" dirty="0">
              <a:cs typeface="Calibri"/>
            </a:endParaRPr>
          </a:p>
          <a:p>
            <a:r>
              <a:rPr lang="en-GB" dirty="0"/>
              <a:t>Click 5: The completed sentence</a:t>
            </a:r>
            <a:r>
              <a:rPr lang="en-GB" baseline="0" dirty="0"/>
              <a:t> appears. Children can check their answers.</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In pairs encourage </a:t>
            </a:r>
            <a:r>
              <a:rPr lang="en-GB"/>
              <a:t>children</a:t>
            </a:r>
            <a:r>
              <a:rPr lang="en-GB" baseline="0"/>
              <a:t> to use their own One, Two and Three from connecting cubes made at school to work out the missing words.</a:t>
            </a:r>
            <a:endParaRPr lang="en-GB" baseline="0">
              <a:cs typeface="Calibri"/>
            </a:endParaRPr>
          </a:p>
          <a:p>
            <a:endParaRPr lang="en-GB" baseline="0" dirty="0"/>
          </a:p>
          <a:p>
            <a:r>
              <a:rPr lang="en-GB" baseline="0" dirty="0"/>
              <a:t>Click 6: One says “___ is 1 more than me”.</a:t>
            </a:r>
          </a:p>
          <a:p>
            <a:r>
              <a:rPr lang="en-GB" baseline="0" dirty="0"/>
              <a:t>Click 7: The completed sentence appears.</a:t>
            </a:r>
          </a:p>
          <a:p>
            <a:endParaRPr lang="en-GB" baseline="0" dirty="0"/>
          </a:p>
          <a:p>
            <a:r>
              <a:rPr lang="en-GB" baseline="0"/>
              <a:t>Click 8: Two says “I am 1 ______ than </a:t>
            </a:r>
            <a:r>
              <a:rPr lang="en-GB"/>
              <a:t>______."</a:t>
            </a:r>
            <a:endParaRPr lang="en-GB" baseline="0">
              <a:cs typeface="Calibri"/>
            </a:endParaRPr>
          </a:p>
          <a:p>
            <a:r>
              <a:rPr lang="en-GB" baseline="0" dirty="0"/>
              <a:t>Here there are two possibilities:</a:t>
            </a:r>
          </a:p>
          <a:p>
            <a:pPr marL="228600" indent="-228600">
              <a:buAutoNum type="arabicParenR"/>
            </a:pPr>
            <a:r>
              <a:rPr lang="en-GB" baseline="0" dirty="0"/>
              <a:t>I am 1 more than Two.</a:t>
            </a:r>
          </a:p>
          <a:p>
            <a:pPr marL="228600" indent="-228600">
              <a:buAutoNum type="arabicParenR"/>
            </a:pPr>
            <a:r>
              <a:rPr lang="en-GB" baseline="0" dirty="0"/>
              <a:t>I am 1 less than Three.</a:t>
            </a:r>
          </a:p>
          <a:p>
            <a:pPr marL="228600" indent="-228600">
              <a:buAutoNum type="arabicParenR"/>
            </a:pPr>
            <a:endParaRPr lang="en-GB" baseline="0" dirty="0"/>
          </a:p>
          <a:p>
            <a:pPr marL="0" indent="0">
              <a:buNone/>
            </a:pPr>
            <a:r>
              <a:rPr lang="en-GB" baseline="0" dirty="0"/>
              <a:t>Clicks 9 and 10 reveal the two stem sentences.</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143311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the children noticed</a:t>
            </a:r>
            <a:r>
              <a:rPr lang="en-GB" baseline="0" dirty="0"/>
              <a:t> about the programme. What did they like about it? Did anyone recognise any of the stories that Three mentioned? What do these stories have in common? </a:t>
            </a:r>
            <a:r>
              <a:rPr lang="en-GB" dirty="0"/>
              <a:t>(</a:t>
            </a:r>
            <a:r>
              <a:rPr lang="en-GB" baseline="0" dirty="0"/>
              <a:t>They have three of something</a:t>
            </a:r>
            <a:r>
              <a:rPr lang="en-GB" dirty="0"/>
              <a:t>).</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80655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a:t>
            </a:r>
            <a:r>
              <a:rPr lang="en-GB" baseline="0" dirty="0"/>
              <a:t> Three:</a:t>
            </a:r>
          </a:p>
          <a:p>
            <a:r>
              <a:rPr lang="en-GB" baseline="0" dirty="0"/>
              <a:t>Fill a feely bag or box full of </a:t>
            </a:r>
            <a:r>
              <a:rPr lang="en-GB" dirty="0"/>
              <a:t>ones</a:t>
            </a:r>
            <a:r>
              <a:rPr lang="en-GB" baseline="0" dirty="0"/>
              <a:t> and </a:t>
            </a:r>
            <a:r>
              <a:rPr lang="en-GB" dirty="0"/>
              <a:t>twos</a:t>
            </a:r>
            <a:r>
              <a:rPr lang="en-GB" baseline="0" dirty="0"/>
              <a:t> (</a:t>
            </a:r>
            <a:r>
              <a:rPr lang="en-GB" dirty="0"/>
              <a:t>using</a:t>
            </a:r>
            <a:r>
              <a:rPr lang="en-GB" baseline="0" dirty="0"/>
              <a:t> connecting cubes). Ask the children to put their hands in and see if they can take out 1 </a:t>
            </a:r>
            <a:r>
              <a:rPr lang="en-GB" dirty="0"/>
              <a:t>one</a:t>
            </a:r>
            <a:r>
              <a:rPr lang="en-GB" baseline="0" dirty="0"/>
              <a:t> and 1 </a:t>
            </a:r>
            <a:r>
              <a:rPr lang="en-GB" dirty="0"/>
              <a:t>two</a:t>
            </a:r>
            <a:r>
              <a:rPr lang="en-GB" baseline="0" dirty="0"/>
              <a:t> without looking.</a:t>
            </a:r>
            <a:endParaRPr lang="en-GB" baseline="0" dirty="0">
              <a:cs typeface="Calibri"/>
            </a:endParaRPr>
          </a:p>
          <a:p>
            <a:r>
              <a:rPr lang="en-GB" baseline="0" dirty="0"/>
              <a:t>Ask them how to combine </a:t>
            </a:r>
            <a:r>
              <a:rPr lang="en-GB" dirty="0"/>
              <a:t>one</a:t>
            </a:r>
            <a:r>
              <a:rPr lang="en-GB" baseline="0" dirty="0"/>
              <a:t> and </a:t>
            </a:r>
            <a:r>
              <a:rPr lang="en-GB" dirty="0"/>
              <a:t>two</a:t>
            </a:r>
            <a:r>
              <a:rPr lang="en-GB" baseline="0" dirty="0"/>
              <a:t> to make </a:t>
            </a:r>
            <a:r>
              <a:rPr lang="en-GB" dirty="0"/>
              <a:t>three</a:t>
            </a:r>
            <a:r>
              <a:rPr lang="en-GB" baseline="0" dirty="0"/>
              <a:t>.</a:t>
            </a:r>
            <a:endParaRPr lang="en-GB" baseline="0" dirty="0">
              <a:cs typeface="Calibri"/>
            </a:endParaRPr>
          </a:p>
          <a:p>
            <a:endParaRPr lang="en-GB" baseline="0" dirty="0"/>
          </a:p>
          <a:p>
            <a:r>
              <a:rPr lang="en-GB" baseline="0" dirty="0"/>
              <a:t>When the children have made a stick of </a:t>
            </a:r>
            <a:r>
              <a:rPr lang="en-GB" dirty="0"/>
              <a:t>one</a:t>
            </a:r>
            <a:r>
              <a:rPr lang="en-GB" baseline="0" dirty="0"/>
              <a:t> and </a:t>
            </a:r>
            <a:r>
              <a:rPr lang="en-GB" dirty="0"/>
              <a:t>two,</a:t>
            </a:r>
            <a:r>
              <a:rPr lang="en-GB" baseline="0" dirty="0"/>
              <a:t> ask them to describe what they have made and how can we tell if this is </a:t>
            </a:r>
            <a:r>
              <a:rPr lang="en-GB" dirty="0"/>
              <a:t>three</a:t>
            </a:r>
            <a:r>
              <a:rPr lang="en-GB" baseline="0" dirty="0"/>
              <a:t>?</a:t>
            </a:r>
            <a:endParaRPr lang="en-GB" baseline="0" dirty="0">
              <a:cs typeface="Calibri"/>
            </a:endParaRPr>
          </a:p>
          <a:p>
            <a:r>
              <a:rPr lang="en-GB" baseline="0" dirty="0"/>
              <a:t>Compare </a:t>
            </a:r>
            <a:r>
              <a:rPr lang="en-GB" dirty="0"/>
              <a:t>one</a:t>
            </a:r>
            <a:r>
              <a:rPr lang="en-GB" baseline="0" dirty="0"/>
              <a:t> and </a:t>
            </a:r>
            <a:r>
              <a:rPr lang="en-GB" dirty="0"/>
              <a:t>two</a:t>
            </a:r>
            <a:r>
              <a:rPr lang="en-GB" baseline="0" dirty="0"/>
              <a:t> combined</a:t>
            </a:r>
            <a:r>
              <a:rPr lang="en-GB" dirty="0"/>
              <a:t>,</a:t>
            </a:r>
            <a:r>
              <a:rPr lang="en-GB" baseline="0" dirty="0"/>
              <a:t> with </a:t>
            </a:r>
            <a:r>
              <a:rPr lang="en-GB" dirty="0"/>
              <a:t>three</a:t>
            </a:r>
            <a:r>
              <a:rPr lang="en-GB" baseline="0" dirty="0"/>
              <a:t>. Are they the same height?</a:t>
            </a:r>
            <a:endParaRPr lang="en-GB" baseline="0" dirty="0">
              <a:cs typeface="Calibri"/>
            </a:endParaRPr>
          </a:p>
          <a:p>
            <a:endParaRPr lang="en-GB" baseline="0" dirty="0"/>
          </a:p>
          <a:p>
            <a:r>
              <a:rPr lang="en-GB" baseline="0" dirty="0"/>
              <a:t>Use the stem sentence “One and </a:t>
            </a:r>
            <a:r>
              <a:rPr lang="en-GB" dirty="0"/>
              <a:t>two</a:t>
            </a:r>
            <a:r>
              <a:rPr lang="en-GB" baseline="0" dirty="0"/>
              <a:t> together make </a:t>
            </a:r>
            <a:r>
              <a:rPr lang="en-GB" dirty="0"/>
              <a:t>three</a:t>
            </a:r>
            <a:r>
              <a:rPr lang="en-GB" baseline="0" dirty="0"/>
              <a:t>”.</a:t>
            </a:r>
            <a:endParaRPr lang="en-GB" baseline="0" dirty="0">
              <a:cs typeface="Calibri"/>
            </a:endParaRP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407829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notice</a:t>
            </a:r>
            <a:r>
              <a:rPr lang="en-GB" baseline="0" dirty="0"/>
              <a:t> about Three? Encourage the children to notice the number of yellow blocks, arms, legs and other features (some features there are three of, some </a:t>
            </a:r>
            <a:r>
              <a:rPr lang="en-GB" dirty="0"/>
              <a:t>there are </a:t>
            </a:r>
            <a:r>
              <a:rPr lang="en-GB" baseline="0" dirty="0"/>
              <a:t>not).</a:t>
            </a:r>
            <a:r>
              <a:rPr lang="en-GB" dirty="0"/>
              <a:t> </a:t>
            </a:r>
            <a:endParaRPr lang="en-GB" baseline="0" dirty="0"/>
          </a:p>
          <a:p>
            <a:r>
              <a:rPr lang="en-GB" baseline="0" dirty="0"/>
              <a:t>Provide an outline for Three (see slide 11) and ask the children to work together to make a copy of Three by colouring, drawing, </a:t>
            </a:r>
            <a:r>
              <a:rPr lang="en-GB" dirty="0"/>
              <a:t>or using stickers</a:t>
            </a:r>
            <a:r>
              <a:rPr lang="en-GB" baseline="0" dirty="0"/>
              <a:t>.</a:t>
            </a:r>
            <a:endParaRPr lang="en-GB" baseline="0" dirty="0">
              <a:cs typeface="Calibri"/>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38282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183835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 to demonstrate a game of noughts and crosses. Tell the children that the aim of the game is to take it in turns to place a counter to get three in a row. The children observe the game and tell you when the noughts or crosses have 3 in a row.</a:t>
            </a:r>
          </a:p>
          <a:p>
            <a:r>
              <a:rPr lang="en-GB" dirty="0"/>
              <a:t>Print out the slide and leave it in the classroom with some counters for children to play. </a:t>
            </a: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33117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slide is animated:</a:t>
            </a:r>
          </a:p>
          <a:p>
            <a:r>
              <a:rPr lang="en-GB" baseline="0" dirty="0"/>
              <a:t>Click 1: One jumps on to Two’s shoulders. </a:t>
            </a:r>
          </a:p>
          <a:p>
            <a:r>
              <a:rPr lang="en-GB" baseline="0" dirty="0"/>
              <a:t>Click 2: Three appears.</a:t>
            </a:r>
          </a:p>
          <a:p>
            <a:r>
              <a:rPr lang="en-GB" baseline="0" dirty="0"/>
              <a:t>Discuss what is going on here. Where did Three come from?</a:t>
            </a:r>
          </a:p>
          <a:p>
            <a:r>
              <a:rPr lang="en-GB" baseline="0" dirty="0"/>
              <a:t>Ask the children to use a red cube and 2 orange cubes (already fixed together) to build the story of how Three appeared.</a:t>
            </a:r>
          </a:p>
          <a:p>
            <a:r>
              <a:rPr lang="en-GB" baseline="0" dirty="0"/>
              <a:t>Describe the process using the stem sentence “One and two together make three”.</a:t>
            </a:r>
            <a:endParaRPr lang="en-GB" baseline="0" dirty="0">
              <a:cs typeface="Calibri"/>
            </a:endParaRPr>
          </a:p>
          <a:p>
            <a:r>
              <a:rPr lang="en-GB" baseline="0" dirty="0"/>
              <a:t>Click 3: Part-part-whole model appears.</a:t>
            </a:r>
            <a:endParaRPr lang="en-GB" baseline="0" dirty="0">
              <a:cs typeface="Calibri"/>
            </a:endParaRPr>
          </a:p>
          <a:p>
            <a:r>
              <a:rPr lang="en-GB" baseline="0" dirty="0"/>
              <a:t>Click 4: 1 and 2 appear in the part-part-whole model.</a:t>
            </a:r>
          </a:p>
          <a:p>
            <a:r>
              <a:rPr lang="en-GB" dirty="0"/>
              <a:t>"</a:t>
            </a:r>
            <a:r>
              <a:rPr lang="en-GB" baseline="0" dirty="0"/>
              <a:t>One is a part of Three. Two is a part of Three</a:t>
            </a:r>
            <a:r>
              <a:rPr lang="en-GB" dirty="0"/>
              <a:t>."</a:t>
            </a:r>
            <a:endParaRPr lang="en-GB" baseline="0" dirty="0">
              <a:cs typeface="Calibri"/>
            </a:endParaRPr>
          </a:p>
          <a:p>
            <a:r>
              <a:rPr lang="en-GB" dirty="0"/>
              <a:t>"</a:t>
            </a:r>
            <a:r>
              <a:rPr lang="en-GB" baseline="0" dirty="0"/>
              <a:t>What is the whole that is missing</a:t>
            </a:r>
            <a:r>
              <a:rPr lang="en-GB" dirty="0"/>
              <a:t>?"</a:t>
            </a:r>
            <a:r>
              <a:rPr lang="en-GB" baseline="0" dirty="0"/>
              <a:t> Discuss.</a:t>
            </a:r>
            <a:endParaRPr lang="en-GB" baseline="0" dirty="0">
              <a:cs typeface="Calibri"/>
            </a:endParaRPr>
          </a:p>
          <a:p>
            <a:r>
              <a:rPr lang="en-GB" baseline="0" dirty="0"/>
              <a:t>Click 5: 3 appears in the part-part-whole model.</a:t>
            </a:r>
          </a:p>
          <a:p>
            <a:r>
              <a:rPr lang="en-GB" baseline="0" dirty="0"/>
              <a:t>Click 6: Tens frame appears.</a:t>
            </a:r>
          </a:p>
          <a:p>
            <a:r>
              <a:rPr lang="en-GB" baseline="0" dirty="0"/>
              <a:t>Click 7: 1 counter appears on the tens frame.</a:t>
            </a:r>
          </a:p>
          <a:p>
            <a:r>
              <a:rPr lang="en-GB" baseline="0" dirty="0"/>
              <a:t>Click 8: 2 counters appear on the tens frame.</a:t>
            </a:r>
          </a:p>
          <a:p>
            <a:r>
              <a:rPr lang="en-GB" baseline="0" dirty="0"/>
              <a:t>What do you notice? How does the tens frame tell the story about how Three was made?</a:t>
            </a:r>
          </a:p>
          <a:p>
            <a:r>
              <a:rPr lang="en-GB" baseline="0" dirty="0"/>
              <a:t>What is the same about the part-part-whole model and the tens frame?</a:t>
            </a:r>
          </a:p>
          <a:p>
            <a:r>
              <a:rPr lang="en-GB" baseline="0" dirty="0"/>
              <a:t>What is different about the part-part-whole model and the tens frame?</a:t>
            </a:r>
          </a:p>
          <a:p>
            <a:r>
              <a:rPr lang="en-GB" baseline="0" dirty="0"/>
              <a:t>Click 9: </a:t>
            </a:r>
            <a:r>
              <a:rPr lang="en-GB" dirty="0"/>
              <a:t>Equation</a:t>
            </a:r>
            <a:r>
              <a:rPr lang="en-GB" baseline="0" dirty="0"/>
              <a:t> appears.</a:t>
            </a:r>
            <a:endParaRPr lang="en-GB" baseline="0" dirty="0">
              <a:cs typeface="Calibri"/>
            </a:endParaRPr>
          </a:p>
          <a:p>
            <a:r>
              <a:rPr lang="en-GB" baseline="0" dirty="0"/>
              <a:t>Can we read this number sentence? Can we read this equation?</a:t>
            </a:r>
          </a:p>
          <a:p>
            <a:r>
              <a:rPr lang="en-GB" baseline="0" dirty="0"/>
              <a:t>What does the 1 mean? What does the 2 mean? What does the 3 mean?</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39452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saw</a:t>
            </a:r>
            <a:r>
              <a:rPr lang="en-GB" baseline="0" dirty="0"/>
              <a:t> One jump on Two’s shoulders to make Three. Earlier in the episode we saw Two lie down because Two can stand up and lie down.</a:t>
            </a:r>
          </a:p>
          <a:p>
            <a:r>
              <a:rPr lang="en-GB" baseline="0" dirty="0"/>
              <a:t>Can One join to Two in any other way? Ask the children to come up with another example using their Ones and Twos. Choose an example with One joined onto the bottom right of Two.</a:t>
            </a:r>
          </a:p>
          <a:p>
            <a:r>
              <a:rPr lang="en-GB" baseline="0" dirty="0"/>
              <a:t>Click 1: A picture of that model will appear on the slide.</a:t>
            </a:r>
          </a:p>
          <a:p>
            <a:r>
              <a:rPr lang="en-GB" baseline="0" dirty="0"/>
              <a:t>Ask the children to find and record on their own grids, other ways to make Three with One and Two.</a:t>
            </a:r>
          </a:p>
          <a:p>
            <a:r>
              <a:rPr lang="en-GB" baseline="0" dirty="0"/>
              <a:t>Note that there are really only two ways to join: on the top/bottom or on the side. The children can show </a:t>
            </a:r>
            <a:r>
              <a:rPr lang="en-GB" baseline="0"/>
              <a:t>this by using physical </a:t>
            </a:r>
            <a:r>
              <a:rPr lang="en-GB" baseline="0" dirty="0"/>
              <a:t>cubes and re-orientating them to match the shapes they have recorded on their grid. </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342337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10/05/2018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E2BA7095-D3C7-4C55-822C-84F30E08F0FF}"/>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10/05/2018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796970" y="4478204"/>
            <a:ext cx="3206452" cy="1654174"/>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8"/>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491451" y="207839"/>
            <a:ext cx="2511971"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4A4C2CFA-5D1F-4495-A1F9-F0A4DE287F6E}"/>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10/05/2018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10/05/2018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10/05/2018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8796969" y="4478204"/>
            <a:ext cx="3206454" cy="1654174"/>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37B2E2AB-5AF1-4B3E-8AC3-2A479C4613EB}"/>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10/05/2018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err="1"/>
              <a:t>Numberblocks</a:t>
            </a:r>
            <a:endParaRPr lang="en-GB" dirty="0"/>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b="1" dirty="0"/>
              <a:t>Support Materials</a:t>
            </a:r>
          </a:p>
          <a:p>
            <a:r>
              <a:rPr lang="en-GB" b="1" dirty="0"/>
              <a:t>Series 1 Episode 4</a:t>
            </a:r>
          </a:p>
          <a:p>
            <a:r>
              <a:rPr lang="en-GB" b="1" dirty="0"/>
              <a:t>Three</a:t>
            </a:r>
          </a:p>
        </p:txBody>
      </p:sp>
    </p:spTree>
    <p:extLst>
      <p:ext uri="{BB962C8B-B14F-4D97-AF65-F5344CB8AC3E}">
        <p14:creationId xmlns:p14="http://schemas.microsoft.com/office/powerpoint/2010/main" val="190891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ipart&#10;&#10;Description generated with high confidence">
            <a:extLst>
              <a:ext uri="{FF2B5EF4-FFF2-40B4-BE49-F238E27FC236}">
                <a16:creationId xmlns:a16="http://schemas.microsoft.com/office/drawing/2014/main" id="{2A2ACEF5-A067-4532-960E-B38BE45B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7" name="Rectangle 6"/>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B8F63174-8CCF-4459-9647-69D0ABFA64B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667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1514061"/>
            <a:ext cx="1371600" cy="4065105"/>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0503" y="397837"/>
            <a:ext cx="490994" cy="822747"/>
          </a:xfrm>
          <a:prstGeom prst="rect">
            <a:avLst/>
          </a:prstGeom>
        </p:spPr>
      </p:pic>
    </p:spTree>
    <p:extLst>
      <p:ext uri="{BB962C8B-B14F-4D97-AF65-F5344CB8AC3E}">
        <p14:creationId xmlns:p14="http://schemas.microsoft.com/office/powerpoint/2010/main" val="53959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548971398"/>
              </p:ext>
            </p:extLst>
          </p:nvPr>
        </p:nvGraphicFramePr>
        <p:xfrm>
          <a:off x="2311680" y="524106"/>
          <a:ext cx="7051260" cy="5809787"/>
        </p:xfrm>
        <a:graphic>
          <a:graphicData uri="http://schemas.openxmlformats.org/drawingml/2006/table">
            <a:tbl>
              <a:tblPr firstRow="1" bandRow="1">
                <a:tableStyleId>{5C22544A-7EE6-4342-B048-85BDC9FD1C3A}</a:tableStyleId>
              </a:tblPr>
              <a:tblGrid>
                <a:gridCol w="2350420">
                  <a:extLst>
                    <a:ext uri="{9D8B030D-6E8A-4147-A177-3AD203B41FA5}">
                      <a16:colId xmlns:a16="http://schemas.microsoft.com/office/drawing/2014/main" val="20000"/>
                    </a:ext>
                  </a:extLst>
                </a:gridCol>
                <a:gridCol w="2350420">
                  <a:extLst>
                    <a:ext uri="{9D8B030D-6E8A-4147-A177-3AD203B41FA5}">
                      <a16:colId xmlns:a16="http://schemas.microsoft.com/office/drawing/2014/main" val="20001"/>
                    </a:ext>
                  </a:extLst>
                </a:gridCol>
                <a:gridCol w="2350420">
                  <a:extLst>
                    <a:ext uri="{9D8B030D-6E8A-4147-A177-3AD203B41FA5}">
                      <a16:colId xmlns:a16="http://schemas.microsoft.com/office/drawing/2014/main" val="20002"/>
                    </a:ext>
                  </a:extLst>
                </a:gridCol>
              </a:tblGrid>
              <a:tr h="1934875">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37456">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456">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Donut 4"/>
          <p:cNvSpPr/>
          <p:nvPr/>
        </p:nvSpPr>
        <p:spPr>
          <a:xfrm>
            <a:off x="139148" y="170907"/>
            <a:ext cx="1311966" cy="1311965"/>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Multiply 5"/>
          <p:cNvSpPr/>
          <p:nvPr/>
        </p:nvSpPr>
        <p:spPr>
          <a:xfrm>
            <a:off x="9536045" y="974034"/>
            <a:ext cx="1848678" cy="17890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ultiply 6"/>
          <p:cNvSpPr/>
          <p:nvPr/>
        </p:nvSpPr>
        <p:spPr>
          <a:xfrm>
            <a:off x="9882256" y="2027582"/>
            <a:ext cx="1848678" cy="17890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ultiply 7"/>
          <p:cNvSpPr/>
          <p:nvPr/>
        </p:nvSpPr>
        <p:spPr>
          <a:xfrm>
            <a:off x="9542670" y="3101008"/>
            <a:ext cx="1848678" cy="17890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Multiply 8"/>
          <p:cNvSpPr/>
          <p:nvPr/>
        </p:nvSpPr>
        <p:spPr>
          <a:xfrm>
            <a:off x="9882256" y="4114799"/>
            <a:ext cx="1848678" cy="17890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Multiply 9"/>
          <p:cNvSpPr/>
          <p:nvPr/>
        </p:nvSpPr>
        <p:spPr>
          <a:xfrm>
            <a:off x="9536045" y="5148469"/>
            <a:ext cx="1848678" cy="17890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nut 11"/>
          <p:cNvSpPr/>
          <p:nvPr/>
        </p:nvSpPr>
        <p:spPr>
          <a:xfrm>
            <a:off x="181023" y="1462991"/>
            <a:ext cx="1311966" cy="1311965"/>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Donut 12"/>
          <p:cNvSpPr/>
          <p:nvPr/>
        </p:nvSpPr>
        <p:spPr>
          <a:xfrm>
            <a:off x="139148" y="2774958"/>
            <a:ext cx="1311966" cy="1311965"/>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Donut 13"/>
          <p:cNvSpPr/>
          <p:nvPr/>
        </p:nvSpPr>
        <p:spPr>
          <a:xfrm>
            <a:off x="139148" y="4086924"/>
            <a:ext cx="1311966" cy="1311965"/>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Donut 14"/>
          <p:cNvSpPr/>
          <p:nvPr/>
        </p:nvSpPr>
        <p:spPr>
          <a:xfrm>
            <a:off x="198782" y="5398890"/>
            <a:ext cx="1311966" cy="1311965"/>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47C1ACE-421E-4F10-A5B6-534C8F7521A8}"/>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345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5E-6 -1.85185E-6 L -4.375E-6 0.00023 C 0.00365 -1.85185E-6 0.00743 -1.85185E-6 0.01107 0.00116 C 0.01159 0.00139 0.01224 0.00209 0.01276 0.00209 C 0.01407 0.00255 0.01563 0.00324 0.01693 0.00417 C 0.01758 0.0044 0.01797 0.00486 0.01849 0.00486 C 0.01967 0.00533 0.02097 0.00579 0.02201 0.00602 C 0.02279 0.00625 0.02344 0.00718 0.02435 0.0081 C 0.02553 0.0088 0.02722 0.0088 0.02826 0.00972 C 0.02904 0.01019 0.02982 0.01111 0.03047 0.01158 C 0.03125 0.0125 0.03217 0.01296 0.03308 0.01389 C 0.0336 0.01435 0.03412 0.01482 0.03464 0.01551 C 0.03594 0.01667 0.03698 0.01644 0.03816 0.01759 C 0.03894 0.01806 0.03959 0.01921 0.04037 0.01921 C 0.04167 0.02014 0.04271 0.02014 0.04401 0.02014 C 0.04727 0.02246 0.04401 0.0206 0.04922 0.02222 C 0.04987 0.02246 0.05053 0.02315 0.05131 0.02338 C 0.05261 0.02384 0.05378 0.02408 0.05482 0.02408 C 0.05678 0.025 0.06198 0.02662 0.0642 0.02709 C 0.06706 0.02778 0.07019 0.02801 0.07318 0.02801 C 0.07592 0.02894 0.07878 0.02894 0.08151 0.03009 C 0.08347 0.03056 0.08529 0.03171 0.08724 0.03195 C 0.09167 0.03264 0.09623 0.03264 0.10079 0.03287 C 0.10769 0.03611 0.10066 0.03334 0.11706 0.03565 C 0.11797 0.03611 0.11901 0.03634 0.12006 0.03658 C 0.12292 0.04028 0.12058 0.0382 0.12579 0.03935 C 0.1267 0.03959 0.12722 0.04028 0.12761 0.04051 C 0.13555 0.04329 0.13204 0.04097 0.13555 0.04375 C 0.13646 0.04468 0.13711 0.0456 0.13776 0.0463 C 0.13868 0.04769 0.14037 0.04769 0.14154 0.04815 C 0.14258 0.04908 0.14388 0.05139 0.14545 0.05232 C 0.1487 0.05371 0.1461 0.05255 0.1517 0.05509 C 0.15248 0.05533 0.15339 0.05556 0.15391 0.05625 C 0.15456 0.05648 0.15521 0.05741 0.15599 0.05764 C 0.16133 0.06204 0.15261 0.05463 0.15964 0.06088 C 0.16003 0.06181 0.16003 0.06296 0.16081 0.06366 C 0.16094 0.06412 0.16172 0.06412 0.16211 0.06482 C 0.16316 0.06505 0.16355 0.06621 0.16433 0.06621 C 0.16524 0.06759 0.16836 0.06806 0.16901 0.06852 C 0.16954 0.06898 0.17006 0.06968 0.17058 0.07037 C 0.17097 0.07153 0.17162 0.07269 0.17188 0.07338 C 0.17305 0.07384 0.17422 0.07384 0.1754 0.07384 C 0.17579 0.07477 0.17618 0.0757 0.1767 0.07639 C 0.17787 0.07732 0.18125 0.07755 0.18217 0.07755 C 0.18256 0.07824 0.18308 0.07847 0.1836 0.07917 C 0.18881 0.08472 0.1849 0.08195 0.18842 0.08403 C 0.18881 0.08496 0.18933 0.08611 0.19011 0.08681 C 0.1905 0.0875 0.19102 0.0875 0.19154 0.0875 C 0.20287 0.0956 0.19232 0.09074 0.21836 0.09074 L 0.21836 0.09121 " pathEditMode="relative" rAng="0" ptsTypes="AAAAAAAAAAAAAAAAAAAAAAAAAAAAAAAAAAAAAAAAAAAAAAAAAA">
                                      <p:cBhvr>
                                        <p:cTn id="6" dur="2000" fill="hold"/>
                                        <p:tgtEl>
                                          <p:spTgt spid="5"/>
                                        </p:tgtEl>
                                        <p:attrNameLst>
                                          <p:attrName>ppt_x</p:attrName>
                                          <p:attrName>ppt_y</p:attrName>
                                        </p:attrNameLst>
                                      </p:cBhvr>
                                      <p:rCtr x="10911" y="460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66667E-6 -3.7037E-6 L 1.66667E-6 0.00024 C -0.00208 0.0007 -0.00391 0.00116 -0.0056 0.00209 C -0.0069 0.00255 -0.00794 0.00348 -0.00912 0.00417 L -0.01081 0.0051 C -0.01146 0.00556 -0.01198 0.00602 -0.01263 0.00625 L -0.01498 0.00718 C -0.0155 0.00787 -0.01615 0.0088 -0.01667 0.00926 C -0.01771 0.01019 -0.01992 0.01088 -0.0207 0.01135 C -0.0263 0.01436 -0.01745 0.01042 -0.02552 0.01343 C -0.0263 0.01389 -0.02695 0.01436 -0.02774 0.01459 C -0.02982 0.01505 -0.03203 0.01528 -0.03425 0.01574 C -0.04011 0.01829 -0.03268 0.01459 -0.0388 0.01875 C -0.03998 0.01968 -0.04297 0.02037 -0.04414 0.02084 C -0.04466 0.02107 -0.04531 0.02176 -0.0457 0.02199 C -0.04675 0.02246 -0.04766 0.02269 -0.0487 0.02292 C -0.05508 0.02871 -0.04583 0.02061 -0.05443 0.02709 C -0.05925 0.03079 -0.05651 0.02986 -0.06094 0.03241 C -0.06172 0.03287 -0.0625 0.03287 -0.06328 0.03357 C -0.06406 0.03403 -0.06472 0.03496 -0.0655 0.03565 C -0.06667 0.03635 -0.06914 0.03774 -0.06914 0.03797 C -0.06992 0.03866 -0.07057 0.04005 -0.07149 0.04074 C -0.07201 0.04144 -0.07253 0.04144 -0.07305 0.0419 C -0.07396 0.0426 -0.07474 0.04306 -0.07552 0.04399 C -0.0763 0.04491 -0.07695 0.0463 -0.07787 0.04723 C -0.07904 0.04815 -0.08138 0.04931 -0.08294 0.05024 C -0.08386 0.05093 -0.0849 0.05162 -0.08581 0.05232 C -0.08646 0.05278 -0.08698 0.05301 -0.08763 0.05348 C -0.09193 0.05649 -0.08893 0.05486 -0.09284 0.05649 C -0.09362 0.05764 -0.09427 0.0588 -0.09518 0.05973 C -0.0961 0.06065 -0.09909 0.06158 -0.09974 0.06181 C -0.10039 0.0625 -0.10091 0.06343 -0.10156 0.06389 C -0.103 0.06528 -0.10482 0.06528 -0.10625 0.06598 C -0.10912 0.06736 -0.10977 0.06829 -0.11263 0.07014 C -0.11432 0.0713 -0.11719 0.07269 -0.11836 0.07338 C -0.11914 0.07431 -0.11992 0.0757 -0.1207 0.07639 C -0.12344 0.07917 -0.12318 0.07778 -0.12552 0.07963 C -0.12969 0.08287 -0.12578 0.08079 -0.13008 0.08287 C -0.13125 0.08426 -0.13242 0.08565 -0.1336 0.08704 C -0.13477 0.0882 -0.13711 0.08866 -0.13815 0.08912 C -0.13945 0.08959 -0.1405 0.09074 -0.1418 0.09121 C -0.14271 0.09144 -0.14375 0.0919 -0.14466 0.09213 C -0.14583 0.09283 -0.14844 0.09468 -0.14935 0.09537 C -0.14974 0.09653 -0.14987 0.09769 -0.15052 0.09861 C -0.15091 0.09931 -0.15169 0.09908 -0.15222 0.09954 C -0.153 0.10024 -0.15378 0.10116 -0.15443 0.10162 C -0.15508 0.10209 -0.1556 0.10232 -0.15625 0.10278 C -0.15912 0.10417 -0.15833 0.10348 -0.16159 0.10486 C -0.16289 0.10556 -0.16445 0.10579 -0.16602 0.10695 C -0.16641 0.10718 -0.16979 0.10973 -0.1707 0.11019 C -0.17578 0.11204 -0.17852 0.1125 -0.18347 0.1132 C -0.1888 0.11412 -0.19453 0.11459 -0.19974 0.11528 C -0.20235 0.11598 -0.20482 0.11644 -0.20742 0.11736 C -0.20925 0.11806 -0.2112 0.11899 -0.21315 0.11945 C -0.21628 0.12014 -0.21901 0.12014 -0.22188 0.12061 C -0.22526 0.12269 -0.22201 0.12084 -0.22656 0.12269 C -0.22813 0.12338 -0.22969 0.12431 -0.23125 0.12477 C -0.23568 0.12616 -0.2336 0.12547 -0.23763 0.12686 C -0.23815 0.12755 -0.2388 0.12824 -0.23932 0.12894 C -0.2418 0.13149 -0.24414 0.13311 -0.24675 0.13426 L -0.25156 0.13635 L -0.25378 0.13727 C -0.25794 0.14236 -0.25274 0.13658 -0.25847 0.14051 C -0.25912 0.14098 -0.25964 0.14213 -0.26029 0.1426 C -0.2612 0.14352 -0.26211 0.14399 -0.26302 0.14468 C -0.26524 0.1463 -0.26745 0.14723 -0.26901 0.15 C -0.27175 0.1551 -0.26953 0.15162 -0.27305 0.1551 C -0.27357 0.15579 -0.27409 0.15718 -0.27474 0.15741 C -0.28867 0.15857 -0.30248 0.1588 -0.31628 0.15949 C -0.32044 0.16019 -0.325 0.15903 -0.32891 0.16158 C -0.33294 0.16389 -0.328 0.16111 -0.33464 0.16366 C -0.3362 0.16412 -0.33776 0.16528 -0.33945 0.16574 C -0.34193 0.16644 -0.3444 0.16644 -0.34701 0.16667 C -0.34896 0.16713 -0.35091 0.16736 -0.35274 0.16783 C -0.35326 0.16806 -0.35391 0.16852 -0.35443 0.16875 C -0.35586 0.16945 -0.35729 0.16922 -0.3586 0.16991 C -0.35951 0.17037 -0.36016 0.17153 -0.36094 0.17199 C -0.36159 0.17246 -0.36237 0.17269 -0.36315 0.17315 C -0.36979 0.18033 -0.36615 0.17801 -0.37435 0.1794 C -0.37513 0.17963 -0.37591 0.1801 -0.37669 0.18033 C -0.37722 0.18079 -0.37787 0.18125 -0.37839 0.18149 C -0.38203 0.18241 -0.38581 0.18287 -0.38945 0.18357 C -0.38998 0.1838 -0.39063 0.18403 -0.39115 0.18449 C -0.3918 0.18519 -0.39232 0.18635 -0.39297 0.18658 C -0.39388 0.18727 -0.39492 0.1875 -0.39583 0.18774 C -0.39896 0.19167 -0.39662 0.18912 -0.40222 0.1919 C -0.40755 0.19468 -0.39922 0.19306 -0.41263 0.19723 C -0.41706 0.19861 -0.41498 0.19792 -0.41901 0.19931 C -0.42031 0.20024 -0.42175 0.20162 -0.42318 0.20232 C -0.42474 0.20348 -0.42656 0.20371 -0.42826 0.20463 C -0.42995 0.2051 -0.43151 0.20602 -0.43307 0.20672 C -0.43373 0.20695 -0.43972 0.20857 -0.4418 0.20973 C -0.44271 0.21042 -0.44362 0.21111 -0.44453 0.21181 C -0.44492 0.21297 -0.44505 0.21505 -0.4457 0.21505 C -0.45847 0.21644 -0.47097 0.21551 -0.4836 0.21598 C -0.48985 0.21644 -0.49688 0.21736 -0.50326 0.21806 C -0.50456 0.21852 -0.50573 0.21875 -0.50677 0.21922 C -0.50729 0.21945 -0.50794 0.22014 -0.50847 0.22037 C -0.50964 0.22084 -0.51081 0.22107 -0.51211 0.2213 C -0.5125 0.22246 -0.51263 0.22385 -0.51328 0.22454 C -0.51393 0.22524 -0.51485 0.22524 -0.5155 0.22547 C -0.5168 0.22593 -0.51823 0.22616 -0.51953 0.22662 C -0.52722 0.22894 -0.51576 0.22686 -0.53125 0.22871 C -0.53229 0.22894 -0.5332 0.22917 -0.53412 0.22963 C -0.53464 0.2301 -0.53529 0.23056 -0.53581 0.23079 C -0.53945 0.23172 -0.54284 0.23241 -0.54636 0.23287 C -0.55729 0.23403 -0.56159 0.23403 -0.56927 0.23403 L -0.56927 0.23426 L -0.56927 0.23403 " pathEditMode="relative" rAng="0" ptsTypes="AAAAAAAAAAAAAAAAAAAAAAAAAAAAAAAAAAAAAAAAAAAAAAAAAAAAAAAAAAAAAAAAAAAAAAAAAAAAAAAAAAAAAAAAAAAAAAAAAAAAAAAAAAAAA">
                                      <p:cBhvr>
                                        <p:cTn id="10" dur="2000" fill="hold"/>
                                        <p:tgtEl>
                                          <p:spTgt spid="6"/>
                                        </p:tgtEl>
                                        <p:attrNameLst>
                                          <p:attrName>ppt_x</p:attrName>
                                          <p:attrName>ppt_y</p:attrName>
                                        </p:attrNameLst>
                                      </p:cBhvr>
                                      <p:rCtr x="-28464" y="1171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08333E-7 2.22222E-6 L 2.08333E-7 0.00046 C 0.00365 -0.00047 0.00768 -0.00047 0.01159 -0.00093 C 0.01276 -0.00116 0.01628 -0.00347 0.01706 -0.00394 C 0.02044 -0.00533 0.01862 -0.00463 0.02266 -0.00579 C 0.02357 -0.00648 0.02435 -0.00695 0.025 -0.00764 C 0.02578 -0.00857 0.02669 -0.00996 0.02773 -0.01042 C 0.02839 -0.01111 0.02917 -0.01111 0.02995 -0.01134 C 0.0306 -0.01181 0.03112 -0.01227 0.03164 -0.01227 C 0.03242 -0.01273 0.0332 -0.01297 0.03398 -0.01343 C 0.0349 -0.01366 0.03581 -0.01459 0.03672 -0.01528 C 0.03711 -0.01574 0.03776 -0.01574 0.03841 -0.01597 C 0.03919 -0.0169 0.03984 -0.01736 0.04062 -0.01806 C 0.04154 -0.01922 0.04245 -0.02037 0.04336 -0.02084 C 0.04427 -0.02153 0.04531 -0.02153 0.04622 -0.02199 C 0.0513 -0.02408 0.04414 -0.02153 0.04961 -0.02477 C 0.05039 -0.02523 0.0513 -0.02523 0.05234 -0.02593 C 0.05286 -0.02662 0.05339 -0.02778 0.05404 -0.02847 C 0.05625 -0.03125 0.05807 -0.03079 0.06081 -0.03218 C 0.06328 -0.0338 0.06198 -0.0331 0.0651 -0.03426 C 0.06576 -0.03496 0.06628 -0.03565 0.06693 -0.03634 C 0.0681 -0.03727 0.07018 -0.0375 0.07135 -0.0382 C 0.07201 -0.03843 0.07253 -0.03866 0.07318 -0.03889 C 0.0737 -0.03959 0.07409 -0.04074 0.07461 -0.04097 C 0.07669 -0.04167 0.07891 -0.04144 0.08086 -0.0419 C 0.08398 -0.04236 0.08984 -0.04375 0.08984 -0.04352 C 0.09062 -0.04468 0.09154 -0.04584 0.09271 -0.04653 C 0.09401 -0.04769 0.0957 -0.04815 0.09714 -0.04838 C 0.09909 -0.04931 0.10339 -0.0507 0.10482 -0.05139 C 0.10586 -0.05185 0.10677 -0.05278 0.10768 -0.05324 C 0.10885 -0.05394 0.11003 -0.05394 0.11107 -0.0544 C 0.11198 -0.05463 0.11289 -0.05509 0.1138 -0.05509 C 0.11458 -0.05556 0.11536 -0.05602 0.11602 -0.05625 C 0.11745 -0.05672 0.11875 -0.05695 0.12005 -0.05718 C 0.12096 -0.05741 0.12187 -0.05764 0.12292 -0.0581 C 0.12747 -0.06204 0.12214 -0.0581 0.12891 -0.06088 C 0.12995 -0.06134 0.13073 -0.06227 0.13177 -0.06273 C 0.1332 -0.06366 0.13451 -0.06435 0.1362 -0.06459 C 0.13737 -0.06528 0.14362 -0.06644 0.14453 -0.06667 C 0.1457 -0.06736 0.14727 -0.06783 0.14831 -0.06875 C 0.15286 -0.07014 0.15195 -0.06898 0.15547 -0.07037 C 0.15664 -0.07107 0.15807 -0.07176 0.15898 -0.07246 C 0.16016 -0.07269 0.16107 -0.07269 0.16185 -0.07338 C 0.16523 -0.07477 0.16549 -0.07593 0.16927 -0.07709 C 0.17253 -0.07824 0.17344 -0.07755 0.17643 -0.07894 C 0.17812 -0.07963 0.17956 -0.08102 0.18112 -0.08172 C 0.1849 -0.0838 0.18281 -0.08148 0.18763 -0.08565 C 0.18841 -0.08634 0.18932 -0.08773 0.19023 -0.08866 C 0.19102 -0.08889 0.19609 -0.09028 0.19661 -0.09051 C 0.20208 -0.09213 0.19674 -0.09051 0.20273 -0.09329 C 0.20521 -0.09445 0.20742 -0.09445 0.21003 -0.09514 C 0.21107 -0.0956 0.21185 -0.0956 0.21276 -0.09607 C 0.22617 -0.10139 0.21081 -0.09514 0.22018 -0.1 C 0.22096 -0.10023 0.22201 -0.10047 0.22305 -0.10093 C 0.22357 -0.10116 0.22396 -0.10162 0.22448 -0.10185 C 0.22526 -0.10232 0.22604 -0.10232 0.22669 -0.10278 C 0.2276 -0.10324 0.22826 -0.1044 0.22904 -0.10486 C 0.23047 -0.10533 0.23216 -0.10556 0.23359 -0.10556 C 0.24271 -0.10625 0.25182 -0.10625 0.26094 -0.10672 C 0.26159 -0.10695 0.26237 -0.10718 0.26315 -0.10741 C 0.26367 -0.10787 0.26419 -0.10834 0.26484 -0.10857 C 0.27786 -0.11158 0.28958 -0.11158 0.30326 -0.11227 L 0.32773 -0.11297 C 0.33698 -0.11297 0.34609 -0.11297 0.35521 -0.11227 C 0.35638 -0.11227 0.3569 -0.11088 0.3582 -0.11042 C 0.3599 -0.10972 0.36159 -0.10972 0.36289 -0.10949 C 0.36745 -0.10718 0.36224 -0.11019 0.36628 -0.10672 C 0.37109 -0.10255 0.36497 -0.10926 0.36979 -0.10371 C 0.36992 -0.10278 0.37031 -0.10162 0.37109 -0.10093 C 0.37174 -0.1 0.37331 -0.09977 0.37409 -0.09908 C 0.37695 -0.09722 0.37461 -0.09861 0.37878 -0.09699 C 0.38581 -0.09445 0.37526 -0.09792 0.38398 -0.09514 C 0.38437 -0.09445 0.38464 -0.09375 0.38568 -0.09329 C 0.38815 -0.09097 0.38971 -0.09097 0.39297 -0.09051 C 0.39883 -0.08704 0.39883 -0.08634 0.41003 -0.09051 C 0.41055 -0.09074 0.41003 -0.09352 0.41003 -0.09514 L 0.41003 -0.09491 " pathEditMode="relative" rAng="0" ptsTypes="AAAAAAAAAAAAAAAAAAAAAAAAAAAAAAAAAAAAAAAAAAAAAAAAAAAAAAAAAAAAAAAAAAAAAAAAAAAAA">
                                      <p:cBhvr>
                                        <p:cTn id="14" dur="2000" fill="hold"/>
                                        <p:tgtEl>
                                          <p:spTgt spid="12"/>
                                        </p:tgtEl>
                                        <p:attrNameLst>
                                          <p:attrName>ppt_x</p:attrName>
                                          <p:attrName>ppt_y</p:attrName>
                                        </p:attrNameLst>
                                      </p:cBhvr>
                                      <p:rCtr x="20508" y="-5625"/>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6.25E-7 -7.40741E-7 L -0.00482 -0.00231 C -0.00638 -0.0044 -0.00833 -0.00625 -0.01003 -0.00856 C -0.01068 -0.00972 -0.0112 -0.0118 -0.01224 -0.01273 C -0.01367 -0.01389 -0.01536 -0.01343 -0.0168 -0.01481 C -0.025 -0.02222 -0.0125 -0.01088 -0.022 -0.01898 C -0.02357 -0.02037 -0.025 -0.02245 -0.02656 -0.02315 C -0.02812 -0.02384 -0.02982 -0.02407 -0.03112 -0.02523 C -0.03229 -0.02639 -0.03346 -0.02755 -0.03476 -0.02847 C -0.03685 -0.03009 -0.03945 -0.03079 -0.04154 -0.03264 C -0.0431 -0.03403 -0.04466 -0.03588 -0.04609 -0.0368 C -0.04674 -0.03727 -0.0474 -0.0375 -0.04792 -0.03796 C -0.0487 -0.03843 -0.04948 -0.03935 -0.05026 -0.04005 C -0.05378 -0.04305 -0.05325 -0.04259 -0.05599 -0.04421 C -0.0569 -0.0456 -0.05781 -0.04722 -0.05885 -0.04838 C -0.05976 -0.0493 -0.06081 -0.04977 -0.06172 -0.05046 C -0.0625 -0.05116 -0.06328 -0.05185 -0.06406 -0.05255 C -0.06758 -0.05648 -0.06784 -0.05741 -0.07096 -0.05995 C -0.07187 -0.06065 -0.07279 -0.06157 -0.07383 -0.06204 C -0.07643 -0.06343 -0.07878 -0.06435 -0.08138 -0.06528 C -0.0819 -0.06597 -0.08229 -0.0669 -0.08307 -0.06736 C -0.08398 -0.06782 -0.08503 -0.06782 -0.08594 -0.06829 C -0.08724 -0.06898 -0.08854 -0.06968 -0.08997 -0.07037 C -0.09101 -0.07153 -0.0918 -0.07292 -0.09284 -0.07361 C -0.09388 -0.0743 -0.09518 -0.0743 -0.09635 -0.07454 C -0.09726 -0.075 -0.09818 -0.07523 -0.09922 -0.07569 C -0.10013 -0.07685 -0.10104 -0.07801 -0.10208 -0.07893 C -0.10273 -0.0794 -0.10365 -0.07917 -0.1043 -0.07986 C -0.1056 -0.08102 -0.10664 -0.0831 -0.10781 -0.08403 C -0.10885 -0.08495 -0.11016 -0.08472 -0.11133 -0.08518 C -0.11224 -0.08542 -0.11315 -0.08588 -0.11419 -0.08611 C -0.1151 -0.08727 -0.11601 -0.08843 -0.11706 -0.08935 C -0.12305 -0.09421 -0.11432 -0.0838 -0.12331 -0.09352 C -0.12435 -0.09468 -0.12513 -0.09676 -0.1263 -0.09768 C -0.12838 -0.09977 -0.13086 -0.10116 -0.13307 -0.10301 C -0.13411 -0.1037 -0.13958 -0.10764 -0.1401 -0.10833 C -0.14414 -0.11412 -0.14323 -0.11366 -0.14987 -0.11759 C -0.15039 -0.11805 -0.15104 -0.11852 -0.15156 -0.11875 C -0.15495 -0.12014 -0.1582 -0.12014 -0.16133 -0.12407 C -0.16198 -0.12477 -0.1625 -0.12546 -0.16315 -0.12616 C -0.1638 -0.12685 -0.16471 -0.12731 -0.16536 -0.12824 C -0.16628 -0.1294 -0.1668 -0.13125 -0.16771 -0.13241 C -0.16849 -0.13333 -0.16927 -0.13356 -0.16992 -0.13449 C -0.17109 -0.13588 -0.17187 -0.13819 -0.17292 -0.13981 C -0.18424 -0.15718 -0.16927 -0.13125 -0.18372 -0.15764 C -0.18437 -0.15856 -0.18503 -0.15949 -0.18555 -0.16065 C -0.18607 -0.16204 -0.18672 -0.16343 -0.18737 -0.16481 C -0.18776 -0.16597 -0.18802 -0.16713 -0.18854 -0.16805 C -0.1888 -0.16898 -0.18958 -0.16921 -0.1901 -0.17014 C -0.19088 -0.1713 -0.19128 -0.17292 -0.19193 -0.1743 C -0.19232 -0.17546 -0.19258 -0.17662 -0.1931 -0.17755 C -0.19388 -0.17893 -0.19622 -0.18079 -0.19713 -0.18171 C -0.19753 -0.18264 -0.19779 -0.18403 -0.19831 -0.18495 C -0.19922 -0.18657 -0.20052 -0.18773 -0.20169 -0.18912 L -0.20508 -0.19329 L -0.20859 -0.19745 L -0.21029 -0.19954 C -0.21146 -0.20833 -0.20976 -0.20069 -0.21263 -0.20486 C -0.21536 -0.2088 -0.21185 -0.20764 -0.21549 -0.21204 C -0.21732 -0.21435 -0.2181 -0.21412 -0.2194 -0.21412 L -0.2194 -0.21389 " pathEditMode="relative" rAng="0" ptsTypes="AAAAAAAAAAAAAAAAAAAAAAAAAAAAAAAAAAAAAAAAAAAAAAAAAAAAAAAAAAAAA">
                                      <p:cBhvr>
                                        <p:cTn id="18" dur="2000" fill="hold"/>
                                        <p:tgtEl>
                                          <p:spTgt spid="7"/>
                                        </p:tgtEl>
                                        <p:attrNameLst>
                                          <p:attrName>ppt_x</p:attrName>
                                          <p:attrName>ppt_y</p:attrName>
                                        </p:attrNameLst>
                                      </p:cBhvr>
                                      <p:rCtr x="-10977" y="-10718"/>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4.375E-6 -1.48148E-6 L -4.375E-6 0.00023 C 0.01146 -1.48148E-6 0.05144 0.00046 0.07435 0.00394 C 0.07631 0.00417 0.07826 0.0044 0.08021 0.00463 C 0.08334 0.00833 0.0806 0.00579 0.0849 0.00787 C 0.0862 0.00833 0.08737 0.00903 0.08855 0.00972 C 0.08907 0.01019 0.09219 0.01273 0.09323 0.01296 C 0.09766 0.01458 0.09623 0.01343 0.10092 0.01505 C 0.10248 0.01551 0.10404 0.01621 0.1056 0.01713 C 0.10665 0.01783 0.10756 0.01875 0.1086 0.01921 C 0.1099 0.01968 0.11133 0.01991 0.11276 0.02014 C 0.11745 0.0257 0.11485 0.02384 0.12045 0.02546 C 0.12227 0.02662 0.12318 0.02708 0.12513 0.02801 C 0.12696 0.02986 0.13086 0.0338 0.13282 0.03472 C 0.13451 0.03565 0.13633 0.03565 0.13816 0.03565 L 0.14284 0.0375 C 0.14375 0.03796 0.1448 0.0382 0.14584 0.03889 C 0.14675 0.03935 0.14779 0.04028 0.1487 0.04097 C 0.14987 0.04167 0.15118 0.0419 0.15222 0.04283 C 0.15313 0.04329 0.15378 0.04421 0.15469 0.04491 C 0.15573 0.04607 0.15704 0.04653 0.15795 0.04699 C 0.15899 0.04769 0.15964 0.04884 0.16016 0.04908 C 0.16224 0.04977 0.16407 0.04977 0.16589 0.05023 L 0.17058 0.05116 C 0.18256 0.05417 0.17357 0.05232 0.18412 0.0544 C 0.18711 0.05602 0.18933 0.05903 0.19297 0.05926 C 0.20287 0.06065 0.21706 0.06181 0.22553 0.06389 L 0.24024 0.06644 C 0.2418 0.0669 0.24349 0.0669 0.24493 0.06783 C 0.25144 0.07014 0.24844 0.06945 0.25378 0.07083 C 0.25586 0.07246 0.25769 0.075 0.25977 0.07593 C 0.26237 0.07778 0.26094 0.07639 0.26394 0.07917 L 0.2879 0.07708 C 0.29297 0.07639 0.29792 0.075 0.30287 0.075 C 0.30717 0.075 0.31146 0.07546 0.31589 0.07593 C 0.32917 0.07778 0.34232 0.08056 0.35534 0.08542 C 0.36068 0.08704 0.36524 0.08982 0.37188 0.09144 C 0.38034 0.09375 0.38763 0.09445 0.3961 0.09676 C 0.40105 0.09792 0.41706 0.10208 0.42149 0.10371 C 0.44584 0.11343 0.41901 0.10533 0.44037 0.11227 C 0.44401 0.11343 0.44636 0.11366 0.4504 0.11505 C 0.45886 0.11875 0.46628 0.12384 0.47409 0.12778 C 0.47696 0.12894 0.47995 0.1294 0.48295 0.13056 C 0.48529 0.13148 0.48763 0.13287 0.48998 0.1338 C 0.49271 0.13519 0.49558 0.13588 0.49831 0.13681 C 0.50209 0.13866 0.50573 0.14051 0.50951 0.14213 C 0.51719 0.14468 0.51888 0.14352 0.52605 0.14537 C 0.54649 0.15 0.52045 0.14537 0.53959 0.14815 C 0.55 0.15371 0.54115 0.14977 0.55378 0.15347 C 0.55678 0.1544 0.55964 0.15556 0.56263 0.15671 C 0.5642 0.15718 0.56576 0.15787 0.56732 0.15857 C 0.56797 0.1588 0.56849 0.15949 0.56915 0.15949 C 0.57435 0.16158 0.57097 0.15949 0.575 0.16158 C 0.57566 0.16204 0.57631 0.16227 0.57683 0.16296 C 0.57865 0.16435 0.58034 0.1669 0.58217 0.16875 C 0.58529 0.18287 0.58086 0.16458 0.58568 0.17894 C 0.58646 0.18148 0.58672 0.18426 0.5875 0.18634 C 0.58776 0.18773 0.58829 0.18843 0.58868 0.18958 C 0.58907 0.19144 0.5892 0.19306 0.58985 0.19468 C 0.59024 0.19607 0.59102 0.19676 0.59154 0.19769 C 0.59284 0.20046 0.59375 0.20324 0.59506 0.20625 C 0.59571 0.20718 0.59623 0.20903 0.59688 0.21019 C 0.59805 0.2125 0.59935 0.21435 0.6004 0.21644 C 0.60105 0.21759 0.60118 0.21945 0.60157 0.2206 C 0.60235 0.22222 0.60313 0.22408 0.60404 0.2257 C 0.60534 0.22847 0.60691 0.23033 0.60808 0.23287 C 0.60964 0.23588 0.60912 0.23773 0.6099 0.24144 C 0.61016 0.24283 0.61055 0.24398 0.61107 0.24537 C 0.61159 0.24653 0.61224 0.24722 0.6129 0.24861 C 0.61342 0.24977 0.61407 0.25116 0.61459 0.25255 C 0.61498 0.25347 0.61524 0.25486 0.61576 0.25579 C 0.61615 0.25695 0.61732 0.25764 0.6181 0.2588 C 0.61888 0.2625 0.62032 0.26551 0.62045 0.26921 C 0.62058 0.27037 0.61941 0.27014 0.61875 0.27014 C 0.61693 0.27083 0.61524 0.27107 0.61342 0.2713 C 0.61263 0.27176 0.61029 0.27269 0.6099 0.27431 C 0.60912 0.27685 0.60964 0.28033 0.60873 0.28241 L 0.60717 0.28588 L 0.60717 0.28634 " pathEditMode="relative" rAng="0" ptsTypes="AAAAAAAAAAAAAAAAAAAAAAAAAAAAAAAAAAAAAAAAAAAAAAAAAAAAAAAAAAAAAAAAAAAAAAAAAAAAAAA">
                                      <p:cBhvr>
                                        <p:cTn id="22" dur="2000" fill="hold"/>
                                        <p:tgtEl>
                                          <p:spTgt spid="13"/>
                                        </p:tgtEl>
                                        <p:attrNameLst>
                                          <p:attrName>ppt_x</p:attrName>
                                          <p:attrName>ppt_y</p:attrName>
                                        </p:attrNameLst>
                                      </p:cBhvr>
                                      <p:rCtr x="31016" y="14306"/>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104 -0.00185 L -0.00104 -0.00185 L -0.03007 -0.00417 L -0.08554 -0.00625 C -0.12851 -0.01204 -0.07018 -0.0044 -0.11914 -0.00926 C -0.12369 -0.00972 -0.12825 -0.01088 -0.13281 -0.01135 C -0.14726 -0.01343 -0.13606 -0.01111 -0.15052 -0.01459 C -0.15182 -0.01528 -0.15325 -0.01621 -0.15455 -0.01667 C -0.15703 -0.0176 -0.16119 -0.01829 -0.16354 -0.01875 C -0.17044 -0.02292 -0.16341 -0.01922 -0.17291 -0.02199 C -0.18711 -0.02593 -0.16614 -0.02269 -0.18828 -0.025 C -0.18945 -0.02547 -0.19075 -0.02547 -0.19179 -0.02616 C -0.19283 -0.02685 -0.19362 -0.02871 -0.19479 -0.02917 C -0.19687 -0.03033 -0.19908 -0.02986 -0.2013 -0.03033 C -0.20221 -0.03079 -0.20325 -0.03102 -0.20416 -0.03148 C -0.20573 -0.03172 -0.20742 -0.03172 -0.20898 -0.03241 C -0.21002 -0.03287 -0.2108 -0.03403 -0.21185 -0.03449 C -0.21341 -0.03519 -0.2151 -0.03519 -0.21666 -0.03565 C -0.21757 -0.03588 -0.21862 -0.03635 -0.21953 -0.03658 C -0.2207 -0.03704 -0.22187 -0.03727 -0.22317 -0.03773 C -0.22408 -0.03843 -0.225 -0.03912 -0.22604 -0.03982 C -0.22955 -0.0419 -0.22955 -0.04144 -0.23255 -0.04283 C -0.23515 -0.04422 -0.23658 -0.04514 -0.23906 -0.04607 C -0.24257 -0.04746 -0.24257 -0.04722 -0.24674 -0.04815 C -0.25286 -0.05255 -0.24609 -0.04815 -0.25377 -0.05139 C -0.27226 -0.0588 -0.25507 -0.05347 -0.26797 -0.05648 C -0.26914 -0.05695 -0.27031 -0.05718 -0.27148 -0.05764 C -0.27161 -0.05764 -0.27695 -0.06042 -0.27799 -0.06088 C -0.2832 -0.06227 -0.28958 -0.0625 -0.29453 -0.06297 C -0.29635 -0.06366 -0.29804 -0.06459 -0.29987 -0.06505 C -0.3069 -0.06644 -0.32109 -0.06806 -0.32109 -0.06806 C -0.3427 -0.07662 -0.32461 -0.07014 -0.37656 -0.07014 L -0.37656 -0.07014 " pathEditMode="relative" ptsTypes="AAAAAAAAAAAAAAAAAAAAAAAAAAAAAAAAA">
                                      <p:cBhvr>
                                        <p:cTn id="26" dur="2000" fill="hold"/>
                                        <p:tgtEl>
                                          <p:spTgt spid="8"/>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375E-6 -0.00024 L -4.375E-6 0.00023 C 0.00144 -0.00163 0.00287 -0.00348 0.00456 -0.0044 C 0.01029 -0.00764 0.01967 -0.00718 0.02448 -0.00741 L 0.02865 -0.0095 C 0.02917 -0.00996 0.02982 -0.01042 0.03021 -0.01065 C 0.03138 -0.01088 0.03269 -0.01088 0.03386 -0.01158 C 0.03438 -0.01181 0.0349 -0.0125 0.03555 -0.0125 C 0.03816 -0.01297 0.04063 -0.0132 0.04323 -0.01343 C 0.05274 -0.01922 0.04662 -0.01644 0.06185 -0.01783 C 0.06628 -0.02014 0.06042 -0.01713 0.06954 -0.01991 C 0.0711 -0.02014 0.07266 -0.02176 0.07422 -0.02176 L 0.08594 -0.02269 C 0.09141 -0.02778 0.08451 -0.02176 0.09167 -0.02686 C 0.09258 -0.02732 0.09323 -0.02848 0.09415 -0.02894 C 0.09506 -0.02963 0.09753 -0.03125 0.09883 -0.03195 C 0.1004 -0.03264 0.10209 -0.03288 0.10352 -0.03403 C 0.1043 -0.03473 0.10508 -0.03542 0.10573 -0.03612 C 0.10678 -0.03727 0.10769 -0.0382 0.10873 -0.03936 C 0.10977 -0.04005 0.11185 -0.04075 0.1129 -0.04121 C 0.11407 -0.0419 0.11524 -0.0426 0.11641 -0.04329 C 0.11771 -0.04399 0.11928 -0.04445 0.12045 -0.04538 C 0.13594 -0.05811 0.1181 -0.04445 0.13099 -0.05348 C 0.13243 -0.0544 0.13373 -0.05602 0.13516 -0.05649 C 0.13659 -0.05718 0.13816 -0.05718 0.13972 -0.05764 C 0.14076 -0.05811 0.1418 -0.0588 0.14271 -0.05996 C 0.14415 -0.06088 0.14532 -0.06274 0.14688 -0.06366 C 0.14779 -0.06459 0.14883 -0.06413 0.14974 -0.06482 C 0.15222 -0.06621 0.15469 -0.06852 0.1573 -0.06991 C 0.15951 -0.07084 0.16172 -0.07176 0.16381 -0.07269 C 0.16589 -0.07431 0.16797 -0.07686 0.17006 -0.07801 C 0.17461 -0.08056 0.1793 -0.08172 0.18347 -0.08403 L 0.18946 -0.08727 C 0.19323 -0.08913 0.19675 -0.09213 0.20066 -0.09329 L 0.21641 -0.09954 C 0.22032 -0.10139 0.23659 -0.10857 0.24271 -0.10973 C 0.24662 -0.11065 0.25066 -0.11065 0.25456 -0.11065 C 0.25912 -0.11204 0.26381 -0.11436 0.26862 -0.11482 C 0.27917 -0.11621 0.27357 -0.11575 0.28503 -0.1169 C 0.28933 -0.11852 0.29349 -0.11991 0.29792 -0.12315 C 0.30066 -0.12524 0.30313 -0.12848 0.30599 -0.1301 C 0.31823 -0.13704 0.32097 -0.13612 0.3323 -0.13727 C 0.33542 -0.13797 0.33868 -0.13843 0.34167 -0.13936 C 0.36511 -0.1463 0.3487 -0.14329 0.36211 -0.14538 C 0.36745 -0.14769 0.37943 -0.15232 0.38204 -0.15394 L 0.39441 -0.16112 C 0.40769 -0.16899 0.39102 -0.15926 0.40326 -0.16713 C 0.40691 -0.16945 0.41094 -0.17153 0.41485 -0.17408 C 0.41888 -0.17686 0.4224 -0.18033 0.42657 -0.18241 C 0.43008 -0.18403 0.43373 -0.18426 0.43711 -0.18519 C 0.43985 -0.18635 0.44258 -0.18774 0.44532 -0.18866 C 0.46394 -0.19306 0.47683 -0.19237 0.49675 -0.19375 C 0.50209 -0.19445 0.50743 -0.19607 0.51263 -0.19653 C 0.5181 -0.19769 0.52904 -0.19862 0.52904 -0.19838 C 0.52995 -0.19908 0.53099 -0.19908 0.53204 -0.19977 C 0.53269 -0.20024 0.53308 -0.20139 0.53373 -0.20163 C 0.53646 -0.20348 0.54024 -0.20394 0.5431 -0.2051 C 0.54428 -0.20556 0.54545 -0.20602 0.54662 -0.20695 C 0.54766 -0.20741 0.54857 -0.20857 0.54961 -0.20903 C 0.55222 -0.20996 0.55508 -0.21019 0.55769 -0.21088 C 0.55886 -0.21135 0.56003 -0.21181 0.5612 -0.21204 C 0.56303 -0.2125 0.56485 -0.2125 0.56654 -0.21297 C 0.57618 -0.21598 0.56849 -0.21436 0.57409 -0.21621 C 0.57526 -0.21644 0.57644 -0.21667 0.57761 -0.21713 C 0.57865 -0.21737 0.57956 -0.21783 0.5806 -0.21783 C 0.59167 -0.21783 0.60274 -0.21783 0.61394 -0.21713 C 0.61576 -0.2169 0.61589 -0.21413 0.61641 -0.21204 C 0.61615 -0.20996 0.61641 -0.20741 0.61576 -0.20579 C 0.6155 -0.20533 0.60873 -0.20463 0.60873 -0.20278 L 0.60873 -0.18866 L 0.60873 -0.18843 " pathEditMode="relative" rAng="0" ptsTypes="AAAAAAAAAAAAAAAAAAAAAAAAAAAAAAAAAAAAAAAAAAAAAAAAAAAAAAAAAAAAAAAAAAAAAAA">
                                      <p:cBhvr>
                                        <p:cTn id="30" dur="2000" fill="hold"/>
                                        <p:tgtEl>
                                          <p:spTgt spid="14"/>
                                        </p:tgtEl>
                                        <p:attrNameLst>
                                          <p:attrName>ppt_x</p:attrName>
                                          <p:attrName>ppt_y</p:attrName>
                                        </p:attrNameLst>
                                      </p:cBhvr>
                                      <p:rCtr x="30820" y="-10856"/>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8.33333E-7 1.11111E-6 L -8.33333E-7 1.11111E-6 L -0.03177 0.00069 C -0.0362 0.00092 -0.04075 0.00162 -0.04518 0.00185 C -0.24049 0.00625 -0.09193 0.00185 -0.17838 0.0044 C -0.19674 0.01042 -0.18802 0.00833 -0.20482 0.01111 C -0.20768 0.0125 -0.21081 0.01435 -0.21406 0.01574 C -0.21914 0.01782 -0.22461 0.01967 -0.22969 0.02153 C -0.23242 0.02222 -0.23529 0.02315 -0.23802 0.02407 C -0.2418 0.02569 -0.24557 0.02755 -0.24948 0.02893 C -0.25286 0.03009 -0.25625 0.03055 -0.2595 0.03171 C -0.26224 0.03287 -0.26484 0.03426 -0.26758 0.03542 C -0.26927 0.03611 -0.27109 0.03657 -0.27292 0.03727 C -0.27747 0.03935 -0.27617 0.03958 -0.28164 0.04305 C -0.28281 0.04375 -0.28437 0.04421 -0.28555 0.04491 C -0.2862 0.04514 -0.28685 0.04537 -0.28737 0.04583 C -0.31523 0.04329 -0.27982 0.04768 -0.31185 0.03935 C -0.31562 0.03819 -0.31966 0.03866 -0.32357 0.03819 C -0.38073 0.04028 -0.43138 0.04467 -0.48711 0.04028 C -0.49414 0.03958 -0.50091 0.03727 -0.50833 0.03634 L -0.51628 0.03542 C -0.52917 0.03171 -0.51614 0.03518 -0.52956 0.03264 C -0.54674 0.0294 -0.52851 0.03171 -0.54713 0.02986 C -0.56953 0.02477 -0.5444 0.03148 -0.56042 0.02523 C -0.56315 0.02407 -0.57292 0.02338 -0.57396 0.02338 C -0.57669 0.02106 -0.57708 0.01967 -0.58086 0.02222 C -0.58164 0.02268 -0.58177 0.02407 -0.58216 0.02523 C -0.58229 0.03194 -0.58229 0.03912 -0.58268 0.04583 C -0.58268 0.04676 -0.5832 0.04768 -0.58333 0.04861 C -0.58359 0.05046 -0.58333 0.05255 -0.58385 0.0544 C -0.58424 0.05509 -0.58503 0.05555 -0.58568 0.05625 C -0.58672 0.05694 -0.58802 0.05694 -0.58893 0.0581 C -0.58945 0.0588 -0.58997 0.05949 -0.59075 0.05995 C -0.59245 0.06065 -0.59427 0.06065 -0.59596 0.06088 C -0.59674 0.06111 -0.59753 0.06088 -0.59805 0.06088 L -0.59805 0.06111 " pathEditMode="relative" rAng="0" ptsTypes="AAAAAAAAAAAAAAAAAAAAAAAAAAAAAAAAAAAA">
                                      <p:cBhvr>
                                        <p:cTn id="34" dur="2000" fill="hold"/>
                                        <p:tgtEl>
                                          <p:spTgt spid="9"/>
                                        </p:tgtEl>
                                        <p:attrNameLst>
                                          <p:attrName>ppt_x</p:attrName>
                                          <p:attrName>ppt_y</p:attrName>
                                        </p:attrNameLst>
                                      </p:cBhvr>
                                      <p:rCtr x="-29909"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432258"/>
            <a:ext cx="10771275" cy="5048055"/>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endParaRPr lang="en-GB" sz="2400" dirty="0">
              <a:latin typeface="Myriad Pro"/>
            </a:endParaRPr>
          </a:p>
          <a:p>
            <a:pPr>
              <a:lnSpc>
                <a:spcPct val="100000"/>
              </a:lnSpc>
              <a:spcBef>
                <a:spcPts val="0"/>
              </a:spcBef>
            </a:pPr>
            <a:r>
              <a:rPr lang="en-GB" sz="2400" dirty="0">
                <a:latin typeface="Myriad Pro"/>
              </a:rPr>
              <a:t>Enable the children to put on a play or puppet show of Goldilocks and the Three Bears using the ‘home corner’ as the Three Bears' house, with 3 of everything inside it. Collect the resources they need.</a:t>
            </a:r>
          </a:p>
          <a:p>
            <a:pPr>
              <a:lnSpc>
                <a:spcPct val="100000"/>
              </a:lnSpc>
              <a:spcBef>
                <a:spcPts val="1800"/>
              </a:spcBef>
            </a:pPr>
            <a:r>
              <a:rPr lang="en-GB" sz="2400" b="1" dirty="0">
                <a:latin typeface="Myriad Pro"/>
              </a:rPr>
              <a:t>Active Learning</a:t>
            </a:r>
            <a:endParaRPr lang="en-GB" sz="2400" dirty="0">
              <a:latin typeface="Myriad Pro"/>
            </a:endParaRPr>
          </a:p>
          <a:p>
            <a:pPr>
              <a:lnSpc>
                <a:spcPct val="100000"/>
              </a:lnSpc>
              <a:spcBef>
                <a:spcPts val="0"/>
              </a:spcBef>
            </a:pPr>
            <a:r>
              <a:rPr lang="en-GB" sz="2400" dirty="0">
                <a:latin typeface="Myriad Pro"/>
              </a:rPr>
              <a:t>Notice when children choose to count 3 objects and find purpose for this skill and whether children re-count if they are not confident.</a:t>
            </a: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Suggest children explore how to order objects when there are 3 of something. Sing the song, </a:t>
            </a:r>
            <a:r>
              <a:rPr lang="en-GB" sz="2400" i="1" dirty="0">
                <a:latin typeface="Myriad Pro"/>
              </a:rPr>
              <a:t>When Goldilocks went to the House of the Bears </a:t>
            </a:r>
            <a:r>
              <a:rPr lang="en-GB" sz="2400" dirty="0">
                <a:latin typeface="Myriad Pro"/>
              </a:rPr>
              <a:t>which describes the relative sizes of each of the three things. Provide a box full of sets of three objects that could be ordered using the children’s own ideas.</a:t>
            </a:r>
          </a:p>
        </p:txBody>
      </p:sp>
    </p:spTree>
    <p:extLst>
      <p:ext uri="{BB962C8B-B14F-4D97-AF65-F5344CB8AC3E}">
        <p14:creationId xmlns:p14="http://schemas.microsoft.com/office/powerpoint/2010/main" val="3525258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524" y="2667681"/>
            <a:ext cx="6847440" cy="385067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8878"/>
          <a:stretch/>
        </p:blipFill>
        <p:spPr>
          <a:xfrm>
            <a:off x="4941618" y="1248134"/>
            <a:ext cx="5778938" cy="532372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492" y="3863125"/>
            <a:ext cx="4564287" cy="2571216"/>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704" y="224523"/>
            <a:ext cx="3036071" cy="2719052"/>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3407" y="1944447"/>
            <a:ext cx="152224" cy="708289"/>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02813" y="1919288"/>
            <a:ext cx="534877" cy="710604"/>
          </a:xfrm>
          <a:prstGeom prst="rect">
            <a:avLst/>
          </a:prstGeom>
        </p:spPr>
      </p:pic>
      <p:pic>
        <p:nvPicPr>
          <p:cNvPr id="3" name="Pictur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90606" y="402995"/>
            <a:ext cx="502998" cy="842862"/>
          </a:xfrm>
          <a:prstGeom prst="rect">
            <a:avLst/>
          </a:prstGeom>
        </p:spPr>
      </p:pic>
      <p:pic>
        <p:nvPicPr>
          <p:cNvPr id="4" name="Picture 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17879" y="402995"/>
            <a:ext cx="4921880" cy="1989851"/>
          </a:xfrm>
          <a:prstGeom prst="rect">
            <a:avLst/>
          </a:prstGeom>
        </p:spPr>
      </p:pic>
      <p:sp>
        <p:nvSpPr>
          <p:cNvPr id="12" name="Oval 11"/>
          <p:cNvSpPr/>
          <p:nvPr/>
        </p:nvSpPr>
        <p:spPr>
          <a:xfrm>
            <a:off x="7006509" y="58019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957351" y="580197"/>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924762" y="593451"/>
            <a:ext cx="646621" cy="586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39494" y="5457578"/>
            <a:ext cx="152224" cy="708289"/>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8811" y="5457578"/>
            <a:ext cx="604705" cy="716390"/>
          </a:xfrm>
          <a:prstGeom prst="rect">
            <a:avLst/>
          </a:prstGeom>
        </p:spPr>
      </p:pic>
      <p:pic>
        <p:nvPicPr>
          <p:cNvPr id="18" name="Picture 1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655572" y="5461629"/>
            <a:ext cx="604705" cy="716390"/>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24762" y="5456420"/>
            <a:ext cx="534877" cy="710604"/>
          </a:xfrm>
          <a:prstGeom prst="rect">
            <a:avLst/>
          </a:prstGeom>
        </p:spPr>
      </p:pic>
      <p:pic>
        <p:nvPicPr>
          <p:cNvPr id="20" name="Picture 1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92482" y="5442343"/>
            <a:ext cx="480318" cy="804858"/>
          </a:xfrm>
          <a:prstGeom prst="rect">
            <a:avLst/>
          </a:prstGeom>
        </p:spPr>
      </p:pic>
      <p:sp>
        <p:nvSpPr>
          <p:cNvPr id="22" name="Rectangle 21"/>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3" name="Oval 22">
            <a:extLst>
              <a:ext uri="{FF2B5EF4-FFF2-40B4-BE49-F238E27FC236}">
                <a16:creationId xmlns:a16="http://schemas.microsoft.com/office/drawing/2014/main" id="{E2409B7F-F5D8-45BB-A940-43DF6B1EBDF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709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0013 0.00024 L -0.06914 -0.25694 C -0.0849 -0.31319 -0.0849 -0.35833 -0.07227 -0.38194 C -0.0569 -0.41064 -0.03308 -0.41064 0.00026 -0.38449 C 0.04961 -0.34722 0.09414 -0.34351 0.1444 -0.3081 " pathEditMode="relative" rAng="18840000" ptsTypes="AAAAA">
                                      <p:cBhvr>
                                        <p:cTn id="6" dur="2000" fill="hold"/>
                                        <p:tgtEl>
                                          <p:spTgt spid="9"/>
                                        </p:tgtEl>
                                        <p:attrNameLst>
                                          <p:attrName>ppt_x</p:attrName>
                                          <p:attrName>ppt_y</p:attrName>
                                        </p:attrNameLst>
                                      </p:cBhvr>
                                      <p:rCtr x="560" y="-2682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05869915"/>
              </p:ext>
            </p:extLst>
          </p:nvPr>
        </p:nvGraphicFramePr>
        <p:xfrm>
          <a:off x="4616348" y="548676"/>
          <a:ext cx="7200000" cy="5760648"/>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72008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8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8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2"/>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2342"/>
          <a:stretch/>
        </p:blipFill>
        <p:spPr>
          <a:xfrm>
            <a:off x="2028497" y="2810817"/>
            <a:ext cx="4868602" cy="404665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0902"/>
          <a:stretch/>
        </p:blipFill>
        <p:spPr>
          <a:xfrm>
            <a:off x="200047" y="4092798"/>
            <a:ext cx="3397261" cy="2764840"/>
          </a:xfrm>
          <a:prstGeom prst="rect">
            <a:avLst/>
          </a:prstGeom>
        </p:spPr>
      </p:pic>
      <p:sp>
        <p:nvSpPr>
          <p:cNvPr id="9" name="Oval Callout 8"/>
          <p:cNvSpPr/>
          <p:nvPr/>
        </p:nvSpPr>
        <p:spPr>
          <a:xfrm>
            <a:off x="251455" y="831716"/>
            <a:ext cx="3991314" cy="2129915"/>
          </a:xfrm>
          <a:prstGeom prst="wedgeEllipseCallout">
            <a:avLst>
              <a:gd name="adj1" fmla="val -3365"/>
              <a:gd name="adj2" fmla="val 9147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How many ways can we make </a:t>
            </a:r>
            <a:r>
              <a:rPr lang="en-GB" sz="3200" dirty="0">
                <a:solidFill>
                  <a:srgbClr val="FF0000"/>
                </a:solidFill>
                <a:latin typeface="Century Gothic" panose="020B0502020202020204" pitchFamily="34" charset="0"/>
              </a:rPr>
              <a:t>Three</a:t>
            </a:r>
            <a:r>
              <a:rPr lang="en-GB" sz="3200" dirty="0">
                <a:solidFill>
                  <a:schemeClr val="tx1"/>
                </a:solidFill>
                <a:latin typeface="Century Gothic" panose="020B0502020202020204"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3585929499"/>
              </p:ext>
            </p:extLst>
          </p:nvPr>
        </p:nvGraphicFramePr>
        <p:xfrm>
          <a:off x="4616348" y="548676"/>
          <a:ext cx="7200000" cy="5760648"/>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72008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8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20081">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2"/>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2"/>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20081">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3" name="Rectangle 12"/>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5" name="Group 4">
            <a:extLst>
              <a:ext uri="{FF2B5EF4-FFF2-40B4-BE49-F238E27FC236}">
                <a16:creationId xmlns:a16="http://schemas.microsoft.com/office/drawing/2014/main" id="{EE55F26F-AF64-4781-9719-E0C406EC6558}"/>
              </a:ext>
            </a:extLst>
          </p:cNvPr>
          <p:cNvGrpSpPr/>
          <p:nvPr/>
        </p:nvGrpSpPr>
        <p:grpSpPr>
          <a:xfrm>
            <a:off x="6096001" y="1291759"/>
            <a:ext cx="1363131" cy="1387941"/>
            <a:chOff x="6096001" y="1281599"/>
            <a:chExt cx="1363131" cy="1387941"/>
          </a:xfrm>
        </p:grpSpPr>
        <p:sp>
          <p:nvSpPr>
            <p:cNvPr id="4" name="Rectangle 3">
              <a:extLst>
                <a:ext uri="{FF2B5EF4-FFF2-40B4-BE49-F238E27FC236}">
                  <a16:creationId xmlns:a16="http://schemas.microsoft.com/office/drawing/2014/main" id="{A7AF2C0A-1FF0-4211-B9FA-A8C55C1B7E72}"/>
                </a:ext>
              </a:extLst>
            </p:cNvPr>
            <p:cNvSpPr/>
            <p:nvPr/>
          </p:nvSpPr>
          <p:spPr>
            <a:xfrm>
              <a:off x="6096001" y="1281599"/>
              <a:ext cx="647699" cy="6624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04410A3-3A44-4490-9C5B-0E24C97E42A8}"/>
                </a:ext>
              </a:extLst>
            </p:cNvPr>
            <p:cNvSpPr/>
            <p:nvPr/>
          </p:nvSpPr>
          <p:spPr>
            <a:xfrm>
              <a:off x="6096001" y="2007038"/>
              <a:ext cx="647699" cy="6624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71E54CBA-DB4C-4443-86D9-ED0961578D84}"/>
                </a:ext>
              </a:extLst>
            </p:cNvPr>
            <p:cNvSpPr/>
            <p:nvPr/>
          </p:nvSpPr>
          <p:spPr>
            <a:xfrm>
              <a:off x="6811433" y="2007038"/>
              <a:ext cx="647699" cy="6625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16" name="Oval 15">
            <a:extLst>
              <a:ext uri="{FF2B5EF4-FFF2-40B4-BE49-F238E27FC236}">
                <a16:creationId xmlns:a16="http://schemas.microsoft.com/office/drawing/2014/main" id="{318A28DC-3E74-425E-9D6B-C8F75C968DB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460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844" y="2612034"/>
            <a:ext cx="7195930" cy="404665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063" y="3814141"/>
            <a:ext cx="4909283" cy="2765563"/>
          </a:xfrm>
          <a:prstGeom prst="rect">
            <a:avLst/>
          </a:prstGeom>
        </p:spPr>
      </p:pic>
      <p:sp>
        <p:nvSpPr>
          <p:cNvPr id="5" name="Oval Callout 4"/>
          <p:cNvSpPr/>
          <p:nvPr/>
        </p:nvSpPr>
        <p:spPr>
          <a:xfrm>
            <a:off x="8090452" y="1577835"/>
            <a:ext cx="3743740" cy="2464904"/>
          </a:xfrm>
          <a:prstGeom prst="wedgeEllipseCallout">
            <a:avLst>
              <a:gd name="adj1" fmla="val -50037"/>
              <a:gd name="adj2" fmla="val 52244"/>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I am</a:t>
            </a:r>
            <a:r>
              <a:rPr lang="en-GB" sz="3200" dirty="0">
                <a:solidFill>
                  <a:schemeClr val="tx1"/>
                </a:solidFill>
                <a:latin typeface="Century Gothic" panose="020B0502020202020204" pitchFamily="34" charset="0"/>
              </a:rPr>
              <a:t> 1 more than </a:t>
            </a:r>
            <a:r>
              <a:rPr lang="en-GB" sz="3200" dirty="0">
                <a:solidFill>
                  <a:srgbClr val="FF0000"/>
                </a:solidFill>
                <a:latin typeface="Century Gothic" panose="020B0502020202020204" pitchFamily="34" charset="0"/>
              </a:rPr>
              <a:t>One</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7" name="Oval Callout 6"/>
          <p:cNvSpPr/>
          <p:nvPr/>
        </p:nvSpPr>
        <p:spPr>
          <a:xfrm>
            <a:off x="834886" y="345383"/>
            <a:ext cx="3743740" cy="2464904"/>
          </a:xfrm>
          <a:prstGeom prst="wedgeEllipseCallout">
            <a:avLst>
              <a:gd name="adj1" fmla="val 62529"/>
              <a:gd name="adj2" fmla="val 94986"/>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I am</a:t>
            </a:r>
            <a:r>
              <a:rPr lang="en-GB" sz="3200" dirty="0">
                <a:solidFill>
                  <a:schemeClr val="tx1"/>
                </a:solidFill>
                <a:latin typeface="Century Gothic" panose="020B0502020202020204" pitchFamily="34" charset="0"/>
              </a:rPr>
              <a:t> 1 less than </a:t>
            </a: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10" name="Rectangle 9"/>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 name="Oval 10">
            <a:extLst>
              <a:ext uri="{FF2B5EF4-FFF2-40B4-BE49-F238E27FC236}">
                <a16:creationId xmlns:a16="http://schemas.microsoft.com/office/drawing/2014/main" id="{5ABE95EA-6E25-4881-B2F1-A6E51F16E72F}"/>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4098"/>
          <a:stretch/>
        </p:blipFill>
        <p:spPr>
          <a:xfrm>
            <a:off x="357808" y="3814141"/>
            <a:ext cx="4217181" cy="2765563"/>
          </a:xfrm>
          <a:prstGeom prst="rect">
            <a:avLst/>
          </a:prstGeom>
        </p:spPr>
      </p:pic>
    </p:spTree>
    <p:extLst>
      <p:ext uri="{BB962C8B-B14F-4D97-AF65-F5344CB8AC3E}">
        <p14:creationId xmlns:p14="http://schemas.microsoft.com/office/powerpoint/2010/main" val="36640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autoRev="1" fill="hold" nodeType="clickEffect">
                                  <p:stCondLst>
                                    <p:cond delay="0"/>
                                  </p:stCondLst>
                                  <p:childTnLst>
                                    <p:animMotion origin="layout" path="M -3.54167E-6 0.00023 L 0.02605 -0.23843 C 0.03138 -0.29236 0.04792 -0.32616 0.06667 -0.33773 C 0.08542 -0.34931 0.11797 -0.34792 0.13868 -0.3081 C 0.17683 -0.26018 0.20092 -0.2162 0.23438 -0.15903 " pathEditMode="relative" rAng="20580000" ptsTypes="AAAAA">
                                      <p:cBhvr>
                                        <p:cTn id="6" dur="2000" fill="hold"/>
                                        <p:tgtEl>
                                          <p:spTgt spid="4"/>
                                        </p:tgtEl>
                                        <p:attrNameLst>
                                          <p:attrName>ppt_x</p:attrName>
                                          <p:attrName>ppt_y</p:attrName>
                                        </p:attrNameLst>
                                      </p:cBhvr>
                                      <p:rCtr x="9596" y="-2032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638" y="2799271"/>
            <a:ext cx="6862914" cy="38593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56" y="3928421"/>
            <a:ext cx="4751424" cy="2676636"/>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6450"/>
          <a:stretch/>
        </p:blipFill>
        <p:spPr>
          <a:xfrm>
            <a:off x="6096000" y="1354545"/>
            <a:ext cx="6074259" cy="5382028"/>
          </a:xfrm>
          <a:prstGeom prst="rect">
            <a:avLst/>
          </a:prstGeom>
        </p:spPr>
      </p:pic>
      <p:sp>
        <p:nvSpPr>
          <p:cNvPr id="12" name="Oval Callout 11"/>
          <p:cNvSpPr/>
          <p:nvPr/>
        </p:nvSpPr>
        <p:spPr>
          <a:xfrm>
            <a:off x="8227062" y="190406"/>
            <a:ext cx="3743740" cy="2464904"/>
          </a:xfrm>
          <a:prstGeom prst="wedgeEllipseCallout">
            <a:avLst>
              <a:gd name="adj1" fmla="val -50037"/>
              <a:gd name="adj2" fmla="val 52244"/>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am __ more than _____.</a:t>
            </a:r>
          </a:p>
        </p:txBody>
      </p:sp>
      <p:sp>
        <p:nvSpPr>
          <p:cNvPr id="13" name="Oval Callout 12"/>
          <p:cNvSpPr/>
          <p:nvPr/>
        </p:nvSpPr>
        <p:spPr>
          <a:xfrm>
            <a:off x="8227062" y="198187"/>
            <a:ext cx="3743740" cy="2464904"/>
          </a:xfrm>
          <a:prstGeom prst="wedgeEllipseCallout">
            <a:avLst>
              <a:gd name="adj1" fmla="val -50037"/>
              <a:gd name="adj2" fmla="val 52244"/>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I am</a:t>
            </a:r>
            <a:r>
              <a:rPr lang="en-GB" sz="3200" dirty="0">
                <a:solidFill>
                  <a:schemeClr val="tx1"/>
                </a:solidFill>
                <a:latin typeface="Century Gothic" panose="020B0502020202020204" pitchFamily="34" charset="0"/>
              </a:rPr>
              <a:t> 1 more than </a:t>
            </a: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14" name="Oval Callout 13"/>
          <p:cNvSpPr/>
          <p:nvPr/>
        </p:nvSpPr>
        <p:spPr>
          <a:xfrm>
            <a:off x="109328" y="320875"/>
            <a:ext cx="3435627" cy="2464904"/>
          </a:xfrm>
          <a:prstGeom prst="wedgeEllipseCallout">
            <a:avLst>
              <a:gd name="adj1" fmla="val 11556"/>
              <a:gd name="adj2" fmla="val 101438"/>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____ </a:t>
            </a:r>
            <a:r>
              <a:rPr lang="en-GB" sz="3200" dirty="0">
                <a:solidFill>
                  <a:schemeClr val="tx1"/>
                </a:solidFill>
                <a:latin typeface="Century Gothic" panose="020B0502020202020204" pitchFamily="34" charset="0"/>
              </a:rPr>
              <a:t>is 1 more than </a:t>
            </a:r>
            <a:r>
              <a:rPr lang="en-GB" sz="3200" dirty="0">
                <a:solidFill>
                  <a:srgbClr val="FF0000"/>
                </a:solidFill>
                <a:latin typeface="Century Gothic" panose="020B0502020202020204" pitchFamily="34" charset="0"/>
              </a:rPr>
              <a:t>me</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15" name="Oval Callout 14"/>
          <p:cNvSpPr/>
          <p:nvPr/>
        </p:nvSpPr>
        <p:spPr>
          <a:xfrm>
            <a:off x="3725552" y="121427"/>
            <a:ext cx="3669612" cy="2151210"/>
          </a:xfrm>
          <a:prstGeom prst="wedgeEllipseCallout">
            <a:avLst>
              <a:gd name="adj1" fmla="val -17117"/>
              <a:gd name="adj2" fmla="val 83696"/>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I am</a:t>
            </a:r>
            <a:r>
              <a:rPr lang="en-GB" sz="3200" dirty="0">
                <a:solidFill>
                  <a:schemeClr val="tx1"/>
                </a:solidFill>
                <a:latin typeface="Century Gothic" panose="020B0502020202020204" pitchFamily="34" charset="0"/>
              </a:rPr>
              <a:t> 1 _______than ______.</a:t>
            </a:r>
            <a:endParaRPr lang="en-GB" sz="3200" dirty="0">
              <a:solidFill>
                <a:srgbClr val="FF0000"/>
              </a:solidFill>
              <a:latin typeface="Century Gothic" panose="020B0502020202020204" pitchFamily="34" charset="0"/>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8343"/>
          <a:stretch/>
        </p:blipFill>
        <p:spPr>
          <a:xfrm>
            <a:off x="1673638" y="3946574"/>
            <a:ext cx="3354884" cy="2637462"/>
          </a:xfrm>
          <a:prstGeom prst="rect">
            <a:avLst/>
          </a:prstGeom>
        </p:spPr>
      </p:pic>
      <p:sp>
        <p:nvSpPr>
          <p:cNvPr id="5" name="Oval Callout 4"/>
          <p:cNvSpPr/>
          <p:nvPr/>
        </p:nvSpPr>
        <p:spPr>
          <a:xfrm>
            <a:off x="8227062" y="182625"/>
            <a:ext cx="3743740" cy="2464904"/>
          </a:xfrm>
          <a:prstGeom prst="wedgeEllipseCallout">
            <a:avLst>
              <a:gd name="adj1" fmla="val -50037"/>
              <a:gd name="adj2" fmla="val 52244"/>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Three </a:t>
            </a:r>
            <a:r>
              <a:rPr lang="en-GB" sz="3200" dirty="0">
                <a:solidFill>
                  <a:schemeClr val="tx1"/>
                </a:solidFill>
                <a:latin typeface="Century Gothic" panose="020B0502020202020204" pitchFamily="34" charset="0"/>
              </a:rPr>
              <a:t>is 1 more than </a:t>
            </a: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17" name="Oval Callout 16"/>
          <p:cNvSpPr/>
          <p:nvPr/>
        </p:nvSpPr>
        <p:spPr>
          <a:xfrm>
            <a:off x="109328" y="307383"/>
            <a:ext cx="3435627" cy="2464904"/>
          </a:xfrm>
          <a:prstGeom prst="wedgeEllipseCallout">
            <a:avLst>
              <a:gd name="adj1" fmla="val 11556"/>
              <a:gd name="adj2" fmla="val 101438"/>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Two </a:t>
            </a:r>
            <a:r>
              <a:rPr lang="en-GB" sz="3200" dirty="0">
                <a:solidFill>
                  <a:schemeClr val="tx1"/>
                </a:solidFill>
                <a:latin typeface="Century Gothic" panose="020B0502020202020204" pitchFamily="34" charset="0"/>
              </a:rPr>
              <a:t>is 1 more than </a:t>
            </a:r>
            <a:r>
              <a:rPr lang="en-GB" sz="3200" dirty="0">
                <a:solidFill>
                  <a:srgbClr val="FF0000"/>
                </a:solidFill>
                <a:latin typeface="Century Gothic" panose="020B0502020202020204" pitchFamily="34" charset="0"/>
              </a:rPr>
              <a:t>me</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18" name="Oval Callout 17"/>
          <p:cNvSpPr/>
          <p:nvPr/>
        </p:nvSpPr>
        <p:spPr>
          <a:xfrm>
            <a:off x="8316706" y="3140151"/>
            <a:ext cx="3743740" cy="2464904"/>
          </a:xfrm>
          <a:prstGeom prst="wedgeEllipseCallout">
            <a:avLst>
              <a:gd name="adj1" fmla="val -55347"/>
              <a:gd name="adj2" fmla="val -5662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Two </a:t>
            </a:r>
            <a:r>
              <a:rPr lang="en-GB" sz="3200" dirty="0">
                <a:solidFill>
                  <a:schemeClr val="tx1"/>
                </a:solidFill>
                <a:latin typeface="Century Gothic" panose="020B0502020202020204" pitchFamily="34" charset="0"/>
              </a:rPr>
              <a:t>is 1 less than </a:t>
            </a:r>
            <a:r>
              <a:rPr lang="en-GB" sz="3200" dirty="0">
                <a:solidFill>
                  <a:srgbClr val="FF0000"/>
                </a:solidFill>
                <a:latin typeface="Century Gothic" panose="020B0502020202020204" pitchFamily="34" charset="0"/>
              </a:rPr>
              <a:t>Three</a:t>
            </a:r>
            <a:r>
              <a:rPr lang="en-GB" sz="3200" dirty="0">
                <a:solidFill>
                  <a:schemeClr val="tx1"/>
                </a:solidFill>
                <a:latin typeface="Century Gothic" panose="020B0502020202020204" pitchFamily="34" charset="0"/>
              </a:rPr>
              <a:t>.</a:t>
            </a:r>
            <a:endParaRPr lang="en-GB" sz="3200" dirty="0">
              <a:solidFill>
                <a:srgbClr val="FF0000"/>
              </a:solidFill>
              <a:latin typeface="Century Gothic" panose="020B0502020202020204" pitchFamily="34" charset="0"/>
            </a:endParaRPr>
          </a:p>
        </p:txBody>
      </p:sp>
      <p:sp>
        <p:nvSpPr>
          <p:cNvPr id="22" name="Rectangle 21"/>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9" name="Oval 18">
            <a:extLst>
              <a:ext uri="{FF2B5EF4-FFF2-40B4-BE49-F238E27FC236}">
                <a16:creationId xmlns:a16="http://schemas.microsoft.com/office/drawing/2014/main" id="{C82778DD-E77A-4D45-92C4-C93DF9EBB53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035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26 -0.00024 L -0.03294 -0.26065 C -0.04193 -0.31551 -0.03229 -0.36389 -0.01653 -0.38704 C -0.00091 -0.41227 0.03125 -0.42662 0.06068 -0.40255 C 0.10612 -0.36829 0.14792 -0.34028 0.1961 -0.30764 " pathEditMode="relative" rAng="19260000" ptsTypes="AAAAA">
                                      <p:cBhvr>
                                        <p:cTn id="6" dur="2000" fill="hold"/>
                                        <p:tgtEl>
                                          <p:spTgt spid="9"/>
                                        </p:tgtEl>
                                        <p:attrNameLst>
                                          <p:attrName>ppt_x</p:attrName>
                                          <p:attrName>ppt_y</p:attrName>
                                        </p:attrNameLst>
                                      </p:cBhvr>
                                      <p:rCtr x="4505" y="-2701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5"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fontScale="92500"/>
          </a:bodyPr>
          <a:lstStyle/>
          <a:p>
            <a:pPr>
              <a:lnSpc>
                <a:spcPct val="110000"/>
              </a:lnSpc>
              <a:spcBef>
                <a:spcPts val="0"/>
              </a:spcBef>
            </a:pPr>
            <a:r>
              <a:rPr lang="en-GB" sz="2400" dirty="0" err="1"/>
              <a:t>Numberblocks</a:t>
            </a:r>
            <a:r>
              <a:rPr lang="en-GB" sz="2400" dirty="0"/>
              <a:t> </a:t>
            </a:r>
            <a:r>
              <a:rPr lang="en-GB" sz="2400" dirty="0">
                <a:solidFill>
                  <a:srgbClr val="FF0000"/>
                </a:solidFill>
              </a:rPr>
              <a:t>One</a:t>
            </a:r>
            <a:r>
              <a:rPr lang="en-GB" sz="2400" dirty="0"/>
              <a:t> and </a:t>
            </a:r>
            <a:r>
              <a:rPr lang="en-GB" sz="2400" dirty="0">
                <a:solidFill>
                  <a:srgbClr val="FF0000"/>
                </a:solidFill>
              </a:rPr>
              <a:t>Two</a:t>
            </a:r>
            <a:r>
              <a:rPr lang="en-GB" sz="2400" dirty="0"/>
              <a:t> are bored. </a:t>
            </a:r>
            <a:r>
              <a:rPr lang="en-GB" sz="2400" dirty="0">
                <a:solidFill>
                  <a:srgbClr val="FF0000"/>
                </a:solidFill>
              </a:rPr>
              <a:t>Two</a:t>
            </a:r>
            <a:r>
              <a:rPr lang="en-GB" sz="2400" dirty="0"/>
              <a:t> shows off a trick where he changes shape from tall to wide and tells </a:t>
            </a:r>
            <a:r>
              <a:rPr lang="en-GB" sz="2400" dirty="0">
                <a:solidFill>
                  <a:srgbClr val="FF0000"/>
                </a:solidFill>
              </a:rPr>
              <a:t>One</a:t>
            </a:r>
            <a:r>
              <a:rPr lang="en-GB" sz="2400" dirty="0"/>
              <a:t> it's her turn. She tries changing the orientation of her shape and finds she can’t, but accidentally lands on top of </a:t>
            </a:r>
            <a:r>
              <a:rPr lang="en-GB" sz="2400" dirty="0">
                <a:solidFill>
                  <a:srgbClr val="FF0000"/>
                </a:solidFill>
              </a:rPr>
              <a:t>Two</a:t>
            </a:r>
            <a:r>
              <a:rPr lang="en-GB" sz="2400" dirty="0"/>
              <a:t> to make Numberblock </a:t>
            </a:r>
            <a:r>
              <a:rPr lang="en-GB" sz="2400" dirty="0">
                <a:solidFill>
                  <a:srgbClr val="FF0000"/>
                </a:solidFill>
              </a:rPr>
              <a:t>Three</a:t>
            </a:r>
            <a:r>
              <a:rPr lang="en-GB" sz="2400" dirty="0"/>
              <a:t>. She finds a magic mirror, and her copy splits back into </a:t>
            </a:r>
            <a:r>
              <a:rPr lang="en-GB" sz="2400" dirty="0">
                <a:solidFill>
                  <a:srgbClr val="FF0000"/>
                </a:solidFill>
              </a:rPr>
              <a:t>One</a:t>
            </a:r>
            <a:r>
              <a:rPr lang="en-GB" sz="2400" dirty="0"/>
              <a:t> and </a:t>
            </a:r>
            <a:r>
              <a:rPr lang="en-GB" sz="2400" dirty="0">
                <a:solidFill>
                  <a:srgbClr val="FF0000"/>
                </a:solidFill>
              </a:rPr>
              <a:t>Two</a:t>
            </a:r>
            <a:r>
              <a:rPr lang="en-GB" sz="2400" dirty="0"/>
              <a:t>, who meet her. </a:t>
            </a:r>
            <a:r>
              <a:rPr lang="en-GB" sz="2400" dirty="0">
                <a:solidFill>
                  <a:srgbClr val="FF0000"/>
                </a:solidFill>
              </a:rPr>
              <a:t>Three</a:t>
            </a:r>
            <a:r>
              <a:rPr lang="en-GB" sz="2400" dirty="0"/>
              <a:t> is a born entertainer, and she sings a song (</a:t>
            </a:r>
            <a:r>
              <a:rPr lang="en-GB" sz="2400" i="1" dirty="0"/>
              <a:t>One, two, three, everybody look at me!</a:t>
            </a:r>
            <a:r>
              <a:rPr lang="en-GB" sz="2400" dirty="0"/>
              <a:t>) about how the best things come in threes - in games (Tic-tac-toe), stories (Musketeers, Blind Mice, Little Pigs, Goldilocks and the Three Bears), and in magic tricks. At one point, </a:t>
            </a:r>
            <a:r>
              <a:rPr lang="en-GB" sz="2400" dirty="0">
                <a:solidFill>
                  <a:srgbClr val="FF0000"/>
                </a:solidFill>
              </a:rPr>
              <a:t>Two</a:t>
            </a:r>
            <a:r>
              <a:rPr lang="en-GB" sz="2400" dirty="0"/>
              <a:t> gently hip-bumps her and she changes block shape and briefly turns back into plain blocks - </a:t>
            </a:r>
            <a:r>
              <a:rPr lang="en-GB" sz="2400" dirty="0">
                <a:solidFill>
                  <a:srgbClr val="FF0000"/>
                </a:solidFill>
              </a:rPr>
              <a:t>Two</a:t>
            </a:r>
            <a:r>
              <a:rPr lang="en-GB" sz="2400" dirty="0"/>
              <a:t> thinks he has 'broken' her but it turns out she is fine. She jumps up, carries on singing, juggles three balls and counts lots of threes of things</a:t>
            </a:r>
            <a:r>
              <a:rPr lang="en-GB" dirty="0"/>
              <a:t>.</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69160" y="1401952"/>
            <a:ext cx="10771275" cy="5555896"/>
          </a:xfrm>
        </p:spPr>
        <p:txBody>
          <a:bodyPr vert="horz" lIns="91440" tIns="45720" rIns="91440" bIns="45720" rtlCol="0" anchor="t">
            <a:normAutofit/>
          </a:bodyPr>
          <a:lstStyle/>
          <a:p>
            <a:pPr>
              <a:lnSpc>
                <a:spcPct val="120000"/>
              </a:lnSpc>
              <a:spcBef>
                <a:spcPts val="0"/>
              </a:spcBef>
            </a:pPr>
            <a:r>
              <a:rPr lang="en-GB" b="1" dirty="0">
                <a:latin typeface="Myriad Pro"/>
              </a:rPr>
              <a:t>‘Threeness’ of 3</a:t>
            </a:r>
          </a:p>
          <a:p>
            <a:pPr>
              <a:lnSpc>
                <a:spcPct val="120000"/>
              </a:lnSpc>
              <a:spcBef>
                <a:spcPts val="0"/>
              </a:spcBef>
            </a:pPr>
            <a:r>
              <a:rPr lang="en-GB" dirty="0">
                <a:latin typeface="Myriad Pro"/>
              </a:rPr>
              <a:t>This episode illustrates the part-part-whole structure of 3: combining 2 with 1 to make 3. At the beginning of the episode </a:t>
            </a:r>
            <a:r>
              <a:rPr lang="en-GB" dirty="0">
                <a:solidFill>
                  <a:srgbClr val="FF0000"/>
                </a:solidFill>
                <a:latin typeface="Myriad Pro"/>
              </a:rPr>
              <a:t>Two </a:t>
            </a:r>
            <a:r>
              <a:rPr lang="en-GB" dirty="0">
                <a:latin typeface="Myriad Pro"/>
              </a:rPr>
              <a:t>lies horizontally to illustrate that he is still </a:t>
            </a:r>
            <a:r>
              <a:rPr lang="en-GB" dirty="0">
                <a:solidFill>
                  <a:srgbClr val="FF0000"/>
                </a:solidFill>
                <a:latin typeface="Myriad Pro"/>
              </a:rPr>
              <a:t>Two </a:t>
            </a:r>
            <a:r>
              <a:rPr lang="en-GB" dirty="0">
                <a:latin typeface="Myriad Pro"/>
              </a:rPr>
              <a:t>even though he is in a different orientation. This idea is built on later when </a:t>
            </a:r>
            <a:r>
              <a:rPr lang="en-GB" dirty="0">
                <a:solidFill>
                  <a:srgbClr val="FF0000"/>
                </a:solidFill>
                <a:latin typeface="Myriad Pro"/>
              </a:rPr>
              <a:t>Three </a:t>
            </a:r>
            <a:r>
              <a:rPr lang="en-GB" dirty="0">
                <a:latin typeface="Myriad Pro"/>
              </a:rPr>
              <a:t>changes arrangement from a three-block tower to an L-shaped block. </a:t>
            </a:r>
            <a:r>
              <a:rPr lang="en-GB" dirty="0">
                <a:solidFill>
                  <a:srgbClr val="FF0000"/>
                </a:solidFill>
                <a:latin typeface="Myriad Pro"/>
              </a:rPr>
              <a:t>Three </a:t>
            </a:r>
            <a:r>
              <a:rPr lang="en-GB" dirty="0">
                <a:latin typeface="Myriad Pro"/>
              </a:rPr>
              <a:t>is also presented next to </a:t>
            </a:r>
            <a:r>
              <a:rPr lang="en-GB" dirty="0">
                <a:solidFill>
                  <a:srgbClr val="FF0000"/>
                </a:solidFill>
                <a:latin typeface="Myriad Pro"/>
              </a:rPr>
              <a:t>Two </a:t>
            </a:r>
            <a:r>
              <a:rPr lang="en-GB" dirty="0">
                <a:latin typeface="Myriad Pro"/>
              </a:rPr>
              <a:t>in a line from left to right. This places </a:t>
            </a:r>
            <a:r>
              <a:rPr lang="en-GB" dirty="0">
                <a:solidFill>
                  <a:srgbClr val="FF0000"/>
                </a:solidFill>
                <a:latin typeface="Myriad Pro"/>
              </a:rPr>
              <a:t>Three </a:t>
            </a:r>
            <a:r>
              <a:rPr lang="en-GB" dirty="0">
                <a:latin typeface="Myriad Pro"/>
              </a:rPr>
              <a:t>as one more than </a:t>
            </a:r>
            <a:r>
              <a:rPr lang="en-GB" dirty="0">
                <a:solidFill>
                  <a:srgbClr val="FF0000"/>
                </a:solidFill>
                <a:latin typeface="Myriad Pro"/>
              </a:rPr>
              <a:t>Two </a:t>
            </a:r>
            <a:r>
              <a:rPr lang="en-GB" dirty="0">
                <a:latin typeface="Myriad Pro"/>
              </a:rPr>
              <a:t>and </a:t>
            </a:r>
            <a:r>
              <a:rPr lang="en-GB" dirty="0">
                <a:solidFill>
                  <a:srgbClr val="FF0000"/>
                </a:solidFill>
                <a:latin typeface="Myriad Pro"/>
              </a:rPr>
              <a:t>Two </a:t>
            </a:r>
            <a:r>
              <a:rPr lang="en-GB" dirty="0">
                <a:latin typeface="Myriad Pro"/>
              </a:rPr>
              <a:t>as one more  than </a:t>
            </a:r>
            <a:r>
              <a:rPr lang="en-GB" dirty="0">
                <a:solidFill>
                  <a:srgbClr val="FF0000"/>
                </a:solidFill>
                <a:latin typeface="Myriad Pro"/>
              </a:rPr>
              <a:t>One</a:t>
            </a:r>
            <a:r>
              <a:rPr lang="en-GB" dirty="0">
                <a:latin typeface="Myriad Pro"/>
              </a:rPr>
              <a:t>. The ‘staircase’ representation of </a:t>
            </a:r>
            <a:r>
              <a:rPr lang="en-GB" dirty="0">
                <a:solidFill>
                  <a:srgbClr val="FF0000"/>
                </a:solidFill>
                <a:latin typeface="Myriad Pro"/>
              </a:rPr>
              <a:t>One</a:t>
            </a:r>
            <a:r>
              <a:rPr lang="en-GB" dirty="0">
                <a:latin typeface="Myriad Pro"/>
              </a:rPr>
              <a:t>, </a:t>
            </a:r>
            <a:r>
              <a:rPr lang="en-GB" dirty="0">
                <a:solidFill>
                  <a:srgbClr val="FF0000"/>
                </a:solidFill>
                <a:latin typeface="Myriad Pro"/>
              </a:rPr>
              <a:t>Two </a:t>
            </a:r>
            <a:r>
              <a:rPr lang="en-GB" dirty="0">
                <a:latin typeface="Myriad Pro"/>
              </a:rPr>
              <a:t>and </a:t>
            </a:r>
            <a:r>
              <a:rPr lang="en-GB" dirty="0">
                <a:solidFill>
                  <a:srgbClr val="FF0000"/>
                </a:solidFill>
                <a:latin typeface="Myriad Pro"/>
              </a:rPr>
              <a:t>Three </a:t>
            </a:r>
            <a:r>
              <a:rPr lang="en-GB" dirty="0">
                <a:latin typeface="Myriad Pro"/>
              </a:rPr>
              <a:t>is a powerful image that helps children to see that the difference between adjacent counting numbers is 1.</a:t>
            </a:r>
          </a:p>
          <a:p>
            <a:pPr>
              <a:lnSpc>
                <a:spcPct val="120000"/>
              </a:lnSpc>
              <a:spcBef>
                <a:spcPts val="1800"/>
              </a:spcBef>
            </a:pPr>
            <a:r>
              <a:rPr lang="en-GB" b="1" dirty="0">
                <a:latin typeface="Myriad Pro"/>
              </a:rPr>
              <a:t>Counting to 3</a:t>
            </a:r>
            <a:endParaRPr lang="en-GB" dirty="0">
              <a:latin typeface="Myriad Pro"/>
            </a:endParaRPr>
          </a:p>
          <a:p>
            <a:pPr>
              <a:lnSpc>
                <a:spcPct val="120000"/>
              </a:lnSpc>
              <a:spcBef>
                <a:spcPts val="0"/>
              </a:spcBef>
            </a:pPr>
            <a:r>
              <a:rPr lang="en-GB" dirty="0">
                <a:latin typeface="Myriad Pro"/>
              </a:rPr>
              <a:t>Counting involves knowing the order of the number names and assigning one number tag to one object or event. This episode uses the counting sequence “one, two, three” to 3 objects and characters from well-known children’s stories. </a:t>
            </a:r>
          </a:p>
          <a:p>
            <a:pPr>
              <a:lnSpc>
                <a:spcPct val="120000"/>
              </a:lnSpc>
              <a:spcBef>
                <a:spcPts val="0"/>
              </a:spcBef>
            </a:pPr>
            <a:endParaRPr lang="en-GB"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490871"/>
            <a:ext cx="10771275" cy="5009320"/>
          </a:xfrm>
        </p:spPr>
        <p:txBody>
          <a:bodyPr vert="horz" lIns="91440" tIns="45720" rIns="91440" bIns="45720" rtlCol="0" anchor="t">
            <a:normAutofit/>
          </a:bodyPr>
          <a:lstStyle/>
          <a:p>
            <a:pPr>
              <a:lnSpc>
                <a:spcPct val="110000"/>
              </a:lnSpc>
              <a:spcBef>
                <a:spcPts val="0"/>
              </a:spcBef>
            </a:pPr>
            <a:r>
              <a:rPr lang="en-GB" sz="2400" dirty="0">
                <a:latin typeface="Myriad Pro"/>
              </a:rPr>
              <a:t>During this episode children will experience 3 in relationship to 2 and 1. Encourage the children to use a stem sentence to capture this relationship, e.g.:</a:t>
            </a:r>
          </a:p>
          <a:p>
            <a:pPr>
              <a:lnSpc>
                <a:spcPct val="110000"/>
              </a:lnSpc>
              <a:spcBef>
                <a:spcPts val="1800"/>
              </a:spcBef>
            </a:pPr>
            <a:r>
              <a:rPr lang="en-GB" sz="2400" dirty="0">
                <a:latin typeface="Myriad Pro"/>
              </a:rPr>
              <a:t>“</a:t>
            </a:r>
            <a:r>
              <a:rPr lang="en-GB" sz="2400" b="1" dirty="0">
                <a:latin typeface="Myriad Pro"/>
              </a:rPr>
              <a:t>One [object] and two [same objects] together make three [objects]</a:t>
            </a:r>
            <a:r>
              <a:rPr lang="en-GB" sz="2400" dirty="0">
                <a:latin typeface="Myriad Pro"/>
              </a:rPr>
              <a:t>”.</a:t>
            </a:r>
          </a:p>
          <a:p>
            <a:pPr>
              <a:lnSpc>
                <a:spcPct val="110000"/>
              </a:lnSpc>
              <a:spcBef>
                <a:spcPts val="0"/>
              </a:spcBef>
            </a:pPr>
            <a:r>
              <a:rPr lang="en-GB" sz="2400" dirty="0">
                <a:latin typeface="Myriad Pro"/>
              </a:rPr>
              <a:t>“</a:t>
            </a:r>
            <a:r>
              <a:rPr lang="en-GB" sz="2400" b="1" dirty="0">
                <a:latin typeface="Myriad Pro"/>
              </a:rPr>
              <a:t>Two [objects] and one [same object] together make three [objects]</a:t>
            </a:r>
            <a:r>
              <a:rPr lang="en-GB" sz="2400" dirty="0">
                <a:latin typeface="Myriad Pro"/>
              </a:rPr>
              <a:t>”.</a:t>
            </a:r>
          </a:p>
          <a:p>
            <a:pPr>
              <a:lnSpc>
                <a:spcPct val="110000"/>
              </a:lnSpc>
              <a:spcBef>
                <a:spcPts val="1800"/>
              </a:spcBef>
            </a:pPr>
            <a:r>
              <a:rPr lang="en-GB" sz="2400" dirty="0">
                <a:latin typeface="Myriad Pro"/>
              </a:rPr>
              <a:t>Year 1 pupils may be ready to move to describing the relationship in a different way, e.g.:</a:t>
            </a:r>
          </a:p>
          <a:p>
            <a:pPr>
              <a:lnSpc>
                <a:spcPct val="110000"/>
              </a:lnSpc>
              <a:spcBef>
                <a:spcPts val="1800"/>
              </a:spcBef>
            </a:pPr>
            <a:r>
              <a:rPr lang="en-GB" sz="2400" b="1" dirty="0">
                <a:latin typeface="Myriad Pro"/>
              </a:rPr>
              <a:t>“Three [objects] is one more [object] than two [objects]”</a:t>
            </a:r>
            <a:r>
              <a:rPr lang="en-GB" sz="2400" dirty="0">
                <a:latin typeface="Myriad Pro"/>
              </a:rPr>
              <a:t>.</a:t>
            </a:r>
          </a:p>
          <a:p>
            <a:pPr>
              <a:lnSpc>
                <a:spcPct val="110000"/>
              </a:lnSpc>
              <a:spcBef>
                <a:spcPts val="0"/>
              </a:spcBef>
            </a:pPr>
            <a:r>
              <a:rPr lang="en-GB" sz="2400" b="1" dirty="0">
                <a:latin typeface="Myriad Pro"/>
              </a:rPr>
              <a:t>“Two [objects] is one less [object] than three [objects]”</a:t>
            </a:r>
            <a:r>
              <a:rPr lang="en-GB" sz="2400" dirty="0">
                <a:latin typeface="Myriad Pro"/>
              </a:rPr>
              <a:t>.</a:t>
            </a:r>
          </a:p>
          <a:p>
            <a:endParaRPr lang="en-GB" dirty="0">
              <a:latin typeface="Myriad Pro"/>
            </a:endParaRPr>
          </a:p>
          <a:p>
            <a:endParaRPr lang="en-GB" b="1"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pPr>
              <a:lnSpc>
                <a:spcPct val="100000"/>
              </a:lnSpc>
            </a:pPr>
            <a:r>
              <a:rPr lang="en-GB" sz="2400" dirty="0">
                <a:latin typeface="Myriad Pro"/>
              </a:rPr>
              <a:t>Watch the episode of </a:t>
            </a:r>
            <a:r>
              <a:rPr lang="en-GB" sz="2400" dirty="0" err="1">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pPr>
              <a:lnSpc>
                <a:spcPct val="100000"/>
              </a:lnSpc>
            </a:pPr>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building, red, floor&#10;&#10;Description generated with very high confidence">
            <a:extLst>
              <a:ext uri="{FF2B5EF4-FFF2-40B4-BE49-F238E27FC236}">
                <a16:creationId xmlns:a16="http://schemas.microsoft.com/office/drawing/2014/main" id="{08C2B71A-8EE9-4A51-AD98-62788A50C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9" name="Rectangle 8"/>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 name="Oval 9">
            <a:extLst>
              <a:ext uri="{FF2B5EF4-FFF2-40B4-BE49-F238E27FC236}">
                <a16:creationId xmlns:a16="http://schemas.microsoft.com/office/drawing/2014/main" id="{07B93621-E11D-44D9-A80B-7762D89BD95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1160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drawing of a cartoon character&#10;&#10;Description generated with high confidence">
            <a:extLst>
              <a:ext uri="{FF2B5EF4-FFF2-40B4-BE49-F238E27FC236}">
                <a16:creationId xmlns:a16="http://schemas.microsoft.com/office/drawing/2014/main" id="{7BB5EBFD-ADB5-426E-89D6-DD4DE7DFB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9" name="Oval 8">
            <a:extLst>
              <a:ext uri="{FF2B5EF4-FFF2-40B4-BE49-F238E27FC236}">
                <a16:creationId xmlns:a16="http://schemas.microsoft.com/office/drawing/2014/main" id="{C1A9AE7E-27FA-433B-AC2B-D7A266897CD6}"/>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74928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448c4a6a-bcae-4211-8504-7e5193445ce8"/>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22029e86-67e7-4883-9866-832c3e79c701"/>
    <ds:schemaRef ds:uri="http://www.w3.org/XML/1998/namespace"/>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Widescreen</PresentationFormat>
  <Paragraphs>133</Paragraphs>
  <Slides>19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Century Gothic</vt:lpstr>
      <vt:lpstr>Myriad Pro</vt:lpstr>
      <vt:lpstr>Times New Roman</vt:lpstr>
      <vt:lpstr>Office Theme</vt:lpstr>
      <vt:lpstr>Custom Design</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134</cp:revision>
  <dcterms:created xsi:type="dcterms:W3CDTF">2018-02-20T10:26:52Z</dcterms:created>
  <dcterms:modified xsi:type="dcterms:W3CDTF">2018-05-10T11:35:40Z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