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9"/>
  </p:notesMasterIdLst>
  <p:sldIdLst>
    <p:sldId id="263" r:id="rId6"/>
    <p:sldId id="588" r:id="rId7"/>
    <p:sldId id="596" r:id="rId8"/>
    <p:sldId id="589" r:id="rId9"/>
    <p:sldId id="315" r:id="rId10"/>
    <p:sldId id="590" r:id="rId11"/>
    <p:sldId id="276" r:id="rId12"/>
    <p:sldId id="277" r:id="rId13"/>
    <p:sldId id="279" r:id="rId14"/>
    <p:sldId id="280" r:id="rId15"/>
    <p:sldId id="316" r:id="rId16"/>
    <p:sldId id="281" r:id="rId17"/>
    <p:sldId id="282" r:id="rId18"/>
    <p:sldId id="595" r:id="rId19"/>
    <p:sldId id="580" r:id="rId20"/>
    <p:sldId id="581" r:id="rId21"/>
    <p:sldId id="579" r:id="rId22"/>
    <p:sldId id="317" r:id="rId23"/>
    <p:sldId id="318" r:id="rId24"/>
    <p:sldId id="320" r:id="rId25"/>
    <p:sldId id="326" r:id="rId26"/>
    <p:sldId id="321" r:id="rId27"/>
    <p:sldId id="322" r:id="rId28"/>
    <p:sldId id="323" r:id="rId29"/>
    <p:sldId id="324" r:id="rId30"/>
    <p:sldId id="331" r:id="rId31"/>
    <p:sldId id="325" r:id="rId32"/>
    <p:sldId id="626" r:id="rId33"/>
    <p:sldId id="327" r:id="rId34"/>
    <p:sldId id="328" r:id="rId35"/>
    <p:sldId id="332" r:id="rId36"/>
    <p:sldId id="333" r:id="rId37"/>
    <p:sldId id="286" r:id="rId38"/>
    <p:sldId id="265" r:id="rId39"/>
    <p:sldId id="287" r:id="rId40"/>
    <p:sldId id="591" r:id="rId41"/>
    <p:sldId id="329" r:id="rId42"/>
    <p:sldId id="592" r:id="rId43"/>
    <p:sldId id="330" r:id="rId44"/>
    <p:sldId id="614" r:id="rId45"/>
    <p:sldId id="615" r:id="rId46"/>
    <p:sldId id="625" r:id="rId47"/>
    <p:sldId id="594" r:id="rId48"/>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3" clrIdx="0">
    <p:extLst>
      <p:ext uri="{19B8F6BF-5375-455C-9EA6-DF929625EA0E}">
        <p15:presenceInfo xmlns:p15="http://schemas.microsoft.com/office/powerpoint/2012/main" userId="S::rebecca.donaldson@tribalgroup.com::de1bd23b-13b3-40c7-98d3-b019b9d9da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9" autoAdjust="0"/>
    <p:restoredTop sz="79717" autoAdjust="0"/>
  </p:normalViewPr>
  <p:slideViewPr>
    <p:cSldViewPr>
      <p:cViewPr varScale="1">
        <p:scale>
          <a:sx n="57" d="100"/>
          <a:sy n="57" d="100"/>
        </p:scale>
        <p:origin x="1050"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A4D884FF-761E-4C30-97EA-04BA982D770A}"/>
    <pc:docChg chg="modSld">
      <pc:chgData name="Steve McCormack" userId="a36034f6-e157-44c0-92e0-583c4185333c" providerId="ADAL" clId="{A4D884FF-761E-4C30-97EA-04BA982D770A}" dt="2021-10-06T08:10:27.361" v="68" actId="6549"/>
      <pc:docMkLst>
        <pc:docMk/>
      </pc:docMkLst>
      <pc:sldChg chg="modSp mod">
        <pc:chgData name="Steve McCormack" userId="a36034f6-e157-44c0-92e0-583c4185333c" providerId="ADAL" clId="{A4D884FF-761E-4C30-97EA-04BA982D770A}" dt="2021-10-06T08:06:08.269" v="8" actId="6549"/>
        <pc:sldMkLst>
          <pc:docMk/>
          <pc:sldMk cId="1934899181" sldId="280"/>
        </pc:sldMkLst>
        <pc:spChg chg="mod">
          <ac:chgData name="Steve McCormack" userId="a36034f6-e157-44c0-92e0-583c4185333c" providerId="ADAL" clId="{A4D884FF-761E-4C30-97EA-04BA982D770A}" dt="2021-10-06T08:06:08.269" v="8" actId="6549"/>
          <ac:spMkLst>
            <pc:docMk/>
            <pc:sldMk cId="1934899181" sldId="280"/>
            <ac:spMk id="6" creationId="{893351F2-EBAF-40B1-A66F-761A1B4CAB58}"/>
          </ac:spMkLst>
        </pc:spChg>
      </pc:sldChg>
      <pc:sldChg chg="modSp mod">
        <pc:chgData name="Steve McCormack" userId="a36034f6-e157-44c0-92e0-583c4185333c" providerId="ADAL" clId="{A4D884FF-761E-4C30-97EA-04BA982D770A}" dt="2021-10-06T08:06:36.930" v="38" actId="6549"/>
        <pc:sldMkLst>
          <pc:docMk/>
          <pc:sldMk cId="387169446" sldId="281"/>
        </pc:sldMkLst>
        <pc:spChg chg="mod">
          <ac:chgData name="Steve McCormack" userId="a36034f6-e157-44c0-92e0-583c4185333c" providerId="ADAL" clId="{A4D884FF-761E-4C30-97EA-04BA982D770A}" dt="2021-10-06T08:06:36.930" v="38" actId="6549"/>
          <ac:spMkLst>
            <pc:docMk/>
            <pc:sldMk cId="387169446" sldId="281"/>
            <ac:spMk id="3" creationId="{EC771724-309D-4EC6-8089-365C4C85F6A6}"/>
          </ac:spMkLst>
        </pc:spChg>
      </pc:sldChg>
      <pc:sldChg chg="modSp mod">
        <pc:chgData name="Steve McCormack" userId="a36034f6-e157-44c0-92e0-583c4185333c" providerId="ADAL" clId="{A4D884FF-761E-4C30-97EA-04BA982D770A}" dt="2021-10-06T08:07:17.682" v="42" actId="20577"/>
        <pc:sldMkLst>
          <pc:docMk/>
          <pc:sldMk cId="2257847386" sldId="317"/>
        </pc:sldMkLst>
        <pc:spChg chg="mod">
          <ac:chgData name="Steve McCormack" userId="a36034f6-e157-44c0-92e0-583c4185333c" providerId="ADAL" clId="{A4D884FF-761E-4C30-97EA-04BA982D770A}" dt="2021-10-06T08:07:17.682" v="42" actId="20577"/>
          <ac:spMkLst>
            <pc:docMk/>
            <pc:sldMk cId="2257847386" sldId="317"/>
            <ac:spMk id="2" creationId="{F39BB37E-1032-4EF0-B943-54570EE94037}"/>
          </ac:spMkLst>
        </pc:spChg>
      </pc:sldChg>
      <pc:sldChg chg="modSp mod">
        <pc:chgData name="Steve McCormack" userId="a36034f6-e157-44c0-92e0-583c4185333c" providerId="ADAL" clId="{A4D884FF-761E-4C30-97EA-04BA982D770A}" dt="2021-10-06T08:07:21.156" v="43" actId="20577"/>
        <pc:sldMkLst>
          <pc:docMk/>
          <pc:sldMk cId="288941390" sldId="318"/>
        </pc:sldMkLst>
        <pc:spChg chg="mod">
          <ac:chgData name="Steve McCormack" userId="a36034f6-e157-44c0-92e0-583c4185333c" providerId="ADAL" clId="{A4D884FF-761E-4C30-97EA-04BA982D770A}" dt="2021-10-06T08:07:21.156" v="43" actId="20577"/>
          <ac:spMkLst>
            <pc:docMk/>
            <pc:sldMk cId="288941390" sldId="318"/>
            <ac:spMk id="9" creationId="{B6481F16-9D78-489E-92C7-FAC1EE4B074E}"/>
          </ac:spMkLst>
        </pc:spChg>
      </pc:sldChg>
      <pc:sldChg chg="modSp mod">
        <pc:chgData name="Steve McCormack" userId="a36034f6-e157-44c0-92e0-583c4185333c" providerId="ADAL" clId="{A4D884FF-761E-4C30-97EA-04BA982D770A}" dt="2021-10-06T08:07:26.733" v="44" actId="20577"/>
        <pc:sldMkLst>
          <pc:docMk/>
          <pc:sldMk cId="2990943398" sldId="320"/>
        </pc:sldMkLst>
        <pc:spChg chg="mod">
          <ac:chgData name="Steve McCormack" userId="a36034f6-e157-44c0-92e0-583c4185333c" providerId="ADAL" clId="{A4D884FF-761E-4C30-97EA-04BA982D770A}" dt="2021-10-06T08:07:26.733" v="44" actId="20577"/>
          <ac:spMkLst>
            <pc:docMk/>
            <pc:sldMk cId="2990943398" sldId="320"/>
            <ac:spMk id="2" creationId="{F39BB37E-1032-4EF0-B943-54570EE94037}"/>
          </ac:spMkLst>
        </pc:spChg>
      </pc:sldChg>
      <pc:sldChg chg="modSp mod">
        <pc:chgData name="Steve McCormack" userId="a36034f6-e157-44c0-92e0-583c4185333c" providerId="ADAL" clId="{A4D884FF-761E-4C30-97EA-04BA982D770A}" dt="2021-10-06T08:07:42.704" v="46" actId="20577"/>
        <pc:sldMkLst>
          <pc:docMk/>
          <pc:sldMk cId="3222394586" sldId="321"/>
        </pc:sldMkLst>
        <pc:spChg chg="mod">
          <ac:chgData name="Steve McCormack" userId="a36034f6-e157-44c0-92e0-583c4185333c" providerId="ADAL" clId="{A4D884FF-761E-4C30-97EA-04BA982D770A}" dt="2021-10-06T08:07:42.704" v="46" actId="20577"/>
          <ac:spMkLst>
            <pc:docMk/>
            <pc:sldMk cId="3222394586" sldId="321"/>
            <ac:spMk id="9" creationId="{0EC42CB7-B0D8-4E73-8DFA-05E7F787151A}"/>
          </ac:spMkLst>
        </pc:spChg>
      </pc:sldChg>
      <pc:sldChg chg="modSp mod">
        <pc:chgData name="Steve McCormack" userId="a36034f6-e157-44c0-92e0-583c4185333c" providerId="ADAL" clId="{A4D884FF-761E-4C30-97EA-04BA982D770A}" dt="2021-10-06T08:07:47.204" v="47" actId="20577"/>
        <pc:sldMkLst>
          <pc:docMk/>
          <pc:sldMk cId="979336228" sldId="322"/>
        </pc:sldMkLst>
        <pc:spChg chg="mod">
          <ac:chgData name="Steve McCormack" userId="a36034f6-e157-44c0-92e0-583c4185333c" providerId="ADAL" clId="{A4D884FF-761E-4C30-97EA-04BA982D770A}" dt="2021-10-06T08:07:47.204" v="47" actId="20577"/>
          <ac:spMkLst>
            <pc:docMk/>
            <pc:sldMk cId="979336228" sldId="322"/>
            <ac:spMk id="2" creationId="{F39BB37E-1032-4EF0-B943-54570EE94037}"/>
          </ac:spMkLst>
        </pc:spChg>
      </pc:sldChg>
      <pc:sldChg chg="modSp mod">
        <pc:chgData name="Steve McCormack" userId="a36034f6-e157-44c0-92e0-583c4185333c" providerId="ADAL" clId="{A4D884FF-761E-4C30-97EA-04BA982D770A}" dt="2021-10-06T08:07:59.793" v="48" actId="20577"/>
        <pc:sldMkLst>
          <pc:docMk/>
          <pc:sldMk cId="3848532480" sldId="323"/>
        </pc:sldMkLst>
        <pc:spChg chg="mod">
          <ac:chgData name="Steve McCormack" userId="a36034f6-e157-44c0-92e0-583c4185333c" providerId="ADAL" clId="{A4D884FF-761E-4C30-97EA-04BA982D770A}" dt="2021-10-06T08:07:59.793" v="48" actId="20577"/>
          <ac:spMkLst>
            <pc:docMk/>
            <pc:sldMk cId="3848532480" sldId="323"/>
            <ac:spMk id="9" creationId="{687C7FF6-C83B-4551-B117-B4AA85B50167}"/>
          </ac:spMkLst>
        </pc:spChg>
      </pc:sldChg>
      <pc:sldChg chg="modSp mod">
        <pc:chgData name="Steve McCormack" userId="a36034f6-e157-44c0-92e0-583c4185333c" providerId="ADAL" clId="{A4D884FF-761E-4C30-97EA-04BA982D770A}" dt="2021-10-06T08:08:06.034" v="49" actId="20577"/>
        <pc:sldMkLst>
          <pc:docMk/>
          <pc:sldMk cId="418138157" sldId="324"/>
        </pc:sldMkLst>
        <pc:spChg chg="mod">
          <ac:chgData name="Steve McCormack" userId="a36034f6-e157-44c0-92e0-583c4185333c" providerId="ADAL" clId="{A4D884FF-761E-4C30-97EA-04BA982D770A}" dt="2021-10-06T08:08:06.034" v="49" actId="20577"/>
          <ac:spMkLst>
            <pc:docMk/>
            <pc:sldMk cId="418138157" sldId="324"/>
            <ac:spMk id="2" creationId="{F39BB37E-1032-4EF0-B943-54570EE94037}"/>
          </ac:spMkLst>
        </pc:spChg>
      </pc:sldChg>
      <pc:sldChg chg="modSp mod">
        <pc:chgData name="Steve McCormack" userId="a36034f6-e157-44c0-92e0-583c4185333c" providerId="ADAL" clId="{A4D884FF-761E-4C30-97EA-04BA982D770A}" dt="2021-10-06T08:08:21.877" v="51" actId="20577"/>
        <pc:sldMkLst>
          <pc:docMk/>
          <pc:sldMk cId="831025887" sldId="325"/>
        </pc:sldMkLst>
        <pc:spChg chg="mod">
          <ac:chgData name="Steve McCormack" userId="a36034f6-e157-44c0-92e0-583c4185333c" providerId="ADAL" clId="{A4D884FF-761E-4C30-97EA-04BA982D770A}" dt="2021-10-06T08:08:21.877" v="51" actId="20577"/>
          <ac:spMkLst>
            <pc:docMk/>
            <pc:sldMk cId="831025887" sldId="325"/>
            <ac:spMk id="2" creationId="{F39BB37E-1032-4EF0-B943-54570EE94037}"/>
          </ac:spMkLst>
        </pc:spChg>
      </pc:sldChg>
      <pc:sldChg chg="modSp mod">
        <pc:chgData name="Steve McCormack" userId="a36034f6-e157-44c0-92e0-583c4185333c" providerId="ADAL" clId="{A4D884FF-761E-4C30-97EA-04BA982D770A}" dt="2021-10-06T08:07:32.434" v="45" actId="20577"/>
        <pc:sldMkLst>
          <pc:docMk/>
          <pc:sldMk cId="3903521835" sldId="326"/>
        </pc:sldMkLst>
        <pc:spChg chg="mod">
          <ac:chgData name="Steve McCormack" userId="a36034f6-e157-44c0-92e0-583c4185333c" providerId="ADAL" clId="{A4D884FF-761E-4C30-97EA-04BA982D770A}" dt="2021-10-06T08:07:32.434" v="45" actId="20577"/>
          <ac:spMkLst>
            <pc:docMk/>
            <pc:sldMk cId="3903521835" sldId="326"/>
            <ac:spMk id="2" creationId="{F39BB37E-1032-4EF0-B943-54570EE94037}"/>
          </ac:spMkLst>
        </pc:spChg>
      </pc:sldChg>
      <pc:sldChg chg="modSp mod">
        <pc:chgData name="Steve McCormack" userId="a36034f6-e157-44c0-92e0-583c4185333c" providerId="ADAL" clId="{A4D884FF-761E-4C30-97EA-04BA982D770A}" dt="2021-10-06T08:09:02.947" v="55" actId="20577"/>
        <pc:sldMkLst>
          <pc:docMk/>
          <pc:sldMk cId="1108286586" sldId="327"/>
        </pc:sldMkLst>
        <pc:spChg chg="mod">
          <ac:chgData name="Steve McCormack" userId="a36034f6-e157-44c0-92e0-583c4185333c" providerId="ADAL" clId="{A4D884FF-761E-4C30-97EA-04BA982D770A}" dt="2021-10-06T08:09:02.947" v="55" actId="20577"/>
          <ac:spMkLst>
            <pc:docMk/>
            <pc:sldMk cId="1108286586" sldId="327"/>
            <ac:spMk id="2" creationId="{F39BB37E-1032-4EF0-B943-54570EE94037}"/>
          </ac:spMkLst>
        </pc:spChg>
      </pc:sldChg>
      <pc:sldChg chg="modSp mod">
        <pc:chgData name="Steve McCormack" userId="a36034f6-e157-44c0-92e0-583c4185333c" providerId="ADAL" clId="{A4D884FF-761E-4C30-97EA-04BA982D770A}" dt="2021-10-06T08:09:18.766" v="56" actId="20577"/>
        <pc:sldMkLst>
          <pc:docMk/>
          <pc:sldMk cId="647313465" sldId="328"/>
        </pc:sldMkLst>
        <pc:spChg chg="mod">
          <ac:chgData name="Steve McCormack" userId="a36034f6-e157-44c0-92e0-583c4185333c" providerId="ADAL" clId="{A4D884FF-761E-4C30-97EA-04BA982D770A}" dt="2021-10-06T08:09:18.766" v="56" actId="20577"/>
          <ac:spMkLst>
            <pc:docMk/>
            <pc:sldMk cId="647313465" sldId="328"/>
            <ac:spMk id="2" creationId="{F39BB37E-1032-4EF0-B943-54570EE94037}"/>
          </ac:spMkLst>
        </pc:spChg>
      </pc:sldChg>
      <pc:sldChg chg="modSp mod">
        <pc:chgData name="Steve McCormack" userId="a36034f6-e157-44c0-92e0-583c4185333c" providerId="ADAL" clId="{A4D884FF-761E-4C30-97EA-04BA982D770A}" dt="2021-10-06T08:08:14.115" v="50" actId="20577"/>
        <pc:sldMkLst>
          <pc:docMk/>
          <pc:sldMk cId="1737081162" sldId="331"/>
        </pc:sldMkLst>
        <pc:spChg chg="mod">
          <ac:chgData name="Steve McCormack" userId="a36034f6-e157-44c0-92e0-583c4185333c" providerId="ADAL" clId="{A4D884FF-761E-4C30-97EA-04BA982D770A}" dt="2021-10-06T08:08:14.115" v="50" actId="20577"/>
          <ac:spMkLst>
            <pc:docMk/>
            <pc:sldMk cId="1737081162" sldId="331"/>
            <ac:spMk id="2" creationId="{F39BB37E-1032-4EF0-B943-54570EE94037}"/>
          </ac:spMkLst>
        </pc:spChg>
      </pc:sldChg>
      <pc:sldChg chg="modSp mod">
        <pc:chgData name="Steve McCormack" userId="a36034f6-e157-44c0-92e0-583c4185333c" providerId="ADAL" clId="{A4D884FF-761E-4C30-97EA-04BA982D770A}" dt="2021-10-06T08:09:24.532" v="57" actId="6549"/>
        <pc:sldMkLst>
          <pc:docMk/>
          <pc:sldMk cId="2592955284" sldId="332"/>
        </pc:sldMkLst>
        <pc:spChg chg="mod">
          <ac:chgData name="Steve McCormack" userId="a36034f6-e157-44c0-92e0-583c4185333c" providerId="ADAL" clId="{A4D884FF-761E-4C30-97EA-04BA982D770A}" dt="2021-10-06T08:09:24.532" v="57" actId="6549"/>
          <ac:spMkLst>
            <pc:docMk/>
            <pc:sldMk cId="2592955284" sldId="332"/>
            <ac:spMk id="2" creationId="{F39BB37E-1032-4EF0-B943-54570EE94037}"/>
          </ac:spMkLst>
        </pc:spChg>
      </pc:sldChg>
      <pc:sldChg chg="modSp mod">
        <pc:chgData name="Steve McCormack" userId="a36034f6-e157-44c0-92e0-583c4185333c" providerId="ADAL" clId="{A4D884FF-761E-4C30-97EA-04BA982D770A}" dt="2021-10-06T08:09:30.755" v="58" actId="20577"/>
        <pc:sldMkLst>
          <pc:docMk/>
          <pc:sldMk cId="1391356009" sldId="333"/>
        </pc:sldMkLst>
        <pc:spChg chg="mod">
          <ac:chgData name="Steve McCormack" userId="a36034f6-e157-44c0-92e0-583c4185333c" providerId="ADAL" clId="{A4D884FF-761E-4C30-97EA-04BA982D770A}" dt="2021-10-06T08:09:30.755" v="58" actId="20577"/>
          <ac:spMkLst>
            <pc:docMk/>
            <pc:sldMk cId="1391356009" sldId="333"/>
            <ac:spMk id="2" creationId="{F39BB37E-1032-4EF0-B943-54570EE94037}"/>
          </ac:spMkLst>
        </pc:spChg>
      </pc:sldChg>
      <pc:sldChg chg="modSp mod">
        <pc:chgData name="Steve McCormack" userId="a36034f6-e157-44c0-92e0-583c4185333c" providerId="ADAL" clId="{A4D884FF-761E-4C30-97EA-04BA982D770A}" dt="2021-10-06T08:07:10.962" v="41" actId="20577"/>
        <pc:sldMkLst>
          <pc:docMk/>
          <pc:sldMk cId="1972075379" sldId="579"/>
        </pc:sldMkLst>
        <pc:spChg chg="mod">
          <ac:chgData name="Steve McCormack" userId="a36034f6-e157-44c0-92e0-583c4185333c" providerId="ADAL" clId="{A4D884FF-761E-4C30-97EA-04BA982D770A}" dt="2021-10-06T08:07:10.962" v="41" actId="20577"/>
          <ac:spMkLst>
            <pc:docMk/>
            <pc:sldMk cId="1972075379" sldId="579"/>
            <ac:spMk id="14" creationId="{2AD68348-77A3-4D50-9F9E-43D9C7947180}"/>
          </ac:spMkLst>
        </pc:spChg>
      </pc:sldChg>
      <pc:sldChg chg="modSp mod">
        <pc:chgData name="Steve McCormack" userId="a36034f6-e157-44c0-92e0-583c4185333c" providerId="ADAL" clId="{A4D884FF-761E-4C30-97EA-04BA982D770A}" dt="2021-10-06T08:06:57.365" v="39" actId="20577"/>
        <pc:sldMkLst>
          <pc:docMk/>
          <pc:sldMk cId="717258061" sldId="580"/>
        </pc:sldMkLst>
        <pc:spChg chg="mod">
          <ac:chgData name="Steve McCormack" userId="a36034f6-e157-44c0-92e0-583c4185333c" providerId="ADAL" clId="{A4D884FF-761E-4C30-97EA-04BA982D770A}" dt="2021-10-06T08:06:57.365" v="39" actId="20577"/>
          <ac:spMkLst>
            <pc:docMk/>
            <pc:sldMk cId="717258061" sldId="580"/>
            <ac:spMk id="2" creationId="{23A84928-1FCA-4634-9C2E-8162352F2955}"/>
          </ac:spMkLst>
        </pc:spChg>
      </pc:sldChg>
      <pc:sldChg chg="modSp mod">
        <pc:chgData name="Steve McCormack" userId="a36034f6-e157-44c0-92e0-583c4185333c" providerId="ADAL" clId="{A4D884FF-761E-4C30-97EA-04BA982D770A}" dt="2021-10-06T08:07:03.988" v="40" actId="20577"/>
        <pc:sldMkLst>
          <pc:docMk/>
          <pc:sldMk cId="3157926013" sldId="581"/>
        </pc:sldMkLst>
        <pc:spChg chg="mod">
          <ac:chgData name="Steve McCormack" userId="a36034f6-e157-44c0-92e0-583c4185333c" providerId="ADAL" clId="{A4D884FF-761E-4C30-97EA-04BA982D770A}" dt="2021-10-06T08:07:03.988" v="40" actId="20577"/>
          <ac:spMkLst>
            <pc:docMk/>
            <pc:sldMk cId="3157926013" sldId="581"/>
            <ac:spMk id="2" creationId="{23A84928-1FCA-4634-9C2E-8162352F2955}"/>
          </ac:spMkLst>
        </pc:spChg>
      </pc:sldChg>
      <pc:sldChg chg="modSp mod">
        <pc:chgData name="Steve McCormack" userId="a36034f6-e157-44c0-92e0-583c4185333c" providerId="ADAL" clId="{A4D884FF-761E-4C30-97EA-04BA982D770A}" dt="2021-10-06T08:04:30.974" v="5" actId="6549"/>
        <pc:sldMkLst>
          <pc:docMk/>
          <pc:sldMk cId="0" sldId="588"/>
        </pc:sldMkLst>
        <pc:spChg chg="mod">
          <ac:chgData name="Steve McCormack" userId="a36034f6-e157-44c0-92e0-583c4185333c" providerId="ADAL" clId="{A4D884FF-761E-4C30-97EA-04BA982D770A}" dt="2021-10-06T08:04:30.974" v="5" actId="6549"/>
          <ac:spMkLst>
            <pc:docMk/>
            <pc:sldMk cId="0" sldId="588"/>
            <ac:spMk id="5" creationId="{F3AEFA3D-6E0E-40FE-BDA2-AC1662A877CD}"/>
          </ac:spMkLst>
        </pc:spChg>
      </pc:sldChg>
      <pc:sldChg chg="modSp mod">
        <pc:chgData name="Steve McCormack" userId="a36034f6-e157-44c0-92e0-583c4185333c" providerId="ADAL" clId="{A4D884FF-761E-4C30-97EA-04BA982D770A}" dt="2021-10-06T08:09:42.514" v="60" actId="20577"/>
        <pc:sldMkLst>
          <pc:docMk/>
          <pc:sldMk cId="2094395986" sldId="591"/>
        </pc:sldMkLst>
        <pc:spChg chg="mod">
          <ac:chgData name="Steve McCormack" userId="a36034f6-e157-44c0-92e0-583c4185333c" providerId="ADAL" clId="{A4D884FF-761E-4C30-97EA-04BA982D770A}" dt="2021-10-06T08:09:42.514" v="60" actId="20577"/>
          <ac:spMkLst>
            <pc:docMk/>
            <pc:sldMk cId="2094395986" sldId="591"/>
            <ac:spMk id="2" creationId="{3D3B0D61-9420-4B06-8555-667429430C87}"/>
          </ac:spMkLst>
        </pc:spChg>
      </pc:sldChg>
      <pc:sldChg chg="modSp mod">
        <pc:chgData name="Steve McCormack" userId="a36034f6-e157-44c0-92e0-583c4185333c" providerId="ADAL" clId="{A4D884FF-761E-4C30-97EA-04BA982D770A}" dt="2021-10-06T08:10:27.361" v="68" actId="6549"/>
        <pc:sldMkLst>
          <pc:docMk/>
          <pc:sldMk cId="3440204941" sldId="594"/>
        </pc:sldMkLst>
        <pc:spChg chg="mod">
          <ac:chgData name="Steve McCormack" userId="a36034f6-e157-44c0-92e0-583c4185333c" providerId="ADAL" clId="{A4D884FF-761E-4C30-97EA-04BA982D770A}" dt="2021-10-06T08:10:27.361" v="68" actId="6549"/>
          <ac:spMkLst>
            <pc:docMk/>
            <pc:sldMk cId="3440204941" sldId="594"/>
            <ac:spMk id="2" creationId="{2FC8153A-3089-4481-8DDB-FCA2DBF5BD26}"/>
          </ac:spMkLst>
        </pc:spChg>
      </pc:sldChg>
      <pc:sldChg chg="modSp mod">
        <pc:chgData name="Steve McCormack" userId="a36034f6-e157-44c0-92e0-583c4185333c" providerId="ADAL" clId="{A4D884FF-761E-4C30-97EA-04BA982D770A}" dt="2021-10-06T08:10:00.592" v="62" actId="6549"/>
        <pc:sldMkLst>
          <pc:docMk/>
          <pc:sldMk cId="3258187742" sldId="614"/>
        </pc:sldMkLst>
        <pc:spChg chg="mod">
          <ac:chgData name="Steve McCormack" userId="a36034f6-e157-44c0-92e0-583c4185333c" providerId="ADAL" clId="{A4D884FF-761E-4C30-97EA-04BA982D770A}" dt="2021-10-06T08:10:00.592" v="62" actId="6549"/>
          <ac:spMkLst>
            <pc:docMk/>
            <pc:sldMk cId="3258187742" sldId="614"/>
            <ac:spMk id="2" creationId="{468AD34D-48AC-4C34-99A5-DF560A5DFC10}"/>
          </ac:spMkLst>
        </pc:spChg>
      </pc:sldChg>
      <pc:sldChg chg="modSp mod">
        <pc:chgData name="Steve McCormack" userId="a36034f6-e157-44c0-92e0-583c4185333c" providerId="ADAL" clId="{A4D884FF-761E-4C30-97EA-04BA982D770A}" dt="2021-10-06T08:10:16.527" v="64" actId="6549"/>
        <pc:sldMkLst>
          <pc:docMk/>
          <pc:sldMk cId="1375629310" sldId="615"/>
        </pc:sldMkLst>
        <pc:spChg chg="mod">
          <ac:chgData name="Steve McCormack" userId="a36034f6-e157-44c0-92e0-583c4185333c" providerId="ADAL" clId="{A4D884FF-761E-4C30-97EA-04BA982D770A}" dt="2021-10-06T08:10:16.527" v="64" actId="6549"/>
          <ac:spMkLst>
            <pc:docMk/>
            <pc:sldMk cId="1375629310" sldId="615"/>
            <ac:spMk id="2" creationId="{468AD34D-48AC-4C34-99A5-DF560A5DFC10}"/>
          </ac:spMkLst>
        </pc:spChg>
      </pc:sldChg>
      <pc:sldChg chg="modSp mod">
        <pc:chgData name="Steve McCormack" userId="a36034f6-e157-44c0-92e0-583c4185333c" providerId="ADAL" clId="{A4D884FF-761E-4C30-97EA-04BA982D770A}" dt="2021-10-06T08:10:20.823" v="66" actId="6549"/>
        <pc:sldMkLst>
          <pc:docMk/>
          <pc:sldMk cId="1109354515" sldId="625"/>
        </pc:sldMkLst>
        <pc:spChg chg="mod">
          <ac:chgData name="Steve McCormack" userId="a36034f6-e157-44c0-92e0-583c4185333c" providerId="ADAL" clId="{A4D884FF-761E-4C30-97EA-04BA982D770A}" dt="2021-10-06T08:10:20.823" v="66" actId="6549"/>
          <ac:spMkLst>
            <pc:docMk/>
            <pc:sldMk cId="1109354515" sldId="625"/>
            <ac:spMk id="2" creationId="{468AD34D-48AC-4C34-99A5-DF560A5DFC10}"/>
          </ac:spMkLst>
        </pc:spChg>
      </pc:sldChg>
      <pc:sldChg chg="modSp mod">
        <pc:chgData name="Steve McCormack" userId="a36034f6-e157-44c0-92e0-583c4185333c" providerId="ADAL" clId="{A4D884FF-761E-4C30-97EA-04BA982D770A}" dt="2021-10-06T08:08:52.580" v="54" actId="6549"/>
        <pc:sldMkLst>
          <pc:docMk/>
          <pc:sldMk cId="1519529817" sldId="626"/>
        </pc:sldMkLst>
        <pc:spChg chg="mod">
          <ac:chgData name="Steve McCormack" userId="a36034f6-e157-44c0-92e0-583c4185333c" providerId="ADAL" clId="{A4D884FF-761E-4C30-97EA-04BA982D770A}" dt="2021-10-06T08:08:30.244" v="52" actId="6549"/>
          <ac:spMkLst>
            <pc:docMk/>
            <pc:sldMk cId="1519529817" sldId="626"/>
            <ac:spMk id="2" creationId="{F39BB37E-1032-4EF0-B943-54570EE94037}"/>
          </ac:spMkLst>
        </pc:spChg>
        <pc:spChg chg="mod">
          <ac:chgData name="Steve McCormack" userId="a36034f6-e157-44c0-92e0-583c4185333c" providerId="ADAL" clId="{A4D884FF-761E-4C30-97EA-04BA982D770A}" dt="2021-10-06T08:08:52.580" v="54" actId="6549"/>
          <ac:spMkLst>
            <pc:docMk/>
            <pc:sldMk cId="1519529817" sldId="626"/>
            <ac:spMk id="7" creationId="{5B61DD7C-367A-473E-8042-6AF915CE36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06/10/2021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can be found on page 6 of the 5.1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189723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does each column represent? What does each row represent?</a:t>
            </a:r>
          </a:p>
          <a:p>
            <a:pPr>
              <a:spcBef>
                <a:spcPts val="400"/>
              </a:spcBef>
              <a:spcAft>
                <a:spcPts val="400"/>
              </a:spcAft>
            </a:pPr>
            <a:r>
              <a:rPr lang="en-GB" sz="1200" dirty="0">
                <a:solidFill>
                  <a:srgbClr val="008080"/>
                </a:solidFill>
                <a:latin typeface="Myriad Pro"/>
              </a:rPr>
              <a:t>How many data values are in this data set?</a:t>
            </a:r>
          </a:p>
          <a:p>
            <a:pPr>
              <a:spcBef>
                <a:spcPts val="400"/>
              </a:spcBef>
              <a:spcAft>
                <a:spcPts val="400"/>
              </a:spcAft>
            </a:pPr>
            <a:r>
              <a:rPr lang="en-GB" sz="1200" dirty="0">
                <a:solidFill>
                  <a:srgbClr val="008080"/>
                </a:solidFill>
                <a:latin typeface="Myriad Pro"/>
              </a:rPr>
              <a:t>What is the sum? What is the count?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solidFill>
                  <a:srgbClr val="008080"/>
                </a:solidFill>
                <a:latin typeface="Myriad Pro"/>
              </a:rPr>
              <a:t>Calculation of the mean requires three operations: the sum of the data values, the count of the number of data and then the division of the sum by the count. Students could be encouraged to verbalise what different rows or columns represent, to help them correctly identify the values needed for each step of the calculation. Furthermore, you could encourage students to use the words ‘sum’ and ‘count’ to distinguish between the two concepts and calculations.</a:t>
            </a:r>
          </a:p>
          <a:p>
            <a:pPr>
              <a:spcBef>
                <a:spcPts val="400"/>
              </a:spcBef>
              <a:spcAft>
                <a:spcPts val="400"/>
              </a:spcAft>
            </a:pPr>
            <a:endParaRPr lang="en-GB" sz="1200" dirty="0">
              <a:solidFill>
                <a:srgbClr val="008080"/>
              </a:solidFill>
              <a:latin typeface="Myriad Pro"/>
            </a:endParaRP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7815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happens when there is a zero in your data count?</a:t>
            </a:r>
          </a:p>
          <a:p>
            <a:pPr>
              <a:spcBef>
                <a:spcPts val="400"/>
              </a:spcBef>
              <a:spcAft>
                <a:spcPts val="400"/>
              </a:spcAft>
            </a:pPr>
            <a:r>
              <a:rPr lang="en-GB" sz="1200" dirty="0">
                <a:solidFill>
                  <a:srgbClr val="008080"/>
                </a:solidFill>
                <a:latin typeface="Myriad Pro"/>
              </a:rPr>
              <a:t>What is different about this set of data compared with James’s previous data set?</a:t>
            </a:r>
          </a:p>
          <a:p>
            <a:pPr>
              <a:spcBef>
                <a:spcPts val="400"/>
              </a:spcBef>
              <a:spcAft>
                <a:spcPts val="400"/>
              </a:spcAft>
            </a:pPr>
            <a:r>
              <a:rPr lang="en-GB" sz="1200" dirty="0">
                <a:solidFill>
                  <a:srgbClr val="008080"/>
                </a:solidFill>
                <a:latin typeface="Myriad Pro"/>
              </a:rPr>
              <a:t>What is the sum? What is the count?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solidFill>
                  <a:srgbClr val="008080"/>
                </a:solidFill>
                <a:latin typeface="Myriad Pro"/>
              </a:rPr>
              <a:t>The use of data values of zero, such as in Example 2, will draw students’ attention to what values must be included in the count of the number of data.</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2355565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these examples can be found on page 7 of the 5.1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Is a calculation necessary for part a)?</a:t>
            </a:r>
          </a:p>
          <a:p>
            <a:pPr>
              <a:spcBef>
                <a:spcPts val="400"/>
              </a:spcBef>
              <a:spcAft>
                <a:spcPts val="400"/>
              </a:spcAft>
            </a:pPr>
            <a:r>
              <a:rPr lang="en-GB" sz="1200" dirty="0">
                <a:solidFill>
                  <a:srgbClr val="008080"/>
                </a:solidFill>
                <a:latin typeface="Myriad Pro"/>
              </a:rPr>
              <a:t>What has changed and what has stayed the same between parts a and b?</a:t>
            </a:r>
          </a:p>
          <a:p>
            <a:pPr>
              <a:spcBef>
                <a:spcPts val="400"/>
              </a:spcBef>
              <a:spcAft>
                <a:spcPts val="400"/>
              </a:spcAft>
            </a:pPr>
            <a:r>
              <a:rPr lang="en-GB" sz="1200" dirty="0">
                <a:solidFill>
                  <a:srgbClr val="008080"/>
                </a:solidFill>
                <a:latin typeface="Myriad Pro"/>
              </a:rPr>
              <a:t>Why do the zeroes need to be included in the calculation for part c? What would happen if they were not?</a:t>
            </a:r>
          </a:p>
          <a:p>
            <a:pPr>
              <a:spcBef>
                <a:spcPts val="400"/>
              </a:spcBef>
              <a:spcAft>
                <a:spcPts val="400"/>
              </a:spcAft>
            </a:pPr>
            <a:r>
              <a:rPr lang="en-GB" sz="1200" dirty="0">
                <a:solidFill>
                  <a:srgbClr val="008080"/>
                </a:solidFill>
                <a:latin typeface="Myriad Pro"/>
              </a:rPr>
              <a:t>How do the numbers in part d related to the numbers in part a?</a:t>
            </a:r>
          </a:p>
          <a:p>
            <a:pPr>
              <a:spcBef>
                <a:spcPts val="400"/>
              </a:spcBef>
              <a:spcAft>
                <a:spcPts val="400"/>
              </a:spcAft>
            </a:pPr>
            <a:r>
              <a:rPr lang="en-GB" sz="1200" dirty="0">
                <a:solidFill>
                  <a:srgbClr val="008080"/>
                </a:solidFill>
                <a:latin typeface="Myriad Pro"/>
              </a:rPr>
              <a:t>If you start with all values equivalent to the mean (as in part a)) and then add a value to one number and subtract the same value from another number, will the mean remain the same? Why? What would happen if you added a value but didn’t subtract the equivalent from another number?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solidFill>
                  <a:srgbClr val="008080"/>
                </a:solidFill>
                <a:latin typeface="Myriad Pro"/>
              </a:rPr>
              <a:t>The values in Example 3 have been chosen to draw students’ attention to the features of the mean calculation and what it is measuring. There are some suggested questions to draw attention to these features; what else might you ask?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2021865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dirty="0">
                <a:solidFill>
                  <a:srgbClr val="008080"/>
                </a:solidFill>
                <a:latin typeface="Myriad Pro"/>
              </a:rPr>
              <a:t>More detail about the sequencing of this example can be found on page 7 of the 5.1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1383119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If her mean walking time for 6 days is 15 minutes, what is her total walking time over the six days?</a:t>
            </a:r>
          </a:p>
          <a:p>
            <a:pPr>
              <a:spcBef>
                <a:spcPts val="400"/>
              </a:spcBef>
              <a:spcAft>
                <a:spcPts val="400"/>
              </a:spcAft>
            </a:pPr>
            <a:r>
              <a:rPr lang="en-GB" sz="1200" dirty="0">
                <a:solidFill>
                  <a:srgbClr val="008080"/>
                </a:solidFill>
                <a:latin typeface="Myriad Pro"/>
              </a:rPr>
              <a:t>What is the sum? What is the count?</a:t>
            </a:r>
          </a:p>
          <a:p>
            <a:pPr>
              <a:spcBef>
                <a:spcPts val="400"/>
              </a:spcBef>
              <a:spcAft>
                <a:spcPts val="400"/>
              </a:spcAft>
            </a:pPr>
            <a:r>
              <a:rPr lang="en-GB" sz="1200" dirty="0">
                <a:solidFill>
                  <a:srgbClr val="008080"/>
                </a:solidFill>
                <a:latin typeface="Myriad Pro"/>
              </a:rPr>
              <a:t>What do we know? What do we need to find out?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solidFill>
                  <a:srgbClr val="008080"/>
                </a:solidFill>
                <a:latin typeface="Myriad Pro"/>
              </a:rPr>
              <a:t>Offering problems such as Example 4, where the answer (the mean) is given and students have to figure out one of the missing values, forces students to work with inverse operations, think more deeply and reason about the mean as a concept. What prompts might you need to give students to support them to unpick this problem? An example of how bar modelling might be used can be found on slide 40 in this slide deck.</a:t>
            </a:r>
          </a:p>
          <a:p>
            <a:pPr>
              <a:spcBef>
                <a:spcPts val="400"/>
              </a:spcBef>
              <a:spcAft>
                <a:spcPts val="400"/>
              </a:spcAft>
            </a:pPr>
            <a:endParaRPr lang="en-GB" sz="120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2633054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count? So what is the sum?</a:t>
            </a:r>
          </a:p>
          <a:p>
            <a:pPr>
              <a:spcBef>
                <a:spcPts val="400"/>
              </a:spcBef>
              <a:spcAft>
                <a:spcPts val="400"/>
              </a:spcAft>
            </a:pPr>
            <a:r>
              <a:rPr lang="en-GB" sz="1200" dirty="0">
                <a:solidFill>
                  <a:srgbClr val="008080"/>
                </a:solidFill>
                <a:latin typeface="Myriad Pro"/>
              </a:rPr>
              <a:t>What is the new count? What is the new sum?</a:t>
            </a:r>
          </a:p>
          <a:p>
            <a:pPr>
              <a:spcBef>
                <a:spcPts val="400"/>
              </a:spcBef>
              <a:spcAft>
                <a:spcPts val="400"/>
              </a:spcAft>
            </a:pPr>
            <a:r>
              <a:rPr lang="en-GB" sz="1200" dirty="0">
                <a:solidFill>
                  <a:srgbClr val="008080"/>
                </a:solidFill>
                <a:latin typeface="Myriad Pro"/>
              </a:rPr>
              <a:t>How can you use this to work out the missing value?</a:t>
            </a:r>
          </a:p>
          <a:p>
            <a:pPr>
              <a:spcBef>
                <a:spcPts val="400"/>
              </a:spcBef>
              <a:spcAft>
                <a:spcPts val="400"/>
              </a:spcAft>
            </a:pPr>
            <a:r>
              <a:rPr lang="en-GB" sz="1200" dirty="0">
                <a:solidFill>
                  <a:srgbClr val="008080"/>
                </a:solidFill>
                <a:latin typeface="Myriad Pro"/>
              </a:rPr>
              <a:t>Would a bar model help to represent this problem?</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solidFill>
                  <a:srgbClr val="008080"/>
                </a:solidFill>
                <a:latin typeface="Myriad Pro"/>
              </a:rPr>
              <a:t>This is another example, similar to Example 4, where inverse operations need to be used. Such exercises are less about a student proving they can calculate the mean and more about thinking deeply about what is meant by the mean.</a:t>
            </a:r>
          </a:p>
          <a:p>
            <a:pPr>
              <a:spcBef>
                <a:spcPts val="400"/>
              </a:spcBef>
              <a:spcAft>
                <a:spcPts val="400"/>
              </a:spcAft>
            </a:pPr>
            <a:endParaRPr lang="en-GB" sz="120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3800107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endParaRPr lang="en-GB" sz="2000" b="0" dirty="0">
              <a:solidFill>
                <a:srgbClr val="008080"/>
              </a:solidFill>
              <a:latin typeface="Myriad Pro"/>
            </a:endParaRPr>
          </a:p>
          <a:p>
            <a:r>
              <a:rPr lang="en-GB" sz="2000" b="0" dirty="0">
                <a:solidFill>
                  <a:srgbClr val="008080"/>
                </a:solidFill>
                <a:latin typeface="Myriad Pro"/>
              </a:rPr>
              <a:t>More detail about these examples can be found on page 8 of the 5.1 Core Concept document. An example of using a bar model to support students with example 4 can be found on slide 40 in this slide dec</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2535589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sum of the goals?</a:t>
            </a:r>
          </a:p>
          <a:p>
            <a:pPr>
              <a:spcBef>
                <a:spcPts val="400"/>
              </a:spcBef>
              <a:spcAft>
                <a:spcPts val="400"/>
              </a:spcAft>
            </a:pPr>
            <a:r>
              <a:rPr lang="en-GB" sz="1200" dirty="0">
                <a:solidFill>
                  <a:srgbClr val="008080"/>
                </a:solidFill>
                <a:latin typeface="Myriad Pro"/>
              </a:rPr>
              <a:t>What is the count of the matches?</a:t>
            </a:r>
          </a:p>
          <a:p>
            <a:pPr>
              <a:spcBef>
                <a:spcPts val="400"/>
              </a:spcBef>
              <a:spcAft>
                <a:spcPts val="400"/>
              </a:spcAft>
            </a:pPr>
            <a:r>
              <a:rPr lang="en-GB" sz="1200" dirty="0">
                <a:solidFill>
                  <a:srgbClr val="008080"/>
                </a:solidFill>
                <a:latin typeface="Myriad Pro"/>
              </a:rPr>
              <a:t>What mistakes are easy to make when calculating the mean from the table?</a:t>
            </a:r>
          </a:p>
          <a:p>
            <a:pPr>
              <a:spcBef>
                <a:spcPts val="400"/>
              </a:spcBef>
              <a:spcAft>
                <a:spcPts val="400"/>
              </a:spcAft>
            </a:pPr>
            <a:r>
              <a:rPr lang="en-GB" sz="1200" dirty="0">
                <a:solidFill>
                  <a:srgbClr val="008080"/>
                </a:solidFill>
                <a:latin typeface="Myriad Pro"/>
              </a:rPr>
              <a:t>How would this data look if you wrote a list of the number of goals in each match?</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solidFill>
                  <a:srgbClr val="008080"/>
                </a:solidFill>
                <a:latin typeface="Myriad Pro"/>
              </a:rPr>
              <a:t>Problems involving frequency tables draw students’ attention to what values must be included in the sum and count of data values. In a table such as the one in Example 6, students should realise that, in order to calculate the total number of goals scored, they must first multiply the number of goals by the number of matches. How else might students make sense of this data and how to find the mean?</a:t>
            </a:r>
          </a:p>
          <a:p>
            <a:pPr>
              <a:spcBef>
                <a:spcPts val="400"/>
              </a:spcBef>
              <a:spcAft>
                <a:spcPts val="400"/>
              </a:spcAft>
            </a:pPr>
            <a:endParaRPr lang="en-GB" sz="120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226283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Statistics and probability.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2016789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endParaRPr lang="en-GB" sz="2000" b="0" dirty="0">
              <a:solidFill>
                <a:srgbClr val="008080"/>
              </a:solidFill>
              <a:latin typeface="Myriad Pro"/>
            </a:endParaRPr>
          </a:p>
          <a:p>
            <a:r>
              <a:rPr lang="en-GB" sz="2000" b="0" dirty="0">
                <a:solidFill>
                  <a:srgbClr val="008080"/>
                </a:solidFill>
                <a:latin typeface="Myriad Pro"/>
              </a:rPr>
              <a:t>More detail about this example can be found on page 8 of the 5.1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1964557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sum of goals? What is the count of matches?</a:t>
            </a:r>
          </a:p>
          <a:p>
            <a:pPr>
              <a:spcBef>
                <a:spcPts val="400"/>
              </a:spcBef>
              <a:spcAft>
                <a:spcPts val="400"/>
              </a:spcAft>
            </a:pPr>
            <a:r>
              <a:rPr lang="en-GB" sz="1200" dirty="0">
                <a:solidFill>
                  <a:srgbClr val="008080"/>
                </a:solidFill>
                <a:latin typeface="Myriad Pro"/>
              </a:rPr>
              <a:t>Why might someone use the calculation 40/12? What have they not understood?</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solidFill>
                  <a:srgbClr val="008080"/>
                </a:solidFill>
                <a:latin typeface="Myriad Pro"/>
              </a:rPr>
              <a:t>Asking students to think about common misconceptions can support them to reason about why they are wrong, and help them to avoid the same mistakes in future.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2916831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sum of goals? What is the count of matches?</a:t>
            </a:r>
          </a:p>
          <a:p>
            <a:pPr>
              <a:spcBef>
                <a:spcPts val="400"/>
              </a:spcBef>
              <a:spcAft>
                <a:spcPts val="400"/>
              </a:spcAft>
            </a:pPr>
            <a:r>
              <a:rPr lang="en-GB" sz="1200" dirty="0">
                <a:solidFill>
                  <a:srgbClr val="008080"/>
                </a:solidFill>
                <a:latin typeface="Myriad Pro"/>
              </a:rPr>
              <a:t>What is the same? What is different?</a:t>
            </a:r>
          </a:p>
          <a:p>
            <a:pPr>
              <a:spcBef>
                <a:spcPts val="400"/>
              </a:spcBef>
              <a:spcAft>
                <a:spcPts val="400"/>
              </a:spcAft>
            </a:pPr>
            <a:r>
              <a:rPr lang="en-GB" sz="1200" dirty="0">
                <a:solidFill>
                  <a:srgbClr val="008080"/>
                </a:solidFill>
                <a:latin typeface="Myriad Pro"/>
              </a:rPr>
              <a:t>What does each triangle represent?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solidFill>
                  <a:srgbClr val="008080"/>
                </a:solidFill>
                <a:latin typeface="Myriad Pro"/>
              </a:rPr>
              <a:t>A number line representation of the data is a powerful visualisation that could help students move from a list of data values to a frequency table.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339108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endParaRPr lang="en-GB" sz="2000" b="0" dirty="0">
              <a:solidFill>
                <a:srgbClr val="008080"/>
              </a:solidFill>
              <a:latin typeface="Myriad Pro"/>
            </a:endParaRPr>
          </a:p>
          <a:p>
            <a:r>
              <a:rPr lang="en-GB" sz="2000" b="0" dirty="0">
                <a:solidFill>
                  <a:srgbClr val="008080"/>
                </a:solidFill>
                <a:latin typeface="Myriad Pro"/>
              </a:rPr>
              <a:t>More detail about this example can be found on page 9 of the 5.1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2565509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endParaRPr lang="en-GB" sz="2000" b="0" dirty="0">
              <a:solidFill>
                <a:srgbClr val="008080"/>
              </a:solidFill>
              <a:latin typeface="Myriad Pro"/>
            </a:endParaRPr>
          </a:p>
          <a:p>
            <a:r>
              <a:rPr lang="en-GB" sz="2000" b="0" dirty="0">
                <a:solidFill>
                  <a:srgbClr val="008080"/>
                </a:solidFill>
                <a:latin typeface="Myriad Pro"/>
              </a:rPr>
              <a:t>More detail about this example can be found on page 9 of the 5.1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918846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sum of hold times? What units should you use?</a:t>
            </a:r>
          </a:p>
          <a:p>
            <a:pPr>
              <a:spcBef>
                <a:spcPts val="400"/>
              </a:spcBef>
              <a:spcAft>
                <a:spcPts val="400"/>
              </a:spcAft>
            </a:pPr>
            <a:r>
              <a:rPr lang="en-GB" sz="1200" dirty="0">
                <a:solidFill>
                  <a:srgbClr val="008080"/>
                </a:solidFill>
                <a:latin typeface="Myriad Pro"/>
              </a:rPr>
              <a:t>What is the count of holds?</a:t>
            </a:r>
          </a:p>
          <a:p>
            <a:pPr>
              <a:spcBef>
                <a:spcPts val="400"/>
              </a:spcBef>
              <a:spcAft>
                <a:spcPts val="400"/>
              </a:spcAft>
            </a:pPr>
            <a:r>
              <a:rPr lang="en-GB" sz="1200" dirty="0">
                <a:solidFill>
                  <a:srgbClr val="008080"/>
                </a:solidFill>
                <a:latin typeface="Myriad Pro"/>
              </a:rPr>
              <a:t>How can you ensure the units are consistent in your data? Is there more than one way to do this?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solidFill>
                  <a:srgbClr val="008080"/>
                </a:solidFill>
                <a:latin typeface="Myriad Pro"/>
              </a:rPr>
              <a:t>This shows a frequency table arranged in columns not rows; it will be important to ensure students are familiar with both arrangements. This example also involves mixed units, drawing students’ attention to the need to use a single unit.</a:t>
            </a:r>
          </a:p>
          <a:p>
            <a:pPr>
              <a:spcBef>
                <a:spcPts val="400"/>
              </a:spcBef>
              <a:spcAft>
                <a:spcPts val="400"/>
              </a:spcAft>
            </a:pPr>
            <a:endParaRPr lang="en-GB" sz="120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1736665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endParaRPr lang="en-GB" sz="2000" b="0" dirty="0">
              <a:solidFill>
                <a:srgbClr val="008080"/>
              </a:solidFill>
              <a:latin typeface="Myriad Pro"/>
            </a:endParaRPr>
          </a:p>
          <a:p>
            <a:r>
              <a:rPr lang="en-GB" sz="2000" b="0" dirty="0">
                <a:solidFill>
                  <a:srgbClr val="008080"/>
                </a:solidFill>
                <a:latin typeface="Myriad Pro"/>
              </a:rPr>
              <a:t>More detail about this example can be found on page 9 of the 5.1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926647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sum of waiting times? What is the count of people?</a:t>
            </a:r>
          </a:p>
          <a:p>
            <a:pPr>
              <a:spcBef>
                <a:spcPts val="400"/>
              </a:spcBef>
              <a:spcAft>
                <a:spcPts val="400"/>
              </a:spcAft>
            </a:pPr>
            <a:r>
              <a:rPr lang="en-GB" sz="1200" dirty="0">
                <a:solidFill>
                  <a:srgbClr val="008080"/>
                </a:solidFill>
                <a:latin typeface="Myriad Pro"/>
              </a:rPr>
              <a:t>What would this data look like if presented in a list? Or a table?</a:t>
            </a:r>
          </a:p>
          <a:p>
            <a:pPr>
              <a:spcBef>
                <a:spcPts val="400"/>
              </a:spcBef>
              <a:spcAft>
                <a:spcPts val="400"/>
              </a:spcAft>
            </a:pPr>
            <a:endParaRPr lang="en-GB" sz="1200" b="1"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dirty="0">
                <a:solidFill>
                  <a:srgbClr val="008080"/>
                </a:solidFill>
                <a:latin typeface="Myriad Pro"/>
              </a:rPr>
              <a:t>Students should be encouraged to work with a variety of different representations of data from which to calculate the mean. When working with bar charts, students should be encouraged to think about what the list of data points would look like and to reason that the vertical axis is indicating the frequency of different wait times.</a:t>
            </a:r>
          </a:p>
          <a:p>
            <a:pPr>
              <a:spcBef>
                <a:spcPts val="400"/>
              </a:spcBef>
              <a:spcAft>
                <a:spcPts val="400"/>
              </a:spcAft>
            </a:pPr>
            <a:endParaRPr lang="en-GB" sz="120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2465694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endParaRPr lang="en-GB" sz="2000" b="0" dirty="0">
              <a:solidFill>
                <a:srgbClr val="008080"/>
              </a:solidFill>
              <a:latin typeface="Myriad Pro"/>
            </a:endParaRPr>
          </a:p>
          <a:p>
            <a:r>
              <a:rPr lang="en-GB" sz="2000" b="0" dirty="0">
                <a:solidFill>
                  <a:srgbClr val="008080"/>
                </a:solidFill>
                <a:latin typeface="Myriad Pro"/>
              </a:rPr>
              <a:t>More detail about this example can be found on page 9 of the 5.1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3253118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about the representations and structure involved in this key idea can be found on pages 5-7 of the Statistics and probability Theme Overview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298001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741755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example is taken from page 6 of the 5.1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3396102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about bar models can be found in the Using mathematical representations at KS3 documents on the NCETM website.</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2375396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a:p>
        </p:txBody>
      </p:sp>
    </p:spTree>
    <p:extLst>
      <p:ext uri="{BB962C8B-B14F-4D97-AF65-F5344CB8AC3E}">
        <p14:creationId xmlns:p14="http://schemas.microsoft.com/office/powerpoint/2010/main" val="611348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a:p>
        </p:txBody>
      </p:sp>
    </p:spTree>
    <p:extLst>
      <p:ext uri="{BB962C8B-B14F-4D97-AF65-F5344CB8AC3E}">
        <p14:creationId xmlns:p14="http://schemas.microsoft.com/office/powerpoint/2010/main" val="3960485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a:p>
        </p:txBody>
      </p:sp>
    </p:spTree>
    <p:extLst>
      <p:ext uri="{BB962C8B-B14F-4D97-AF65-F5344CB8AC3E}">
        <p14:creationId xmlns:p14="http://schemas.microsoft.com/office/powerpoint/2010/main" val="419001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Statistical representations and measures can be found on page 2 of the 5.1 Core Concept document. </a:t>
            </a:r>
          </a:p>
          <a:p>
            <a:endParaRPr lang="en-GB" dirty="0"/>
          </a:p>
          <a:p>
            <a:r>
              <a:rPr lang="en-GB" dirty="0"/>
              <a:t>The background to each key idea is also explored in more detail on the following pages:</a:t>
            </a:r>
          </a:p>
          <a:p>
            <a:r>
              <a:rPr lang="en-GB" dirty="0"/>
              <a:t>5.1.1 Understand and calculate accurately measures of central tendency and spread – page 5</a:t>
            </a:r>
          </a:p>
          <a:p>
            <a:r>
              <a:rPr lang="en-GB" dirty="0"/>
              <a:t>5.1.2 Construct accurately statistical representations – pages 5-6</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10390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r>
              <a:rPr lang="en-GB" dirty="0"/>
              <a:t>• Year 6: 2.26 Mean average and equal shares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5 Statistics and probability Theme Overview document, you can also find a broader description of students’ potential previous learning (page 3),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 to the questions:</a:t>
            </a:r>
          </a:p>
          <a:p>
            <a:r>
              <a:rPr lang="en-GB" dirty="0"/>
              <a:t>a) NCETM primary assessment materials: Year 6 page 38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 to the questions:</a:t>
            </a:r>
          </a:p>
          <a:p>
            <a:r>
              <a:rPr lang="en-GB" dirty="0"/>
              <a:t>b) 2019 Key Stage 2 Mathematics Paper 2: reasoning, question 22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3932309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found on page 6 of the 5.1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400541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9852"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9852" y="16017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726056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06/10/2021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 id="2147483972" r:id="rId8"/>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aqpap5j5/ncetm_ks3_cc_5_1.pdf" TargetMode="External"/><Relationship Id="rId2" Type="http://schemas.openxmlformats.org/officeDocument/2006/relationships/hyperlink" Target="https://www.ncetm.org.uk/media/lyyj1i4x/ncetm_ks3_theme_5.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etm.org.uk/classroom-resources/insights-from-experienced-teachers/"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lyyj1i4x/ncetm_ks3_theme_5.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hyperlink" Target="https://www.ncetm.org.uk/resources/4668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insights-from-experienced-teachers/" TargetMode="External"/><Relationship Id="rId5" Type="http://schemas.openxmlformats.org/officeDocument/2006/relationships/hyperlink" Target="https://www.ncetm.org.uk/classroom-resources/secmm-using-mathematical-representations-at-ks3/" TargetMode="External"/><Relationship Id="rId4" Type="http://schemas.openxmlformats.org/officeDocument/2006/relationships/hyperlink" Target="https://www.ncetm.org.uk/media/lyyj1i4x/ncetm_ks3_theme_5.pdf" TargetMode="External"/><Relationship Id="rId9" Type="http://schemas.openxmlformats.org/officeDocument/2006/relationships/hyperlink" Target="https://www.gov.uk/government/collections/national-curriculum-assessments-practice-materials#key-stage-2-past-pap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aqpap5j5/ncetm_ks3_cc_5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4C5AA6DF-BB6B-4885-9285-FC84FC0DDEF0}"/>
              </a:ext>
            </a:extLst>
          </p:cNvPr>
          <p:cNvSpPr>
            <a:spLocks noGrp="1"/>
          </p:cNvSpPr>
          <p:nvPr>
            <p:ph type="ctrTitle"/>
          </p:nvPr>
        </p:nvSpPr>
        <p:spPr/>
        <p:txBody>
          <a:bodyPr>
            <a:normAutofit/>
          </a:bodyPr>
          <a:lstStyle/>
          <a:p>
            <a:r>
              <a:rPr lang="en-GB" sz="3600" dirty="0">
                <a:solidFill>
                  <a:srgbClr val="FFFFFF"/>
                </a:solidFill>
              </a:rPr>
              <a:t>Understanding the mean</a:t>
            </a:r>
            <a:endParaRPr lang="en-GB" dirty="0"/>
          </a:p>
        </p:txBody>
      </p:sp>
      <p:sp>
        <p:nvSpPr>
          <p:cNvPr id="11" name="Subtitle 10">
            <a:extLst>
              <a:ext uri="{FF2B5EF4-FFF2-40B4-BE49-F238E27FC236}">
                <a16:creationId xmlns:a16="http://schemas.microsoft.com/office/drawing/2014/main" id="{C35E057B-5988-4A5D-9EAD-723A23033FB4}"/>
              </a:ext>
            </a:extLst>
          </p:cNvPr>
          <p:cNvSpPr>
            <a:spLocks noGrp="1"/>
          </p:cNvSpPr>
          <p:nvPr>
            <p:ph type="subTitle" idx="1"/>
          </p:nvPr>
        </p:nvSpPr>
        <p:spPr/>
        <p:txBody>
          <a:bodyPr/>
          <a:lstStyle/>
          <a:p>
            <a:r>
              <a:rPr lang="en-GB" dirty="0"/>
              <a:t>(From 5.1 Statistical representations and measures)</a:t>
            </a:r>
          </a:p>
          <a:p>
            <a:endParaRPr lang="en-GB" dirty="0"/>
          </a:p>
        </p:txBody>
      </p:sp>
      <p:sp>
        <p:nvSpPr>
          <p:cNvPr id="12" name="Title 1">
            <a:extLst>
              <a:ext uri="{FF2B5EF4-FFF2-40B4-BE49-F238E27FC236}">
                <a16:creationId xmlns:a16="http://schemas.microsoft.com/office/drawing/2014/main" id="{8D8FB12D-F749-486F-853E-9A2947A55C3B}"/>
              </a:ext>
            </a:extLst>
          </p:cNvPr>
          <p:cNvSpPr txBox="1">
            <a:spLocks/>
          </p:cNvSpPr>
          <p:nvPr/>
        </p:nvSpPr>
        <p:spPr>
          <a:xfrm>
            <a:off x="7608168" y="2276870"/>
            <a:ext cx="6049764" cy="64807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buClrTx/>
              <a:buFontTx/>
            </a:pPr>
            <a:endParaRPr lang="en-GB" dirty="0">
              <a:highlight>
                <a:srgbClr val="FFFF00"/>
              </a:highlight>
            </a:endParaRPr>
          </a:p>
        </p:txBody>
      </p:sp>
      <p:sp>
        <p:nvSpPr>
          <p:cNvPr id="13" name="Subtitle 2">
            <a:extLst>
              <a:ext uri="{FF2B5EF4-FFF2-40B4-BE49-F238E27FC236}">
                <a16:creationId xmlns:a16="http://schemas.microsoft.com/office/drawing/2014/main" id="{40512CE6-28A5-4FA7-84BC-ED8047FE6B82}"/>
              </a:ext>
            </a:extLst>
          </p:cNvPr>
          <p:cNvSpPr txBox="1">
            <a:spLocks/>
          </p:cNvSpPr>
          <p:nvPr/>
        </p:nvSpPr>
        <p:spPr>
          <a:xfrm>
            <a:off x="767408" y="2924941"/>
            <a:ext cx="5544615"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endParaRPr lang="en-GB" dirty="0"/>
          </a:p>
        </p:txBody>
      </p: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p:txBody>
          <a:bodyPr>
            <a:noAutofit/>
          </a:bodyPr>
          <a:lstStyle/>
          <a:p>
            <a:pPr marL="0" indent="0">
              <a:buNone/>
            </a:pPr>
            <a:r>
              <a:rPr lang="en-GB" sz="2000" dirty="0">
                <a:solidFill>
                  <a:srgbClr val="00628C"/>
                </a:solidFill>
              </a:rPr>
              <a:t>a) </a:t>
            </a:r>
            <a:r>
              <a:rPr lang="en-GB" sz="2000" dirty="0"/>
              <a:t>Ten pupils take part in some races on Sports Day, and the following times are recorded.</a:t>
            </a:r>
          </a:p>
          <a:p>
            <a:pPr marL="0" indent="0">
              <a:buNone/>
            </a:pPr>
            <a:r>
              <a:rPr lang="en-GB" sz="2000" dirty="0"/>
              <a:t>	Time to run 100m (seconds): </a:t>
            </a:r>
          </a:p>
          <a:p>
            <a:pPr marL="400050" lvl="1" indent="0">
              <a:buNone/>
            </a:pPr>
            <a:r>
              <a:rPr lang="en-GB" dirty="0"/>
              <a:t>		23, 21, 21, 20, 21, 22, 24, 23, 22, 20.</a:t>
            </a:r>
          </a:p>
          <a:p>
            <a:pPr marL="0" indent="0">
              <a:buNone/>
            </a:pPr>
            <a:r>
              <a:rPr lang="en-GB" sz="2000" dirty="0"/>
              <a:t>	Time to run 100m holding an egg and spoon (seconds): 	</a:t>
            </a:r>
          </a:p>
          <a:p>
            <a:pPr marL="400050" lvl="1" indent="0">
              <a:buNone/>
            </a:pPr>
            <a:r>
              <a:rPr lang="en-GB" dirty="0"/>
              <a:t>		45, 47, 49, 43, 44, 46, 78, 46, 44, 48.</a:t>
            </a:r>
          </a:p>
          <a:p>
            <a:pPr marL="0" indent="0">
              <a:buNone/>
            </a:pPr>
            <a:r>
              <a:rPr lang="en-GB" sz="2000" dirty="0"/>
              <a:t>	Time to run 100m in a three-legged race (seconds): </a:t>
            </a:r>
          </a:p>
          <a:p>
            <a:pPr marL="400050" lvl="1" indent="0">
              <a:buNone/>
            </a:pPr>
            <a:r>
              <a:rPr lang="en-GB" dirty="0"/>
              <a:t>		50, 83, 79, 48, 53, 52, 85, 81, 49, 84.</a:t>
            </a:r>
          </a:p>
          <a:p>
            <a:pPr marL="400050" lvl="1" indent="0">
              <a:buNone/>
            </a:pPr>
            <a:endParaRPr lang="en-GB" dirty="0"/>
          </a:p>
          <a:p>
            <a:pPr marL="514350" indent="-514350">
              <a:buClr>
                <a:srgbClr val="00628C"/>
              </a:buClr>
              <a:buFont typeface="+mj-lt"/>
              <a:buAutoNum type="romanLcPeriod"/>
            </a:pPr>
            <a:r>
              <a:rPr lang="en-GB" sz="2000" dirty="0"/>
              <a:t>Calculate the mean average of the times recorded in each race.</a:t>
            </a:r>
          </a:p>
          <a:p>
            <a:pPr marL="514350" indent="-514350">
              <a:buClr>
                <a:srgbClr val="00628C"/>
              </a:buClr>
              <a:buFont typeface="+mj-lt"/>
              <a:buAutoNum type="romanLcPeriod"/>
            </a:pPr>
            <a:r>
              <a:rPr lang="en-GB" sz="2000" dirty="0"/>
              <a:t>For each race, do you think that the mean average of the times would give a useful summary of the ten individual times? Explain your decision.</a:t>
            </a:r>
          </a:p>
          <a:p>
            <a:pPr marL="457200" indent="-457200">
              <a:buFont typeface="+mj-lt"/>
              <a:buAutoNum type="romanLcPeriod"/>
            </a:pPr>
            <a:endParaRPr lang="en-GB" sz="2000" dirty="0"/>
          </a:p>
        </p:txBody>
      </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a:xfrm>
            <a:off x="601035" y="1365797"/>
            <a:ext cx="10972800" cy="3888432"/>
          </a:xfrm>
        </p:spPr>
        <p:txBody>
          <a:bodyPr>
            <a:noAutofit/>
          </a:bodyPr>
          <a:lstStyle/>
          <a:p>
            <a:pPr marL="0" indent="0">
              <a:buNone/>
            </a:pPr>
            <a:r>
              <a:rPr lang="en-GB" sz="2000" dirty="0">
                <a:solidFill>
                  <a:srgbClr val="00628C"/>
                </a:solidFill>
              </a:rPr>
              <a:t>b) </a:t>
            </a:r>
            <a:r>
              <a:rPr lang="en-GB" sz="2000" dirty="0"/>
              <a:t>This graph shows the maximum temperature for five days.</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514350" indent="-514350">
              <a:buClr>
                <a:srgbClr val="00628C"/>
              </a:buClr>
              <a:buFont typeface="+mj-lt"/>
              <a:buAutoNum type="romanLcPeriod"/>
            </a:pPr>
            <a:r>
              <a:rPr lang="en-GB" sz="2000" dirty="0"/>
              <a:t>For what fraction of the five days was the maximum temperature below 10°C?</a:t>
            </a:r>
          </a:p>
          <a:p>
            <a:pPr marL="514350" indent="-514350">
              <a:buClr>
                <a:srgbClr val="00628C"/>
              </a:buClr>
              <a:buFont typeface="+mj-lt"/>
              <a:buAutoNum type="romanLcPeriod"/>
            </a:pPr>
            <a:r>
              <a:rPr lang="en-GB" sz="2000" dirty="0"/>
              <a:t>What was the mean maximum temperature, to one decimal place?</a:t>
            </a:r>
          </a:p>
          <a:p>
            <a:pPr marL="457200" indent="-457200">
              <a:buFont typeface="+mj-lt"/>
              <a:buAutoNum type="romanLcPeriod"/>
            </a:pPr>
            <a:endParaRPr lang="en-GB" sz="2000" dirty="0"/>
          </a:p>
          <a:p>
            <a:pPr marL="0" indent="0">
              <a:buNone/>
            </a:pPr>
            <a:endParaRPr lang="en-GB" sz="2000" dirty="0"/>
          </a:p>
          <a:p>
            <a:pPr marL="457200" indent="-457200">
              <a:buFont typeface="+mj-lt"/>
              <a:buAutoNum type="alphaLcParenR"/>
            </a:pPr>
            <a:endParaRPr lang="en-GB" sz="2000" dirty="0"/>
          </a:p>
        </p:txBody>
      </p:sp>
      <p:pic>
        <p:nvPicPr>
          <p:cNvPr id="3" name="Picture 2">
            <a:extLst>
              <a:ext uri="{FF2B5EF4-FFF2-40B4-BE49-F238E27FC236}">
                <a16:creationId xmlns:a16="http://schemas.microsoft.com/office/drawing/2014/main" id="{66DD4162-5719-4EF1-A942-8822F1C13382}"/>
              </a:ext>
            </a:extLst>
          </p:cNvPr>
          <p:cNvPicPr>
            <a:picLocks noChangeAspect="1"/>
          </p:cNvPicPr>
          <p:nvPr/>
        </p:nvPicPr>
        <p:blipFill>
          <a:blip r:embed="rId3"/>
          <a:stretch>
            <a:fillRect/>
          </a:stretch>
        </p:blipFill>
        <p:spPr>
          <a:xfrm>
            <a:off x="3431704" y="1895723"/>
            <a:ext cx="4663844" cy="3066554"/>
          </a:xfrm>
          <a:prstGeom prst="rect">
            <a:avLst/>
          </a:prstGeom>
        </p:spPr>
      </p:pic>
    </p:spTree>
    <p:extLst>
      <p:ext uri="{BB962C8B-B14F-4D97-AF65-F5344CB8AC3E}">
        <p14:creationId xmlns:p14="http://schemas.microsoft.com/office/powerpoint/2010/main" val="262510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14AB1F12-2885-4D78-8CDC-CB7DF4C52B90}"/>
              </a:ext>
            </a:extLst>
          </p:cNvPr>
          <p:cNvSpPr txBox="1">
            <a:spLocks/>
          </p:cNvSpPr>
          <p:nvPr/>
        </p:nvSpPr>
        <p:spPr>
          <a:xfrm>
            <a:off x="627065" y="2708920"/>
            <a:ext cx="10972800" cy="3096344"/>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Being able to calculate the mean, but not really understanding what the calculation measures </a:t>
            </a:r>
          </a:p>
          <a:p>
            <a:pPr marL="457200" indent="-457200" fontAlgn="auto">
              <a:spcAft>
                <a:spcPts val="0"/>
              </a:spcAft>
              <a:buClrTx/>
              <a:buFont typeface="+mj-lt"/>
              <a:buAutoNum type="arabicParenR"/>
            </a:pPr>
            <a:r>
              <a:rPr lang="en-GB" dirty="0"/>
              <a:t>Calculating the mean from frequency tables/charts</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Students may know the mean only as a calculation to perform without understanding what the calculation is measuring.</a:t>
            </a:r>
          </a:p>
          <a:p>
            <a:r>
              <a:rPr lang="en-GB" dirty="0"/>
              <a:t>Various representations could be used to support students to develop a conceptual understanding of the method for finding the mean. This is described in more detail on the ‘Representations and Structures (2)’ slide</a:t>
            </a:r>
            <a:r>
              <a:rPr lang="en-GB"/>
              <a:t>. </a:t>
            </a:r>
            <a:endParaRPr lang="en-GB" dirty="0"/>
          </a:p>
        </p:txBody>
      </p:sp>
    </p:spTree>
    <p:extLst>
      <p:ext uri="{BB962C8B-B14F-4D97-AF65-F5344CB8AC3E}">
        <p14:creationId xmlns:p14="http://schemas.microsoft.com/office/powerpoint/2010/main" val="244516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When working with grouped data, errors often arise from students not fully understanding that the same values are represented many times in a frequency table.</a:t>
            </a:r>
          </a:p>
          <a:p>
            <a:r>
              <a:rPr lang="en-GB" dirty="0"/>
              <a:t>In many cases, asking students to write out the full data set will help them to appreciate what is represented and how they might calculate with the data.</a:t>
            </a:r>
          </a:p>
        </p:txBody>
      </p:sp>
    </p:spTree>
    <p:extLst>
      <p:ext uri="{BB962C8B-B14F-4D97-AF65-F5344CB8AC3E}">
        <p14:creationId xmlns:p14="http://schemas.microsoft.com/office/powerpoint/2010/main" val="16531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kumimoji="0" lang="en-GB" sz="2400" b="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Calculate the mean from a list of data values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64807" y="1031861"/>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1</a:t>
            </a:r>
            <a:endParaRPr kumimoji="0" lang="en-GB" sz="2800" b="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D5314128-6C07-41C4-A5C1-E3F49ABDDDA9}"/>
              </a:ext>
            </a:extLst>
          </p:cNvPr>
          <p:cNvSpPr txBox="1"/>
          <p:nvPr/>
        </p:nvSpPr>
        <p:spPr>
          <a:xfrm>
            <a:off x="881349" y="1530801"/>
            <a:ext cx="10195359" cy="1302921"/>
          </a:xfrm>
          <a:prstGeom prst="rect">
            <a:avLst/>
          </a:prstGeom>
          <a:noFill/>
        </p:spPr>
        <p:txBody>
          <a:bodyPr wrap="square">
            <a:spAutoFit/>
          </a:bodyPr>
          <a:lstStyle/>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James wants to improve his diet. For a fortnight he records the number of portions of vegetables he eats each day. </a:t>
            </a:r>
          </a:p>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What is the mean daily number of portions of vegetables he eats?</a:t>
            </a:r>
          </a:p>
        </p:txBody>
      </p:sp>
      <p:graphicFrame>
        <p:nvGraphicFramePr>
          <p:cNvPr id="9" name="Table 8">
            <a:extLst>
              <a:ext uri="{FF2B5EF4-FFF2-40B4-BE49-F238E27FC236}">
                <a16:creationId xmlns:a16="http://schemas.microsoft.com/office/drawing/2014/main" id="{29F4D627-AA72-43D2-B516-6BE9C000BE99}"/>
              </a:ext>
            </a:extLst>
          </p:cNvPr>
          <p:cNvGraphicFramePr>
            <a:graphicFrameLocks noGrp="1"/>
          </p:cNvGraphicFramePr>
          <p:nvPr/>
        </p:nvGraphicFramePr>
        <p:xfrm>
          <a:off x="2946000" y="3175273"/>
          <a:ext cx="6300000" cy="1451802"/>
        </p:xfrm>
        <a:graphic>
          <a:graphicData uri="http://schemas.openxmlformats.org/drawingml/2006/table">
            <a:tbl>
              <a:tblPr firstRow="1" firstCol="1" bandRow="1">
                <a:tableStyleId>{E8B1032C-EA38-4F05-BA0D-38AFFFC7BED3}</a:tableStyleId>
              </a:tblPr>
              <a:tblGrid>
                <a:gridCol w="900000">
                  <a:extLst>
                    <a:ext uri="{9D8B030D-6E8A-4147-A177-3AD203B41FA5}">
                      <a16:colId xmlns:a16="http://schemas.microsoft.com/office/drawing/2014/main" val="1113645774"/>
                    </a:ext>
                  </a:extLst>
                </a:gridCol>
                <a:gridCol w="900000">
                  <a:extLst>
                    <a:ext uri="{9D8B030D-6E8A-4147-A177-3AD203B41FA5}">
                      <a16:colId xmlns:a16="http://schemas.microsoft.com/office/drawing/2014/main" val="2713065427"/>
                    </a:ext>
                  </a:extLst>
                </a:gridCol>
                <a:gridCol w="900000">
                  <a:extLst>
                    <a:ext uri="{9D8B030D-6E8A-4147-A177-3AD203B41FA5}">
                      <a16:colId xmlns:a16="http://schemas.microsoft.com/office/drawing/2014/main" val="1056004133"/>
                    </a:ext>
                  </a:extLst>
                </a:gridCol>
                <a:gridCol w="900000">
                  <a:extLst>
                    <a:ext uri="{9D8B030D-6E8A-4147-A177-3AD203B41FA5}">
                      <a16:colId xmlns:a16="http://schemas.microsoft.com/office/drawing/2014/main" val="1628916471"/>
                    </a:ext>
                  </a:extLst>
                </a:gridCol>
                <a:gridCol w="900000">
                  <a:extLst>
                    <a:ext uri="{9D8B030D-6E8A-4147-A177-3AD203B41FA5}">
                      <a16:colId xmlns:a16="http://schemas.microsoft.com/office/drawing/2014/main" val="3808907210"/>
                    </a:ext>
                  </a:extLst>
                </a:gridCol>
                <a:gridCol w="900000">
                  <a:extLst>
                    <a:ext uri="{9D8B030D-6E8A-4147-A177-3AD203B41FA5}">
                      <a16:colId xmlns:a16="http://schemas.microsoft.com/office/drawing/2014/main" val="3881367845"/>
                    </a:ext>
                  </a:extLst>
                </a:gridCol>
                <a:gridCol w="900000">
                  <a:extLst>
                    <a:ext uri="{9D8B030D-6E8A-4147-A177-3AD203B41FA5}">
                      <a16:colId xmlns:a16="http://schemas.microsoft.com/office/drawing/2014/main" val="1648953224"/>
                    </a:ext>
                  </a:extLst>
                </a:gridCol>
              </a:tblGrid>
              <a:tr h="309849">
                <a:tc>
                  <a:txBody>
                    <a:bodyPr/>
                    <a:lstStyle/>
                    <a:p>
                      <a:pPr algn="ctr">
                        <a:lnSpc>
                          <a:spcPct val="107000"/>
                        </a:lnSpc>
                        <a:spcAft>
                          <a:spcPts val="800"/>
                        </a:spcAft>
                      </a:pPr>
                      <a:r>
                        <a:rPr lang="en-GB" sz="3200" b="1" dirty="0">
                          <a:solidFill>
                            <a:srgbClr val="585858"/>
                          </a:solidFill>
                          <a:effectLst/>
                        </a:rPr>
                        <a:t>M</a:t>
                      </a:r>
                      <a:endParaRPr lang="en-GB" sz="32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b="1" dirty="0">
                          <a:solidFill>
                            <a:srgbClr val="585858"/>
                          </a:solidFill>
                          <a:effectLst/>
                        </a:rPr>
                        <a:t>T</a:t>
                      </a:r>
                      <a:endParaRPr lang="en-GB" sz="32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b="1">
                          <a:solidFill>
                            <a:srgbClr val="585858"/>
                          </a:solidFill>
                          <a:effectLst/>
                        </a:rPr>
                        <a:t>W</a:t>
                      </a:r>
                      <a:endParaRPr lang="en-GB" sz="320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b="1">
                          <a:solidFill>
                            <a:srgbClr val="585858"/>
                          </a:solidFill>
                          <a:effectLst/>
                        </a:rPr>
                        <a:t>Th</a:t>
                      </a:r>
                      <a:endParaRPr lang="en-GB" sz="320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b="1">
                          <a:solidFill>
                            <a:srgbClr val="585858"/>
                          </a:solidFill>
                          <a:effectLst/>
                        </a:rPr>
                        <a:t>F</a:t>
                      </a:r>
                      <a:endParaRPr lang="en-GB" sz="320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b="1">
                          <a:solidFill>
                            <a:srgbClr val="585858"/>
                          </a:solidFill>
                          <a:effectLst/>
                        </a:rPr>
                        <a:t>Sa</a:t>
                      </a:r>
                      <a:endParaRPr lang="en-GB" sz="320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b="1">
                          <a:solidFill>
                            <a:srgbClr val="585858"/>
                          </a:solidFill>
                          <a:effectLst/>
                        </a:rPr>
                        <a:t>Su</a:t>
                      </a:r>
                      <a:endParaRPr lang="en-GB" sz="320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1776543"/>
                  </a:ext>
                </a:extLst>
              </a:tr>
              <a:tr h="36000">
                <a:tc>
                  <a:txBody>
                    <a:bodyPr/>
                    <a:lstStyle/>
                    <a:p>
                      <a:pPr algn="ctr">
                        <a:lnSpc>
                          <a:spcPct val="107000"/>
                        </a:lnSpc>
                        <a:spcAft>
                          <a:spcPts val="800"/>
                        </a:spcAft>
                      </a:pPr>
                      <a:r>
                        <a:rPr lang="en-GB" sz="3200" b="0" dirty="0">
                          <a:solidFill>
                            <a:srgbClr val="585858"/>
                          </a:solidFill>
                          <a:effectLst/>
                        </a:rPr>
                        <a:t>5</a:t>
                      </a:r>
                      <a:endParaRPr lang="en-GB" sz="3200" b="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dirty="0">
                          <a:solidFill>
                            <a:srgbClr val="585858"/>
                          </a:solidFill>
                          <a:effectLst/>
                        </a:rPr>
                        <a:t>3</a:t>
                      </a:r>
                      <a:endParaRPr lang="en-GB" sz="32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dirty="0">
                          <a:solidFill>
                            <a:srgbClr val="585858"/>
                          </a:solidFill>
                          <a:effectLst/>
                        </a:rPr>
                        <a:t>6</a:t>
                      </a:r>
                      <a:endParaRPr lang="en-GB" sz="32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a:solidFill>
                            <a:srgbClr val="585858"/>
                          </a:solidFill>
                          <a:effectLst/>
                        </a:rPr>
                        <a:t>2</a:t>
                      </a:r>
                      <a:endParaRPr lang="en-GB" sz="320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a:solidFill>
                            <a:srgbClr val="585858"/>
                          </a:solidFill>
                          <a:effectLst/>
                        </a:rPr>
                        <a:t>2</a:t>
                      </a:r>
                      <a:endParaRPr lang="en-GB" sz="320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a:solidFill>
                            <a:srgbClr val="585858"/>
                          </a:solidFill>
                          <a:effectLst/>
                        </a:rPr>
                        <a:t>1</a:t>
                      </a:r>
                      <a:endParaRPr lang="en-GB" sz="320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dirty="0">
                          <a:solidFill>
                            <a:srgbClr val="585858"/>
                          </a:solidFill>
                          <a:effectLst/>
                        </a:rPr>
                        <a:t>2</a:t>
                      </a:r>
                      <a:endParaRPr lang="en-GB" sz="32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0779046"/>
                  </a:ext>
                </a:extLst>
              </a:tr>
              <a:tr h="36000">
                <a:tc>
                  <a:txBody>
                    <a:bodyPr/>
                    <a:lstStyle/>
                    <a:p>
                      <a:pPr algn="ctr">
                        <a:lnSpc>
                          <a:spcPct val="107000"/>
                        </a:lnSpc>
                        <a:spcAft>
                          <a:spcPts val="800"/>
                        </a:spcAft>
                      </a:pPr>
                      <a:r>
                        <a:rPr lang="en-GB" sz="3200" b="0" dirty="0">
                          <a:solidFill>
                            <a:srgbClr val="585858"/>
                          </a:solidFill>
                          <a:effectLst/>
                        </a:rPr>
                        <a:t>5</a:t>
                      </a:r>
                      <a:endParaRPr lang="en-GB" sz="3200" b="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a:solidFill>
                            <a:srgbClr val="585858"/>
                          </a:solidFill>
                          <a:effectLst/>
                        </a:rPr>
                        <a:t>4</a:t>
                      </a:r>
                      <a:endParaRPr lang="en-GB" sz="320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dirty="0">
                          <a:solidFill>
                            <a:srgbClr val="585858"/>
                          </a:solidFill>
                          <a:effectLst/>
                        </a:rPr>
                        <a:t>4</a:t>
                      </a:r>
                      <a:endParaRPr lang="en-GB" sz="32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dirty="0">
                          <a:solidFill>
                            <a:srgbClr val="585858"/>
                          </a:solidFill>
                          <a:effectLst/>
                        </a:rPr>
                        <a:t>2</a:t>
                      </a:r>
                      <a:endParaRPr lang="en-GB" sz="32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dirty="0">
                          <a:solidFill>
                            <a:srgbClr val="585858"/>
                          </a:solidFill>
                          <a:effectLst/>
                        </a:rPr>
                        <a:t>3</a:t>
                      </a:r>
                      <a:endParaRPr lang="en-GB" sz="32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dirty="0">
                          <a:solidFill>
                            <a:srgbClr val="585858"/>
                          </a:solidFill>
                          <a:effectLst/>
                        </a:rPr>
                        <a:t>1</a:t>
                      </a:r>
                      <a:endParaRPr lang="en-GB" sz="32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3200" dirty="0">
                          <a:solidFill>
                            <a:srgbClr val="585858"/>
                          </a:solidFill>
                          <a:effectLst/>
                        </a:rPr>
                        <a:t>3</a:t>
                      </a:r>
                      <a:endParaRPr lang="en-GB" sz="32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05279790"/>
                  </a:ext>
                </a:extLst>
              </a:tr>
            </a:tbl>
          </a:graphicData>
        </a:graphic>
      </p:graphicFrame>
    </p:spTree>
    <p:extLst>
      <p:ext uri="{BB962C8B-B14F-4D97-AF65-F5344CB8AC3E}">
        <p14:creationId xmlns:p14="http://schemas.microsoft.com/office/powerpoint/2010/main" val="71725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kumimoji="0" lang="en-GB" sz="2400" b="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Calculate the mean from a list of data values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64807" y="1031861"/>
            <a:ext cx="6094324"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Example 2</a:t>
            </a:r>
            <a:endParaRPr kumimoji="0" lang="en-GB" sz="2800" b="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9AA8BBFF-D878-473E-979D-26761F8AB905}"/>
              </a:ext>
            </a:extLst>
          </p:cNvPr>
          <p:cNvSpPr txBox="1"/>
          <p:nvPr/>
        </p:nvSpPr>
        <p:spPr>
          <a:xfrm>
            <a:off x="2652770" y="1913575"/>
            <a:ext cx="6886460" cy="3088025"/>
          </a:xfrm>
          <a:prstGeom prst="rect">
            <a:avLst/>
          </a:prstGeom>
          <a:noFill/>
        </p:spPr>
        <p:txBody>
          <a:bodyPr wrap="square">
            <a:spAutoFit/>
          </a:bodyPr>
          <a:lstStyle/>
          <a:p>
            <a:pPr algn="ctr" fontAlgn="auto">
              <a:spcBef>
                <a:spcPts val="400"/>
              </a:spcBef>
              <a:spcAft>
                <a:spcPts val="400"/>
              </a:spcAft>
              <a:buClrTx/>
              <a:buFontTx/>
              <a:buNone/>
            </a:pPr>
            <a:r>
              <a:rPr lang="en-GB" sz="2400" dirty="0">
                <a:solidFill>
                  <a:srgbClr val="585858"/>
                </a:solidFill>
                <a:latin typeface="+mj-lt"/>
                <a:ea typeface="Calibri" panose="020F0502020204030204" pitchFamily="34" charset="0"/>
                <a:cs typeface="Times New Roman" panose="02020603050405020304" pitchFamily="18" charset="0"/>
              </a:rPr>
              <a:t>James also records how many portions of protein he eats each day for ten days. </a:t>
            </a:r>
          </a:p>
          <a:p>
            <a:pPr algn="ctr" fontAlgn="auto">
              <a:spcBef>
                <a:spcPts val="400"/>
              </a:spcBef>
              <a:spcAft>
                <a:spcPts val="400"/>
              </a:spcAft>
              <a:buClrTx/>
              <a:buFontTx/>
              <a:buNone/>
            </a:pPr>
            <a:endParaRPr lang="en-GB" sz="2400" dirty="0">
              <a:solidFill>
                <a:srgbClr val="585858"/>
              </a:solidFill>
              <a:latin typeface="+mj-lt"/>
              <a:ea typeface="Calibri" panose="020F0502020204030204" pitchFamily="34" charset="0"/>
              <a:cs typeface="Times New Roman" panose="02020603050405020304" pitchFamily="18" charset="0"/>
            </a:endParaRPr>
          </a:p>
          <a:p>
            <a:pPr algn="ctr" fontAlgn="auto">
              <a:spcBef>
                <a:spcPts val="400"/>
              </a:spcBef>
              <a:spcAft>
                <a:spcPts val="400"/>
              </a:spcAft>
              <a:buClrTx/>
              <a:buNone/>
            </a:pPr>
            <a:r>
              <a:rPr lang="en-GB" sz="2400" dirty="0">
                <a:solidFill>
                  <a:srgbClr val="585858"/>
                </a:solidFill>
                <a:ea typeface="Calibri" panose="020F0502020204030204" pitchFamily="34" charset="0"/>
                <a:cs typeface="Times New Roman" panose="02020603050405020304" pitchFamily="18" charset="0"/>
              </a:rPr>
              <a:t>2, 3, 1, 1, 2, 0, 2, 1, 1, 2</a:t>
            </a:r>
            <a:endParaRPr lang="en-GB" sz="2400" dirty="0">
              <a:solidFill>
                <a:srgbClr val="585858"/>
              </a:solidFill>
            </a:endParaRPr>
          </a:p>
          <a:p>
            <a:pPr algn="ctr" fontAlgn="auto">
              <a:spcBef>
                <a:spcPts val="400"/>
              </a:spcBef>
              <a:spcAft>
                <a:spcPts val="400"/>
              </a:spcAft>
              <a:buClrTx/>
              <a:buFontTx/>
              <a:buNone/>
            </a:pPr>
            <a:endParaRPr lang="en-GB" sz="2400" dirty="0">
              <a:solidFill>
                <a:srgbClr val="585858"/>
              </a:solidFill>
              <a:latin typeface="+mj-lt"/>
              <a:ea typeface="Calibri" panose="020F0502020204030204" pitchFamily="34" charset="0"/>
              <a:cs typeface="Times New Roman" panose="02020603050405020304" pitchFamily="18" charset="0"/>
            </a:endParaRPr>
          </a:p>
          <a:p>
            <a:pPr algn="ctr" fontAlgn="auto">
              <a:spcBef>
                <a:spcPts val="400"/>
              </a:spcBef>
              <a:spcAft>
                <a:spcPts val="400"/>
              </a:spcAft>
              <a:buClrTx/>
              <a:buFontTx/>
              <a:buNone/>
            </a:pPr>
            <a:r>
              <a:rPr lang="en-GB" sz="2400" dirty="0">
                <a:solidFill>
                  <a:srgbClr val="585858"/>
                </a:solidFill>
                <a:latin typeface="+mj-lt"/>
                <a:ea typeface="Calibri" panose="020F0502020204030204" pitchFamily="34" charset="0"/>
                <a:cs typeface="Times New Roman" panose="02020603050405020304" pitchFamily="18" charset="0"/>
              </a:rPr>
              <a:t>What is the mean number of protein portions he eats in that time period?</a:t>
            </a:r>
          </a:p>
        </p:txBody>
      </p:sp>
    </p:spTree>
    <p:extLst>
      <p:ext uri="{BB962C8B-B14F-4D97-AF65-F5344CB8AC3E}">
        <p14:creationId xmlns:p14="http://schemas.microsoft.com/office/powerpoint/2010/main" val="315792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E86BC77-1316-48A0-9144-92EB5F9D376B}"/>
              </a:ext>
            </a:extLst>
          </p:cNvPr>
          <p:cNvSpPr txBox="1">
            <a:spLocks/>
          </p:cNvSpPr>
          <p:nvPr/>
        </p:nvSpPr>
        <p:spPr>
          <a:xfrm>
            <a:off x="6821307" y="1412776"/>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spcAft>
                <a:spcPts val="0"/>
              </a:spcAft>
              <a:buClrTx/>
            </a:pPr>
            <a:r>
              <a:rPr lang="en-GB" sz="2400" dirty="0"/>
              <a:t>What questions might you ask to ensure students have understood these data sets?</a:t>
            </a:r>
          </a:p>
          <a:p>
            <a:pPr lvl="1" fontAlgn="auto">
              <a:spcAft>
                <a:spcPts val="0"/>
              </a:spcAft>
              <a:buClrTx/>
            </a:pPr>
            <a:r>
              <a:rPr lang="en-GB" sz="2400" dirty="0"/>
              <a:t>What mistakes might they make in trying to calculate the mean? </a:t>
            </a:r>
          </a:p>
          <a:p>
            <a:pPr lvl="1" fontAlgn="auto">
              <a:spcAft>
                <a:spcPts val="0"/>
              </a:spcAft>
              <a:buClrTx/>
            </a:pPr>
            <a:r>
              <a:rPr lang="en-GB" sz="2400" dirty="0"/>
              <a:t>What language will you use to describe each stage of the process?</a:t>
            </a:r>
          </a:p>
        </p:txBody>
      </p:sp>
      <p:sp>
        <p:nvSpPr>
          <p:cNvPr id="9" name="Content Placeholder 2">
            <a:extLst>
              <a:ext uri="{FF2B5EF4-FFF2-40B4-BE49-F238E27FC236}">
                <a16:creationId xmlns:a16="http://schemas.microsoft.com/office/drawing/2014/main" id="{94C0B908-68CE-4109-B78E-4134DBA12B35}"/>
              </a:ext>
            </a:extLst>
          </p:cNvPr>
          <p:cNvSpPr txBox="1">
            <a:spLocks/>
          </p:cNvSpPr>
          <p:nvPr/>
        </p:nvSpPr>
        <p:spPr>
          <a:xfrm>
            <a:off x="263352" y="1484784"/>
            <a:ext cx="6400623" cy="2445823"/>
          </a:xfrm>
          <a:prstGeom prst="rect">
            <a:avLst/>
          </a:prstGeom>
          <a:solidFill>
            <a:schemeClr val="accent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600"/>
              </a:spcBef>
              <a:spcAft>
                <a:spcPts val="600"/>
              </a:spcAft>
              <a:buClrTx/>
              <a:buNone/>
            </a:pPr>
            <a:r>
              <a:rPr lang="en-GB" sz="1800" dirty="0">
                <a:latin typeface="+mj-lt"/>
                <a:ea typeface="Calibri" panose="020F0502020204030204" pitchFamily="34" charset="0"/>
                <a:cs typeface="Times New Roman" panose="02020603050405020304" pitchFamily="18" charset="0"/>
              </a:rPr>
              <a:t>James wants to improve his diet. For a fortnight he records the number of portions of vegetables he eats each day. </a:t>
            </a:r>
          </a:p>
          <a:p>
            <a:pPr marL="0" indent="0" algn="ctr" fontAlgn="auto">
              <a:lnSpc>
                <a:spcPct val="100000"/>
              </a:lnSpc>
              <a:spcBef>
                <a:spcPts val="600"/>
              </a:spcBef>
              <a:spcAft>
                <a:spcPts val="600"/>
              </a:spcAft>
              <a:buClrTx/>
              <a:buNone/>
            </a:pPr>
            <a:r>
              <a:rPr lang="en-GB" sz="1800" dirty="0">
                <a:latin typeface="+mj-lt"/>
                <a:ea typeface="Calibri" panose="020F0502020204030204" pitchFamily="34" charset="0"/>
                <a:cs typeface="Times New Roman" panose="02020603050405020304" pitchFamily="18" charset="0"/>
              </a:rPr>
              <a:t>What is the mean daily number of portions of vegetables he eats?</a:t>
            </a:r>
          </a:p>
        </p:txBody>
      </p:sp>
      <p:sp>
        <p:nvSpPr>
          <p:cNvPr id="10" name="TextBox 9">
            <a:extLst>
              <a:ext uri="{FF2B5EF4-FFF2-40B4-BE49-F238E27FC236}">
                <a16:creationId xmlns:a16="http://schemas.microsoft.com/office/drawing/2014/main" id="{E2A7A862-F9EF-438F-B2FA-E7D1639FBC2B}"/>
              </a:ext>
            </a:extLst>
          </p:cNvPr>
          <p:cNvSpPr txBox="1"/>
          <p:nvPr/>
        </p:nvSpPr>
        <p:spPr>
          <a:xfrm>
            <a:off x="268813" y="1050678"/>
            <a:ext cx="6094324" cy="461665"/>
          </a:xfrm>
          <a:prstGeom prst="rect">
            <a:avLst/>
          </a:prstGeom>
          <a:noFill/>
        </p:spPr>
        <p:txBody>
          <a:bodyPr wrap="square">
            <a:spAutoFit/>
          </a:bodyPr>
          <a:lstStyle/>
          <a:p>
            <a:pPr>
              <a:buNone/>
            </a:pPr>
            <a:r>
              <a:rPr lang="en-GB" sz="2400" b="1" dirty="0"/>
              <a:t>Example 1</a:t>
            </a:r>
          </a:p>
        </p:txBody>
      </p:sp>
      <p:graphicFrame>
        <p:nvGraphicFramePr>
          <p:cNvPr id="11" name="Table 10">
            <a:extLst>
              <a:ext uri="{FF2B5EF4-FFF2-40B4-BE49-F238E27FC236}">
                <a16:creationId xmlns:a16="http://schemas.microsoft.com/office/drawing/2014/main" id="{86640A6C-4E05-4898-B74B-21A4E5448C3A}"/>
              </a:ext>
            </a:extLst>
          </p:cNvPr>
          <p:cNvGraphicFramePr>
            <a:graphicFrameLocks noGrp="1"/>
          </p:cNvGraphicFramePr>
          <p:nvPr/>
        </p:nvGraphicFramePr>
        <p:xfrm>
          <a:off x="1132579" y="2852936"/>
          <a:ext cx="4662168" cy="854299"/>
        </p:xfrm>
        <a:graphic>
          <a:graphicData uri="http://schemas.openxmlformats.org/drawingml/2006/table">
            <a:tbl>
              <a:tblPr firstRow="1" firstCol="1" bandRow="1">
                <a:tableStyleId>{E8B1032C-EA38-4F05-BA0D-38AFFFC7BED3}</a:tableStyleId>
              </a:tblPr>
              <a:tblGrid>
                <a:gridCol w="666024">
                  <a:extLst>
                    <a:ext uri="{9D8B030D-6E8A-4147-A177-3AD203B41FA5}">
                      <a16:colId xmlns:a16="http://schemas.microsoft.com/office/drawing/2014/main" val="1113645774"/>
                    </a:ext>
                  </a:extLst>
                </a:gridCol>
                <a:gridCol w="666024">
                  <a:extLst>
                    <a:ext uri="{9D8B030D-6E8A-4147-A177-3AD203B41FA5}">
                      <a16:colId xmlns:a16="http://schemas.microsoft.com/office/drawing/2014/main" val="2713065427"/>
                    </a:ext>
                  </a:extLst>
                </a:gridCol>
                <a:gridCol w="666024">
                  <a:extLst>
                    <a:ext uri="{9D8B030D-6E8A-4147-A177-3AD203B41FA5}">
                      <a16:colId xmlns:a16="http://schemas.microsoft.com/office/drawing/2014/main" val="1056004133"/>
                    </a:ext>
                  </a:extLst>
                </a:gridCol>
                <a:gridCol w="666024">
                  <a:extLst>
                    <a:ext uri="{9D8B030D-6E8A-4147-A177-3AD203B41FA5}">
                      <a16:colId xmlns:a16="http://schemas.microsoft.com/office/drawing/2014/main" val="1628916471"/>
                    </a:ext>
                  </a:extLst>
                </a:gridCol>
                <a:gridCol w="666024">
                  <a:extLst>
                    <a:ext uri="{9D8B030D-6E8A-4147-A177-3AD203B41FA5}">
                      <a16:colId xmlns:a16="http://schemas.microsoft.com/office/drawing/2014/main" val="3808907210"/>
                    </a:ext>
                  </a:extLst>
                </a:gridCol>
                <a:gridCol w="666024">
                  <a:extLst>
                    <a:ext uri="{9D8B030D-6E8A-4147-A177-3AD203B41FA5}">
                      <a16:colId xmlns:a16="http://schemas.microsoft.com/office/drawing/2014/main" val="3881367845"/>
                    </a:ext>
                  </a:extLst>
                </a:gridCol>
                <a:gridCol w="666024">
                  <a:extLst>
                    <a:ext uri="{9D8B030D-6E8A-4147-A177-3AD203B41FA5}">
                      <a16:colId xmlns:a16="http://schemas.microsoft.com/office/drawing/2014/main" val="1648953224"/>
                    </a:ext>
                  </a:extLst>
                </a:gridCol>
              </a:tblGrid>
              <a:tr h="309849">
                <a:tc>
                  <a:txBody>
                    <a:bodyPr/>
                    <a:lstStyle/>
                    <a:p>
                      <a:pPr algn="ctr">
                        <a:lnSpc>
                          <a:spcPct val="107000"/>
                        </a:lnSpc>
                        <a:spcAft>
                          <a:spcPts val="800"/>
                        </a:spcAft>
                      </a:pPr>
                      <a:r>
                        <a:rPr lang="en-GB" sz="1800" b="1" dirty="0">
                          <a:solidFill>
                            <a:srgbClr val="585858"/>
                          </a:solidFill>
                          <a:effectLst/>
                        </a:rPr>
                        <a:t>M</a:t>
                      </a:r>
                      <a:endParaRPr lang="en-GB" sz="18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b="1" dirty="0">
                          <a:solidFill>
                            <a:srgbClr val="585858"/>
                          </a:solidFill>
                          <a:effectLst/>
                        </a:rPr>
                        <a:t>T</a:t>
                      </a:r>
                      <a:endParaRPr lang="en-GB" sz="18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b="1">
                          <a:solidFill>
                            <a:srgbClr val="585858"/>
                          </a:solidFill>
                          <a:effectLst/>
                        </a:rPr>
                        <a:t>W</a:t>
                      </a:r>
                      <a:endParaRPr lang="en-GB" sz="180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b="1">
                          <a:solidFill>
                            <a:srgbClr val="585858"/>
                          </a:solidFill>
                          <a:effectLst/>
                        </a:rPr>
                        <a:t>Th</a:t>
                      </a:r>
                      <a:endParaRPr lang="en-GB" sz="180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b="1">
                          <a:solidFill>
                            <a:srgbClr val="585858"/>
                          </a:solidFill>
                          <a:effectLst/>
                        </a:rPr>
                        <a:t>F</a:t>
                      </a:r>
                      <a:endParaRPr lang="en-GB" sz="180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b="1">
                          <a:solidFill>
                            <a:srgbClr val="585858"/>
                          </a:solidFill>
                          <a:effectLst/>
                        </a:rPr>
                        <a:t>Sa</a:t>
                      </a:r>
                      <a:endParaRPr lang="en-GB" sz="180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b="1">
                          <a:solidFill>
                            <a:srgbClr val="585858"/>
                          </a:solidFill>
                          <a:effectLst/>
                        </a:rPr>
                        <a:t>Su</a:t>
                      </a:r>
                      <a:endParaRPr lang="en-GB" sz="180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1776543"/>
                  </a:ext>
                </a:extLst>
              </a:tr>
              <a:tr h="36000">
                <a:tc>
                  <a:txBody>
                    <a:bodyPr/>
                    <a:lstStyle/>
                    <a:p>
                      <a:pPr algn="ctr">
                        <a:lnSpc>
                          <a:spcPct val="107000"/>
                        </a:lnSpc>
                        <a:spcAft>
                          <a:spcPts val="800"/>
                        </a:spcAft>
                      </a:pPr>
                      <a:r>
                        <a:rPr lang="en-GB" sz="1800" b="0" dirty="0">
                          <a:solidFill>
                            <a:srgbClr val="585858"/>
                          </a:solidFill>
                          <a:effectLst/>
                        </a:rPr>
                        <a:t>5</a:t>
                      </a:r>
                      <a:endParaRPr lang="en-GB" sz="1800" b="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dirty="0">
                          <a:solidFill>
                            <a:srgbClr val="585858"/>
                          </a:solidFill>
                          <a:effectLst/>
                        </a:rPr>
                        <a:t>3</a:t>
                      </a:r>
                      <a:endParaRPr lang="en-GB" sz="18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dirty="0">
                          <a:solidFill>
                            <a:srgbClr val="585858"/>
                          </a:solidFill>
                          <a:effectLst/>
                        </a:rPr>
                        <a:t>6</a:t>
                      </a:r>
                      <a:endParaRPr lang="en-GB" sz="18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dirty="0">
                          <a:solidFill>
                            <a:srgbClr val="585858"/>
                          </a:solidFill>
                          <a:effectLst/>
                        </a:rPr>
                        <a:t>2</a:t>
                      </a:r>
                      <a:endParaRPr lang="en-GB" sz="18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dirty="0">
                          <a:solidFill>
                            <a:srgbClr val="585858"/>
                          </a:solidFill>
                          <a:effectLst/>
                        </a:rPr>
                        <a:t>2</a:t>
                      </a:r>
                      <a:endParaRPr lang="en-GB" sz="18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dirty="0">
                          <a:solidFill>
                            <a:srgbClr val="585858"/>
                          </a:solidFill>
                          <a:effectLst/>
                        </a:rPr>
                        <a:t>1</a:t>
                      </a:r>
                      <a:endParaRPr lang="en-GB" sz="18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dirty="0">
                          <a:solidFill>
                            <a:srgbClr val="585858"/>
                          </a:solidFill>
                          <a:effectLst/>
                        </a:rPr>
                        <a:t>2</a:t>
                      </a:r>
                      <a:endParaRPr lang="en-GB" sz="18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0779046"/>
                  </a:ext>
                </a:extLst>
              </a:tr>
              <a:tr h="36000">
                <a:tc>
                  <a:txBody>
                    <a:bodyPr/>
                    <a:lstStyle/>
                    <a:p>
                      <a:pPr algn="ctr">
                        <a:lnSpc>
                          <a:spcPct val="107000"/>
                        </a:lnSpc>
                        <a:spcAft>
                          <a:spcPts val="800"/>
                        </a:spcAft>
                      </a:pPr>
                      <a:r>
                        <a:rPr lang="en-GB" sz="1800" b="0" dirty="0">
                          <a:solidFill>
                            <a:srgbClr val="585858"/>
                          </a:solidFill>
                          <a:effectLst/>
                        </a:rPr>
                        <a:t>5</a:t>
                      </a:r>
                      <a:endParaRPr lang="en-GB" sz="1800" b="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solidFill>
                            <a:srgbClr val="585858"/>
                          </a:solidFill>
                          <a:effectLst/>
                        </a:rPr>
                        <a:t>4</a:t>
                      </a:r>
                      <a:endParaRPr lang="en-GB" sz="180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dirty="0">
                          <a:solidFill>
                            <a:srgbClr val="585858"/>
                          </a:solidFill>
                          <a:effectLst/>
                        </a:rPr>
                        <a:t>4</a:t>
                      </a:r>
                      <a:endParaRPr lang="en-GB" sz="18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dirty="0">
                          <a:solidFill>
                            <a:srgbClr val="585858"/>
                          </a:solidFill>
                          <a:effectLst/>
                        </a:rPr>
                        <a:t>2</a:t>
                      </a:r>
                      <a:endParaRPr lang="en-GB" sz="18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dirty="0">
                          <a:solidFill>
                            <a:srgbClr val="585858"/>
                          </a:solidFill>
                          <a:effectLst/>
                        </a:rPr>
                        <a:t>3</a:t>
                      </a:r>
                      <a:endParaRPr lang="en-GB" sz="18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dirty="0">
                          <a:solidFill>
                            <a:srgbClr val="585858"/>
                          </a:solidFill>
                          <a:effectLst/>
                        </a:rPr>
                        <a:t>1</a:t>
                      </a:r>
                      <a:endParaRPr lang="en-GB" sz="18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dirty="0">
                          <a:solidFill>
                            <a:srgbClr val="585858"/>
                          </a:solidFill>
                          <a:effectLst/>
                        </a:rPr>
                        <a:t>3</a:t>
                      </a:r>
                      <a:endParaRPr lang="en-GB" sz="1800" dirty="0">
                        <a:solidFill>
                          <a:srgbClr val="585858"/>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05279790"/>
                  </a:ext>
                </a:extLst>
              </a:tr>
            </a:tbl>
          </a:graphicData>
        </a:graphic>
      </p:graphicFrame>
      <p:sp>
        <p:nvSpPr>
          <p:cNvPr id="12" name="TextBox 11">
            <a:extLst>
              <a:ext uri="{FF2B5EF4-FFF2-40B4-BE49-F238E27FC236}">
                <a16:creationId xmlns:a16="http://schemas.microsoft.com/office/drawing/2014/main" id="{E971B6C4-11B8-4B84-8066-BF050F7807C8}"/>
              </a:ext>
            </a:extLst>
          </p:cNvPr>
          <p:cNvSpPr txBox="1"/>
          <p:nvPr/>
        </p:nvSpPr>
        <p:spPr>
          <a:xfrm>
            <a:off x="268813" y="4133880"/>
            <a:ext cx="6094324" cy="461665"/>
          </a:xfrm>
          <a:prstGeom prst="rect">
            <a:avLst/>
          </a:prstGeom>
          <a:noFill/>
        </p:spPr>
        <p:txBody>
          <a:bodyPr wrap="square">
            <a:spAutoFit/>
          </a:bodyPr>
          <a:lstStyle/>
          <a:p>
            <a:pPr>
              <a:buNone/>
            </a:pPr>
            <a:r>
              <a:rPr lang="en-GB" sz="2400" b="1" dirty="0"/>
              <a:t>Example 2</a:t>
            </a:r>
          </a:p>
        </p:txBody>
      </p:sp>
      <p:sp>
        <p:nvSpPr>
          <p:cNvPr id="13" name="Content Placeholder 2">
            <a:extLst>
              <a:ext uri="{FF2B5EF4-FFF2-40B4-BE49-F238E27FC236}">
                <a16:creationId xmlns:a16="http://schemas.microsoft.com/office/drawing/2014/main" id="{9DA99431-4266-4568-98CA-20DCE93AB355}"/>
              </a:ext>
            </a:extLst>
          </p:cNvPr>
          <p:cNvSpPr txBox="1">
            <a:spLocks/>
          </p:cNvSpPr>
          <p:nvPr/>
        </p:nvSpPr>
        <p:spPr>
          <a:xfrm>
            <a:off x="263352" y="4595869"/>
            <a:ext cx="6400623" cy="183147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600"/>
              </a:spcBef>
              <a:spcAft>
                <a:spcPts val="600"/>
              </a:spcAft>
              <a:buClrTx/>
              <a:buNone/>
            </a:pPr>
            <a:r>
              <a:rPr lang="en-GB" sz="1800" dirty="0">
                <a:latin typeface="+mj-lt"/>
                <a:ea typeface="Calibri" panose="020F0502020204030204" pitchFamily="34" charset="0"/>
                <a:cs typeface="Times New Roman" panose="02020603050405020304" pitchFamily="18" charset="0"/>
              </a:rPr>
              <a:t>James also records how many portions of protein he eats each day for ten days. </a:t>
            </a:r>
          </a:p>
          <a:p>
            <a:pPr marL="0" indent="0" algn="ctr" fontAlgn="auto">
              <a:lnSpc>
                <a:spcPct val="100000"/>
              </a:lnSpc>
              <a:spcBef>
                <a:spcPts val="600"/>
              </a:spcBef>
              <a:spcAft>
                <a:spcPts val="600"/>
              </a:spcAft>
              <a:buClrTx/>
              <a:buNone/>
            </a:pPr>
            <a:r>
              <a:rPr lang="en-GB" sz="1800" dirty="0">
                <a:ea typeface="Calibri" panose="020F0502020204030204" pitchFamily="34" charset="0"/>
                <a:cs typeface="Times New Roman" panose="02020603050405020304" pitchFamily="18" charset="0"/>
              </a:rPr>
              <a:t>2, 3, 1, 1, 2, 0, 2, 1, 1, 2</a:t>
            </a:r>
            <a:endParaRPr lang="en-GB" sz="1800" dirty="0">
              <a:latin typeface="+mj-lt"/>
              <a:ea typeface="Calibri" panose="020F0502020204030204" pitchFamily="34" charset="0"/>
              <a:cs typeface="Times New Roman" panose="02020603050405020304" pitchFamily="18" charset="0"/>
            </a:endParaRPr>
          </a:p>
          <a:p>
            <a:pPr marL="0" indent="0" algn="ctr" fontAlgn="auto">
              <a:lnSpc>
                <a:spcPct val="100000"/>
              </a:lnSpc>
              <a:spcBef>
                <a:spcPts val="600"/>
              </a:spcBef>
              <a:spcAft>
                <a:spcPts val="600"/>
              </a:spcAft>
              <a:buClrTx/>
              <a:buNone/>
            </a:pPr>
            <a:r>
              <a:rPr lang="en-GB" sz="1800" dirty="0">
                <a:latin typeface="+mj-lt"/>
                <a:ea typeface="Calibri" panose="020F0502020204030204" pitchFamily="34" charset="0"/>
                <a:cs typeface="Times New Roman" panose="02020603050405020304" pitchFamily="18" charset="0"/>
              </a:rPr>
              <a:t>What is the mean number of protein portions he eats in that time period?</a:t>
            </a:r>
          </a:p>
        </p:txBody>
      </p:sp>
      <p:sp>
        <p:nvSpPr>
          <p:cNvPr id="14" name="Title 1">
            <a:extLst>
              <a:ext uri="{FF2B5EF4-FFF2-40B4-BE49-F238E27FC236}">
                <a16:creationId xmlns:a16="http://schemas.microsoft.com/office/drawing/2014/main" id="{2AD68348-77A3-4D50-9F9E-43D9C7947180}"/>
              </a:ext>
            </a:extLst>
          </p:cNvPr>
          <p:cNvSpPr>
            <a:spLocks noGrp="1"/>
          </p:cNvSpPr>
          <p:nvPr>
            <p:ph type="title"/>
          </p:nvPr>
        </p:nvSpPr>
        <p:spPr>
          <a:xfrm>
            <a:off x="263351" y="430845"/>
            <a:ext cx="10593151" cy="426170"/>
          </a:xfrm>
        </p:spPr>
        <p:txBody>
          <a:bodyPr>
            <a:noAutofit/>
          </a:bodyPr>
          <a:lstStyle/>
          <a:p>
            <a:r>
              <a:rPr lang="en-GB" sz="2400" b="1" dirty="0"/>
              <a:t>Calculate the mean from a list of data values</a:t>
            </a: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B37E-1032-4EF0-B943-54570EE94037}"/>
              </a:ext>
            </a:extLst>
          </p:cNvPr>
          <p:cNvSpPr>
            <a:spLocks noGrp="1"/>
          </p:cNvSpPr>
          <p:nvPr>
            <p:ph type="title"/>
          </p:nvPr>
        </p:nvSpPr>
        <p:spPr/>
        <p:txBody>
          <a:bodyPr>
            <a:noAutofit/>
          </a:bodyPr>
          <a:lstStyle/>
          <a:p>
            <a:r>
              <a:rPr lang="en-GB" sz="2400" b="1" dirty="0"/>
              <a:t>Calculate the mean from a list of data values</a:t>
            </a:r>
          </a:p>
        </p:txBody>
      </p:sp>
      <p:sp>
        <p:nvSpPr>
          <p:cNvPr id="7" name="TextBox 6">
            <a:extLst>
              <a:ext uri="{FF2B5EF4-FFF2-40B4-BE49-F238E27FC236}">
                <a16:creationId xmlns:a16="http://schemas.microsoft.com/office/drawing/2014/main" id="{D64CE253-D972-482A-96BE-A14FBF949788}"/>
              </a:ext>
            </a:extLst>
          </p:cNvPr>
          <p:cNvSpPr txBox="1"/>
          <p:nvPr/>
        </p:nvSpPr>
        <p:spPr>
          <a:xfrm>
            <a:off x="1559496" y="1844824"/>
            <a:ext cx="6094324" cy="2591479"/>
          </a:xfrm>
          <a:prstGeom prst="rect">
            <a:avLst/>
          </a:prstGeom>
          <a:noFill/>
        </p:spPr>
        <p:txBody>
          <a:bodyPr wrap="square">
            <a:spAutoFit/>
          </a:bodyPr>
          <a:lstStyle/>
          <a:p>
            <a:pPr>
              <a:buNone/>
            </a:pPr>
            <a:r>
              <a:rPr lang="en-GB" dirty="0"/>
              <a:t>Find the mean:</a:t>
            </a:r>
          </a:p>
          <a:p>
            <a:pPr marL="514350" indent="-514350">
              <a:buFont typeface="+mj-lt"/>
              <a:buAutoNum type="alphaLcParenR"/>
            </a:pPr>
            <a:r>
              <a:rPr lang="en-GB" dirty="0"/>
              <a:t> 6, 6, 6, 6</a:t>
            </a:r>
          </a:p>
          <a:p>
            <a:pPr marL="514350" indent="-514350">
              <a:buFont typeface="+mj-lt"/>
              <a:buAutoNum type="alphaLcParenR"/>
            </a:pPr>
            <a:r>
              <a:rPr lang="en-GB" dirty="0"/>
              <a:t> 6, 7, 5, 6</a:t>
            </a:r>
          </a:p>
          <a:p>
            <a:pPr marL="514350" indent="-514350">
              <a:buFont typeface="+mj-lt"/>
              <a:buAutoNum type="alphaLcParenR"/>
            </a:pPr>
            <a:r>
              <a:rPr lang="en-GB" dirty="0"/>
              <a:t> 12, 0, 0, 12</a:t>
            </a:r>
          </a:p>
          <a:p>
            <a:pPr marL="514350" indent="-514350">
              <a:buFont typeface="+mj-lt"/>
              <a:buAutoNum type="alphaLcParenR"/>
            </a:pPr>
            <a:r>
              <a:rPr lang="en-GB" dirty="0"/>
              <a:t> 4, 5, 7, 8</a:t>
            </a:r>
          </a:p>
        </p:txBody>
      </p:sp>
      <p:sp>
        <p:nvSpPr>
          <p:cNvPr id="6" name="TextBox 5">
            <a:extLst>
              <a:ext uri="{FF2B5EF4-FFF2-40B4-BE49-F238E27FC236}">
                <a16:creationId xmlns:a16="http://schemas.microsoft.com/office/drawing/2014/main" id="{98E85BBF-9132-4435-9973-70E02E7C82D7}"/>
              </a:ext>
            </a:extLst>
          </p:cNvPr>
          <p:cNvSpPr txBox="1"/>
          <p:nvPr/>
        </p:nvSpPr>
        <p:spPr>
          <a:xfrm>
            <a:off x="164807" y="1128618"/>
            <a:ext cx="6094324" cy="461665"/>
          </a:xfrm>
          <a:prstGeom prst="rect">
            <a:avLst/>
          </a:prstGeom>
          <a:noFill/>
        </p:spPr>
        <p:txBody>
          <a:bodyPr wrap="square">
            <a:spAutoFit/>
          </a:bodyPr>
          <a:lstStyle/>
          <a:p>
            <a:pPr>
              <a:buNone/>
            </a:pPr>
            <a:r>
              <a:rPr lang="en-GB" sz="2400" b="1" dirty="0"/>
              <a:t>Example 3</a:t>
            </a:r>
          </a:p>
        </p:txBody>
      </p:sp>
    </p:spTree>
    <p:extLst>
      <p:ext uri="{BB962C8B-B14F-4D97-AF65-F5344CB8AC3E}">
        <p14:creationId xmlns:p14="http://schemas.microsoft.com/office/powerpoint/2010/main" val="2257847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B61DD7C-367A-473E-8042-6AF915CE3676}"/>
              </a:ext>
            </a:extLst>
          </p:cNvPr>
          <p:cNvSpPr txBox="1">
            <a:spLocks/>
          </p:cNvSpPr>
          <p:nvPr/>
        </p:nvSpPr>
        <p:spPr>
          <a:xfrm>
            <a:off x="4932694" y="1412776"/>
            <a:ext cx="6779931"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spcAft>
                <a:spcPts val="0"/>
              </a:spcAft>
              <a:buClrTx/>
            </a:pPr>
            <a:r>
              <a:rPr lang="en-GB" sz="2400" dirty="0"/>
              <a:t>What features of the mean calculation are these questions designed to draw students’ attention to?</a:t>
            </a:r>
          </a:p>
          <a:p>
            <a:pPr lvl="1" fontAlgn="auto">
              <a:spcAft>
                <a:spcPts val="0"/>
              </a:spcAft>
              <a:buClrTx/>
            </a:pPr>
            <a:r>
              <a:rPr lang="en-GB" sz="2400" dirty="0"/>
              <a:t>What questions could you ask to deepen students’ understanding?</a:t>
            </a:r>
          </a:p>
          <a:p>
            <a:pPr lvl="1" fontAlgn="auto">
              <a:spcAft>
                <a:spcPts val="0"/>
              </a:spcAft>
              <a:buClrTx/>
            </a:pPr>
            <a:r>
              <a:rPr lang="en-GB" sz="2400" dirty="0"/>
              <a:t>Could you create your own set of minimally different questions to draw attention to what the mean measures?</a:t>
            </a:r>
          </a:p>
        </p:txBody>
      </p:sp>
      <p:sp>
        <p:nvSpPr>
          <p:cNvPr id="8" name="Content Placeholder 2">
            <a:extLst>
              <a:ext uri="{FF2B5EF4-FFF2-40B4-BE49-F238E27FC236}">
                <a16:creationId xmlns:a16="http://schemas.microsoft.com/office/drawing/2014/main" id="{DB069178-D876-43A4-B671-B53521ED9D6B}"/>
              </a:ext>
            </a:extLst>
          </p:cNvPr>
          <p:cNvSpPr txBox="1">
            <a:spLocks/>
          </p:cNvSpPr>
          <p:nvPr/>
        </p:nvSpPr>
        <p:spPr>
          <a:xfrm>
            <a:off x="756230" y="1889711"/>
            <a:ext cx="4176464" cy="289383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dirty="0"/>
              <a:t>Find the mean:</a:t>
            </a:r>
          </a:p>
          <a:p>
            <a:pPr marL="514350" indent="-514350">
              <a:buFont typeface="+mj-lt"/>
              <a:buAutoNum type="alphaLcParenR"/>
            </a:pPr>
            <a:r>
              <a:rPr lang="en-GB" dirty="0"/>
              <a:t> 6, 6, 6, 6</a:t>
            </a:r>
          </a:p>
          <a:p>
            <a:pPr marL="514350" indent="-514350">
              <a:buFont typeface="+mj-lt"/>
              <a:buAutoNum type="alphaLcParenR"/>
            </a:pPr>
            <a:r>
              <a:rPr lang="en-GB" dirty="0"/>
              <a:t> 6, 7, 5, 6</a:t>
            </a:r>
          </a:p>
          <a:p>
            <a:pPr marL="514350" indent="-514350">
              <a:buFont typeface="+mj-lt"/>
              <a:buAutoNum type="alphaLcParenR"/>
            </a:pPr>
            <a:r>
              <a:rPr lang="en-GB" dirty="0"/>
              <a:t> 12, 0, 0, 12</a:t>
            </a:r>
          </a:p>
          <a:p>
            <a:pPr marL="514350" indent="-514350">
              <a:buFont typeface="+mj-lt"/>
              <a:buAutoNum type="alphaLcParenR"/>
            </a:pPr>
            <a:r>
              <a:rPr lang="en-GB" dirty="0"/>
              <a:t> 4, 5, 7, 8</a:t>
            </a:r>
          </a:p>
        </p:txBody>
      </p:sp>
      <p:sp>
        <p:nvSpPr>
          <p:cNvPr id="9" name="Title 1">
            <a:extLst>
              <a:ext uri="{FF2B5EF4-FFF2-40B4-BE49-F238E27FC236}">
                <a16:creationId xmlns:a16="http://schemas.microsoft.com/office/drawing/2014/main" id="{B6481F16-9D78-489E-92C7-FAC1EE4B074E}"/>
              </a:ext>
            </a:extLst>
          </p:cNvPr>
          <p:cNvSpPr>
            <a:spLocks noGrp="1"/>
          </p:cNvSpPr>
          <p:nvPr>
            <p:ph type="title"/>
          </p:nvPr>
        </p:nvSpPr>
        <p:spPr/>
        <p:txBody>
          <a:bodyPr>
            <a:noAutofit/>
          </a:bodyPr>
          <a:lstStyle/>
          <a:p>
            <a:r>
              <a:rPr lang="en-GB" sz="2400" b="1" dirty="0"/>
              <a:t>Calculate the mean from a list of data values</a:t>
            </a:r>
          </a:p>
        </p:txBody>
      </p:sp>
      <p:sp>
        <p:nvSpPr>
          <p:cNvPr id="10" name="TextBox 9">
            <a:extLst>
              <a:ext uri="{FF2B5EF4-FFF2-40B4-BE49-F238E27FC236}">
                <a16:creationId xmlns:a16="http://schemas.microsoft.com/office/drawing/2014/main" id="{812885B3-DB45-46BB-8242-D51BBF5A91D2}"/>
              </a:ext>
            </a:extLst>
          </p:cNvPr>
          <p:cNvSpPr txBox="1"/>
          <p:nvPr/>
        </p:nvSpPr>
        <p:spPr>
          <a:xfrm>
            <a:off x="462245" y="986695"/>
            <a:ext cx="6094324" cy="461665"/>
          </a:xfrm>
          <a:prstGeom prst="rect">
            <a:avLst/>
          </a:prstGeom>
          <a:noFill/>
        </p:spPr>
        <p:txBody>
          <a:bodyPr wrap="square">
            <a:spAutoFit/>
          </a:bodyPr>
          <a:lstStyle/>
          <a:p>
            <a:pPr>
              <a:buNone/>
            </a:pPr>
            <a:r>
              <a:rPr lang="en-GB" sz="2400" b="1" dirty="0">
                <a:solidFill>
                  <a:srgbClr val="585858"/>
                </a:solidFill>
                <a:ea typeface="+mj-ea"/>
                <a:cs typeface="Arial" panose="020B0604020202020204" pitchFamily="34" charset="0"/>
              </a:rPr>
              <a:t>Example</a:t>
            </a:r>
            <a:r>
              <a:rPr lang="en-GB" sz="2400" b="1" dirty="0"/>
              <a:t> 3</a:t>
            </a:r>
          </a:p>
        </p:txBody>
      </p:sp>
    </p:spTree>
    <p:extLst>
      <p:ext uri="{BB962C8B-B14F-4D97-AF65-F5344CB8AC3E}">
        <p14:creationId xmlns:p14="http://schemas.microsoft.com/office/powerpoint/2010/main" val="28894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124744"/>
            <a:ext cx="10972800" cy="5040560"/>
          </a:xfrm>
        </p:spPr>
        <p:txBody>
          <a:bodyPr>
            <a:normAutofit lnSpcReduction="10000"/>
          </a:bodyPr>
          <a:lstStyle/>
          <a:p>
            <a:r>
              <a:rPr lang="en-GB" dirty="0"/>
              <a:t>These slides are designed to complement the </a:t>
            </a:r>
            <a:r>
              <a:rPr lang="en-GB" dirty="0">
                <a:hlinkClick r:id="rId2"/>
              </a:rPr>
              <a:t>5.1 Statistical representations and measures</a:t>
            </a:r>
            <a:r>
              <a:rPr lang="en-GB" dirty="0"/>
              <a:t> core concept document and its associated </a:t>
            </a:r>
            <a:r>
              <a:rPr lang="en-GB" dirty="0">
                <a:hlinkClick r:id="rId3"/>
              </a:rPr>
              <a:t>Statistics and probability</a:t>
            </a:r>
            <a:r>
              <a:rPr lang="en-GB" dirty="0"/>
              <a:t> theme overview document,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B37E-1032-4EF0-B943-54570EE94037}"/>
              </a:ext>
            </a:extLst>
          </p:cNvPr>
          <p:cNvSpPr>
            <a:spLocks noGrp="1"/>
          </p:cNvSpPr>
          <p:nvPr>
            <p:ph type="title"/>
          </p:nvPr>
        </p:nvSpPr>
        <p:spPr/>
        <p:txBody>
          <a:bodyPr>
            <a:noAutofit/>
          </a:bodyPr>
          <a:lstStyle/>
          <a:p>
            <a:r>
              <a:rPr lang="en-GB" sz="2400" b="1" dirty="0"/>
              <a:t>Apply knowledge of the mean to arithmetic problems</a:t>
            </a:r>
          </a:p>
        </p:txBody>
      </p:sp>
      <p:sp>
        <p:nvSpPr>
          <p:cNvPr id="6" name="TextBox 5">
            <a:extLst>
              <a:ext uri="{FF2B5EF4-FFF2-40B4-BE49-F238E27FC236}">
                <a16:creationId xmlns:a16="http://schemas.microsoft.com/office/drawing/2014/main" id="{278144DB-1797-4882-9512-FD6EE1F5FB7D}"/>
              </a:ext>
            </a:extLst>
          </p:cNvPr>
          <p:cNvSpPr txBox="1"/>
          <p:nvPr/>
        </p:nvSpPr>
        <p:spPr>
          <a:xfrm>
            <a:off x="1210019" y="1826435"/>
            <a:ext cx="9771962" cy="2169825"/>
          </a:xfrm>
          <a:prstGeom prst="rect">
            <a:avLst/>
          </a:prstGeom>
          <a:noFill/>
        </p:spPr>
        <p:txBody>
          <a:bodyPr wrap="square">
            <a:spAutoFit/>
          </a:bodyPr>
          <a:lstStyle/>
          <a:p>
            <a:pPr algn="ctr" fontAlgn="auto">
              <a:spcBef>
                <a:spcPts val="0"/>
              </a:spcBef>
              <a:spcAft>
                <a:spcPts val="600"/>
              </a:spcAft>
              <a:buClrTx/>
              <a:buFontTx/>
              <a:buNone/>
            </a:pPr>
            <a:r>
              <a:rPr lang="en-GB" sz="2400" dirty="0">
                <a:solidFill>
                  <a:srgbClr val="585858"/>
                </a:solidFill>
                <a:ea typeface="Calibri" panose="020F0502020204030204" pitchFamily="34" charset="0"/>
                <a:cs typeface="Arial" panose="020B0604020202020204" pitchFamily="34" charset="0"/>
              </a:rPr>
              <a:t>Reena times her walk from the bus stop each day for six days. </a:t>
            </a:r>
          </a:p>
          <a:p>
            <a:pPr algn="ctr" fontAlgn="auto">
              <a:spcBef>
                <a:spcPts val="0"/>
              </a:spcBef>
              <a:spcAft>
                <a:spcPts val="600"/>
              </a:spcAft>
              <a:buClrTx/>
              <a:buFontTx/>
              <a:buNone/>
            </a:pPr>
            <a:r>
              <a:rPr lang="en-GB" sz="2400" dirty="0">
                <a:solidFill>
                  <a:srgbClr val="585858"/>
                </a:solidFill>
                <a:ea typeface="Calibri" panose="020F0502020204030204" pitchFamily="34" charset="0"/>
                <a:cs typeface="Arial" panose="020B0604020202020204" pitchFamily="34" charset="0"/>
              </a:rPr>
              <a:t>The timings for the first five days are 16, 14, 20, 11 and 17 minutes. </a:t>
            </a:r>
          </a:p>
          <a:p>
            <a:pPr algn="ctr" fontAlgn="auto">
              <a:spcBef>
                <a:spcPts val="0"/>
              </a:spcBef>
              <a:spcAft>
                <a:spcPts val="600"/>
              </a:spcAft>
              <a:buClrTx/>
              <a:buFontTx/>
              <a:buNone/>
            </a:pPr>
            <a:r>
              <a:rPr lang="en-GB" sz="2400" dirty="0">
                <a:solidFill>
                  <a:srgbClr val="585858"/>
                </a:solidFill>
                <a:ea typeface="Calibri" panose="020F0502020204030204" pitchFamily="34" charset="0"/>
                <a:cs typeface="Arial" panose="020B0604020202020204" pitchFamily="34" charset="0"/>
              </a:rPr>
              <a:t>On the sixth day Reena calculates that her mean walking time for the six days is 15 minutes. </a:t>
            </a:r>
          </a:p>
          <a:p>
            <a:pPr algn="ctr" fontAlgn="auto">
              <a:spcBef>
                <a:spcPts val="0"/>
              </a:spcBef>
              <a:spcAft>
                <a:spcPts val="600"/>
              </a:spcAft>
              <a:buClrTx/>
              <a:buFontTx/>
              <a:buNone/>
            </a:pPr>
            <a:r>
              <a:rPr lang="en-GB" sz="2400" dirty="0">
                <a:solidFill>
                  <a:srgbClr val="585858"/>
                </a:solidFill>
                <a:ea typeface="Calibri" panose="020F0502020204030204" pitchFamily="34" charset="0"/>
                <a:cs typeface="Arial" panose="020B0604020202020204" pitchFamily="34" charset="0"/>
              </a:rPr>
              <a:t>How long did it take for her to walk from the bus stop on the sixth day?</a:t>
            </a:r>
            <a:endParaRPr lang="en-GB" sz="3600" dirty="0">
              <a:solidFill>
                <a:srgbClr val="585858"/>
              </a:solidFill>
              <a:cs typeface="Arial" panose="020B0604020202020204" pitchFamily="34" charset="0"/>
            </a:endParaRPr>
          </a:p>
        </p:txBody>
      </p:sp>
      <p:sp>
        <p:nvSpPr>
          <p:cNvPr id="7" name="TextBox 6">
            <a:extLst>
              <a:ext uri="{FF2B5EF4-FFF2-40B4-BE49-F238E27FC236}">
                <a16:creationId xmlns:a16="http://schemas.microsoft.com/office/drawing/2014/main" id="{B6441D43-2483-44F1-B28A-D8A53A2C864A}"/>
              </a:ext>
            </a:extLst>
          </p:cNvPr>
          <p:cNvSpPr txBox="1"/>
          <p:nvPr/>
        </p:nvSpPr>
        <p:spPr>
          <a:xfrm>
            <a:off x="601035" y="1157941"/>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Tree>
    <p:extLst>
      <p:ext uri="{BB962C8B-B14F-4D97-AF65-F5344CB8AC3E}">
        <p14:creationId xmlns:p14="http://schemas.microsoft.com/office/powerpoint/2010/main" val="2990943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B37E-1032-4EF0-B943-54570EE94037}"/>
              </a:ext>
            </a:extLst>
          </p:cNvPr>
          <p:cNvSpPr>
            <a:spLocks noGrp="1"/>
          </p:cNvSpPr>
          <p:nvPr>
            <p:ph type="title"/>
          </p:nvPr>
        </p:nvSpPr>
        <p:spPr/>
        <p:txBody>
          <a:bodyPr>
            <a:noAutofit/>
          </a:bodyPr>
          <a:lstStyle/>
          <a:p>
            <a:r>
              <a:rPr lang="en-GB" sz="2400" b="1" dirty="0"/>
              <a:t>Apply knowledge of the mean to arithmetic problems</a:t>
            </a:r>
          </a:p>
        </p:txBody>
      </p:sp>
      <p:sp>
        <p:nvSpPr>
          <p:cNvPr id="4" name="TextBox 3">
            <a:extLst>
              <a:ext uri="{FF2B5EF4-FFF2-40B4-BE49-F238E27FC236}">
                <a16:creationId xmlns:a16="http://schemas.microsoft.com/office/drawing/2014/main" id="{D953D961-B2FA-44EC-9D1A-C8B7D16AFF83}"/>
              </a:ext>
            </a:extLst>
          </p:cNvPr>
          <p:cNvSpPr txBox="1"/>
          <p:nvPr/>
        </p:nvSpPr>
        <p:spPr>
          <a:xfrm>
            <a:off x="1374353" y="2242455"/>
            <a:ext cx="9182969" cy="1405513"/>
          </a:xfrm>
          <a:prstGeom prst="rect">
            <a:avLst/>
          </a:prstGeom>
          <a:noFill/>
        </p:spPr>
        <p:txBody>
          <a:bodyPr wrap="square">
            <a:spAutoFit/>
          </a:bodyPr>
          <a:lstStyle/>
          <a:p>
            <a:pPr algn="ctr">
              <a:spcBef>
                <a:spcPts val="400"/>
              </a:spcBef>
              <a:spcAft>
                <a:spcPts val="400"/>
              </a:spcAft>
              <a:buNone/>
            </a:pPr>
            <a:r>
              <a:rPr lang="en-GB" sz="2400" dirty="0">
                <a:solidFill>
                  <a:srgbClr val="585858"/>
                </a:solidFill>
                <a:effectLst/>
                <a:ea typeface="Calibri" panose="020F0502020204030204" pitchFamily="34" charset="0"/>
                <a:cs typeface="Arial" panose="020B0604020202020204" pitchFamily="34" charset="0"/>
              </a:rPr>
              <a:t>The mean of eight data values is six. </a:t>
            </a:r>
          </a:p>
          <a:p>
            <a:pPr algn="ctr">
              <a:spcBef>
                <a:spcPts val="400"/>
              </a:spcBef>
              <a:spcAft>
                <a:spcPts val="400"/>
              </a:spcAft>
              <a:buNone/>
            </a:pPr>
            <a:r>
              <a:rPr lang="en-GB" sz="2400" dirty="0">
                <a:solidFill>
                  <a:srgbClr val="585858"/>
                </a:solidFill>
                <a:effectLst/>
                <a:ea typeface="Calibri" panose="020F0502020204030204" pitchFamily="34" charset="0"/>
                <a:cs typeface="Arial" panose="020B0604020202020204" pitchFamily="34" charset="0"/>
              </a:rPr>
              <a:t>Another piece of data is included and the mean is now seven. </a:t>
            </a:r>
          </a:p>
          <a:p>
            <a:pPr algn="ctr">
              <a:spcBef>
                <a:spcPts val="400"/>
              </a:spcBef>
              <a:spcAft>
                <a:spcPts val="400"/>
              </a:spcAft>
              <a:buNone/>
            </a:pPr>
            <a:r>
              <a:rPr lang="en-GB" sz="2400" dirty="0">
                <a:solidFill>
                  <a:srgbClr val="585858"/>
                </a:solidFill>
                <a:effectLst/>
                <a:ea typeface="Calibri" panose="020F0502020204030204" pitchFamily="34" charset="0"/>
                <a:cs typeface="Arial" panose="020B0604020202020204" pitchFamily="34" charset="0"/>
              </a:rPr>
              <a:t>What is the value of the ninth piece of data?</a:t>
            </a:r>
          </a:p>
        </p:txBody>
      </p:sp>
      <p:sp>
        <p:nvSpPr>
          <p:cNvPr id="6" name="TextBox 5">
            <a:extLst>
              <a:ext uri="{FF2B5EF4-FFF2-40B4-BE49-F238E27FC236}">
                <a16:creationId xmlns:a16="http://schemas.microsoft.com/office/drawing/2014/main" id="{EA1E98BB-57AC-460A-90C9-2DAA787F79EC}"/>
              </a:ext>
            </a:extLst>
          </p:cNvPr>
          <p:cNvSpPr txBox="1"/>
          <p:nvPr/>
        </p:nvSpPr>
        <p:spPr>
          <a:xfrm>
            <a:off x="596761" y="1104847"/>
            <a:ext cx="6094268" cy="461665"/>
          </a:xfrm>
          <a:prstGeom prst="rect">
            <a:avLst/>
          </a:prstGeom>
          <a:noFill/>
        </p:spPr>
        <p:txBody>
          <a:bodyPr wrap="square">
            <a:spAutoFit/>
          </a:bodyPr>
          <a:lstStyle/>
          <a:p>
            <a:pPr>
              <a:buNone/>
            </a:pPr>
            <a:r>
              <a:rPr lang="en-GB" sz="2400" b="1" dirty="0"/>
              <a:t>Example 5</a:t>
            </a:r>
          </a:p>
        </p:txBody>
      </p:sp>
    </p:spTree>
    <p:extLst>
      <p:ext uri="{BB962C8B-B14F-4D97-AF65-F5344CB8AC3E}">
        <p14:creationId xmlns:p14="http://schemas.microsoft.com/office/powerpoint/2010/main" val="3903521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B61DD7C-367A-473E-8042-6AF915CE3676}"/>
              </a:ext>
            </a:extLst>
          </p:cNvPr>
          <p:cNvSpPr txBox="1">
            <a:spLocks/>
          </p:cNvSpPr>
          <p:nvPr/>
        </p:nvSpPr>
        <p:spPr>
          <a:xfrm>
            <a:off x="6821307" y="1412776"/>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spcAft>
                <a:spcPts val="0"/>
              </a:spcAft>
              <a:buClrTx/>
            </a:pPr>
            <a:r>
              <a:rPr lang="en-GB" sz="2400" dirty="0"/>
              <a:t>How do these questions support students to think more deeply about what is meant by the mean?</a:t>
            </a:r>
          </a:p>
          <a:p>
            <a:pPr lvl="1" fontAlgn="auto">
              <a:spcAft>
                <a:spcPts val="0"/>
              </a:spcAft>
              <a:buClrTx/>
            </a:pPr>
            <a:r>
              <a:rPr lang="en-GB" sz="2400" dirty="0"/>
              <a:t>What representations might you use to support students to visualise these problems? </a:t>
            </a:r>
          </a:p>
          <a:p>
            <a:pPr lvl="1" fontAlgn="auto">
              <a:spcAft>
                <a:spcPts val="0"/>
              </a:spcAft>
              <a:buClrTx/>
            </a:pPr>
            <a:r>
              <a:rPr lang="en-GB" sz="2400" dirty="0"/>
              <a:t>What questions or prompts might they need?</a:t>
            </a:r>
          </a:p>
        </p:txBody>
      </p:sp>
      <p:sp>
        <p:nvSpPr>
          <p:cNvPr id="8" name="Content Placeholder 2">
            <a:extLst>
              <a:ext uri="{FF2B5EF4-FFF2-40B4-BE49-F238E27FC236}">
                <a16:creationId xmlns:a16="http://schemas.microsoft.com/office/drawing/2014/main" id="{DB069178-D876-43A4-B671-B53521ED9D6B}"/>
              </a:ext>
            </a:extLst>
          </p:cNvPr>
          <p:cNvSpPr txBox="1">
            <a:spLocks/>
          </p:cNvSpPr>
          <p:nvPr/>
        </p:nvSpPr>
        <p:spPr>
          <a:xfrm>
            <a:off x="660694" y="1486181"/>
            <a:ext cx="6160612" cy="266289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Bef>
                <a:spcPts val="0"/>
              </a:spcBef>
              <a:spcAft>
                <a:spcPts val="600"/>
              </a:spcAft>
              <a:buClrTx/>
              <a:buFontTx/>
              <a:buNone/>
            </a:pPr>
            <a:r>
              <a:rPr lang="en-GB" sz="1800" dirty="0">
                <a:solidFill>
                  <a:srgbClr val="585858"/>
                </a:solidFill>
                <a:ea typeface="Calibri" panose="020F0502020204030204" pitchFamily="34" charset="0"/>
                <a:cs typeface="Arial" panose="020B0604020202020204" pitchFamily="34" charset="0"/>
              </a:rPr>
              <a:t>Reena times her walk from the bus stop each day for six days. </a:t>
            </a:r>
          </a:p>
          <a:p>
            <a:pPr algn="ctr" fontAlgn="auto">
              <a:spcBef>
                <a:spcPts val="0"/>
              </a:spcBef>
              <a:spcAft>
                <a:spcPts val="600"/>
              </a:spcAft>
              <a:buClrTx/>
              <a:buFontTx/>
              <a:buNone/>
            </a:pPr>
            <a:r>
              <a:rPr lang="en-GB" sz="1800" dirty="0">
                <a:solidFill>
                  <a:srgbClr val="585858"/>
                </a:solidFill>
                <a:ea typeface="Calibri" panose="020F0502020204030204" pitchFamily="34" charset="0"/>
                <a:cs typeface="Arial" panose="020B0604020202020204" pitchFamily="34" charset="0"/>
              </a:rPr>
              <a:t>The timings for the first five days are 16, 14, 20, 11 and 17 minutes. </a:t>
            </a:r>
          </a:p>
          <a:p>
            <a:pPr algn="ctr" fontAlgn="auto">
              <a:spcBef>
                <a:spcPts val="0"/>
              </a:spcBef>
              <a:spcAft>
                <a:spcPts val="600"/>
              </a:spcAft>
              <a:buClrTx/>
              <a:buFontTx/>
              <a:buNone/>
            </a:pPr>
            <a:r>
              <a:rPr lang="en-GB" sz="1800" dirty="0">
                <a:solidFill>
                  <a:srgbClr val="585858"/>
                </a:solidFill>
                <a:ea typeface="Calibri" panose="020F0502020204030204" pitchFamily="34" charset="0"/>
                <a:cs typeface="Arial" panose="020B0604020202020204" pitchFamily="34" charset="0"/>
              </a:rPr>
              <a:t>On the sixth day Reena calculates that her mean walking time for the six days is 15 minutes. </a:t>
            </a:r>
          </a:p>
          <a:p>
            <a:pPr algn="ctr" fontAlgn="auto">
              <a:spcBef>
                <a:spcPts val="0"/>
              </a:spcBef>
              <a:spcAft>
                <a:spcPts val="600"/>
              </a:spcAft>
              <a:buClrTx/>
              <a:buFontTx/>
              <a:buNone/>
            </a:pPr>
            <a:r>
              <a:rPr lang="en-GB" sz="1800" dirty="0">
                <a:solidFill>
                  <a:srgbClr val="585858"/>
                </a:solidFill>
                <a:ea typeface="Calibri" panose="020F0502020204030204" pitchFamily="34" charset="0"/>
                <a:cs typeface="Arial" panose="020B0604020202020204" pitchFamily="34" charset="0"/>
              </a:rPr>
              <a:t>How long did it take for her to walk from the bus stop on the sixth day?</a:t>
            </a:r>
            <a:endParaRPr lang="en-GB" sz="2800" dirty="0">
              <a:solidFill>
                <a:srgbClr val="585858"/>
              </a:solidFill>
              <a:cs typeface="Arial" panose="020B0604020202020204" pitchFamily="34" charset="0"/>
            </a:endParaRPr>
          </a:p>
        </p:txBody>
      </p:sp>
      <p:sp>
        <p:nvSpPr>
          <p:cNvPr id="9" name="Title 1">
            <a:extLst>
              <a:ext uri="{FF2B5EF4-FFF2-40B4-BE49-F238E27FC236}">
                <a16:creationId xmlns:a16="http://schemas.microsoft.com/office/drawing/2014/main" id="{0EC42CB7-B0D8-4E73-8DFA-05E7F787151A}"/>
              </a:ext>
            </a:extLst>
          </p:cNvPr>
          <p:cNvSpPr>
            <a:spLocks noGrp="1"/>
          </p:cNvSpPr>
          <p:nvPr>
            <p:ph type="title"/>
          </p:nvPr>
        </p:nvSpPr>
        <p:spPr/>
        <p:txBody>
          <a:bodyPr>
            <a:noAutofit/>
          </a:bodyPr>
          <a:lstStyle/>
          <a:p>
            <a:r>
              <a:rPr lang="en-GB" sz="2400" b="1" dirty="0"/>
              <a:t>Apply knowledge of the mean to arithmetic problems</a:t>
            </a:r>
          </a:p>
        </p:txBody>
      </p:sp>
      <p:sp>
        <p:nvSpPr>
          <p:cNvPr id="11" name="TextBox 10">
            <a:extLst>
              <a:ext uri="{FF2B5EF4-FFF2-40B4-BE49-F238E27FC236}">
                <a16:creationId xmlns:a16="http://schemas.microsoft.com/office/drawing/2014/main" id="{48BF4702-4818-4851-9C56-4E7404532459}"/>
              </a:ext>
            </a:extLst>
          </p:cNvPr>
          <p:cNvSpPr txBox="1"/>
          <p:nvPr/>
        </p:nvSpPr>
        <p:spPr>
          <a:xfrm>
            <a:off x="618165" y="1023119"/>
            <a:ext cx="6094324" cy="461665"/>
          </a:xfrm>
          <a:prstGeom prst="rect">
            <a:avLst/>
          </a:prstGeom>
          <a:noFill/>
        </p:spPr>
        <p:txBody>
          <a:bodyPr wrap="square">
            <a:spAutoFit/>
          </a:bodyPr>
          <a:lstStyle/>
          <a:p>
            <a:pPr>
              <a:buNone/>
            </a:pPr>
            <a:r>
              <a:rPr lang="en-GB" sz="2400" b="1" dirty="0"/>
              <a:t>Example 4</a:t>
            </a:r>
          </a:p>
        </p:txBody>
      </p:sp>
      <p:sp>
        <p:nvSpPr>
          <p:cNvPr id="12" name="Content Placeholder 2">
            <a:extLst>
              <a:ext uri="{FF2B5EF4-FFF2-40B4-BE49-F238E27FC236}">
                <a16:creationId xmlns:a16="http://schemas.microsoft.com/office/drawing/2014/main" id="{62EE4994-535A-49B3-A2CF-C31226A6C796}"/>
              </a:ext>
            </a:extLst>
          </p:cNvPr>
          <p:cNvSpPr txBox="1">
            <a:spLocks/>
          </p:cNvSpPr>
          <p:nvPr/>
        </p:nvSpPr>
        <p:spPr>
          <a:xfrm>
            <a:off x="643865" y="4756158"/>
            <a:ext cx="6160612" cy="144584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Bef>
                <a:spcPts val="0"/>
              </a:spcBef>
              <a:spcAft>
                <a:spcPts val="600"/>
              </a:spcAft>
              <a:buClrTx/>
              <a:buFontTx/>
              <a:buNone/>
            </a:pPr>
            <a:r>
              <a:rPr lang="en-GB" sz="1800" dirty="0">
                <a:solidFill>
                  <a:srgbClr val="585858"/>
                </a:solidFill>
                <a:ea typeface="Calibri" panose="020F0502020204030204" pitchFamily="34" charset="0"/>
                <a:cs typeface="Arial" panose="020B0604020202020204" pitchFamily="34" charset="0"/>
              </a:rPr>
              <a:t>The mean of eight data values is six. </a:t>
            </a:r>
          </a:p>
          <a:p>
            <a:pPr algn="ctr" fontAlgn="auto">
              <a:spcBef>
                <a:spcPts val="0"/>
              </a:spcBef>
              <a:spcAft>
                <a:spcPts val="600"/>
              </a:spcAft>
              <a:buClrTx/>
              <a:buFontTx/>
              <a:buNone/>
            </a:pPr>
            <a:r>
              <a:rPr lang="en-GB" sz="1800" dirty="0">
                <a:solidFill>
                  <a:srgbClr val="585858"/>
                </a:solidFill>
                <a:ea typeface="Calibri" panose="020F0502020204030204" pitchFamily="34" charset="0"/>
                <a:cs typeface="Arial" panose="020B0604020202020204" pitchFamily="34" charset="0"/>
              </a:rPr>
              <a:t>Another piece of data is included and the mean is now seven. </a:t>
            </a:r>
          </a:p>
          <a:p>
            <a:pPr algn="ctr" fontAlgn="auto">
              <a:spcBef>
                <a:spcPts val="0"/>
              </a:spcBef>
              <a:spcAft>
                <a:spcPts val="600"/>
              </a:spcAft>
              <a:buClrTx/>
              <a:buFontTx/>
              <a:buNone/>
            </a:pPr>
            <a:r>
              <a:rPr lang="en-GB" sz="1800" dirty="0">
                <a:solidFill>
                  <a:srgbClr val="585858"/>
                </a:solidFill>
                <a:ea typeface="Calibri" panose="020F0502020204030204" pitchFamily="34" charset="0"/>
                <a:cs typeface="Arial" panose="020B0604020202020204" pitchFamily="34" charset="0"/>
              </a:rPr>
              <a:t>What is the value of the ninth piece of data?</a:t>
            </a:r>
          </a:p>
        </p:txBody>
      </p:sp>
      <p:sp>
        <p:nvSpPr>
          <p:cNvPr id="13" name="TextBox 12">
            <a:extLst>
              <a:ext uri="{FF2B5EF4-FFF2-40B4-BE49-F238E27FC236}">
                <a16:creationId xmlns:a16="http://schemas.microsoft.com/office/drawing/2014/main" id="{CC2B47CF-0FC2-42E6-9552-C181BF22B2AA}"/>
              </a:ext>
            </a:extLst>
          </p:cNvPr>
          <p:cNvSpPr txBox="1"/>
          <p:nvPr/>
        </p:nvSpPr>
        <p:spPr>
          <a:xfrm>
            <a:off x="601336" y="4293096"/>
            <a:ext cx="6094324" cy="461665"/>
          </a:xfrm>
          <a:prstGeom prst="rect">
            <a:avLst/>
          </a:prstGeom>
          <a:noFill/>
        </p:spPr>
        <p:txBody>
          <a:bodyPr wrap="square">
            <a:spAutoFit/>
          </a:bodyPr>
          <a:lstStyle/>
          <a:p>
            <a:pPr>
              <a:buNone/>
            </a:pPr>
            <a:r>
              <a:rPr lang="en-GB" sz="2400" b="1" dirty="0"/>
              <a:t>Example 5</a:t>
            </a:r>
          </a:p>
        </p:txBody>
      </p:sp>
    </p:spTree>
    <p:extLst>
      <p:ext uri="{BB962C8B-B14F-4D97-AF65-F5344CB8AC3E}">
        <p14:creationId xmlns:p14="http://schemas.microsoft.com/office/powerpoint/2010/main" val="3222394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B37E-1032-4EF0-B943-54570EE94037}"/>
              </a:ext>
            </a:extLst>
          </p:cNvPr>
          <p:cNvSpPr>
            <a:spLocks noGrp="1"/>
          </p:cNvSpPr>
          <p:nvPr>
            <p:ph type="title"/>
          </p:nvPr>
        </p:nvSpPr>
        <p:spPr/>
        <p:txBody>
          <a:bodyPr>
            <a:noAutofit/>
          </a:bodyPr>
          <a:lstStyle/>
          <a:p>
            <a:r>
              <a:rPr lang="en-GB" sz="2400" b="1" dirty="0"/>
              <a:t>Correctly calculate the mean from a frequency table</a:t>
            </a:r>
          </a:p>
        </p:txBody>
      </p:sp>
      <p:sp>
        <p:nvSpPr>
          <p:cNvPr id="6" name="TextBox 5">
            <a:extLst>
              <a:ext uri="{FF2B5EF4-FFF2-40B4-BE49-F238E27FC236}">
                <a16:creationId xmlns:a16="http://schemas.microsoft.com/office/drawing/2014/main" id="{CF296CC3-7068-4622-B288-81486F5E9D1A}"/>
              </a:ext>
            </a:extLst>
          </p:cNvPr>
          <p:cNvSpPr txBox="1"/>
          <p:nvPr/>
        </p:nvSpPr>
        <p:spPr>
          <a:xfrm>
            <a:off x="594911" y="1544194"/>
            <a:ext cx="4737254" cy="1569660"/>
          </a:xfrm>
          <a:prstGeom prst="rect">
            <a:avLst/>
          </a:prstGeom>
          <a:noFill/>
        </p:spPr>
        <p:txBody>
          <a:bodyPr wrap="square">
            <a:spAutoFit/>
          </a:bodyPr>
          <a:lstStyle/>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Students were asked to calculate the mean number of goals scored in a set of matches, as recorded in this table.</a:t>
            </a:r>
          </a:p>
        </p:txBody>
      </p:sp>
      <p:graphicFrame>
        <p:nvGraphicFramePr>
          <p:cNvPr id="7" name="Table 6">
            <a:extLst>
              <a:ext uri="{FF2B5EF4-FFF2-40B4-BE49-F238E27FC236}">
                <a16:creationId xmlns:a16="http://schemas.microsoft.com/office/drawing/2014/main" id="{CBED12FD-DF42-4C59-BAF1-9233B703E074}"/>
              </a:ext>
            </a:extLst>
          </p:cNvPr>
          <p:cNvGraphicFramePr>
            <a:graphicFrameLocks noGrp="1"/>
          </p:cNvGraphicFramePr>
          <p:nvPr/>
        </p:nvGraphicFramePr>
        <p:xfrm>
          <a:off x="1487277" y="3323057"/>
          <a:ext cx="2952522" cy="2643252"/>
        </p:xfrm>
        <a:graphic>
          <a:graphicData uri="http://schemas.openxmlformats.org/drawingml/2006/table">
            <a:tbl>
              <a:tblPr firstRow="1" firstCol="1" bandRow="1">
                <a:tableStyleId>{912C8C85-51F0-491E-9774-3900AFEF0FD7}</a:tableStyleId>
              </a:tblPr>
              <a:tblGrid>
                <a:gridCol w="1476261">
                  <a:extLst>
                    <a:ext uri="{9D8B030D-6E8A-4147-A177-3AD203B41FA5}">
                      <a16:colId xmlns:a16="http://schemas.microsoft.com/office/drawing/2014/main" val="96289388"/>
                    </a:ext>
                  </a:extLst>
                </a:gridCol>
                <a:gridCol w="1476261">
                  <a:extLst>
                    <a:ext uri="{9D8B030D-6E8A-4147-A177-3AD203B41FA5}">
                      <a16:colId xmlns:a16="http://schemas.microsoft.com/office/drawing/2014/main" val="518380703"/>
                    </a:ext>
                  </a:extLst>
                </a:gridCol>
              </a:tblGrid>
              <a:tr h="440542">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400" b="1" kern="1200" dirty="0">
                          <a:solidFill>
                            <a:srgbClr val="585858"/>
                          </a:solidFill>
                          <a:effectLst/>
                        </a:rPr>
                        <a:t>Goals</a:t>
                      </a:r>
                      <a:endParaRPr lang="en-GB" sz="2400" b="1" kern="12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b="1" dirty="0">
                          <a:solidFill>
                            <a:srgbClr val="585858"/>
                          </a:solidFill>
                          <a:effectLst/>
                        </a:rPr>
                        <a:t>Matches</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9753455"/>
                  </a:ext>
                </a:extLst>
              </a:tr>
              <a:tr h="440542">
                <a:tc>
                  <a:txBody>
                    <a:bodyPr/>
                    <a:lstStyle/>
                    <a:p>
                      <a:pPr algn="ctr">
                        <a:lnSpc>
                          <a:spcPct val="107000"/>
                        </a:lnSpc>
                        <a:spcAft>
                          <a:spcPts val="800"/>
                        </a:spcAft>
                      </a:pPr>
                      <a:r>
                        <a:rPr lang="en-GB" sz="2400" b="0" dirty="0">
                          <a:solidFill>
                            <a:srgbClr val="585858"/>
                          </a:solidFill>
                          <a:effectLst/>
                        </a:rPr>
                        <a:t>1</a:t>
                      </a:r>
                      <a:endParaRPr lang="en-GB" sz="2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585858"/>
                          </a:solidFill>
                          <a:effectLst/>
                        </a:rPr>
                        <a:t>3</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3683135"/>
                  </a:ext>
                </a:extLst>
              </a:tr>
              <a:tr h="440542">
                <a:tc>
                  <a:txBody>
                    <a:bodyPr/>
                    <a:lstStyle/>
                    <a:p>
                      <a:pPr algn="ctr">
                        <a:lnSpc>
                          <a:spcPct val="107000"/>
                        </a:lnSpc>
                        <a:spcAft>
                          <a:spcPts val="800"/>
                        </a:spcAft>
                      </a:pPr>
                      <a:r>
                        <a:rPr lang="en-GB" sz="2400" b="0" dirty="0">
                          <a:solidFill>
                            <a:srgbClr val="585858"/>
                          </a:solidFill>
                          <a:effectLst/>
                        </a:rPr>
                        <a:t>2</a:t>
                      </a:r>
                      <a:endParaRPr lang="en-GB" sz="2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585858"/>
                          </a:solidFill>
                          <a:effectLst/>
                        </a:rPr>
                        <a:t>5</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830205"/>
                  </a:ext>
                </a:extLst>
              </a:tr>
              <a:tr h="440542">
                <a:tc>
                  <a:txBody>
                    <a:bodyPr/>
                    <a:lstStyle/>
                    <a:p>
                      <a:pPr algn="ctr">
                        <a:lnSpc>
                          <a:spcPct val="107000"/>
                        </a:lnSpc>
                        <a:spcAft>
                          <a:spcPts val="800"/>
                        </a:spcAft>
                      </a:pPr>
                      <a:r>
                        <a:rPr lang="en-GB" sz="2400" b="0" dirty="0">
                          <a:solidFill>
                            <a:srgbClr val="585858"/>
                          </a:solidFill>
                          <a:effectLst/>
                        </a:rPr>
                        <a:t>4</a:t>
                      </a:r>
                      <a:endParaRPr lang="en-GB" sz="2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585858"/>
                          </a:solidFill>
                          <a:effectLst/>
                        </a:rPr>
                        <a:t>2</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3727985"/>
                  </a:ext>
                </a:extLst>
              </a:tr>
              <a:tr h="440542">
                <a:tc>
                  <a:txBody>
                    <a:bodyPr/>
                    <a:lstStyle/>
                    <a:p>
                      <a:pPr algn="ctr">
                        <a:lnSpc>
                          <a:spcPct val="107000"/>
                        </a:lnSpc>
                        <a:spcAft>
                          <a:spcPts val="800"/>
                        </a:spcAft>
                      </a:pPr>
                      <a:r>
                        <a:rPr lang="en-GB" sz="2400" b="0" dirty="0">
                          <a:solidFill>
                            <a:srgbClr val="585858"/>
                          </a:solidFill>
                          <a:effectLst/>
                        </a:rPr>
                        <a:t>5</a:t>
                      </a:r>
                      <a:endParaRPr lang="en-GB" sz="2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585858"/>
                          </a:solidFill>
                          <a:effectLst/>
                        </a:rPr>
                        <a:t>3</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662150"/>
                  </a:ext>
                </a:extLst>
              </a:tr>
              <a:tr h="440542">
                <a:tc>
                  <a:txBody>
                    <a:bodyPr/>
                    <a:lstStyle/>
                    <a:p>
                      <a:pPr algn="ctr">
                        <a:lnSpc>
                          <a:spcPct val="107000"/>
                        </a:lnSpc>
                        <a:spcAft>
                          <a:spcPts val="800"/>
                        </a:spcAft>
                      </a:pPr>
                      <a:r>
                        <a:rPr lang="en-GB" sz="2400" b="0" dirty="0">
                          <a:solidFill>
                            <a:srgbClr val="585858"/>
                          </a:solidFill>
                          <a:effectLst/>
                        </a:rPr>
                        <a:t>7</a:t>
                      </a:r>
                      <a:endParaRPr lang="en-GB" sz="2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585858"/>
                          </a:solidFill>
                          <a:effectLst/>
                        </a:rPr>
                        <a:t>2</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6555358"/>
                  </a:ext>
                </a:extLst>
              </a:tr>
            </a:tbl>
          </a:graphicData>
        </a:graphic>
      </p:graphicFrame>
      <p:sp>
        <p:nvSpPr>
          <p:cNvPr id="8" name="TextBox 7">
            <a:extLst>
              <a:ext uri="{FF2B5EF4-FFF2-40B4-BE49-F238E27FC236}">
                <a16:creationId xmlns:a16="http://schemas.microsoft.com/office/drawing/2014/main" id="{EC883674-EAC1-4EDC-80EA-9765D79BBC0F}"/>
              </a:ext>
            </a:extLst>
          </p:cNvPr>
          <p:cNvSpPr txBox="1"/>
          <p:nvPr/>
        </p:nvSpPr>
        <p:spPr>
          <a:xfrm>
            <a:off x="5735960" y="1596541"/>
            <a:ext cx="6164039" cy="4421723"/>
          </a:xfrm>
          <a:prstGeom prst="rect">
            <a:avLst/>
          </a:prstGeom>
          <a:noFill/>
        </p:spPr>
        <p:txBody>
          <a:bodyPr wrap="square">
            <a:spAutoFit/>
          </a:bodyPr>
          <a:lstStyle/>
          <a:p>
            <a:pPr marL="342900" lvl="0" indent="-342900">
              <a:spcAft>
                <a:spcPts val="1200"/>
              </a:spcAft>
              <a:buFont typeface="+mj-lt"/>
              <a:buAutoNum type="alphaLcParenR"/>
            </a:pPr>
            <a:r>
              <a:rPr lang="en-GB" sz="2000" dirty="0">
                <a:solidFill>
                  <a:srgbClr val="585858"/>
                </a:solidFill>
                <a:effectLst/>
                <a:latin typeface="+mj-lt"/>
                <a:ea typeface="Calibri" panose="020F0502020204030204" pitchFamily="34" charset="0"/>
                <a:cs typeface="Times New Roman" panose="02020603050405020304" pitchFamily="18" charset="0"/>
              </a:rPr>
              <a:t>One student described their thinking, ‘I calculated 50 divided by five because the total</a:t>
            </a:r>
            <a:r>
              <a:rPr lang="en-GB" sz="2000" dirty="0">
                <a:solidFill>
                  <a:srgbClr val="585858"/>
                </a:solidFill>
                <a:effectLst/>
                <a:latin typeface="+mj-lt"/>
                <a:ea typeface="Calibri" panose="020F0502020204030204" pitchFamily="34" charset="0"/>
                <a:cs typeface="Arial" panose="020B0604020202020204" pitchFamily="34" charset="0"/>
              </a:rPr>
              <a:t> </a:t>
            </a:r>
            <a:r>
              <a:rPr lang="en-GB" sz="2000" dirty="0">
                <a:solidFill>
                  <a:srgbClr val="585858"/>
                </a:solidFill>
                <a:effectLst/>
                <a:latin typeface="+mj-lt"/>
                <a:ea typeface="Calibri" panose="020F0502020204030204" pitchFamily="34" charset="0"/>
                <a:cs typeface="Times New Roman" panose="02020603050405020304" pitchFamily="18" charset="0"/>
              </a:rPr>
              <a:t>number of goals</a:t>
            </a:r>
            <a:r>
              <a:rPr lang="en-GB" sz="2000" dirty="0">
                <a:solidFill>
                  <a:srgbClr val="585858"/>
                </a:solidFill>
                <a:effectLst/>
                <a:latin typeface="+mj-lt"/>
                <a:ea typeface="Calibri" panose="020F0502020204030204" pitchFamily="34" charset="0"/>
                <a:cs typeface="Arial" panose="020B0604020202020204" pitchFamily="34" charset="0"/>
              </a:rPr>
              <a:t> </a:t>
            </a:r>
            <a:r>
              <a:rPr lang="en-GB" sz="2000" dirty="0">
                <a:solidFill>
                  <a:srgbClr val="585858"/>
                </a:solidFill>
                <a:effectLst/>
                <a:latin typeface="+mj-lt"/>
                <a:ea typeface="Calibri" panose="020F0502020204030204" pitchFamily="34" charset="0"/>
                <a:cs typeface="Times New Roman" panose="02020603050405020304" pitchFamily="18" charset="0"/>
              </a:rPr>
              <a:t>is 50 and there are five items.’ </a:t>
            </a:r>
            <a:br>
              <a:rPr lang="en-GB" sz="2000" dirty="0">
                <a:solidFill>
                  <a:srgbClr val="585858"/>
                </a:solidFill>
                <a:effectLst/>
                <a:latin typeface="+mj-lt"/>
                <a:ea typeface="Calibri" panose="020F0502020204030204" pitchFamily="34" charset="0"/>
                <a:cs typeface="Times New Roman" panose="02020603050405020304" pitchFamily="18" charset="0"/>
              </a:rPr>
            </a:br>
            <a:r>
              <a:rPr lang="en-GB" sz="2000" dirty="0">
                <a:solidFill>
                  <a:srgbClr val="585858"/>
                </a:solidFill>
                <a:effectLst/>
                <a:latin typeface="+mj-lt"/>
                <a:ea typeface="Calibri" panose="020F0502020204030204" pitchFamily="34" charset="0"/>
                <a:cs typeface="Times New Roman" panose="02020603050405020304" pitchFamily="18" charset="0"/>
              </a:rPr>
              <a:t>What has this student misunderstood?</a:t>
            </a:r>
          </a:p>
          <a:p>
            <a:pPr marL="342900" lvl="0" indent="-342900">
              <a:spcAft>
                <a:spcPts val="1200"/>
              </a:spcAft>
              <a:buFont typeface="+mj-lt"/>
              <a:buAutoNum type="alphaLcParenR"/>
            </a:pPr>
            <a:r>
              <a:rPr lang="en-GB" sz="2000" dirty="0">
                <a:solidFill>
                  <a:srgbClr val="585858"/>
                </a:solidFill>
                <a:latin typeface="+mj-lt"/>
                <a:cs typeface="Times New Roman" panose="02020603050405020304" pitchFamily="18" charset="0"/>
              </a:rPr>
              <a:t>Another student stated, ‘There are 19 goals and 15 matches, so I worked out the goals </a:t>
            </a:r>
            <a:r>
              <a:rPr lang="en-GB" sz="2000" dirty="0">
                <a:solidFill>
                  <a:srgbClr val="585858"/>
                </a:solidFill>
                <a:effectLst/>
                <a:latin typeface="+mj-lt"/>
                <a:ea typeface="Calibri" panose="020F0502020204030204" pitchFamily="34" charset="0"/>
                <a:cs typeface="Times New Roman" panose="02020603050405020304" pitchFamily="18" charset="0"/>
              </a:rPr>
              <a:t>divided by matches, 19 divided by 15’. </a:t>
            </a:r>
            <a:br>
              <a:rPr lang="en-GB" sz="2000" dirty="0">
                <a:solidFill>
                  <a:srgbClr val="585858"/>
                </a:solidFill>
                <a:effectLst/>
                <a:latin typeface="+mj-lt"/>
                <a:ea typeface="Calibri" panose="020F0502020204030204" pitchFamily="34" charset="0"/>
                <a:cs typeface="Times New Roman" panose="02020603050405020304" pitchFamily="18" charset="0"/>
              </a:rPr>
            </a:br>
            <a:r>
              <a:rPr lang="en-GB" sz="2000" dirty="0">
                <a:solidFill>
                  <a:srgbClr val="585858"/>
                </a:solidFill>
                <a:effectLst/>
                <a:latin typeface="+mj-lt"/>
                <a:ea typeface="Calibri" panose="020F0502020204030204" pitchFamily="34" charset="0"/>
                <a:cs typeface="Times New Roman" panose="02020603050405020304" pitchFamily="18" charset="0"/>
              </a:rPr>
              <a:t>Do you agree with this student’s method?</a:t>
            </a:r>
          </a:p>
          <a:p>
            <a:pPr marL="342900" lvl="0" indent="-342900">
              <a:spcAft>
                <a:spcPts val="1200"/>
              </a:spcAft>
              <a:buFont typeface="+mj-lt"/>
              <a:buAutoNum type="alphaLcParenR"/>
            </a:pPr>
            <a:r>
              <a:rPr lang="en-GB" sz="2000" dirty="0">
                <a:solidFill>
                  <a:srgbClr val="585858"/>
                </a:solidFill>
                <a:effectLst/>
                <a:latin typeface="+mj-lt"/>
                <a:ea typeface="Calibri" panose="020F0502020204030204" pitchFamily="34" charset="0"/>
                <a:cs typeface="Times New Roman" panose="02020603050405020304" pitchFamily="18" charset="0"/>
              </a:rPr>
              <a:t>What advice would you give the students to ensure they calculate the mean from a frequency table correctly in future? </a:t>
            </a:r>
            <a:endParaRPr lang="en-GB" sz="2000" dirty="0">
              <a:solidFill>
                <a:srgbClr val="585858"/>
              </a:solidFill>
              <a:latin typeface="+mj-lt"/>
            </a:endParaRPr>
          </a:p>
          <a:p>
            <a:pPr marL="342900" lvl="0" indent="-342900">
              <a:spcBef>
                <a:spcPts val="400"/>
              </a:spcBef>
              <a:spcAft>
                <a:spcPts val="1200"/>
              </a:spcAft>
              <a:buFont typeface="+mj-lt"/>
              <a:buAutoNum type="alphaLcParenR"/>
            </a:pPr>
            <a:endParaRPr lang="en-GB" sz="2000" dirty="0">
              <a:solidFill>
                <a:srgbClr val="585858"/>
              </a:solidFill>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026EDC6-548C-4138-BCB7-1792EA6AFB59}"/>
              </a:ext>
            </a:extLst>
          </p:cNvPr>
          <p:cNvSpPr txBox="1"/>
          <p:nvPr/>
        </p:nvSpPr>
        <p:spPr>
          <a:xfrm>
            <a:off x="479376" y="1023119"/>
            <a:ext cx="6094324" cy="461665"/>
          </a:xfrm>
          <a:prstGeom prst="rect">
            <a:avLst/>
          </a:prstGeom>
          <a:noFill/>
        </p:spPr>
        <p:txBody>
          <a:bodyPr wrap="square">
            <a:spAutoFit/>
          </a:bodyPr>
          <a:lstStyle/>
          <a:p>
            <a:pPr>
              <a:buNone/>
            </a:pPr>
            <a:r>
              <a:rPr lang="en-GB" sz="2400" b="1" dirty="0"/>
              <a:t>Example 6</a:t>
            </a:r>
          </a:p>
        </p:txBody>
      </p:sp>
    </p:spTree>
    <p:extLst>
      <p:ext uri="{BB962C8B-B14F-4D97-AF65-F5344CB8AC3E}">
        <p14:creationId xmlns:p14="http://schemas.microsoft.com/office/powerpoint/2010/main" val="97933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98182BE-B2EE-4629-9458-CA261528A479}"/>
              </a:ext>
            </a:extLst>
          </p:cNvPr>
          <p:cNvGrpSpPr/>
          <p:nvPr/>
        </p:nvGrpSpPr>
        <p:grpSpPr>
          <a:xfrm>
            <a:off x="660693" y="1486181"/>
            <a:ext cx="10929645" cy="3238963"/>
            <a:chOff x="660693" y="1486181"/>
            <a:chExt cx="10929645" cy="3238963"/>
          </a:xfrm>
        </p:grpSpPr>
        <p:sp>
          <p:nvSpPr>
            <p:cNvPr id="8" name="Content Placeholder 2">
              <a:extLst>
                <a:ext uri="{FF2B5EF4-FFF2-40B4-BE49-F238E27FC236}">
                  <a16:creationId xmlns:a16="http://schemas.microsoft.com/office/drawing/2014/main" id="{DB069178-D876-43A4-B671-B53521ED9D6B}"/>
                </a:ext>
              </a:extLst>
            </p:cNvPr>
            <p:cNvSpPr txBox="1">
              <a:spLocks/>
            </p:cNvSpPr>
            <p:nvPr/>
          </p:nvSpPr>
          <p:spPr>
            <a:xfrm>
              <a:off x="660693" y="1486181"/>
              <a:ext cx="10929645" cy="323896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C29C71E-ECA0-4E2C-8165-1A7FD9A3D78A}"/>
                </a:ext>
              </a:extLst>
            </p:cNvPr>
            <p:cNvSpPr txBox="1"/>
            <p:nvPr/>
          </p:nvSpPr>
          <p:spPr>
            <a:xfrm>
              <a:off x="768786" y="1573704"/>
              <a:ext cx="4737254" cy="923330"/>
            </a:xfrm>
            <a:prstGeom prst="rect">
              <a:avLst/>
            </a:prstGeom>
            <a:noFill/>
          </p:spPr>
          <p:txBody>
            <a:bodyPr wrap="square">
              <a:spAutoFit/>
            </a:bodyPr>
            <a:lstStyle/>
            <a:p>
              <a:pPr algn="ctr">
                <a:spcBef>
                  <a:spcPts val="400"/>
                </a:spcBef>
                <a:spcAft>
                  <a:spcPts val="4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Students were asked to calculate the mean number of goals scored in a set of matches, as recorded in this table.</a:t>
              </a:r>
            </a:p>
          </p:txBody>
        </p:sp>
        <p:sp>
          <p:nvSpPr>
            <p:cNvPr id="12" name="TextBox 11">
              <a:extLst>
                <a:ext uri="{FF2B5EF4-FFF2-40B4-BE49-F238E27FC236}">
                  <a16:creationId xmlns:a16="http://schemas.microsoft.com/office/drawing/2014/main" id="{B42FAE6B-5420-4E0A-B9A8-9A9AA70A7DAB}"/>
                </a:ext>
              </a:extLst>
            </p:cNvPr>
            <p:cNvSpPr txBox="1"/>
            <p:nvPr/>
          </p:nvSpPr>
          <p:spPr>
            <a:xfrm>
              <a:off x="5426300" y="1595398"/>
              <a:ext cx="6148164" cy="2960811"/>
            </a:xfrm>
            <a:prstGeom prst="rect">
              <a:avLst/>
            </a:prstGeom>
            <a:noFill/>
          </p:spPr>
          <p:txBody>
            <a:bodyPr wrap="square">
              <a:spAutoFit/>
            </a:bodyPr>
            <a:lstStyle/>
            <a:p>
              <a:pPr marL="342900" lvl="0" indent="-342900">
                <a:spcAft>
                  <a:spcPts val="1200"/>
                </a:spcAft>
                <a:buFont typeface="+mj-lt"/>
                <a:buAutoNum type="alphaLcParenR"/>
              </a:pPr>
              <a:r>
                <a:rPr lang="en-GB" sz="1600" dirty="0">
                  <a:solidFill>
                    <a:srgbClr val="585858"/>
                  </a:solidFill>
                  <a:effectLst/>
                  <a:latin typeface="+mj-lt"/>
                  <a:ea typeface="Calibri" panose="020F0502020204030204" pitchFamily="34" charset="0"/>
                  <a:cs typeface="Times New Roman" panose="02020603050405020304" pitchFamily="18" charset="0"/>
                </a:rPr>
                <a:t>One student described their thinking, ‘I calculated 50 divided by five because the total</a:t>
              </a:r>
              <a:r>
                <a:rPr lang="en-GB" sz="1600" dirty="0">
                  <a:solidFill>
                    <a:srgbClr val="585858"/>
                  </a:solidFill>
                  <a:effectLst/>
                  <a:latin typeface="+mj-lt"/>
                  <a:ea typeface="Calibri" panose="020F0502020204030204" pitchFamily="34" charset="0"/>
                  <a:cs typeface="Arial" panose="020B0604020202020204" pitchFamily="34"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number of goals</a:t>
              </a:r>
              <a:r>
                <a:rPr lang="en-GB" sz="1600" dirty="0">
                  <a:solidFill>
                    <a:srgbClr val="585858"/>
                  </a:solidFill>
                  <a:effectLst/>
                  <a:latin typeface="+mj-lt"/>
                  <a:ea typeface="Calibri" panose="020F0502020204030204" pitchFamily="34" charset="0"/>
                  <a:cs typeface="Arial" panose="020B0604020202020204" pitchFamily="34"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is 50 and there are five items.’ </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What has this student misunderstood?</a:t>
              </a:r>
            </a:p>
            <a:p>
              <a:pPr marL="342900" lvl="0" indent="-342900">
                <a:spcAft>
                  <a:spcPts val="1200"/>
                </a:spcAft>
                <a:buFont typeface="+mj-lt"/>
                <a:buAutoNum type="alphaLcParenR"/>
              </a:pPr>
              <a:r>
                <a:rPr lang="en-GB" sz="1600" dirty="0">
                  <a:solidFill>
                    <a:srgbClr val="585858"/>
                  </a:solidFill>
                  <a:latin typeface="+mj-lt"/>
                  <a:cs typeface="Times New Roman" panose="02020603050405020304" pitchFamily="18" charset="0"/>
                </a:rPr>
                <a:t>Another student stated, ‘There are 19 goals and 15 matches, so I worked out the goals </a:t>
              </a:r>
              <a:r>
                <a:rPr lang="en-GB" sz="1600" dirty="0">
                  <a:solidFill>
                    <a:srgbClr val="585858"/>
                  </a:solidFill>
                  <a:effectLst/>
                  <a:latin typeface="+mj-lt"/>
                  <a:ea typeface="Calibri" panose="020F0502020204030204" pitchFamily="34" charset="0"/>
                  <a:cs typeface="Times New Roman" panose="02020603050405020304" pitchFamily="18" charset="0"/>
                </a:rPr>
                <a:t>divided by matches, 19 divided by 15’. </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Do you agree with this student’s method?</a:t>
              </a:r>
            </a:p>
            <a:p>
              <a:pPr marL="342900" lvl="0" indent="-342900">
                <a:spcAft>
                  <a:spcPts val="1200"/>
                </a:spcAft>
                <a:buFont typeface="+mj-lt"/>
                <a:buAutoNum type="alphaLcParenR"/>
              </a:pPr>
              <a:r>
                <a:rPr lang="en-GB" sz="1600" dirty="0">
                  <a:solidFill>
                    <a:srgbClr val="585858"/>
                  </a:solidFill>
                  <a:effectLst/>
                  <a:latin typeface="+mj-lt"/>
                  <a:ea typeface="Calibri" panose="020F0502020204030204" pitchFamily="34" charset="0"/>
                  <a:cs typeface="Times New Roman" panose="02020603050405020304" pitchFamily="18" charset="0"/>
                </a:rPr>
                <a:t>What advice would you give the students to ensure they calculate the mean from a frequency table correctly in future? </a:t>
              </a:r>
              <a:endParaRPr lang="en-GB" sz="1600" dirty="0">
                <a:solidFill>
                  <a:srgbClr val="585858"/>
                </a:solidFill>
                <a:latin typeface="+mj-lt"/>
              </a:endParaRPr>
            </a:p>
          </p:txBody>
        </p:sp>
      </p:grpSp>
      <p:sp>
        <p:nvSpPr>
          <p:cNvPr id="7" name="Content Placeholder 2">
            <a:extLst>
              <a:ext uri="{FF2B5EF4-FFF2-40B4-BE49-F238E27FC236}">
                <a16:creationId xmlns:a16="http://schemas.microsoft.com/office/drawing/2014/main" id="{5B61DD7C-367A-473E-8042-6AF915CE3676}"/>
              </a:ext>
            </a:extLst>
          </p:cNvPr>
          <p:cNvSpPr txBox="1">
            <a:spLocks/>
          </p:cNvSpPr>
          <p:nvPr/>
        </p:nvSpPr>
        <p:spPr>
          <a:xfrm>
            <a:off x="615095" y="4869160"/>
            <a:ext cx="11121151" cy="1296144"/>
          </a:xfrm>
          <a:prstGeom prst="rect">
            <a:avLst/>
          </a:prstGeom>
        </p:spPr>
        <p:txBody>
          <a:bodyPr anchor="ctr">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spcAft>
                <a:spcPts val="0"/>
              </a:spcAft>
              <a:buClrTx/>
            </a:pPr>
            <a:r>
              <a:rPr lang="en-GB" sz="2400" dirty="0"/>
              <a:t>What misconceptions are being highlighted here?</a:t>
            </a:r>
          </a:p>
          <a:p>
            <a:pPr lvl="1" fontAlgn="auto">
              <a:spcAft>
                <a:spcPts val="0"/>
              </a:spcAft>
              <a:buClrTx/>
            </a:pPr>
            <a:r>
              <a:rPr lang="en-GB" sz="2400" dirty="0"/>
              <a:t>How will your modelling support students to understand how to calculate the mean here? </a:t>
            </a:r>
          </a:p>
          <a:p>
            <a:pPr lvl="1" fontAlgn="auto">
              <a:spcAft>
                <a:spcPts val="0"/>
              </a:spcAft>
              <a:buClrTx/>
            </a:pPr>
            <a:r>
              <a:rPr lang="en-GB" sz="2400" dirty="0"/>
              <a:t>What strategies might you and your students use?</a:t>
            </a:r>
          </a:p>
        </p:txBody>
      </p:sp>
      <p:sp>
        <p:nvSpPr>
          <p:cNvPr id="9" name="Title 1">
            <a:extLst>
              <a:ext uri="{FF2B5EF4-FFF2-40B4-BE49-F238E27FC236}">
                <a16:creationId xmlns:a16="http://schemas.microsoft.com/office/drawing/2014/main" id="{687C7FF6-C83B-4551-B117-B4AA85B50167}"/>
              </a:ext>
            </a:extLst>
          </p:cNvPr>
          <p:cNvSpPr>
            <a:spLocks noGrp="1"/>
          </p:cNvSpPr>
          <p:nvPr>
            <p:ph type="title"/>
          </p:nvPr>
        </p:nvSpPr>
        <p:spPr/>
        <p:txBody>
          <a:bodyPr>
            <a:noAutofit/>
          </a:bodyPr>
          <a:lstStyle/>
          <a:p>
            <a:r>
              <a:rPr lang="en-GB" sz="2400" b="1" dirty="0"/>
              <a:t>Correctly calculate the mean from a frequency table</a:t>
            </a:r>
          </a:p>
        </p:txBody>
      </p:sp>
      <p:graphicFrame>
        <p:nvGraphicFramePr>
          <p:cNvPr id="11" name="Table 10">
            <a:extLst>
              <a:ext uri="{FF2B5EF4-FFF2-40B4-BE49-F238E27FC236}">
                <a16:creationId xmlns:a16="http://schemas.microsoft.com/office/drawing/2014/main" id="{EBABB42D-AD27-4218-9BAE-ABABC1000902}"/>
              </a:ext>
            </a:extLst>
          </p:cNvPr>
          <p:cNvGraphicFramePr>
            <a:graphicFrameLocks noGrp="1"/>
          </p:cNvGraphicFramePr>
          <p:nvPr/>
        </p:nvGraphicFramePr>
        <p:xfrm>
          <a:off x="1836557" y="2668094"/>
          <a:ext cx="2664508" cy="1913034"/>
        </p:xfrm>
        <a:graphic>
          <a:graphicData uri="http://schemas.openxmlformats.org/drawingml/2006/table">
            <a:tbl>
              <a:tblPr firstRow="1" firstCol="1" bandRow="1">
                <a:tableStyleId>{912C8C85-51F0-491E-9774-3900AFEF0FD7}</a:tableStyleId>
              </a:tblPr>
              <a:tblGrid>
                <a:gridCol w="1332254">
                  <a:extLst>
                    <a:ext uri="{9D8B030D-6E8A-4147-A177-3AD203B41FA5}">
                      <a16:colId xmlns:a16="http://schemas.microsoft.com/office/drawing/2014/main" val="96289388"/>
                    </a:ext>
                  </a:extLst>
                </a:gridCol>
                <a:gridCol w="1332254">
                  <a:extLst>
                    <a:ext uri="{9D8B030D-6E8A-4147-A177-3AD203B41FA5}">
                      <a16:colId xmlns:a16="http://schemas.microsoft.com/office/drawing/2014/main" val="518380703"/>
                    </a:ext>
                  </a:extLst>
                </a:gridCol>
              </a:tblGrid>
              <a:tr h="318839">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800" b="1" kern="1200" dirty="0">
                          <a:solidFill>
                            <a:srgbClr val="585858"/>
                          </a:solidFill>
                          <a:effectLst/>
                        </a:rPr>
                        <a:t>Goals</a:t>
                      </a:r>
                      <a:endParaRPr lang="en-GB" sz="1800" b="1" kern="120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800" b="1" dirty="0">
                          <a:solidFill>
                            <a:srgbClr val="585858"/>
                          </a:solidFill>
                          <a:effectLst/>
                        </a:rPr>
                        <a:t>Matches</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9753455"/>
                  </a:ext>
                </a:extLst>
              </a:tr>
              <a:tr h="318839">
                <a:tc>
                  <a:txBody>
                    <a:bodyPr/>
                    <a:lstStyle/>
                    <a:p>
                      <a:pPr algn="ctr">
                        <a:lnSpc>
                          <a:spcPct val="107000"/>
                        </a:lnSpc>
                        <a:spcAft>
                          <a:spcPts val="800"/>
                        </a:spcAft>
                      </a:pPr>
                      <a:r>
                        <a:rPr lang="en-GB" sz="1800" b="0" dirty="0">
                          <a:solidFill>
                            <a:srgbClr val="585858"/>
                          </a:solidFill>
                          <a:effectLst/>
                        </a:rPr>
                        <a:t>1</a:t>
                      </a:r>
                      <a:endParaRPr lang="en-GB" sz="18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3683135"/>
                  </a:ext>
                </a:extLst>
              </a:tr>
              <a:tr h="318839">
                <a:tc>
                  <a:txBody>
                    <a:bodyPr/>
                    <a:lstStyle/>
                    <a:p>
                      <a:pPr algn="ctr">
                        <a:lnSpc>
                          <a:spcPct val="107000"/>
                        </a:lnSpc>
                        <a:spcAft>
                          <a:spcPts val="800"/>
                        </a:spcAft>
                      </a:pPr>
                      <a:r>
                        <a:rPr lang="en-GB" sz="1800" b="0" dirty="0">
                          <a:solidFill>
                            <a:srgbClr val="585858"/>
                          </a:solidFill>
                          <a:effectLst/>
                        </a:rPr>
                        <a:t>2</a:t>
                      </a:r>
                      <a:endParaRPr lang="en-GB" sz="18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800" dirty="0">
                          <a:solidFill>
                            <a:srgbClr val="585858"/>
                          </a:solidFill>
                          <a:effectLst/>
                        </a:rPr>
                        <a:t>5</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830205"/>
                  </a:ext>
                </a:extLst>
              </a:tr>
              <a:tr h="318839">
                <a:tc>
                  <a:txBody>
                    <a:bodyPr/>
                    <a:lstStyle/>
                    <a:p>
                      <a:pPr algn="ctr">
                        <a:lnSpc>
                          <a:spcPct val="107000"/>
                        </a:lnSpc>
                        <a:spcAft>
                          <a:spcPts val="800"/>
                        </a:spcAft>
                      </a:pPr>
                      <a:r>
                        <a:rPr lang="en-GB" sz="1800" b="0" dirty="0">
                          <a:solidFill>
                            <a:srgbClr val="585858"/>
                          </a:solidFill>
                          <a:effectLst/>
                        </a:rPr>
                        <a:t>4</a:t>
                      </a:r>
                      <a:endParaRPr lang="en-GB" sz="18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800" dirty="0">
                          <a:solidFill>
                            <a:srgbClr val="585858"/>
                          </a:solidFill>
                          <a:effectLst/>
                        </a:rPr>
                        <a:t>2</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3727985"/>
                  </a:ext>
                </a:extLst>
              </a:tr>
              <a:tr h="318839">
                <a:tc>
                  <a:txBody>
                    <a:bodyPr/>
                    <a:lstStyle/>
                    <a:p>
                      <a:pPr algn="ctr">
                        <a:lnSpc>
                          <a:spcPct val="107000"/>
                        </a:lnSpc>
                        <a:spcAft>
                          <a:spcPts val="800"/>
                        </a:spcAft>
                      </a:pPr>
                      <a:r>
                        <a:rPr lang="en-GB" sz="1800" b="0" dirty="0">
                          <a:solidFill>
                            <a:srgbClr val="585858"/>
                          </a:solidFill>
                          <a:effectLst/>
                        </a:rPr>
                        <a:t>5</a:t>
                      </a:r>
                      <a:endParaRPr lang="en-GB" sz="18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662150"/>
                  </a:ext>
                </a:extLst>
              </a:tr>
              <a:tr h="318839">
                <a:tc>
                  <a:txBody>
                    <a:bodyPr/>
                    <a:lstStyle/>
                    <a:p>
                      <a:pPr algn="ctr">
                        <a:lnSpc>
                          <a:spcPct val="107000"/>
                        </a:lnSpc>
                        <a:spcAft>
                          <a:spcPts val="800"/>
                        </a:spcAft>
                      </a:pPr>
                      <a:r>
                        <a:rPr lang="en-GB" sz="1800" b="0" dirty="0">
                          <a:solidFill>
                            <a:srgbClr val="585858"/>
                          </a:solidFill>
                          <a:effectLst/>
                        </a:rPr>
                        <a:t>7</a:t>
                      </a:r>
                      <a:endParaRPr lang="en-GB" sz="18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800" dirty="0">
                          <a:solidFill>
                            <a:srgbClr val="585858"/>
                          </a:solidFill>
                          <a:effectLst/>
                        </a:rPr>
                        <a:t>2</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6555358"/>
                  </a:ext>
                </a:extLst>
              </a:tr>
            </a:tbl>
          </a:graphicData>
        </a:graphic>
      </p:graphicFrame>
      <p:sp>
        <p:nvSpPr>
          <p:cNvPr id="13" name="TextBox 12">
            <a:extLst>
              <a:ext uri="{FF2B5EF4-FFF2-40B4-BE49-F238E27FC236}">
                <a16:creationId xmlns:a16="http://schemas.microsoft.com/office/drawing/2014/main" id="{D5364080-AF9A-405D-BB30-B3B04F3136CC}"/>
              </a:ext>
            </a:extLst>
          </p:cNvPr>
          <p:cNvSpPr txBox="1"/>
          <p:nvPr/>
        </p:nvSpPr>
        <p:spPr>
          <a:xfrm>
            <a:off x="644081" y="1023218"/>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Tree>
    <p:extLst>
      <p:ext uri="{BB962C8B-B14F-4D97-AF65-F5344CB8AC3E}">
        <p14:creationId xmlns:p14="http://schemas.microsoft.com/office/powerpoint/2010/main" val="3848532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B37E-1032-4EF0-B943-54570EE94037}"/>
              </a:ext>
            </a:extLst>
          </p:cNvPr>
          <p:cNvSpPr>
            <a:spLocks noGrp="1"/>
          </p:cNvSpPr>
          <p:nvPr>
            <p:ph type="title"/>
          </p:nvPr>
        </p:nvSpPr>
        <p:spPr/>
        <p:txBody>
          <a:bodyPr>
            <a:noAutofit/>
          </a:bodyPr>
          <a:lstStyle/>
          <a:p>
            <a:r>
              <a:rPr lang="en-GB" sz="2400" b="1" dirty="0"/>
              <a:t>Correctly calculate the mean from a frequency table</a:t>
            </a:r>
          </a:p>
        </p:txBody>
      </p:sp>
      <p:graphicFrame>
        <p:nvGraphicFramePr>
          <p:cNvPr id="4" name="Table 3">
            <a:extLst>
              <a:ext uri="{FF2B5EF4-FFF2-40B4-BE49-F238E27FC236}">
                <a16:creationId xmlns:a16="http://schemas.microsoft.com/office/drawing/2014/main" id="{543A946E-0FCB-4FD1-9252-B76AB2578507}"/>
              </a:ext>
            </a:extLst>
          </p:cNvPr>
          <p:cNvGraphicFramePr>
            <a:graphicFrameLocks noGrp="1"/>
          </p:cNvGraphicFramePr>
          <p:nvPr/>
        </p:nvGraphicFramePr>
        <p:xfrm>
          <a:off x="4317080" y="2495532"/>
          <a:ext cx="3295575" cy="2229612"/>
        </p:xfrm>
        <a:graphic>
          <a:graphicData uri="http://schemas.openxmlformats.org/drawingml/2006/table">
            <a:tbl>
              <a:tblPr firstRow="1" firstCol="1" bandRow="1">
                <a:tableStyleId>{912C8C85-51F0-491E-9774-3900AFEF0FD7}</a:tableStyleId>
              </a:tblPr>
              <a:tblGrid>
                <a:gridCol w="1785576">
                  <a:extLst>
                    <a:ext uri="{9D8B030D-6E8A-4147-A177-3AD203B41FA5}">
                      <a16:colId xmlns:a16="http://schemas.microsoft.com/office/drawing/2014/main" val="3949078702"/>
                    </a:ext>
                  </a:extLst>
                </a:gridCol>
                <a:gridCol w="1509999">
                  <a:extLst>
                    <a:ext uri="{9D8B030D-6E8A-4147-A177-3AD203B41FA5}">
                      <a16:colId xmlns:a16="http://schemas.microsoft.com/office/drawing/2014/main" val="644170054"/>
                    </a:ext>
                  </a:extLst>
                </a:gridCol>
              </a:tblGrid>
              <a:tr h="3238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b="1" dirty="0">
                          <a:solidFill>
                            <a:srgbClr val="585858"/>
                          </a:solidFill>
                          <a:effectLst/>
                        </a:rPr>
                        <a:t>Goals</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b="1">
                          <a:solidFill>
                            <a:srgbClr val="585858"/>
                          </a:solidFill>
                          <a:effectLst/>
                        </a:rPr>
                        <a:t>Matches</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0286701"/>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dirty="0">
                          <a:solidFill>
                            <a:srgbClr val="585858"/>
                          </a:solidFill>
                          <a:effectLst/>
                        </a:rPr>
                        <a:t>0</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a:solidFill>
                            <a:srgbClr val="585858"/>
                          </a:solidFill>
                          <a:effectLst/>
                        </a:rPr>
                        <a:t>2</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372962"/>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dirty="0">
                          <a:solidFill>
                            <a:srgbClr val="585858"/>
                          </a:solidFill>
                          <a:effectLst/>
                        </a:rPr>
                        <a:t>2</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a:solidFill>
                            <a:srgbClr val="585858"/>
                          </a:solidFill>
                          <a:effectLst/>
                        </a:rPr>
                        <a:t>5</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2577"/>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dirty="0">
                          <a:solidFill>
                            <a:srgbClr val="585858"/>
                          </a:solidFill>
                          <a:effectLst/>
                        </a:rPr>
                        <a:t>3</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a:solidFill>
                            <a:srgbClr val="585858"/>
                          </a:solidFill>
                          <a:effectLst/>
                        </a:rPr>
                        <a:t>3</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8838317"/>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dirty="0">
                          <a:solidFill>
                            <a:srgbClr val="585858"/>
                          </a:solidFill>
                          <a:effectLst/>
                        </a:rPr>
                        <a:t>5</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a:solidFill>
                            <a:srgbClr val="585858"/>
                          </a:solidFill>
                          <a:effectLst/>
                        </a:rPr>
                        <a:t>3</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7391891"/>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dirty="0">
                          <a:solidFill>
                            <a:srgbClr val="585858"/>
                          </a:solidFill>
                          <a:effectLst/>
                        </a:rPr>
                        <a:t>6</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dirty="0">
                          <a:solidFill>
                            <a:srgbClr val="585858"/>
                          </a:solidFill>
                          <a:effectLst/>
                        </a:rPr>
                        <a:t>1</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6668504"/>
                  </a:ext>
                </a:extLst>
              </a:tr>
            </a:tbl>
          </a:graphicData>
        </a:graphic>
      </p:graphicFrame>
      <p:sp>
        <p:nvSpPr>
          <p:cNvPr id="5" name="TextBox 4">
            <a:extLst>
              <a:ext uri="{FF2B5EF4-FFF2-40B4-BE49-F238E27FC236}">
                <a16:creationId xmlns:a16="http://schemas.microsoft.com/office/drawing/2014/main" id="{7F1D42A9-464F-4F54-A886-4C0972BDD490}"/>
              </a:ext>
            </a:extLst>
          </p:cNvPr>
          <p:cNvSpPr txBox="1"/>
          <p:nvPr/>
        </p:nvSpPr>
        <p:spPr>
          <a:xfrm>
            <a:off x="914399" y="1517883"/>
            <a:ext cx="10322805" cy="830997"/>
          </a:xfrm>
          <a:prstGeom prst="rect">
            <a:avLst/>
          </a:prstGeom>
          <a:noFill/>
        </p:spPr>
        <p:txBody>
          <a:bodyPr wrap="square">
            <a:spAutoFit/>
          </a:bodyPr>
          <a:lstStyle/>
          <a:p>
            <a:pPr algn="ctr" fontAlgn="auto">
              <a:spcBef>
                <a:spcPts val="400"/>
              </a:spcBef>
              <a:spcAft>
                <a:spcPts val="400"/>
              </a:spcAft>
              <a:buClrTx/>
              <a:buFontTx/>
              <a:buNone/>
            </a:pPr>
            <a:r>
              <a:rPr lang="en-GB" sz="2400" dirty="0">
                <a:solidFill>
                  <a:srgbClr val="585858"/>
                </a:solidFill>
                <a:latin typeface="+mj-lt"/>
                <a:ea typeface="Calibri" panose="020F0502020204030204" pitchFamily="34" charset="0"/>
                <a:cs typeface="Times New Roman" panose="02020603050405020304" pitchFamily="18" charset="0"/>
              </a:rPr>
              <a:t>Students were asked to calculate the mean number of goals scored in another set of matches, as recorded in this table.</a:t>
            </a:r>
          </a:p>
        </p:txBody>
      </p:sp>
      <p:sp>
        <p:nvSpPr>
          <p:cNvPr id="6" name="TextBox 5">
            <a:extLst>
              <a:ext uri="{FF2B5EF4-FFF2-40B4-BE49-F238E27FC236}">
                <a16:creationId xmlns:a16="http://schemas.microsoft.com/office/drawing/2014/main" id="{9E76B2CE-D1EE-45B4-90F8-89E2EF07DCB9}"/>
              </a:ext>
            </a:extLst>
          </p:cNvPr>
          <p:cNvSpPr txBox="1"/>
          <p:nvPr/>
        </p:nvSpPr>
        <p:spPr>
          <a:xfrm>
            <a:off x="2335383" y="5000891"/>
            <a:ext cx="7521233" cy="830997"/>
          </a:xfrm>
          <a:prstGeom prst="rect">
            <a:avLst/>
          </a:prstGeom>
          <a:noFill/>
        </p:spPr>
        <p:txBody>
          <a:bodyPr wrap="square">
            <a:spAutoFit/>
          </a:bodyPr>
          <a:lstStyle/>
          <a:p>
            <a:pPr algn="ctr" fontAlgn="auto">
              <a:spcBef>
                <a:spcPts val="0"/>
              </a:spcBef>
              <a:spcAft>
                <a:spcPts val="0"/>
              </a:spcAft>
              <a:buClrTx/>
              <a:buFontTx/>
              <a:buNone/>
            </a:pPr>
            <a:r>
              <a:rPr lang="en-GB" sz="2400" dirty="0">
                <a:solidFill>
                  <a:srgbClr val="585858"/>
                </a:solidFill>
                <a:latin typeface="+mj-lt"/>
                <a:ea typeface="Calibri" panose="020F0502020204030204" pitchFamily="34" charset="0"/>
                <a:cs typeface="Times New Roman" panose="02020603050405020304" pitchFamily="18" charset="0"/>
              </a:rPr>
              <a:t>Some students used this calculation: 40 ÷ 12.</a:t>
            </a:r>
            <a:br>
              <a:rPr lang="en-GB" sz="2400" dirty="0">
                <a:solidFill>
                  <a:srgbClr val="585858"/>
                </a:solidFill>
                <a:latin typeface="+mj-lt"/>
                <a:ea typeface="Calibri" panose="020F0502020204030204" pitchFamily="34" charset="0"/>
                <a:cs typeface="Times New Roman" panose="02020603050405020304" pitchFamily="18" charset="0"/>
              </a:rPr>
            </a:br>
            <a:r>
              <a:rPr lang="en-GB" sz="2400" dirty="0">
                <a:solidFill>
                  <a:srgbClr val="585858"/>
                </a:solidFill>
                <a:latin typeface="+mj-lt"/>
                <a:ea typeface="Calibri" panose="020F0502020204030204" pitchFamily="34" charset="0"/>
                <a:cs typeface="Times New Roman" panose="02020603050405020304" pitchFamily="18" charset="0"/>
              </a:rPr>
              <a:t>What have they misunderstood?</a:t>
            </a:r>
            <a:endParaRPr lang="en-GB" sz="2400" dirty="0">
              <a:solidFill>
                <a:srgbClr val="585858"/>
              </a:solidFill>
              <a:latin typeface="+mj-lt"/>
            </a:endParaRPr>
          </a:p>
        </p:txBody>
      </p:sp>
      <p:sp>
        <p:nvSpPr>
          <p:cNvPr id="8" name="TextBox 7">
            <a:extLst>
              <a:ext uri="{FF2B5EF4-FFF2-40B4-BE49-F238E27FC236}">
                <a16:creationId xmlns:a16="http://schemas.microsoft.com/office/drawing/2014/main" id="{2E97E9E5-8ACA-48C5-91D6-49559EE06284}"/>
              </a:ext>
            </a:extLst>
          </p:cNvPr>
          <p:cNvSpPr txBox="1"/>
          <p:nvPr/>
        </p:nvSpPr>
        <p:spPr>
          <a:xfrm>
            <a:off x="618165"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Tree>
    <p:extLst>
      <p:ext uri="{BB962C8B-B14F-4D97-AF65-F5344CB8AC3E}">
        <p14:creationId xmlns:p14="http://schemas.microsoft.com/office/powerpoint/2010/main" val="418138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B37E-1032-4EF0-B943-54570EE94037}"/>
              </a:ext>
            </a:extLst>
          </p:cNvPr>
          <p:cNvSpPr>
            <a:spLocks noGrp="1"/>
          </p:cNvSpPr>
          <p:nvPr>
            <p:ph type="title"/>
          </p:nvPr>
        </p:nvSpPr>
        <p:spPr/>
        <p:txBody>
          <a:bodyPr>
            <a:noAutofit/>
          </a:bodyPr>
          <a:lstStyle/>
          <a:p>
            <a:r>
              <a:rPr lang="en-GB" sz="2400" b="1" dirty="0"/>
              <a:t>Correctly calculate the mean from a frequency table</a:t>
            </a:r>
          </a:p>
        </p:txBody>
      </p:sp>
      <p:graphicFrame>
        <p:nvGraphicFramePr>
          <p:cNvPr id="4" name="Table 3">
            <a:extLst>
              <a:ext uri="{FF2B5EF4-FFF2-40B4-BE49-F238E27FC236}">
                <a16:creationId xmlns:a16="http://schemas.microsoft.com/office/drawing/2014/main" id="{543A946E-0FCB-4FD1-9252-B76AB2578507}"/>
              </a:ext>
            </a:extLst>
          </p:cNvPr>
          <p:cNvGraphicFramePr>
            <a:graphicFrameLocks noGrp="1"/>
          </p:cNvGraphicFramePr>
          <p:nvPr/>
        </p:nvGraphicFramePr>
        <p:xfrm>
          <a:off x="1775520" y="2280781"/>
          <a:ext cx="3295575" cy="2229612"/>
        </p:xfrm>
        <a:graphic>
          <a:graphicData uri="http://schemas.openxmlformats.org/drawingml/2006/table">
            <a:tbl>
              <a:tblPr firstRow="1" firstCol="1" bandRow="1">
                <a:tableStyleId>{912C8C85-51F0-491E-9774-3900AFEF0FD7}</a:tableStyleId>
              </a:tblPr>
              <a:tblGrid>
                <a:gridCol w="1785576">
                  <a:extLst>
                    <a:ext uri="{9D8B030D-6E8A-4147-A177-3AD203B41FA5}">
                      <a16:colId xmlns:a16="http://schemas.microsoft.com/office/drawing/2014/main" val="3949078702"/>
                    </a:ext>
                  </a:extLst>
                </a:gridCol>
                <a:gridCol w="1509999">
                  <a:extLst>
                    <a:ext uri="{9D8B030D-6E8A-4147-A177-3AD203B41FA5}">
                      <a16:colId xmlns:a16="http://schemas.microsoft.com/office/drawing/2014/main" val="644170054"/>
                    </a:ext>
                  </a:extLst>
                </a:gridCol>
              </a:tblGrid>
              <a:tr h="3238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b="1" dirty="0">
                          <a:solidFill>
                            <a:srgbClr val="585858"/>
                          </a:solidFill>
                          <a:effectLst/>
                        </a:rPr>
                        <a:t>Goals</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b="1">
                          <a:solidFill>
                            <a:srgbClr val="585858"/>
                          </a:solidFill>
                          <a:effectLst/>
                        </a:rPr>
                        <a:t>Matches</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0286701"/>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dirty="0">
                          <a:solidFill>
                            <a:srgbClr val="585858"/>
                          </a:solidFill>
                          <a:effectLst/>
                        </a:rPr>
                        <a:t>0</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a:solidFill>
                            <a:srgbClr val="585858"/>
                          </a:solidFill>
                          <a:effectLst/>
                        </a:rPr>
                        <a:t>2</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372962"/>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dirty="0">
                          <a:solidFill>
                            <a:srgbClr val="585858"/>
                          </a:solidFill>
                          <a:effectLst/>
                        </a:rPr>
                        <a:t>2</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a:solidFill>
                            <a:srgbClr val="585858"/>
                          </a:solidFill>
                          <a:effectLst/>
                        </a:rPr>
                        <a:t>5</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2577"/>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dirty="0">
                          <a:solidFill>
                            <a:srgbClr val="585858"/>
                          </a:solidFill>
                          <a:effectLst/>
                        </a:rPr>
                        <a:t>3</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a:solidFill>
                            <a:srgbClr val="585858"/>
                          </a:solidFill>
                          <a:effectLst/>
                        </a:rPr>
                        <a:t>3</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8838317"/>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dirty="0">
                          <a:solidFill>
                            <a:srgbClr val="585858"/>
                          </a:solidFill>
                          <a:effectLst/>
                        </a:rPr>
                        <a:t>5</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a:solidFill>
                            <a:srgbClr val="585858"/>
                          </a:solidFill>
                          <a:effectLst/>
                        </a:rPr>
                        <a:t>3</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7391891"/>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dirty="0">
                          <a:solidFill>
                            <a:srgbClr val="585858"/>
                          </a:solidFill>
                          <a:effectLst/>
                        </a:rPr>
                        <a:t>6</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400" dirty="0">
                          <a:solidFill>
                            <a:srgbClr val="585858"/>
                          </a:solidFill>
                          <a:effectLst/>
                        </a:rPr>
                        <a:t>1</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6668504"/>
                  </a:ext>
                </a:extLst>
              </a:tr>
            </a:tbl>
          </a:graphicData>
        </a:graphic>
      </p:graphicFrame>
      <p:sp>
        <p:nvSpPr>
          <p:cNvPr id="5" name="TextBox 4">
            <a:extLst>
              <a:ext uri="{FF2B5EF4-FFF2-40B4-BE49-F238E27FC236}">
                <a16:creationId xmlns:a16="http://schemas.microsoft.com/office/drawing/2014/main" id="{7F1D42A9-464F-4F54-A886-4C0972BDD490}"/>
              </a:ext>
            </a:extLst>
          </p:cNvPr>
          <p:cNvSpPr txBox="1"/>
          <p:nvPr/>
        </p:nvSpPr>
        <p:spPr>
          <a:xfrm>
            <a:off x="914399" y="1441610"/>
            <a:ext cx="10322805" cy="461665"/>
          </a:xfrm>
          <a:prstGeom prst="rect">
            <a:avLst/>
          </a:prstGeom>
          <a:noFill/>
        </p:spPr>
        <p:txBody>
          <a:bodyPr wrap="square">
            <a:spAutoFit/>
          </a:bodyPr>
          <a:lstStyle/>
          <a:p>
            <a:pPr algn="ctr" fontAlgn="auto">
              <a:spcBef>
                <a:spcPts val="400"/>
              </a:spcBef>
              <a:spcAft>
                <a:spcPts val="400"/>
              </a:spcAft>
              <a:buClrTx/>
              <a:buFontTx/>
              <a:buNone/>
            </a:pPr>
            <a:r>
              <a:rPr lang="en-GB" sz="2400" dirty="0">
                <a:solidFill>
                  <a:srgbClr val="585858"/>
                </a:solidFill>
                <a:latin typeface="+mj-lt"/>
                <a:ea typeface="Calibri" panose="020F0502020204030204" pitchFamily="34" charset="0"/>
                <a:cs typeface="Times New Roman" panose="02020603050405020304" pitchFamily="18" charset="0"/>
              </a:rPr>
              <a:t>What is the same and what is different about these representations?</a:t>
            </a:r>
          </a:p>
        </p:txBody>
      </p:sp>
      <p:sp>
        <p:nvSpPr>
          <p:cNvPr id="6" name="TextBox 5">
            <a:extLst>
              <a:ext uri="{FF2B5EF4-FFF2-40B4-BE49-F238E27FC236}">
                <a16:creationId xmlns:a16="http://schemas.microsoft.com/office/drawing/2014/main" id="{9E76B2CE-D1EE-45B4-90F8-89E2EF07DCB9}"/>
              </a:ext>
            </a:extLst>
          </p:cNvPr>
          <p:cNvSpPr txBox="1"/>
          <p:nvPr/>
        </p:nvSpPr>
        <p:spPr>
          <a:xfrm>
            <a:off x="2335383" y="5000891"/>
            <a:ext cx="7521233" cy="830997"/>
          </a:xfrm>
          <a:prstGeom prst="rect">
            <a:avLst/>
          </a:prstGeom>
          <a:noFill/>
        </p:spPr>
        <p:txBody>
          <a:bodyPr wrap="square">
            <a:spAutoFit/>
          </a:bodyPr>
          <a:lstStyle/>
          <a:p>
            <a:pPr algn="ctr" fontAlgn="auto">
              <a:spcBef>
                <a:spcPts val="0"/>
              </a:spcBef>
              <a:spcAft>
                <a:spcPts val="0"/>
              </a:spcAft>
              <a:buClrTx/>
              <a:buFontTx/>
              <a:buNone/>
            </a:pPr>
            <a:r>
              <a:rPr lang="en-GB" sz="2400" dirty="0">
                <a:solidFill>
                  <a:srgbClr val="585858"/>
                </a:solidFill>
                <a:latin typeface="+mj-lt"/>
                <a:ea typeface="Calibri" panose="020F0502020204030204" pitchFamily="34" charset="0"/>
                <a:cs typeface="Times New Roman" panose="02020603050405020304" pitchFamily="18" charset="0"/>
              </a:rPr>
              <a:t>Which helps more when trying to think about how to calculate the mean?</a:t>
            </a:r>
          </a:p>
        </p:txBody>
      </p:sp>
      <p:pic>
        <p:nvPicPr>
          <p:cNvPr id="7" name="Picture 6">
            <a:extLst>
              <a:ext uri="{FF2B5EF4-FFF2-40B4-BE49-F238E27FC236}">
                <a16:creationId xmlns:a16="http://schemas.microsoft.com/office/drawing/2014/main" id="{5ADDD9F3-A7DA-4719-ABEC-B0DF98AE16FB}"/>
              </a:ext>
            </a:extLst>
          </p:cNvPr>
          <p:cNvPicPr>
            <a:picLocks noChangeAspect="1"/>
          </p:cNvPicPr>
          <p:nvPr/>
        </p:nvPicPr>
        <p:blipFill>
          <a:blip r:embed="rId3"/>
          <a:stretch>
            <a:fillRect/>
          </a:stretch>
        </p:blipFill>
        <p:spPr>
          <a:xfrm>
            <a:off x="6384032" y="2195049"/>
            <a:ext cx="4249280" cy="2505673"/>
          </a:xfrm>
          <a:prstGeom prst="rect">
            <a:avLst/>
          </a:prstGeom>
        </p:spPr>
      </p:pic>
      <p:sp>
        <p:nvSpPr>
          <p:cNvPr id="9" name="TextBox 8">
            <a:extLst>
              <a:ext uri="{FF2B5EF4-FFF2-40B4-BE49-F238E27FC236}">
                <a16:creationId xmlns:a16="http://schemas.microsoft.com/office/drawing/2014/main" id="{0F747549-EA51-4798-BA7F-B398F2B65BE5}"/>
              </a:ext>
            </a:extLst>
          </p:cNvPr>
          <p:cNvSpPr txBox="1"/>
          <p:nvPr/>
        </p:nvSpPr>
        <p:spPr>
          <a:xfrm>
            <a:off x="641933" y="1023119"/>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a:t>
            </a:r>
            <a:endParaRPr lang="en-GB" dirty="0"/>
          </a:p>
        </p:txBody>
      </p:sp>
    </p:spTree>
    <p:extLst>
      <p:ext uri="{BB962C8B-B14F-4D97-AF65-F5344CB8AC3E}">
        <p14:creationId xmlns:p14="http://schemas.microsoft.com/office/powerpoint/2010/main" val="1737081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710A6BE-EEC0-4179-870E-69BE6692121A}"/>
              </a:ext>
            </a:extLst>
          </p:cNvPr>
          <p:cNvGrpSpPr/>
          <p:nvPr/>
        </p:nvGrpSpPr>
        <p:grpSpPr>
          <a:xfrm>
            <a:off x="660694" y="1597516"/>
            <a:ext cx="6160612" cy="3847708"/>
            <a:chOff x="660694" y="1597516"/>
            <a:chExt cx="6160612" cy="3847708"/>
          </a:xfrm>
        </p:grpSpPr>
        <p:sp>
          <p:nvSpPr>
            <p:cNvPr id="8" name="Content Placeholder 2">
              <a:extLst>
                <a:ext uri="{FF2B5EF4-FFF2-40B4-BE49-F238E27FC236}">
                  <a16:creationId xmlns:a16="http://schemas.microsoft.com/office/drawing/2014/main" id="{DB069178-D876-43A4-B671-B53521ED9D6B}"/>
                </a:ext>
              </a:extLst>
            </p:cNvPr>
            <p:cNvSpPr txBox="1">
              <a:spLocks/>
            </p:cNvSpPr>
            <p:nvPr/>
          </p:nvSpPr>
          <p:spPr>
            <a:xfrm>
              <a:off x="660694" y="1597516"/>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6A2E54B-A827-4D23-8700-0E14E556A2E6}"/>
                </a:ext>
              </a:extLst>
            </p:cNvPr>
            <p:cNvSpPr txBox="1"/>
            <p:nvPr/>
          </p:nvSpPr>
          <p:spPr>
            <a:xfrm>
              <a:off x="693838" y="1665308"/>
              <a:ext cx="6094323" cy="923330"/>
            </a:xfrm>
            <a:prstGeom prst="rect">
              <a:avLst/>
            </a:prstGeom>
            <a:noFill/>
          </p:spPr>
          <p:txBody>
            <a:bodyPr wrap="square">
              <a:spAutoFit/>
            </a:bodyPr>
            <a:lstStyle/>
            <a:p>
              <a:pPr algn="ctr" fontAlgn="auto">
                <a:spcBef>
                  <a:spcPts val="400"/>
                </a:spcBef>
                <a:spcAft>
                  <a:spcPts val="400"/>
                </a:spcAft>
                <a:buClrTx/>
                <a:buFontTx/>
                <a:buNone/>
              </a:pPr>
              <a:r>
                <a:rPr lang="en-GB" sz="1800" dirty="0">
                  <a:solidFill>
                    <a:srgbClr val="585858"/>
                  </a:solidFill>
                  <a:latin typeface="+mj-lt"/>
                  <a:ea typeface="Calibri" panose="020F0502020204030204" pitchFamily="34" charset="0"/>
                  <a:cs typeface="Times New Roman" panose="02020603050405020304" pitchFamily="18" charset="0"/>
                </a:rPr>
                <a:t>Students were asked to calculate the mean number of goals scored in another set of matches, as recorded in this table.</a:t>
              </a:r>
            </a:p>
          </p:txBody>
        </p:sp>
        <p:sp>
          <p:nvSpPr>
            <p:cNvPr id="15" name="TextBox 14">
              <a:extLst>
                <a:ext uri="{FF2B5EF4-FFF2-40B4-BE49-F238E27FC236}">
                  <a16:creationId xmlns:a16="http://schemas.microsoft.com/office/drawing/2014/main" id="{F06FC57B-7BAA-4433-8B92-22D10D4EA675}"/>
                </a:ext>
              </a:extLst>
            </p:cNvPr>
            <p:cNvSpPr txBox="1"/>
            <p:nvPr/>
          </p:nvSpPr>
          <p:spPr>
            <a:xfrm>
              <a:off x="888827" y="4540250"/>
              <a:ext cx="5513033" cy="646331"/>
            </a:xfrm>
            <a:prstGeom prst="rect">
              <a:avLst/>
            </a:prstGeom>
            <a:noFill/>
          </p:spPr>
          <p:txBody>
            <a:bodyPr wrap="square">
              <a:spAutoFit/>
            </a:bodyPr>
            <a:lstStyle/>
            <a:p>
              <a:pPr algn="ctr" fontAlgn="auto">
                <a:spcBef>
                  <a:spcPts val="0"/>
                </a:spcBef>
                <a:spcAft>
                  <a:spcPts val="0"/>
                </a:spcAft>
                <a:buClrTx/>
                <a:buFontTx/>
                <a:buNone/>
              </a:pPr>
              <a:r>
                <a:rPr lang="en-GB" sz="1800" dirty="0">
                  <a:solidFill>
                    <a:srgbClr val="585858"/>
                  </a:solidFill>
                  <a:latin typeface="+mj-lt"/>
                  <a:ea typeface="Calibri" panose="020F0502020204030204" pitchFamily="34" charset="0"/>
                  <a:cs typeface="Times New Roman" panose="02020603050405020304" pitchFamily="18" charset="0"/>
                </a:rPr>
                <a:t>Some students used this calculation: 40 ÷ 12.</a:t>
              </a:r>
              <a:br>
                <a:rPr lang="en-GB" sz="1800" dirty="0">
                  <a:solidFill>
                    <a:srgbClr val="585858"/>
                  </a:solidFill>
                  <a:latin typeface="+mj-lt"/>
                  <a:ea typeface="Calibri" panose="020F0502020204030204" pitchFamily="34" charset="0"/>
                  <a:cs typeface="Times New Roman" panose="02020603050405020304" pitchFamily="18" charset="0"/>
                </a:rPr>
              </a:br>
              <a:r>
                <a:rPr lang="en-GB" sz="1800" dirty="0">
                  <a:solidFill>
                    <a:srgbClr val="585858"/>
                  </a:solidFill>
                  <a:latin typeface="+mj-lt"/>
                  <a:ea typeface="Calibri" panose="020F0502020204030204" pitchFamily="34" charset="0"/>
                  <a:cs typeface="Times New Roman" panose="02020603050405020304" pitchFamily="18" charset="0"/>
                </a:rPr>
                <a:t>What have they misunderstood?</a:t>
              </a:r>
              <a:endParaRPr lang="en-GB" sz="1800" dirty="0">
                <a:solidFill>
                  <a:srgbClr val="585858"/>
                </a:solidFill>
                <a:latin typeface="+mj-lt"/>
              </a:endParaRPr>
            </a:p>
          </p:txBody>
        </p:sp>
      </p:grpSp>
      <p:sp>
        <p:nvSpPr>
          <p:cNvPr id="2" name="Title 1">
            <a:extLst>
              <a:ext uri="{FF2B5EF4-FFF2-40B4-BE49-F238E27FC236}">
                <a16:creationId xmlns:a16="http://schemas.microsoft.com/office/drawing/2014/main" id="{F39BB37E-1032-4EF0-B943-54570EE94037}"/>
              </a:ext>
            </a:extLst>
          </p:cNvPr>
          <p:cNvSpPr>
            <a:spLocks noGrp="1"/>
          </p:cNvSpPr>
          <p:nvPr>
            <p:ph type="title"/>
          </p:nvPr>
        </p:nvSpPr>
        <p:spPr/>
        <p:txBody>
          <a:bodyPr>
            <a:noAutofit/>
          </a:bodyPr>
          <a:lstStyle/>
          <a:p>
            <a:r>
              <a:rPr lang="en-GB" sz="2400" b="1" dirty="0"/>
              <a:t>Correctly calculate the mean from a frequency table</a:t>
            </a:r>
          </a:p>
        </p:txBody>
      </p:sp>
      <p:sp>
        <p:nvSpPr>
          <p:cNvPr id="7" name="Content Placeholder 2">
            <a:extLst>
              <a:ext uri="{FF2B5EF4-FFF2-40B4-BE49-F238E27FC236}">
                <a16:creationId xmlns:a16="http://schemas.microsoft.com/office/drawing/2014/main" id="{5B61DD7C-367A-473E-8042-6AF915CE3676}"/>
              </a:ext>
            </a:extLst>
          </p:cNvPr>
          <p:cNvSpPr txBox="1">
            <a:spLocks/>
          </p:cNvSpPr>
          <p:nvPr/>
        </p:nvSpPr>
        <p:spPr>
          <a:xfrm>
            <a:off x="6821307" y="1412777"/>
            <a:ext cx="4891318" cy="2376264"/>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spcAft>
                <a:spcPts val="0"/>
              </a:spcAft>
              <a:buClrTx/>
            </a:pPr>
            <a:r>
              <a:rPr lang="en-GB" sz="2400" dirty="0"/>
              <a:t>What misconception is this example trying to expose?</a:t>
            </a:r>
          </a:p>
          <a:p>
            <a:pPr lvl="1" fontAlgn="auto">
              <a:spcAft>
                <a:spcPts val="0"/>
              </a:spcAft>
              <a:buClrTx/>
            </a:pPr>
            <a:r>
              <a:rPr lang="en-GB" sz="2400" dirty="0"/>
              <a:t>How might this number line representation support your explanation?</a:t>
            </a:r>
          </a:p>
        </p:txBody>
      </p:sp>
      <p:pic>
        <p:nvPicPr>
          <p:cNvPr id="9" name="Picture 8">
            <a:extLst>
              <a:ext uri="{FF2B5EF4-FFF2-40B4-BE49-F238E27FC236}">
                <a16:creationId xmlns:a16="http://schemas.microsoft.com/office/drawing/2014/main" id="{EE2F629E-65C9-4AFE-ADEB-853EE3C1ECF8}"/>
              </a:ext>
            </a:extLst>
          </p:cNvPr>
          <p:cNvPicPr>
            <a:picLocks noChangeAspect="1"/>
          </p:cNvPicPr>
          <p:nvPr/>
        </p:nvPicPr>
        <p:blipFill>
          <a:blip r:embed="rId3"/>
          <a:stretch>
            <a:fillRect/>
          </a:stretch>
        </p:blipFill>
        <p:spPr>
          <a:xfrm>
            <a:off x="7968208" y="3765665"/>
            <a:ext cx="2808312" cy="1420916"/>
          </a:xfrm>
          <a:prstGeom prst="rect">
            <a:avLst/>
          </a:prstGeom>
        </p:spPr>
      </p:pic>
      <p:graphicFrame>
        <p:nvGraphicFramePr>
          <p:cNvPr id="10" name="Table 9">
            <a:extLst>
              <a:ext uri="{FF2B5EF4-FFF2-40B4-BE49-F238E27FC236}">
                <a16:creationId xmlns:a16="http://schemas.microsoft.com/office/drawing/2014/main" id="{EF8240E6-6154-48B1-9DCB-76ED7781F4A0}"/>
              </a:ext>
            </a:extLst>
          </p:cNvPr>
          <p:cNvGraphicFramePr>
            <a:graphicFrameLocks noGrp="1"/>
          </p:cNvGraphicFramePr>
          <p:nvPr>
            <p:extLst>
              <p:ext uri="{D42A27DB-BD31-4B8C-83A1-F6EECF244321}">
                <p14:modId xmlns:p14="http://schemas.microsoft.com/office/powerpoint/2010/main" val="2305742670"/>
              </p:ext>
            </p:extLst>
          </p:nvPr>
        </p:nvGraphicFramePr>
        <p:xfrm>
          <a:off x="2476181" y="2628454"/>
          <a:ext cx="2595926" cy="1871980"/>
        </p:xfrm>
        <a:graphic>
          <a:graphicData uri="http://schemas.openxmlformats.org/drawingml/2006/table">
            <a:tbl>
              <a:tblPr firstRow="1" firstCol="1" bandRow="1">
                <a:tableStyleId>{912C8C85-51F0-491E-9774-3900AFEF0FD7}</a:tableStyleId>
              </a:tblPr>
              <a:tblGrid>
                <a:gridCol w="1406499">
                  <a:extLst>
                    <a:ext uri="{9D8B030D-6E8A-4147-A177-3AD203B41FA5}">
                      <a16:colId xmlns:a16="http://schemas.microsoft.com/office/drawing/2014/main" val="3949078702"/>
                    </a:ext>
                  </a:extLst>
                </a:gridCol>
                <a:gridCol w="1189427">
                  <a:extLst>
                    <a:ext uri="{9D8B030D-6E8A-4147-A177-3AD203B41FA5}">
                      <a16:colId xmlns:a16="http://schemas.microsoft.com/office/drawing/2014/main" val="644170054"/>
                    </a:ext>
                  </a:extLst>
                </a:gridCol>
              </a:tblGrid>
              <a:tr h="3238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b="1" dirty="0">
                          <a:solidFill>
                            <a:srgbClr val="585858"/>
                          </a:solidFill>
                          <a:effectLst/>
                        </a:rPr>
                        <a:t>Goals</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b="1">
                          <a:solidFill>
                            <a:srgbClr val="585858"/>
                          </a:solidFill>
                          <a:effectLst/>
                        </a:rPr>
                        <a:t>Matches</a:t>
                      </a:r>
                      <a:endParaRPr lang="en-GB" sz="20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0286701"/>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0</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2</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1372962"/>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2</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5</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32577"/>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3</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3</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8838317"/>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5</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3</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91891"/>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6</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1</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6668504"/>
                  </a:ext>
                </a:extLst>
              </a:tr>
            </a:tbl>
          </a:graphicData>
        </a:graphic>
      </p:graphicFrame>
      <p:sp>
        <p:nvSpPr>
          <p:cNvPr id="13" name="TextBox 12">
            <a:extLst>
              <a:ext uri="{FF2B5EF4-FFF2-40B4-BE49-F238E27FC236}">
                <a16:creationId xmlns:a16="http://schemas.microsoft.com/office/drawing/2014/main" id="{910C9C25-DF7F-4068-B3C7-DBD44FB2EDB5}"/>
              </a:ext>
            </a:extLst>
          </p:cNvPr>
          <p:cNvSpPr txBox="1"/>
          <p:nvPr/>
        </p:nvSpPr>
        <p:spPr>
          <a:xfrm>
            <a:off x="598182" y="1058696"/>
            <a:ext cx="6094324" cy="461665"/>
          </a:xfrm>
          <a:prstGeom prst="rect">
            <a:avLst/>
          </a:prstGeom>
          <a:noFill/>
        </p:spPr>
        <p:txBody>
          <a:bodyPr wrap="square">
            <a:spAutoFit/>
          </a:bodyPr>
          <a:lstStyle/>
          <a:p>
            <a:pPr>
              <a:buNone/>
            </a:pPr>
            <a:r>
              <a:rPr lang="en-GB" sz="2400" b="1" dirty="0"/>
              <a:t>Example 7</a:t>
            </a:r>
          </a:p>
        </p:txBody>
      </p:sp>
    </p:spTree>
    <p:extLst>
      <p:ext uri="{BB962C8B-B14F-4D97-AF65-F5344CB8AC3E}">
        <p14:creationId xmlns:p14="http://schemas.microsoft.com/office/powerpoint/2010/main" val="831025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E499B7-155F-4158-8EA2-8A20BB897325}"/>
              </a:ext>
            </a:extLst>
          </p:cNvPr>
          <p:cNvGrpSpPr/>
          <p:nvPr/>
        </p:nvGrpSpPr>
        <p:grpSpPr>
          <a:xfrm>
            <a:off x="660694" y="1597516"/>
            <a:ext cx="6160612" cy="3847708"/>
            <a:chOff x="660694" y="1597516"/>
            <a:chExt cx="6160612" cy="3847708"/>
          </a:xfrm>
        </p:grpSpPr>
        <p:sp>
          <p:nvSpPr>
            <p:cNvPr id="8" name="Content Placeholder 2">
              <a:extLst>
                <a:ext uri="{FF2B5EF4-FFF2-40B4-BE49-F238E27FC236}">
                  <a16:creationId xmlns:a16="http://schemas.microsoft.com/office/drawing/2014/main" id="{DB069178-D876-43A4-B671-B53521ED9D6B}"/>
                </a:ext>
              </a:extLst>
            </p:cNvPr>
            <p:cNvSpPr txBox="1">
              <a:spLocks/>
            </p:cNvSpPr>
            <p:nvPr/>
          </p:nvSpPr>
          <p:spPr>
            <a:xfrm>
              <a:off x="660694" y="1597516"/>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374A0477-E91B-40DB-BAF0-E875459F0FD7}"/>
                </a:ext>
              </a:extLst>
            </p:cNvPr>
            <p:cNvSpPr txBox="1"/>
            <p:nvPr/>
          </p:nvSpPr>
          <p:spPr>
            <a:xfrm>
              <a:off x="693838" y="1665308"/>
              <a:ext cx="6094323" cy="923330"/>
            </a:xfrm>
            <a:prstGeom prst="rect">
              <a:avLst/>
            </a:prstGeom>
            <a:noFill/>
          </p:spPr>
          <p:txBody>
            <a:bodyPr wrap="square">
              <a:spAutoFit/>
            </a:bodyPr>
            <a:lstStyle/>
            <a:p>
              <a:pPr algn="ctr" fontAlgn="auto">
                <a:spcBef>
                  <a:spcPts val="400"/>
                </a:spcBef>
                <a:spcAft>
                  <a:spcPts val="400"/>
                </a:spcAft>
                <a:buClrTx/>
                <a:buFontTx/>
                <a:buNone/>
              </a:pPr>
              <a:r>
                <a:rPr lang="en-GB" sz="1800" dirty="0">
                  <a:solidFill>
                    <a:srgbClr val="585858"/>
                  </a:solidFill>
                  <a:latin typeface="+mj-lt"/>
                  <a:ea typeface="Calibri" panose="020F0502020204030204" pitchFamily="34" charset="0"/>
                  <a:cs typeface="Times New Roman" panose="02020603050405020304" pitchFamily="18" charset="0"/>
                </a:rPr>
                <a:t>Students were asked to calculate the mean number of goals scored in another set of matches, as recorded in this table.</a:t>
              </a:r>
            </a:p>
          </p:txBody>
        </p:sp>
        <p:sp>
          <p:nvSpPr>
            <p:cNvPr id="15" name="TextBox 14">
              <a:extLst>
                <a:ext uri="{FF2B5EF4-FFF2-40B4-BE49-F238E27FC236}">
                  <a16:creationId xmlns:a16="http://schemas.microsoft.com/office/drawing/2014/main" id="{316571DE-3740-4A3D-BAF3-C558DC182B3F}"/>
                </a:ext>
              </a:extLst>
            </p:cNvPr>
            <p:cNvSpPr txBox="1"/>
            <p:nvPr/>
          </p:nvSpPr>
          <p:spPr>
            <a:xfrm>
              <a:off x="888827" y="4540250"/>
              <a:ext cx="5513033" cy="646331"/>
            </a:xfrm>
            <a:prstGeom prst="rect">
              <a:avLst/>
            </a:prstGeom>
            <a:noFill/>
          </p:spPr>
          <p:txBody>
            <a:bodyPr wrap="square">
              <a:spAutoFit/>
            </a:bodyPr>
            <a:lstStyle/>
            <a:p>
              <a:pPr algn="ctr" fontAlgn="auto">
                <a:spcBef>
                  <a:spcPts val="0"/>
                </a:spcBef>
                <a:spcAft>
                  <a:spcPts val="0"/>
                </a:spcAft>
                <a:buClrTx/>
                <a:buFontTx/>
                <a:buNone/>
              </a:pPr>
              <a:r>
                <a:rPr lang="en-GB" sz="1800" dirty="0">
                  <a:solidFill>
                    <a:srgbClr val="585858"/>
                  </a:solidFill>
                  <a:latin typeface="+mj-lt"/>
                  <a:ea typeface="Calibri" panose="020F0502020204030204" pitchFamily="34" charset="0"/>
                  <a:cs typeface="Times New Roman" panose="02020603050405020304" pitchFamily="18" charset="0"/>
                </a:rPr>
                <a:t>Some students used this calculation: 40 ÷ 12.</a:t>
              </a:r>
              <a:br>
                <a:rPr lang="en-GB" sz="1800" dirty="0">
                  <a:solidFill>
                    <a:srgbClr val="585858"/>
                  </a:solidFill>
                  <a:latin typeface="+mj-lt"/>
                  <a:ea typeface="Calibri" panose="020F0502020204030204" pitchFamily="34" charset="0"/>
                  <a:cs typeface="Times New Roman" panose="02020603050405020304" pitchFamily="18" charset="0"/>
                </a:rPr>
              </a:br>
              <a:r>
                <a:rPr lang="en-GB" sz="1800" dirty="0">
                  <a:solidFill>
                    <a:srgbClr val="585858"/>
                  </a:solidFill>
                  <a:latin typeface="+mj-lt"/>
                  <a:ea typeface="Calibri" panose="020F0502020204030204" pitchFamily="34" charset="0"/>
                  <a:cs typeface="Times New Roman" panose="02020603050405020304" pitchFamily="18" charset="0"/>
                </a:rPr>
                <a:t>What have they misunderstood?</a:t>
              </a:r>
              <a:endParaRPr lang="en-GB" sz="1800" dirty="0">
                <a:solidFill>
                  <a:srgbClr val="585858"/>
                </a:solidFill>
                <a:latin typeface="+mj-lt"/>
              </a:endParaRPr>
            </a:p>
          </p:txBody>
        </p:sp>
      </p:grpSp>
      <p:sp>
        <p:nvSpPr>
          <p:cNvPr id="2" name="Title 1">
            <a:extLst>
              <a:ext uri="{FF2B5EF4-FFF2-40B4-BE49-F238E27FC236}">
                <a16:creationId xmlns:a16="http://schemas.microsoft.com/office/drawing/2014/main" id="{F39BB37E-1032-4EF0-B943-54570EE94037}"/>
              </a:ext>
            </a:extLst>
          </p:cNvPr>
          <p:cNvSpPr>
            <a:spLocks noGrp="1"/>
          </p:cNvSpPr>
          <p:nvPr>
            <p:ph type="title"/>
          </p:nvPr>
        </p:nvSpPr>
        <p:spPr/>
        <p:txBody>
          <a:bodyPr>
            <a:noAutofit/>
          </a:bodyPr>
          <a:lstStyle/>
          <a:p>
            <a:r>
              <a:rPr lang="en-GB" sz="2400" b="1" dirty="0"/>
              <a:t>Correctly calculate the mean from a frequency table</a:t>
            </a:r>
          </a:p>
        </p:txBody>
      </p:sp>
      <p:sp>
        <p:nvSpPr>
          <p:cNvPr id="7" name="Content Placeholder 2">
            <a:extLst>
              <a:ext uri="{FF2B5EF4-FFF2-40B4-BE49-F238E27FC236}">
                <a16:creationId xmlns:a16="http://schemas.microsoft.com/office/drawing/2014/main" id="{5B61DD7C-367A-473E-8042-6AF915CE3676}"/>
              </a:ext>
            </a:extLst>
          </p:cNvPr>
          <p:cNvSpPr txBox="1">
            <a:spLocks/>
          </p:cNvSpPr>
          <p:nvPr/>
        </p:nvSpPr>
        <p:spPr>
          <a:xfrm>
            <a:off x="6821307" y="1412776"/>
            <a:ext cx="4891318" cy="4392487"/>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spcAft>
                <a:spcPts val="0"/>
              </a:spcAft>
              <a:buClrTx/>
            </a:pPr>
            <a:r>
              <a:rPr lang="en-GB" sz="2400" dirty="0"/>
              <a:t>Watch video 2 of </a:t>
            </a:r>
            <a:r>
              <a:rPr lang="en-GB" sz="2400" dirty="0">
                <a:hlinkClick r:id="rId3"/>
              </a:rPr>
              <a:t>Insights from experienced teachers | NCETM</a:t>
            </a:r>
            <a:r>
              <a:rPr lang="en-GB" sz="2400" dirty="0"/>
              <a:t>.</a:t>
            </a:r>
          </a:p>
          <a:p>
            <a:pPr lvl="1" fontAlgn="auto">
              <a:spcAft>
                <a:spcPts val="0"/>
              </a:spcAft>
              <a:buClrTx/>
            </a:pPr>
            <a:r>
              <a:rPr lang="en-GB" sz="2400" dirty="0"/>
              <a:t>How do the teachers’ reflections on teaching algorithmically in the past compare to your own experience of this topic?</a:t>
            </a:r>
          </a:p>
          <a:p>
            <a:pPr lvl="1" fontAlgn="auto">
              <a:spcAft>
                <a:spcPts val="0"/>
              </a:spcAft>
              <a:buClrTx/>
            </a:pPr>
            <a:r>
              <a:rPr lang="en-GB" sz="2400" dirty="0"/>
              <a:t>Why is it important to ‘do the maths’ first when preparing to give a task like this to your students?</a:t>
            </a:r>
          </a:p>
        </p:txBody>
      </p:sp>
      <p:graphicFrame>
        <p:nvGraphicFramePr>
          <p:cNvPr id="10" name="Table 9">
            <a:extLst>
              <a:ext uri="{FF2B5EF4-FFF2-40B4-BE49-F238E27FC236}">
                <a16:creationId xmlns:a16="http://schemas.microsoft.com/office/drawing/2014/main" id="{EF8240E6-6154-48B1-9DCB-76ED7781F4A0}"/>
              </a:ext>
            </a:extLst>
          </p:cNvPr>
          <p:cNvGraphicFramePr>
            <a:graphicFrameLocks noGrp="1"/>
          </p:cNvGraphicFramePr>
          <p:nvPr>
            <p:extLst>
              <p:ext uri="{D42A27DB-BD31-4B8C-83A1-F6EECF244321}">
                <p14:modId xmlns:p14="http://schemas.microsoft.com/office/powerpoint/2010/main" val="2592516026"/>
              </p:ext>
            </p:extLst>
          </p:nvPr>
        </p:nvGraphicFramePr>
        <p:xfrm>
          <a:off x="2423592" y="2588638"/>
          <a:ext cx="2595926" cy="1871980"/>
        </p:xfrm>
        <a:graphic>
          <a:graphicData uri="http://schemas.openxmlformats.org/drawingml/2006/table">
            <a:tbl>
              <a:tblPr firstRow="1" firstCol="1" bandRow="1">
                <a:tableStyleId>{912C8C85-51F0-491E-9774-3900AFEF0FD7}</a:tableStyleId>
              </a:tblPr>
              <a:tblGrid>
                <a:gridCol w="1406499">
                  <a:extLst>
                    <a:ext uri="{9D8B030D-6E8A-4147-A177-3AD203B41FA5}">
                      <a16:colId xmlns:a16="http://schemas.microsoft.com/office/drawing/2014/main" val="3949078702"/>
                    </a:ext>
                  </a:extLst>
                </a:gridCol>
                <a:gridCol w="1189427">
                  <a:extLst>
                    <a:ext uri="{9D8B030D-6E8A-4147-A177-3AD203B41FA5}">
                      <a16:colId xmlns:a16="http://schemas.microsoft.com/office/drawing/2014/main" val="644170054"/>
                    </a:ext>
                  </a:extLst>
                </a:gridCol>
              </a:tblGrid>
              <a:tr h="3238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b="1" dirty="0">
                          <a:solidFill>
                            <a:srgbClr val="585858"/>
                          </a:solidFill>
                          <a:effectLst/>
                        </a:rPr>
                        <a:t>Goals</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b="1" dirty="0">
                          <a:solidFill>
                            <a:srgbClr val="585858"/>
                          </a:solidFill>
                          <a:effectLst/>
                        </a:rPr>
                        <a:t>Matches</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0286701"/>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0</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2</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1372962"/>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2</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5</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32577"/>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3</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3</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8838317"/>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5</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3</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91891"/>
                  </a:ext>
                </a:extLst>
              </a:tr>
              <a:tr h="28829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6</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800"/>
                        </a:spcAft>
                      </a:pPr>
                      <a:r>
                        <a:rPr lang="en-GB" sz="2000" dirty="0">
                          <a:solidFill>
                            <a:srgbClr val="585858"/>
                          </a:solidFill>
                          <a:effectLst/>
                        </a:rPr>
                        <a:t>1</a:t>
                      </a:r>
                      <a:endParaRPr lang="en-GB" sz="20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6668504"/>
                  </a:ext>
                </a:extLst>
              </a:tr>
            </a:tbl>
          </a:graphicData>
        </a:graphic>
      </p:graphicFrame>
      <p:sp>
        <p:nvSpPr>
          <p:cNvPr id="13" name="TextBox 12">
            <a:extLst>
              <a:ext uri="{FF2B5EF4-FFF2-40B4-BE49-F238E27FC236}">
                <a16:creationId xmlns:a16="http://schemas.microsoft.com/office/drawing/2014/main" id="{910C9C25-DF7F-4068-B3C7-DBD44FB2EDB5}"/>
              </a:ext>
            </a:extLst>
          </p:cNvPr>
          <p:cNvSpPr txBox="1"/>
          <p:nvPr/>
        </p:nvSpPr>
        <p:spPr>
          <a:xfrm>
            <a:off x="598182" y="1058696"/>
            <a:ext cx="6094324" cy="461665"/>
          </a:xfrm>
          <a:prstGeom prst="rect">
            <a:avLst/>
          </a:prstGeom>
          <a:noFill/>
        </p:spPr>
        <p:txBody>
          <a:bodyPr wrap="square">
            <a:spAutoFit/>
          </a:bodyPr>
          <a:lstStyle/>
          <a:p>
            <a:pPr>
              <a:buNone/>
            </a:pPr>
            <a:r>
              <a:rPr lang="en-GB" sz="2400" b="1" dirty="0"/>
              <a:t>Example 7</a:t>
            </a:r>
          </a:p>
        </p:txBody>
      </p:sp>
    </p:spTree>
    <p:extLst>
      <p:ext uri="{BB962C8B-B14F-4D97-AF65-F5344CB8AC3E}">
        <p14:creationId xmlns:p14="http://schemas.microsoft.com/office/powerpoint/2010/main" val="1519529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B37E-1032-4EF0-B943-54570EE94037}"/>
              </a:ext>
            </a:extLst>
          </p:cNvPr>
          <p:cNvSpPr>
            <a:spLocks noGrp="1"/>
          </p:cNvSpPr>
          <p:nvPr>
            <p:ph type="title"/>
          </p:nvPr>
        </p:nvSpPr>
        <p:spPr/>
        <p:txBody>
          <a:bodyPr>
            <a:noAutofit/>
          </a:bodyPr>
          <a:lstStyle/>
          <a:p>
            <a:r>
              <a:rPr lang="en-GB" sz="2400" b="1" dirty="0"/>
              <a:t>Correctly calculate the mean from a frequency table</a:t>
            </a:r>
          </a:p>
        </p:txBody>
      </p:sp>
      <p:graphicFrame>
        <p:nvGraphicFramePr>
          <p:cNvPr id="4" name="Table 3">
            <a:extLst>
              <a:ext uri="{FF2B5EF4-FFF2-40B4-BE49-F238E27FC236}">
                <a16:creationId xmlns:a16="http://schemas.microsoft.com/office/drawing/2014/main" id="{E0219377-F6FE-4FFA-97A6-E0F95548AD29}"/>
              </a:ext>
            </a:extLst>
          </p:cNvPr>
          <p:cNvGraphicFramePr>
            <a:graphicFrameLocks noGrp="1"/>
          </p:cNvGraphicFramePr>
          <p:nvPr/>
        </p:nvGraphicFramePr>
        <p:xfrm>
          <a:off x="3202354" y="3031029"/>
          <a:ext cx="5787292" cy="1315848"/>
        </p:xfrm>
        <a:graphic>
          <a:graphicData uri="http://schemas.openxmlformats.org/drawingml/2006/table">
            <a:tbl>
              <a:tblPr firstRow="1" firstCol="1" bandRow="1">
                <a:tableStyleId>{912C8C85-51F0-491E-9774-3900AFEF0FD7}</a:tableStyleId>
              </a:tblPr>
              <a:tblGrid>
                <a:gridCol w="1446495">
                  <a:extLst>
                    <a:ext uri="{9D8B030D-6E8A-4147-A177-3AD203B41FA5}">
                      <a16:colId xmlns:a16="http://schemas.microsoft.com/office/drawing/2014/main" val="586369314"/>
                    </a:ext>
                  </a:extLst>
                </a:gridCol>
                <a:gridCol w="1446495">
                  <a:extLst>
                    <a:ext uri="{9D8B030D-6E8A-4147-A177-3AD203B41FA5}">
                      <a16:colId xmlns:a16="http://schemas.microsoft.com/office/drawing/2014/main" val="314489163"/>
                    </a:ext>
                  </a:extLst>
                </a:gridCol>
                <a:gridCol w="1446495">
                  <a:extLst>
                    <a:ext uri="{9D8B030D-6E8A-4147-A177-3AD203B41FA5}">
                      <a16:colId xmlns:a16="http://schemas.microsoft.com/office/drawing/2014/main" val="561818288"/>
                    </a:ext>
                  </a:extLst>
                </a:gridCol>
                <a:gridCol w="1447807">
                  <a:extLst>
                    <a:ext uri="{9D8B030D-6E8A-4147-A177-3AD203B41FA5}">
                      <a16:colId xmlns:a16="http://schemas.microsoft.com/office/drawing/2014/main" val="32234892"/>
                    </a:ext>
                  </a:extLst>
                </a:gridCol>
              </a:tblGrid>
              <a:tr h="696144">
                <a:tc>
                  <a:txBody>
                    <a:bodyPr/>
                    <a:lstStyle/>
                    <a:p>
                      <a:pPr algn="ctr">
                        <a:lnSpc>
                          <a:spcPct val="107000"/>
                        </a:lnSpc>
                        <a:spcAft>
                          <a:spcPts val="800"/>
                        </a:spcAft>
                      </a:pPr>
                      <a:r>
                        <a:rPr lang="en-GB" sz="2400" b="1">
                          <a:solidFill>
                            <a:srgbClr val="585858"/>
                          </a:solidFill>
                          <a:effectLst/>
                        </a:rPr>
                        <a:t>25 s</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b="1">
                          <a:solidFill>
                            <a:srgbClr val="585858"/>
                          </a:solidFill>
                          <a:effectLst/>
                        </a:rPr>
                        <a:t>30 s</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b="1">
                          <a:solidFill>
                            <a:srgbClr val="585858"/>
                          </a:solidFill>
                          <a:effectLst/>
                        </a:rPr>
                        <a:t>45 s</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b="1">
                          <a:solidFill>
                            <a:srgbClr val="585858"/>
                          </a:solidFill>
                          <a:effectLst/>
                        </a:rPr>
                        <a:t>1 min</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4752177"/>
                  </a:ext>
                </a:extLst>
              </a:tr>
              <a:tr h="619704">
                <a:tc>
                  <a:txBody>
                    <a:bodyPr/>
                    <a:lstStyle/>
                    <a:p>
                      <a:pPr algn="ctr">
                        <a:lnSpc>
                          <a:spcPct val="107000"/>
                        </a:lnSpc>
                        <a:spcAft>
                          <a:spcPts val="800"/>
                        </a:spcAft>
                      </a:pPr>
                      <a:r>
                        <a:rPr lang="en-GB" sz="2400" b="0" dirty="0">
                          <a:solidFill>
                            <a:srgbClr val="585858"/>
                          </a:solidFill>
                          <a:effectLst/>
                        </a:rPr>
                        <a:t>4</a:t>
                      </a:r>
                      <a:endParaRPr lang="en-GB" sz="2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585858"/>
                          </a:solidFill>
                          <a:effectLst/>
                        </a:rPr>
                        <a:t>6</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a:solidFill>
                            <a:srgbClr val="585858"/>
                          </a:solidFill>
                          <a:effectLst/>
                        </a:rPr>
                        <a:t>5</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585858"/>
                          </a:solidFill>
                          <a:effectLst/>
                        </a:rPr>
                        <a:t>2</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40819"/>
                  </a:ext>
                </a:extLst>
              </a:tr>
            </a:tbl>
          </a:graphicData>
        </a:graphic>
      </p:graphicFrame>
      <p:sp>
        <p:nvSpPr>
          <p:cNvPr id="5" name="TextBox 4">
            <a:extLst>
              <a:ext uri="{FF2B5EF4-FFF2-40B4-BE49-F238E27FC236}">
                <a16:creationId xmlns:a16="http://schemas.microsoft.com/office/drawing/2014/main" id="{BA7A5FA6-E15C-4238-8113-4DD758FC9475}"/>
              </a:ext>
            </a:extLst>
          </p:cNvPr>
          <p:cNvSpPr txBox="1"/>
          <p:nvPr/>
        </p:nvSpPr>
        <p:spPr>
          <a:xfrm>
            <a:off x="934598" y="1643345"/>
            <a:ext cx="10322805" cy="933589"/>
          </a:xfrm>
          <a:prstGeom prst="rect">
            <a:avLst/>
          </a:prstGeom>
          <a:noFill/>
        </p:spPr>
        <p:txBody>
          <a:bodyPr wrap="square">
            <a:spAutoFit/>
          </a:bodyPr>
          <a:lstStyle/>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Bhanu records how long she can hold the ‘plank’ position for. </a:t>
            </a:r>
          </a:p>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What is her mean hold time?</a:t>
            </a:r>
          </a:p>
        </p:txBody>
      </p:sp>
      <p:sp>
        <p:nvSpPr>
          <p:cNvPr id="7" name="TextBox 6">
            <a:extLst>
              <a:ext uri="{FF2B5EF4-FFF2-40B4-BE49-F238E27FC236}">
                <a16:creationId xmlns:a16="http://schemas.microsoft.com/office/drawing/2014/main" id="{A8E2A525-3362-4E32-9011-A7130DA349A5}"/>
              </a:ext>
            </a:extLst>
          </p:cNvPr>
          <p:cNvSpPr txBox="1"/>
          <p:nvPr/>
        </p:nvSpPr>
        <p:spPr>
          <a:xfrm>
            <a:off x="594008" y="1181680"/>
            <a:ext cx="6094324" cy="461665"/>
          </a:xfrm>
          <a:prstGeom prst="rect">
            <a:avLst/>
          </a:prstGeom>
          <a:noFill/>
        </p:spPr>
        <p:txBody>
          <a:bodyPr wrap="square">
            <a:spAutoFit/>
          </a:bodyPr>
          <a:lstStyle/>
          <a:p>
            <a:pPr>
              <a:buNone/>
            </a:pPr>
            <a:r>
              <a:rPr lang="en-GB" sz="2400" b="1" dirty="0"/>
              <a:t>Example 8</a:t>
            </a:r>
          </a:p>
        </p:txBody>
      </p:sp>
    </p:spTree>
    <p:extLst>
      <p:ext uri="{BB962C8B-B14F-4D97-AF65-F5344CB8AC3E}">
        <p14:creationId xmlns:p14="http://schemas.microsoft.com/office/powerpoint/2010/main" val="110828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715468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D536F9-FFE0-47EB-B996-48F40A8710BC}"/>
              </a:ext>
            </a:extLst>
          </p:cNvPr>
          <p:cNvGrpSpPr/>
          <p:nvPr/>
        </p:nvGrpSpPr>
        <p:grpSpPr>
          <a:xfrm>
            <a:off x="660694" y="1669524"/>
            <a:ext cx="6160612" cy="3847708"/>
            <a:chOff x="660694" y="1669524"/>
            <a:chExt cx="6160612" cy="3847708"/>
          </a:xfrm>
        </p:grpSpPr>
        <p:sp>
          <p:nvSpPr>
            <p:cNvPr id="8" name="Content Placeholder 2">
              <a:extLst>
                <a:ext uri="{FF2B5EF4-FFF2-40B4-BE49-F238E27FC236}">
                  <a16:creationId xmlns:a16="http://schemas.microsoft.com/office/drawing/2014/main" id="{DB069178-D876-43A4-B671-B53521ED9D6B}"/>
                </a:ext>
              </a:extLst>
            </p:cNvPr>
            <p:cNvSpPr txBox="1">
              <a:spLocks/>
            </p:cNvSpPr>
            <p:nvPr/>
          </p:nvSpPr>
          <p:spPr>
            <a:xfrm>
              <a:off x="660694" y="1669524"/>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BD17937-831F-4A25-B642-7CDBD6D8A2F8}"/>
                </a:ext>
              </a:extLst>
            </p:cNvPr>
            <p:cNvSpPr txBox="1"/>
            <p:nvPr/>
          </p:nvSpPr>
          <p:spPr>
            <a:xfrm>
              <a:off x="934599" y="1898696"/>
              <a:ext cx="5521442" cy="1302921"/>
            </a:xfrm>
            <a:prstGeom prst="rect">
              <a:avLst/>
            </a:prstGeom>
            <a:noFill/>
          </p:spPr>
          <p:txBody>
            <a:bodyPr wrap="square">
              <a:spAutoFit/>
            </a:bodyPr>
            <a:lstStyle/>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Bhanu records how long she can hold the ‘plank’ position for. </a:t>
              </a:r>
            </a:p>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What is her mean hold time?</a:t>
              </a:r>
            </a:p>
          </p:txBody>
        </p:sp>
      </p:grpSp>
      <p:sp>
        <p:nvSpPr>
          <p:cNvPr id="2" name="Title 1">
            <a:extLst>
              <a:ext uri="{FF2B5EF4-FFF2-40B4-BE49-F238E27FC236}">
                <a16:creationId xmlns:a16="http://schemas.microsoft.com/office/drawing/2014/main" id="{F39BB37E-1032-4EF0-B943-54570EE94037}"/>
              </a:ext>
            </a:extLst>
          </p:cNvPr>
          <p:cNvSpPr>
            <a:spLocks noGrp="1"/>
          </p:cNvSpPr>
          <p:nvPr>
            <p:ph type="title"/>
          </p:nvPr>
        </p:nvSpPr>
        <p:spPr/>
        <p:txBody>
          <a:bodyPr>
            <a:noAutofit/>
          </a:bodyPr>
          <a:lstStyle/>
          <a:p>
            <a:r>
              <a:rPr lang="en-GB" sz="2400" b="1" dirty="0"/>
              <a:t>Correctly calculate the mean from a frequency table</a:t>
            </a:r>
            <a:endParaRPr lang="en-GB" sz="2400" b="1" dirty="0">
              <a:highlight>
                <a:srgbClr val="FFFF00"/>
              </a:highlight>
            </a:endParaRPr>
          </a:p>
        </p:txBody>
      </p:sp>
      <p:sp>
        <p:nvSpPr>
          <p:cNvPr id="7" name="Content Placeholder 2">
            <a:extLst>
              <a:ext uri="{FF2B5EF4-FFF2-40B4-BE49-F238E27FC236}">
                <a16:creationId xmlns:a16="http://schemas.microsoft.com/office/drawing/2014/main" id="{5B61DD7C-367A-473E-8042-6AF915CE3676}"/>
              </a:ext>
            </a:extLst>
          </p:cNvPr>
          <p:cNvSpPr txBox="1">
            <a:spLocks/>
          </p:cNvSpPr>
          <p:nvPr/>
        </p:nvSpPr>
        <p:spPr>
          <a:xfrm>
            <a:off x="6821307" y="1412776"/>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spcAft>
                <a:spcPts val="0"/>
              </a:spcAft>
              <a:buClrTx/>
            </a:pPr>
            <a:r>
              <a:rPr lang="en-GB" sz="2400" dirty="0"/>
              <a:t>What errors might students make in calculating the mean here?</a:t>
            </a:r>
          </a:p>
          <a:p>
            <a:pPr lvl="1" fontAlgn="auto">
              <a:spcAft>
                <a:spcPts val="0"/>
              </a:spcAft>
              <a:buClrTx/>
            </a:pPr>
            <a:r>
              <a:rPr lang="en-GB" sz="2400" dirty="0"/>
              <a:t>What other mixed unit examples might you show to students?</a:t>
            </a:r>
          </a:p>
        </p:txBody>
      </p:sp>
      <p:graphicFrame>
        <p:nvGraphicFramePr>
          <p:cNvPr id="9" name="Table 8">
            <a:extLst>
              <a:ext uri="{FF2B5EF4-FFF2-40B4-BE49-F238E27FC236}">
                <a16:creationId xmlns:a16="http://schemas.microsoft.com/office/drawing/2014/main" id="{F8B4BA78-9341-4BCF-BF35-E79761AD440C}"/>
              </a:ext>
            </a:extLst>
          </p:cNvPr>
          <p:cNvGraphicFramePr>
            <a:graphicFrameLocks noGrp="1"/>
          </p:cNvGraphicFramePr>
          <p:nvPr/>
        </p:nvGraphicFramePr>
        <p:xfrm>
          <a:off x="1191802" y="3591981"/>
          <a:ext cx="5098395" cy="1315848"/>
        </p:xfrm>
        <a:graphic>
          <a:graphicData uri="http://schemas.openxmlformats.org/drawingml/2006/table">
            <a:tbl>
              <a:tblPr firstRow="1" firstCol="1" bandRow="1">
                <a:tableStyleId>{912C8C85-51F0-491E-9774-3900AFEF0FD7}</a:tableStyleId>
              </a:tblPr>
              <a:tblGrid>
                <a:gridCol w="1274310">
                  <a:extLst>
                    <a:ext uri="{9D8B030D-6E8A-4147-A177-3AD203B41FA5}">
                      <a16:colId xmlns:a16="http://schemas.microsoft.com/office/drawing/2014/main" val="586369314"/>
                    </a:ext>
                  </a:extLst>
                </a:gridCol>
                <a:gridCol w="1274310">
                  <a:extLst>
                    <a:ext uri="{9D8B030D-6E8A-4147-A177-3AD203B41FA5}">
                      <a16:colId xmlns:a16="http://schemas.microsoft.com/office/drawing/2014/main" val="314489163"/>
                    </a:ext>
                  </a:extLst>
                </a:gridCol>
                <a:gridCol w="1274310">
                  <a:extLst>
                    <a:ext uri="{9D8B030D-6E8A-4147-A177-3AD203B41FA5}">
                      <a16:colId xmlns:a16="http://schemas.microsoft.com/office/drawing/2014/main" val="561818288"/>
                    </a:ext>
                  </a:extLst>
                </a:gridCol>
                <a:gridCol w="1275465">
                  <a:extLst>
                    <a:ext uri="{9D8B030D-6E8A-4147-A177-3AD203B41FA5}">
                      <a16:colId xmlns:a16="http://schemas.microsoft.com/office/drawing/2014/main" val="32234892"/>
                    </a:ext>
                  </a:extLst>
                </a:gridCol>
              </a:tblGrid>
              <a:tr h="696144">
                <a:tc>
                  <a:txBody>
                    <a:bodyPr/>
                    <a:lstStyle/>
                    <a:p>
                      <a:pPr algn="ctr">
                        <a:lnSpc>
                          <a:spcPct val="107000"/>
                        </a:lnSpc>
                        <a:spcAft>
                          <a:spcPts val="800"/>
                        </a:spcAft>
                      </a:pPr>
                      <a:r>
                        <a:rPr lang="en-GB" sz="2400" b="1">
                          <a:solidFill>
                            <a:srgbClr val="585858"/>
                          </a:solidFill>
                          <a:effectLst/>
                        </a:rPr>
                        <a:t>25 s</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b="1">
                          <a:solidFill>
                            <a:srgbClr val="585858"/>
                          </a:solidFill>
                          <a:effectLst/>
                        </a:rPr>
                        <a:t>30 s</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b="1">
                          <a:solidFill>
                            <a:srgbClr val="585858"/>
                          </a:solidFill>
                          <a:effectLst/>
                        </a:rPr>
                        <a:t>45 s</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2400" b="1">
                          <a:solidFill>
                            <a:srgbClr val="585858"/>
                          </a:solidFill>
                          <a:effectLst/>
                        </a:rPr>
                        <a:t>1 min</a:t>
                      </a:r>
                      <a:endParaRPr lang="en-GB" sz="24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4752177"/>
                  </a:ext>
                </a:extLst>
              </a:tr>
              <a:tr h="619704">
                <a:tc>
                  <a:txBody>
                    <a:bodyPr/>
                    <a:lstStyle/>
                    <a:p>
                      <a:pPr algn="ctr">
                        <a:lnSpc>
                          <a:spcPct val="107000"/>
                        </a:lnSpc>
                        <a:spcAft>
                          <a:spcPts val="800"/>
                        </a:spcAft>
                      </a:pPr>
                      <a:r>
                        <a:rPr lang="en-GB" sz="2400" b="0" dirty="0">
                          <a:solidFill>
                            <a:srgbClr val="585858"/>
                          </a:solidFill>
                          <a:effectLst/>
                        </a:rPr>
                        <a:t>4</a:t>
                      </a:r>
                      <a:endParaRPr lang="en-GB" sz="2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400" dirty="0">
                          <a:solidFill>
                            <a:srgbClr val="585858"/>
                          </a:solidFill>
                          <a:effectLst/>
                        </a:rPr>
                        <a:t>6</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400" dirty="0">
                          <a:solidFill>
                            <a:srgbClr val="585858"/>
                          </a:solidFill>
                          <a:effectLst/>
                        </a:rPr>
                        <a:t>5</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2400" dirty="0">
                          <a:solidFill>
                            <a:srgbClr val="585858"/>
                          </a:solidFill>
                          <a:effectLst/>
                        </a:rPr>
                        <a:t>2</a:t>
                      </a:r>
                      <a:endParaRPr lang="en-GB" sz="24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840819"/>
                  </a:ext>
                </a:extLst>
              </a:tr>
            </a:tbl>
          </a:graphicData>
        </a:graphic>
      </p:graphicFrame>
      <p:sp>
        <p:nvSpPr>
          <p:cNvPr id="11" name="TextBox 10">
            <a:extLst>
              <a:ext uri="{FF2B5EF4-FFF2-40B4-BE49-F238E27FC236}">
                <a16:creationId xmlns:a16="http://schemas.microsoft.com/office/drawing/2014/main" id="{86FD5541-3091-4884-B453-52B438B8C742}"/>
              </a:ext>
            </a:extLst>
          </p:cNvPr>
          <p:cNvSpPr txBox="1"/>
          <p:nvPr/>
        </p:nvSpPr>
        <p:spPr>
          <a:xfrm>
            <a:off x="660694" y="1093273"/>
            <a:ext cx="6094324" cy="461665"/>
          </a:xfrm>
          <a:prstGeom prst="rect">
            <a:avLst/>
          </a:prstGeom>
          <a:noFill/>
        </p:spPr>
        <p:txBody>
          <a:bodyPr wrap="square">
            <a:spAutoFit/>
          </a:bodyPr>
          <a:lstStyle/>
          <a:p>
            <a:pPr>
              <a:buNone/>
            </a:pPr>
            <a:r>
              <a:rPr lang="en-GB" sz="2400" b="1" dirty="0"/>
              <a:t>Example 8</a:t>
            </a:r>
          </a:p>
        </p:txBody>
      </p:sp>
    </p:spTree>
    <p:extLst>
      <p:ext uri="{BB962C8B-B14F-4D97-AF65-F5344CB8AC3E}">
        <p14:creationId xmlns:p14="http://schemas.microsoft.com/office/powerpoint/2010/main" val="647313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B37E-1032-4EF0-B943-54570EE94037}"/>
              </a:ext>
            </a:extLst>
          </p:cNvPr>
          <p:cNvSpPr>
            <a:spLocks noGrp="1"/>
          </p:cNvSpPr>
          <p:nvPr>
            <p:ph type="title"/>
          </p:nvPr>
        </p:nvSpPr>
        <p:spPr/>
        <p:txBody>
          <a:bodyPr>
            <a:noAutofit/>
          </a:bodyPr>
          <a:lstStyle/>
          <a:p>
            <a:r>
              <a:rPr lang="en-GB" sz="2400" b="1" dirty="0"/>
              <a:t>Calculate the mean of data represented in a bar chart</a:t>
            </a:r>
          </a:p>
        </p:txBody>
      </p:sp>
      <p:sp>
        <p:nvSpPr>
          <p:cNvPr id="6" name="TextBox 5">
            <a:extLst>
              <a:ext uri="{FF2B5EF4-FFF2-40B4-BE49-F238E27FC236}">
                <a16:creationId xmlns:a16="http://schemas.microsoft.com/office/drawing/2014/main" id="{974BAFB7-9B00-4114-A641-67363408E722}"/>
              </a:ext>
            </a:extLst>
          </p:cNvPr>
          <p:cNvSpPr txBox="1"/>
          <p:nvPr/>
        </p:nvSpPr>
        <p:spPr>
          <a:xfrm>
            <a:off x="780362" y="2395383"/>
            <a:ext cx="4155728" cy="2067233"/>
          </a:xfrm>
          <a:prstGeom prst="rect">
            <a:avLst/>
          </a:prstGeom>
          <a:noFill/>
        </p:spPr>
        <p:txBody>
          <a:bodyPr wrap="square">
            <a:spAutoFit/>
          </a:bodyPr>
          <a:lstStyle/>
          <a:p>
            <a:pPr algn="ctr">
              <a:spcBef>
                <a:spcPts val="400"/>
              </a:spcBef>
              <a:spcAft>
                <a:spcPts val="6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This bar chart shows the length of time people spent waiting at a self-service till (to the nearest minute). </a:t>
            </a:r>
          </a:p>
          <a:p>
            <a:pPr algn="ctr">
              <a:spcBef>
                <a:spcPts val="400"/>
              </a:spcBef>
              <a:spcAft>
                <a:spcPts val="6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What is the mean wait time?</a:t>
            </a:r>
          </a:p>
        </p:txBody>
      </p:sp>
      <p:pic>
        <p:nvPicPr>
          <p:cNvPr id="7" name="Picture 6">
            <a:extLst>
              <a:ext uri="{FF2B5EF4-FFF2-40B4-BE49-F238E27FC236}">
                <a16:creationId xmlns:a16="http://schemas.microsoft.com/office/drawing/2014/main" id="{77ACFB60-DF14-4111-9022-602B1E637780}"/>
              </a:ext>
            </a:extLst>
          </p:cNvPr>
          <p:cNvPicPr/>
          <p:nvPr/>
        </p:nvPicPr>
        <p:blipFill>
          <a:blip r:embed="rId3">
            <a:extLst>
              <a:ext uri="{28A0092B-C50C-407E-A947-70E740481C1C}">
                <a14:useLocalDpi xmlns:a14="http://schemas.microsoft.com/office/drawing/2010/main" val="0"/>
              </a:ext>
            </a:extLst>
          </a:blip>
          <a:stretch>
            <a:fillRect/>
          </a:stretch>
        </p:blipFill>
        <p:spPr>
          <a:xfrm>
            <a:off x="5519984" y="1664384"/>
            <a:ext cx="5050014" cy="3827524"/>
          </a:xfrm>
          <a:prstGeom prst="rect">
            <a:avLst/>
          </a:prstGeom>
        </p:spPr>
      </p:pic>
      <p:sp>
        <p:nvSpPr>
          <p:cNvPr id="8" name="TextBox 7">
            <a:extLst>
              <a:ext uri="{FF2B5EF4-FFF2-40B4-BE49-F238E27FC236}">
                <a16:creationId xmlns:a16="http://schemas.microsoft.com/office/drawing/2014/main" id="{56DA067C-645C-4337-A114-6B583013DC1A}"/>
              </a:ext>
            </a:extLst>
          </p:cNvPr>
          <p:cNvSpPr txBox="1"/>
          <p:nvPr/>
        </p:nvSpPr>
        <p:spPr>
          <a:xfrm>
            <a:off x="601035"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Tree>
    <p:extLst>
      <p:ext uri="{BB962C8B-B14F-4D97-AF65-F5344CB8AC3E}">
        <p14:creationId xmlns:p14="http://schemas.microsoft.com/office/powerpoint/2010/main" val="2592955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2C5888-F016-4498-B4A5-10656E70A283}"/>
              </a:ext>
            </a:extLst>
          </p:cNvPr>
          <p:cNvSpPr/>
          <p:nvPr/>
        </p:nvSpPr>
        <p:spPr>
          <a:xfrm>
            <a:off x="1580760" y="2750983"/>
            <a:ext cx="4320480" cy="2982274"/>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9BB37E-1032-4EF0-B943-54570EE94037}"/>
              </a:ext>
            </a:extLst>
          </p:cNvPr>
          <p:cNvSpPr>
            <a:spLocks noGrp="1"/>
          </p:cNvSpPr>
          <p:nvPr>
            <p:ph type="title"/>
          </p:nvPr>
        </p:nvSpPr>
        <p:spPr/>
        <p:txBody>
          <a:bodyPr>
            <a:noAutofit/>
          </a:bodyPr>
          <a:lstStyle/>
          <a:p>
            <a:r>
              <a:rPr lang="en-GB" sz="2400" b="1" dirty="0"/>
              <a:t>Calculate the mean of data represented in a bar chart</a:t>
            </a:r>
            <a:endParaRPr lang="en-GB" sz="2400" b="1" dirty="0">
              <a:highlight>
                <a:srgbClr val="FFFF00"/>
              </a:highlight>
            </a:endParaRPr>
          </a:p>
        </p:txBody>
      </p:sp>
      <p:sp>
        <p:nvSpPr>
          <p:cNvPr id="7" name="Content Placeholder 2">
            <a:extLst>
              <a:ext uri="{FF2B5EF4-FFF2-40B4-BE49-F238E27FC236}">
                <a16:creationId xmlns:a16="http://schemas.microsoft.com/office/drawing/2014/main" id="{5B61DD7C-367A-473E-8042-6AF915CE3676}"/>
              </a:ext>
            </a:extLst>
          </p:cNvPr>
          <p:cNvSpPr txBox="1">
            <a:spLocks/>
          </p:cNvSpPr>
          <p:nvPr/>
        </p:nvSpPr>
        <p:spPr>
          <a:xfrm>
            <a:off x="6821307" y="1412776"/>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spcAft>
                <a:spcPts val="0"/>
              </a:spcAft>
              <a:buClrTx/>
            </a:pPr>
            <a:r>
              <a:rPr lang="en-GB" sz="2400" dirty="0"/>
              <a:t>What questions/prompts might you use to support students to find the sum and count in the bar chart?</a:t>
            </a:r>
          </a:p>
          <a:p>
            <a:pPr lvl="1" fontAlgn="auto">
              <a:spcAft>
                <a:spcPts val="0"/>
              </a:spcAft>
              <a:buClrTx/>
            </a:pPr>
            <a:r>
              <a:rPr lang="en-GB" sz="2400" dirty="0"/>
              <a:t>What other representations might you want to ask students to calculate the mean from?</a:t>
            </a:r>
          </a:p>
        </p:txBody>
      </p:sp>
      <p:grpSp>
        <p:nvGrpSpPr>
          <p:cNvPr id="5" name="Group 4">
            <a:extLst>
              <a:ext uri="{FF2B5EF4-FFF2-40B4-BE49-F238E27FC236}">
                <a16:creationId xmlns:a16="http://schemas.microsoft.com/office/drawing/2014/main" id="{70D94EFC-E102-41AA-96CE-C7BC956D6851}"/>
              </a:ext>
            </a:extLst>
          </p:cNvPr>
          <p:cNvGrpSpPr/>
          <p:nvPr/>
        </p:nvGrpSpPr>
        <p:grpSpPr>
          <a:xfrm>
            <a:off x="660694" y="1558189"/>
            <a:ext cx="6160612" cy="4319083"/>
            <a:chOff x="660694" y="1558189"/>
            <a:chExt cx="6160612" cy="4319083"/>
          </a:xfrm>
        </p:grpSpPr>
        <p:grpSp>
          <p:nvGrpSpPr>
            <p:cNvPr id="4" name="Group 3">
              <a:extLst>
                <a:ext uri="{FF2B5EF4-FFF2-40B4-BE49-F238E27FC236}">
                  <a16:creationId xmlns:a16="http://schemas.microsoft.com/office/drawing/2014/main" id="{FD5A904F-5C5D-4F5A-931A-F693B5817C26}"/>
                </a:ext>
              </a:extLst>
            </p:cNvPr>
            <p:cNvGrpSpPr/>
            <p:nvPr/>
          </p:nvGrpSpPr>
          <p:grpSpPr>
            <a:xfrm>
              <a:off x="660694" y="1558189"/>
              <a:ext cx="6160612" cy="4319083"/>
              <a:chOff x="660694" y="1558189"/>
              <a:chExt cx="6160612" cy="4319083"/>
            </a:xfrm>
          </p:grpSpPr>
          <p:sp>
            <p:nvSpPr>
              <p:cNvPr id="8" name="Content Placeholder 2">
                <a:extLst>
                  <a:ext uri="{FF2B5EF4-FFF2-40B4-BE49-F238E27FC236}">
                    <a16:creationId xmlns:a16="http://schemas.microsoft.com/office/drawing/2014/main" id="{DB069178-D876-43A4-B671-B53521ED9D6B}"/>
                  </a:ext>
                </a:extLst>
              </p:cNvPr>
              <p:cNvSpPr txBox="1">
                <a:spLocks/>
              </p:cNvSpPr>
              <p:nvPr/>
            </p:nvSpPr>
            <p:spPr>
              <a:xfrm>
                <a:off x="660694" y="1558189"/>
                <a:ext cx="6160612" cy="431908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5714422-D878-43D9-9E8F-F3FEA014E1C8}"/>
                  </a:ext>
                </a:extLst>
              </p:cNvPr>
              <p:cNvSpPr txBox="1"/>
              <p:nvPr/>
            </p:nvSpPr>
            <p:spPr>
              <a:xfrm>
                <a:off x="752668" y="1628801"/>
                <a:ext cx="5976664" cy="1051570"/>
              </a:xfrm>
              <a:prstGeom prst="rect">
                <a:avLst/>
              </a:prstGeom>
              <a:noFill/>
            </p:spPr>
            <p:txBody>
              <a:bodyPr wrap="square">
                <a:spAutoFit/>
              </a:bodyPr>
              <a:lstStyle/>
              <a:p>
                <a:pPr algn="ctr">
                  <a:spcBef>
                    <a:spcPts val="400"/>
                  </a:spcBef>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This bar chart shows the length of time people spent waiting at a self-service till (to the nearest minute). </a:t>
                </a:r>
              </a:p>
              <a:p>
                <a:pPr algn="ctr">
                  <a:spcBef>
                    <a:spcPts val="400"/>
                  </a:spcBef>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What is the mean wait time?</a:t>
                </a:r>
              </a:p>
            </p:txBody>
          </p:sp>
        </p:grpSp>
        <p:pic>
          <p:nvPicPr>
            <p:cNvPr id="12" name="Picture 11">
              <a:extLst>
                <a:ext uri="{FF2B5EF4-FFF2-40B4-BE49-F238E27FC236}">
                  <a16:creationId xmlns:a16="http://schemas.microsoft.com/office/drawing/2014/main" id="{F488F29D-6DFF-4652-9682-4FD7E8D4E06A}"/>
                </a:ext>
              </a:extLst>
            </p:cNvPr>
            <p:cNvPicPr/>
            <p:nvPr/>
          </p:nvPicPr>
          <p:blipFill>
            <a:blip r:embed="rId3">
              <a:extLst>
                <a:ext uri="{28A0092B-C50C-407E-A947-70E740481C1C}">
                  <a14:useLocalDpi xmlns:a14="http://schemas.microsoft.com/office/drawing/2010/main" val="0"/>
                </a:ext>
              </a:extLst>
            </a:blip>
            <a:stretch>
              <a:fillRect/>
            </a:stretch>
          </p:blipFill>
          <p:spPr>
            <a:xfrm>
              <a:off x="1652768" y="2852937"/>
              <a:ext cx="4176464" cy="2887470"/>
            </a:xfrm>
            <a:prstGeom prst="rect">
              <a:avLst/>
            </a:prstGeom>
          </p:spPr>
        </p:pic>
      </p:grpSp>
      <p:sp>
        <p:nvSpPr>
          <p:cNvPr id="10" name="TextBox 9">
            <a:extLst>
              <a:ext uri="{FF2B5EF4-FFF2-40B4-BE49-F238E27FC236}">
                <a16:creationId xmlns:a16="http://schemas.microsoft.com/office/drawing/2014/main" id="{C74C0391-D070-4EA4-B583-56B2BF585D50}"/>
              </a:ext>
            </a:extLst>
          </p:cNvPr>
          <p:cNvSpPr txBox="1"/>
          <p:nvPr/>
        </p:nvSpPr>
        <p:spPr>
          <a:xfrm>
            <a:off x="634022" y="1023119"/>
            <a:ext cx="6094324" cy="461665"/>
          </a:xfrm>
          <a:prstGeom prst="rect">
            <a:avLst/>
          </a:prstGeom>
          <a:noFill/>
        </p:spPr>
        <p:txBody>
          <a:bodyPr wrap="square">
            <a:spAutoFit/>
          </a:bodyPr>
          <a:lstStyle/>
          <a:p>
            <a:pPr>
              <a:buNone/>
            </a:pPr>
            <a:r>
              <a:rPr lang="en-GB" sz="2400" b="1" dirty="0"/>
              <a:t>Example 9</a:t>
            </a:r>
          </a:p>
        </p:txBody>
      </p:sp>
    </p:spTree>
    <p:extLst>
      <p:ext uri="{BB962C8B-B14F-4D97-AF65-F5344CB8AC3E}">
        <p14:creationId xmlns:p14="http://schemas.microsoft.com/office/powerpoint/2010/main" val="1391356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4" name="Table 4">
            <a:extLst>
              <a:ext uri="{FF2B5EF4-FFF2-40B4-BE49-F238E27FC236}">
                <a16:creationId xmlns:a16="http://schemas.microsoft.com/office/drawing/2014/main" id="{3F259EAD-C7CC-4B60-8486-4205180CF74F}"/>
              </a:ext>
            </a:extLst>
          </p:cNvPr>
          <p:cNvGraphicFramePr>
            <a:graphicFrameLocks noGrp="1"/>
          </p:cNvGraphicFramePr>
          <p:nvPr>
            <p:ph idx="1"/>
          </p:nvPr>
        </p:nvGraphicFramePr>
        <p:xfrm>
          <a:off x="618165" y="1044482"/>
          <a:ext cx="10972800" cy="4769036"/>
        </p:xfrm>
        <a:graphic>
          <a:graphicData uri="http://schemas.openxmlformats.org/drawingml/2006/table">
            <a:tbl>
              <a:tblPr firstRow="1" bandRow="1">
                <a:tableStyleId>{68D230F3-CF80-4859-8CE7-A43EE81993B5}</a:tableStyleId>
              </a:tblPr>
              <a:tblGrid>
                <a:gridCol w="1525960">
                  <a:extLst>
                    <a:ext uri="{9D8B030D-6E8A-4147-A177-3AD203B41FA5}">
                      <a16:colId xmlns:a16="http://schemas.microsoft.com/office/drawing/2014/main" val="3777633611"/>
                    </a:ext>
                  </a:extLst>
                </a:gridCol>
                <a:gridCol w="9446840">
                  <a:extLst>
                    <a:ext uri="{9D8B030D-6E8A-4147-A177-3AD203B41FA5}">
                      <a16:colId xmlns:a16="http://schemas.microsoft.com/office/drawing/2014/main" val="1135718169"/>
                    </a:ext>
                  </a:extLst>
                </a:gridCol>
              </a:tblGrid>
              <a:tr h="338461">
                <a:tc>
                  <a:txBody>
                    <a:bodyPr/>
                    <a:lstStyle/>
                    <a:p>
                      <a:r>
                        <a:rPr lang="en-GB" dirty="0"/>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0098303"/>
                  </a:ext>
                </a:extLst>
              </a:tr>
              <a:tr h="432478">
                <a:tc>
                  <a:txBody>
                    <a:bodyPr/>
                    <a:lstStyle/>
                    <a:p>
                      <a:pPr>
                        <a:spcBef>
                          <a:spcPts val="400"/>
                        </a:spcBef>
                        <a:spcAft>
                          <a:spcPts val="400"/>
                        </a:spcAft>
                      </a:pPr>
                      <a:r>
                        <a:rPr lang="en-GB" sz="1200" dirty="0">
                          <a:solidFill>
                            <a:srgbClr val="585858"/>
                          </a:solidFill>
                          <a:effectLst/>
                        </a:rPr>
                        <a:t>(arithmetic) mean</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200" dirty="0">
                          <a:solidFill>
                            <a:srgbClr val="585858"/>
                          </a:solidFill>
                          <a:effectLst/>
                        </a:rPr>
                        <a:t>The sum of a set of numbers, or quantities, divided by the number of terms in the set.</a:t>
                      </a:r>
                    </a:p>
                    <a:p>
                      <a:pPr>
                        <a:spcBef>
                          <a:spcPts val="400"/>
                        </a:spcBef>
                        <a:spcAft>
                          <a:spcPts val="400"/>
                        </a:spcAft>
                      </a:pPr>
                      <a:r>
                        <a:rPr lang="en-GB" sz="1200" dirty="0">
                          <a:solidFill>
                            <a:srgbClr val="585858"/>
                          </a:solidFill>
                          <a:effectLst/>
                        </a:rPr>
                        <a:t>Example: The arithmetic mean of 5, 6, 14, 15 and 45 is (5 + 6 + 14 + 15 + 45) ÷ 5 i.e. 17.</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8781054"/>
                  </a:ext>
                </a:extLst>
              </a:tr>
              <a:tr h="189533">
                <a:tc>
                  <a:txBody>
                    <a:bodyPr/>
                    <a:lstStyle/>
                    <a:p>
                      <a:pPr>
                        <a:spcBef>
                          <a:spcPts val="400"/>
                        </a:spcBef>
                        <a:spcAft>
                          <a:spcPts val="400"/>
                        </a:spcAft>
                      </a:pPr>
                      <a:r>
                        <a:rPr lang="en-GB" sz="1200" dirty="0">
                          <a:solidFill>
                            <a:srgbClr val="585858"/>
                          </a:solidFill>
                          <a:effectLst/>
                        </a:rPr>
                        <a:t>bivariate data</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200" dirty="0">
                          <a:solidFill>
                            <a:srgbClr val="585858"/>
                          </a:solidFill>
                          <a:effectLst/>
                        </a:rPr>
                        <a:t>Data that compares the values of two variables by pairing each value of one of the variables with a value of the other.</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902602"/>
                  </a:ext>
                </a:extLst>
              </a:tr>
              <a:tr h="940170">
                <a:tc>
                  <a:txBody>
                    <a:bodyPr/>
                    <a:lstStyle/>
                    <a:p>
                      <a:pPr>
                        <a:spcBef>
                          <a:spcPts val="400"/>
                        </a:spcBef>
                        <a:spcAft>
                          <a:spcPts val="400"/>
                        </a:spcAft>
                      </a:pPr>
                      <a:r>
                        <a:rPr lang="en-GB" sz="1200" dirty="0">
                          <a:solidFill>
                            <a:srgbClr val="585858"/>
                          </a:solidFill>
                          <a:effectLst/>
                        </a:rPr>
                        <a:t>measure of central tendency</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200" dirty="0">
                          <a:solidFill>
                            <a:srgbClr val="585858"/>
                          </a:solidFill>
                          <a:effectLst/>
                        </a:rPr>
                        <a:t>In statistics, a measure of how the values of a particular variable are located in terms of the values collected for a particular sample, or for the relevant population as a whole.</a:t>
                      </a:r>
                    </a:p>
                    <a:p>
                      <a:pPr>
                        <a:spcBef>
                          <a:spcPts val="400"/>
                        </a:spcBef>
                        <a:spcAft>
                          <a:spcPts val="400"/>
                        </a:spcAft>
                      </a:pPr>
                      <a:r>
                        <a:rPr lang="en-GB" sz="1200" dirty="0">
                          <a:solidFill>
                            <a:srgbClr val="585858"/>
                          </a:solidFill>
                          <a:effectLst/>
                        </a:rPr>
                        <a:t>In school mathematics up to Key Stage 4, there are three important measures of central tendency: the arithmetic mean, the median and the mode. These are all statistical averages and often one is more useful than another, depending on the spread of the values under consideration.</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903002"/>
                  </a:ext>
                </a:extLst>
              </a:tr>
              <a:tr h="338461">
                <a:tc>
                  <a:txBody>
                    <a:bodyPr/>
                    <a:lstStyle/>
                    <a:p>
                      <a:pPr>
                        <a:spcBef>
                          <a:spcPts val="400"/>
                        </a:spcBef>
                        <a:spcAft>
                          <a:spcPts val="400"/>
                        </a:spcAft>
                      </a:pPr>
                      <a:r>
                        <a:rPr lang="en-GB" sz="1200" dirty="0">
                          <a:solidFill>
                            <a:srgbClr val="585858"/>
                          </a:solidFill>
                          <a:effectLst/>
                        </a:rPr>
                        <a:t>measures of dispersion</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200" dirty="0">
                          <a:solidFill>
                            <a:srgbClr val="585858"/>
                          </a:solidFill>
                          <a:effectLst/>
                        </a:rPr>
                        <a:t>Measures of dispersion describe how much a set of data is spread out or dispersed. They include the range (where you subtract the lowest score from the highest score) and the standard deviation, which calculates the spread of values around the mean.</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035333"/>
                  </a:ext>
                </a:extLst>
              </a:tr>
              <a:tr h="1222221">
                <a:tc>
                  <a:txBody>
                    <a:bodyPr/>
                    <a:lstStyle/>
                    <a:p>
                      <a:pPr>
                        <a:spcBef>
                          <a:spcPts val="400"/>
                        </a:spcBef>
                        <a:spcAft>
                          <a:spcPts val="400"/>
                        </a:spcAft>
                      </a:pPr>
                      <a:r>
                        <a:rPr lang="en-GB" sz="1200" dirty="0">
                          <a:solidFill>
                            <a:srgbClr val="585858"/>
                          </a:solidFill>
                          <a:effectLst/>
                        </a:rPr>
                        <a:t>median</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200" dirty="0">
                          <a:solidFill>
                            <a:srgbClr val="585858"/>
                          </a:solidFill>
                          <a:effectLst/>
                        </a:rPr>
                        <a:t>The middle number or value when all values in a set of data are arranged in ascending order.</a:t>
                      </a:r>
                    </a:p>
                    <a:p>
                      <a:pPr>
                        <a:spcBef>
                          <a:spcPts val="400"/>
                        </a:spcBef>
                        <a:spcAft>
                          <a:spcPts val="400"/>
                        </a:spcAft>
                      </a:pPr>
                      <a:r>
                        <a:rPr lang="en-GB" sz="1200" dirty="0">
                          <a:solidFill>
                            <a:srgbClr val="585858"/>
                          </a:solidFill>
                          <a:effectLst/>
                        </a:rPr>
                        <a:t>Example: The median of 5, 6, 14, 15 and 45 is 14.</a:t>
                      </a:r>
                    </a:p>
                    <a:p>
                      <a:pPr>
                        <a:spcBef>
                          <a:spcPts val="400"/>
                        </a:spcBef>
                        <a:spcAft>
                          <a:spcPts val="400"/>
                        </a:spcAft>
                      </a:pPr>
                      <a:r>
                        <a:rPr lang="en-GB" sz="1200" dirty="0">
                          <a:solidFill>
                            <a:srgbClr val="585858"/>
                          </a:solidFill>
                          <a:effectLst/>
                        </a:rPr>
                        <a:t>When there is an even number of values, the arithmetic mean of the two middle values is calculated.</a:t>
                      </a:r>
                    </a:p>
                    <a:p>
                      <a:pPr>
                        <a:spcBef>
                          <a:spcPts val="400"/>
                        </a:spcBef>
                        <a:spcAft>
                          <a:spcPts val="400"/>
                        </a:spcAft>
                      </a:pPr>
                      <a:r>
                        <a:rPr lang="en-GB" sz="1200" dirty="0">
                          <a:solidFill>
                            <a:srgbClr val="585858"/>
                          </a:solidFill>
                          <a:effectLst/>
                        </a:rPr>
                        <a:t>Example: The median of 5, 6, 7, 8, 14 and 45 is (7 + 8) ÷ 2 i.e. 7.5</a:t>
                      </a:r>
                    </a:p>
                    <a:p>
                      <a:pPr>
                        <a:spcBef>
                          <a:spcPts val="400"/>
                        </a:spcBef>
                        <a:spcAft>
                          <a:spcPts val="400"/>
                        </a:spcAft>
                      </a:pPr>
                      <a:r>
                        <a:rPr lang="en-GB" sz="1200" dirty="0">
                          <a:solidFill>
                            <a:srgbClr val="585858"/>
                          </a:solidFill>
                          <a:effectLst/>
                        </a:rPr>
                        <a:t>The median is one example of an average.</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1701850"/>
                  </a:ext>
                </a:extLst>
              </a:tr>
              <a:tr h="695726">
                <a:tc>
                  <a:txBody>
                    <a:bodyPr/>
                    <a:lstStyle/>
                    <a:p>
                      <a:pPr>
                        <a:spcBef>
                          <a:spcPts val="400"/>
                        </a:spcBef>
                        <a:spcAft>
                          <a:spcPts val="400"/>
                        </a:spcAft>
                      </a:pPr>
                      <a:r>
                        <a:rPr lang="en-GB" sz="1200">
                          <a:solidFill>
                            <a:srgbClr val="585858"/>
                          </a:solidFill>
                          <a:effectLst/>
                        </a:rPr>
                        <a:t>mode</a:t>
                      </a:r>
                      <a:endParaRPr lang="en-GB" sz="120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200" dirty="0">
                          <a:solidFill>
                            <a:srgbClr val="585858"/>
                          </a:solidFill>
                          <a:effectLst/>
                        </a:rPr>
                        <a:t>The most commonly occurring value or class with the largest frequency.</a:t>
                      </a:r>
                    </a:p>
                    <a:p>
                      <a:pPr>
                        <a:spcBef>
                          <a:spcPts val="400"/>
                        </a:spcBef>
                        <a:spcAft>
                          <a:spcPts val="400"/>
                        </a:spcAft>
                      </a:pPr>
                      <a:r>
                        <a:rPr lang="en-GB" sz="1200" dirty="0">
                          <a:solidFill>
                            <a:srgbClr val="585858"/>
                          </a:solidFill>
                          <a:effectLst/>
                        </a:rPr>
                        <a:t>Example: The mode of this set of data: 2, 3, 3, 3, 4, 4, 5, 5, 6, 7, 8 is 3.</a:t>
                      </a:r>
                    </a:p>
                    <a:p>
                      <a:pPr>
                        <a:spcBef>
                          <a:spcPts val="400"/>
                        </a:spcBef>
                        <a:spcAft>
                          <a:spcPts val="400"/>
                        </a:spcAft>
                      </a:pPr>
                      <a:r>
                        <a:rPr lang="en-GB" sz="1200" dirty="0">
                          <a:solidFill>
                            <a:srgbClr val="585858"/>
                          </a:solidFill>
                          <a:effectLst/>
                        </a:rPr>
                        <a:t>Some sets of data may have more than one mode.</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8712805"/>
                  </a:ext>
                </a:extLst>
              </a:tr>
              <a:tr h="291983">
                <a:tc>
                  <a:txBody>
                    <a:bodyPr/>
                    <a:lstStyle/>
                    <a:p>
                      <a:pPr>
                        <a:spcBef>
                          <a:spcPts val="400"/>
                        </a:spcBef>
                        <a:spcAft>
                          <a:spcPts val="400"/>
                        </a:spcAft>
                      </a:pPr>
                      <a:r>
                        <a:rPr lang="en-GB" sz="1200" dirty="0">
                          <a:solidFill>
                            <a:srgbClr val="585858"/>
                          </a:solidFill>
                          <a:effectLst/>
                        </a:rPr>
                        <a:t>range</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200" dirty="0">
                          <a:solidFill>
                            <a:srgbClr val="585858"/>
                          </a:solidFill>
                          <a:effectLst/>
                        </a:rPr>
                        <a:t>A measure of spread in statistics. The difference between the greatest value and the least value in a set of numerical data.</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0111382"/>
                  </a:ext>
                </a:extLst>
              </a:tr>
            </a:tbl>
          </a:graphicData>
        </a:graphic>
      </p:graphicFrame>
    </p:spTree>
    <p:extLst>
      <p:ext uri="{BB962C8B-B14F-4D97-AF65-F5344CB8AC3E}">
        <p14:creationId xmlns:p14="http://schemas.microsoft.com/office/powerpoint/2010/main" val="2094395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(1)</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4608512"/>
          </a:xfrm>
        </p:spPr>
        <p:txBody>
          <a:bodyPr>
            <a:normAutofit fontScale="92500" lnSpcReduction="10000"/>
          </a:bodyPr>
          <a:lstStyle/>
          <a:p>
            <a:r>
              <a:rPr lang="en-GB" dirty="0"/>
              <a:t>There are a number of different statistical representations that students might encounter as part of their exploration of the mean. It will be important that students understand how to calculate the mean, where possible, in each of these representations. </a:t>
            </a:r>
          </a:p>
          <a:p>
            <a:r>
              <a:rPr lang="en-GB" b="1" dirty="0"/>
              <a:t>Pie charts</a:t>
            </a:r>
          </a:p>
          <a:p>
            <a:pPr lvl="1"/>
            <a:r>
              <a:rPr lang="en-GB" dirty="0"/>
              <a:t>Pie charts allow for comparisons between proportions. They are particularly relevant for students when they are working with populations of different sizes, or for making multiplicative comparisons within the same population.</a:t>
            </a:r>
          </a:p>
          <a:p>
            <a:r>
              <a:rPr lang="en-GB" b="1" dirty="0"/>
              <a:t>Bar charts</a:t>
            </a:r>
          </a:p>
          <a:p>
            <a:pPr lvl="1"/>
            <a:r>
              <a:rPr lang="en-GB" dirty="0"/>
              <a:t>Bar charts can be used give students a sense of the ‘shape’ of the distribution of the data across a sample, to identify and compare frequencies. They give an opportunity for comparisons to be made using absolute values.</a:t>
            </a:r>
          </a:p>
          <a:p>
            <a:r>
              <a:rPr lang="en-GB" b="1" dirty="0"/>
              <a:t>Pictograms</a:t>
            </a:r>
          </a:p>
          <a:p>
            <a:pPr lvl="1"/>
            <a:r>
              <a:rPr lang="en-GB" dirty="0"/>
              <a:t>Pictograms are a simple way of recording frequencies, tabulating images that represent a certain frequency.</a:t>
            </a:r>
          </a:p>
          <a:p>
            <a:endParaRPr lang="en-GB" dirty="0"/>
          </a:p>
        </p:txBody>
      </p:sp>
    </p:spTree>
    <p:extLst>
      <p:ext uri="{BB962C8B-B14F-4D97-AF65-F5344CB8AC3E}">
        <p14:creationId xmlns:p14="http://schemas.microsoft.com/office/powerpoint/2010/main" val="2358269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(2)</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49452" y="1196752"/>
            <a:ext cx="5239895" cy="3888432"/>
          </a:xfrm>
        </p:spPr>
        <p:txBody>
          <a:bodyPr>
            <a:normAutofit/>
          </a:bodyPr>
          <a:lstStyle/>
          <a:p>
            <a:r>
              <a:rPr lang="en-GB" sz="2000" dirty="0"/>
              <a:t>You may also wish to use </a:t>
            </a:r>
            <a:r>
              <a:rPr lang="en-GB" sz="2000" b="1" dirty="0"/>
              <a:t>counters, place-value counters, Dienes or multi-link cubes </a:t>
            </a:r>
            <a:r>
              <a:rPr lang="en-GB" sz="2000" dirty="0"/>
              <a:t>to support students’ conceptual understanding of the mean.</a:t>
            </a:r>
          </a:p>
          <a:p>
            <a:r>
              <a:rPr lang="en-GB" sz="2000" dirty="0"/>
              <a:t>For example, you could ask the question, ‘If five students have a different amount each, how much would they have if, without adding or removing any, they all had the same amount?’</a:t>
            </a:r>
          </a:p>
          <a:p>
            <a:endParaRPr lang="en-GB" sz="2000" dirty="0"/>
          </a:p>
          <a:p>
            <a:endParaRPr lang="en-GB" sz="2000" dirty="0"/>
          </a:p>
        </p:txBody>
      </p:sp>
      <p:pic>
        <p:nvPicPr>
          <p:cNvPr id="7" name="Picture 6">
            <a:extLst>
              <a:ext uri="{FF2B5EF4-FFF2-40B4-BE49-F238E27FC236}">
                <a16:creationId xmlns:a16="http://schemas.microsoft.com/office/drawing/2014/main" id="{52128385-9CD8-443A-8857-CBC53A4F6B4E}"/>
              </a:ext>
            </a:extLst>
          </p:cNvPr>
          <p:cNvPicPr>
            <a:picLocks noChangeAspect="1"/>
          </p:cNvPicPr>
          <p:nvPr/>
        </p:nvPicPr>
        <p:blipFill>
          <a:blip r:embed="rId3"/>
          <a:stretch>
            <a:fillRect/>
          </a:stretch>
        </p:blipFill>
        <p:spPr>
          <a:xfrm>
            <a:off x="6077410" y="1412777"/>
            <a:ext cx="5102279" cy="2016223"/>
          </a:xfrm>
          <a:prstGeom prst="rect">
            <a:avLst/>
          </a:prstGeom>
        </p:spPr>
      </p:pic>
      <p:sp>
        <p:nvSpPr>
          <p:cNvPr id="9" name="TextBox 8">
            <a:extLst>
              <a:ext uri="{FF2B5EF4-FFF2-40B4-BE49-F238E27FC236}">
                <a16:creationId xmlns:a16="http://schemas.microsoft.com/office/drawing/2014/main" id="{8660A8EA-A4B2-43A9-AE8C-282FED9460CF}"/>
              </a:ext>
            </a:extLst>
          </p:cNvPr>
          <p:cNvSpPr txBox="1"/>
          <p:nvPr/>
        </p:nvSpPr>
        <p:spPr>
          <a:xfrm>
            <a:off x="649452" y="3933056"/>
            <a:ext cx="11148081" cy="1631216"/>
          </a:xfrm>
          <a:prstGeom prst="rect">
            <a:avLst/>
          </a:prstGeom>
          <a:noFill/>
        </p:spPr>
        <p:txBody>
          <a:bodyPr wrap="square">
            <a:spAutoFit/>
          </a:bodyPr>
          <a:lstStyle/>
          <a:p>
            <a:pPr marL="342900" indent="-342900">
              <a:buClrTx/>
              <a:buFont typeface="Arial" panose="020B0604020202020204" pitchFamily="34" charset="0"/>
              <a:buChar char="•"/>
            </a:pPr>
            <a:r>
              <a:rPr lang="en-GB" sz="2000" dirty="0">
                <a:solidFill>
                  <a:srgbClr val="585858"/>
                </a:solidFill>
                <a:cs typeface="Arial" panose="020B0604020202020204" pitchFamily="34" charset="0"/>
              </a:rPr>
              <a:t>Students may begin by taking counters from one student and giving them to another until all students have the same amount. Careful questioning on how this might be achieved more efficiently, coupled with a change of example where the numbers involved are much larger, can result in students becoming aware of the fact that the total (6 + 8 + 16 + 15 + 5) needs to be distributed among five people.</a:t>
            </a:r>
          </a:p>
        </p:txBody>
      </p:sp>
    </p:spTree>
    <p:extLst>
      <p:ext uri="{BB962C8B-B14F-4D97-AF65-F5344CB8AC3E}">
        <p14:creationId xmlns:p14="http://schemas.microsoft.com/office/powerpoint/2010/main" val="1464488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(3)</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587243" y="1116692"/>
            <a:ext cx="10981365" cy="3888432"/>
          </a:xfrm>
        </p:spPr>
        <p:txBody>
          <a:bodyPr>
            <a:normAutofit/>
          </a:bodyPr>
          <a:lstStyle/>
          <a:p>
            <a:r>
              <a:rPr lang="en-GB" sz="2000" b="1" dirty="0"/>
              <a:t>Bar models </a:t>
            </a:r>
            <a:r>
              <a:rPr lang="en-GB" sz="2000" dirty="0"/>
              <a:t>can be a powerful way to represent (literally re-present) problems. In the context of the mean, they can be used to model re-distributing the total in reverse mean problems.</a:t>
            </a:r>
          </a:p>
          <a:p>
            <a:r>
              <a:rPr lang="en-GB" sz="2000" dirty="0"/>
              <a:t>Consider example 4 from slide 22, and how the bar models represent what we know at each stage:</a:t>
            </a:r>
          </a:p>
          <a:p>
            <a:endParaRPr lang="en-GB" sz="1800" dirty="0">
              <a:highlight>
                <a:srgbClr val="00FF00"/>
              </a:highlight>
            </a:endParaRPr>
          </a:p>
        </p:txBody>
      </p:sp>
      <p:sp>
        <p:nvSpPr>
          <p:cNvPr id="4" name="TextBox 3">
            <a:extLst>
              <a:ext uri="{FF2B5EF4-FFF2-40B4-BE49-F238E27FC236}">
                <a16:creationId xmlns:a16="http://schemas.microsoft.com/office/drawing/2014/main" id="{FD816C9B-1EC7-4299-A82D-44EAB6E50373}"/>
              </a:ext>
            </a:extLst>
          </p:cNvPr>
          <p:cNvSpPr txBox="1"/>
          <p:nvPr/>
        </p:nvSpPr>
        <p:spPr>
          <a:xfrm>
            <a:off x="726780" y="2587756"/>
            <a:ext cx="7113339" cy="2693045"/>
          </a:xfrm>
          <a:prstGeom prst="rect">
            <a:avLst/>
          </a:prstGeom>
          <a:noFill/>
        </p:spPr>
        <p:txBody>
          <a:bodyPr wrap="square">
            <a:spAutoFit/>
          </a:bodyPr>
          <a:lstStyle/>
          <a:p>
            <a:pPr fontAlgn="auto">
              <a:spcBef>
                <a:spcPts val="0"/>
              </a:spcBef>
              <a:spcAft>
                <a:spcPts val="600"/>
              </a:spcAft>
              <a:buClrTx/>
              <a:buFontTx/>
              <a:buNone/>
            </a:pPr>
            <a:r>
              <a:rPr lang="en-GB" sz="1800" dirty="0">
                <a:solidFill>
                  <a:srgbClr val="585858"/>
                </a:solidFill>
                <a:ea typeface="Calibri" panose="020F0502020204030204" pitchFamily="34" charset="0"/>
                <a:cs typeface="Arial" panose="020B0604020202020204" pitchFamily="34" charset="0"/>
              </a:rPr>
              <a:t>Reena times her walk from the bus stop each day for six days. </a:t>
            </a:r>
          </a:p>
          <a:p>
            <a:pPr fontAlgn="auto">
              <a:spcBef>
                <a:spcPts val="0"/>
              </a:spcBef>
              <a:spcAft>
                <a:spcPts val="600"/>
              </a:spcAft>
              <a:buClrTx/>
              <a:buFontTx/>
              <a:buNone/>
            </a:pPr>
            <a:r>
              <a:rPr lang="en-GB" sz="1800" dirty="0">
                <a:solidFill>
                  <a:srgbClr val="585858"/>
                </a:solidFill>
                <a:ea typeface="Calibri" panose="020F0502020204030204" pitchFamily="34" charset="0"/>
                <a:cs typeface="Arial" panose="020B0604020202020204" pitchFamily="34" charset="0"/>
              </a:rPr>
              <a:t>The timings for the first five days are 16, 14, 20, 11 and 17 minutes. </a:t>
            </a:r>
          </a:p>
          <a:p>
            <a:pPr fontAlgn="auto">
              <a:spcBef>
                <a:spcPts val="0"/>
              </a:spcBef>
              <a:spcAft>
                <a:spcPts val="600"/>
              </a:spcAft>
              <a:buClrTx/>
              <a:buFontTx/>
              <a:buNone/>
            </a:pPr>
            <a:endParaRPr lang="en-GB" sz="1800" dirty="0">
              <a:solidFill>
                <a:srgbClr val="585858"/>
              </a:solidFill>
              <a:ea typeface="Calibri" panose="020F0502020204030204" pitchFamily="34" charset="0"/>
              <a:cs typeface="Arial" panose="020B0604020202020204" pitchFamily="34" charset="0"/>
            </a:endParaRPr>
          </a:p>
          <a:p>
            <a:pPr fontAlgn="auto">
              <a:spcBef>
                <a:spcPts val="0"/>
              </a:spcBef>
              <a:spcAft>
                <a:spcPts val="600"/>
              </a:spcAft>
              <a:buClrTx/>
              <a:buFontTx/>
              <a:buNone/>
            </a:pPr>
            <a:r>
              <a:rPr lang="en-GB" sz="1800" dirty="0">
                <a:solidFill>
                  <a:srgbClr val="585858"/>
                </a:solidFill>
                <a:ea typeface="Calibri" panose="020F0502020204030204" pitchFamily="34" charset="0"/>
                <a:cs typeface="Arial" panose="020B0604020202020204" pitchFamily="34" charset="0"/>
              </a:rPr>
              <a:t>On the sixth day Reena calculates that her mean walking time for the six days is 15 minutes. </a:t>
            </a:r>
          </a:p>
          <a:p>
            <a:pPr fontAlgn="auto">
              <a:spcBef>
                <a:spcPts val="0"/>
              </a:spcBef>
              <a:spcAft>
                <a:spcPts val="600"/>
              </a:spcAft>
              <a:buClrTx/>
              <a:buFontTx/>
              <a:buNone/>
            </a:pPr>
            <a:endParaRPr lang="en-GB" sz="1800" dirty="0">
              <a:solidFill>
                <a:srgbClr val="585858"/>
              </a:solidFill>
              <a:ea typeface="Calibri" panose="020F0502020204030204" pitchFamily="34" charset="0"/>
              <a:cs typeface="Arial" panose="020B0604020202020204" pitchFamily="34" charset="0"/>
            </a:endParaRPr>
          </a:p>
          <a:p>
            <a:pPr fontAlgn="auto">
              <a:spcBef>
                <a:spcPts val="0"/>
              </a:spcBef>
              <a:spcAft>
                <a:spcPts val="600"/>
              </a:spcAft>
              <a:buClrTx/>
              <a:buFontTx/>
              <a:buNone/>
            </a:pPr>
            <a:r>
              <a:rPr lang="en-GB" sz="1800" dirty="0">
                <a:solidFill>
                  <a:srgbClr val="585858"/>
                </a:solidFill>
                <a:ea typeface="Calibri" panose="020F0502020204030204" pitchFamily="34" charset="0"/>
                <a:cs typeface="Arial" panose="020B0604020202020204" pitchFamily="34" charset="0"/>
              </a:rPr>
              <a:t>How long did it take for her to walk from the bus stop on the sixth day?</a:t>
            </a:r>
            <a:endParaRPr lang="en-GB" dirty="0">
              <a:solidFill>
                <a:srgbClr val="585858"/>
              </a:solidFill>
              <a:cs typeface="Arial" panose="020B0604020202020204" pitchFamily="34" charset="0"/>
            </a:endParaRPr>
          </a:p>
        </p:txBody>
      </p:sp>
      <p:sp>
        <p:nvSpPr>
          <p:cNvPr id="5" name="Rectangle 4">
            <a:extLst>
              <a:ext uri="{FF2B5EF4-FFF2-40B4-BE49-F238E27FC236}">
                <a16:creationId xmlns:a16="http://schemas.microsoft.com/office/drawing/2014/main" id="{BEB21AF4-00FB-40D0-9899-FDD1B65E7FCD}"/>
              </a:ext>
            </a:extLst>
          </p:cNvPr>
          <p:cNvSpPr/>
          <p:nvPr/>
        </p:nvSpPr>
        <p:spPr>
          <a:xfrm>
            <a:off x="7881957" y="2628860"/>
            <a:ext cx="576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16</a:t>
            </a:r>
          </a:p>
        </p:txBody>
      </p:sp>
      <p:sp>
        <p:nvSpPr>
          <p:cNvPr id="6" name="Rectangle 5">
            <a:extLst>
              <a:ext uri="{FF2B5EF4-FFF2-40B4-BE49-F238E27FC236}">
                <a16:creationId xmlns:a16="http://schemas.microsoft.com/office/drawing/2014/main" id="{47794D53-2422-4AE7-8AD6-49C5ED7D2D68}"/>
              </a:ext>
            </a:extLst>
          </p:cNvPr>
          <p:cNvSpPr/>
          <p:nvPr/>
        </p:nvSpPr>
        <p:spPr>
          <a:xfrm>
            <a:off x="8446014" y="2628860"/>
            <a:ext cx="504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14</a:t>
            </a:r>
          </a:p>
        </p:txBody>
      </p:sp>
      <p:sp>
        <p:nvSpPr>
          <p:cNvPr id="7" name="Rectangle 6">
            <a:extLst>
              <a:ext uri="{FF2B5EF4-FFF2-40B4-BE49-F238E27FC236}">
                <a16:creationId xmlns:a16="http://schemas.microsoft.com/office/drawing/2014/main" id="{75832AB7-C957-4584-91F2-027B535E6F44}"/>
              </a:ext>
            </a:extLst>
          </p:cNvPr>
          <p:cNvSpPr/>
          <p:nvPr/>
        </p:nvSpPr>
        <p:spPr>
          <a:xfrm>
            <a:off x="8950014" y="2628860"/>
            <a:ext cx="720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20</a:t>
            </a:r>
          </a:p>
        </p:txBody>
      </p:sp>
      <p:sp>
        <p:nvSpPr>
          <p:cNvPr id="8" name="Rectangle 7">
            <a:extLst>
              <a:ext uri="{FF2B5EF4-FFF2-40B4-BE49-F238E27FC236}">
                <a16:creationId xmlns:a16="http://schemas.microsoft.com/office/drawing/2014/main" id="{8164C8F5-B75C-4558-A354-A2AE8225A1EB}"/>
              </a:ext>
            </a:extLst>
          </p:cNvPr>
          <p:cNvSpPr/>
          <p:nvPr/>
        </p:nvSpPr>
        <p:spPr>
          <a:xfrm>
            <a:off x="9670014" y="2628860"/>
            <a:ext cx="396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11</a:t>
            </a:r>
          </a:p>
        </p:txBody>
      </p:sp>
      <p:sp>
        <p:nvSpPr>
          <p:cNvPr id="9" name="Rectangle 8">
            <a:extLst>
              <a:ext uri="{FF2B5EF4-FFF2-40B4-BE49-F238E27FC236}">
                <a16:creationId xmlns:a16="http://schemas.microsoft.com/office/drawing/2014/main" id="{9E6B5AC0-9574-47DC-9244-9D19455A0B54}"/>
              </a:ext>
            </a:extLst>
          </p:cNvPr>
          <p:cNvSpPr/>
          <p:nvPr/>
        </p:nvSpPr>
        <p:spPr>
          <a:xfrm>
            <a:off x="10057414" y="2628860"/>
            <a:ext cx="612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17</a:t>
            </a:r>
          </a:p>
        </p:txBody>
      </p:sp>
      <p:sp>
        <p:nvSpPr>
          <p:cNvPr id="10" name="Rectangle 9">
            <a:extLst>
              <a:ext uri="{FF2B5EF4-FFF2-40B4-BE49-F238E27FC236}">
                <a16:creationId xmlns:a16="http://schemas.microsoft.com/office/drawing/2014/main" id="{21073A25-DEF8-4CFF-93A2-BFBBB30D4729}"/>
              </a:ext>
            </a:extLst>
          </p:cNvPr>
          <p:cNvSpPr/>
          <p:nvPr/>
        </p:nvSpPr>
        <p:spPr>
          <a:xfrm>
            <a:off x="10661206" y="2628860"/>
            <a:ext cx="470489"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a:t>
            </a:r>
          </a:p>
        </p:txBody>
      </p:sp>
      <p:cxnSp>
        <p:nvCxnSpPr>
          <p:cNvPr id="12" name="Straight Arrow Connector 11">
            <a:extLst>
              <a:ext uri="{FF2B5EF4-FFF2-40B4-BE49-F238E27FC236}">
                <a16:creationId xmlns:a16="http://schemas.microsoft.com/office/drawing/2014/main" id="{E39C0229-81CA-46D0-97C3-C763A72AC256}"/>
              </a:ext>
            </a:extLst>
          </p:cNvPr>
          <p:cNvCxnSpPr>
            <a:cxnSpLocks/>
          </p:cNvCxnSpPr>
          <p:nvPr/>
        </p:nvCxnSpPr>
        <p:spPr>
          <a:xfrm>
            <a:off x="7881957" y="3128995"/>
            <a:ext cx="327496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F4C0623-51F0-48F8-921E-D9FAE698B143}"/>
              </a:ext>
            </a:extLst>
          </p:cNvPr>
          <p:cNvSpPr txBox="1"/>
          <p:nvPr/>
        </p:nvSpPr>
        <p:spPr>
          <a:xfrm>
            <a:off x="9349175" y="3109438"/>
            <a:ext cx="312906" cy="369332"/>
          </a:xfrm>
          <a:prstGeom prst="rect">
            <a:avLst/>
          </a:prstGeom>
          <a:noFill/>
        </p:spPr>
        <p:txBody>
          <a:bodyPr wrap="none" rtlCol="0">
            <a:spAutoFit/>
          </a:bodyPr>
          <a:lstStyle/>
          <a:p>
            <a:pPr>
              <a:buNone/>
            </a:pPr>
            <a:r>
              <a:rPr lang="en-GB" sz="1800" dirty="0"/>
              <a:t>?</a:t>
            </a:r>
          </a:p>
        </p:txBody>
      </p:sp>
      <p:sp>
        <p:nvSpPr>
          <p:cNvPr id="14" name="Rectangle 13">
            <a:extLst>
              <a:ext uri="{FF2B5EF4-FFF2-40B4-BE49-F238E27FC236}">
                <a16:creationId xmlns:a16="http://schemas.microsoft.com/office/drawing/2014/main" id="{2188EBC4-F249-49C6-8920-303C3921EF29}"/>
              </a:ext>
            </a:extLst>
          </p:cNvPr>
          <p:cNvSpPr/>
          <p:nvPr/>
        </p:nvSpPr>
        <p:spPr>
          <a:xfrm>
            <a:off x="7910921" y="3717032"/>
            <a:ext cx="540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15</a:t>
            </a:r>
          </a:p>
        </p:txBody>
      </p:sp>
      <p:sp>
        <p:nvSpPr>
          <p:cNvPr id="15" name="Rectangle 14">
            <a:extLst>
              <a:ext uri="{FF2B5EF4-FFF2-40B4-BE49-F238E27FC236}">
                <a16:creationId xmlns:a16="http://schemas.microsoft.com/office/drawing/2014/main" id="{2B763120-C011-4387-9721-8E4BFB2BC3C3}"/>
              </a:ext>
            </a:extLst>
          </p:cNvPr>
          <p:cNvSpPr/>
          <p:nvPr/>
        </p:nvSpPr>
        <p:spPr>
          <a:xfrm>
            <a:off x="8446014" y="3717032"/>
            <a:ext cx="540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15</a:t>
            </a:r>
          </a:p>
        </p:txBody>
      </p:sp>
      <p:sp>
        <p:nvSpPr>
          <p:cNvPr id="16" name="Rectangle 15">
            <a:extLst>
              <a:ext uri="{FF2B5EF4-FFF2-40B4-BE49-F238E27FC236}">
                <a16:creationId xmlns:a16="http://schemas.microsoft.com/office/drawing/2014/main" id="{4904F42A-BB18-4D2E-AFA9-F45685B9B1C5}"/>
              </a:ext>
            </a:extLst>
          </p:cNvPr>
          <p:cNvSpPr/>
          <p:nvPr/>
        </p:nvSpPr>
        <p:spPr>
          <a:xfrm>
            <a:off x="8986416" y="3717032"/>
            <a:ext cx="540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15</a:t>
            </a:r>
          </a:p>
        </p:txBody>
      </p:sp>
      <p:sp>
        <p:nvSpPr>
          <p:cNvPr id="17" name="Rectangle 16">
            <a:extLst>
              <a:ext uri="{FF2B5EF4-FFF2-40B4-BE49-F238E27FC236}">
                <a16:creationId xmlns:a16="http://schemas.microsoft.com/office/drawing/2014/main" id="{E192CFC3-CDE9-4E1B-A53F-93633093DACA}"/>
              </a:ext>
            </a:extLst>
          </p:cNvPr>
          <p:cNvSpPr/>
          <p:nvPr/>
        </p:nvSpPr>
        <p:spPr>
          <a:xfrm>
            <a:off x="9521509" y="3717032"/>
            <a:ext cx="540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15</a:t>
            </a:r>
          </a:p>
        </p:txBody>
      </p:sp>
      <p:sp>
        <p:nvSpPr>
          <p:cNvPr id="18" name="Rectangle 17">
            <a:extLst>
              <a:ext uri="{FF2B5EF4-FFF2-40B4-BE49-F238E27FC236}">
                <a16:creationId xmlns:a16="http://schemas.microsoft.com/office/drawing/2014/main" id="{B57F0417-C4C6-411F-BC43-94E16539CD23}"/>
              </a:ext>
            </a:extLst>
          </p:cNvPr>
          <p:cNvSpPr/>
          <p:nvPr/>
        </p:nvSpPr>
        <p:spPr>
          <a:xfrm>
            <a:off x="10056602" y="3717032"/>
            <a:ext cx="540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15</a:t>
            </a:r>
          </a:p>
        </p:txBody>
      </p:sp>
      <p:sp>
        <p:nvSpPr>
          <p:cNvPr id="19" name="Rectangle 18">
            <a:extLst>
              <a:ext uri="{FF2B5EF4-FFF2-40B4-BE49-F238E27FC236}">
                <a16:creationId xmlns:a16="http://schemas.microsoft.com/office/drawing/2014/main" id="{A8BC1DCE-6292-4ACF-B77B-4F8FB7B68D71}"/>
              </a:ext>
            </a:extLst>
          </p:cNvPr>
          <p:cNvSpPr/>
          <p:nvPr/>
        </p:nvSpPr>
        <p:spPr>
          <a:xfrm>
            <a:off x="10591695" y="3717032"/>
            <a:ext cx="540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15</a:t>
            </a:r>
          </a:p>
        </p:txBody>
      </p:sp>
      <p:cxnSp>
        <p:nvCxnSpPr>
          <p:cNvPr id="20" name="Straight Arrow Connector 19">
            <a:extLst>
              <a:ext uri="{FF2B5EF4-FFF2-40B4-BE49-F238E27FC236}">
                <a16:creationId xmlns:a16="http://schemas.microsoft.com/office/drawing/2014/main" id="{E4693BD2-E92F-4C2F-BA0F-804AAAB50DCE}"/>
              </a:ext>
            </a:extLst>
          </p:cNvPr>
          <p:cNvCxnSpPr>
            <a:cxnSpLocks/>
          </p:cNvCxnSpPr>
          <p:nvPr/>
        </p:nvCxnSpPr>
        <p:spPr>
          <a:xfrm>
            <a:off x="7907184" y="4267700"/>
            <a:ext cx="322451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3BD753C-D97B-4DD6-99E0-082CBDF86A0D}"/>
              </a:ext>
            </a:extLst>
          </p:cNvPr>
          <p:cNvSpPr txBox="1"/>
          <p:nvPr/>
        </p:nvSpPr>
        <p:spPr>
          <a:xfrm>
            <a:off x="9285055" y="4267700"/>
            <a:ext cx="441146" cy="369332"/>
          </a:xfrm>
          <a:prstGeom prst="rect">
            <a:avLst/>
          </a:prstGeom>
          <a:noFill/>
        </p:spPr>
        <p:txBody>
          <a:bodyPr wrap="none" rtlCol="0">
            <a:spAutoFit/>
          </a:bodyPr>
          <a:lstStyle/>
          <a:p>
            <a:pPr>
              <a:buNone/>
            </a:pPr>
            <a:r>
              <a:rPr lang="en-GB" sz="1800" dirty="0"/>
              <a:t>60</a:t>
            </a:r>
          </a:p>
        </p:txBody>
      </p:sp>
      <p:sp>
        <p:nvSpPr>
          <p:cNvPr id="25" name="Rectangle 24">
            <a:extLst>
              <a:ext uri="{FF2B5EF4-FFF2-40B4-BE49-F238E27FC236}">
                <a16:creationId xmlns:a16="http://schemas.microsoft.com/office/drawing/2014/main" id="{5518BFC7-F0E7-4FE3-8D91-4DF7F343FDFD}"/>
              </a:ext>
            </a:extLst>
          </p:cNvPr>
          <p:cNvSpPr/>
          <p:nvPr/>
        </p:nvSpPr>
        <p:spPr>
          <a:xfrm>
            <a:off x="7907184" y="4811338"/>
            <a:ext cx="576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16</a:t>
            </a:r>
          </a:p>
        </p:txBody>
      </p:sp>
      <p:sp>
        <p:nvSpPr>
          <p:cNvPr id="26" name="Rectangle 25">
            <a:extLst>
              <a:ext uri="{FF2B5EF4-FFF2-40B4-BE49-F238E27FC236}">
                <a16:creationId xmlns:a16="http://schemas.microsoft.com/office/drawing/2014/main" id="{26132D96-00D6-4F74-9FAB-5766358CC07F}"/>
              </a:ext>
            </a:extLst>
          </p:cNvPr>
          <p:cNvSpPr/>
          <p:nvPr/>
        </p:nvSpPr>
        <p:spPr>
          <a:xfrm>
            <a:off x="8471241" y="4811338"/>
            <a:ext cx="504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14</a:t>
            </a:r>
          </a:p>
        </p:txBody>
      </p:sp>
      <p:sp>
        <p:nvSpPr>
          <p:cNvPr id="27" name="Rectangle 26">
            <a:extLst>
              <a:ext uri="{FF2B5EF4-FFF2-40B4-BE49-F238E27FC236}">
                <a16:creationId xmlns:a16="http://schemas.microsoft.com/office/drawing/2014/main" id="{CCE6C1E8-4072-4F9E-A76C-46862443960E}"/>
              </a:ext>
            </a:extLst>
          </p:cNvPr>
          <p:cNvSpPr/>
          <p:nvPr/>
        </p:nvSpPr>
        <p:spPr>
          <a:xfrm>
            <a:off x="8975241" y="4811338"/>
            <a:ext cx="720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20</a:t>
            </a:r>
          </a:p>
        </p:txBody>
      </p:sp>
      <p:sp>
        <p:nvSpPr>
          <p:cNvPr id="28" name="Rectangle 27">
            <a:extLst>
              <a:ext uri="{FF2B5EF4-FFF2-40B4-BE49-F238E27FC236}">
                <a16:creationId xmlns:a16="http://schemas.microsoft.com/office/drawing/2014/main" id="{5F071170-B33E-4046-AA71-72B759AC4545}"/>
              </a:ext>
            </a:extLst>
          </p:cNvPr>
          <p:cNvSpPr/>
          <p:nvPr/>
        </p:nvSpPr>
        <p:spPr>
          <a:xfrm>
            <a:off x="9695241" y="4811338"/>
            <a:ext cx="396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11</a:t>
            </a:r>
          </a:p>
        </p:txBody>
      </p:sp>
      <p:sp>
        <p:nvSpPr>
          <p:cNvPr id="29" name="Rectangle 28">
            <a:extLst>
              <a:ext uri="{FF2B5EF4-FFF2-40B4-BE49-F238E27FC236}">
                <a16:creationId xmlns:a16="http://schemas.microsoft.com/office/drawing/2014/main" id="{934B9EF4-90D3-4603-B70E-8D41D687E39F}"/>
              </a:ext>
            </a:extLst>
          </p:cNvPr>
          <p:cNvSpPr/>
          <p:nvPr/>
        </p:nvSpPr>
        <p:spPr>
          <a:xfrm>
            <a:off x="10082641" y="4811338"/>
            <a:ext cx="612000"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17</a:t>
            </a:r>
          </a:p>
        </p:txBody>
      </p:sp>
      <p:sp>
        <p:nvSpPr>
          <p:cNvPr id="30" name="Rectangle 29">
            <a:extLst>
              <a:ext uri="{FF2B5EF4-FFF2-40B4-BE49-F238E27FC236}">
                <a16:creationId xmlns:a16="http://schemas.microsoft.com/office/drawing/2014/main" id="{42E84A21-841D-45F1-8C12-E2185D62B0F2}"/>
              </a:ext>
            </a:extLst>
          </p:cNvPr>
          <p:cNvSpPr/>
          <p:nvPr/>
        </p:nvSpPr>
        <p:spPr>
          <a:xfrm>
            <a:off x="10686433" y="4811338"/>
            <a:ext cx="470489" cy="4320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1600" dirty="0">
                <a:solidFill>
                  <a:srgbClr val="585858"/>
                </a:solidFill>
              </a:rPr>
              <a:t>?</a:t>
            </a:r>
          </a:p>
        </p:txBody>
      </p:sp>
      <p:cxnSp>
        <p:nvCxnSpPr>
          <p:cNvPr id="31" name="Straight Arrow Connector 30">
            <a:extLst>
              <a:ext uri="{FF2B5EF4-FFF2-40B4-BE49-F238E27FC236}">
                <a16:creationId xmlns:a16="http://schemas.microsoft.com/office/drawing/2014/main" id="{D91C4775-BB77-487B-801B-0303C8161EE4}"/>
              </a:ext>
            </a:extLst>
          </p:cNvPr>
          <p:cNvCxnSpPr>
            <a:cxnSpLocks/>
          </p:cNvCxnSpPr>
          <p:nvPr/>
        </p:nvCxnSpPr>
        <p:spPr>
          <a:xfrm>
            <a:off x="7907184" y="5311473"/>
            <a:ext cx="3249738" cy="203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78A299C-78E6-49A8-BDAC-F7C36084CE31}"/>
              </a:ext>
            </a:extLst>
          </p:cNvPr>
          <p:cNvSpPr txBox="1"/>
          <p:nvPr/>
        </p:nvSpPr>
        <p:spPr>
          <a:xfrm>
            <a:off x="9374402" y="5291916"/>
            <a:ext cx="441146" cy="369332"/>
          </a:xfrm>
          <a:prstGeom prst="rect">
            <a:avLst/>
          </a:prstGeom>
          <a:noFill/>
        </p:spPr>
        <p:txBody>
          <a:bodyPr wrap="none" rtlCol="0">
            <a:spAutoFit/>
          </a:bodyPr>
          <a:lstStyle/>
          <a:p>
            <a:pPr>
              <a:buNone/>
            </a:pPr>
            <a:r>
              <a:rPr lang="en-GB" sz="1800" dirty="0"/>
              <a:t>60</a:t>
            </a:r>
          </a:p>
        </p:txBody>
      </p:sp>
    </p:spTree>
    <p:extLst>
      <p:ext uri="{BB962C8B-B14F-4D97-AF65-F5344CB8AC3E}">
        <p14:creationId xmlns:p14="http://schemas.microsoft.com/office/powerpoint/2010/main" val="101007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fifth of these themes is </a:t>
            </a:r>
            <a:r>
              <a:rPr lang="en-GB" dirty="0">
                <a:hlinkClick r:id="rId3"/>
              </a:rPr>
              <a:t>Statistics and probability</a:t>
            </a:r>
            <a:r>
              <a:rPr lang="en-GB" dirty="0"/>
              <a:t>, which covers the following interconnected core concepts:</a:t>
            </a:r>
          </a:p>
          <a:p>
            <a:pPr marL="800100" lvl="2" indent="0">
              <a:buNone/>
            </a:pPr>
            <a:r>
              <a:rPr lang="en-GB" sz="2400" i="1" dirty="0"/>
              <a:t>5.1	Statistical representations and measures</a:t>
            </a:r>
          </a:p>
          <a:p>
            <a:pPr marL="800100" lvl="2" indent="0">
              <a:buNone/>
            </a:pPr>
            <a:r>
              <a:rPr lang="en-GB" sz="2400" i="1" dirty="0"/>
              <a:t>5.2	Statistical analysis</a:t>
            </a:r>
          </a:p>
          <a:p>
            <a:pPr marL="800100" lvl="2" indent="0">
              <a:buNone/>
            </a:pPr>
            <a:r>
              <a:rPr lang="en-GB" sz="2400" i="1" dirty="0"/>
              <a:t>5.3	Probability</a:t>
            </a:r>
          </a:p>
          <a:p>
            <a:endParaRPr lang="en-GB" dirty="0"/>
          </a:p>
        </p:txBody>
      </p:sp>
    </p:spTree>
    <p:extLst>
      <p:ext uri="{BB962C8B-B14F-4D97-AF65-F5344CB8AC3E}">
        <p14:creationId xmlns:p14="http://schemas.microsoft.com/office/powerpoint/2010/main" val="4090690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577471" y="1124744"/>
            <a:ext cx="10972800" cy="3888432"/>
          </a:xfrm>
        </p:spPr>
        <p:txBody>
          <a:bodyPr>
            <a:normAutofit/>
          </a:bodyPr>
          <a:lstStyle/>
          <a:p>
            <a:pPr marL="0" indent="0">
              <a:buNone/>
            </a:pPr>
            <a:r>
              <a:rPr lang="en-GB" sz="2000" dirty="0"/>
              <a:t>From Upper Key Stage 2, students will bring experience of:</a:t>
            </a:r>
          </a:p>
          <a:p>
            <a:r>
              <a:rPr lang="en-GB" sz="1800" dirty="0"/>
              <a:t>interpreting and presenting discrete and continuous data using appropriate graphical methods, including bar charts, pictograms and time graphs</a:t>
            </a:r>
          </a:p>
          <a:p>
            <a:r>
              <a:rPr lang="en-GB" sz="1800" dirty="0"/>
              <a:t>solving comparison, sum and difference problems using information presented in bar charts, pictograms, tables and other graphs</a:t>
            </a:r>
          </a:p>
          <a:p>
            <a:r>
              <a:rPr lang="en-GB" sz="1800" dirty="0"/>
              <a:t>interpreting and constructing pie charts and line graphs, and using these to solve problems</a:t>
            </a:r>
          </a:p>
          <a:p>
            <a:r>
              <a:rPr lang="en-GB" sz="1800" dirty="0"/>
              <a:t>encountering and drawing graphs relating two variables, arising from their own enquiry and in other subjects (non-statutory guidance)</a:t>
            </a:r>
          </a:p>
          <a:p>
            <a:r>
              <a:rPr lang="en-GB" sz="1800" dirty="0"/>
              <a:t>calculating and interpreting the mean as an average</a:t>
            </a:r>
          </a:p>
          <a:p>
            <a:r>
              <a:rPr lang="en-GB" sz="1800" dirty="0"/>
              <a:t>knowing when it is appropriate to find the mean of a data set (non-statutory guidance).</a:t>
            </a:r>
          </a:p>
          <a:p>
            <a:endParaRPr lang="en-GB" dirty="0"/>
          </a:p>
        </p:txBody>
      </p:sp>
    </p:spTree>
    <p:extLst>
      <p:ext uri="{BB962C8B-B14F-4D97-AF65-F5344CB8AC3E}">
        <p14:creationId xmlns:p14="http://schemas.microsoft.com/office/powerpoint/2010/main" val="3258187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412777"/>
            <a:ext cx="10972800" cy="3888432"/>
          </a:xfrm>
        </p:spPr>
        <p:txBody>
          <a:bodyPr>
            <a:noAutofit/>
          </a:bodyPr>
          <a:lstStyle/>
          <a:p>
            <a:pPr marL="0" indent="0">
              <a:buNone/>
            </a:pPr>
            <a:r>
              <a:rPr lang="en-GB" dirty="0"/>
              <a:t>In KS4, students will build on the core concepts in this mathematical theme to:</a:t>
            </a:r>
          </a:p>
          <a:p>
            <a:r>
              <a:rPr lang="en-GB" sz="2000" dirty="0"/>
              <a:t>infer properties of populations or distributions from a sample, whilst knowing the limitations of sampling</a:t>
            </a:r>
          </a:p>
          <a:p>
            <a:r>
              <a:rPr lang="en-GB" sz="2000" dirty="0"/>
              <a:t>interpret and construct tables and line graphs for time series data</a:t>
            </a:r>
          </a:p>
          <a:p>
            <a:r>
              <a:rPr lang="en-GB" sz="2000" dirty="0"/>
              <a:t>{construct and interpret diagrams for grouped discrete data and continuous data, i.e. histograms with equal and unequal class intervals and cumulative frequency graphs, and know their appropriate use}</a:t>
            </a:r>
          </a:p>
          <a:p>
            <a:pPr marL="57150" indent="0">
              <a:buNone/>
            </a:pPr>
            <a:r>
              <a:rPr lang="en-GB" sz="2000" dirty="0"/>
              <a:t>Please note: Braces { } indicate additional mathematical content to be taught to more highly attaining students.</a:t>
            </a:r>
          </a:p>
          <a:p>
            <a:endParaRPr lang="en-GB" sz="1800" dirty="0"/>
          </a:p>
        </p:txBody>
      </p:sp>
    </p:spTree>
    <p:extLst>
      <p:ext uri="{BB962C8B-B14F-4D97-AF65-F5344CB8AC3E}">
        <p14:creationId xmlns:p14="http://schemas.microsoft.com/office/powerpoint/2010/main" val="1375629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412777"/>
            <a:ext cx="10972800" cy="4392488"/>
          </a:xfrm>
        </p:spPr>
        <p:txBody>
          <a:bodyPr>
            <a:noAutofit/>
          </a:bodyPr>
          <a:lstStyle/>
          <a:p>
            <a:pPr marL="0" indent="0">
              <a:buNone/>
            </a:pPr>
            <a:r>
              <a:rPr lang="en-GB" dirty="0"/>
              <a:t>In KS4, students will build on the core concepts in this mathematical theme to:</a:t>
            </a:r>
          </a:p>
          <a:p>
            <a:r>
              <a:rPr lang="en-GB" sz="2000" dirty="0"/>
              <a:t>interpret, analyse and compare the distributions of data sets from univariate empirical distributions through:</a:t>
            </a:r>
          </a:p>
          <a:p>
            <a:pPr lvl="1"/>
            <a:r>
              <a:rPr lang="en-GB" dirty="0"/>
              <a:t>appropriate graphical representation involving discrete, continuous and grouped data, {including box plots}</a:t>
            </a:r>
          </a:p>
          <a:p>
            <a:pPr lvl="1"/>
            <a:r>
              <a:rPr lang="en-GB" dirty="0"/>
              <a:t>appropriate measures of central tendency (including modal class) and spread {including quartiles and inter-quartile range}</a:t>
            </a:r>
          </a:p>
          <a:p>
            <a:r>
              <a:rPr lang="en-GB" sz="2000" dirty="0"/>
              <a:t>apply statistics to describe a population</a:t>
            </a:r>
          </a:p>
          <a:p>
            <a:r>
              <a:rPr lang="en-GB" sz="2000" dirty="0"/>
              <a:t>use and interpret scatter graphs of bivariate data; recognise correlation and know that it does not indicate causation; draw estimated lines of best fit; make predictions; interpolate and extrapolate apparent trends whilst knowing the dangers of so doing</a:t>
            </a:r>
          </a:p>
          <a:p>
            <a:pPr marL="57150" indent="0">
              <a:buNone/>
            </a:pPr>
            <a:r>
              <a:rPr lang="en-GB" sz="2000" dirty="0"/>
              <a:t>Please note: Braces { } indicate additional mathematical content to be taught to more highly attaining students.</a:t>
            </a:r>
          </a:p>
          <a:p>
            <a:endParaRPr lang="en-GB" sz="1800" dirty="0"/>
          </a:p>
        </p:txBody>
      </p:sp>
    </p:spTree>
    <p:extLst>
      <p:ext uri="{BB962C8B-B14F-4D97-AF65-F5344CB8AC3E}">
        <p14:creationId xmlns:p14="http://schemas.microsoft.com/office/powerpoint/2010/main" val="1109354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09600" y="1196752"/>
            <a:ext cx="10972800" cy="4752528"/>
          </a:xfrm>
        </p:spPr>
        <p:txBody>
          <a:bodyPr>
            <a:normAutofit/>
          </a:bodyPr>
          <a:lstStyle/>
          <a:p>
            <a:r>
              <a:rPr lang="en-GB" dirty="0"/>
              <a:t>The following resources from the NCETM website have been referred to within this slide deck:</a:t>
            </a:r>
          </a:p>
          <a:p>
            <a:pPr lvl="1"/>
            <a:r>
              <a:rPr lang="en-GB" b="0" i="0" u="sng" dirty="0">
                <a:solidFill>
                  <a:srgbClr val="1B6AC9"/>
                </a:solidFill>
                <a:effectLst/>
                <a:hlinkClick r:id="rId2"/>
              </a:rPr>
              <a:t>NCETM Secondary Mastery Professional Development</a:t>
            </a:r>
            <a:endParaRPr lang="en-GB" dirty="0">
              <a:hlinkClick r:id="rId3"/>
            </a:endParaRPr>
          </a:p>
          <a:p>
            <a:pPr lvl="2"/>
            <a:r>
              <a:rPr lang="en-GB" dirty="0">
                <a:hlinkClick r:id="rId4"/>
              </a:rPr>
              <a:t>Statistics and probability theme overview document</a:t>
            </a:r>
            <a:endParaRPr lang="en-GB" dirty="0"/>
          </a:p>
          <a:p>
            <a:pPr lvl="2"/>
            <a:r>
              <a:rPr lang="en-GB" dirty="0">
                <a:hlinkClick r:id="rId4"/>
              </a:rPr>
              <a:t>5.1 Statistical representations and measures core concept guidance document</a:t>
            </a:r>
            <a:endParaRPr lang="en-GB" dirty="0"/>
          </a:p>
          <a:p>
            <a:pPr lvl="1"/>
            <a:r>
              <a:rPr lang="en-GB" dirty="0">
                <a:hlinkClick r:id="rId5"/>
              </a:rPr>
              <a:t>Using mathematical representations at KS3 | NCETM</a:t>
            </a:r>
            <a:endParaRPr lang="en-GB" dirty="0"/>
          </a:p>
          <a:p>
            <a:pPr lvl="1"/>
            <a:r>
              <a:rPr lang="en-GB" dirty="0">
                <a:hlinkClick r:id="rId6"/>
              </a:rPr>
              <a:t>Insights from experienced teachers | NCETM</a:t>
            </a:r>
            <a:r>
              <a:rPr lang="en-GB" dirty="0"/>
              <a:t> </a:t>
            </a:r>
          </a:p>
          <a:p>
            <a:pPr lvl="1"/>
            <a:r>
              <a:rPr lang="en-GB" dirty="0">
                <a:hlinkClick r:id="rId7"/>
              </a:rPr>
              <a:t>NCETM primary mastery professional development materials</a:t>
            </a:r>
            <a:endParaRPr lang="en-GB" dirty="0"/>
          </a:p>
          <a:p>
            <a:pPr lvl="1"/>
            <a:r>
              <a:rPr lang="en-GB" dirty="0">
                <a:hlinkClick r:id="rId8"/>
              </a:rPr>
              <a:t>NCETM primary assessment materials</a:t>
            </a:r>
            <a:endParaRPr lang="en-GB" dirty="0"/>
          </a:p>
          <a:p>
            <a:r>
              <a:rPr lang="en-GB" dirty="0"/>
              <a:t>There are also references to:</a:t>
            </a:r>
            <a:endParaRPr lang="en-GB" dirty="0">
              <a:hlinkClick r:id="rId9"/>
            </a:endParaRPr>
          </a:p>
          <a:p>
            <a:pPr lvl="1"/>
            <a:r>
              <a:rPr lang="en-GB" dirty="0">
                <a:hlinkClick r:id="rId9"/>
              </a:rPr>
              <a:t>Standards &amp; Testing Agency’s past mathematics papers</a:t>
            </a:r>
            <a:endParaRPr lang="en-GB" dirty="0"/>
          </a:p>
          <a:p>
            <a:endParaRPr lang="en-GB" dirty="0"/>
          </a:p>
        </p:txBody>
      </p:sp>
    </p:spTree>
    <p:extLst>
      <p:ext uri="{BB962C8B-B14F-4D97-AF65-F5344CB8AC3E}">
        <p14:creationId xmlns:p14="http://schemas.microsoft.com/office/powerpoint/2010/main" val="344020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298FBB-7431-4A2E-AB35-E7AFA173A573}"/>
              </a:ext>
            </a:extLst>
          </p:cNvPr>
          <p:cNvPicPr>
            <a:picLocks noChangeAspect="1"/>
          </p:cNvPicPr>
          <p:nvPr/>
        </p:nvPicPr>
        <p:blipFill>
          <a:blip r:embed="rId3"/>
          <a:stretch>
            <a:fillRect/>
          </a:stretch>
        </p:blipFill>
        <p:spPr>
          <a:xfrm>
            <a:off x="255526" y="1556792"/>
            <a:ext cx="11680948" cy="1920406"/>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5.1 Statistical representations and measures</a:t>
            </a:r>
            <a:r>
              <a:rPr lang="en-GB" sz="1500" dirty="0"/>
              <a:t>, there are two statements of knowledge, skills and understanding. </a:t>
            </a:r>
          </a:p>
          <a:p>
            <a:pPr>
              <a:spcBef>
                <a:spcPts val="600"/>
              </a:spcBef>
            </a:pPr>
            <a:r>
              <a:rPr lang="en-GB" sz="1500" dirty="0"/>
              <a:t>These, in turn, are broken down into eight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55872" y="1916832"/>
            <a:ext cx="8172000"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646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5.1.1.1 Understand what the mean is measuring, how it is measuring it and calculate the mean from data presented in a range of different ways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Calculate the mean from a list of data values.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Apply knowledge of the mean to arithmetic problems.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Correctly calculate the mean from a frequency table.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Calculate the mean of data represented in a bar chart.</a:t>
            </a:r>
          </a:p>
        </p:txBody>
      </p:sp>
    </p:spTree>
    <p:extLst>
      <p:ext uri="{BB962C8B-B14F-4D97-AF65-F5344CB8AC3E}">
        <p14:creationId xmlns:p14="http://schemas.microsoft.com/office/powerpoint/2010/main" val="1405947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2"/>
            <a:ext cx="10972800" cy="4680520"/>
          </a:xfrm>
        </p:spPr>
        <p:txBody>
          <a:bodyPr>
            <a:noAutofit/>
          </a:bodyPr>
          <a:lstStyle/>
          <a:p>
            <a:r>
              <a:rPr lang="en-GB" sz="1600" dirty="0"/>
              <a:t>We live in an information and data-rich age. The ability to interpret, analyse and critically evaluate all that we are presented with is vitally important if our students are to be engaged, thoughtful and aware citizens.</a:t>
            </a:r>
          </a:p>
          <a:p>
            <a:r>
              <a:rPr lang="en-GB" sz="1600" dirty="0"/>
              <a:t>At Key Stage 2, students encountered the concept of central tendency and learnt how to calculate the (arithmetic) mean. </a:t>
            </a:r>
          </a:p>
          <a:p>
            <a:r>
              <a:rPr lang="en-GB" sz="1600" dirty="0"/>
              <a:t>At Key Stage 3, they will develop their knowledge of calculating measures of central tendency to include the mode and median, will work with grouped data and be introduced to a measure of spread in statistics: range. This will enable students to engage in more sophisticated data analysis.</a:t>
            </a:r>
          </a:p>
          <a:p>
            <a:r>
              <a:rPr lang="en-GB" sz="1600" dirty="0"/>
              <a:t>While calculating measures of central tendency accurately and efficiently is important, this should not be the dominant aspect of the learning and teaching. It is vital that students have a sense of what the measures of central tendency are actually measuring, and engage in activities which prompt questions, such as:</a:t>
            </a:r>
          </a:p>
          <a:p>
            <a:pPr lvl="1"/>
            <a:r>
              <a:rPr lang="en-GB" sz="1400" i="1" dirty="0"/>
              <a:t>How can we use measures of central tendency to compare sets of data?</a:t>
            </a:r>
          </a:p>
          <a:p>
            <a:pPr lvl="1"/>
            <a:r>
              <a:rPr lang="en-GB" sz="1400" i="1" dirty="0"/>
              <a:t>What do these measures tell us? For example, ‘On average, who has the most pocket money: class A or class B?’</a:t>
            </a:r>
          </a:p>
          <a:p>
            <a:pPr lvl="1"/>
            <a:r>
              <a:rPr lang="en-GB" sz="1400" i="1" dirty="0"/>
              <a:t>How do these measures change when particular data points change? For example, ‘When considering the average wage in a company, what difference does it make to the various measures when the company director’s salary is added in, or removed?’</a:t>
            </a:r>
          </a:p>
          <a:p>
            <a:r>
              <a:rPr lang="en-GB" sz="1600" dirty="0"/>
              <a:t>Students should also appreciate how these values, which summarise a set of data in some way, are affected by extra data being added to the whole data set and how such values can be found by comparing averages before and after the inclusion of additional data.</a:t>
            </a:r>
          </a:p>
          <a:p>
            <a:endParaRPr lang="en-GB" sz="1600" dirty="0"/>
          </a:p>
        </p:txBody>
      </p:sp>
    </p:spTree>
    <p:extLst>
      <p:ext uri="{BB962C8B-B14F-4D97-AF65-F5344CB8AC3E}">
        <p14:creationId xmlns:p14="http://schemas.microsoft.com/office/powerpoint/2010/main" val="278393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3289607940"/>
              </p:ext>
            </p:extLst>
          </p:nvPr>
        </p:nvGraphicFramePr>
        <p:xfrm>
          <a:off x="660695" y="2060848"/>
          <a:ext cx="6160612" cy="1143533"/>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nchor="ct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Calculate and interpret the mean as an average.</a:t>
                      </a:r>
                    </a:p>
                  </a:txBody>
                  <a:tcPr anchor="ctr"/>
                </a:tc>
                <a:extLst>
                  <a:ext uri="{0D108BD9-81ED-4DB2-BD59-A6C34878D82A}">
                    <a16:rowId xmlns:a16="http://schemas.microsoft.com/office/drawing/2014/main" val="1387505252"/>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CDF97737-F756-4638-8B90-C98A4FE7B2B2}" vid="{14056DD2-0F9B-4AFD-A5C1-F770F8DF4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145</TotalTime>
  <Words>6351</Words>
  <Application>Microsoft Office PowerPoint</Application>
  <PresentationFormat>Widescreen</PresentationFormat>
  <Paragraphs>629</Paragraphs>
  <Slides>43</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Myriad Pro</vt:lpstr>
      <vt:lpstr>Custom Design</vt:lpstr>
      <vt:lpstr>Understanding the mean</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 (1)</vt:lpstr>
      <vt:lpstr>Checking prior learning (2)</vt:lpstr>
      <vt:lpstr>Common difficulties and misconceptions</vt:lpstr>
      <vt:lpstr>Common difficulties and misconceptions (1)</vt:lpstr>
      <vt:lpstr>Common difficulties and misconceptions (2)</vt:lpstr>
      <vt:lpstr>Calculate the mean from a list of data values</vt:lpstr>
      <vt:lpstr>Calculate the mean from a list of data values</vt:lpstr>
      <vt:lpstr>Calculate the mean from a list of data values</vt:lpstr>
      <vt:lpstr>Calculate the mean from a list of data values</vt:lpstr>
      <vt:lpstr>Calculate the mean from a list of data values</vt:lpstr>
      <vt:lpstr>Apply knowledge of the mean to arithmetic problems</vt:lpstr>
      <vt:lpstr>Apply knowledge of the mean to arithmetic problems</vt:lpstr>
      <vt:lpstr>Apply knowledge of the mean to arithmetic problems</vt:lpstr>
      <vt:lpstr>Correctly calculate the mean from a frequency table</vt:lpstr>
      <vt:lpstr>Correctly calculate the mean from a frequency table</vt:lpstr>
      <vt:lpstr>Correctly calculate the mean from a frequency table</vt:lpstr>
      <vt:lpstr>Correctly calculate the mean from a frequency table</vt:lpstr>
      <vt:lpstr>Correctly calculate the mean from a frequency table</vt:lpstr>
      <vt:lpstr>Correctly calculate the mean from a frequency table</vt:lpstr>
      <vt:lpstr>Correctly calculate the mean from a frequency table</vt:lpstr>
      <vt:lpstr>Correctly calculate the mean from a frequency table</vt:lpstr>
      <vt:lpstr>Calculate the mean of data represented in a bar chart</vt:lpstr>
      <vt:lpstr>Calculate the mean of data represented in a bar chart</vt:lpstr>
      <vt:lpstr>Reflection questions</vt:lpstr>
      <vt:lpstr>PowerPoint Presentation</vt:lpstr>
      <vt:lpstr>Appendices</vt:lpstr>
      <vt:lpstr>Key vocabulary </vt:lpstr>
      <vt:lpstr>Representations and structure (1)</vt:lpstr>
      <vt:lpstr>Representations and structure (2)</vt:lpstr>
      <vt:lpstr>Representations and structure (3)</vt:lpstr>
      <vt:lpstr>Previous learning</vt:lpstr>
      <vt:lpstr>Future learning (1)</vt:lpstr>
      <vt:lpstr>Future learning (2)</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mean</dc:title>
  <dc:creator>Rebecca Donaldson</dc:creator>
  <cp:lastModifiedBy>Steve McCormack</cp:lastModifiedBy>
  <cp:revision>7</cp:revision>
  <dcterms:created xsi:type="dcterms:W3CDTF">2021-04-20T16:03:29Z</dcterms:created>
  <dcterms:modified xsi:type="dcterms:W3CDTF">2021-10-06T08:10:30Z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