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05"/>
  </p:notesMasterIdLst>
  <p:sldIdLst>
    <p:sldId id="257" r:id="rId5"/>
    <p:sldId id="508" r:id="rId6"/>
    <p:sldId id="506" r:id="rId7"/>
    <p:sldId id="566" r:id="rId8"/>
    <p:sldId id="567" r:id="rId9"/>
    <p:sldId id="507" r:id="rId10"/>
    <p:sldId id="481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513" r:id="rId19"/>
    <p:sldId id="514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515" r:id="rId29"/>
    <p:sldId id="516" r:id="rId30"/>
    <p:sldId id="282" r:id="rId31"/>
    <p:sldId id="283" r:id="rId32"/>
    <p:sldId id="284" r:id="rId33"/>
    <p:sldId id="285" r:id="rId34"/>
    <p:sldId id="517" r:id="rId35"/>
    <p:sldId id="518" r:id="rId36"/>
    <p:sldId id="519" r:id="rId37"/>
    <p:sldId id="520" r:id="rId38"/>
    <p:sldId id="521" r:id="rId39"/>
    <p:sldId id="522" r:id="rId40"/>
    <p:sldId id="286" r:id="rId41"/>
    <p:sldId id="287" r:id="rId42"/>
    <p:sldId id="288" r:id="rId43"/>
    <p:sldId id="289" r:id="rId44"/>
    <p:sldId id="523" r:id="rId45"/>
    <p:sldId id="524" r:id="rId46"/>
    <p:sldId id="290" r:id="rId47"/>
    <p:sldId id="291" r:id="rId48"/>
    <p:sldId id="292" r:id="rId49"/>
    <p:sldId id="525" r:id="rId50"/>
    <p:sldId id="526" r:id="rId51"/>
    <p:sldId id="512" r:id="rId52"/>
    <p:sldId id="511" r:id="rId53"/>
    <p:sldId id="541" r:id="rId54"/>
    <p:sldId id="542" r:id="rId55"/>
    <p:sldId id="543" r:id="rId56"/>
    <p:sldId id="544" r:id="rId57"/>
    <p:sldId id="545" r:id="rId58"/>
    <p:sldId id="546" r:id="rId59"/>
    <p:sldId id="547" r:id="rId60"/>
    <p:sldId id="548" r:id="rId61"/>
    <p:sldId id="549" r:id="rId62"/>
    <p:sldId id="550" r:id="rId63"/>
    <p:sldId id="352" r:id="rId64"/>
    <p:sldId id="527" r:id="rId65"/>
    <p:sldId id="528" r:id="rId66"/>
    <p:sldId id="551" r:id="rId67"/>
    <p:sldId id="552" r:id="rId68"/>
    <p:sldId id="553" r:id="rId69"/>
    <p:sldId id="554" r:id="rId70"/>
    <p:sldId id="529" r:id="rId71"/>
    <p:sldId id="530" r:id="rId72"/>
    <p:sldId id="555" r:id="rId73"/>
    <p:sldId id="478" r:id="rId74"/>
    <p:sldId id="360" r:id="rId75"/>
    <p:sldId id="531" r:id="rId76"/>
    <p:sldId id="532" r:id="rId77"/>
    <p:sldId id="556" r:id="rId78"/>
    <p:sldId id="359" r:id="rId79"/>
    <p:sldId id="533" r:id="rId80"/>
    <p:sldId id="534" r:id="rId81"/>
    <p:sldId id="557" r:id="rId82"/>
    <p:sldId id="558" r:id="rId83"/>
    <p:sldId id="535" r:id="rId84"/>
    <p:sldId id="536" r:id="rId85"/>
    <p:sldId id="559" r:id="rId86"/>
    <p:sldId id="560" r:id="rId87"/>
    <p:sldId id="561" r:id="rId88"/>
    <p:sldId id="370" r:id="rId89"/>
    <p:sldId id="371" r:id="rId90"/>
    <p:sldId id="537" r:id="rId91"/>
    <p:sldId id="538" r:id="rId92"/>
    <p:sldId id="562" r:id="rId93"/>
    <p:sldId id="563" r:id="rId94"/>
    <p:sldId id="380" r:id="rId95"/>
    <p:sldId id="379" r:id="rId96"/>
    <p:sldId id="388" r:id="rId97"/>
    <p:sldId id="479" r:id="rId98"/>
    <p:sldId id="539" r:id="rId99"/>
    <p:sldId id="540" r:id="rId100"/>
    <p:sldId id="564" r:id="rId101"/>
    <p:sldId id="565" r:id="rId102"/>
    <p:sldId id="293" r:id="rId103"/>
    <p:sldId id="477" r:id="rId10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52135D-AE1F-46BC-8709-C991EDBD8336}">
          <p14:sldIdLst>
            <p14:sldId id="257"/>
            <p14:sldId id="508"/>
            <p14:sldId id="506"/>
            <p14:sldId id="566"/>
            <p14:sldId id="567"/>
            <p14:sldId id="507"/>
            <p14:sldId id="481"/>
            <p14:sldId id="267"/>
            <p14:sldId id="268"/>
            <p14:sldId id="269"/>
            <p14:sldId id="270"/>
            <p14:sldId id="271"/>
            <p14:sldId id="272"/>
            <p14:sldId id="274"/>
            <p14:sldId id="513"/>
            <p14:sldId id="514"/>
            <p14:sldId id="273"/>
            <p14:sldId id="275"/>
            <p14:sldId id="276"/>
            <p14:sldId id="277"/>
            <p14:sldId id="278"/>
            <p14:sldId id="279"/>
            <p14:sldId id="280"/>
            <p14:sldId id="281"/>
            <p14:sldId id="515"/>
            <p14:sldId id="516"/>
            <p14:sldId id="282"/>
            <p14:sldId id="283"/>
            <p14:sldId id="284"/>
            <p14:sldId id="285"/>
            <p14:sldId id="517"/>
            <p14:sldId id="518"/>
            <p14:sldId id="519"/>
            <p14:sldId id="520"/>
            <p14:sldId id="521"/>
            <p14:sldId id="522"/>
            <p14:sldId id="286"/>
            <p14:sldId id="287"/>
            <p14:sldId id="288"/>
            <p14:sldId id="289"/>
            <p14:sldId id="523"/>
            <p14:sldId id="524"/>
            <p14:sldId id="290"/>
            <p14:sldId id="291"/>
            <p14:sldId id="292"/>
            <p14:sldId id="525"/>
            <p14:sldId id="526"/>
            <p14:sldId id="512"/>
            <p14:sldId id="511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  <p14:sldId id="352"/>
            <p14:sldId id="527"/>
            <p14:sldId id="528"/>
            <p14:sldId id="551"/>
            <p14:sldId id="552"/>
            <p14:sldId id="553"/>
            <p14:sldId id="554"/>
            <p14:sldId id="529"/>
            <p14:sldId id="530"/>
            <p14:sldId id="555"/>
            <p14:sldId id="478"/>
            <p14:sldId id="360"/>
            <p14:sldId id="531"/>
            <p14:sldId id="532"/>
            <p14:sldId id="556"/>
            <p14:sldId id="359"/>
            <p14:sldId id="533"/>
            <p14:sldId id="534"/>
            <p14:sldId id="557"/>
            <p14:sldId id="558"/>
            <p14:sldId id="535"/>
            <p14:sldId id="536"/>
            <p14:sldId id="559"/>
            <p14:sldId id="560"/>
            <p14:sldId id="561"/>
            <p14:sldId id="370"/>
            <p14:sldId id="371"/>
            <p14:sldId id="537"/>
            <p14:sldId id="538"/>
            <p14:sldId id="562"/>
            <p14:sldId id="563"/>
            <p14:sldId id="380"/>
            <p14:sldId id="379"/>
            <p14:sldId id="388"/>
            <p14:sldId id="479"/>
            <p14:sldId id="539"/>
            <p14:sldId id="540"/>
            <p14:sldId id="564"/>
            <p14:sldId id="565"/>
            <p14:sldId id="293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Cole" initials="DC" lastIdx="27" clrIdx="0">
    <p:extLst>
      <p:ext uri="{19B8F6BF-5375-455C-9EA6-DF929625EA0E}">
        <p15:presenceInfo xmlns:p15="http://schemas.microsoft.com/office/powerpoint/2012/main" userId="S::donna.cole@ncetm.org.uk::36e63e46-7f0e-4c72-a341-f5fc518a0358" providerId="AD"/>
      </p:ext>
    </p:extLst>
  </p:cmAuthor>
  <p:cmAuthor id="2" name="Elizabeth Lambert" initials="EL" lastIdx="1" clrIdx="1">
    <p:extLst>
      <p:ext uri="{19B8F6BF-5375-455C-9EA6-DF929625EA0E}">
        <p15:presenceInfo xmlns:p15="http://schemas.microsoft.com/office/powerpoint/2012/main" userId="S::Elizabeth.Lambert@ncetm.org.uk::84516f71-0698-4f46-9863-2dab06370415" providerId="AD"/>
      </p:ext>
    </p:extLst>
  </p:cmAuthor>
  <p:cmAuthor id="3" name="Jonathan East" initials="JE" lastIdx="16" clrIdx="2">
    <p:extLst>
      <p:ext uri="{19B8F6BF-5375-455C-9EA6-DF929625EA0E}">
        <p15:presenceInfo xmlns:p15="http://schemas.microsoft.com/office/powerpoint/2012/main" userId="S-1-5-21-3922863414-4013517082-2598851602-1227" providerId="AD"/>
      </p:ext>
    </p:extLst>
  </p:cmAuthor>
  <p:cmAuthor id="4" name="Gwen Tresidder" initials="GT" lastIdx="29" clrIdx="3">
    <p:extLst>
      <p:ext uri="{19B8F6BF-5375-455C-9EA6-DF929625EA0E}">
        <p15:presenceInfo xmlns:p15="http://schemas.microsoft.com/office/powerpoint/2012/main" userId="S::Gwen.Tresidder@ncetm.org.uk::b74a9380-12d1-408f-ae76-78178213c8e6" providerId="AD"/>
      </p:ext>
    </p:extLst>
  </p:cmAuthor>
  <p:cmAuthor id="5" name="Andrew Young" initials="AY" lastIdx="3" clrIdx="4">
    <p:extLst>
      <p:ext uri="{19B8F6BF-5375-455C-9EA6-DF929625EA0E}">
        <p15:presenceInfo xmlns:p15="http://schemas.microsoft.com/office/powerpoint/2012/main" userId="S::andrew.young@tribalgroup.com::3d7dab09-352b-4858-b937-4a4f8b94e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5D4"/>
    <a:srgbClr val="327473"/>
    <a:srgbClr val="E5F3F2"/>
    <a:srgbClr val="CD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4115" autoAdjust="0"/>
  </p:normalViewPr>
  <p:slideViewPr>
    <p:cSldViewPr snapToGrid="0" showGuides="1">
      <p:cViewPr varScale="1">
        <p:scale>
          <a:sx n="67" d="100"/>
          <a:sy n="67" d="100"/>
        </p:scale>
        <p:origin x="6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presProps" Target="presProps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commentAuthors" Target="comment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theme" Target="theme/theme1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EFC8-8799-4F4C-8315-F132E4ECEA7D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5CF7-397B-40E2-885F-DC75A926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1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Which book has a larger volume?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35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objects might look different, they can have the same volume.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28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48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What’s the same and what’s different?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The shape is the same.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The volume is the same.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The mass is different.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74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Evie says that the three separate bricks have a larger volume than the stack </a:t>
            </a:r>
            <a:b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three bricks, because they take up more space when they are separate. </a:t>
            </a:r>
            <a:b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agree or disagree? Explain your answer.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72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671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406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 A must be larger because it is made using more cubes. True or false?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83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What is the volume of each shape?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06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What is the volume of each shape?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7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0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Which of these shapes have a volume of 6 cm</a:t>
            </a:r>
            <a:r>
              <a:rPr lang="en-GB" i="1" baseline="30000" dirty="0"/>
              <a:t>3</a:t>
            </a:r>
            <a:r>
              <a:rPr lang="en-GB" i="1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35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Count the small cubes to find the volume of each shape.</a:t>
            </a:r>
          </a:p>
          <a:p>
            <a:r>
              <a:rPr lang="en-GB" i="1" dirty="0"/>
              <a:t>What’s the same?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The width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The size of each small cube</a:t>
            </a:r>
          </a:p>
          <a:p>
            <a:r>
              <a:rPr lang="en-GB" i="1" dirty="0"/>
              <a:t>What’s different?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The volume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095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4394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52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volume of this cuboid?</a:t>
            </a:r>
            <a:b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cm × 4 cm × 3 cm = 84 cm</a:t>
            </a:r>
            <a:r>
              <a:rPr lang="en-GB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endParaRPr lang="en-GB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34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Finding the volume of a cuboid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076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7247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0075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3206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615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9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4687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1140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What is the volume of this shape?</a:t>
            </a:r>
          </a:p>
          <a:p>
            <a:r>
              <a:rPr lang="en-GB" i="1" dirty="0"/>
              <a:t>Cuboid 1: </a:t>
            </a:r>
            <a:r>
              <a:rPr lang="en-GB" i="0" dirty="0"/>
              <a:t>7 cm × 3 cm × 10 cm</a:t>
            </a:r>
          </a:p>
          <a:p>
            <a:r>
              <a:rPr lang="en-GB" i="1" dirty="0"/>
              <a:t>Cuboid 1: </a:t>
            </a:r>
            <a:r>
              <a:rPr lang="en-GB" i="0" dirty="0"/>
              <a:t>5 cm × 4 cm × 10 cm</a:t>
            </a:r>
          </a:p>
          <a:p>
            <a:r>
              <a:rPr lang="en-GB" i="1" dirty="0"/>
              <a:t>V = </a:t>
            </a:r>
            <a:r>
              <a:rPr lang="en-GB" i="0" dirty="0"/>
              <a:t>7 cm × 3 cm × 10 cm + 5 cm × 4 cm × 10 cm</a:t>
            </a:r>
          </a:p>
          <a:p>
            <a:r>
              <a:rPr lang="en-GB" i="1" dirty="0"/>
              <a:t>V = </a:t>
            </a:r>
            <a:r>
              <a:rPr lang="en-GB" i="0" dirty="0"/>
              <a:t>410</a:t>
            </a:r>
            <a:r>
              <a:rPr lang="en-GB" sz="600" i="0" dirty="0"/>
              <a:t> </a:t>
            </a:r>
            <a:r>
              <a:rPr lang="en-GB" i="0" dirty="0"/>
              <a:t>cm</a:t>
            </a:r>
            <a:r>
              <a:rPr lang="en-GB" i="0" baseline="30000" dirty="0"/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639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Cuboid 1</a:t>
            </a:r>
            <a:r>
              <a:rPr lang="en-GB" sz="1200" b="0" i="1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GB" i="0"/>
              <a:t> cm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× 3</a:t>
            </a:r>
            <a:r>
              <a:rPr lang="en-GB" i="0"/>
              <a:t> cm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× 10</a:t>
            </a:r>
            <a:r>
              <a:rPr lang="en-GB" i="0"/>
              <a:t> cm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Cuboid 2</a:t>
            </a:r>
            <a:r>
              <a:rPr lang="en-GB" sz="1200" b="0" i="1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en-GB" i="0"/>
              <a:t> cm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× 4</a:t>
            </a:r>
            <a:r>
              <a:rPr lang="en-GB" i="0"/>
              <a:t> cm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× 10</a:t>
            </a:r>
            <a:r>
              <a:rPr lang="en-GB" i="0"/>
              <a:t> cm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</a:t>
            </a:r>
            <a:r>
              <a:rPr lang="en-GB" sz="1200" b="0" i="1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GB" i="0"/>
              <a:t> cm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× 3</a:t>
            </a:r>
            <a:r>
              <a:rPr lang="en-GB" i="0"/>
              <a:t> cm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× 10</a:t>
            </a:r>
            <a:r>
              <a:rPr lang="en-GB" i="0"/>
              <a:t> cm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+ 8</a:t>
            </a:r>
            <a:r>
              <a:rPr lang="en-GB" i="0"/>
              <a:t> cm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× 4</a:t>
            </a:r>
            <a:r>
              <a:rPr lang="en-GB" i="0"/>
              <a:t> cm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× 10</a:t>
            </a:r>
            <a:r>
              <a:rPr lang="en-GB" i="0"/>
              <a:t> cm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=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410 cm</a:t>
            </a:r>
            <a:r>
              <a:rPr lang="en-GB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endParaRPr lang="en-GB" i="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89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160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This cuboid has a hole in the middle. </a:t>
            </a:r>
          </a:p>
          <a:p>
            <a:r>
              <a:rPr lang="en-GB" i="1" dirty="0"/>
              <a:t>Find the volume of the surrounding shape.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590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3624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7518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350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equation can be made easier to solve by expressing </a:t>
            </a:r>
            <a:b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the factors as a multiplication of two factors. </a:t>
            </a:r>
            <a:b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could think of 18 as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× 2</a:t>
            </a: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could choose to multiply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× 5 </a:t>
            </a: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</a:t>
            </a:r>
            <a:b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get 10, and then work out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× 10 = 90</a:t>
            </a: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94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7428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0630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327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3419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7237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How many different ways can you arrange ‘12‘ tiles into a rectangle?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026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‘12‘ tiles. There is ‘1‘ row and ‘12‘ columns.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‘12‘ and ‘1‘ are factors of ‘12‘.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195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There are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</a:t>
            </a:r>
            <a:r>
              <a:rPr lang="en-GB" i="1" dirty="0"/>
              <a:t>12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</a:t>
            </a:r>
            <a:r>
              <a:rPr lang="en-GB" i="1" dirty="0"/>
              <a:t> tiles. There are ‘12‘ rows and ‘1‘ column.</a:t>
            </a:r>
          </a:p>
          <a:p>
            <a:r>
              <a:rPr lang="en-GB" i="1" dirty="0"/>
              <a:t>So ‘12‘ and ‘1‘ are factors of ‘12‘.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112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There are ‘12‘ tiles. There are ‘6‘ rows and ‘2‘ columns.</a:t>
            </a:r>
          </a:p>
          <a:p>
            <a:r>
              <a:rPr lang="en-GB" i="1" dirty="0"/>
              <a:t>So ‘6‘ and ‘2‘ are factors of ‘12‘.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65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There are ‘12‘ tiles. There are ‘2‘ rows and ‘6‘ columns.</a:t>
            </a:r>
          </a:p>
          <a:p>
            <a:r>
              <a:rPr lang="en-GB" i="1" dirty="0"/>
              <a:t>So ‘6‘ and ‘2‘ are factors of ‘12‘.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927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There are ‘12‘ tiles. There are ‘4‘ rows and ‘3‘ columns.</a:t>
            </a:r>
          </a:p>
          <a:p>
            <a:r>
              <a:rPr lang="en-GB" i="1" dirty="0"/>
              <a:t>So ‘4‘ and ‘3‘ are factors of ‘12‘.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2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864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There are ‘12‘ tiles. There are ‘3‘ rows and ‘4‘ columns.</a:t>
            </a:r>
          </a:p>
          <a:p>
            <a:r>
              <a:rPr lang="en-GB" i="1" dirty="0"/>
              <a:t>So ‘4‘ and ‘3‘ are factors of ‘12‘.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537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When ‘1‘ is a factor, the product is equal to the other factor.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123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Which of these are square numbers?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759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‘7‘ is a factor of ‘42‘ because ‘42‘ is in the‘ 7‘ times table.</a:t>
            </a:r>
          </a:p>
          <a:p>
            <a:r>
              <a:rPr lang="en-GB" i="0" dirty="0"/>
              <a:t>42 ÷ 7 = 6 </a:t>
            </a:r>
            <a:r>
              <a:rPr lang="en-GB" i="1" dirty="0"/>
              <a:t>so I can make a rectangular array that is </a:t>
            </a:r>
            <a:r>
              <a:rPr lang="en-GB" i="0" dirty="0"/>
              <a:t>6 × 7 </a:t>
            </a:r>
          </a:p>
          <a:p>
            <a:r>
              <a:rPr lang="en-GB" i="1" dirty="0"/>
              <a:t>‘6‘ and ‘7‘ are factors of ‘42‘.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7785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01954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21506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7222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6032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What‘s the same?</a:t>
            </a:r>
          </a:p>
          <a:p>
            <a:r>
              <a:rPr lang="en-GB" i="1" dirty="0"/>
              <a:t>All numbers have ‘1‘ and themselves as factors.</a:t>
            </a:r>
          </a:p>
          <a:p>
            <a:r>
              <a:rPr lang="en-GB" i="1" dirty="0"/>
              <a:t>‘6‘, ‘8‘ and ‘14‘ have ‘2‘ as a factor.</a:t>
            </a:r>
          </a:p>
          <a:p>
            <a:r>
              <a:rPr lang="en-GB" i="1" dirty="0"/>
              <a:t>‘7‘ has only two factors.</a:t>
            </a:r>
          </a:p>
          <a:p>
            <a:endParaRPr lang="en-GB" i="1" dirty="0"/>
          </a:p>
          <a:p>
            <a:r>
              <a:rPr lang="en-GB" i="1" dirty="0"/>
              <a:t>What‘s different?</a:t>
            </a:r>
          </a:p>
          <a:p>
            <a:r>
              <a:rPr lang="en-GB" i="1" dirty="0"/>
              <a:t>Some factors only appear in one list.</a:t>
            </a:r>
          </a:p>
          <a:p>
            <a:r>
              <a:rPr lang="en-GB" i="1" dirty="0"/>
              <a:t>‘7‘ has two factors.</a:t>
            </a:r>
          </a:p>
          <a:p>
            <a:r>
              <a:rPr lang="en-GB" i="1" dirty="0"/>
              <a:t>‘6‘, ‘8‘ and ‘14‘ have four factors.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93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20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8057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9392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12150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63396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Complete the table to identify factors and square numbers.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7465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09465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77785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56160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92575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Which of these are prime numbers?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0935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575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89120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90515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48647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What are the common factors of ‘12‘ and ‘20‘?</a:t>
            </a:r>
          </a:p>
          <a:p>
            <a:r>
              <a:rPr lang="en-GB" i="1" dirty="0"/>
              <a:t>The common factors of ‘12‘ and ‘20‘ are ‘1‘, ‘2‘, and ‘4‘.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6552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Factors that are prime numbers are called prime factors. </a:t>
            </a:r>
          </a:p>
          <a:p>
            <a:r>
              <a:rPr lang="en-GB" i="1" dirty="0"/>
              <a:t>What are the prime factors of ‘12‘ and ‘20‘?</a:t>
            </a:r>
          </a:p>
          <a:p>
            <a:r>
              <a:rPr lang="en-GB" i="1" dirty="0"/>
              <a:t>The prime factors of ‘12‘ are ‘2‘ and ‘3‘.</a:t>
            </a:r>
          </a:p>
          <a:p>
            <a:r>
              <a:rPr lang="en-GB" i="1" dirty="0"/>
              <a:t>The prime factors of ‘20‘ are ‘2‘ and ‘5‘.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8188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79248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73173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‘2‘ is a factor of ‘6‘ because </a:t>
            </a:r>
            <a:r>
              <a:rPr lang="en-GB" i="0" dirty="0"/>
              <a:t>2 × 3 = 6</a:t>
            </a:r>
          </a:p>
          <a:p>
            <a:r>
              <a:rPr lang="en-GB" i="1" dirty="0"/>
              <a:t>‘6‘ is a multiple of ‘2‘ because </a:t>
            </a:r>
            <a:r>
              <a:rPr lang="en-GB" i="0" dirty="0"/>
              <a:t>2 × 3 = 6</a:t>
            </a:r>
          </a:p>
          <a:p>
            <a:endParaRPr lang="en-GB" i="1" dirty="0"/>
          </a:p>
          <a:p>
            <a:r>
              <a:rPr lang="en-GB" i="1" dirty="0"/>
              <a:t>‘2‘ is a factor of ‘6‘ because </a:t>
            </a:r>
            <a:r>
              <a:rPr lang="en-GB" i="0" dirty="0"/>
              <a:t>6 ÷ 3 = 2</a:t>
            </a:r>
          </a:p>
          <a:p>
            <a:r>
              <a:rPr lang="en-GB" i="1" dirty="0"/>
              <a:t>‘6‘ is a multiple of ‘2‘ because </a:t>
            </a:r>
            <a:r>
              <a:rPr lang="en-GB" i="0" dirty="0"/>
              <a:t>6 ÷ 3 =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6459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Some multiples have been highlighted in this hundred square. </a:t>
            </a:r>
            <a:br>
              <a:rPr lang="en-GB" i="1" dirty="0"/>
            </a:br>
            <a:r>
              <a:rPr lang="en-GB" i="1" dirty="0"/>
              <a:t>Which number is a factor of all of these multiples? </a:t>
            </a:r>
            <a:br>
              <a:rPr lang="en-GB" i="1" dirty="0"/>
            </a:br>
            <a:r>
              <a:rPr lang="en-GB" i="1" dirty="0"/>
              <a:t>Is there more than one number that is a factor of all of these multiples?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1329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Use a hundred square to find the common multiples of ‘3‘ and ‘5‘.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265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460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Which takes up more space, the melon or the apple?</a:t>
            </a:r>
          </a:p>
          <a:p>
            <a:r>
              <a:rPr lang="en-GB" i="1" dirty="0"/>
              <a:t>The amount of space the ____ takes up is its volume. </a:t>
            </a:r>
          </a:p>
          <a:p>
            <a:r>
              <a:rPr lang="en-GB" i="1" dirty="0"/>
              <a:t>The melon has a larger volume than the apple.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3901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72706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79357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9981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Sort the numbers into multiples of ‘6‘, multiples of ‘9‘, both or</a:t>
            </a:r>
            <a:r>
              <a:rPr lang="en-GB" i="1" baseline="0" dirty="0"/>
              <a:t> neither</a:t>
            </a:r>
            <a:r>
              <a:rPr lang="en-GB" i="1" dirty="0"/>
              <a:t>.</a:t>
            </a:r>
          </a:p>
          <a:p>
            <a:r>
              <a:rPr lang="en-GB" i="1" dirty="0"/>
              <a:t>What do you notice about numbers in the intersection? Are they odd or even?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4540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numbers are sorted so that they are in the sections with the correct labels. </a:t>
            </a:r>
            <a:br>
              <a:rPr lang="en-GB" i="1" dirty="0"/>
            </a:br>
            <a:r>
              <a:rPr lang="en-GB" i="1" dirty="0"/>
              <a:t>One number is in the wrong place. Which number is it and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3800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34909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34904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3987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9638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022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Which stick has a larger volume?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8305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96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81940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List the factor pairs of ‘100‘.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412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What is the temperature shown on this thermometer?</a:t>
            </a:r>
          </a:p>
          <a:p>
            <a:r>
              <a:rPr lang="en-GB" i="1" dirty="0"/>
              <a:t>There are ’10’ intervals on the thermometer. </a:t>
            </a:r>
            <a:br>
              <a:rPr lang="en-GB" i="1" dirty="0"/>
            </a:br>
            <a:r>
              <a:rPr lang="en-GB" i="1" dirty="0"/>
              <a:t>We know that ‘10‘ and ‘10‘ are factor pairs of ‘100‘, so there are ’10’ intervals of ‘10‘. </a:t>
            </a:r>
            <a:br>
              <a:rPr lang="en-GB" i="1" dirty="0"/>
            </a:br>
            <a:r>
              <a:rPr lang="en-GB" i="1" dirty="0"/>
              <a:t>The temperature is 10˚C.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8878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What is the temperature shown on this thermometer?</a:t>
            </a:r>
          </a:p>
          <a:p>
            <a:r>
              <a:rPr lang="en-GB" i="1" dirty="0"/>
              <a:t>There are ‘4’ intervals on the thermometer. </a:t>
            </a:r>
            <a:br>
              <a:rPr lang="en-GB" i="1" dirty="0"/>
            </a:br>
            <a:r>
              <a:rPr lang="en-GB" i="1" dirty="0"/>
              <a:t>We know that ‘4‘ and ‘25‘ are factor pairs of ‘100‘, so there are ‘4’ intervals of ‘25‘. </a:t>
            </a:r>
            <a:br>
              <a:rPr lang="en-GB" i="1" dirty="0"/>
            </a:br>
            <a:r>
              <a:rPr lang="en-GB" i="1" dirty="0"/>
              <a:t>The temperature is 25˚C.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8249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6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345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0D527-99F6-4C25-B867-E6C473316230}"/>
              </a:ext>
            </a:extLst>
          </p:cNvPr>
          <p:cNvSpPr txBox="1"/>
          <p:nvPr userDrawn="1"/>
        </p:nvSpPr>
        <p:spPr>
          <a:xfrm>
            <a:off x="609593" y="473825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602C34-F685-413D-92B3-920B5E843FF0}"/>
              </a:ext>
            </a:extLst>
          </p:cNvPr>
          <p:cNvSpPr txBox="1"/>
          <p:nvPr userDrawn="1"/>
        </p:nvSpPr>
        <p:spPr>
          <a:xfrm>
            <a:off x="609593" y="707820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31D2-8649-4B2E-BCAE-8A353FB07BDF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4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1882940397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3027196490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8703DAC1-0D09-4FCA-8F8E-26F6D7215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6897055"/>
              </p:ext>
            </p:extLst>
          </p:nvPr>
        </p:nvGraphicFramePr>
        <p:xfrm>
          <a:off x="594008" y="1097547"/>
          <a:ext cx="11140162" cy="197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19980">
                <a:tc>
                  <a:txBody>
                    <a:bodyPr/>
                    <a:lstStyle/>
                    <a:p>
                      <a:pPr algn="l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458182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96C834-C60B-4D4B-9CE7-C48E02B24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269" y="1789113"/>
            <a:ext cx="10653944" cy="784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2E35AE-674A-4CFB-A6EA-9851D7911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269" y="1189038"/>
            <a:ext cx="10653944" cy="3159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3B39E-7C33-4C5E-BBB2-AE7BBB524528}"/>
              </a:ext>
            </a:extLst>
          </p:cNvPr>
          <p:cNvSpPr txBox="1"/>
          <p:nvPr userDrawn="1"/>
        </p:nvSpPr>
        <p:spPr>
          <a:xfrm>
            <a:off x="594007" y="3486800"/>
            <a:ext cx="11140161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outcome.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156B4A-F0F3-4E38-A0C7-379476798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25" y="233363"/>
            <a:ext cx="11141075" cy="3937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346628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246063"/>
            <a:ext cx="11140163" cy="4261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B5E70AC-97E0-4B9F-B2F7-C3D62444AE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008" y="1039018"/>
            <a:ext cx="3395663" cy="4779963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04445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182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742DC-69C4-4F77-88B0-BC9AA167A183}"/>
              </a:ext>
            </a:extLst>
          </p:cNvPr>
          <p:cNvSpPr txBox="1"/>
          <p:nvPr userDrawn="1"/>
        </p:nvSpPr>
        <p:spPr>
          <a:xfrm>
            <a:off x="609593" y="1737534"/>
            <a:ext cx="62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ncetm.org.uk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1553F0-5310-40B6-862E-E108F136F4E5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7EAB1C-AC38-4D05-ABAC-DDDBF36A7F1B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7A6AA-0784-4D20-870B-744E2DBBF2B5}"/>
              </a:ext>
            </a:extLst>
          </p:cNvPr>
          <p:cNvSpPr txBox="1"/>
          <p:nvPr userDrawn="1"/>
        </p:nvSpPr>
        <p:spPr>
          <a:xfrm>
            <a:off x="609593" y="481364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4B950-A61F-4437-AC63-6DD156086E7C}"/>
              </a:ext>
            </a:extLst>
          </p:cNvPr>
          <p:cNvSpPr txBox="1"/>
          <p:nvPr userDrawn="1"/>
        </p:nvSpPr>
        <p:spPr>
          <a:xfrm>
            <a:off x="609593" y="705834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4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48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700">
                <a:solidFill>
                  <a:srgbClr val="5858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  <a:lvl2pPr marL="557199" indent="-214308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2pPr>
            <a:lvl3pPr marL="857228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3pPr>
            <a:lvl4pPr marL="1200120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4pPr>
            <a:lvl5pPr marL="1543012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445789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16214" y="6500874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2019 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3034" y="6487841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2.XX </a:t>
            </a:r>
            <a:r>
              <a:rPr lang="en-US" dirty="0" err="1"/>
              <a:t>xxxx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21617" y="6487840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2019 pilot</a:t>
            </a:r>
          </a:p>
        </p:txBody>
      </p:sp>
    </p:spTree>
    <p:extLst>
      <p:ext uri="{BB962C8B-B14F-4D97-AF65-F5344CB8AC3E}">
        <p14:creationId xmlns:p14="http://schemas.microsoft.com/office/powerpoint/2010/main" val="315344757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360000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464400"/>
            <a:ext cx="11262632" cy="426170"/>
          </a:xfr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643C2-77DC-49BD-8737-F5C5488BCCF7}"/>
              </a:ext>
            </a:extLst>
          </p:cNvPr>
          <p:cNvSpPr txBox="1"/>
          <p:nvPr userDrawn="1"/>
        </p:nvSpPr>
        <p:spPr>
          <a:xfrm>
            <a:off x="522000" y="6237312"/>
            <a:ext cx="1109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000" b="1" dirty="0">
                <a:solidFill>
                  <a:srgbClr val="585858"/>
                </a:solidFill>
              </a:rPr>
              <a:t>ncetm.org.uk</a:t>
            </a:r>
          </a:p>
        </p:txBody>
      </p:sp>
    </p:spTree>
    <p:extLst>
      <p:ext uri="{BB962C8B-B14F-4D97-AF65-F5344CB8AC3E}">
        <p14:creationId xmlns:p14="http://schemas.microsoft.com/office/powerpoint/2010/main" val="882771570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59243-BC76-47BD-8772-C08CAEE5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01625"/>
            <a:ext cx="1074436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ECB2-930A-4226-90F7-B3EB6759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556795"/>
            <a:ext cx="10744363" cy="449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EAE8-1007-48BC-A80E-FDEE657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Curriculum Prioritisation for Primary 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5" r:id="rId3"/>
    <p:sldLayoutId id="2147483676" r:id="rId4"/>
    <p:sldLayoutId id="2147483674" r:id="rId5"/>
    <p:sldLayoutId id="2147483668" r:id="rId6"/>
    <p:sldLayoutId id="2147483663" r:id="rId7"/>
    <p:sldLayoutId id="2147483677" r:id="rId8"/>
    <p:sldLayoutId id="2147483678" r:id="rId9"/>
  </p:sldLayoutIdLst>
  <p:transition spd="slow"/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5858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zo4i4d5q/ncetm_spine2_segment20_y5.pdf#page=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7" Type="http://schemas.openxmlformats.org/officeDocument/2006/relationships/hyperlink" Target="https://assets.publishing.service.gov.uk/government/uploads/system/uploads/attachment_data/file/897806/Maths_guidance_KS_1_and_2.pdf#page=17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ssets.publishing.service.gov.uk/government/uploads/system/uploads/attachment_data/file/897806/Maths_guidance_KS_1_and_2.pdf#page=245" TargetMode="External"/><Relationship Id="rId5" Type="http://schemas.openxmlformats.org/officeDocument/2006/relationships/hyperlink" Target="https://www.ncetm.org.uk/teaching-for-mastery/mastery-materials/primary-mastery-professional-development/" TargetMode="External"/><Relationship Id="rId4" Type="http://schemas.openxmlformats.org/officeDocument/2006/relationships/hyperlink" Target="https://www.ncetm.org.uk/classroom-resources/exemplification-of-ready-to-progress-criteria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zo4i4d5q/ncetm_spine2_segment20_y5.pdf#page=1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6.xml"/><Relationship Id="rId7" Type="http://schemas.openxmlformats.org/officeDocument/2006/relationships/slide" Target="slide3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10" Type="http://schemas.openxmlformats.org/officeDocument/2006/relationships/slide" Target="slide3.xml"/><Relationship Id="rId4" Type="http://schemas.openxmlformats.org/officeDocument/2006/relationships/slide" Target="slide15.xml"/><Relationship Id="rId9" Type="http://schemas.openxmlformats.org/officeDocument/2006/relationships/slide" Target="slide4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zo4i4d5q/ncetm_spine2_segment20_y5.pdf#page=16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zo4i4d5q/ncetm_spine2_segment20_y5.pdf#page=17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zo4i4d5q/ncetm_spine2_segment20_y5.pdf#page=22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46.xml"/><Relationship Id="rId7" Type="http://schemas.openxmlformats.org/officeDocument/2006/relationships/slide" Target="slide7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5" Type="http://schemas.openxmlformats.org/officeDocument/2006/relationships/slide" Target="slide61.xml"/><Relationship Id="rId4" Type="http://schemas.openxmlformats.org/officeDocument/2006/relationships/slide" Target="slide4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zo4i4d5q/ncetm_spine2_segment20_y5.pdf#page=26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zo4i4d5q/ncetm_spine2_segment20_y5.pdf#page=31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vfeeuuie/ncetm_spine2_segment21_y5.pdf#page=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7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5.xml"/><Relationship Id="rId5" Type="http://schemas.openxmlformats.org/officeDocument/2006/relationships/slide" Target="slide87.xml"/><Relationship Id="rId4" Type="http://schemas.openxmlformats.org/officeDocument/2006/relationships/slide" Target="slide8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vfeeuuie/ncetm_spine2_segment21_y5.pdf#page=9" TargetMode="Externa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vfeeuuie/ncetm_spine2_segment21_y5.pdf#page=13" TargetMode="Externa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zo4i4d5q/ncetm_spine2_segment20_y5.pdf#page=4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7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vfeeuuie/ncetm_spine2_segment21_y5.pdf#page=14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vfeeuuie/ncetm_spine2_segment21_y5.pdf#page=17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2.png"/><Relationship Id="rId4" Type="http://schemas.openxmlformats.org/officeDocument/2006/relationships/image" Target="../media/image8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vfeeuuie/ncetm_spine2_segment21_y5.pdf#page=19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vfeeuuie/ncetm_spine2_segment21_y5.pdf#page=22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4.sv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9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9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vfeeuuie/ncetm_spine2_segment21_y5.pdf#page=24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064D4-6FBE-4131-9182-7C4479EBDE7B}"/>
              </a:ext>
            </a:extLst>
          </p:cNvPr>
          <p:cNvSpPr txBox="1"/>
          <p:nvPr/>
        </p:nvSpPr>
        <p:spPr>
          <a:xfrm>
            <a:off x="604946" y="1732195"/>
            <a:ext cx="51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5, Unit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662B8-F764-4A66-9D96-917843E5F642}"/>
              </a:ext>
            </a:extLst>
          </p:cNvPr>
          <p:cNvSpPr txBox="1"/>
          <p:nvPr/>
        </p:nvSpPr>
        <p:spPr>
          <a:xfrm>
            <a:off x="604946" y="2434709"/>
            <a:ext cx="47957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Factors, multiples and primes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2.20 Multiplying three factors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1:2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3A9871F8-938E-46C1-BA01-1C731DADD6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8751" y="2270232"/>
            <a:ext cx="4254501" cy="259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80219"/>
      </p:ext>
    </p:extLst>
  </p:cSld>
  <p:clrMapOvr>
    <a:masterClrMapping/>
  </p:clrMapOvr>
  <p:transition spd="slow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84825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2.20 Multiplying three factors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1:3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763F2EE-C3A3-45B2-AA43-1264DFCAD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877514"/>
            <a:ext cx="7975614" cy="15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8790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2.20 Multiplying three factors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1:3</a:t>
            </a:r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FFE0A243-6C6B-419C-8959-3AE95E038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323479"/>
            <a:ext cx="7975614" cy="282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6882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2.20 Multiplying three factors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1:4</a:t>
            </a:r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DFEA3B93-CF8D-4D3C-820E-58CEDFC9F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024377"/>
            <a:ext cx="7975614" cy="319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2917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2.20 Multiplying three factors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466090"/>
            <a:ext cx="7975614" cy="192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859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7, Learning Outcome 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8904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describe the units used to measure volume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33062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7, Learning Outcome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&#10;&#10;Description automatically generated">
            <a:extLst>
              <a:ext uri="{FF2B5EF4-FFF2-40B4-BE49-F238E27FC236}">
                <a16:creationId xmlns:a16="http://schemas.microsoft.com/office/drawing/2014/main" id="{C1B5C683-53D0-42D4-AAD8-920E5267F94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2.20 Multiplication with three factors and volume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694732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448317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2.20 Multiplying three factors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2:1</a:t>
            </a:r>
          </a:p>
        </p:txBody>
      </p:sp>
      <p:pic>
        <p:nvPicPr>
          <p:cNvPr id="4" name="Picture 3" descr="A picture containing building, shoji&#10;&#10;Description automatically generated">
            <a:extLst>
              <a:ext uri="{FF2B5EF4-FFF2-40B4-BE49-F238E27FC236}">
                <a16:creationId xmlns:a16="http://schemas.microsoft.com/office/drawing/2014/main" id="{D4CA609E-5594-467F-BCB1-224C44F39F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034" y="1526726"/>
            <a:ext cx="3327400" cy="3261175"/>
          </a:xfrm>
          <a:prstGeom prst="rect">
            <a:avLst/>
          </a:prstGeom>
        </p:spPr>
      </p:pic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E2D5C435-6EBA-4A6A-A458-CD183BF2D2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0788" y="1526725"/>
            <a:ext cx="3416301" cy="33967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275E9F-5EB1-495B-A559-A9651C7E5F6D}"/>
              </a:ext>
            </a:extLst>
          </p:cNvPr>
          <p:cNvSpPr txBox="1"/>
          <p:nvPr/>
        </p:nvSpPr>
        <p:spPr bwMode="auto">
          <a:xfrm>
            <a:off x="2274538" y="5222961"/>
            <a:ext cx="34563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A: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Made using 27 cubes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2AF4FE-1F36-4E8C-8B26-92C45A35E8B9}"/>
              </a:ext>
            </a:extLst>
          </p:cNvPr>
          <p:cNvSpPr txBox="1"/>
          <p:nvPr/>
        </p:nvSpPr>
        <p:spPr bwMode="auto">
          <a:xfrm>
            <a:off x="6583715" y="5222961"/>
            <a:ext cx="3270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B: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Made using 8 cubes</a:t>
            </a:r>
          </a:p>
        </p:txBody>
      </p:sp>
    </p:spTree>
    <p:extLst>
      <p:ext uri="{BB962C8B-B14F-4D97-AF65-F5344CB8AC3E}">
        <p14:creationId xmlns:p14="http://schemas.microsoft.com/office/powerpoint/2010/main" val="4220706297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2.20 Multiplying three factors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551DD632-089A-4678-BE98-9041D6004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4851" y="2262115"/>
            <a:ext cx="5702301" cy="246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38751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2.20 Multiplying three factors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2:3</a:t>
            </a:r>
          </a:p>
        </p:txBody>
      </p:sp>
      <p:pic>
        <p:nvPicPr>
          <p:cNvPr id="4" name="Picture 3" descr="A picture containing sitting&#10;&#10;Description automatically generated">
            <a:extLst>
              <a:ext uri="{FF2B5EF4-FFF2-40B4-BE49-F238E27FC236}">
                <a16:creationId xmlns:a16="http://schemas.microsoft.com/office/drawing/2014/main" id="{9037CB5F-0FA2-42BA-A472-D1B783B761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1" y="2412509"/>
            <a:ext cx="1892301" cy="2168979"/>
          </a:xfrm>
          <a:prstGeom prst="rect">
            <a:avLst/>
          </a:prstGeom>
        </p:spPr>
      </p:pic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D710E2A4-2B1C-47F6-A595-D59F8B7B79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9501" y="3000427"/>
            <a:ext cx="2984501" cy="168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0077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5EED2-6700-47F9-AF8C-BD779EDC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17ADD-FE8D-49F8-A8F6-14017A4C1B29}"/>
              </a:ext>
            </a:extLst>
          </p:cNvPr>
          <p:cNvSpPr txBox="1"/>
          <p:nvPr/>
        </p:nvSpPr>
        <p:spPr>
          <a:xfrm>
            <a:off x="594007" y="1194226"/>
            <a:ext cx="11400071" cy="377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materials heavily reflect the prioritisation approach of the ready-to-progress criteria in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DfE Primary Mathematics Guidance 2020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on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PPTs that exemplify them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the NCETM website. They also include other relevant National Curriculum content. Related sections of the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NCETM Primary Mastery Professional Development Materials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 small-step teaching guidance.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Ready-to-progress criteria addressed by this unit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of this unit supports the following criteria from the ‘DfE Mathematics Guidance: key stages 1 &amp; 2’ (the 335-page document available as a download)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5MD-2 Page 245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 learning</a:t>
            </a:r>
            <a:r>
              <a:rPr lang="en-GB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If the following ready-to-progress criteria, contained in the same DfE guidance document as above, were secured in Year 4, children will be ready to start on this unit.</a:t>
            </a:r>
            <a:endParaRPr lang="en-GB" sz="1600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7"/>
              </a:rPr>
              <a:t>4MD-2 Page </a:t>
            </a:r>
            <a:r>
              <a:rPr lang="en-GB" sz="1600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hlinkClick r:id="rId7"/>
              </a:rPr>
              <a:t>173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010-6BB7-4450-87EA-D90CA78A311D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7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91541879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2.20 Multiplying three factors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pic>
        <p:nvPicPr>
          <p:cNvPr id="4" name="Picture 3" descr="A picture containing shoji, object, clock, sky&#10;&#10;Description automatically generated">
            <a:extLst>
              <a:ext uri="{FF2B5EF4-FFF2-40B4-BE49-F238E27FC236}">
                <a16:creationId xmlns:a16="http://schemas.microsoft.com/office/drawing/2014/main" id="{EF864D39-433C-4E88-94F3-52DA1F9A55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8193" y="2544136"/>
            <a:ext cx="7975614" cy="176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09720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2.20 Multiplying three factors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57" y="1799836"/>
            <a:ext cx="7965889" cy="325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66203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2.20 Multiplying three factors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2:5</a:t>
            </a:r>
          </a:p>
        </p:txBody>
      </p:sp>
      <p:pic>
        <p:nvPicPr>
          <p:cNvPr id="4" name="Picture 3" descr="A screen shot of a window&#10;&#10;Description automatically generated">
            <a:extLst>
              <a:ext uri="{FF2B5EF4-FFF2-40B4-BE49-F238E27FC236}">
                <a16:creationId xmlns:a16="http://schemas.microsoft.com/office/drawing/2014/main" id="{C10C00AB-F3FC-491D-8228-A5B9BBF8D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205957"/>
            <a:ext cx="7975614" cy="313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93796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2.20 Multiplying three factors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2:6</a:t>
            </a:r>
          </a:p>
        </p:txBody>
      </p:sp>
      <p:pic>
        <p:nvPicPr>
          <p:cNvPr id="4" name="Picture 3" descr="A picture containing shoji, building, sitting, indoor&#10;&#10;Description automatically generated">
            <a:extLst>
              <a:ext uri="{FF2B5EF4-FFF2-40B4-BE49-F238E27FC236}">
                <a16:creationId xmlns:a16="http://schemas.microsoft.com/office/drawing/2014/main" id="{EF080E73-D004-46D2-9C14-5F557576AA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942" y="1120244"/>
            <a:ext cx="2158998" cy="1348637"/>
          </a:xfrm>
          <a:prstGeom prst="rect">
            <a:avLst/>
          </a:prstGeom>
        </p:spPr>
      </p:pic>
      <p:pic>
        <p:nvPicPr>
          <p:cNvPr id="6" name="Picture 5" descr="A picture containing shoji, building, indoor&#10;&#10;Description automatically generated">
            <a:extLst>
              <a:ext uri="{FF2B5EF4-FFF2-40B4-BE49-F238E27FC236}">
                <a16:creationId xmlns:a16="http://schemas.microsoft.com/office/drawing/2014/main" id="{111DA857-5592-4FBE-92FF-F973E59094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8063" y="919035"/>
            <a:ext cx="2349483" cy="1561995"/>
          </a:xfrm>
          <a:prstGeom prst="rect">
            <a:avLst/>
          </a:prstGeom>
        </p:spPr>
      </p:pic>
      <p:pic>
        <p:nvPicPr>
          <p:cNvPr id="8" name="Picture 7" descr="A picture containing shoji, building, indoor&#10;&#10;Description automatically generated">
            <a:extLst>
              <a:ext uri="{FF2B5EF4-FFF2-40B4-BE49-F238E27FC236}">
                <a16:creationId xmlns:a16="http://schemas.microsoft.com/office/drawing/2014/main" id="{D5E9CF63-2867-4E2A-A5B0-E35D6E5D50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0954" y="3872478"/>
            <a:ext cx="2666974" cy="1766322"/>
          </a:xfrm>
          <a:prstGeom prst="rect">
            <a:avLst/>
          </a:prstGeom>
        </p:spPr>
      </p:pic>
      <p:pic>
        <p:nvPicPr>
          <p:cNvPr id="10" name="Picture 9" descr="A picture containing shoji, building, indoor&#10;&#10;Description automatically generated">
            <a:extLst>
              <a:ext uri="{FF2B5EF4-FFF2-40B4-BE49-F238E27FC236}">
                <a16:creationId xmlns:a16="http://schemas.microsoft.com/office/drawing/2014/main" id="{678CE871-2682-401C-A63D-5CC0021BDD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9316" y="3342596"/>
            <a:ext cx="2666974" cy="22657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5FD7A0-7140-463B-BDE7-1A0E206AC5DA}"/>
              </a:ext>
            </a:extLst>
          </p:cNvPr>
          <p:cNvSpPr txBox="1"/>
          <p:nvPr/>
        </p:nvSpPr>
        <p:spPr bwMode="auto">
          <a:xfrm>
            <a:off x="3449029" y="2484458"/>
            <a:ext cx="9108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F84163-E63B-4507-8CB0-C0AA751BE697}"/>
              </a:ext>
            </a:extLst>
          </p:cNvPr>
          <p:cNvSpPr txBox="1"/>
          <p:nvPr/>
        </p:nvSpPr>
        <p:spPr bwMode="auto">
          <a:xfrm>
            <a:off x="7844034" y="2484458"/>
            <a:ext cx="1077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7972BD-94A3-422F-B8BE-AD9CDDCEAF62}"/>
              </a:ext>
            </a:extLst>
          </p:cNvPr>
          <p:cNvSpPr txBox="1"/>
          <p:nvPr/>
        </p:nvSpPr>
        <p:spPr bwMode="auto">
          <a:xfrm>
            <a:off x="3365672" y="5645538"/>
            <a:ext cx="1077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18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F67A83-2EB0-41FE-A0F9-D4BA0E520524}"/>
              </a:ext>
            </a:extLst>
          </p:cNvPr>
          <p:cNvSpPr txBox="1"/>
          <p:nvPr/>
        </p:nvSpPr>
        <p:spPr bwMode="auto">
          <a:xfrm>
            <a:off x="7844034" y="5645538"/>
            <a:ext cx="1077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27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118163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2.20 Multiplying three factors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2:8</a:t>
            </a:r>
          </a:p>
        </p:txBody>
      </p:sp>
      <p:pic>
        <p:nvPicPr>
          <p:cNvPr id="4" name="Picture 3" descr="A screen shot of a window&#10;&#10;Description automatically generated">
            <a:extLst>
              <a:ext uri="{FF2B5EF4-FFF2-40B4-BE49-F238E27FC236}">
                <a16:creationId xmlns:a16="http://schemas.microsoft.com/office/drawing/2014/main" id="{CF0626F5-309C-4509-B55A-3B97C25D03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4178" y="891418"/>
            <a:ext cx="6043644" cy="4784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33082D-CE0E-44B2-914E-41139CF75435}"/>
              </a:ext>
            </a:extLst>
          </p:cNvPr>
          <p:cNvSpPr txBox="1"/>
          <p:nvPr/>
        </p:nvSpPr>
        <p:spPr bwMode="auto">
          <a:xfrm>
            <a:off x="4004921" y="5676341"/>
            <a:ext cx="2497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1,000,000</a:t>
            </a:r>
            <a:r>
              <a:rPr lang="en-GB" sz="9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r>
              <a:rPr lang="en-GB" baseline="300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 (or 1</a:t>
            </a:r>
            <a:r>
              <a:rPr lang="en-GB" sz="9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m</a:t>
            </a:r>
            <a:r>
              <a:rPr lang="en-GB" baseline="300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06BB73-88E0-4942-8868-2CB553C95D31}"/>
              </a:ext>
            </a:extLst>
          </p:cNvPr>
          <p:cNvSpPr txBox="1"/>
          <p:nvPr/>
        </p:nvSpPr>
        <p:spPr bwMode="auto">
          <a:xfrm>
            <a:off x="7546893" y="5676341"/>
            <a:ext cx="1156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1,000</a:t>
            </a:r>
            <a:r>
              <a:rPr lang="en-GB" sz="9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r>
              <a:rPr lang="en-GB" baseline="300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  <a:endParaRPr lang="en-GB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E5644F-459B-40B6-ACAA-183FD97BECC7}"/>
              </a:ext>
            </a:extLst>
          </p:cNvPr>
          <p:cNvSpPr txBox="1"/>
          <p:nvPr/>
        </p:nvSpPr>
        <p:spPr bwMode="auto">
          <a:xfrm>
            <a:off x="8628811" y="5676341"/>
            <a:ext cx="7312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  <a:r>
              <a:rPr lang="en-GB" sz="9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r>
              <a:rPr lang="en-GB" baseline="300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  <a:endParaRPr lang="en-GB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32827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7, Learning Outcome 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92277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calculate the volume of a cuboid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275776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7, Learning Outcome 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&#10;&#10;Description automatically generated">
            <a:extLst>
              <a:ext uri="{FF2B5EF4-FFF2-40B4-BE49-F238E27FC236}">
                <a16:creationId xmlns:a16="http://schemas.microsoft.com/office/drawing/2014/main" id="{C1B5C683-53D0-42D4-AAD8-920E5267F94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2.20 Multiplication with three factors and volume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581983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3:1-3:5 and 3:7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12-15 and 16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39610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2.20 Multiplying three factors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3:2</a:t>
            </a:r>
          </a:p>
        </p:txBody>
      </p:sp>
      <p:pic>
        <p:nvPicPr>
          <p:cNvPr id="8" name="Picture 7" descr="A screen shot of a building&#10;&#10;Description automatically generated">
            <a:extLst>
              <a:ext uri="{FF2B5EF4-FFF2-40B4-BE49-F238E27FC236}">
                <a16:creationId xmlns:a16="http://schemas.microsoft.com/office/drawing/2014/main" id="{1CC1C122-35E2-45D3-95C5-8B58DF5AA1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8525" y="1472991"/>
            <a:ext cx="3295651" cy="31177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A1ED7D-5BAA-44B3-8BA9-5FF19B1A6DE8}"/>
              </a:ext>
            </a:extLst>
          </p:cNvPr>
          <p:cNvSpPr txBox="1"/>
          <p:nvPr/>
        </p:nvSpPr>
        <p:spPr bwMode="auto">
          <a:xfrm>
            <a:off x="5373687" y="4760495"/>
            <a:ext cx="1444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 × 3 = 9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102049-0F9D-4827-B335-928B21E6A53E}"/>
              </a:ext>
            </a:extLst>
          </p:cNvPr>
          <p:cNvSpPr txBox="1"/>
          <p:nvPr/>
        </p:nvSpPr>
        <p:spPr bwMode="auto">
          <a:xfrm>
            <a:off x="8127967" y="3072141"/>
            <a:ext cx="910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9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CFDFBF-B548-4B3D-AF87-BFFA7CBF6278}"/>
              </a:ext>
            </a:extLst>
          </p:cNvPr>
          <p:cNvSpPr txBox="1"/>
          <p:nvPr/>
        </p:nvSpPr>
        <p:spPr bwMode="auto">
          <a:xfrm>
            <a:off x="5373688" y="5296006"/>
            <a:ext cx="1611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9 × 2 = 18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6D79D1-8B72-43A1-B645-2C37BED8C06B}"/>
              </a:ext>
            </a:extLst>
          </p:cNvPr>
          <p:cNvSpPr txBox="1"/>
          <p:nvPr/>
        </p:nvSpPr>
        <p:spPr bwMode="auto">
          <a:xfrm>
            <a:off x="4064035" y="5831517"/>
            <a:ext cx="40639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 × 3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 × 2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 = 18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3F998B-E551-486D-8E03-1B5E0802F26B}"/>
              </a:ext>
            </a:extLst>
          </p:cNvPr>
          <p:cNvSpPr txBox="1"/>
          <p:nvPr/>
        </p:nvSpPr>
        <p:spPr bwMode="auto">
          <a:xfrm>
            <a:off x="8127967" y="2688736"/>
            <a:ext cx="1077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18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pic>
        <p:nvPicPr>
          <p:cNvPr id="6" name="Picture 5" descr="A picture containing shoji, sky, athletic game&#10;&#10;Description automatically generated">
            <a:extLst>
              <a:ext uri="{FF2B5EF4-FFF2-40B4-BE49-F238E27FC236}">
                <a16:creationId xmlns:a16="http://schemas.microsoft.com/office/drawing/2014/main" id="{F04EE7B0-6FBC-4779-A44E-8B1F347CFB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3673" y="2375227"/>
            <a:ext cx="3703324" cy="1855490"/>
          </a:xfrm>
          <a:prstGeom prst="rect">
            <a:avLst/>
          </a:prstGeom>
        </p:spPr>
      </p:pic>
      <p:pic>
        <p:nvPicPr>
          <p:cNvPr id="14" name="Picture 13" descr="A picture containing shoji, sky, athletic game&#10;&#10;Description automatically generated">
            <a:extLst>
              <a:ext uri="{FF2B5EF4-FFF2-40B4-BE49-F238E27FC236}">
                <a16:creationId xmlns:a16="http://schemas.microsoft.com/office/drawing/2014/main" id="{EA9169B1-FAAE-4135-9BD0-A2DC4F9BA1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8654" y="1608417"/>
            <a:ext cx="3703324" cy="18554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D538C1A-782F-4087-AEB7-FEC1CAC2CF9A}"/>
              </a:ext>
            </a:extLst>
          </p:cNvPr>
          <p:cNvSpPr txBox="1"/>
          <p:nvPr/>
        </p:nvSpPr>
        <p:spPr bwMode="auto">
          <a:xfrm>
            <a:off x="3649338" y="829892"/>
            <a:ext cx="48933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volume of this cuboid?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532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2.20 Multiplying three factors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3:2</a:t>
            </a:r>
          </a:p>
        </p:txBody>
      </p:sp>
      <p:pic>
        <p:nvPicPr>
          <p:cNvPr id="4" name="Picture 3" descr="A close up of a screen&#10;&#10;Description automatically generated">
            <a:extLst>
              <a:ext uri="{FF2B5EF4-FFF2-40B4-BE49-F238E27FC236}">
                <a16:creationId xmlns:a16="http://schemas.microsoft.com/office/drawing/2014/main" id="{47C464C8-801F-465B-A3DC-71E6374466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1" r="22247"/>
          <a:stretch/>
        </p:blipFill>
        <p:spPr>
          <a:xfrm>
            <a:off x="4183117" y="1375245"/>
            <a:ext cx="3615560" cy="454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52389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2.20 Multiplying three factors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3:3</a:t>
            </a:r>
          </a:p>
        </p:txBody>
      </p:sp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574C1EC3-E764-4B93-97ED-0F5602E476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5146" y="1854738"/>
            <a:ext cx="5801711" cy="331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4095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796622"/>
              </p:ext>
            </p:extLst>
          </p:nvPr>
        </p:nvGraphicFramePr>
        <p:xfrm>
          <a:off x="594008" y="1535029"/>
          <a:ext cx="10712127" cy="3383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explain what ‘volume’ is using a range of contexts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describe the units used to measure volume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explain how to calculate the volume of a cuboid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explain what a cube number is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use their knowledge of calculating volume to solve problems in a range of contexts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Pupils explain how to calculate the volume of compound shapes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52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 action="ppaction://hlinksldjump"/>
                        </a:rPr>
                        <a:t>Pupils explain the use of the commutative and distributive laws when multiplying three or more numbers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4260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6" y="5886335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5" y="5835503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3517291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2.20 Multiplying three factors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F5B72-232D-493F-BE17-7F43F45FFC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249" y="1039132"/>
            <a:ext cx="4067505" cy="511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65288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 supports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7, Learning Outcome 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78042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what a cube number is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21108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7, Learning Outcome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&#10;&#10;Description automatically generated">
            <a:extLst>
              <a:ext uri="{FF2B5EF4-FFF2-40B4-BE49-F238E27FC236}">
                <a16:creationId xmlns:a16="http://schemas.microsoft.com/office/drawing/2014/main" id="{C1B5C683-53D0-42D4-AAD8-920E5267F94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2.20 Multiplication with three factors and volume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50782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650595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 supports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7, Learning Outcome 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786886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calculating volume to solve problems in a range of contexts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773355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7, Learning Outcome 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&#10;&#10;Description automatically generated">
            <a:extLst>
              <a:ext uri="{FF2B5EF4-FFF2-40B4-BE49-F238E27FC236}">
                <a16:creationId xmlns:a16="http://schemas.microsoft.com/office/drawing/2014/main" id="{C1B5C683-53D0-42D4-AAD8-920E5267F94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2.20 Multiplication with three factors and volume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673898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3:8-3:9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16-20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861606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7, Learning Outcome 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31257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calculate the volume of compound shapes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93583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7, Learning Outcome 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&#10;&#10;Description automatically generated">
            <a:extLst>
              <a:ext uri="{FF2B5EF4-FFF2-40B4-BE49-F238E27FC236}">
                <a16:creationId xmlns:a16="http://schemas.microsoft.com/office/drawing/2014/main" id="{C1B5C683-53D0-42D4-AAD8-920E5267F94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2.20 Multiplication with three factors and volume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311638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3:10-3:11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21-24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25792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2.20 Multiplying three factors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3:10</a:t>
            </a:r>
          </a:p>
        </p:txBody>
      </p:sp>
      <p:pic>
        <p:nvPicPr>
          <p:cNvPr id="4" name="Picture 3" descr="A picture containing sky&#10;&#10;Description automatically generated">
            <a:extLst>
              <a:ext uri="{FF2B5EF4-FFF2-40B4-BE49-F238E27FC236}">
                <a16:creationId xmlns:a16="http://schemas.microsoft.com/office/drawing/2014/main" id="{0B69309E-EB59-451B-941E-D5411597F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356542"/>
            <a:ext cx="6135088" cy="458635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FF0FB7-A3CB-4375-97C0-E5BD4E1B7237}"/>
              </a:ext>
            </a:extLst>
          </p:cNvPr>
          <p:cNvCxnSpPr/>
          <p:nvPr/>
        </p:nvCxnSpPr>
        <p:spPr bwMode="auto">
          <a:xfrm>
            <a:off x="4933130" y="3820019"/>
            <a:ext cx="0" cy="149246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47680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&#10;&#10;Description automatically generated">
            <a:extLst>
              <a:ext uri="{FF2B5EF4-FFF2-40B4-BE49-F238E27FC236}">
                <a16:creationId xmlns:a16="http://schemas.microsoft.com/office/drawing/2014/main" id="{50C88DA3-F029-48AB-B83D-285F44B60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356542"/>
            <a:ext cx="6135088" cy="45863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82F5FF-6B57-461C-9415-76FDBF78210A}"/>
              </a:ext>
            </a:extLst>
          </p:cNvPr>
          <p:cNvCxnSpPr/>
          <p:nvPr/>
        </p:nvCxnSpPr>
        <p:spPr bwMode="auto">
          <a:xfrm flipH="1">
            <a:off x="3843339" y="3859975"/>
            <a:ext cx="1096887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2.20 Multiplying three factors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3:10</a:t>
            </a:r>
          </a:p>
        </p:txBody>
      </p:sp>
    </p:spTree>
    <p:extLst>
      <p:ext uri="{BB962C8B-B14F-4D97-AF65-F5344CB8AC3E}">
        <p14:creationId xmlns:p14="http://schemas.microsoft.com/office/powerpoint/2010/main" val="16091131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2.20 Multiplying three factors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3:10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764478D8-4126-48B5-BAC0-E323E793A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61" y="1232689"/>
            <a:ext cx="4260478" cy="29459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4A3EF4-0CF4-4C9D-AB74-D1A6B75E04AE}"/>
              </a:ext>
            </a:extLst>
          </p:cNvPr>
          <p:cNvSpPr txBox="1"/>
          <p:nvPr/>
        </p:nvSpPr>
        <p:spPr bwMode="auto">
          <a:xfrm>
            <a:off x="3693742" y="723212"/>
            <a:ext cx="48045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volume of this shape?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24" y="4206131"/>
            <a:ext cx="7576155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040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99986"/>
              </p:ext>
            </p:extLst>
          </p:nvPr>
        </p:nvGraphicFramePr>
        <p:xfrm>
          <a:off x="594008" y="1535029"/>
          <a:ext cx="10712127" cy="3200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explain the reasons for changing two-factor multiplication calculations to three-factor multiplications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27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explain what a factor is and how to use arrays and multiplication/division facts to find them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explain how to systematically find all factors of a number and how they know when they have found them all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use a complete list of factors to explain when a number is a square number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2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explain how to identify a prime number or a composite number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639728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613472" y="5869701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5" y="5845951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841241369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2.20 Multiplying three factors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3:11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98" y="1087192"/>
            <a:ext cx="6127607" cy="468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46218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7, Learning Outcome 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38528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the use of the commutative and distributive laws when multiplying three or more numbers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49301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7, Learning Outcome 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&#10;&#10;Description automatically generated">
            <a:extLst>
              <a:ext uri="{FF2B5EF4-FFF2-40B4-BE49-F238E27FC236}">
                <a16:creationId xmlns:a16="http://schemas.microsoft.com/office/drawing/2014/main" id="{C1B5C683-53D0-42D4-AAD8-920E5267F94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2.20 Multiplication with three factors and volume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921104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4:1-4:4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25-29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219029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2.20 Multiplying three factors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4:1</a:t>
            </a:r>
          </a:p>
        </p:txBody>
      </p:sp>
      <p:pic>
        <p:nvPicPr>
          <p:cNvPr id="4" name="Picture 3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FA5DD48D-9EDD-4201-9311-F6A2518C72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3670" y="2709226"/>
            <a:ext cx="5244663" cy="27428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C69920-2013-4DA2-96E4-10598AE2C514}"/>
              </a:ext>
            </a:extLst>
          </p:cNvPr>
          <p:cNvSpPr txBox="1"/>
          <p:nvPr/>
        </p:nvSpPr>
        <p:spPr bwMode="auto">
          <a:xfrm>
            <a:off x="3472590" y="1267201"/>
            <a:ext cx="52468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/>
              <a:t>If we stack up two trays, </a:t>
            </a:r>
            <a:br>
              <a:rPr lang="en-GB" sz="2400" dirty="0"/>
            </a:br>
            <a:r>
              <a:rPr lang="en-GB" sz="2400" dirty="0"/>
              <a:t>how many teacups will there be in total?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886580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D197FFBD-F9CD-422C-8C71-6DE38A659D7B}"/>
              </a:ext>
            </a:extLst>
          </p:cNvPr>
          <p:cNvSpPr txBox="1"/>
          <p:nvPr/>
        </p:nvSpPr>
        <p:spPr bwMode="auto">
          <a:xfrm>
            <a:off x="6897800" y="5469793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24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A07889-5F7E-4F27-A473-C2F3E4C64257}"/>
              </a:ext>
            </a:extLst>
          </p:cNvPr>
          <p:cNvSpPr txBox="1"/>
          <p:nvPr/>
        </p:nvSpPr>
        <p:spPr bwMode="auto">
          <a:xfrm>
            <a:off x="6896149" y="5469793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24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8" name="Picture 17" descr="A picture containing shoji, building, indoor, sky&#10;&#10;Description automatically generated">
            <a:extLst>
              <a:ext uri="{FF2B5EF4-FFF2-40B4-BE49-F238E27FC236}">
                <a16:creationId xmlns:a16="http://schemas.microsoft.com/office/drawing/2014/main" id="{E7338ECD-A69B-4CFC-8346-B67C9E909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04" y="2098507"/>
            <a:ext cx="2250780" cy="1527537"/>
          </a:xfrm>
          <a:prstGeom prst="rect">
            <a:avLst/>
          </a:prstGeom>
        </p:spPr>
      </p:pic>
      <p:pic>
        <p:nvPicPr>
          <p:cNvPr id="36" name="Picture 35" descr="A picture containing shoji, building, indoor, sky&#10;&#10;Description automatically generated">
            <a:extLst>
              <a:ext uri="{FF2B5EF4-FFF2-40B4-BE49-F238E27FC236}">
                <a16:creationId xmlns:a16="http://schemas.microsoft.com/office/drawing/2014/main" id="{8A722F55-9DC5-4D00-B203-94DA8A804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95" y="2329468"/>
            <a:ext cx="2250780" cy="1527537"/>
          </a:xfrm>
          <a:prstGeom prst="rect">
            <a:avLst/>
          </a:prstGeom>
        </p:spPr>
      </p:pic>
      <p:pic>
        <p:nvPicPr>
          <p:cNvPr id="37" name="Picture 36" descr="A picture containing shoji, building, indoor, sky&#10;&#10;Description automatically generated">
            <a:extLst>
              <a:ext uri="{FF2B5EF4-FFF2-40B4-BE49-F238E27FC236}">
                <a16:creationId xmlns:a16="http://schemas.microsoft.com/office/drawing/2014/main" id="{5FC82E7D-4E1B-446D-B734-BFA368FEA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81" y="2561024"/>
            <a:ext cx="2250780" cy="1527537"/>
          </a:xfrm>
          <a:prstGeom prst="rect">
            <a:avLst/>
          </a:prstGeom>
        </p:spPr>
      </p:pic>
      <p:pic>
        <p:nvPicPr>
          <p:cNvPr id="24" name="Picture 2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E049B050-1BB1-43EA-886A-A825F7973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223" y="2108624"/>
            <a:ext cx="2250780" cy="1527537"/>
          </a:xfrm>
          <a:prstGeom prst="rect">
            <a:avLst/>
          </a:prstGeom>
        </p:spPr>
      </p:pic>
      <p:pic>
        <p:nvPicPr>
          <p:cNvPr id="22" name="Picture 21" descr="A picture containing shoji, building, indoor, looking&#10;&#10;Description automatically generated">
            <a:extLst>
              <a:ext uri="{FF2B5EF4-FFF2-40B4-BE49-F238E27FC236}">
                <a16:creationId xmlns:a16="http://schemas.microsoft.com/office/drawing/2014/main" id="{36A3BC3B-A24F-476A-8DE0-AA0559F48A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943" y="2337205"/>
            <a:ext cx="2250780" cy="1527537"/>
          </a:xfrm>
          <a:prstGeom prst="rect">
            <a:avLst/>
          </a:prstGeom>
        </p:spPr>
      </p:pic>
      <p:pic>
        <p:nvPicPr>
          <p:cNvPr id="20" name="Picture 19" descr="A picture containing athletic game, shoji, looking&#10;&#10;Description automatically generated">
            <a:extLst>
              <a:ext uri="{FF2B5EF4-FFF2-40B4-BE49-F238E27FC236}">
                <a16:creationId xmlns:a16="http://schemas.microsoft.com/office/drawing/2014/main" id="{41DD2147-BF52-463F-8417-641163CC8E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420" y="2569954"/>
            <a:ext cx="2250780" cy="1527537"/>
          </a:xfrm>
          <a:prstGeom prst="rect">
            <a:avLst/>
          </a:prstGeom>
        </p:spPr>
      </p:pic>
      <p:pic>
        <p:nvPicPr>
          <p:cNvPr id="38" name="Picture 37" descr="A picture containing shoji, building, indoor, sky&#10;&#10;Description automatically generated">
            <a:extLst>
              <a:ext uri="{FF2B5EF4-FFF2-40B4-BE49-F238E27FC236}">
                <a16:creationId xmlns:a16="http://schemas.microsoft.com/office/drawing/2014/main" id="{A63C1399-06A7-48EE-89DF-B514E239C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114" y="2795603"/>
            <a:ext cx="2250780" cy="152753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84C47C5-E3D4-4F30-B4E5-BE429AD88696}"/>
              </a:ext>
            </a:extLst>
          </p:cNvPr>
          <p:cNvSpPr txBox="1"/>
          <p:nvPr/>
        </p:nvSpPr>
        <p:spPr bwMode="auto">
          <a:xfrm>
            <a:off x="4396565" y="5469793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 × 4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A7C030-1AE4-49B1-8548-46714E37A382}"/>
              </a:ext>
            </a:extLst>
          </p:cNvPr>
          <p:cNvSpPr txBox="1"/>
          <p:nvPr/>
        </p:nvSpPr>
        <p:spPr bwMode="auto">
          <a:xfrm>
            <a:off x="5191988" y="5469793"/>
            <a:ext cx="6463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× 2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145A347-4536-4E21-8A1B-4F363BBD47BA}"/>
              </a:ext>
            </a:extLst>
          </p:cNvPr>
          <p:cNvSpPr txBox="1"/>
          <p:nvPr/>
        </p:nvSpPr>
        <p:spPr bwMode="auto">
          <a:xfrm>
            <a:off x="5728783" y="5469793"/>
            <a:ext cx="1359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12 × 2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D7060D-6D64-4124-AB43-048ACF7EEE54}"/>
              </a:ext>
            </a:extLst>
          </p:cNvPr>
          <p:cNvSpPr txBox="1"/>
          <p:nvPr/>
        </p:nvSpPr>
        <p:spPr bwMode="auto">
          <a:xfrm>
            <a:off x="6979220" y="5469793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24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2.20 Multiplying three factors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F5A8E-811D-4183-B151-C5A49B6412A5}"/>
              </a:ext>
            </a:extLst>
          </p:cNvPr>
          <p:cNvSpPr txBox="1"/>
          <p:nvPr/>
        </p:nvSpPr>
        <p:spPr bwMode="auto">
          <a:xfrm>
            <a:off x="4124989" y="1265755"/>
            <a:ext cx="394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cubes are there?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68EC30-A4C7-41EF-99E1-CFFFA2E8E3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114" y="2739489"/>
            <a:ext cx="3179772" cy="1583651"/>
          </a:xfrm>
          <a:prstGeom prst="rect">
            <a:avLst/>
          </a:prstGeom>
        </p:spPr>
      </p:pic>
      <p:pic>
        <p:nvPicPr>
          <p:cNvPr id="26" name="Picture 25" descr="A picture containing shoji, building, sky, indoor&#10;&#10;Description automatically generated">
            <a:extLst>
              <a:ext uri="{FF2B5EF4-FFF2-40B4-BE49-F238E27FC236}">
                <a16:creationId xmlns:a16="http://schemas.microsoft.com/office/drawing/2014/main" id="{AEE818AF-CD39-4E2F-8A01-805E1205FF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115" y="2078595"/>
            <a:ext cx="1939037" cy="22445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B058A73-2908-4326-B62D-4ABDE302CE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114" y="2105516"/>
            <a:ext cx="3179772" cy="1583651"/>
          </a:xfrm>
          <a:prstGeom prst="rect">
            <a:avLst/>
          </a:prstGeom>
        </p:spPr>
      </p:pic>
      <p:pic>
        <p:nvPicPr>
          <p:cNvPr id="16" name="Picture 15" descr="A picture containing building&#10;&#10;Description automatically generated">
            <a:extLst>
              <a:ext uri="{FF2B5EF4-FFF2-40B4-BE49-F238E27FC236}">
                <a16:creationId xmlns:a16="http://schemas.microsoft.com/office/drawing/2014/main" id="{076600B6-AD07-4175-A175-0D181098A0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114" y="2100752"/>
            <a:ext cx="3179772" cy="160235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044576D-9A78-4E31-93F2-EA8207FBF9ED}"/>
              </a:ext>
            </a:extLst>
          </p:cNvPr>
          <p:cNvSpPr txBox="1"/>
          <p:nvPr/>
        </p:nvSpPr>
        <p:spPr bwMode="auto">
          <a:xfrm>
            <a:off x="4482561" y="5469793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 × 2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A92D02-2FEA-4CA4-810D-DA63B7A6B35B}"/>
              </a:ext>
            </a:extLst>
          </p:cNvPr>
          <p:cNvSpPr txBox="1"/>
          <p:nvPr/>
        </p:nvSpPr>
        <p:spPr bwMode="auto">
          <a:xfrm>
            <a:off x="5275603" y="5469793"/>
            <a:ext cx="6463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× 4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ECBEEF4-5BF0-492D-8FF0-8CB31B46BB98}"/>
              </a:ext>
            </a:extLst>
          </p:cNvPr>
          <p:cNvSpPr txBox="1"/>
          <p:nvPr/>
        </p:nvSpPr>
        <p:spPr bwMode="auto">
          <a:xfrm>
            <a:off x="5812411" y="5469793"/>
            <a:ext cx="1192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6 × 4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45" name="Picture 44" descr="A picture containing shoji, building, sky, indoor&#10;&#10;Description automatically generated">
            <a:extLst>
              <a:ext uri="{FF2B5EF4-FFF2-40B4-BE49-F238E27FC236}">
                <a16:creationId xmlns:a16="http://schemas.microsoft.com/office/drawing/2014/main" id="{844A4C46-15FC-42C9-9409-7615B4D797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51" y="2078595"/>
            <a:ext cx="1939037" cy="2244545"/>
          </a:xfrm>
          <a:prstGeom prst="rect">
            <a:avLst/>
          </a:prstGeom>
        </p:spPr>
      </p:pic>
      <p:pic>
        <p:nvPicPr>
          <p:cNvPr id="48" name="Picture 47" descr="A picture containing shoji, building, sky, indoor&#10;&#10;Description automatically generated">
            <a:extLst>
              <a:ext uri="{FF2B5EF4-FFF2-40B4-BE49-F238E27FC236}">
                <a16:creationId xmlns:a16="http://schemas.microsoft.com/office/drawing/2014/main" id="{D8E37B76-9466-42C7-85A4-3C6BA328DF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680" y="2078595"/>
            <a:ext cx="1939037" cy="224454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90605C5-5029-4BFD-BCA2-57CD9D3FA227}"/>
              </a:ext>
            </a:extLst>
          </p:cNvPr>
          <p:cNvSpPr txBox="1"/>
          <p:nvPr/>
        </p:nvSpPr>
        <p:spPr bwMode="auto">
          <a:xfrm>
            <a:off x="4482480" y="5469793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 × 2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A6B5E1A-CF60-440C-830B-6DF8910F7E04}"/>
              </a:ext>
            </a:extLst>
          </p:cNvPr>
          <p:cNvSpPr txBox="1"/>
          <p:nvPr/>
        </p:nvSpPr>
        <p:spPr bwMode="auto">
          <a:xfrm>
            <a:off x="5275351" y="5469793"/>
            <a:ext cx="6463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× 3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9114658-3EAA-49D0-8161-C765BCB84F0D}"/>
              </a:ext>
            </a:extLst>
          </p:cNvPr>
          <p:cNvSpPr txBox="1"/>
          <p:nvPr/>
        </p:nvSpPr>
        <p:spPr bwMode="auto">
          <a:xfrm>
            <a:off x="5813459" y="5469793"/>
            <a:ext cx="1192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8 × 3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28" name="Picture 27" descr="A picture containing athletic game&#10;&#10;Description automatically generated">
            <a:extLst>
              <a:ext uri="{FF2B5EF4-FFF2-40B4-BE49-F238E27FC236}">
                <a16:creationId xmlns:a16="http://schemas.microsoft.com/office/drawing/2014/main" id="{49883479-526C-4D2C-8D9C-A89441B5D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51" y="2078595"/>
            <a:ext cx="1939037" cy="2244545"/>
          </a:xfrm>
          <a:prstGeom prst="rect">
            <a:avLst/>
          </a:prstGeom>
        </p:spPr>
      </p:pic>
      <p:pic>
        <p:nvPicPr>
          <p:cNvPr id="30" name="Picture 29" descr="A picture containing athletic game, sport&#10;&#10;Description automatically generated">
            <a:extLst>
              <a:ext uri="{FF2B5EF4-FFF2-40B4-BE49-F238E27FC236}">
                <a16:creationId xmlns:a16="http://schemas.microsoft.com/office/drawing/2014/main" id="{B47C4FDB-0C80-409C-9CCD-BA3F5AE16D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680" y="2078595"/>
            <a:ext cx="1939037" cy="224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79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4" grpId="0"/>
      <p:bldP spid="44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41" grpId="0"/>
      <p:bldP spid="41" grpId="1"/>
      <p:bldP spid="42" grpId="0"/>
      <p:bldP spid="42" grpId="1"/>
      <p:bldP spid="43" grpId="0"/>
      <p:bldP spid="43" grpId="1"/>
      <p:bldP spid="50" grpId="0"/>
      <p:bldP spid="51" grpId="0"/>
      <p:bldP spid="5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A0515A-E58C-4183-B16C-8C6B73176265}"/>
              </a:ext>
            </a:extLst>
          </p:cNvPr>
          <p:cNvSpPr txBox="1"/>
          <p:nvPr/>
        </p:nvSpPr>
        <p:spPr bwMode="auto">
          <a:xfrm>
            <a:off x="4750849" y="4830814"/>
            <a:ext cx="10647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18 × 5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5D6ED-06FC-4B52-A66D-A46B50ACE2CB}"/>
              </a:ext>
            </a:extLst>
          </p:cNvPr>
          <p:cNvSpPr txBox="1"/>
          <p:nvPr/>
        </p:nvSpPr>
        <p:spPr bwMode="auto">
          <a:xfrm>
            <a:off x="5706694" y="4830814"/>
            <a:ext cx="17395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9 × 2 × 5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E7DBBC-A74E-406C-8EB7-F11E494A57EF}"/>
              </a:ext>
            </a:extLst>
          </p:cNvPr>
          <p:cNvSpPr txBox="1"/>
          <p:nvPr/>
        </p:nvSpPr>
        <p:spPr bwMode="auto">
          <a:xfrm>
            <a:off x="4391432" y="5469793"/>
            <a:ext cx="2704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 × 2 × 9 = 10 × 9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78455A-3BC3-4437-BFB9-F84DE1B8BD1C}"/>
              </a:ext>
            </a:extLst>
          </p:cNvPr>
          <p:cNvSpPr txBox="1"/>
          <p:nvPr/>
        </p:nvSpPr>
        <p:spPr bwMode="auto">
          <a:xfrm>
            <a:off x="6977477" y="5469793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90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2.20 Multiplying three factors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5:2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E149996A-A528-4007-B551-9EEC851B1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93" y="1342604"/>
            <a:ext cx="2708417" cy="3037617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037787F4-E9B4-4844-92F6-1A41DF59F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454" y="1342604"/>
            <a:ext cx="2708417" cy="1399099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B42E2549-8C4B-4634-9256-F51AA6709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50" y="1342604"/>
            <a:ext cx="2708417" cy="1399099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6A4FF1E-A6E9-45D3-B775-DCE636AA6C4E}"/>
              </a:ext>
            </a:extLst>
          </p:cNvPr>
          <p:cNvGrpSpPr/>
          <p:nvPr/>
        </p:nvGrpSpPr>
        <p:grpSpPr>
          <a:xfrm>
            <a:off x="3135709" y="1264568"/>
            <a:ext cx="5895670" cy="1557042"/>
            <a:chOff x="1611709" y="1264568"/>
            <a:chExt cx="5895670" cy="155704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62E90CB-67CA-4AFC-B7A7-E3CACCEE8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709" y="1264568"/>
              <a:ext cx="5895670" cy="24690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0E3191A-4E9D-47F4-B945-0B72ED9B8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709" y="1594096"/>
              <a:ext cx="5895670" cy="24690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30FD0BD-5366-4A03-A512-0B1B4A7FA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709" y="1919375"/>
              <a:ext cx="5895670" cy="24690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3E2B0B6-CEBA-4887-84A4-2FB819A40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709" y="2246762"/>
              <a:ext cx="5895670" cy="24690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04D94A5-F76E-4BCB-B439-C855E68CF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709" y="2574709"/>
              <a:ext cx="5895670" cy="246901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14DC00F-035A-43CC-9D60-745EBCC87537}"/>
              </a:ext>
            </a:extLst>
          </p:cNvPr>
          <p:cNvGrpSpPr/>
          <p:nvPr/>
        </p:nvGrpSpPr>
        <p:grpSpPr>
          <a:xfrm>
            <a:off x="4614558" y="1232043"/>
            <a:ext cx="2985244" cy="3244637"/>
            <a:chOff x="3090558" y="1232042"/>
            <a:chExt cx="2985244" cy="324463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9EF8A7D-AB8D-4F2E-B3E3-690DE91BF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558" y="1232042"/>
              <a:ext cx="2985244" cy="61350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5FC1310-208A-4A8A-ADF6-E695E497E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558" y="1891014"/>
              <a:ext cx="2985244" cy="61350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281619C-EEB8-4611-A23D-2079E030A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558" y="2551823"/>
              <a:ext cx="2985244" cy="61350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D004983-28D3-44E4-90CE-A3E114303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558" y="3207147"/>
              <a:ext cx="2985244" cy="61350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2F590EC-FCC7-480D-9A57-0A6DB3E3B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558" y="3863171"/>
              <a:ext cx="2985244" cy="613508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574E079-3A78-40DA-A041-4D9D8D7F0376}"/>
              </a:ext>
            </a:extLst>
          </p:cNvPr>
          <p:cNvGrpSpPr/>
          <p:nvPr/>
        </p:nvGrpSpPr>
        <p:grpSpPr>
          <a:xfrm>
            <a:off x="4657881" y="1227985"/>
            <a:ext cx="2865265" cy="3249383"/>
            <a:chOff x="3133880" y="1227984"/>
            <a:chExt cx="2865265" cy="324938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182E302-2FA0-4577-90E1-7F7A7522A74B}"/>
                </a:ext>
              </a:extLst>
            </p:cNvPr>
            <p:cNvGrpSpPr/>
            <p:nvPr/>
          </p:nvGrpSpPr>
          <p:grpSpPr>
            <a:xfrm>
              <a:off x="3133880" y="1227984"/>
              <a:ext cx="2865265" cy="1607912"/>
              <a:chOff x="3135740" y="1227984"/>
              <a:chExt cx="2865265" cy="1607912"/>
            </a:xfrm>
          </p:grpSpPr>
          <p:pic>
            <p:nvPicPr>
              <p:cNvPr id="23" name="Picture 22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73738748-96CB-4289-BFC8-5997F9FF3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5740" y="1242270"/>
                <a:ext cx="246901" cy="1593626"/>
              </a:xfrm>
              <a:prstGeom prst="rect">
                <a:avLst/>
              </a:prstGeom>
            </p:spPr>
          </p:pic>
          <p:pic>
            <p:nvPicPr>
              <p:cNvPr id="41" name="Picture 4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DE96EBBA-BBD7-447F-96CA-69910E0B4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3036" y="1242270"/>
                <a:ext cx="246901" cy="1593626"/>
              </a:xfrm>
              <a:prstGeom prst="rect">
                <a:avLst/>
              </a:prstGeom>
            </p:spPr>
          </p:pic>
          <p:pic>
            <p:nvPicPr>
              <p:cNvPr id="42" name="Picture 4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A9579F7E-7561-4E58-A895-7F3CEDC66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0331" y="1242270"/>
                <a:ext cx="246901" cy="1593626"/>
              </a:xfrm>
              <a:prstGeom prst="rect">
                <a:avLst/>
              </a:prstGeom>
            </p:spPr>
          </p:pic>
          <p:pic>
            <p:nvPicPr>
              <p:cNvPr id="43" name="Picture 42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D99A99AF-FEB0-4A3D-AAEE-7874A52F9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7626" y="1242270"/>
                <a:ext cx="246901" cy="1593626"/>
              </a:xfrm>
              <a:prstGeom prst="rect">
                <a:avLst/>
              </a:prstGeom>
            </p:spPr>
          </p:pic>
          <p:pic>
            <p:nvPicPr>
              <p:cNvPr id="44" name="Picture 43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C2EF274E-3FA1-4004-975C-03692C6BC3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4921" y="1242270"/>
                <a:ext cx="246901" cy="1593626"/>
              </a:xfrm>
              <a:prstGeom prst="rect">
                <a:avLst/>
              </a:prstGeom>
            </p:spPr>
          </p:pic>
          <p:pic>
            <p:nvPicPr>
              <p:cNvPr id="45" name="Picture 44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A962375A-02FA-45EF-95C2-EB9913B65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2216" y="1242270"/>
                <a:ext cx="246901" cy="1593626"/>
              </a:xfrm>
              <a:prstGeom prst="rect">
                <a:avLst/>
              </a:prstGeom>
            </p:spPr>
          </p:pic>
          <p:pic>
            <p:nvPicPr>
              <p:cNvPr id="46" name="Picture 45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3D30E776-9288-4931-9CD7-A13B2E0BB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9511" y="1242270"/>
                <a:ext cx="246901" cy="1593626"/>
              </a:xfrm>
              <a:prstGeom prst="rect">
                <a:avLst/>
              </a:prstGeom>
            </p:spPr>
          </p:pic>
          <p:pic>
            <p:nvPicPr>
              <p:cNvPr id="47" name="Picture 46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D8C8574-9136-4B85-929F-F621C61F1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4104" y="1242270"/>
                <a:ext cx="246901" cy="1593626"/>
              </a:xfrm>
              <a:prstGeom prst="rect">
                <a:avLst/>
              </a:prstGeom>
            </p:spPr>
          </p:pic>
          <p:pic>
            <p:nvPicPr>
              <p:cNvPr id="48" name="Picture 4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6425D0B5-4111-4233-BA7B-C1F07188C5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6806" y="1227984"/>
                <a:ext cx="246901" cy="1593626"/>
              </a:xfrm>
              <a:prstGeom prst="rect">
                <a:avLst/>
              </a:prstGeom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5A91B53-D955-4F6D-85AC-8A4DCFAAFEC5}"/>
                </a:ext>
              </a:extLst>
            </p:cNvPr>
            <p:cNvGrpSpPr/>
            <p:nvPr/>
          </p:nvGrpSpPr>
          <p:grpSpPr>
            <a:xfrm>
              <a:off x="3133880" y="2869455"/>
              <a:ext cx="2865265" cy="1607912"/>
              <a:chOff x="3135740" y="1227984"/>
              <a:chExt cx="2865265" cy="1607912"/>
            </a:xfrm>
          </p:grpSpPr>
          <p:pic>
            <p:nvPicPr>
              <p:cNvPr id="51" name="Picture 5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DF77654A-FD3A-468C-BE57-53B7D476C7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5740" y="1242270"/>
                <a:ext cx="246901" cy="1593626"/>
              </a:xfrm>
              <a:prstGeom prst="rect">
                <a:avLst/>
              </a:prstGeom>
            </p:spPr>
          </p:pic>
          <p:pic>
            <p:nvPicPr>
              <p:cNvPr id="52" name="Picture 5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E8593439-E9EE-41C5-8665-B750B8632B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3036" y="1242270"/>
                <a:ext cx="246901" cy="1593626"/>
              </a:xfrm>
              <a:prstGeom prst="rect">
                <a:avLst/>
              </a:prstGeom>
            </p:spPr>
          </p:pic>
          <p:pic>
            <p:nvPicPr>
              <p:cNvPr id="53" name="Picture 52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2DB1C64A-5F50-44B2-89A3-79D7D4F11C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0331" y="1242270"/>
                <a:ext cx="246901" cy="1593626"/>
              </a:xfrm>
              <a:prstGeom prst="rect">
                <a:avLst/>
              </a:prstGeom>
            </p:spPr>
          </p:pic>
          <p:pic>
            <p:nvPicPr>
              <p:cNvPr id="54" name="Picture 53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51BAE787-5663-4764-B1B4-D6B093C6E4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7626" y="1242270"/>
                <a:ext cx="246901" cy="1593626"/>
              </a:xfrm>
              <a:prstGeom prst="rect">
                <a:avLst/>
              </a:prstGeom>
            </p:spPr>
          </p:pic>
          <p:pic>
            <p:nvPicPr>
              <p:cNvPr id="55" name="Picture 54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DC0671D7-E6DD-4F6A-8CDC-29EAAC67B8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4921" y="1242270"/>
                <a:ext cx="246901" cy="1593626"/>
              </a:xfrm>
              <a:prstGeom prst="rect">
                <a:avLst/>
              </a:prstGeom>
            </p:spPr>
          </p:pic>
          <p:pic>
            <p:nvPicPr>
              <p:cNvPr id="56" name="Picture 55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B2157CE0-E69D-4513-9423-651A96F531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2216" y="1242270"/>
                <a:ext cx="246901" cy="1593626"/>
              </a:xfrm>
              <a:prstGeom prst="rect">
                <a:avLst/>
              </a:prstGeom>
            </p:spPr>
          </p:pic>
          <p:pic>
            <p:nvPicPr>
              <p:cNvPr id="57" name="Picture 56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BEAF0091-46BE-487A-9114-B3B6FBACDF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9511" y="1242270"/>
                <a:ext cx="246901" cy="1593626"/>
              </a:xfrm>
              <a:prstGeom prst="rect">
                <a:avLst/>
              </a:prstGeom>
            </p:spPr>
          </p:pic>
          <p:pic>
            <p:nvPicPr>
              <p:cNvPr id="58" name="Picture 5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3BFD9048-FDB2-450D-A7C6-D0C737873D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4104" y="1242270"/>
                <a:ext cx="246901" cy="1593626"/>
              </a:xfrm>
              <a:prstGeom prst="rect">
                <a:avLst/>
              </a:prstGeom>
            </p:spPr>
          </p:pic>
          <p:pic>
            <p:nvPicPr>
              <p:cNvPr id="59" name="Picture 5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795D341-AE49-45D3-8B05-2283681861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6806" y="1227984"/>
                <a:ext cx="246901" cy="15936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837574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-0.12161 0.239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119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0.12343 -0.000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 supports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7, Learning Outcome 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48738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the reasons for changing two-factor multiplication calculations to three-factor multiplications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68834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7, Learning Outcome 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&#10;&#10;Description automatically generated">
            <a:extLst>
              <a:ext uri="{FF2B5EF4-FFF2-40B4-BE49-F238E27FC236}">
                <a16:creationId xmlns:a16="http://schemas.microsoft.com/office/drawing/2014/main" id="{C1B5C683-53D0-42D4-AAD8-920E5267F94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2.20 Multiplication with three factors and volume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318434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5:1-5:4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30-32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11252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7, Learning Outcome 9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84411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what a factor is and how to use arrays and multiplication/division facts to find them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89408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7, Learning Outcome 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BBF38CD4-ABC1-4D4F-98AC-07746BD69B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2.21 Factors, multiples, prime numbers and composite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80968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62628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944616"/>
              </p:ext>
            </p:extLst>
          </p:nvPr>
        </p:nvGraphicFramePr>
        <p:xfrm>
          <a:off x="594008" y="1535029"/>
          <a:ext cx="10712127" cy="228288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explain how to identify a common factor or a prime factor of a number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356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explain how to identify a multiple or common multiple of a number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97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use knowledge of properties of number to solve problems in a range of contexts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explain how to use the factor pairs of ‘100’ to solve calculations efficiently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99986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25866" y="5845252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5" y="5867572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625569319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2.21 Properties of factors and multiples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FB4A1-93A4-4FF1-ACFB-4554BC8876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48" y="1917673"/>
            <a:ext cx="4536504" cy="3022654"/>
          </a:xfrm>
          <a:prstGeom prst="rect">
            <a:avLst/>
          </a:prstGeom>
        </p:spPr>
      </p:pic>
      <p:pic>
        <p:nvPicPr>
          <p:cNvPr id="8" name="Picture 7" descr="A picture containing electronics, display&#10;&#10;Description automatically generated">
            <a:extLst>
              <a:ext uri="{FF2B5EF4-FFF2-40B4-BE49-F238E27FC236}">
                <a16:creationId xmlns:a16="http://schemas.microsoft.com/office/drawing/2014/main" id="{357AC8CD-FA11-4B2C-B3FC-B6FA14086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8639">
            <a:off x="3972010" y="3278956"/>
            <a:ext cx="396536" cy="396536"/>
          </a:xfrm>
          <a:prstGeom prst="rect">
            <a:avLst/>
          </a:prstGeom>
        </p:spPr>
      </p:pic>
      <p:pic>
        <p:nvPicPr>
          <p:cNvPr id="9" name="Picture 8" descr="A picture containing electronics, display&#10;&#10;Description automatically generated">
            <a:extLst>
              <a:ext uri="{FF2B5EF4-FFF2-40B4-BE49-F238E27FC236}">
                <a16:creationId xmlns:a16="http://schemas.microsoft.com/office/drawing/2014/main" id="{5CF075F1-CB0B-4291-84A2-37333A88EF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419" y="2236961"/>
            <a:ext cx="396536" cy="396536"/>
          </a:xfrm>
          <a:prstGeom prst="rect">
            <a:avLst/>
          </a:prstGeom>
        </p:spPr>
      </p:pic>
      <p:pic>
        <p:nvPicPr>
          <p:cNvPr id="10" name="Picture 9" descr="A picture containing electronics, display&#10;&#10;Description automatically generated">
            <a:extLst>
              <a:ext uri="{FF2B5EF4-FFF2-40B4-BE49-F238E27FC236}">
                <a16:creationId xmlns:a16="http://schemas.microsoft.com/office/drawing/2014/main" id="{EE6BEB80-867C-4AFF-9C8B-62DDDB332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08">
            <a:off x="4423038" y="3834820"/>
            <a:ext cx="396536" cy="396536"/>
          </a:xfrm>
          <a:prstGeom prst="rect">
            <a:avLst/>
          </a:prstGeom>
        </p:spPr>
      </p:pic>
      <p:pic>
        <p:nvPicPr>
          <p:cNvPr id="11" name="Picture 10" descr="A picture containing electronics, display&#10;&#10;Description automatically generated">
            <a:extLst>
              <a:ext uri="{FF2B5EF4-FFF2-40B4-BE49-F238E27FC236}">
                <a16:creationId xmlns:a16="http://schemas.microsoft.com/office/drawing/2014/main" id="{33433681-A8B3-4417-BFB6-FFFA66CE4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6295">
            <a:off x="5205577" y="1968510"/>
            <a:ext cx="396536" cy="396536"/>
          </a:xfrm>
          <a:prstGeom prst="rect">
            <a:avLst/>
          </a:prstGeom>
        </p:spPr>
      </p:pic>
      <p:pic>
        <p:nvPicPr>
          <p:cNvPr id="12" name="Picture 11" descr="A picture containing electronics, display&#10;&#10;Description automatically generated">
            <a:extLst>
              <a:ext uri="{FF2B5EF4-FFF2-40B4-BE49-F238E27FC236}">
                <a16:creationId xmlns:a16="http://schemas.microsoft.com/office/drawing/2014/main" id="{B3937E10-293F-41DF-AA17-A1A58DAF3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343">
            <a:off x="5193672" y="3217049"/>
            <a:ext cx="396536" cy="396536"/>
          </a:xfrm>
          <a:prstGeom prst="rect">
            <a:avLst/>
          </a:prstGeom>
        </p:spPr>
      </p:pic>
      <p:pic>
        <p:nvPicPr>
          <p:cNvPr id="13" name="Picture 12" descr="A picture containing electronics, display&#10;&#10;Description automatically generated">
            <a:extLst>
              <a:ext uri="{FF2B5EF4-FFF2-40B4-BE49-F238E27FC236}">
                <a16:creationId xmlns:a16="http://schemas.microsoft.com/office/drawing/2014/main" id="{8FE7E920-8FCF-43E3-A8BD-FE0153AA8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1368">
            <a:off x="5169938" y="4218893"/>
            <a:ext cx="396536" cy="396536"/>
          </a:xfrm>
          <a:prstGeom prst="rect">
            <a:avLst/>
          </a:prstGeom>
        </p:spPr>
      </p:pic>
      <p:pic>
        <p:nvPicPr>
          <p:cNvPr id="14" name="Picture 13" descr="A picture containing electronics, display&#10;&#10;Description automatically generated">
            <a:extLst>
              <a:ext uri="{FF2B5EF4-FFF2-40B4-BE49-F238E27FC236}">
                <a16:creationId xmlns:a16="http://schemas.microsoft.com/office/drawing/2014/main" id="{EF295ABB-B29C-4CCC-8BDF-AE21F1A31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6126940" y="2934730"/>
            <a:ext cx="396536" cy="396536"/>
          </a:xfrm>
          <a:prstGeom prst="rect">
            <a:avLst/>
          </a:prstGeom>
        </p:spPr>
      </p:pic>
      <p:pic>
        <p:nvPicPr>
          <p:cNvPr id="15" name="Picture 14" descr="A picture containing electronics, display&#10;&#10;Description automatically generated">
            <a:extLst>
              <a:ext uri="{FF2B5EF4-FFF2-40B4-BE49-F238E27FC236}">
                <a16:creationId xmlns:a16="http://schemas.microsoft.com/office/drawing/2014/main" id="{F1AA9A52-BF0C-4F54-BBB0-65FEB79BD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484">
            <a:off x="6676296" y="2057397"/>
            <a:ext cx="396536" cy="396536"/>
          </a:xfrm>
          <a:prstGeom prst="rect">
            <a:avLst/>
          </a:prstGeom>
        </p:spPr>
      </p:pic>
      <p:pic>
        <p:nvPicPr>
          <p:cNvPr id="16" name="Picture 15" descr="A picture containing electronics, display&#10;&#10;Description automatically generated">
            <a:extLst>
              <a:ext uri="{FF2B5EF4-FFF2-40B4-BE49-F238E27FC236}">
                <a16:creationId xmlns:a16="http://schemas.microsoft.com/office/drawing/2014/main" id="{409580B1-7D84-480D-88BF-C82CA804E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62" y="2827774"/>
            <a:ext cx="396536" cy="396536"/>
          </a:xfrm>
          <a:prstGeom prst="rect">
            <a:avLst/>
          </a:prstGeom>
        </p:spPr>
      </p:pic>
      <p:pic>
        <p:nvPicPr>
          <p:cNvPr id="17" name="Picture 16" descr="A picture containing electronics, display&#10;&#10;Description automatically generated">
            <a:extLst>
              <a:ext uri="{FF2B5EF4-FFF2-40B4-BE49-F238E27FC236}">
                <a16:creationId xmlns:a16="http://schemas.microsoft.com/office/drawing/2014/main" id="{C079B41E-5A78-469E-BF30-34752FE99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8884">
            <a:off x="6675221" y="3724660"/>
            <a:ext cx="396536" cy="396536"/>
          </a:xfrm>
          <a:prstGeom prst="rect">
            <a:avLst/>
          </a:prstGeom>
        </p:spPr>
      </p:pic>
      <p:pic>
        <p:nvPicPr>
          <p:cNvPr id="18" name="Picture 17" descr="A picture containing electronics, display&#10;&#10;Description automatically generated">
            <a:extLst>
              <a:ext uri="{FF2B5EF4-FFF2-40B4-BE49-F238E27FC236}">
                <a16:creationId xmlns:a16="http://schemas.microsoft.com/office/drawing/2014/main" id="{4C736CBD-3C56-4411-A4CB-14DA76360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9228">
            <a:off x="7310387" y="4238543"/>
            <a:ext cx="396536" cy="396536"/>
          </a:xfrm>
          <a:prstGeom prst="rect">
            <a:avLst/>
          </a:prstGeom>
        </p:spPr>
      </p:pic>
      <p:pic>
        <p:nvPicPr>
          <p:cNvPr id="19" name="Picture 18" descr="A picture containing electronics, display&#10;&#10;Description automatically generated">
            <a:extLst>
              <a:ext uri="{FF2B5EF4-FFF2-40B4-BE49-F238E27FC236}">
                <a16:creationId xmlns:a16="http://schemas.microsoft.com/office/drawing/2014/main" id="{99081ADE-3B61-4030-9A81-1E6917700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">
            <a:off x="7853413" y="3448640"/>
            <a:ext cx="396536" cy="39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18670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29B65DFF-D817-49DF-806A-EF265059D8EA}"/>
              </a:ext>
            </a:extLst>
          </p:cNvPr>
          <p:cNvGrpSpPr/>
          <p:nvPr/>
        </p:nvGrpSpPr>
        <p:grpSpPr>
          <a:xfrm>
            <a:off x="3801297" y="3230732"/>
            <a:ext cx="2299655" cy="396536"/>
            <a:chOff x="2277296" y="3230732"/>
            <a:chExt cx="2299655" cy="396536"/>
          </a:xfrm>
        </p:grpSpPr>
        <p:pic>
          <p:nvPicPr>
            <p:cNvPr id="19" name="Picture 18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9497D316-FB4D-4FAE-AB12-696051F8D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7296" y="3230732"/>
              <a:ext cx="396536" cy="396536"/>
            </a:xfrm>
            <a:prstGeom prst="rect">
              <a:avLst/>
            </a:prstGeom>
          </p:spPr>
        </p:pic>
        <p:pic>
          <p:nvPicPr>
            <p:cNvPr id="20" name="Picture 19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3D2276A3-7591-4D15-B803-479B8ECA9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8301" y="3230732"/>
              <a:ext cx="396536" cy="396536"/>
            </a:xfrm>
            <a:prstGeom prst="rect">
              <a:avLst/>
            </a:prstGeom>
          </p:spPr>
        </p:pic>
        <p:pic>
          <p:nvPicPr>
            <p:cNvPr id="21" name="Picture 20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8AAC862C-0FF7-41C6-83FC-421842E7A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711" y="3230732"/>
              <a:ext cx="396536" cy="396536"/>
            </a:xfrm>
            <a:prstGeom prst="rect">
              <a:avLst/>
            </a:prstGeom>
          </p:spPr>
        </p:pic>
        <p:pic>
          <p:nvPicPr>
            <p:cNvPr id="22" name="Picture 21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EFBF11FD-EC9D-4186-95B8-2B158EC21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121" y="3230732"/>
              <a:ext cx="396536" cy="396536"/>
            </a:xfrm>
            <a:prstGeom prst="rect">
              <a:avLst/>
            </a:prstGeom>
          </p:spPr>
        </p:pic>
        <p:pic>
          <p:nvPicPr>
            <p:cNvPr id="23" name="Picture 22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69C80883-F786-4CFD-BF99-0F5BCBF1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7830" y="3230732"/>
              <a:ext cx="396536" cy="396536"/>
            </a:xfrm>
            <a:prstGeom prst="rect">
              <a:avLst/>
            </a:prstGeom>
          </p:spPr>
        </p:pic>
        <p:pic>
          <p:nvPicPr>
            <p:cNvPr id="24" name="Picture 23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B08ED5F7-3F55-43CE-8833-8890F7216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415" y="3230732"/>
              <a:ext cx="396536" cy="396536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09A1709-E645-401C-A891-7EF50F83E642}"/>
              </a:ext>
            </a:extLst>
          </p:cNvPr>
          <p:cNvGrpSpPr/>
          <p:nvPr/>
        </p:nvGrpSpPr>
        <p:grpSpPr>
          <a:xfrm>
            <a:off x="6084620" y="3230732"/>
            <a:ext cx="2306085" cy="396536"/>
            <a:chOff x="4560619" y="3230732"/>
            <a:chExt cx="2306085" cy="396536"/>
          </a:xfrm>
        </p:grpSpPr>
        <p:pic>
          <p:nvPicPr>
            <p:cNvPr id="25" name="Picture 24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5C8C1E3A-4062-443F-9C84-08B27A663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0619" y="3230732"/>
              <a:ext cx="396536" cy="396536"/>
            </a:xfrm>
            <a:prstGeom prst="rect">
              <a:avLst/>
            </a:prstGeom>
          </p:spPr>
        </p:pic>
        <p:pic>
          <p:nvPicPr>
            <p:cNvPr id="26" name="Picture 25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5F1D9A8E-9553-43FA-B413-67ABFAE74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204" y="3230732"/>
              <a:ext cx="396536" cy="396536"/>
            </a:xfrm>
            <a:prstGeom prst="rect">
              <a:avLst/>
            </a:prstGeom>
          </p:spPr>
        </p:pic>
        <p:pic>
          <p:nvPicPr>
            <p:cNvPr id="27" name="Picture 26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1C47069A-3937-4A0A-A71B-C9F4B2362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945" y="3230732"/>
              <a:ext cx="396536" cy="396536"/>
            </a:xfrm>
            <a:prstGeom prst="rect">
              <a:avLst/>
            </a:prstGeom>
          </p:spPr>
        </p:pic>
        <p:pic>
          <p:nvPicPr>
            <p:cNvPr id="28" name="Picture 27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25225063-3A95-4ED0-B3C3-36B802C3E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686" y="3230732"/>
              <a:ext cx="396536" cy="396536"/>
            </a:xfrm>
            <a:prstGeom prst="rect">
              <a:avLst/>
            </a:prstGeom>
          </p:spPr>
        </p:pic>
        <p:pic>
          <p:nvPicPr>
            <p:cNvPr id="30" name="Picture 29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3A2C11E1-F45C-401D-B482-9DFCCAA1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8427" y="3230732"/>
              <a:ext cx="396536" cy="396536"/>
            </a:xfrm>
            <a:prstGeom prst="rect">
              <a:avLst/>
            </a:prstGeom>
          </p:spPr>
        </p:pic>
        <p:pic>
          <p:nvPicPr>
            <p:cNvPr id="31" name="Picture 30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FF1827CA-A772-47B2-8FD3-7E2F23A74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0168" y="3230732"/>
              <a:ext cx="396536" cy="396536"/>
            </a:xfrm>
            <a:prstGeom prst="rect">
              <a:avLst/>
            </a:prstGeom>
          </p:spPr>
        </p:pic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2.21 Properties of factors and multiples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pic>
        <p:nvPicPr>
          <p:cNvPr id="7" name="Picture 6" descr="A picture containing electronics, display&#10;&#10;Description automatically generated">
            <a:extLst>
              <a:ext uri="{FF2B5EF4-FFF2-40B4-BE49-F238E27FC236}">
                <a16:creationId xmlns:a16="http://schemas.microsoft.com/office/drawing/2014/main" id="{1E3F4103-2029-46ED-9CA0-4DE460874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8639">
            <a:off x="3972010" y="3278956"/>
            <a:ext cx="396536" cy="396536"/>
          </a:xfrm>
          <a:prstGeom prst="rect">
            <a:avLst/>
          </a:prstGeom>
        </p:spPr>
      </p:pic>
      <p:pic>
        <p:nvPicPr>
          <p:cNvPr id="8" name="Picture 7" descr="A picture containing electronics, display&#10;&#10;Description automatically generated">
            <a:extLst>
              <a:ext uri="{FF2B5EF4-FFF2-40B4-BE49-F238E27FC236}">
                <a16:creationId xmlns:a16="http://schemas.microsoft.com/office/drawing/2014/main" id="{CEE4C13F-FFAC-4AF6-8B0F-D34C2FB3D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419" y="2236961"/>
            <a:ext cx="396536" cy="396536"/>
          </a:xfrm>
          <a:prstGeom prst="rect">
            <a:avLst/>
          </a:prstGeom>
        </p:spPr>
      </p:pic>
      <p:pic>
        <p:nvPicPr>
          <p:cNvPr id="9" name="Picture 8" descr="A picture containing electronics, display&#10;&#10;Description automatically generated">
            <a:extLst>
              <a:ext uri="{FF2B5EF4-FFF2-40B4-BE49-F238E27FC236}">
                <a16:creationId xmlns:a16="http://schemas.microsoft.com/office/drawing/2014/main" id="{DF1F7557-2C25-4CBB-AE58-81A1A18E5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08">
            <a:off x="4423038" y="3834820"/>
            <a:ext cx="396536" cy="396536"/>
          </a:xfrm>
          <a:prstGeom prst="rect">
            <a:avLst/>
          </a:prstGeom>
        </p:spPr>
      </p:pic>
      <p:pic>
        <p:nvPicPr>
          <p:cNvPr id="11" name="Picture 10" descr="A picture containing electronics, display&#10;&#10;Description automatically generated">
            <a:extLst>
              <a:ext uri="{FF2B5EF4-FFF2-40B4-BE49-F238E27FC236}">
                <a16:creationId xmlns:a16="http://schemas.microsoft.com/office/drawing/2014/main" id="{C5FD4115-EABA-48E6-98BC-972A2C4C5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343">
            <a:off x="5193672" y="3217049"/>
            <a:ext cx="396536" cy="396536"/>
          </a:xfrm>
          <a:prstGeom prst="rect">
            <a:avLst/>
          </a:prstGeom>
        </p:spPr>
      </p:pic>
      <p:pic>
        <p:nvPicPr>
          <p:cNvPr id="10" name="Picture 9" descr="A picture containing electronics, display&#10;&#10;Description automatically generated">
            <a:extLst>
              <a:ext uri="{FF2B5EF4-FFF2-40B4-BE49-F238E27FC236}">
                <a16:creationId xmlns:a16="http://schemas.microsoft.com/office/drawing/2014/main" id="{CBB05822-34DE-424E-8DE0-1162C0BF8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6295">
            <a:off x="5205577" y="1968510"/>
            <a:ext cx="396536" cy="396536"/>
          </a:xfrm>
          <a:prstGeom prst="rect">
            <a:avLst/>
          </a:prstGeom>
        </p:spPr>
      </p:pic>
      <p:pic>
        <p:nvPicPr>
          <p:cNvPr id="12" name="Picture 11" descr="A picture containing electronics, display&#10;&#10;Description automatically generated">
            <a:extLst>
              <a:ext uri="{FF2B5EF4-FFF2-40B4-BE49-F238E27FC236}">
                <a16:creationId xmlns:a16="http://schemas.microsoft.com/office/drawing/2014/main" id="{0FA83D67-12BA-4C21-BE88-3879D98BA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1368">
            <a:off x="5169938" y="4218893"/>
            <a:ext cx="396536" cy="396536"/>
          </a:xfrm>
          <a:prstGeom prst="rect">
            <a:avLst/>
          </a:prstGeom>
        </p:spPr>
      </p:pic>
      <p:pic>
        <p:nvPicPr>
          <p:cNvPr id="13" name="Picture 12" descr="A picture containing electronics, display&#10;&#10;Description automatically generated">
            <a:extLst>
              <a:ext uri="{FF2B5EF4-FFF2-40B4-BE49-F238E27FC236}">
                <a16:creationId xmlns:a16="http://schemas.microsoft.com/office/drawing/2014/main" id="{A0D3822E-41C9-4B7A-9FA2-DEA861C3F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6126940" y="2934730"/>
            <a:ext cx="396536" cy="396536"/>
          </a:xfrm>
          <a:prstGeom prst="rect">
            <a:avLst/>
          </a:prstGeom>
        </p:spPr>
      </p:pic>
      <p:pic>
        <p:nvPicPr>
          <p:cNvPr id="14" name="Picture 13" descr="A picture containing electronics, display&#10;&#10;Description automatically generated">
            <a:extLst>
              <a:ext uri="{FF2B5EF4-FFF2-40B4-BE49-F238E27FC236}">
                <a16:creationId xmlns:a16="http://schemas.microsoft.com/office/drawing/2014/main" id="{B295A265-DF9B-4033-AF20-10A230E81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484">
            <a:off x="6676296" y="2057397"/>
            <a:ext cx="396536" cy="396536"/>
          </a:xfrm>
          <a:prstGeom prst="rect">
            <a:avLst/>
          </a:prstGeom>
        </p:spPr>
      </p:pic>
      <p:pic>
        <p:nvPicPr>
          <p:cNvPr id="16" name="Picture 15" descr="A picture containing electronics, display&#10;&#10;Description automatically generated">
            <a:extLst>
              <a:ext uri="{FF2B5EF4-FFF2-40B4-BE49-F238E27FC236}">
                <a16:creationId xmlns:a16="http://schemas.microsoft.com/office/drawing/2014/main" id="{D9E41621-F7D7-433C-B7FC-BEC627393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8884">
            <a:off x="6675221" y="3724660"/>
            <a:ext cx="396536" cy="396536"/>
          </a:xfrm>
          <a:prstGeom prst="rect">
            <a:avLst/>
          </a:prstGeom>
        </p:spPr>
      </p:pic>
      <p:pic>
        <p:nvPicPr>
          <p:cNvPr id="15" name="Picture 14" descr="A picture containing electronics, display&#10;&#10;Description automatically generated">
            <a:extLst>
              <a:ext uri="{FF2B5EF4-FFF2-40B4-BE49-F238E27FC236}">
                <a16:creationId xmlns:a16="http://schemas.microsoft.com/office/drawing/2014/main" id="{1CFD18A9-33D8-4665-9FB0-68052426E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62" y="2827774"/>
            <a:ext cx="396536" cy="396536"/>
          </a:xfrm>
          <a:prstGeom prst="rect">
            <a:avLst/>
          </a:prstGeom>
        </p:spPr>
      </p:pic>
      <p:pic>
        <p:nvPicPr>
          <p:cNvPr id="17" name="Picture 16" descr="A picture containing electronics, display&#10;&#10;Description automatically generated">
            <a:extLst>
              <a:ext uri="{FF2B5EF4-FFF2-40B4-BE49-F238E27FC236}">
                <a16:creationId xmlns:a16="http://schemas.microsoft.com/office/drawing/2014/main" id="{6D3DD144-3F82-4769-A2C2-BD1A4D87B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9228">
            <a:off x="7310387" y="4238543"/>
            <a:ext cx="396536" cy="396536"/>
          </a:xfrm>
          <a:prstGeom prst="rect">
            <a:avLst/>
          </a:prstGeom>
        </p:spPr>
      </p:pic>
      <p:pic>
        <p:nvPicPr>
          <p:cNvPr id="18" name="Picture 17" descr="A picture containing electronics, display&#10;&#10;Description automatically generated">
            <a:extLst>
              <a:ext uri="{FF2B5EF4-FFF2-40B4-BE49-F238E27FC236}">
                <a16:creationId xmlns:a16="http://schemas.microsoft.com/office/drawing/2014/main" id="{332FE605-A711-4CEB-9EB5-997BAA564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">
            <a:off x="7853413" y="3448640"/>
            <a:ext cx="396536" cy="396536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E14A003-D8CE-4BB1-8F73-D4D598F3E593}"/>
              </a:ext>
            </a:extLst>
          </p:cNvPr>
          <p:cNvSpPr txBox="1"/>
          <p:nvPr/>
        </p:nvSpPr>
        <p:spPr bwMode="auto">
          <a:xfrm>
            <a:off x="5833741" y="2769068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9F7C960-F49E-4D20-B7EF-FE47F57D7837}"/>
              </a:ext>
            </a:extLst>
          </p:cNvPr>
          <p:cNvSpPr txBox="1"/>
          <p:nvPr/>
        </p:nvSpPr>
        <p:spPr bwMode="auto">
          <a:xfrm>
            <a:off x="3467981" y="318147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741135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-0.01806 -0.00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" y="-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40000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02639 0.1449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72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0.01475 -0.0893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446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2848 0.0016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0125 0.183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914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60000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05799 -0.1439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-719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220000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0434 0.0423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210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0224 0.1710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" y="854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320000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01962 -0.07199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-361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20000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-0.00764 0.0588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294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0.03351 -0.1469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736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0.0158 -0.0331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66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867C64E-5B37-49A9-9B21-D647E41DB91C}"/>
              </a:ext>
            </a:extLst>
          </p:cNvPr>
          <p:cNvGrpSpPr/>
          <p:nvPr/>
        </p:nvGrpSpPr>
        <p:grpSpPr>
          <a:xfrm rot="5400000">
            <a:off x="4946174" y="2447101"/>
            <a:ext cx="2299655" cy="396536"/>
            <a:chOff x="2277296" y="3230732"/>
            <a:chExt cx="2299655" cy="396536"/>
          </a:xfrm>
        </p:grpSpPr>
        <p:pic>
          <p:nvPicPr>
            <p:cNvPr id="22" name="Picture 21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522F02B6-69BD-46CB-90CC-530A0D308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7296" y="3230732"/>
              <a:ext cx="396536" cy="396536"/>
            </a:xfrm>
            <a:prstGeom prst="rect">
              <a:avLst/>
            </a:prstGeom>
          </p:spPr>
        </p:pic>
        <p:pic>
          <p:nvPicPr>
            <p:cNvPr id="23" name="Picture 22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03255D75-AE92-4F47-B882-0379925ED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8301" y="3230732"/>
              <a:ext cx="396536" cy="396536"/>
            </a:xfrm>
            <a:prstGeom prst="rect">
              <a:avLst/>
            </a:prstGeom>
          </p:spPr>
        </p:pic>
        <p:pic>
          <p:nvPicPr>
            <p:cNvPr id="24" name="Picture 23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CC6287C1-38B8-4DE8-B261-BB1BA42B8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711" y="3230732"/>
              <a:ext cx="396536" cy="396536"/>
            </a:xfrm>
            <a:prstGeom prst="rect">
              <a:avLst/>
            </a:prstGeom>
          </p:spPr>
        </p:pic>
        <p:pic>
          <p:nvPicPr>
            <p:cNvPr id="25" name="Picture 24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AC7CE75C-9D9B-491B-9652-14812983D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121" y="3230732"/>
              <a:ext cx="396536" cy="396536"/>
            </a:xfrm>
            <a:prstGeom prst="rect">
              <a:avLst/>
            </a:prstGeom>
          </p:spPr>
        </p:pic>
        <p:pic>
          <p:nvPicPr>
            <p:cNvPr id="26" name="Picture 25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120C5471-205B-41D9-807A-10AABAC0E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7830" y="3230732"/>
              <a:ext cx="396536" cy="396536"/>
            </a:xfrm>
            <a:prstGeom prst="rect">
              <a:avLst/>
            </a:prstGeom>
          </p:spPr>
        </p:pic>
        <p:pic>
          <p:nvPicPr>
            <p:cNvPr id="27" name="Picture 26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11E82507-16B7-4177-9C72-A5C341FEC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415" y="3230732"/>
              <a:ext cx="396536" cy="39653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5D07BD6-4245-4DF3-8463-ECD2A48E7B57}"/>
              </a:ext>
            </a:extLst>
          </p:cNvPr>
          <p:cNvGrpSpPr/>
          <p:nvPr/>
        </p:nvGrpSpPr>
        <p:grpSpPr>
          <a:xfrm rot="5400000">
            <a:off x="4942959" y="4733639"/>
            <a:ext cx="2306085" cy="396536"/>
            <a:chOff x="4560619" y="3230732"/>
            <a:chExt cx="2306085" cy="396536"/>
          </a:xfrm>
        </p:grpSpPr>
        <p:pic>
          <p:nvPicPr>
            <p:cNvPr id="29" name="Picture 28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849B5D43-C90F-4DBC-B903-ED7B09DF0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0619" y="3230732"/>
              <a:ext cx="396536" cy="396536"/>
            </a:xfrm>
            <a:prstGeom prst="rect">
              <a:avLst/>
            </a:prstGeom>
          </p:spPr>
        </p:pic>
        <p:pic>
          <p:nvPicPr>
            <p:cNvPr id="30" name="Picture 29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2A3E6F17-67B1-48CD-9E90-3DFD69ED5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204" y="3230732"/>
              <a:ext cx="396536" cy="396536"/>
            </a:xfrm>
            <a:prstGeom prst="rect">
              <a:avLst/>
            </a:prstGeom>
          </p:spPr>
        </p:pic>
        <p:pic>
          <p:nvPicPr>
            <p:cNvPr id="31" name="Picture 30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0C1856B1-B3F2-48E3-B6AB-ABBB310FB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945" y="3230732"/>
              <a:ext cx="396536" cy="396536"/>
            </a:xfrm>
            <a:prstGeom prst="rect">
              <a:avLst/>
            </a:prstGeom>
          </p:spPr>
        </p:pic>
        <p:pic>
          <p:nvPicPr>
            <p:cNvPr id="32" name="Picture 31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AC392E92-4B56-4A89-ADFE-0F90A87FA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686" y="3230732"/>
              <a:ext cx="396536" cy="396536"/>
            </a:xfrm>
            <a:prstGeom prst="rect">
              <a:avLst/>
            </a:prstGeom>
          </p:spPr>
        </p:pic>
        <p:pic>
          <p:nvPicPr>
            <p:cNvPr id="33" name="Picture 32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C4A81996-2DCD-444F-8FD1-6E31F2A39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8427" y="3230732"/>
              <a:ext cx="396536" cy="396536"/>
            </a:xfrm>
            <a:prstGeom prst="rect">
              <a:avLst/>
            </a:prstGeom>
          </p:spPr>
        </p:pic>
        <p:pic>
          <p:nvPicPr>
            <p:cNvPr id="34" name="Picture 33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1F0F68D5-310F-4132-A757-CA7DFA994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0168" y="3230732"/>
              <a:ext cx="396536" cy="396536"/>
            </a:xfrm>
            <a:prstGeom prst="rect">
              <a:avLst/>
            </a:prstGeom>
          </p:spPr>
        </p:pic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2.21 Properties of factors and multiples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37ACF2-30F9-4444-8C63-CC9479D1D8D4}"/>
              </a:ext>
            </a:extLst>
          </p:cNvPr>
          <p:cNvSpPr txBox="1"/>
          <p:nvPr/>
        </p:nvSpPr>
        <p:spPr bwMode="auto">
          <a:xfrm>
            <a:off x="5833741" y="2769068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9302CF-4816-449F-9130-0CBAA485315B}"/>
              </a:ext>
            </a:extLst>
          </p:cNvPr>
          <p:cNvSpPr txBox="1"/>
          <p:nvPr/>
        </p:nvSpPr>
        <p:spPr bwMode="auto">
          <a:xfrm>
            <a:off x="3467981" y="318147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14AF778-08AE-434F-A57E-049F00844E3B}"/>
              </a:ext>
            </a:extLst>
          </p:cNvPr>
          <p:cNvSpPr txBox="1"/>
          <p:nvPr/>
        </p:nvSpPr>
        <p:spPr bwMode="auto">
          <a:xfrm>
            <a:off x="6323127" y="3559414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C722AD3-9C81-4926-B72B-336E5819E1CA}"/>
              </a:ext>
            </a:extLst>
          </p:cNvPr>
          <p:cNvSpPr txBox="1"/>
          <p:nvPr/>
        </p:nvSpPr>
        <p:spPr bwMode="auto">
          <a:xfrm>
            <a:off x="5920311" y="1045325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7FAA4E-4887-453E-A7AB-FF2A7602BFE8}"/>
              </a:ext>
            </a:extLst>
          </p:cNvPr>
          <p:cNvGrpSpPr/>
          <p:nvPr/>
        </p:nvGrpSpPr>
        <p:grpSpPr>
          <a:xfrm>
            <a:off x="3801296" y="3230732"/>
            <a:ext cx="4589408" cy="396536"/>
            <a:chOff x="2277296" y="3230732"/>
            <a:chExt cx="4589408" cy="39653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2CC1132-F1B5-4442-BBB2-E66D092039C0}"/>
                </a:ext>
              </a:extLst>
            </p:cNvPr>
            <p:cNvGrpSpPr/>
            <p:nvPr/>
          </p:nvGrpSpPr>
          <p:grpSpPr>
            <a:xfrm>
              <a:off x="2277296" y="3230732"/>
              <a:ext cx="2299655" cy="396536"/>
              <a:chOff x="2277296" y="3230732"/>
              <a:chExt cx="2299655" cy="396536"/>
            </a:xfrm>
          </p:grpSpPr>
          <p:pic>
            <p:nvPicPr>
              <p:cNvPr id="36" name="Picture 35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07A6029C-DF94-48C6-A1AF-BFD7371B30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7296" y="3230732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37" name="Picture 36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20899002-A6E2-435F-B04E-02562175BB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8301" y="3230732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38" name="Picture 37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3EE1A823-134A-4DCA-8A34-5FA52F00EA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7711" y="3230732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39" name="Picture 38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55C28139-FA4A-446F-9C36-2CB095054B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7121" y="3230732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40" name="Picture 39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49A0AB1B-671D-4638-8CF5-A65219E18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7830" y="3230732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41" name="Picture 40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C7CCDFBF-5ED0-40CB-BBC0-53D0420B3E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0415" y="3230732"/>
                <a:ext cx="396536" cy="396536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3B05C98-F88C-4988-A361-9017EC67077A}"/>
                </a:ext>
              </a:extLst>
            </p:cNvPr>
            <p:cNvGrpSpPr/>
            <p:nvPr/>
          </p:nvGrpSpPr>
          <p:grpSpPr>
            <a:xfrm>
              <a:off x="4560619" y="3230732"/>
              <a:ext cx="2306085" cy="396536"/>
              <a:chOff x="4560619" y="3230732"/>
              <a:chExt cx="2306085" cy="396536"/>
            </a:xfrm>
          </p:grpSpPr>
          <p:pic>
            <p:nvPicPr>
              <p:cNvPr id="43" name="Picture 42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DA41544D-B6B0-4BA7-8AAE-87191B5884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0619" y="3230732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44" name="Picture 43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32B23567-E348-490F-BA82-AB87D2CA33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3204" y="3230732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45" name="Picture 44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B6918362-7C4D-40F0-AD3A-6023E0E612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945" y="3230732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46" name="Picture 45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FC18612C-EC83-4875-8C6E-D321507578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6686" y="3230732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47" name="Picture 46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9539FA31-2A95-4D27-BDFD-7B67071EF7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8427" y="3230732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48" name="Picture 47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E5173A8E-FFB6-485B-8B5F-ACA29D498F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0168" y="3230732"/>
                <a:ext cx="396536" cy="39653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85740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513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50" grpId="0"/>
      <p:bldP spid="5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214AC2A3-EDEE-44C3-BC32-C727970CED41}"/>
              </a:ext>
            </a:extLst>
          </p:cNvPr>
          <p:cNvGrpSpPr/>
          <p:nvPr/>
        </p:nvGrpSpPr>
        <p:grpSpPr>
          <a:xfrm>
            <a:off x="5707403" y="2637202"/>
            <a:ext cx="777197" cy="2299656"/>
            <a:chOff x="6093645" y="2235272"/>
            <a:chExt cx="777197" cy="229965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C0E0516-B333-49A6-B751-E72F8E688BA9}"/>
                </a:ext>
              </a:extLst>
            </p:cNvPr>
            <p:cNvGrpSpPr/>
            <p:nvPr/>
          </p:nvGrpSpPr>
          <p:grpSpPr>
            <a:xfrm rot="5400000">
              <a:off x="5142085" y="3186832"/>
              <a:ext cx="2299655" cy="396536"/>
              <a:chOff x="2277296" y="3230732"/>
              <a:chExt cx="2299655" cy="396536"/>
            </a:xfrm>
          </p:grpSpPr>
          <p:pic>
            <p:nvPicPr>
              <p:cNvPr id="23" name="Picture 22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80C521BC-D754-407F-BB8F-C6BD8150CF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7296" y="3230732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24" name="Picture 23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54B5A42B-1D58-46EA-810D-E747671AB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8301" y="3230732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25" name="Picture 24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36C7ECD2-C9F8-4C6D-A37A-2AA16D0F0D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7711" y="3230732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26" name="Picture 25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86EBE191-E217-4253-9884-A4765EDE6D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7121" y="3230732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27" name="Picture 26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63FAABE9-FB5E-4085-91BC-DEB25B33E6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7830" y="3230732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28" name="Picture 27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A48BE49E-BF75-4CE5-8584-6CF7B08F4F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0415" y="3230732"/>
                <a:ext cx="396536" cy="396536"/>
              </a:xfrm>
              <a:prstGeom prst="rect">
                <a:avLst/>
              </a:prstGeom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F8AC6C7-4A6F-4960-8284-4B380EF8164D}"/>
                </a:ext>
              </a:extLst>
            </p:cNvPr>
            <p:cNvGrpSpPr/>
            <p:nvPr/>
          </p:nvGrpSpPr>
          <p:grpSpPr>
            <a:xfrm rot="5400000">
              <a:off x="5522746" y="3186833"/>
              <a:ext cx="2299655" cy="396536"/>
              <a:chOff x="2277296" y="3230732"/>
              <a:chExt cx="2299655" cy="396536"/>
            </a:xfrm>
          </p:grpSpPr>
          <p:pic>
            <p:nvPicPr>
              <p:cNvPr id="37" name="Picture 36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7158A5C7-8DB6-4F0A-B346-79E9F651D5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7296" y="3230732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38" name="Picture 37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CEB9534D-1E42-42A1-9FB0-5DFA61F885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8301" y="3230732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39" name="Picture 38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039F077B-27B7-4F6D-A7DF-FF6B290E1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7711" y="3230732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40" name="Picture 39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A1A7A8E3-3F4F-4238-89CD-C548B13968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7121" y="3230732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41" name="Picture 40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4A8ACD48-CF10-4884-BE9B-7C17333953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7830" y="3230732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42" name="Picture 41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DDBE8F06-6DA8-4336-8436-688C37CABF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0415" y="3230732"/>
                <a:ext cx="396536" cy="396536"/>
              </a:xfrm>
              <a:prstGeom prst="rect">
                <a:avLst/>
              </a:prstGeom>
            </p:spPr>
          </p:pic>
        </p:grpSp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2.21 Properties of factors and multiples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AF6EA1-9B3A-4075-B73C-53785F3D3B5D}"/>
              </a:ext>
            </a:extLst>
          </p:cNvPr>
          <p:cNvGrpSpPr/>
          <p:nvPr/>
        </p:nvGrpSpPr>
        <p:grpSpPr>
          <a:xfrm rot="5400000">
            <a:off x="4946174" y="2447101"/>
            <a:ext cx="2299655" cy="396536"/>
            <a:chOff x="2277296" y="3230732"/>
            <a:chExt cx="2299655" cy="396536"/>
          </a:xfrm>
        </p:grpSpPr>
        <p:pic>
          <p:nvPicPr>
            <p:cNvPr id="7" name="Picture 6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D0F4DE2A-A15F-40B1-9462-53CC56F25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7296" y="3230732"/>
              <a:ext cx="396536" cy="396536"/>
            </a:xfrm>
            <a:prstGeom prst="rect">
              <a:avLst/>
            </a:prstGeom>
          </p:spPr>
        </p:pic>
        <p:pic>
          <p:nvPicPr>
            <p:cNvPr id="8" name="Picture 7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736C6945-7F04-4FC2-A57A-D88E94BBC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8301" y="3230732"/>
              <a:ext cx="396536" cy="396536"/>
            </a:xfrm>
            <a:prstGeom prst="rect">
              <a:avLst/>
            </a:prstGeom>
          </p:spPr>
        </p:pic>
        <p:pic>
          <p:nvPicPr>
            <p:cNvPr id="9" name="Picture 8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85E93B2A-50AF-4DB1-BB90-BA8CADF6B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711" y="3230732"/>
              <a:ext cx="396536" cy="396536"/>
            </a:xfrm>
            <a:prstGeom prst="rect">
              <a:avLst/>
            </a:prstGeom>
          </p:spPr>
        </p:pic>
        <p:pic>
          <p:nvPicPr>
            <p:cNvPr id="10" name="Picture 9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2D2A03E4-CD29-4E22-8E39-FDAE4B685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121" y="3230732"/>
              <a:ext cx="396536" cy="396536"/>
            </a:xfrm>
            <a:prstGeom prst="rect">
              <a:avLst/>
            </a:prstGeom>
          </p:spPr>
        </p:pic>
        <p:pic>
          <p:nvPicPr>
            <p:cNvPr id="11" name="Picture 10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CF7EE444-2A21-4435-9E2F-69ABD9EE9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7830" y="3230732"/>
              <a:ext cx="396536" cy="396536"/>
            </a:xfrm>
            <a:prstGeom prst="rect">
              <a:avLst/>
            </a:prstGeom>
          </p:spPr>
        </p:pic>
        <p:pic>
          <p:nvPicPr>
            <p:cNvPr id="12" name="Picture 11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509E96A7-EFE6-4AFD-821C-DEDC12981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415" y="3230732"/>
              <a:ext cx="396536" cy="39653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DC0086-17DD-4158-87DE-EEC6E6899723}"/>
              </a:ext>
            </a:extLst>
          </p:cNvPr>
          <p:cNvGrpSpPr/>
          <p:nvPr/>
        </p:nvGrpSpPr>
        <p:grpSpPr>
          <a:xfrm rot="5400000">
            <a:off x="4942959" y="4733639"/>
            <a:ext cx="2306085" cy="396536"/>
            <a:chOff x="4560619" y="3230732"/>
            <a:chExt cx="2306085" cy="396536"/>
          </a:xfrm>
        </p:grpSpPr>
        <p:pic>
          <p:nvPicPr>
            <p:cNvPr id="14" name="Picture 13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241BCA6D-1ADA-41D6-8C80-BDF83E3CD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0619" y="3230732"/>
              <a:ext cx="396536" cy="396536"/>
            </a:xfrm>
            <a:prstGeom prst="rect">
              <a:avLst/>
            </a:prstGeom>
          </p:spPr>
        </p:pic>
        <p:pic>
          <p:nvPicPr>
            <p:cNvPr id="15" name="Picture 14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9E4102DF-6B95-4D8A-9183-D6F17E759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204" y="3230732"/>
              <a:ext cx="396536" cy="396536"/>
            </a:xfrm>
            <a:prstGeom prst="rect">
              <a:avLst/>
            </a:prstGeom>
          </p:spPr>
        </p:pic>
        <p:pic>
          <p:nvPicPr>
            <p:cNvPr id="16" name="Picture 15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BECC1663-F154-4E23-84FD-446E1356F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945" y="3230732"/>
              <a:ext cx="396536" cy="396536"/>
            </a:xfrm>
            <a:prstGeom prst="rect">
              <a:avLst/>
            </a:prstGeom>
          </p:spPr>
        </p:pic>
        <p:pic>
          <p:nvPicPr>
            <p:cNvPr id="17" name="Picture 16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0D4BD218-198F-47D3-B2EE-F27D86DF3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686" y="3230732"/>
              <a:ext cx="396536" cy="396536"/>
            </a:xfrm>
            <a:prstGeom prst="rect">
              <a:avLst/>
            </a:prstGeom>
          </p:spPr>
        </p:pic>
        <p:pic>
          <p:nvPicPr>
            <p:cNvPr id="18" name="Picture 17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0B86C231-9E5D-4B6F-BBF9-D7262F636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8427" y="3230732"/>
              <a:ext cx="396536" cy="396536"/>
            </a:xfrm>
            <a:prstGeom prst="rect">
              <a:avLst/>
            </a:prstGeom>
          </p:spPr>
        </p:pic>
        <p:pic>
          <p:nvPicPr>
            <p:cNvPr id="19" name="Picture 18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59D86CAA-B5D1-49FA-8102-076F789BE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0168" y="3230732"/>
              <a:ext cx="396536" cy="396536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20C1C5B-1B28-401F-B741-37871F5A9428}"/>
              </a:ext>
            </a:extLst>
          </p:cNvPr>
          <p:cNvSpPr txBox="1"/>
          <p:nvPr/>
        </p:nvSpPr>
        <p:spPr bwMode="auto">
          <a:xfrm>
            <a:off x="6323127" y="3559414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9D510D-A75D-4016-A2E3-78956282C533}"/>
              </a:ext>
            </a:extLst>
          </p:cNvPr>
          <p:cNvSpPr txBox="1"/>
          <p:nvPr/>
        </p:nvSpPr>
        <p:spPr bwMode="auto">
          <a:xfrm>
            <a:off x="5920311" y="1045325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11F33A-5AF9-42E1-900E-36AC1DE9574E}"/>
              </a:ext>
            </a:extLst>
          </p:cNvPr>
          <p:cNvSpPr txBox="1"/>
          <p:nvPr/>
        </p:nvSpPr>
        <p:spPr bwMode="auto">
          <a:xfrm>
            <a:off x="5313562" y="355619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7D4836-37D8-44E9-9D06-AEA518BEFA6C}"/>
              </a:ext>
            </a:extLst>
          </p:cNvPr>
          <p:cNvSpPr txBox="1"/>
          <p:nvPr/>
        </p:nvSpPr>
        <p:spPr bwMode="auto">
          <a:xfrm>
            <a:off x="5928249" y="214169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342330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01997 0.1643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821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02083 -0.16805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4" grpId="0"/>
      <p:bldP spid="4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8880092-011F-4E94-858B-E430BDABB301}"/>
              </a:ext>
            </a:extLst>
          </p:cNvPr>
          <p:cNvGrpSpPr/>
          <p:nvPr/>
        </p:nvGrpSpPr>
        <p:grpSpPr>
          <a:xfrm>
            <a:off x="4946174" y="3040230"/>
            <a:ext cx="2299655" cy="777543"/>
            <a:chOff x="5159488" y="4211777"/>
            <a:chExt cx="2299655" cy="777543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933B49D1-5D78-4EAB-B254-35F51D0DC98C}"/>
                </a:ext>
              </a:extLst>
            </p:cNvPr>
            <p:cNvGrpSpPr/>
            <p:nvPr/>
          </p:nvGrpSpPr>
          <p:grpSpPr>
            <a:xfrm>
              <a:off x="5159488" y="4211777"/>
              <a:ext cx="1156951" cy="777543"/>
              <a:chOff x="7658945" y="3157100"/>
              <a:chExt cx="1156951" cy="777543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F8795EC3-4303-4FEA-8971-CBF385747218}"/>
                  </a:ext>
                </a:extLst>
              </p:cNvPr>
              <p:cNvGrpSpPr/>
              <p:nvPr/>
            </p:nvGrpSpPr>
            <p:grpSpPr>
              <a:xfrm>
                <a:off x="7658945" y="3157100"/>
                <a:ext cx="1156951" cy="396536"/>
                <a:chOff x="6502602" y="2248604"/>
                <a:chExt cx="1156951" cy="396536"/>
              </a:xfrm>
            </p:grpSpPr>
            <p:pic>
              <p:nvPicPr>
                <p:cNvPr id="98" name="Picture 97" descr="A picture containing electronics, display&#10;&#10;Description automatically generated">
                  <a:extLst>
                    <a:ext uri="{FF2B5EF4-FFF2-40B4-BE49-F238E27FC236}">
                      <a16:creationId xmlns:a16="http://schemas.microsoft.com/office/drawing/2014/main" id="{EB58C894-5E87-41E9-A52C-BBD19C041C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02602" y="2248604"/>
                  <a:ext cx="396536" cy="396536"/>
                </a:xfrm>
                <a:prstGeom prst="rect">
                  <a:avLst/>
                </a:prstGeom>
              </p:spPr>
            </p:pic>
            <p:pic>
              <p:nvPicPr>
                <p:cNvPr id="99" name="Picture 98" descr="A picture containing electronics, display&#10;&#10;Description automatically generated">
                  <a:extLst>
                    <a:ext uri="{FF2B5EF4-FFF2-40B4-BE49-F238E27FC236}">
                      <a16:creationId xmlns:a16="http://schemas.microsoft.com/office/drawing/2014/main" id="{FD220B54-DB05-4276-AF79-074F93DF98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83607" y="2248604"/>
                  <a:ext cx="396536" cy="396536"/>
                </a:xfrm>
                <a:prstGeom prst="rect">
                  <a:avLst/>
                </a:prstGeom>
              </p:spPr>
            </p:pic>
            <p:pic>
              <p:nvPicPr>
                <p:cNvPr id="100" name="Picture 99" descr="A picture containing electronics, display&#10;&#10;Description automatically generated">
                  <a:extLst>
                    <a:ext uri="{FF2B5EF4-FFF2-40B4-BE49-F238E27FC236}">
                      <a16:creationId xmlns:a16="http://schemas.microsoft.com/office/drawing/2014/main" id="{A2AE7A6E-5084-46EB-A691-17872B1C23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3017" y="2248604"/>
                  <a:ext cx="396536" cy="396536"/>
                </a:xfrm>
                <a:prstGeom prst="rect">
                  <a:avLst/>
                </a:prstGeom>
              </p:spPr>
            </p:pic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9F045AF2-869C-44D7-811C-309865BB578F}"/>
                  </a:ext>
                </a:extLst>
              </p:cNvPr>
              <p:cNvGrpSpPr/>
              <p:nvPr/>
            </p:nvGrpSpPr>
            <p:grpSpPr>
              <a:xfrm>
                <a:off x="7658945" y="3538107"/>
                <a:ext cx="1156951" cy="396536"/>
                <a:chOff x="6502602" y="2248604"/>
                <a:chExt cx="1156951" cy="396536"/>
              </a:xfrm>
            </p:grpSpPr>
            <p:pic>
              <p:nvPicPr>
                <p:cNvPr id="95" name="Picture 94" descr="A picture containing electronics, display&#10;&#10;Description automatically generated">
                  <a:extLst>
                    <a:ext uri="{FF2B5EF4-FFF2-40B4-BE49-F238E27FC236}">
                      <a16:creationId xmlns:a16="http://schemas.microsoft.com/office/drawing/2014/main" id="{C7D601EC-E6F8-4FC2-9157-B9FAC961F3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02602" y="2248604"/>
                  <a:ext cx="396536" cy="396536"/>
                </a:xfrm>
                <a:prstGeom prst="rect">
                  <a:avLst/>
                </a:prstGeom>
              </p:spPr>
            </p:pic>
            <p:pic>
              <p:nvPicPr>
                <p:cNvPr id="96" name="Picture 95" descr="A picture containing electronics, display&#10;&#10;Description automatically generated">
                  <a:extLst>
                    <a:ext uri="{FF2B5EF4-FFF2-40B4-BE49-F238E27FC236}">
                      <a16:creationId xmlns:a16="http://schemas.microsoft.com/office/drawing/2014/main" id="{58C979C5-250F-4EEB-9216-F13DB716A8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83607" y="2248604"/>
                  <a:ext cx="396536" cy="396536"/>
                </a:xfrm>
                <a:prstGeom prst="rect">
                  <a:avLst/>
                </a:prstGeom>
              </p:spPr>
            </p:pic>
            <p:pic>
              <p:nvPicPr>
                <p:cNvPr id="97" name="Picture 96" descr="A picture containing electronics, display&#10;&#10;Description automatically generated">
                  <a:extLst>
                    <a:ext uri="{FF2B5EF4-FFF2-40B4-BE49-F238E27FC236}">
                      <a16:creationId xmlns:a16="http://schemas.microsoft.com/office/drawing/2014/main" id="{BABD0EB5-F170-46DD-BF4B-0575AB7124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3017" y="2248604"/>
                  <a:ext cx="396536" cy="39653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19CF33ED-F5E1-47B2-8C69-ECEA6124A8E3}"/>
                </a:ext>
              </a:extLst>
            </p:cNvPr>
            <p:cNvGrpSpPr/>
            <p:nvPr/>
          </p:nvGrpSpPr>
          <p:grpSpPr>
            <a:xfrm>
              <a:off x="6302192" y="4211777"/>
              <a:ext cx="1156951" cy="775946"/>
              <a:chOff x="7658945" y="3917517"/>
              <a:chExt cx="1156951" cy="775946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CEC2D3ED-AAF0-4137-A393-C790B04896CC}"/>
                  </a:ext>
                </a:extLst>
              </p:cNvPr>
              <p:cNvGrpSpPr/>
              <p:nvPr/>
            </p:nvGrpSpPr>
            <p:grpSpPr>
              <a:xfrm>
                <a:off x="7658945" y="3917517"/>
                <a:ext cx="1156951" cy="396536"/>
                <a:chOff x="6502602" y="2248604"/>
                <a:chExt cx="1156951" cy="396536"/>
              </a:xfrm>
            </p:grpSpPr>
            <p:pic>
              <p:nvPicPr>
                <p:cNvPr id="92" name="Picture 91" descr="A picture containing electronics, display&#10;&#10;Description automatically generated">
                  <a:extLst>
                    <a:ext uri="{FF2B5EF4-FFF2-40B4-BE49-F238E27FC236}">
                      <a16:creationId xmlns:a16="http://schemas.microsoft.com/office/drawing/2014/main" id="{F096643F-EE22-43BE-B659-B4EA5A64B8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02602" y="2248604"/>
                  <a:ext cx="396536" cy="396536"/>
                </a:xfrm>
                <a:prstGeom prst="rect">
                  <a:avLst/>
                </a:prstGeom>
              </p:spPr>
            </p:pic>
            <p:pic>
              <p:nvPicPr>
                <p:cNvPr id="93" name="Picture 92" descr="A picture containing electronics, display&#10;&#10;Description automatically generated">
                  <a:extLst>
                    <a:ext uri="{FF2B5EF4-FFF2-40B4-BE49-F238E27FC236}">
                      <a16:creationId xmlns:a16="http://schemas.microsoft.com/office/drawing/2014/main" id="{CEDCF20C-63C2-4FF7-A295-9B25895C5A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83607" y="2248604"/>
                  <a:ext cx="396536" cy="396536"/>
                </a:xfrm>
                <a:prstGeom prst="rect">
                  <a:avLst/>
                </a:prstGeom>
              </p:spPr>
            </p:pic>
            <p:pic>
              <p:nvPicPr>
                <p:cNvPr id="94" name="Picture 93" descr="A picture containing electronics, display&#10;&#10;Description automatically generated">
                  <a:extLst>
                    <a:ext uri="{FF2B5EF4-FFF2-40B4-BE49-F238E27FC236}">
                      <a16:creationId xmlns:a16="http://schemas.microsoft.com/office/drawing/2014/main" id="{86D333F1-3966-4603-93A1-593A4E00C5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3017" y="2248604"/>
                  <a:ext cx="396536" cy="396536"/>
                </a:xfrm>
                <a:prstGeom prst="rect">
                  <a:avLst/>
                </a:prstGeom>
              </p:spPr>
            </p:pic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1C4E213D-77EB-4F8D-800B-41D5176B8C9B}"/>
                  </a:ext>
                </a:extLst>
              </p:cNvPr>
              <p:cNvGrpSpPr/>
              <p:nvPr/>
            </p:nvGrpSpPr>
            <p:grpSpPr>
              <a:xfrm>
                <a:off x="7658945" y="4296927"/>
                <a:ext cx="1156951" cy="396536"/>
                <a:chOff x="6502602" y="2248604"/>
                <a:chExt cx="1156951" cy="396536"/>
              </a:xfrm>
            </p:grpSpPr>
            <p:pic>
              <p:nvPicPr>
                <p:cNvPr id="89" name="Picture 88" descr="A picture containing electronics, display&#10;&#10;Description automatically generated">
                  <a:extLst>
                    <a:ext uri="{FF2B5EF4-FFF2-40B4-BE49-F238E27FC236}">
                      <a16:creationId xmlns:a16="http://schemas.microsoft.com/office/drawing/2014/main" id="{9203EA49-740D-4129-ADB8-5445C72A7C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02602" y="2248604"/>
                  <a:ext cx="396536" cy="396536"/>
                </a:xfrm>
                <a:prstGeom prst="rect">
                  <a:avLst/>
                </a:prstGeom>
              </p:spPr>
            </p:pic>
            <p:pic>
              <p:nvPicPr>
                <p:cNvPr id="90" name="Picture 89" descr="A picture containing electronics, display&#10;&#10;Description automatically generated">
                  <a:extLst>
                    <a:ext uri="{FF2B5EF4-FFF2-40B4-BE49-F238E27FC236}">
                      <a16:creationId xmlns:a16="http://schemas.microsoft.com/office/drawing/2014/main" id="{514998D6-F199-4728-8BF4-8DB70BE92C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83607" y="2248604"/>
                  <a:ext cx="396536" cy="396536"/>
                </a:xfrm>
                <a:prstGeom prst="rect">
                  <a:avLst/>
                </a:prstGeom>
              </p:spPr>
            </p:pic>
            <p:pic>
              <p:nvPicPr>
                <p:cNvPr id="91" name="Picture 90" descr="A picture containing electronics, display&#10;&#10;Description automatically generated">
                  <a:extLst>
                    <a:ext uri="{FF2B5EF4-FFF2-40B4-BE49-F238E27FC236}">
                      <a16:creationId xmlns:a16="http://schemas.microsoft.com/office/drawing/2014/main" id="{7FC5F4D5-0889-4699-9455-16F2932D6F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3017" y="2248604"/>
                  <a:ext cx="396536" cy="39653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2.21 Properties of factors and multiples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DEC2F8-BD90-4AB0-A2DF-79FD0D4FE28C}"/>
              </a:ext>
            </a:extLst>
          </p:cNvPr>
          <p:cNvGrpSpPr/>
          <p:nvPr/>
        </p:nvGrpSpPr>
        <p:grpSpPr>
          <a:xfrm>
            <a:off x="5707403" y="2637202"/>
            <a:ext cx="777197" cy="2299656"/>
            <a:chOff x="6093645" y="2235272"/>
            <a:chExt cx="777197" cy="22996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248D14-7FB7-45C3-9A1B-98B96DAD24B4}"/>
                </a:ext>
              </a:extLst>
            </p:cNvPr>
            <p:cNvGrpSpPr/>
            <p:nvPr/>
          </p:nvGrpSpPr>
          <p:grpSpPr>
            <a:xfrm rot="5400000">
              <a:off x="5142085" y="3186832"/>
              <a:ext cx="2299655" cy="396536"/>
              <a:chOff x="2277296" y="3230732"/>
              <a:chExt cx="2299655" cy="396536"/>
            </a:xfrm>
          </p:grpSpPr>
          <p:pic>
            <p:nvPicPr>
              <p:cNvPr id="16" name="Picture 15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28974464-5C93-442A-A3C1-9A57E1F985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7296" y="3230732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17" name="Picture 16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42539A77-FB5E-4CDC-9353-DB5F8C080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8301" y="3230732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18" name="Picture 17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7C2E463F-F8A9-404E-B681-5F9F39E8B1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7711" y="3230732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DD211484-3992-4136-B1C3-1FA9D2AD01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7121" y="3230732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20" name="Picture 19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ED96FF76-5617-41A9-B113-7385F49EEF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7830" y="3230732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21" name="Picture 20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28E15212-8B49-4DA1-865B-0EA25CAE0D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0415" y="3230732"/>
                <a:ext cx="396536" cy="396536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58462AA-BBDA-45E8-9BBB-9787F21CAEAD}"/>
                </a:ext>
              </a:extLst>
            </p:cNvPr>
            <p:cNvGrpSpPr/>
            <p:nvPr/>
          </p:nvGrpSpPr>
          <p:grpSpPr>
            <a:xfrm rot="5400000">
              <a:off x="5522746" y="3186833"/>
              <a:ext cx="2299655" cy="396536"/>
              <a:chOff x="2277296" y="3230732"/>
              <a:chExt cx="2299655" cy="396536"/>
            </a:xfrm>
          </p:grpSpPr>
          <p:pic>
            <p:nvPicPr>
              <p:cNvPr id="10" name="Picture 9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D97EAF75-7E70-4652-8E2B-D71C0387D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7296" y="3230732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11" name="Picture 10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A1CD10DC-9FD0-4F4B-B4D8-D7C94E548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8301" y="3230732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12" name="Picture 11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DE7451D6-42E0-486D-84D6-7E8609ECA4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7711" y="3230732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13" name="Picture 12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B98EB1C0-DD86-44FB-9B30-1FF1F46A7C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7121" y="3230732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14" name="Picture 13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9753AB18-7CA1-4C5F-A981-8F0761ACB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7830" y="3230732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3EA1F953-9A65-4DF3-8B88-3B089CEE90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0415" y="3230732"/>
                <a:ext cx="396536" cy="396536"/>
              </a:xfrm>
              <a:prstGeom prst="rect">
                <a:avLst/>
              </a:prstGeom>
            </p:spPr>
          </p:pic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3492D66-F351-4102-8B1D-8F58EE8516FE}"/>
              </a:ext>
            </a:extLst>
          </p:cNvPr>
          <p:cNvSpPr txBox="1"/>
          <p:nvPr/>
        </p:nvSpPr>
        <p:spPr bwMode="auto">
          <a:xfrm>
            <a:off x="5313562" y="355619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08D1C4-E61B-4898-BAF8-62C7C0042019}"/>
              </a:ext>
            </a:extLst>
          </p:cNvPr>
          <p:cNvSpPr txBox="1"/>
          <p:nvPr/>
        </p:nvSpPr>
        <p:spPr bwMode="auto">
          <a:xfrm>
            <a:off x="5928249" y="214169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9EB3B24-4D04-45CE-A620-8CA2D40BC229}"/>
              </a:ext>
            </a:extLst>
          </p:cNvPr>
          <p:cNvSpPr txBox="1"/>
          <p:nvPr/>
        </p:nvSpPr>
        <p:spPr bwMode="auto">
          <a:xfrm>
            <a:off x="5920311" y="2554863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F928863-8C6D-49BD-97B9-9B33D3752A52}"/>
              </a:ext>
            </a:extLst>
          </p:cNvPr>
          <p:cNvSpPr txBox="1"/>
          <p:nvPr/>
        </p:nvSpPr>
        <p:spPr bwMode="auto">
          <a:xfrm>
            <a:off x="4529123" y="319816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421646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0052 -0.05208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61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67" grpId="0"/>
      <p:bldP spid="6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9EF84735-7092-407D-A581-7D00146F0A28}"/>
              </a:ext>
            </a:extLst>
          </p:cNvPr>
          <p:cNvGrpSpPr/>
          <p:nvPr/>
        </p:nvGrpSpPr>
        <p:grpSpPr>
          <a:xfrm>
            <a:off x="5517525" y="2660820"/>
            <a:ext cx="1156951" cy="1536363"/>
            <a:chOff x="6502602" y="2248604"/>
            <a:chExt cx="1156951" cy="153636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6EB7D14-4066-4130-A1A1-742EE41D1C6A}"/>
                </a:ext>
              </a:extLst>
            </p:cNvPr>
            <p:cNvGrpSpPr/>
            <p:nvPr/>
          </p:nvGrpSpPr>
          <p:grpSpPr>
            <a:xfrm>
              <a:off x="6502602" y="2248604"/>
              <a:ext cx="1156951" cy="396536"/>
              <a:chOff x="6502602" y="2248604"/>
              <a:chExt cx="1156951" cy="396536"/>
            </a:xfrm>
          </p:grpSpPr>
          <p:pic>
            <p:nvPicPr>
              <p:cNvPr id="40" name="Picture 39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313DB6CF-D04C-4A0E-AF65-9414515CC2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2602" y="2248604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41" name="Picture 40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C31F162B-4F22-4C82-B836-DAA6E2C7EF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3607" y="2248604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42" name="Picture 41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B6141389-769C-4BC7-9543-09633AC348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3017" y="2248604"/>
                <a:ext cx="396536" cy="396536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F6A05F4-6E9E-4206-B91A-50987174D26F}"/>
                </a:ext>
              </a:extLst>
            </p:cNvPr>
            <p:cNvGrpSpPr/>
            <p:nvPr/>
          </p:nvGrpSpPr>
          <p:grpSpPr>
            <a:xfrm>
              <a:off x="6502602" y="2629611"/>
              <a:ext cx="1156951" cy="396536"/>
              <a:chOff x="6502602" y="2248604"/>
              <a:chExt cx="1156951" cy="396536"/>
            </a:xfrm>
          </p:grpSpPr>
          <p:pic>
            <p:nvPicPr>
              <p:cNvPr id="37" name="Picture 36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72A5B478-A965-4042-9B51-E8579992A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2602" y="2248604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38" name="Picture 37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A8A1D033-C6DE-40E2-B394-3AEC39B1B1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3607" y="2248604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39" name="Picture 38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3776FDDB-AA9A-4CA5-AE2D-CA7373D179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3017" y="2248604"/>
                <a:ext cx="396536" cy="396536"/>
              </a:xfrm>
              <a:prstGeom prst="rect">
                <a:avLst/>
              </a:prstGeom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C14603C-D8FD-4E22-B0EE-99F514A06002}"/>
                </a:ext>
              </a:extLst>
            </p:cNvPr>
            <p:cNvGrpSpPr/>
            <p:nvPr/>
          </p:nvGrpSpPr>
          <p:grpSpPr>
            <a:xfrm>
              <a:off x="6502602" y="3009021"/>
              <a:ext cx="1156951" cy="396536"/>
              <a:chOff x="6502602" y="2248604"/>
              <a:chExt cx="1156951" cy="396536"/>
            </a:xfrm>
          </p:grpSpPr>
          <p:pic>
            <p:nvPicPr>
              <p:cNvPr id="34" name="Picture 33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2565C488-4D18-4D8B-9633-D7FB1C7CCA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2602" y="2248604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35" name="Picture 34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6D3018CC-1798-4FAF-BA49-77EAEB286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3607" y="2248604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36" name="Picture 35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8A5104A1-8572-4A91-917C-4B64F8564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3017" y="2248604"/>
                <a:ext cx="396536" cy="396536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7D43390-3A81-40B3-B348-10FCAB985DE7}"/>
                </a:ext>
              </a:extLst>
            </p:cNvPr>
            <p:cNvGrpSpPr/>
            <p:nvPr/>
          </p:nvGrpSpPr>
          <p:grpSpPr>
            <a:xfrm>
              <a:off x="6502602" y="3388431"/>
              <a:ext cx="1156951" cy="396536"/>
              <a:chOff x="6502602" y="2248604"/>
              <a:chExt cx="1156951" cy="396536"/>
            </a:xfrm>
          </p:grpSpPr>
          <p:pic>
            <p:nvPicPr>
              <p:cNvPr id="31" name="Picture 30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07E6D6B8-1E67-40EB-AAD2-2A735B15EB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2602" y="2248604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32" name="Picture 31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DAEF6E9B-20AA-45A1-9002-E9E4407B53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3607" y="2248604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33" name="Picture 32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3A53356D-1BAF-4A4B-9972-8427D5E850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3017" y="2248604"/>
                <a:ext cx="396536" cy="396536"/>
              </a:xfrm>
              <a:prstGeom prst="rect">
                <a:avLst/>
              </a:prstGeom>
            </p:spPr>
          </p:pic>
        </p:grpSp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2.21 Properties of factors and multiples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55C82B0-6834-4015-B190-EF27ED37E59E}"/>
              </a:ext>
            </a:extLst>
          </p:cNvPr>
          <p:cNvGrpSpPr/>
          <p:nvPr/>
        </p:nvGrpSpPr>
        <p:grpSpPr>
          <a:xfrm>
            <a:off x="4946174" y="3040229"/>
            <a:ext cx="1156951" cy="396536"/>
            <a:chOff x="6502602" y="2248604"/>
            <a:chExt cx="1156951" cy="396536"/>
          </a:xfrm>
        </p:grpSpPr>
        <p:pic>
          <p:nvPicPr>
            <p:cNvPr id="22" name="Picture 21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66832D81-D421-4E90-A82F-B70D9CE10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602" y="2248604"/>
              <a:ext cx="396536" cy="396536"/>
            </a:xfrm>
            <a:prstGeom prst="rect">
              <a:avLst/>
            </a:prstGeom>
          </p:spPr>
        </p:pic>
        <p:pic>
          <p:nvPicPr>
            <p:cNvPr id="23" name="Picture 22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EE4FED39-B531-45D7-915D-20931A27F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607" y="2248604"/>
              <a:ext cx="396536" cy="396536"/>
            </a:xfrm>
            <a:prstGeom prst="rect">
              <a:avLst/>
            </a:prstGeom>
          </p:spPr>
        </p:pic>
        <p:pic>
          <p:nvPicPr>
            <p:cNvPr id="24" name="Picture 23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87B18C13-0A87-42CE-9960-EAE4E5E8D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3017" y="2248604"/>
              <a:ext cx="396536" cy="39653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62A8F3E-7C05-429E-857B-A7A8E0C7BB1A}"/>
              </a:ext>
            </a:extLst>
          </p:cNvPr>
          <p:cNvGrpSpPr/>
          <p:nvPr/>
        </p:nvGrpSpPr>
        <p:grpSpPr>
          <a:xfrm>
            <a:off x="4946174" y="3421236"/>
            <a:ext cx="1156951" cy="396536"/>
            <a:chOff x="6502602" y="2248604"/>
            <a:chExt cx="1156951" cy="396536"/>
          </a:xfrm>
        </p:grpSpPr>
        <p:pic>
          <p:nvPicPr>
            <p:cNvPr id="19" name="Picture 18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2069DBF0-442D-4905-9C84-7B320FF42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602" y="2248604"/>
              <a:ext cx="396536" cy="396536"/>
            </a:xfrm>
            <a:prstGeom prst="rect">
              <a:avLst/>
            </a:prstGeom>
          </p:spPr>
        </p:pic>
        <p:pic>
          <p:nvPicPr>
            <p:cNvPr id="20" name="Picture 19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DCC13094-332A-4F89-A682-98CEE596C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607" y="2248604"/>
              <a:ext cx="396536" cy="396536"/>
            </a:xfrm>
            <a:prstGeom prst="rect">
              <a:avLst/>
            </a:prstGeom>
          </p:spPr>
        </p:pic>
        <p:pic>
          <p:nvPicPr>
            <p:cNvPr id="21" name="Picture 20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3CD2B6D1-9F60-4121-B062-1225DB21B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3017" y="2248604"/>
              <a:ext cx="396536" cy="396536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66F59F5-F37E-4751-8B47-41B9CF04B6FB}"/>
              </a:ext>
            </a:extLst>
          </p:cNvPr>
          <p:cNvGrpSpPr/>
          <p:nvPr/>
        </p:nvGrpSpPr>
        <p:grpSpPr>
          <a:xfrm>
            <a:off x="6088878" y="3040229"/>
            <a:ext cx="1156951" cy="396536"/>
            <a:chOff x="6502602" y="2248604"/>
            <a:chExt cx="1156951" cy="396536"/>
          </a:xfrm>
        </p:grpSpPr>
        <p:pic>
          <p:nvPicPr>
            <p:cNvPr id="14" name="Picture 13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306BBC40-E425-42AB-B16B-974537E8B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602" y="2248604"/>
              <a:ext cx="396536" cy="396536"/>
            </a:xfrm>
            <a:prstGeom prst="rect">
              <a:avLst/>
            </a:prstGeom>
          </p:spPr>
        </p:pic>
        <p:pic>
          <p:nvPicPr>
            <p:cNvPr id="15" name="Picture 14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F7C4F6E5-8227-4863-A33B-614D5DABE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607" y="2248604"/>
              <a:ext cx="396536" cy="396536"/>
            </a:xfrm>
            <a:prstGeom prst="rect">
              <a:avLst/>
            </a:prstGeom>
          </p:spPr>
        </p:pic>
        <p:pic>
          <p:nvPicPr>
            <p:cNvPr id="16" name="Picture 15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122B88F5-B171-4EEE-A328-AD799A1F0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3017" y="2248604"/>
              <a:ext cx="396536" cy="396536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F81445-9BA0-4C00-B510-2ABC4F7F6A7E}"/>
              </a:ext>
            </a:extLst>
          </p:cNvPr>
          <p:cNvGrpSpPr/>
          <p:nvPr/>
        </p:nvGrpSpPr>
        <p:grpSpPr>
          <a:xfrm>
            <a:off x="6088878" y="3419639"/>
            <a:ext cx="1156951" cy="396536"/>
            <a:chOff x="6502602" y="2248604"/>
            <a:chExt cx="1156951" cy="396536"/>
          </a:xfrm>
        </p:grpSpPr>
        <p:pic>
          <p:nvPicPr>
            <p:cNvPr id="11" name="Picture 10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1B360EA7-452E-437E-97FF-FE1F017C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602" y="2248604"/>
              <a:ext cx="396536" cy="396536"/>
            </a:xfrm>
            <a:prstGeom prst="rect">
              <a:avLst/>
            </a:prstGeom>
          </p:spPr>
        </p:pic>
        <p:pic>
          <p:nvPicPr>
            <p:cNvPr id="12" name="Picture 11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DFE45CD7-B8C5-45C9-9E95-1F189E349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607" y="2248604"/>
              <a:ext cx="396536" cy="396536"/>
            </a:xfrm>
            <a:prstGeom prst="rect">
              <a:avLst/>
            </a:prstGeom>
          </p:spPr>
        </p:pic>
        <p:pic>
          <p:nvPicPr>
            <p:cNvPr id="13" name="Picture 12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8E8FEFC4-DA15-4CD1-8FA3-3EA41830A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3017" y="2248604"/>
              <a:ext cx="396536" cy="396536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9ED529A-B1DE-445B-A0DB-06B40B539832}"/>
              </a:ext>
            </a:extLst>
          </p:cNvPr>
          <p:cNvSpPr txBox="1"/>
          <p:nvPr/>
        </p:nvSpPr>
        <p:spPr bwMode="auto">
          <a:xfrm>
            <a:off x="4529123" y="319816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32570E5-524D-473A-8F0F-2BC0CD540E1B}"/>
              </a:ext>
            </a:extLst>
          </p:cNvPr>
          <p:cNvSpPr txBox="1"/>
          <p:nvPr/>
        </p:nvSpPr>
        <p:spPr bwMode="auto">
          <a:xfrm>
            <a:off x="5920311" y="2554863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996235-E70A-4E99-A803-2CA6F4AA99C5}"/>
              </a:ext>
            </a:extLst>
          </p:cNvPr>
          <p:cNvSpPr txBox="1"/>
          <p:nvPr/>
        </p:nvSpPr>
        <p:spPr bwMode="auto">
          <a:xfrm>
            <a:off x="5133268" y="319816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E8B02F0-8A66-445D-898F-1D5371317FBD}"/>
              </a:ext>
            </a:extLst>
          </p:cNvPr>
          <p:cNvSpPr txBox="1"/>
          <p:nvPr/>
        </p:nvSpPr>
        <p:spPr bwMode="auto">
          <a:xfrm>
            <a:off x="5927435" y="2188508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907587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0483 -0.0555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5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 -2.22222E-6 L -0.04688 4.81481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-30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0664 0.00069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310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04895 0.0557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25B4FACF-3E86-4F32-A46F-B336BADB4806}"/>
              </a:ext>
            </a:extLst>
          </p:cNvPr>
          <p:cNvGrpSpPr/>
          <p:nvPr/>
        </p:nvGrpSpPr>
        <p:grpSpPr>
          <a:xfrm>
            <a:off x="5517525" y="2660820"/>
            <a:ext cx="1156951" cy="1536363"/>
            <a:chOff x="6502602" y="2248604"/>
            <a:chExt cx="1156951" cy="1536363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DB43CCF-E660-4AF4-990A-F352860194DE}"/>
                </a:ext>
              </a:extLst>
            </p:cNvPr>
            <p:cNvGrpSpPr/>
            <p:nvPr/>
          </p:nvGrpSpPr>
          <p:grpSpPr>
            <a:xfrm>
              <a:off x="6502602" y="2248604"/>
              <a:ext cx="1156951" cy="396536"/>
              <a:chOff x="6502602" y="2248604"/>
              <a:chExt cx="1156951" cy="396536"/>
            </a:xfrm>
          </p:grpSpPr>
          <p:pic>
            <p:nvPicPr>
              <p:cNvPr id="58" name="Picture 57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BD67F494-31E4-4BC5-BC86-ED2205E6C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2602" y="2248604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59" name="Picture 58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12644246-D433-48AB-8A01-A23768315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3607" y="2248604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60" name="Picture 59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C7C4055B-2D48-49BB-84A9-FA506AF9BA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3017" y="2248604"/>
                <a:ext cx="396536" cy="396536"/>
              </a:xfrm>
              <a:prstGeom prst="rect">
                <a:avLst/>
              </a:prstGeom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04D22D0-06C3-4F2B-8AD3-2AABE8A9D8F0}"/>
                </a:ext>
              </a:extLst>
            </p:cNvPr>
            <p:cNvGrpSpPr/>
            <p:nvPr/>
          </p:nvGrpSpPr>
          <p:grpSpPr>
            <a:xfrm>
              <a:off x="6502602" y="2629611"/>
              <a:ext cx="1156951" cy="396536"/>
              <a:chOff x="6502602" y="2248604"/>
              <a:chExt cx="1156951" cy="396536"/>
            </a:xfrm>
          </p:grpSpPr>
          <p:pic>
            <p:nvPicPr>
              <p:cNvPr id="55" name="Picture 54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1F583C39-38D7-4D35-A17B-51AD093B20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2602" y="2248604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56" name="Picture 55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61AC27EC-1BBF-4099-B921-4740D56D88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3607" y="2248604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57" name="Picture 56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F4F5E174-4AD7-42AA-8466-852512990D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3017" y="2248604"/>
                <a:ext cx="396536" cy="396536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6E53230-0785-4A58-BCBF-4893D42BBAC9}"/>
                </a:ext>
              </a:extLst>
            </p:cNvPr>
            <p:cNvGrpSpPr/>
            <p:nvPr/>
          </p:nvGrpSpPr>
          <p:grpSpPr>
            <a:xfrm>
              <a:off x="6502602" y="3009021"/>
              <a:ext cx="1156951" cy="396536"/>
              <a:chOff x="6502602" y="2248604"/>
              <a:chExt cx="1156951" cy="396536"/>
            </a:xfrm>
          </p:grpSpPr>
          <p:pic>
            <p:nvPicPr>
              <p:cNvPr id="52" name="Picture 51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0E45D14A-AD2F-41CC-9075-7AF0B97BF3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2602" y="2248604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53" name="Picture 52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C4BF4AFE-A47F-404E-B049-B1B1021F9A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3607" y="2248604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54" name="Picture 53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CA1C36C5-A3A5-4FB4-9137-3683633F14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3017" y="2248604"/>
                <a:ext cx="396536" cy="396536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F6F027B-8732-4477-B7FA-188DD45E786F}"/>
                </a:ext>
              </a:extLst>
            </p:cNvPr>
            <p:cNvGrpSpPr/>
            <p:nvPr/>
          </p:nvGrpSpPr>
          <p:grpSpPr>
            <a:xfrm>
              <a:off x="6502602" y="3388431"/>
              <a:ext cx="1156951" cy="396536"/>
              <a:chOff x="6502602" y="2248604"/>
              <a:chExt cx="1156951" cy="396536"/>
            </a:xfrm>
          </p:grpSpPr>
          <p:pic>
            <p:nvPicPr>
              <p:cNvPr id="49" name="Picture 48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2C274A28-B5E9-41C9-A86E-AEE1A6DB3A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2602" y="2248604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50" name="Picture 49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26ECDDB6-8B12-483C-BAF3-C14A57C5F2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3607" y="2248604"/>
                <a:ext cx="396536" cy="396536"/>
              </a:xfrm>
              <a:prstGeom prst="rect">
                <a:avLst/>
              </a:prstGeom>
            </p:spPr>
          </p:pic>
          <p:pic>
            <p:nvPicPr>
              <p:cNvPr id="51" name="Picture 50" descr="A picture containing electronics, display&#10;&#10;Description automatically generated">
                <a:extLst>
                  <a:ext uri="{FF2B5EF4-FFF2-40B4-BE49-F238E27FC236}">
                    <a16:creationId xmlns:a16="http://schemas.microsoft.com/office/drawing/2014/main" id="{0944A791-9B97-4725-8F8E-CE7C90807C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3017" y="2248604"/>
                <a:ext cx="396536" cy="396536"/>
              </a:xfrm>
              <a:prstGeom prst="rect">
                <a:avLst/>
              </a:prstGeom>
            </p:spPr>
          </p:pic>
        </p:grpSp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2.21 Properties of factors and multiples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D320F2-86D5-4BA1-8AE5-75D40FE3AA6D}"/>
              </a:ext>
            </a:extLst>
          </p:cNvPr>
          <p:cNvSpPr txBox="1"/>
          <p:nvPr/>
        </p:nvSpPr>
        <p:spPr bwMode="auto">
          <a:xfrm>
            <a:off x="5133268" y="319816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EAD3B3-2853-4CA6-BC71-1D8FC26F195D}"/>
              </a:ext>
            </a:extLst>
          </p:cNvPr>
          <p:cNvSpPr txBox="1"/>
          <p:nvPr/>
        </p:nvSpPr>
        <p:spPr bwMode="auto">
          <a:xfrm>
            <a:off x="5927435" y="2188508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B13779-9C32-452B-953B-2BA857B327D7}"/>
              </a:ext>
            </a:extLst>
          </p:cNvPr>
          <p:cNvSpPr txBox="1"/>
          <p:nvPr/>
        </p:nvSpPr>
        <p:spPr bwMode="auto">
          <a:xfrm>
            <a:off x="5920310" y="2397423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C6EE37-3511-4440-823A-BF6836C0F85B}"/>
              </a:ext>
            </a:extLst>
          </p:cNvPr>
          <p:cNvSpPr txBox="1"/>
          <p:nvPr/>
        </p:nvSpPr>
        <p:spPr bwMode="auto">
          <a:xfrm>
            <a:off x="4941659" y="3198168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836301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42" grpId="0"/>
      <p:bldP spid="4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2.21 Properties of factors and multiples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98" y="1072230"/>
            <a:ext cx="6127607" cy="471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96795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2.21 Properties of factors and multiples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1:4</a:t>
            </a:r>
          </a:p>
        </p:txBody>
      </p:sp>
      <p:pic>
        <p:nvPicPr>
          <p:cNvPr id="6" name="Picture 5" descr="A close up of a screen&#10;&#10;Description automatically generated">
            <a:extLst>
              <a:ext uri="{FF2B5EF4-FFF2-40B4-BE49-F238E27FC236}">
                <a16:creationId xmlns:a16="http://schemas.microsoft.com/office/drawing/2014/main" id="{2DE9BCB4-EEF0-4CA0-875F-22FC6DC04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02" y="2498636"/>
            <a:ext cx="4878144" cy="2252027"/>
          </a:xfrm>
          <a:prstGeom prst="rect">
            <a:avLst/>
          </a:prstGeom>
        </p:spPr>
      </p:pic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83A5C2CF-0E10-438A-99C6-68B5D159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76" y="2344123"/>
            <a:ext cx="778109" cy="1092344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A0441BF2-B5A7-46D0-849B-89E0C96B9E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92" y="2339362"/>
            <a:ext cx="1054937" cy="16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021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2.21 Properties of factors and multiples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1:5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5DAAA7C-D2D4-42AA-8E33-7097FCE05C1D}"/>
              </a:ext>
            </a:extLst>
          </p:cNvPr>
          <p:cNvGraphicFramePr>
            <a:graphicFrameLocks noGrp="1"/>
          </p:cNvGraphicFramePr>
          <p:nvPr/>
        </p:nvGraphicFramePr>
        <p:xfrm>
          <a:off x="3450000" y="953816"/>
          <a:ext cx="5292000" cy="5292000"/>
        </p:xfrm>
        <a:graphic>
          <a:graphicData uri="http://schemas.openxmlformats.org/drawingml/2006/table">
            <a:tbl>
              <a:tblPr firstRow="1" firstCol="1" bandRow="1"/>
              <a:tblGrid>
                <a:gridCol w="378000">
                  <a:extLst>
                    <a:ext uri="{9D8B030D-6E8A-4147-A177-3AD203B41FA5}">
                      <a16:colId xmlns:a16="http://schemas.microsoft.com/office/drawing/2014/main" val="3476051997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3110052020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526442303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4108593762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4245518777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1198155324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830161379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3672252718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1159818105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567537101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3154266800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1795927198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3969491901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11311037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×</a:t>
                      </a:r>
                      <a:endParaRPr lang="en-GB" sz="15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5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5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577377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5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5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933785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74078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5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195879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428016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700282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</a:t>
                      </a:r>
                      <a:endParaRPr lang="en-GB" sz="15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71715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lang="en-GB" sz="15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</a:t>
                      </a:r>
                      <a:endParaRPr lang="en-GB" sz="15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162717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</a:t>
                      </a:r>
                      <a:endParaRPr lang="en-GB" sz="15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966387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</a:t>
                      </a:r>
                      <a:endParaRPr lang="en-GB" sz="15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9540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en-GB" sz="15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GB" sz="15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225619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GB" sz="15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110</a:t>
                      </a:r>
                      <a:endParaRPr lang="en-GB" sz="15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</a:t>
                      </a:r>
                      <a:endParaRPr lang="en-GB" sz="15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01442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121</a:t>
                      </a:r>
                      <a:endParaRPr lang="en-GB" sz="15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132</a:t>
                      </a:r>
                      <a:endParaRPr lang="en-GB" sz="15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141568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</a:t>
                      </a:r>
                      <a:endParaRPr lang="en-GB" sz="15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132</a:t>
                      </a:r>
                      <a:endParaRPr lang="en-GB" sz="15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144</a:t>
                      </a:r>
                      <a:endParaRPr lang="en-GB" sz="15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036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4444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7, Learning Outcome 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31351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what ‘volume’ is using a range of contexts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29892"/>
      </p:ext>
    </p:extLst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6C231E-9413-493D-B0B2-C86EED92C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5MD-2 Find factors and multiples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9F7C960-F49E-4D20-B7EF-FE47F57D7837}"/>
              </a:ext>
            </a:extLst>
          </p:cNvPr>
          <p:cNvSpPr txBox="1"/>
          <p:nvPr/>
        </p:nvSpPr>
        <p:spPr bwMode="auto">
          <a:xfrm>
            <a:off x="3682136" y="2930136"/>
            <a:ext cx="15424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yriad Pro Semibold" charset="0"/>
                <a:cs typeface="Myriad Pro Semibold" charset="0"/>
              </a:rPr>
              <a:t>8 x 3 = 24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ACA8AAA-A1E4-42D4-9798-548FEC48EFA1}"/>
              </a:ext>
            </a:extLst>
          </p:cNvPr>
          <p:cNvGrpSpPr/>
          <p:nvPr/>
        </p:nvGrpSpPr>
        <p:grpSpPr>
          <a:xfrm>
            <a:off x="770134" y="1560546"/>
            <a:ext cx="1311069" cy="880090"/>
            <a:chOff x="1058331" y="1686140"/>
            <a:chExt cx="1311069" cy="880090"/>
          </a:xfrm>
        </p:grpSpPr>
        <p:pic>
          <p:nvPicPr>
            <p:cNvPr id="66" name="Picture 65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F76A82EA-495C-4352-9BB4-B56C66A25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331" y="1686140"/>
              <a:ext cx="446973" cy="446973"/>
            </a:xfrm>
            <a:prstGeom prst="rect">
              <a:avLst/>
            </a:prstGeom>
          </p:spPr>
        </p:pic>
        <p:pic>
          <p:nvPicPr>
            <p:cNvPr id="67" name="Picture 66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B6D62C7A-DCBD-4645-9D0F-A67CDAF17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111" y="1686140"/>
              <a:ext cx="446973" cy="446973"/>
            </a:xfrm>
            <a:prstGeom prst="rect">
              <a:avLst/>
            </a:prstGeom>
          </p:spPr>
        </p:pic>
        <p:pic>
          <p:nvPicPr>
            <p:cNvPr id="68" name="Picture 67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689BD172-57FF-4BAC-9BDB-75A8FCC64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2427" y="1686140"/>
              <a:ext cx="446973" cy="446973"/>
            </a:xfrm>
            <a:prstGeom prst="rect">
              <a:avLst/>
            </a:prstGeom>
          </p:spPr>
        </p:pic>
        <p:pic>
          <p:nvPicPr>
            <p:cNvPr id="86" name="Picture 85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1152401C-5189-49EF-9CB1-5E788A141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331" y="2119257"/>
              <a:ext cx="446973" cy="446973"/>
            </a:xfrm>
            <a:prstGeom prst="rect">
              <a:avLst/>
            </a:prstGeom>
          </p:spPr>
        </p:pic>
        <p:pic>
          <p:nvPicPr>
            <p:cNvPr id="87" name="Picture 86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1DF64AFB-BFB3-4975-AC35-DB3627488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111" y="2119257"/>
              <a:ext cx="446973" cy="446973"/>
            </a:xfrm>
            <a:prstGeom prst="rect">
              <a:avLst/>
            </a:prstGeom>
          </p:spPr>
        </p:pic>
        <p:pic>
          <p:nvPicPr>
            <p:cNvPr id="88" name="Picture 87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08BEE8A6-741E-44F8-977F-91E912AB0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2427" y="2119257"/>
              <a:ext cx="446973" cy="446973"/>
            </a:xfrm>
            <a:prstGeom prst="rect">
              <a:avLst/>
            </a:prstGeom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FDA6BFF-C5BD-4FC8-8292-979A109BD7C3}"/>
              </a:ext>
            </a:extLst>
          </p:cNvPr>
          <p:cNvGrpSpPr/>
          <p:nvPr/>
        </p:nvGrpSpPr>
        <p:grpSpPr>
          <a:xfrm>
            <a:off x="770134" y="2424813"/>
            <a:ext cx="1311069" cy="880090"/>
            <a:chOff x="1058331" y="2548910"/>
            <a:chExt cx="1311069" cy="880090"/>
          </a:xfrm>
        </p:grpSpPr>
        <p:pic>
          <p:nvPicPr>
            <p:cNvPr id="92" name="Picture 91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8833F8C5-B026-4264-B11C-FFC753A3A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331" y="2548910"/>
              <a:ext cx="446973" cy="446973"/>
            </a:xfrm>
            <a:prstGeom prst="rect">
              <a:avLst/>
            </a:prstGeom>
          </p:spPr>
        </p:pic>
        <p:pic>
          <p:nvPicPr>
            <p:cNvPr id="93" name="Picture 92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DC060909-3BD2-4680-8D6C-5A2BB7EA4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111" y="2548910"/>
              <a:ext cx="446973" cy="446973"/>
            </a:xfrm>
            <a:prstGeom prst="rect">
              <a:avLst/>
            </a:prstGeom>
          </p:spPr>
        </p:pic>
        <p:pic>
          <p:nvPicPr>
            <p:cNvPr id="94" name="Picture 93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B282E3A6-B5D1-42CC-86D8-B2CB611F0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2427" y="2548910"/>
              <a:ext cx="446973" cy="446973"/>
            </a:xfrm>
            <a:prstGeom prst="rect">
              <a:avLst/>
            </a:prstGeom>
          </p:spPr>
        </p:pic>
        <p:pic>
          <p:nvPicPr>
            <p:cNvPr id="98" name="Picture 97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BCCDFADB-213F-41CB-B481-619655280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331" y="2982027"/>
              <a:ext cx="446973" cy="446973"/>
            </a:xfrm>
            <a:prstGeom prst="rect">
              <a:avLst/>
            </a:prstGeom>
          </p:spPr>
        </p:pic>
        <p:pic>
          <p:nvPicPr>
            <p:cNvPr id="99" name="Picture 98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7148ED85-27B9-40B0-BDB5-E7B694A92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111" y="2982027"/>
              <a:ext cx="446973" cy="446973"/>
            </a:xfrm>
            <a:prstGeom prst="rect">
              <a:avLst/>
            </a:prstGeom>
          </p:spPr>
        </p:pic>
        <p:pic>
          <p:nvPicPr>
            <p:cNvPr id="100" name="Picture 99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81DE4E5F-610F-4DBF-874A-2450EFFF8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2427" y="2982027"/>
              <a:ext cx="446973" cy="44697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DC6BF3D-8263-479C-A5E3-0F9C05064EA7}"/>
              </a:ext>
            </a:extLst>
          </p:cNvPr>
          <p:cNvGrpSpPr/>
          <p:nvPr/>
        </p:nvGrpSpPr>
        <p:grpSpPr>
          <a:xfrm>
            <a:off x="766799" y="3288651"/>
            <a:ext cx="1311732" cy="880090"/>
            <a:chOff x="2356207" y="1686140"/>
            <a:chExt cx="1311732" cy="880090"/>
          </a:xfrm>
        </p:grpSpPr>
        <p:pic>
          <p:nvPicPr>
            <p:cNvPr id="69" name="Picture 68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EF7CFF08-0C83-41F3-9A37-5C03D3745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207" y="1686140"/>
              <a:ext cx="446973" cy="446973"/>
            </a:xfrm>
            <a:prstGeom prst="rect">
              <a:avLst/>
            </a:prstGeom>
          </p:spPr>
        </p:pic>
        <p:pic>
          <p:nvPicPr>
            <p:cNvPr id="70" name="Picture 69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7EF32A92-8682-46A4-9FB6-8975A035E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650" y="1686140"/>
              <a:ext cx="446973" cy="446973"/>
            </a:xfrm>
            <a:prstGeom prst="rect">
              <a:avLst/>
            </a:prstGeom>
          </p:spPr>
        </p:pic>
        <p:pic>
          <p:nvPicPr>
            <p:cNvPr id="71" name="Picture 70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1F485F34-85EE-4741-BD42-84BA3C6C4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966" y="1686140"/>
              <a:ext cx="446973" cy="446973"/>
            </a:xfrm>
            <a:prstGeom prst="rect">
              <a:avLst/>
            </a:prstGeom>
          </p:spPr>
        </p:pic>
        <p:pic>
          <p:nvPicPr>
            <p:cNvPr id="89" name="Picture 88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0B20C5A2-0D18-4733-A143-7949C8001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207" y="2119257"/>
              <a:ext cx="446973" cy="446973"/>
            </a:xfrm>
            <a:prstGeom prst="rect">
              <a:avLst/>
            </a:prstGeom>
          </p:spPr>
        </p:pic>
        <p:pic>
          <p:nvPicPr>
            <p:cNvPr id="90" name="Picture 89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AE28835E-CCE5-4C62-BC36-2FCA6A800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650" y="2119257"/>
              <a:ext cx="446973" cy="446973"/>
            </a:xfrm>
            <a:prstGeom prst="rect">
              <a:avLst/>
            </a:prstGeom>
          </p:spPr>
        </p:pic>
        <p:pic>
          <p:nvPicPr>
            <p:cNvPr id="91" name="Picture 90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2239E860-5CBD-4077-9D79-B88864C37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966" y="2119257"/>
              <a:ext cx="446973" cy="446973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AA4F1B-BFE0-4216-A788-F6920F4CE754}"/>
              </a:ext>
            </a:extLst>
          </p:cNvPr>
          <p:cNvGrpSpPr/>
          <p:nvPr/>
        </p:nvGrpSpPr>
        <p:grpSpPr>
          <a:xfrm>
            <a:off x="766799" y="4155397"/>
            <a:ext cx="1311732" cy="880090"/>
            <a:chOff x="2356207" y="2548910"/>
            <a:chExt cx="1311732" cy="880090"/>
          </a:xfrm>
        </p:grpSpPr>
        <p:pic>
          <p:nvPicPr>
            <p:cNvPr id="95" name="Picture 94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92930135-3737-4B6A-A484-32E370307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207" y="2548910"/>
              <a:ext cx="446973" cy="446973"/>
            </a:xfrm>
            <a:prstGeom prst="rect">
              <a:avLst/>
            </a:prstGeom>
          </p:spPr>
        </p:pic>
        <p:pic>
          <p:nvPicPr>
            <p:cNvPr id="96" name="Picture 95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6C8E029B-1868-4110-BA29-3076C3C7A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650" y="2548910"/>
              <a:ext cx="446973" cy="446973"/>
            </a:xfrm>
            <a:prstGeom prst="rect">
              <a:avLst/>
            </a:prstGeom>
          </p:spPr>
        </p:pic>
        <p:pic>
          <p:nvPicPr>
            <p:cNvPr id="97" name="Picture 96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A3C973B9-0152-4730-BE30-F96A2B64A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966" y="2548910"/>
              <a:ext cx="446973" cy="446973"/>
            </a:xfrm>
            <a:prstGeom prst="rect">
              <a:avLst/>
            </a:prstGeom>
          </p:spPr>
        </p:pic>
        <p:pic>
          <p:nvPicPr>
            <p:cNvPr id="101" name="Picture 100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ABBF76DC-9A31-4846-BD1C-24F1BE90E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207" y="2982027"/>
              <a:ext cx="446973" cy="446973"/>
            </a:xfrm>
            <a:prstGeom prst="rect">
              <a:avLst/>
            </a:prstGeom>
          </p:spPr>
        </p:pic>
        <p:pic>
          <p:nvPicPr>
            <p:cNvPr id="102" name="Picture 101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AA69A78A-86A3-483A-959D-FDB96DBB7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650" y="2982027"/>
              <a:ext cx="446973" cy="446973"/>
            </a:xfrm>
            <a:prstGeom prst="rect">
              <a:avLst/>
            </a:prstGeom>
          </p:spPr>
        </p:pic>
        <p:pic>
          <p:nvPicPr>
            <p:cNvPr id="103" name="Picture 102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298F7473-8A2B-47DE-A6A7-D01374566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966" y="2982027"/>
              <a:ext cx="446973" cy="446973"/>
            </a:xfrm>
            <a:prstGeom prst="rect">
              <a:avLst/>
            </a:prstGeom>
          </p:spPr>
        </p:pic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B48DA17-11A2-4481-92C1-4DF7CEA03E08}"/>
              </a:ext>
            </a:extLst>
          </p:cNvPr>
          <p:cNvGrpSpPr/>
          <p:nvPr/>
        </p:nvGrpSpPr>
        <p:grpSpPr>
          <a:xfrm>
            <a:off x="774954" y="1557338"/>
            <a:ext cx="5195202" cy="448958"/>
            <a:chOff x="5200356" y="3977139"/>
            <a:chExt cx="5195202" cy="448958"/>
          </a:xfrm>
        </p:grpSpPr>
        <p:pic>
          <p:nvPicPr>
            <p:cNvPr id="151" name="Picture 150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0BF61066-19A2-4BAC-8891-54945B92F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0356" y="3979124"/>
              <a:ext cx="446973" cy="446973"/>
            </a:xfrm>
            <a:prstGeom prst="rect">
              <a:avLst/>
            </a:prstGeom>
          </p:spPr>
        </p:pic>
        <p:pic>
          <p:nvPicPr>
            <p:cNvPr id="152" name="Picture 151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5E463BAD-6E85-4888-8305-DB617294D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820" y="3979124"/>
              <a:ext cx="446973" cy="446973"/>
            </a:xfrm>
            <a:prstGeom prst="rect">
              <a:avLst/>
            </a:prstGeom>
          </p:spPr>
        </p:pic>
        <p:pic>
          <p:nvPicPr>
            <p:cNvPr id="153" name="Picture 152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CEACBBA2-A35B-4460-BE4D-8BA8686F1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9136" y="3979124"/>
              <a:ext cx="446973" cy="446973"/>
            </a:xfrm>
            <a:prstGeom prst="rect">
              <a:avLst/>
            </a:prstGeom>
          </p:spPr>
        </p:pic>
        <p:pic>
          <p:nvPicPr>
            <p:cNvPr id="154" name="Picture 153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5C095248-1A8D-4612-9DC1-BB97D4902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7325" y="3977373"/>
              <a:ext cx="446973" cy="446973"/>
            </a:xfrm>
            <a:prstGeom prst="rect">
              <a:avLst/>
            </a:prstGeom>
          </p:spPr>
        </p:pic>
        <p:pic>
          <p:nvPicPr>
            <p:cNvPr id="155" name="Picture 154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E42FCD39-7675-42BA-9893-63E1D3976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1105" y="3977373"/>
              <a:ext cx="446973" cy="446973"/>
            </a:xfrm>
            <a:prstGeom prst="rect">
              <a:avLst/>
            </a:prstGeom>
          </p:spPr>
        </p:pic>
        <p:pic>
          <p:nvPicPr>
            <p:cNvPr id="156" name="Picture 155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F503660E-B6B0-4637-8B62-409650922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1421" y="3977373"/>
              <a:ext cx="446973" cy="446973"/>
            </a:xfrm>
            <a:prstGeom prst="rect">
              <a:avLst/>
            </a:prstGeom>
          </p:spPr>
        </p:pic>
        <p:pic>
          <p:nvPicPr>
            <p:cNvPr id="157" name="Picture 156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67C53D51-016F-4A84-9F10-026A7DFCE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1541" y="3978985"/>
              <a:ext cx="446973" cy="446973"/>
            </a:xfrm>
            <a:prstGeom prst="rect">
              <a:avLst/>
            </a:prstGeom>
          </p:spPr>
        </p:pic>
        <p:pic>
          <p:nvPicPr>
            <p:cNvPr id="158" name="Picture 157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E685CD8F-31EA-4BA6-B5F7-3DAC22BAA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5984" y="3978985"/>
              <a:ext cx="446973" cy="446973"/>
            </a:xfrm>
            <a:prstGeom prst="rect">
              <a:avLst/>
            </a:prstGeom>
          </p:spPr>
        </p:pic>
        <p:pic>
          <p:nvPicPr>
            <p:cNvPr id="159" name="Picture 158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8C4BD680-D0CF-4BE3-BFFD-E3A8D40D5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6300" y="3978985"/>
              <a:ext cx="446973" cy="446973"/>
            </a:xfrm>
            <a:prstGeom prst="rect">
              <a:avLst/>
            </a:prstGeom>
          </p:spPr>
        </p:pic>
        <p:pic>
          <p:nvPicPr>
            <p:cNvPr id="160" name="Picture 159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5D61DCD0-20DC-4818-9F5F-4EC2160DC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3826" y="3977139"/>
              <a:ext cx="446973" cy="446973"/>
            </a:xfrm>
            <a:prstGeom prst="rect">
              <a:avLst/>
            </a:prstGeom>
          </p:spPr>
        </p:pic>
        <p:pic>
          <p:nvPicPr>
            <p:cNvPr id="161" name="Picture 160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FFDB4005-6E9B-4308-865A-E4C4239E4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8269" y="3977139"/>
              <a:ext cx="446973" cy="446973"/>
            </a:xfrm>
            <a:prstGeom prst="rect">
              <a:avLst/>
            </a:prstGeom>
          </p:spPr>
        </p:pic>
        <p:pic>
          <p:nvPicPr>
            <p:cNvPr id="162" name="Picture 161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05FB31C8-5204-4B10-8C19-002AD376E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8585" y="3977139"/>
              <a:ext cx="446973" cy="446973"/>
            </a:xfrm>
            <a:prstGeom prst="rect">
              <a:avLst/>
            </a:prstGeom>
          </p:spPr>
        </p:pic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BFF779E-078F-4EE6-971C-BE1EF07E4BBA}"/>
              </a:ext>
            </a:extLst>
          </p:cNvPr>
          <p:cNvGrpSpPr/>
          <p:nvPr/>
        </p:nvGrpSpPr>
        <p:grpSpPr>
          <a:xfrm>
            <a:off x="774954" y="1990455"/>
            <a:ext cx="5195202" cy="448958"/>
            <a:chOff x="5200356" y="4410256"/>
            <a:chExt cx="5195202" cy="448958"/>
          </a:xfrm>
        </p:grpSpPr>
        <p:pic>
          <p:nvPicPr>
            <p:cNvPr id="164" name="Picture 163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0F52293D-C410-49E0-8009-601DD214C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0356" y="4412241"/>
              <a:ext cx="446973" cy="446973"/>
            </a:xfrm>
            <a:prstGeom prst="rect">
              <a:avLst/>
            </a:prstGeom>
          </p:spPr>
        </p:pic>
        <p:pic>
          <p:nvPicPr>
            <p:cNvPr id="165" name="Picture 164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A302713D-DE9A-4662-8BAB-DFD341191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820" y="4412241"/>
              <a:ext cx="446973" cy="446973"/>
            </a:xfrm>
            <a:prstGeom prst="rect">
              <a:avLst/>
            </a:prstGeom>
          </p:spPr>
        </p:pic>
        <p:pic>
          <p:nvPicPr>
            <p:cNvPr id="166" name="Picture 165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A2380430-277C-4CE6-8BD6-4F50F6C15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9136" y="4412241"/>
              <a:ext cx="446973" cy="446973"/>
            </a:xfrm>
            <a:prstGeom prst="rect">
              <a:avLst/>
            </a:prstGeom>
          </p:spPr>
        </p:pic>
        <p:pic>
          <p:nvPicPr>
            <p:cNvPr id="167" name="Picture 166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00422336-EABA-48CF-AB5C-59D0624FC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7325" y="4410490"/>
              <a:ext cx="446973" cy="446973"/>
            </a:xfrm>
            <a:prstGeom prst="rect">
              <a:avLst/>
            </a:prstGeom>
          </p:spPr>
        </p:pic>
        <p:pic>
          <p:nvPicPr>
            <p:cNvPr id="168" name="Picture 167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EE5853AB-2C7E-4246-9E11-671B5B342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1105" y="4410490"/>
              <a:ext cx="446973" cy="446973"/>
            </a:xfrm>
            <a:prstGeom prst="rect">
              <a:avLst/>
            </a:prstGeom>
          </p:spPr>
        </p:pic>
        <p:pic>
          <p:nvPicPr>
            <p:cNvPr id="169" name="Picture 168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EF2B9163-4BD8-4C0F-8B14-9BB121756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1421" y="4410490"/>
              <a:ext cx="446973" cy="446973"/>
            </a:xfrm>
            <a:prstGeom prst="rect">
              <a:avLst/>
            </a:prstGeom>
          </p:spPr>
        </p:pic>
        <p:pic>
          <p:nvPicPr>
            <p:cNvPr id="170" name="Picture 169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4F1C8C26-30A0-45EB-B877-88EDB46C4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1541" y="4412102"/>
              <a:ext cx="446973" cy="446973"/>
            </a:xfrm>
            <a:prstGeom prst="rect">
              <a:avLst/>
            </a:prstGeom>
          </p:spPr>
        </p:pic>
        <p:pic>
          <p:nvPicPr>
            <p:cNvPr id="171" name="Picture 170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A7072DED-6B44-4F4B-B62B-8A6102452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5984" y="4412102"/>
              <a:ext cx="446973" cy="446973"/>
            </a:xfrm>
            <a:prstGeom prst="rect">
              <a:avLst/>
            </a:prstGeom>
          </p:spPr>
        </p:pic>
        <p:pic>
          <p:nvPicPr>
            <p:cNvPr id="172" name="Picture 171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CFA82C67-A319-4A7C-971E-A2EC98584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6300" y="4412102"/>
              <a:ext cx="446973" cy="446973"/>
            </a:xfrm>
            <a:prstGeom prst="rect">
              <a:avLst/>
            </a:prstGeom>
          </p:spPr>
        </p:pic>
        <p:pic>
          <p:nvPicPr>
            <p:cNvPr id="173" name="Picture 172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73D8585E-6F67-45A4-B5F6-316BBDF99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3826" y="4410256"/>
              <a:ext cx="446973" cy="446973"/>
            </a:xfrm>
            <a:prstGeom prst="rect">
              <a:avLst/>
            </a:prstGeom>
          </p:spPr>
        </p:pic>
        <p:pic>
          <p:nvPicPr>
            <p:cNvPr id="174" name="Picture 173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9A4DACFC-DF07-405D-9DB6-FA5D82B9E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8269" y="4410256"/>
              <a:ext cx="446973" cy="446973"/>
            </a:xfrm>
            <a:prstGeom prst="rect">
              <a:avLst/>
            </a:prstGeom>
          </p:spPr>
        </p:pic>
        <p:pic>
          <p:nvPicPr>
            <p:cNvPr id="175" name="Picture 174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6A2B79AF-2301-4096-9F07-7AB36E517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8585" y="4410256"/>
              <a:ext cx="446973" cy="446973"/>
            </a:xfrm>
            <a:prstGeom prst="rect">
              <a:avLst/>
            </a:prstGeom>
          </p:spPr>
        </p:pic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201E814-EEFB-4547-8DA0-1C9FB3816E9A}"/>
              </a:ext>
            </a:extLst>
          </p:cNvPr>
          <p:cNvGrpSpPr/>
          <p:nvPr/>
        </p:nvGrpSpPr>
        <p:grpSpPr>
          <a:xfrm>
            <a:off x="234676" y="1557338"/>
            <a:ext cx="387117" cy="3483173"/>
            <a:chOff x="234676" y="1557338"/>
            <a:chExt cx="387117" cy="3483173"/>
          </a:xfrm>
        </p:grpSpPr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BFDBE6AB-E3DF-4ACA-B2AD-C5779162C1BE}"/>
                </a:ext>
              </a:extLst>
            </p:cNvPr>
            <p:cNvSpPr txBox="1"/>
            <p:nvPr/>
          </p:nvSpPr>
          <p:spPr bwMode="auto">
            <a:xfrm>
              <a:off x="234676" y="3055496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yriad Pro Semibold" charset="0"/>
                  <a:cs typeface="Myriad Pro Semibold" charset="0"/>
                </a:rPr>
                <a:t>8</a:t>
              </a:r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A582BEB0-8F01-4F86-AA3C-3855117B523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1793" y="1557338"/>
              <a:ext cx="0" cy="348317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01B0B16-A0CD-4696-8D62-DE919EAC89F6}"/>
              </a:ext>
            </a:extLst>
          </p:cNvPr>
          <p:cNvGrpSpPr/>
          <p:nvPr/>
        </p:nvGrpSpPr>
        <p:grpSpPr>
          <a:xfrm>
            <a:off x="770134" y="1006922"/>
            <a:ext cx="1328038" cy="461665"/>
            <a:chOff x="770134" y="1006922"/>
            <a:chExt cx="1328038" cy="461665"/>
          </a:xfrm>
        </p:grpSpPr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6E6895E7-9A4E-402B-9C04-AE38A402EED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0134" y="1442970"/>
              <a:ext cx="132803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71BAFEDE-94B4-4761-8511-46CF04727616}"/>
                </a:ext>
              </a:extLst>
            </p:cNvPr>
            <p:cNvSpPr txBox="1"/>
            <p:nvPr/>
          </p:nvSpPr>
          <p:spPr bwMode="auto">
            <a:xfrm>
              <a:off x="1248194" y="1006922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29F169D8-D9C1-4C47-A092-033F71B727F3}"/>
              </a:ext>
            </a:extLst>
          </p:cNvPr>
          <p:cNvGrpSpPr/>
          <p:nvPr/>
        </p:nvGrpSpPr>
        <p:grpSpPr>
          <a:xfrm>
            <a:off x="232355" y="1544742"/>
            <a:ext cx="389438" cy="1748933"/>
            <a:chOff x="2722220" y="331637"/>
            <a:chExt cx="368019" cy="3483173"/>
          </a:xfrm>
        </p:grpSpPr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3CC6C3B-B663-4019-AF37-46AF3B962AF2}"/>
                </a:ext>
              </a:extLst>
            </p:cNvPr>
            <p:cNvSpPr txBox="1"/>
            <p:nvPr/>
          </p:nvSpPr>
          <p:spPr bwMode="auto">
            <a:xfrm>
              <a:off x="2722220" y="1650018"/>
              <a:ext cx="336597" cy="919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yriad Pro Semibold" charset="0"/>
                  <a:cs typeface="Myriad Pro Semibold" charset="0"/>
                </a:rPr>
                <a:t>4</a:t>
              </a:r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DFE9E59D-9E1B-406C-814F-F14F569962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90239" y="331637"/>
              <a:ext cx="0" cy="348317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40BD288-3E0B-4C15-A2F0-5941E7632748}"/>
              </a:ext>
            </a:extLst>
          </p:cNvPr>
          <p:cNvGrpSpPr/>
          <p:nvPr/>
        </p:nvGrpSpPr>
        <p:grpSpPr>
          <a:xfrm>
            <a:off x="227535" y="1553221"/>
            <a:ext cx="389438" cy="874467"/>
            <a:chOff x="2722220" y="331637"/>
            <a:chExt cx="368019" cy="3483173"/>
          </a:xfrm>
        </p:grpSpPr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6FDF6D15-630E-4005-A1CA-E7A12CC44165}"/>
                </a:ext>
              </a:extLst>
            </p:cNvPr>
            <p:cNvSpPr txBox="1"/>
            <p:nvPr/>
          </p:nvSpPr>
          <p:spPr bwMode="auto">
            <a:xfrm>
              <a:off x="2722220" y="1153769"/>
              <a:ext cx="336597" cy="1838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AB3C4BE8-E378-410A-8295-A75359A359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90239" y="331637"/>
              <a:ext cx="0" cy="348317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7C6B75BE-1D73-4114-BA70-BCBDFFDA2F2F}"/>
              </a:ext>
            </a:extLst>
          </p:cNvPr>
          <p:cNvGrpSpPr/>
          <p:nvPr/>
        </p:nvGrpSpPr>
        <p:grpSpPr>
          <a:xfrm>
            <a:off x="227535" y="1494334"/>
            <a:ext cx="389438" cy="461665"/>
            <a:chOff x="2722220" y="-307817"/>
            <a:chExt cx="368019" cy="4304722"/>
          </a:xfrm>
        </p:grpSpPr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D5271D0C-D927-4FB5-87BC-9C4D964A9885}"/>
                </a:ext>
              </a:extLst>
            </p:cNvPr>
            <p:cNvSpPr txBox="1"/>
            <p:nvPr/>
          </p:nvSpPr>
          <p:spPr bwMode="auto">
            <a:xfrm>
              <a:off x="2722220" y="-307817"/>
              <a:ext cx="336597" cy="4304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yriad Pro Semibold" charset="0"/>
                  <a:cs typeface="Myriad Pro Semibold" charset="0"/>
                </a:rPr>
                <a:t>1</a:t>
              </a:r>
            </a:p>
          </p:txBody>
        </p: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A65C1F3-0ABC-4640-85B1-822899C755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90239" y="331637"/>
              <a:ext cx="0" cy="348317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9A5C60D9-EC56-47DB-A5A0-6C8F76E2F578}"/>
              </a:ext>
            </a:extLst>
          </p:cNvPr>
          <p:cNvGrpSpPr/>
          <p:nvPr/>
        </p:nvGrpSpPr>
        <p:grpSpPr>
          <a:xfrm>
            <a:off x="770133" y="1006921"/>
            <a:ext cx="2607737" cy="461665"/>
            <a:chOff x="770134" y="1006922"/>
            <a:chExt cx="1328038" cy="461665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C652058E-4470-42E7-A068-780CA887F6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0134" y="1442970"/>
              <a:ext cx="132803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7E234E59-3A42-4DB1-8A99-24FF46405202}"/>
                </a:ext>
              </a:extLst>
            </p:cNvPr>
            <p:cNvSpPr txBox="1"/>
            <p:nvPr/>
          </p:nvSpPr>
          <p:spPr bwMode="auto">
            <a:xfrm>
              <a:off x="1335590" y="1006922"/>
              <a:ext cx="1813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yriad Pro Semibold" charset="0"/>
                  <a:cs typeface="Myriad Pro Semibold" charset="0"/>
                </a:rPr>
                <a:t>6</a:t>
              </a: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088E6FED-E4A2-4247-B465-B32ED1B23E9C}"/>
              </a:ext>
            </a:extLst>
          </p:cNvPr>
          <p:cNvGrpSpPr/>
          <p:nvPr/>
        </p:nvGrpSpPr>
        <p:grpSpPr>
          <a:xfrm>
            <a:off x="770133" y="1003818"/>
            <a:ext cx="5200023" cy="461665"/>
            <a:chOff x="770134" y="1006922"/>
            <a:chExt cx="1328038" cy="461665"/>
          </a:xfrm>
        </p:grpSpPr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C2D8609B-1D65-4B05-89E3-9AB5EBCD0F2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0134" y="1442970"/>
              <a:ext cx="132803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50DA3C2E-2F58-4A14-A0AB-0E6B20E24DC8}"/>
                </a:ext>
              </a:extLst>
            </p:cNvPr>
            <p:cNvSpPr txBox="1"/>
            <p:nvPr/>
          </p:nvSpPr>
          <p:spPr bwMode="auto">
            <a:xfrm>
              <a:off x="1358901" y="1006922"/>
              <a:ext cx="134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yriad Pro Semibold" charset="0"/>
                  <a:cs typeface="Myriad Pro Semibold" charset="0"/>
                </a:rPr>
                <a:t>12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C093318C-464D-4015-9107-32EA79AE36A6}"/>
              </a:ext>
            </a:extLst>
          </p:cNvPr>
          <p:cNvGrpSpPr/>
          <p:nvPr/>
        </p:nvGrpSpPr>
        <p:grpSpPr>
          <a:xfrm>
            <a:off x="770133" y="1012656"/>
            <a:ext cx="10537076" cy="461665"/>
            <a:chOff x="770134" y="1006922"/>
            <a:chExt cx="1328038" cy="461665"/>
          </a:xfrm>
        </p:grpSpPr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44369776-A3AD-412D-ABC9-F6243B50050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0134" y="1442970"/>
              <a:ext cx="132803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7084CE5D-692C-4BCB-95C7-D23A3F49D6F8}"/>
                </a:ext>
              </a:extLst>
            </p:cNvPr>
            <p:cNvSpPr txBox="1"/>
            <p:nvPr/>
          </p:nvSpPr>
          <p:spPr bwMode="auto">
            <a:xfrm>
              <a:off x="1393032" y="1006922"/>
              <a:ext cx="665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yriad Pro Semibold" charset="0"/>
                  <a:cs typeface="Myriad Pro Semibold" charset="0"/>
                </a:rPr>
                <a:t>24</a:t>
              </a:r>
            </a:p>
          </p:txBody>
        </p:sp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id="{484C9294-945C-48FA-9A2C-634F1E09D3CF}"/>
              </a:ext>
            </a:extLst>
          </p:cNvPr>
          <p:cNvSpPr txBox="1"/>
          <p:nvPr/>
        </p:nvSpPr>
        <p:spPr bwMode="auto">
          <a:xfrm>
            <a:off x="3682136" y="3393524"/>
            <a:ext cx="15424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yriad Pro Semibold" charset="0"/>
                <a:cs typeface="Myriad Pro Semibold" charset="0"/>
              </a:rPr>
              <a:t>4 x 6 = 24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2CD2BA73-3B99-4FC1-9CEB-6C08C0DDE652}"/>
              </a:ext>
            </a:extLst>
          </p:cNvPr>
          <p:cNvSpPr txBox="1"/>
          <p:nvPr/>
        </p:nvSpPr>
        <p:spPr bwMode="auto">
          <a:xfrm>
            <a:off x="3682136" y="3856912"/>
            <a:ext cx="1715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yriad Pro Semibold" charset="0"/>
                <a:cs typeface="Myriad Pro Semibold" charset="0"/>
              </a:rPr>
              <a:t>2 x 12 = 24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88DEA4AD-DDFB-4632-B0FA-6897D223D703}"/>
              </a:ext>
            </a:extLst>
          </p:cNvPr>
          <p:cNvSpPr txBox="1"/>
          <p:nvPr/>
        </p:nvSpPr>
        <p:spPr bwMode="auto">
          <a:xfrm>
            <a:off x="3682136" y="4320299"/>
            <a:ext cx="1715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yriad Pro Semibold" charset="0"/>
                <a:cs typeface="Myriad Pro Semibold" charset="0"/>
              </a:rPr>
              <a:t>1 x 24 = 24</a:t>
            </a: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78CADDF0-5EC8-482B-ABB9-FE9B9FD28C8F}"/>
              </a:ext>
            </a:extLst>
          </p:cNvPr>
          <p:cNvGrpSpPr/>
          <p:nvPr/>
        </p:nvGrpSpPr>
        <p:grpSpPr>
          <a:xfrm>
            <a:off x="901227" y="2903671"/>
            <a:ext cx="2174263" cy="2328190"/>
            <a:chOff x="7702890" y="2815029"/>
            <a:chExt cx="2174263" cy="2328190"/>
          </a:xfrm>
        </p:grpSpPr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D8181EEA-3430-40CF-87F8-40FD5D26FB4D}"/>
                </a:ext>
              </a:extLst>
            </p:cNvPr>
            <p:cNvGrpSpPr/>
            <p:nvPr/>
          </p:nvGrpSpPr>
          <p:grpSpPr>
            <a:xfrm>
              <a:off x="7702890" y="2815029"/>
              <a:ext cx="2174263" cy="2328190"/>
              <a:chOff x="7702890" y="2815029"/>
              <a:chExt cx="2174263" cy="2328190"/>
            </a:xfrm>
          </p:grpSpPr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069A8E23-8262-4447-B3FA-A9B2C60015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016996" y="2940029"/>
                <a:ext cx="1586439" cy="2139820"/>
              </a:xfrm>
              <a:prstGeom prst="rect">
                <a:avLst/>
              </a:prstGeom>
            </p:spPr>
          </p:pic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98E2C442-D6F9-48CD-B98D-BB3E3252E2B7}"/>
                  </a:ext>
                </a:extLst>
              </p:cNvPr>
              <p:cNvSpPr/>
              <p:nvPr/>
            </p:nvSpPr>
            <p:spPr bwMode="auto">
              <a:xfrm rot="20575775">
                <a:off x="7957252" y="4261674"/>
                <a:ext cx="653143" cy="241315"/>
              </a:xfrm>
              <a:prstGeom prst="arc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charset="0"/>
                  <a:buChar char="●"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14" name="Arc 213">
                <a:extLst>
                  <a:ext uri="{FF2B5EF4-FFF2-40B4-BE49-F238E27FC236}">
                    <a16:creationId xmlns:a16="http://schemas.microsoft.com/office/drawing/2014/main" id="{BE6B3A1F-8B46-4A66-AC6F-5C628756FA9A}"/>
                  </a:ext>
                </a:extLst>
              </p:cNvPr>
              <p:cNvSpPr/>
              <p:nvPr/>
            </p:nvSpPr>
            <p:spPr bwMode="auto">
              <a:xfrm rot="1024225" flipH="1">
                <a:off x="8963356" y="4245394"/>
                <a:ext cx="653143" cy="241315"/>
              </a:xfrm>
              <a:prstGeom prst="arc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charset="0"/>
                  <a:buChar char="●"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2F1E3A7C-7E3A-44AF-8EAB-C3B9947409B2}"/>
                  </a:ext>
                </a:extLst>
              </p:cNvPr>
              <p:cNvSpPr/>
              <p:nvPr/>
            </p:nvSpPr>
            <p:spPr bwMode="auto">
              <a:xfrm>
                <a:off x="7843872" y="2815029"/>
                <a:ext cx="547437" cy="4809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charset="0"/>
                  <a:buChar char="●"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ADAF0F20-FAD8-463A-8799-135CC2D16FA1}"/>
                  </a:ext>
                </a:extLst>
              </p:cNvPr>
              <p:cNvSpPr/>
              <p:nvPr/>
            </p:nvSpPr>
            <p:spPr bwMode="auto">
              <a:xfrm>
                <a:off x="9202686" y="2815029"/>
                <a:ext cx="547437" cy="4809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charset="0"/>
                  <a:buChar char="●"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D4C4E775-900D-45CF-9370-C361804E01BF}"/>
                  </a:ext>
                </a:extLst>
              </p:cNvPr>
              <p:cNvSpPr/>
              <p:nvPr/>
            </p:nvSpPr>
            <p:spPr bwMode="auto">
              <a:xfrm>
                <a:off x="7702890" y="3562039"/>
                <a:ext cx="547437" cy="4809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charset="0"/>
                  <a:buChar char="●"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AF2E2BF6-46AD-41E2-8BF9-58DC623C1C4D}"/>
                  </a:ext>
                </a:extLst>
              </p:cNvPr>
              <p:cNvSpPr/>
              <p:nvPr/>
            </p:nvSpPr>
            <p:spPr bwMode="auto">
              <a:xfrm>
                <a:off x="9329716" y="3606811"/>
                <a:ext cx="547437" cy="4809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charset="0"/>
                  <a:buChar char="●"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AE950E37-F3BC-40EE-93C8-9E2CD571384D}"/>
                  </a:ext>
                </a:extLst>
              </p:cNvPr>
              <p:cNvSpPr/>
              <p:nvPr/>
            </p:nvSpPr>
            <p:spPr bwMode="auto">
              <a:xfrm>
                <a:off x="7912757" y="4656503"/>
                <a:ext cx="547437" cy="4809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charset="0"/>
                  <a:buChar char="●"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E1D6F422-7427-4106-938D-BF5FBE5E3867}"/>
                  </a:ext>
                </a:extLst>
              </p:cNvPr>
              <p:cNvSpPr/>
              <p:nvPr/>
            </p:nvSpPr>
            <p:spPr bwMode="auto">
              <a:xfrm>
                <a:off x="9164651" y="4662286"/>
                <a:ext cx="547437" cy="4809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charset="0"/>
                  <a:buChar char="●"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4F73A51F-613D-45F1-B515-736DA15197EB}"/>
                  </a:ext>
                </a:extLst>
              </p:cNvPr>
              <p:cNvSpPr/>
              <p:nvPr/>
            </p:nvSpPr>
            <p:spPr bwMode="auto">
              <a:xfrm>
                <a:off x="8631253" y="3412115"/>
                <a:ext cx="311071" cy="2564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charset="0"/>
                  <a:buChar char="●"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60538899-1DAD-4240-85B2-DB29E341A9F3}"/>
                </a:ext>
              </a:extLst>
            </p:cNvPr>
            <p:cNvSpPr txBox="1"/>
            <p:nvPr/>
          </p:nvSpPr>
          <p:spPr bwMode="auto">
            <a:xfrm>
              <a:off x="8514846" y="3286328"/>
              <a:ext cx="5277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yriad Pro Semibold" charset="0"/>
                  <a:cs typeface="Myriad Pro Semibold" charset="0"/>
                </a:rPr>
                <a:t>24</a:t>
              </a:r>
            </a:p>
          </p:txBody>
        </p:sp>
      </p:grpSp>
      <p:sp>
        <p:nvSpPr>
          <p:cNvPr id="225" name="TextBox 224">
            <a:extLst>
              <a:ext uri="{FF2B5EF4-FFF2-40B4-BE49-F238E27FC236}">
                <a16:creationId xmlns:a16="http://schemas.microsoft.com/office/drawing/2014/main" id="{E0CC55C3-7CF2-435F-942B-97FF7BF4E0EF}"/>
              </a:ext>
            </a:extLst>
          </p:cNvPr>
          <p:cNvSpPr txBox="1"/>
          <p:nvPr/>
        </p:nvSpPr>
        <p:spPr bwMode="auto">
          <a:xfrm>
            <a:off x="1302343" y="4627857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4D24B644-373C-40C4-9B2B-C2927308476E}"/>
              </a:ext>
            </a:extLst>
          </p:cNvPr>
          <p:cNvSpPr txBox="1"/>
          <p:nvPr/>
        </p:nvSpPr>
        <p:spPr bwMode="auto">
          <a:xfrm>
            <a:off x="2335452" y="4627857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51316D79-F025-4902-888F-A963C146660C}"/>
              </a:ext>
            </a:extLst>
          </p:cNvPr>
          <p:cNvSpPr txBox="1"/>
          <p:nvPr/>
        </p:nvSpPr>
        <p:spPr bwMode="auto">
          <a:xfrm>
            <a:off x="1124249" y="411002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697FADB8-1B0A-4268-80A2-083352B6D298}"/>
              </a:ext>
            </a:extLst>
          </p:cNvPr>
          <p:cNvSpPr txBox="1"/>
          <p:nvPr/>
        </p:nvSpPr>
        <p:spPr bwMode="auto">
          <a:xfrm>
            <a:off x="2502741" y="411002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A1AF8019-F1CE-431F-801E-F8C17BBD0E57}"/>
              </a:ext>
            </a:extLst>
          </p:cNvPr>
          <p:cNvSpPr txBox="1"/>
          <p:nvPr/>
        </p:nvSpPr>
        <p:spPr bwMode="auto">
          <a:xfrm>
            <a:off x="1171185" y="366538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4E2C9ACB-9082-4F70-A384-D807C7A0655E}"/>
              </a:ext>
            </a:extLst>
          </p:cNvPr>
          <p:cNvSpPr txBox="1"/>
          <p:nvPr/>
        </p:nvSpPr>
        <p:spPr bwMode="auto">
          <a:xfrm>
            <a:off x="2385273" y="3665389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yriad Pro Semibold" charset="0"/>
                <a:cs typeface="Myriad Pro Semibold" charset="0"/>
              </a:rPr>
              <a:t>12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8913ECF6-3364-4787-A001-90EB69222215}"/>
              </a:ext>
            </a:extLst>
          </p:cNvPr>
          <p:cNvSpPr txBox="1"/>
          <p:nvPr/>
        </p:nvSpPr>
        <p:spPr bwMode="auto">
          <a:xfrm>
            <a:off x="1289378" y="2866367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AECEB200-C561-4C0B-AB68-9D08CF765AE3}"/>
              </a:ext>
            </a:extLst>
          </p:cNvPr>
          <p:cNvSpPr txBox="1"/>
          <p:nvPr/>
        </p:nvSpPr>
        <p:spPr bwMode="auto">
          <a:xfrm>
            <a:off x="2236727" y="2866367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237" name="Content Placeholder 2">
            <a:extLst>
              <a:ext uri="{FF2B5EF4-FFF2-40B4-BE49-F238E27FC236}">
                <a16:creationId xmlns:a16="http://schemas.microsoft.com/office/drawing/2014/main" id="{18C66E71-16DF-4373-B623-F7A416F8F7F5}"/>
              </a:ext>
            </a:extLst>
          </p:cNvPr>
          <p:cNvSpPr txBox="1">
            <a:spLocks/>
          </p:cNvSpPr>
          <p:nvPr/>
        </p:nvSpPr>
        <p:spPr>
          <a:xfrm>
            <a:off x="6466251" y="2206713"/>
            <a:ext cx="5390389" cy="3553567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Record the multiplication equations shown by the array after each animation.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were the 24 cubes not shown in five rows?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Identify all the factors of 24 from the factors within the multiplication equations.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with other numbers, using cubes to create 3-D arrays at each stage.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7207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0625 -0.253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1268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08 L 0.10625 -0.25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7 L 0.21289 -0.1266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38" y="-636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86 -0.2537 L 0.31953 -0.3796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139 L 0.42474 -0.0634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2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2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210" grpId="0"/>
      <p:bldP spid="210" grpId="1"/>
      <p:bldP spid="211" grpId="0"/>
      <p:bldP spid="211" grpId="1"/>
      <p:bldP spid="212" grpId="0"/>
      <p:bldP spid="212" grpId="1"/>
      <p:bldP spid="225" grpId="0"/>
      <p:bldP spid="226" grpId="0"/>
      <p:bldP spid="227" grpId="0"/>
      <p:bldP spid="228" grpId="0"/>
      <p:bldP spid="230" grpId="0"/>
      <p:bldP spid="231" grpId="0"/>
      <p:bldP spid="232" grpId="0"/>
      <p:bldP spid="23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7, Learning Outcome 10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06326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10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systematically find all factors of a number and how they know when they have found them all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26364"/>
      </p:ext>
    </p:extLst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7, Learning Outcome 10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BBF38CD4-ABC1-4D4F-98AC-07746BD69B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2.21 Factors, multiples, prime numbers and composite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30936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8-12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16458"/>
      </p:ext>
    </p:extLst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2.21 Properties of factors and multiples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2:1</a:t>
            </a:r>
          </a:p>
        </p:txBody>
      </p:sp>
      <p:pic>
        <p:nvPicPr>
          <p:cNvPr id="8" name="Picture 7" descr="A screen shot of a computer monitor&#10;&#10;Description automatically generated">
            <a:extLst>
              <a:ext uri="{FF2B5EF4-FFF2-40B4-BE49-F238E27FC236}">
                <a16:creationId xmlns:a16="http://schemas.microsoft.com/office/drawing/2014/main" id="{6571FBB1-3E0C-4F0E-A288-BEE3F9E3E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305" y="884688"/>
            <a:ext cx="1895393" cy="8417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38CA6E-4897-4082-956C-3575BACDC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53" y="1866529"/>
            <a:ext cx="124697" cy="9726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63EAF0-3CF6-4623-A6BE-AA3639ECD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760" y="3137970"/>
            <a:ext cx="1907864" cy="324212"/>
          </a:xfrm>
          <a:prstGeom prst="rect">
            <a:avLst/>
          </a:prstGeom>
        </p:spPr>
      </p:pic>
      <p:pic>
        <p:nvPicPr>
          <p:cNvPr id="14" name="Picture 13" descr="A picture containing building&#10;&#10;Description automatically generated">
            <a:extLst>
              <a:ext uri="{FF2B5EF4-FFF2-40B4-BE49-F238E27FC236}">
                <a16:creationId xmlns:a16="http://schemas.microsoft.com/office/drawing/2014/main" id="{C20ACD67-9B47-466C-A70F-0BD9B4891B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939" y="2355669"/>
            <a:ext cx="324212" cy="1907864"/>
          </a:xfrm>
          <a:prstGeom prst="rect">
            <a:avLst/>
          </a:prstGeom>
        </p:spPr>
      </p:pic>
      <p:pic>
        <p:nvPicPr>
          <p:cNvPr id="16" name="Picture 15" descr="A picture containing shoji, building, sitting&#10;&#10;Description automatically generated">
            <a:extLst>
              <a:ext uri="{FF2B5EF4-FFF2-40B4-BE49-F238E27FC236}">
                <a16:creationId xmlns:a16="http://schemas.microsoft.com/office/drawing/2014/main" id="{2CA5F3BD-5EA7-4173-AE06-6F835DF261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50" y="4867155"/>
            <a:ext cx="960167" cy="635955"/>
          </a:xfrm>
          <a:prstGeom prst="rect">
            <a:avLst/>
          </a:prstGeom>
        </p:spPr>
      </p:pic>
      <p:pic>
        <p:nvPicPr>
          <p:cNvPr id="18" name="Picture 17" descr="A picture containing shoji, building, sitting, indoor&#10;&#10;Description automatically generated">
            <a:extLst>
              <a:ext uri="{FF2B5EF4-FFF2-40B4-BE49-F238E27FC236}">
                <a16:creationId xmlns:a16="http://schemas.microsoft.com/office/drawing/2014/main" id="{4DA8801D-5A5C-4EB8-B4BA-FCA1B50D1C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08" y="4705049"/>
            <a:ext cx="635955" cy="9601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3766733-3B5B-4622-937A-667A4A23BA33}"/>
              </a:ext>
            </a:extLst>
          </p:cNvPr>
          <p:cNvSpPr txBox="1"/>
          <p:nvPr/>
        </p:nvSpPr>
        <p:spPr bwMode="auto">
          <a:xfrm>
            <a:off x="6451775" y="3100021"/>
            <a:ext cx="6110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and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10E4DB-A051-48A2-B4C1-E0A9951DB48C}"/>
              </a:ext>
            </a:extLst>
          </p:cNvPr>
          <p:cNvSpPr txBox="1"/>
          <p:nvPr/>
        </p:nvSpPr>
        <p:spPr bwMode="auto">
          <a:xfrm>
            <a:off x="5921522" y="4985076"/>
            <a:ext cx="6110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and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E4D1C4-3617-493E-ADE0-3B629669A7CA}"/>
              </a:ext>
            </a:extLst>
          </p:cNvPr>
          <p:cNvSpPr txBox="1"/>
          <p:nvPr/>
        </p:nvSpPr>
        <p:spPr bwMode="auto">
          <a:xfrm>
            <a:off x="4391109" y="5869842"/>
            <a:ext cx="34097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Factors of 6 are 1, 2, 3 and 6.</a:t>
            </a:r>
          </a:p>
        </p:txBody>
      </p:sp>
    </p:spTree>
    <p:extLst>
      <p:ext uri="{BB962C8B-B14F-4D97-AF65-F5344CB8AC3E}">
        <p14:creationId xmlns:p14="http://schemas.microsoft.com/office/powerpoint/2010/main" val="2234620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2.21 Properties of factors and multiples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B76F68-4372-414D-BF8E-350A65B72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60" y="2171080"/>
            <a:ext cx="4072481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36475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2.21 Properties of factors and multiples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9E60E-0C3A-46A3-8757-A2149737D8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13" y="2000048"/>
            <a:ext cx="2781574" cy="295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86942"/>
      </p:ext>
    </p:extLst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2.21 Properties of factors and multiples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206CA0-A1B4-4B6D-A1D2-2E7D8FE877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7525" y="2000047"/>
            <a:ext cx="2552700" cy="3443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AF80C3-41E9-40BC-A575-CFA00B4805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9426" y="2000047"/>
            <a:ext cx="2800350" cy="344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020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7, Learning Outcome 11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30198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a complete list of factors to explain when a number is a square number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61719"/>
      </p:ext>
    </p:extLst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7, Learning Outcome 11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BBF38CD4-ABC1-4D4F-98AC-07746BD69B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2.21 Factors, multiples, prime numbers and composite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418968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2:5-2:6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54680"/>
      </p:ext>
    </p:extLst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2.21 Properties of factors and multiples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9D2A14-F7FB-4D3D-96F1-9669B5473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1" y="1721282"/>
            <a:ext cx="7718205" cy="35542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C82728-74B9-41E2-8946-5370B35DC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564" y="4199299"/>
            <a:ext cx="1170533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8A394A-4265-45EE-BA48-FD579C1E90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563" y="3337355"/>
            <a:ext cx="853514" cy="646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9DB4C9-7606-43A2-9404-6819AA5D48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563" y="3768646"/>
            <a:ext cx="853514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20D4F9-72BE-44B5-9772-AE41947101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563" y="2909879"/>
            <a:ext cx="536494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A312B3-092C-4D4C-85AF-EBBAE90FB7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49" y="3330595"/>
            <a:ext cx="566977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DBD5D4-7604-46B4-B60C-0E10617DD8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217" y="3336688"/>
            <a:ext cx="1005927" cy="64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CFFC03-16F0-4B5A-919A-F09AA879A5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217" y="2901569"/>
            <a:ext cx="963251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A2C63A-85E5-40EB-93B2-99BF611000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313" y="2891623"/>
            <a:ext cx="615749" cy="646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032E06-9C06-44B5-B1F6-0F40587ED5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217" y="4202442"/>
            <a:ext cx="963251" cy="6462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D66C35-3945-44DA-8EAF-333386D87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217" y="3769245"/>
            <a:ext cx="1005927" cy="646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63406-6652-49C1-A8D9-A775F8DD09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138" y="4183028"/>
            <a:ext cx="615749" cy="6462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569803-95A1-4337-88A0-51FB600A6E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49" y="3752605"/>
            <a:ext cx="56697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384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7, Learning Outcome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&#10;&#10;Description automatically generated">
            <a:extLst>
              <a:ext uri="{FF2B5EF4-FFF2-40B4-BE49-F238E27FC236}">
                <a16:creationId xmlns:a16="http://schemas.microsoft.com/office/drawing/2014/main" id="{C1B5C683-53D0-42D4-AAD8-920E5267F94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2.20 Multiplication with three factors and volume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55647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55767"/>
      </p:ext>
    </p:extLst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A911-1A35-48AE-8C56-ADD53976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5MD-2 Find factors and multiples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B04B16B-11C3-4957-99AA-F3BA4A74294D}"/>
              </a:ext>
            </a:extLst>
          </p:cNvPr>
          <p:cNvSpPr txBox="1">
            <a:spLocks/>
          </p:cNvSpPr>
          <p:nvPr/>
        </p:nvSpPr>
        <p:spPr>
          <a:xfrm>
            <a:off x="6192012" y="1557338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 a square array using nine cubes.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factor does the square array show?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Does nine have an odd or even number of factors? Why?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Will other square numbers have an odd or even number of factors? Why?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Explore the factors of the other square numbers, using cubes if required.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172A13-8C6D-4FBF-8A09-4AE8898ECF3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599" y="1003332"/>
            <a:ext cx="4596130" cy="51402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59EFA5-2308-4CEC-927B-86A2027A1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741" y="1001838"/>
            <a:ext cx="4469384" cy="51402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4FA79F-8ED6-483A-8AF0-B961ED6F42CA}"/>
              </a:ext>
            </a:extLst>
          </p:cNvPr>
          <p:cNvSpPr/>
          <p:nvPr/>
        </p:nvSpPr>
        <p:spPr>
          <a:xfrm>
            <a:off x="1885904" y="6142131"/>
            <a:ext cx="38129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>
                <a:solidFill>
                  <a:srgbClr val="969798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Images © 2017 Alphablocks Ltd. All Rights Reserved.</a:t>
            </a:r>
            <a:endParaRPr lang="en-GB" sz="1200" i="1" dirty="0">
              <a:solidFill>
                <a:srgbClr val="9697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90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24F21D-CE04-4FDD-81A2-6B23A11F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5MD-2 Find factors and multiples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5DAAA7C-D2D4-42AA-8E33-7097FCE05C1D}"/>
              </a:ext>
            </a:extLst>
          </p:cNvPr>
          <p:cNvGraphicFramePr>
            <a:graphicFrameLocks noGrp="1"/>
          </p:cNvGraphicFramePr>
          <p:nvPr/>
        </p:nvGraphicFramePr>
        <p:xfrm>
          <a:off x="697866" y="1225266"/>
          <a:ext cx="5292000" cy="4832632"/>
        </p:xfrm>
        <a:graphic>
          <a:graphicData uri="http://schemas.openxmlformats.org/drawingml/2006/table">
            <a:tbl>
              <a:tblPr firstRow="1" firstCol="1" bandRow="1"/>
              <a:tblGrid>
                <a:gridCol w="378000">
                  <a:extLst>
                    <a:ext uri="{9D8B030D-6E8A-4147-A177-3AD203B41FA5}">
                      <a16:colId xmlns:a16="http://schemas.microsoft.com/office/drawing/2014/main" val="3476051997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3110052020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526442303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4108593762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4245518777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1198155324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830161379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3672252718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1159818105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567537101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3154266800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1795927198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3969491901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11311037"/>
                    </a:ext>
                  </a:extLst>
                </a:gridCol>
              </a:tblGrid>
              <a:tr h="34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×</a:t>
                      </a:r>
                      <a:endParaRPr lang="en-GB" sz="1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577377"/>
                  </a:ext>
                </a:extLst>
              </a:tr>
              <a:tr h="34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933785"/>
                  </a:ext>
                </a:extLst>
              </a:tr>
              <a:tr h="34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74078"/>
                  </a:ext>
                </a:extLst>
              </a:tr>
              <a:tr h="34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195879"/>
                  </a:ext>
                </a:extLst>
              </a:tr>
              <a:tr h="34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1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428016"/>
                  </a:ext>
                </a:extLst>
              </a:tr>
              <a:tr h="34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en-GB" sz="1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700282"/>
                  </a:ext>
                </a:extLst>
              </a:tr>
              <a:tr h="34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  <a:endParaRPr lang="en-GB" sz="1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</a:t>
                      </a:r>
                      <a:endParaRPr lang="en-GB" sz="1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717153"/>
                  </a:ext>
                </a:extLst>
              </a:tr>
              <a:tr h="34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lang="en-GB" sz="1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</a:t>
                      </a:r>
                      <a:endParaRPr lang="en-GB" sz="1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162717"/>
                  </a:ext>
                </a:extLst>
              </a:tr>
              <a:tr h="34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</a:t>
                      </a:r>
                      <a:endParaRPr lang="en-GB" sz="1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966387"/>
                  </a:ext>
                </a:extLst>
              </a:tr>
              <a:tr h="34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</a:t>
                      </a:r>
                      <a:endParaRPr lang="en-GB" sz="1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</a:t>
                      </a:r>
                      <a:endParaRPr lang="en-GB" sz="1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9540"/>
                  </a:ext>
                </a:extLst>
              </a:tr>
              <a:tr h="34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en-GB" sz="1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</a:t>
                      </a:r>
                      <a:endParaRPr lang="en-GB" sz="1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GB" sz="1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225619"/>
                  </a:ext>
                </a:extLst>
              </a:tr>
              <a:tr h="34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GB" sz="1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GB" sz="1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110</a:t>
                      </a:r>
                      <a:endParaRPr lang="en-GB" sz="1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</a:t>
                      </a:r>
                      <a:endParaRPr lang="en-GB" sz="1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014423"/>
                  </a:ext>
                </a:extLst>
              </a:tr>
              <a:tr h="34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121</a:t>
                      </a:r>
                      <a:endParaRPr lang="en-GB" sz="1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132</a:t>
                      </a:r>
                      <a:endParaRPr lang="en-GB" sz="1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141568"/>
                  </a:ext>
                </a:extLst>
              </a:tr>
              <a:tr h="34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</a:t>
                      </a:r>
                      <a:endParaRPr lang="en-GB" sz="14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132</a:t>
                      </a:r>
                      <a:endParaRPr lang="en-GB" sz="1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144</a:t>
                      </a:r>
                      <a:endParaRPr lang="en-GB" sz="1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036932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2AA635-0E81-4F5E-8119-35AFF69D3183}"/>
              </a:ext>
            </a:extLst>
          </p:cNvPr>
          <p:cNvSpPr txBox="1">
            <a:spLocks/>
          </p:cNvSpPr>
          <p:nvPr/>
        </p:nvSpPr>
        <p:spPr>
          <a:xfrm>
            <a:off x="6192012" y="1557338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 you notice about the numbers highlighted in blue?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special about these numbers?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Would it be possible to create a square shaped array of each of these numbers? Why/why not?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986389"/>
      </p:ext>
    </p:extLst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7, Learning Outcome 12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30213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identify a prime number or a composite number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791788"/>
      </p:ext>
    </p:extLst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7, Learning Outcome 12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BBF38CD4-ABC1-4D4F-98AC-07746BD69B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2.21 Factors, multiples, prime numbers and composite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391867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3:1-3:3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507515"/>
      </p:ext>
    </p:extLst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2.21 Properties of factors and multiples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642BDD-BD28-44FA-B3D5-7E6C0D5AC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18" y="2339988"/>
            <a:ext cx="695808" cy="1481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CA8D0A-7A05-4A2E-AF09-D0C9B4591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512" y="2339988"/>
            <a:ext cx="695808" cy="19153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EE5EBD-113D-47BD-9F31-6D2C053E4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51" y="2339989"/>
            <a:ext cx="785590" cy="2715899"/>
          </a:xfrm>
          <a:prstGeom prst="rect">
            <a:avLst/>
          </a:prstGeom>
        </p:spPr>
      </p:pic>
      <p:pic>
        <p:nvPicPr>
          <p:cNvPr id="14" name="Picture 13" descr="A close up of a screen&#10;&#10;Description automatically generated">
            <a:extLst>
              <a:ext uri="{FF2B5EF4-FFF2-40B4-BE49-F238E27FC236}">
                <a16:creationId xmlns:a16="http://schemas.microsoft.com/office/drawing/2014/main" id="{3EE92173-3689-4ADD-81A4-07806696A8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02" y="2498636"/>
            <a:ext cx="4878144" cy="225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1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45C889-B596-4FF4-B098-E251D9AB9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5MD-2 Find factors and multiples</a:t>
            </a:r>
          </a:p>
        </p:txBody>
      </p:sp>
      <p:pic>
        <p:nvPicPr>
          <p:cNvPr id="6" name="Picture 5" descr="A close up of a screen&#10;&#10;Description automatically generated">
            <a:extLst>
              <a:ext uri="{FF2B5EF4-FFF2-40B4-BE49-F238E27FC236}">
                <a16:creationId xmlns:a16="http://schemas.microsoft.com/office/drawing/2014/main" id="{2DE9BCB4-EEF0-4CA0-875F-22FC6DC04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59" y="2498636"/>
            <a:ext cx="4878144" cy="225202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07B36A-F8CB-4C1C-93BD-C34269F09CDB}"/>
              </a:ext>
            </a:extLst>
          </p:cNvPr>
          <p:cNvSpPr txBox="1">
            <a:spLocks/>
          </p:cNvSpPr>
          <p:nvPr/>
        </p:nvSpPr>
        <p:spPr>
          <a:xfrm>
            <a:off x="6225324" y="1378019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 you notice about the arrays that have been created for the first six counting numbers?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Could any of the arrays have been created in different ways? What do those arrays tell you about the number of factors that number has?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each array tell you about the number? Which are prime? Which are not prime? Which are square?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for other small numbers to investigate further.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104250"/>
      </p:ext>
    </p:extLst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7, Learning Outcome 13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60868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identify a common factor or a prime factor of a number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01934"/>
      </p:ext>
    </p:extLst>
  </p:cSld>
  <p:clrMapOvr>
    <a:masterClrMapping/>
  </p:clrMapOvr>
  <p:transition spd="slow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7, Learning Outcome 13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BBF38CD4-ABC1-4D4F-98AC-07746BD69B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2.21 Factors, multiples, prime numbers and composite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379005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4:1-4:3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16-17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97521"/>
      </p:ext>
    </p:extLst>
  </p:cSld>
  <p:clrMapOvr>
    <a:masterClrMapping/>
  </p:clrMapOvr>
  <p:transition spd="slow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3CEB37-2735-4C6E-A606-99ABBA207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634" y="1988142"/>
            <a:ext cx="7975614" cy="344313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2.21 Properties of factors and multiples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2640F6-5802-491C-B7CE-33F1AA4F7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71" y="4640851"/>
            <a:ext cx="710024" cy="7100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4EACD3-9520-483F-8944-158C6C92E5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409" y="1915347"/>
            <a:ext cx="710024" cy="7100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44A998-2790-46D8-AE09-D616DBE00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40" y="3124213"/>
            <a:ext cx="710024" cy="7100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234B06-1962-409B-AA2B-16B6A73F4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725" y="1917728"/>
            <a:ext cx="710024" cy="7100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48F845-C375-48F9-9FAE-7A6B00156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653" y="3124213"/>
            <a:ext cx="710024" cy="7100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C7A288-EB14-4AFA-B408-617AADAAE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725" y="4640851"/>
            <a:ext cx="710024" cy="71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900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2.21 Properties of factors and multiples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8E266A-AECA-4B89-974D-80E95E582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75" y="1988143"/>
            <a:ext cx="2344053" cy="3073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D48ED9-66A6-4799-AF17-4ECC4D578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416" y="1988142"/>
            <a:ext cx="2489947" cy="30735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25200F-9449-4C5E-82B2-7A827858A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97" y="3019869"/>
            <a:ext cx="710024" cy="7100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442408-C0BB-4778-A2AA-3DA062FD8B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895" y="4539725"/>
            <a:ext cx="710024" cy="7100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BDDD71-D6C1-4A2A-A348-707460521C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413" y="4539725"/>
            <a:ext cx="710024" cy="71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482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2.20 Multiplying three factors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2E0BB3C-5DB0-4C7F-9570-39DD5ACC52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9760" y="2276873"/>
            <a:ext cx="4212480" cy="27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0110"/>
      </p:ext>
    </p:extLst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7, Learning Outcome 14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94796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identify a multiple or common multiple of a number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476532"/>
      </p:ext>
    </p:extLst>
  </p:cSld>
  <p:clrMapOvr>
    <a:masterClrMapping/>
  </p:clrMapOvr>
  <p:transition spd="slow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7, Learning Outcome 14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BBF38CD4-ABC1-4D4F-98AC-07746BD69B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2.21 Factors, multiples, prime numbers and composite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89639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5:1-5:4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90504"/>
      </p:ext>
    </p:extLst>
  </p:cSld>
  <p:clrMapOvr>
    <a:masterClrMapping/>
  </p:clrMapOvr>
  <p:transition spd="slow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2.21 Properties of factors and multiples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5:1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8A96DF-BCD7-4156-AC60-071C2011C2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0501" y="2526092"/>
            <a:ext cx="1651001" cy="211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17046"/>
      </p:ext>
    </p:extLst>
  </p:cSld>
  <p:clrMapOvr>
    <a:masterClrMapping/>
  </p:clrMapOvr>
  <p:transition spd="slow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2.21 Properties of factors and multiples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5:3</a:t>
            </a:r>
          </a:p>
        </p:txBody>
      </p:sp>
      <p:pic>
        <p:nvPicPr>
          <p:cNvPr id="4" name="Picture 3" descr="A picture containing large, television, electronics&#10;&#10;Description automatically generated">
            <a:extLst>
              <a:ext uri="{FF2B5EF4-FFF2-40B4-BE49-F238E27FC236}">
                <a16:creationId xmlns:a16="http://schemas.microsoft.com/office/drawing/2014/main" id="{D14524D3-FE7C-4C7A-A036-1E7A17BB4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78" y="1095078"/>
            <a:ext cx="5125044" cy="512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05194"/>
      </p:ext>
    </p:extLst>
  </p:cSld>
  <p:clrMapOvr>
    <a:masterClrMapping/>
  </p:clrMapOvr>
  <p:transition spd="slow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2.21 Properties of factors and multiples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5:4</a:t>
            </a:r>
          </a:p>
        </p:txBody>
      </p:sp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11B5A437-5089-4681-A7EA-090A3590A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179" y="1104259"/>
            <a:ext cx="5106339" cy="51063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795B83-9747-445C-87C2-16C5C254B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973" y="1104259"/>
            <a:ext cx="3067544" cy="5112573"/>
          </a:xfrm>
          <a:prstGeom prst="rect">
            <a:avLst/>
          </a:prstGeom>
        </p:spPr>
      </p:pic>
      <p:pic>
        <p:nvPicPr>
          <p:cNvPr id="7" name="Picture 6" descr="A close up of a keyboard&#10;&#10;Description automatically generated">
            <a:extLst>
              <a:ext uri="{FF2B5EF4-FFF2-40B4-BE49-F238E27FC236}">
                <a16:creationId xmlns:a16="http://schemas.microsoft.com/office/drawing/2014/main" id="{A483BED8-71BF-4989-A982-5BB6370EE9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178" y="1104258"/>
            <a:ext cx="5125044" cy="512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109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B93248-4BF8-4371-B46A-5BC3AFE1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5MD-2 Find factors and multiples</a:t>
            </a:r>
          </a:p>
        </p:txBody>
      </p:sp>
      <p:pic>
        <p:nvPicPr>
          <p:cNvPr id="4" name="Picture 3" descr="A picture containing large, television, electronics&#10;&#10;Description automatically generated">
            <a:extLst>
              <a:ext uri="{FF2B5EF4-FFF2-40B4-BE49-F238E27FC236}">
                <a16:creationId xmlns:a16="http://schemas.microsoft.com/office/drawing/2014/main" id="{D14524D3-FE7C-4C7A-A036-1E7A17BB4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36" y="1095078"/>
            <a:ext cx="5125044" cy="5125044"/>
          </a:xfrm>
          <a:prstGeom prst="rect">
            <a:avLst/>
          </a:prstGeom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id="{78F58143-010D-4945-BE9C-E96A1B4E0F36}"/>
              </a:ext>
            </a:extLst>
          </p:cNvPr>
          <p:cNvSpPr txBox="1"/>
          <p:nvPr/>
        </p:nvSpPr>
        <p:spPr>
          <a:xfrm>
            <a:off x="6096001" y="4223444"/>
            <a:ext cx="5273064" cy="1077218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Nine is a factor of all of these numbers.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Three is a factor of nine which means it is also a factor of all of these numbers.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49E6C1-26CF-47B5-ABEC-F24E878B53A8}"/>
              </a:ext>
            </a:extLst>
          </p:cNvPr>
          <p:cNvSpPr txBox="1">
            <a:spLocks/>
          </p:cNvSpPr>
          <p:nvPr/>
        </p:nvSpPr>
        <p:spPr>
          <a:xfrm>
            <a:off x="6192012" y="1557338"/>
            <a:ext cx="5390389" cy="18716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 you notice about the highlighted numbers?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number is a factor of all of these multiples?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there more than one number that is a factor of all of these multiples?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5900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4EBE49-2CEF-4060-BFA7-7BD1A83E0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5MD-2 Find factors and multiples</a:t>
            </a:r>
          </a:p>
        </p:txBody>
      </p:sp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11B5A437-5089-4681-A7EA-090A3590A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79" y="1104259"/>
            <a:ext cx="5106339" cy="51063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795B83-9747-445C-87C2-16C5C254B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773" y="1104259"/>
            <a:ext cx="3067544" cy="5112573"/>
          </a:xfrm>
          <a:prstGeom prst="rect">
            <a:avLst/>
          </a:prstGeom>
        </p:spPr>
      </p:pic>
      <p:pic>
        <p:nvPicPr>
          <p:cNvPr id="7" name="Picture 6" descr="A close up of a keyboard&#10;&#10;Description automatically generated">
            <a:extLst>
              <a:ext uri="{FF2B5EF4-FFF2-40B4-BE49-F238E27FC236}">
                <a16:creationId xmlns:a16="http://schemas.microsoft.com/office/drawing/2014/main" id="{A483BED8-71BF-4989-A982-5BB6370EE9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78" y="1104258"/>
            <a:ext cx="5125044" cy="512504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78AC04-A66B-466B-AD9E-5F100E036333}"/>
              </a:ext>
            </a:extLst>
          </p:cNvPr>
          <p:cNvSpPr txBox="1">
            <a:spLocks/>
          </p:cNvSpPr>
          <p:nvPr/>
        </p:nvSpPr>
        <p:spPr>
          <a:xfrm>
            <a:off x="6192012" y="1557338"/>
            <a:ext cx="519700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an empty hundred square and shade the multiples of three and five different colours.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the shaded hundred square to identify common multiples of 3 and 5.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 you notice about the common multiples?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would the next common multiple be? How do you know?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6869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7, Learning Outcome 15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53203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knowledge of properties of number to solve problems in a range of contexts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13587"/>
      </p:ext>
    </p:extLst>
  </p:cSld>
  <p:clrMapOvr>
    <a:masterClrMapping/>
  </p:clrMapOvr>
  <p:transition spd="slow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7, Learning Outcome 15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BBF38CD4-ABC1-4D4F-98AC-07746BD69B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2.21 Factors, multiples, prime numbers and composite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433644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5:5-5:6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21-22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17969"/>
      </p:ext>
    </p:extLst>
  </p:cSld>
  <p:clrMapOvr>
    <a:masterClrMapping/>
  </p:clrMapOvr>
  <p:transition spd="slow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6AFAC308-785C-4650-B94E-4B6D48B73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207" y="980932"/>
            <a:ext cx="6037825" cy="412248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2.21 Properties of factors and multiples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5:6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CC280FE-5B69-4646-A92A-2569203556E0}"/>
              </a:ext>
            </a:extLst>
          </p:cNvPr>
          <p:cNvGrpSpPr/>
          <p:nvPr/>
        </p:nvGrpSpPr>
        <p:grpSpPr>
          <a:xfrm>
            <a:off x="2989208" y="4506195"/>
            <a:ext cx="6066449" cy="1660492"/>
            <a:chOff x="1465207" y="4506195"/>
            <a:chExt cx="6066449" cy="166049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7307D4-0650-4B7F-A6DE-8694877CF25C}"/>
                </a:ext>
              </a:extLst>
            </p:cNvPr>
            <p:cNvSpPr txBox="1"/>
            <p:nvPr/>
          </p:nvSpPr>
          <p:spPr bwMode="auto">
            <a:xfrm>
              <a:off x="1465207" y="4506195"/>
              <a:ext cx="4603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63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CFF7BE-A37C-42EA-B0A3-51C976A0B2DF}"/>
                </a:ext>
              </a:extLst>
            </p:cNvPr>
            <p:cNvSpPr txBox="1"/>
            <p:nvPr/>
          </p:nvSpPr>
          <p:spPr bwMode="auto">
            <a:xfrm>
              <a:off x="1890755" y="4673323"/>
              <a:ext cx="4603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25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31BBB1-9650-4368-8627-D3BB358C661E}"/>
                </a:ext>
              </a:extLst>
            </p:cNvPr>
            <p:cNvSpPr txBox="1"/>
            <p:nvPr/>
          </p:nvSpPr>
          <p:spPr bwMode="auto">
            <a:xfrm>
              <a:off x="1750998" y="5131693"/>
              <a:ext cx="4603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72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6D0F87-BC72-491E-879D-4746D1C8680B}"/>
                </a:ext>
              </a:extLst>
            </p:cNvPr>
            <p:cNvSpPr txBox="1"/>
            <p:nvPr/>
          </p:nvSpPr>
          <p:spPr bwMode="auto">
            <a:xfrm>
              <a:off x="1890755" y="5585890"/>
              <a:ext cx="4603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48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B4DB79-D49A-4940-861D-AC130EDA5C54}"/>
                </a:ext>
              </a:extLst>
            </p:cNvPr>
            <p:cNvSpPr txBox="1"/>
            <p:nvPr/>
          </p:nvSpPr>
          <p:spPr bwMode="auto">
            <a:xfrm>
              <a:off x="2327035" y="5355756"/>
              <a:ext cx="4603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24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C14C94-E5DB-429B-A1F7-6D8A581E84B5}"/>
                </a:ext>
              </a:extLst>
            </p:cNvPr>
            <p:cNvSpPr txBox="1"/>
            <p:nvPr/>
          </p:nvSpPr>
          <p:spPr bwMode="auto">
            <a:xfrm>
              <a:off x="2842571" y="5588373"/>
              <a:ext cx="4603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54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CCFE0F-85E2-4836-8D22-8CCA386268BD}"/>
                </a:ext>
              </a:extLst>
            </p:cNvPr>
            <p:cNvSpPr txBox="1"/>
            <p:nvPr/>
          </p:nvSpPr>
          <p:spPr bwMode="auto">
            <a:xfrm>
              <a:off x="3166225" y="5138257"/>
              <a:ext cx="4603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27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213F85-3AB0-499E-A835-5357279A246B}"/>
                </a:ext>
              </a:extLst>
            </p:cNvPr>
            <p:cNvSpPr txBox="1"/>
            <p:nvPr/>
          </p:nvSpPr>
          <p:spPr bwMode="auto">
            <a:xfrm>
              <a:off x="3673619" y="5579857"/>
              <a:ext cx="4603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42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80C818-7044-472A-9581-BA31263341B3}"/>
                </a:ext>
              </a:extLst>
            </p:cNvPr>
            <p:cNvSpPr txBox="1"/>
            <p:nvPr/>
          </p:nvSpPr>
          <p:spPr bwMode="auto">
            <a:xfrm>
              <a:off x="4062275" y="5136062"/>
              <a:ext cx="4603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18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0E9DCD1-893A-48BE-88D2-1638D83D79A0}"/>
                </a:ext>
              </a:extLst>
            </p:cNvPr>
            <p:cNvSpPr txBox="1"/>
            <p:nvPr/>
          </p:nvSpPr>
          <p:spPr bwMode="auto">
            <a:xfrm>
              <a:off x="4486614" y="5766577"/>
              <a:ext cx="4603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36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EA107E-71D4-4131-88B6-ABCF353CF1F8}"/>
                </a:ext>
              </a:extLst>
            </p:cNvPr>
            <p:cNvSpPr txBox="1"/>
            <p:nvPr/>
          </p:nvSpPr>
          <p:spPr bwMode="auto">
            <a:xfrm>
              <a:off x="4602524" y="5196214"/>
              <a:ext cx="5982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630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5669FD-505B-447A-A3D8-F67C4FEE502E}"/>
                </a:ext>
              </a:extLst>
            </p:cNvPr>
            <p:cNvSpPr txBox="1"/>
            <p:nvPr/>
          </p:nvSpPr>
          <p:spPr bwMode="auto">
            <a:xfrm>
              <a:off x="5270144" y="5588913"/>
              <a:ext cx="4603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45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133A569-E33E-4F75-8735-B9D55A47C5B2}"/>
                </a:ext>
              </a:extLst>
            </p:cNvPr>
            <p:cNvSpPr txBox="1"/>
            <p:nvPr/>
          </p:nvSpPr>
          <p:spPr bwMode="auto">
            <a:xfrm>
              <a:off x="5641950" y="5267031"/>
              <a:ext cx="4603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64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15D60C-3CCC-42F4-9176-FA39597C5FF1}"/>
                </a:ext>
              </a:extLst>
            </p:cNvPr>
            <p:cNvSpPr txBox="1"/>
            <p:nvPr/>
          </p:nvSpPr>
          <p:spPr bwMode="auto">
            <a:xfrm>
              <a:off x="6179253" y="5474849"/>
              <a:ext cx="5982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480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C9CB03-6218-4690-B5EC-C5DBB06EE613}"/>
                </a:ext>
              </a:extLst>
            </p:cNvPr>
            <p:cNvSpPr txBox="1"/>
            <p:nvPr/>
          </p:nvSpPr>
          <p:spPr bwMode="auto">
            <a:xfrm>
              <a:off x="6664450" y="5122560"/>
              <a:ext cx="3225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9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7A43F9-8C5D-4336-B270-1349F5C2DB36}"/>
                </a:ext>
              </a:extLst>
            </p:cNvPr>
            <p:cNvSpPr txBox="1"/>
            <p:nvPr/>
          </p:nvSpPr>
          <p:spPr bwMode="auto">
            <a:xfrm>
              <a:off x="6888674" y="5586768"/>
              <a:ext cx="5982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360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7A5A23-EBF9-4E23-825E-B162C6008884}"/>
                </a:ext>
              </a:extLst>
            </p:cNvPr>
            <p:cNvSpPr txBox="1"/>
            <p:nvPr/>
          </p:nvSpPr>
          <p:spPr bwMode="auto">
            <a:xfrm>
              <a:off x="7071274" y="4671836"/>
              <a:ext cx="4603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12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32BB466-79E1-43E9-9F5E-0078B6635FFA}"/>
              </a:ext>
            </a:extLst>
          </p:cNvPr>
          <p:cNvSpPr txBox="1"/>
          <p:nvPr/>
        </p:nvSpPr>
        <p:spPr bwMode="auto">
          <a:xfrm>
            <a:off x="7183374" y="3003115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63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0DA4BE-5377-42D4-AEAD-CEEF67908E07}"/>
              </a:ext>
            </a:extLst>
          </p:cNvPr>
          <p:cNvSpPr txBox="1"/>
          <p:nvPr/>
        </p:nvSpPr>
        <p:spPr bwMode="auto">
          <a:xfrm>
            <a:off x="2096593" y="1918558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C67C0E-FD6D-4823-B33C-2FC252F97E22}"/>
              </a:ext>
            </a:extLst>
          </p:cNvPr>
          <p:cNvSpPr txBox="1"/>
          <p:nvPr/>
        </p:nvSpPr>
        <p:spPr bwMode="auto">
          <a:xfrm>
            <a:off x="5850477" y="3872103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72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BFD5C2-460E-4FC3-99ED-C10ABCB9F2BC}"/>
              </a:ext>
            </a:extLst>
          </p:cNvPr>
          <p:cNvSpPr txBox="1"/>
          <p:nvPr/>
        </p:nvSpPr>
        <p:spPr bwMode="auto">
          <a:xfrm>
            <a:off x="4522611" y="3130284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48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E4B010-F11E-40E1-83D9-7CED00DC40FE}"/>
              </a:ext>
            </a:extLst>
          </p:cNvPr>
          <p:cNvSpPr txBox="1"/>
          <p:nvPr/>
        </p:nvSpPr>
        <p:spPr bwMode="auto">
          <a:xfrm>
            <a:off x="3572542" y="3152234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F33C39-9C18-4FA5-906F-327339CC0003}"/>
              </a:ext>
            </a:extLst>
          </p:cNvPr>
          <p:cNvSpPr txBox="1"/>
          <p:nvPr/>
        </p:nvSpPr>
        <p:spPr bwMode="auto">
          <a:xfrm>
            <a:off x="5526808" y="2641472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54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02320D-F53D-4209-AA2C-356869AC1B3D}"/>
              </a:ext>
            </a:extLst>
          </p:cNvPr>
          <p:cNvSpPr txBox="1"/>
          <p:nvPr/>
        </p:nvSpPr>
        <p:spPr bwMode="auto">
          <a:xfrm>
            <a:off x="7234876" y="4081097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27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A436F0-E223-478F-85AA-08AD187230B9}"/>
              </a:ext>
            </a:extLst>
          </p:cNvPr>
          <p:cNvSpPr txBox="1"/>
          <p:nvPr/>
        </p:nvSpPr>
        <p:spPr bwMode="auto">
          <a:xfrm>
            <a:off x="4029896" y="2147793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42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835558-B6FE-4A8C-88C6-FEB6107FA4F9}"/>
              </a:ext>
            </a:extLst>
          </p:cNvPr>
          <p:cNvSpPr txBox="1"/>
          <p:nvPr/>
        </p:nvSpPr>
        <p:spPr bwMode="auto">
          <a:xfrm>
            <a:off x="5830527" y="2018843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18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5CBBB5-0D65-4CD4-95B6-11EC12D0C62B}"/>
              </a:ext>
            </a:extLst>
          </p:cNvPr>
          <p:cNvSpPr txBox="1"/>
          <p:nvPr/>
        </p:nvSpPr>
        <p:spPr bwMode="auto">
          <a:xfrm>
            <a:off x="6079813" y="2426398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36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825698-FD8E-4446-8E8D-96AB7A57FD46}"/>
              </a:ext>
            </a:extLst>
          </p:cNvPr>
          <p:cNvSpPr txBox="1"/>
          <p:nvPr/>
        </p:nvSpPr>
        <p:spPr bwMode="auto">
          <a:xfrm>
            <a:off x="5571279" y="3320471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630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AC02B5-BDCB-461E-8CE1-632485B3C542}"/>
              </a:ext>
            </a:extLst>
          </p:cNvPr>
          <p:cNvSpPr txBox="1"/>
          <p:nvPr/>
        </p:nvSpPr>
        <p:spPr bwMode="auto">
          <a:xfrm>
            <a:off x="8235782" y="2999048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45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4FF617-C3A9-4131-B86B-5159B70AA2B4}"/>
              </a:ext>
            </a:extLst>
          </p:cNvPr>
          <p:cNvSpPr txBox="1"/>
          <p:nvPr/>
        </p:nvSpPr>
        <p:spPr bwMode="auto">
          <a:xfrm>
            <a:off x="2117943" y="2851922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64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837028-97FD-484F-8999-2213BE9836C3}"/>
              </a:ext>
            </a:extLst>
          </p:cNvPr>
          <p:cNvSpPr txBox="1"/>
          <p:nvPr/>
        </p:nvSpPr>
        <p:spPr bwMode="auto">
          <a:xfrm>
            <a:off x="4232989" y="4138864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480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6F13E01-B564-49BD-B622-7C025B4BE191}"/>
              </a:ext>
            </a:extLst>
          </p:cNvPr>
          <p:cNvSpPr txBox="1"/>
          <p:nvPr/>
        </p:nvSpPr>
        <p:spPr bwMode="auto">
          <a:xfrm>
            <a:off x="7281109" y="1780850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8B846B-3946-4A03-B5E1-4AC216111E64}"/>
              </a:ext>
            </a:extLst>
          </p:cNvPr>
          <p:cNvSpPr txBox="1"/>
          <p:nvPr/>
        </p:nvSpPr>
        <p:spPr bwMode="auto">
          <a:xfrm>
            <a:off x="6010615" y="2969955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360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D0CA89-794F-48C5-8482-466631CA9F9D}"/>
              </a:ext>
            </a:extLst>
          </p:cNvPr>
          <p:cNvSpPr txBox="1"/>
          <p:nvPr/>
        </p:nvSpPr>
        <p:spPr bwMode="auto">
          <a:xfrm>
            <a:off x="4737237" y="1540389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323213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2.20 Multiplying three factors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13CDE5-DACD-40D5-B6B7-4D3E4A49F5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3773" y="2852936"/>
            <a:ext cx="4104457" cy="144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84939"/>
      </p:ext>
    </p:extLst>
  </p:cSld>
  <p:clrMapOvr>
    <a:masterClrMapping/>
  </p:clrMapOvr>
  <p:transition spd="slow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2.21 Properties of factors and multiples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5:6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58" y="1264885"/>
            <a:ext cx="7411487" cy="4328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989" y="3931697"/>
            <a:ext cx="583582" cy="5835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26" y="2856546"/>
            <a:ext cx="583582" cy="583582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 bwMode="auto">
          <a:xfrm>
            <a:off x="7394717" y="2856737"/>
            <a:ext cx="583200" cy="583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619989" y="3931697"/>
            <a:ext cx="583582" cy="583582"/>
            <a:chOff x="8288050" y="5712480"/>
            <a:chExt cx="583582" cy="5835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050" y="5712480"/>
              <a:ext cx="583582" cy="583582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 bwMode="auto">
            <a:xfrm>
              <a:off x="8288241" y="5712671"/>
              <a:ext cx="583200" cy="5832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pic>
        <p:nvPicPr>
          <p:cNvPr id="12" name="Graphic 11" descr="Danger with solid fill">
            <a:extLst>
              <a:ext uri="{FF2B5EF4-FFF2-40B4-BE49-F238E27FC236}">
                <a16:creationId xmlns:a16="http://schemas.microsoft.com/office/drawing/2014/main" id="{2AC0CDCD-9277-42B4-B561-89B16EF781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40193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579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13403 -0.15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A911-1A35-48AE-8C56-ADD53976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5MD-2 Find factors and multiples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6885B7-6001-4EE5-8C76-FB71047FBBB7}"/>
              </a:ext>
            </a:extLst>
          </p:cNvPr>
          <p:cNvGrpSpPr/>
          <p:nvPr/>
        </p:nvGrpSpPr>
        <p:grpSpPr>
          <a:xfrm>
            <a:off x="977103" y="1530841"/>
            <a:ext cx="501614" cy="501614"/>
            <a:chOff x="977103" y="2523745"/>
            <a:chExt cx="501614" cy="50161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366C9E1-E24E-4E93-8E77-82BB4B8B3FB4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D093BD-A4FC-46A3-A268-53F64D09667E}"/>
                </a:ext>
              </a:extLst>
            </p:cNvPr>
            <p:cNvSpPr txBox="1"/>
            <p:nvPr/>
          </p:nvSpPr>
          <p:spPr>
            <a:xfrm>
              <a:off x="1095086" y="2579722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5B5F689-32C6-499F-A02B-18EBC49AE0A5}"/>
              </a:ext>
            </a:extLst>
          </p:cNvPr>
          <p:cNvGrpSpPr/>
          <p:nvPr/>
        </p:nvGrpSpPr>
        <p:grpSpPr>
          <a:xfrm>
            <a:off x="1690539" y="1530841"/>
            <a:ext cx="501614" cy="501614"/>
            <a:chOff x="977103" y="2523745"/>
            <a:chExt cx="501614" cy="50161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2B9B4BC-5AA8-435D-B979-B2A29FAA0EF9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8CC428-F63A-457B-8BD7-44B3AE8D733E}"/>
                </a:ext>
              </a:extLst>
            </p:cNvPr>
            <p:cNvSpPr txBox="1"/>
            <p:nvPr/>
          </p:nvSpPr>
          <p:spPr>
            <a:xfrm>
              <a:off x="1095086" y="2579722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6625E8-9D96-4CAD-8392-13E8D34FB60C}"/>
              </a:ext>
            </a:extLst>
          </p:cNvPr>
          <p:cNvGrpSpPr/>
          <p:nvPr/>
        </p:nvGrpSpPr>
        <p:grpSpPr>
          <a:xfrm>
            <a:off x="2403975" y="1530841"/>
            <a:ext cx="501614" cy="501614"/>
            <a:chOff x="977103" y="2523745"/>
            <a:chExt cx="501614" cy="50161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CF02C19-EE16-4CEE-A98B-A1A0B1B5D337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B85C15E-D417-461E-805C-9D11D783641D}"/>
                </a:ext>
              </a:extLst>
            </p:cNvPr>
            <p:cNvSpPr txBox="1"/>
            <p:nvPr/>
          </p:nvSpPr>
          <p:spPr>
            <a:xfrm>
              <a:off x="1095086" y="2579722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C8DC414-CA36-429D-A201-81A201021FA8}"/>
              </a:ext>
            </a:extLst>
          </p:cNvPr>
          <p:cNvGrpSpPr/>
          <p:nvPr/>
        </p:nvGrpSpPr>
        <p:grpSpPr>
          <a:xfrm>
            <a:off x="3117411" y="1530841"/>
            <a:ext cx="501614" cy="501614"/>
            <a:chOff x="977103" y="2523745"/>
            <a:chExt cx="501614" cy="50161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643D7B1-A5AF-4AA3-A92B-8DEAB25AF4D0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E9BB3E4-03C5-4003-A36B-C9431D07AC19}"/>
                </a:ext>
              </a:extLst>
            </p:cNvPr>
            <p:cNvSpPr txBox="1"/>
            <p:nvPr/>
          </p:nvSpPr>
          <p:spPr>
            <a:xfrm>
              <a:off x="1095086" y="2579722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061C595-59D7-4D29-A0D3-5B6CD45E590A}"/>
              </a:ext>
            </a:extLst>
          </p:cNvPr>
          <p:cNvGrpSpPr/>
          <p:nvPr/>
        </p:nvGrpSpPr>
        <p:grpSpPr>
          <a:xfrm>
            <a:off x="3830847" y="1530841"/>
            <a:ext cx="501614" cy="501614"/>
            <a:chOff x="977103" y="2523745"/>
            <a:chExt cx="501614" cy="501614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941B1D5-6FAD-4411-ADC9-3574155C138A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39592C3-62C4-4B87-AF8A-E505F250C707}"/>
                </a:ext>
              </a:extLst>
            </p:cNvPr>
            <p:cNvSpPr txBox="1"/>
            <p:nvPr/>
          </p:nvSpPr>
          <p:spPr>
            <a:xfrm>
              <a:off x="1095086" y="2579722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2F9E04A-29B2-4B32-B513-6C8734A00704}"/>
              </a:ext>
            </a:extLst>
          </p:cNvPr>
          <p:cNvGrpSpPr/>
          <p:nvPr/>
        </p:nvGrpSpPr>
        <p:grpSpPr>
          <a:xfrm>
            <a:off x="4544283" y="1530841"/>
            <a:ext cx="501614" cy="501614"/>
            <a:chOff x="977103" y="2523745"/>
            <a:chExt cx="501614" cy="50161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744DF05-9499-4507-8F1C-9D470E1775BB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1CD6035-76DE-4F55-B45C-94082481D46C}"/>
                </a:ext>
              </a:extLst>
            </p:cNvPr>
            <p:cNvSpPr txBox="1"/>
            <p:nvPr/>
          </p:nvSpPr>
          <p:spPr>
            <a:xfrm>
              <a:off x="1095086" y="2579722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22B82BA-63F0-49BA-968F-F5D0D52B96C4}"/>
              </a:ext>
            </a:extLst>
          </p:cNvPr>
          <p:cNvGrpSpPr/>
          <p:nvPr/>
        </p:nvGrpSpPr>
        <p:grpSpPr>
          <a:xfrm>
            <a:off x="5257717" y="1530841"/>
            <a:ext cx="501614" cy="501614"/>
            <a:chOff x="977103" y="2523745"/>
            <a:chExt cx="501614" cy="501614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2BE34D1-459B-4142-957B-597D604002F6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9D7087E-670E-455E-8672-E5219A4D789A}"/>
                </a:ext>
              </a:extLst>
            </p:cNvPr>
            <p:cNvSpPr txBox="1"/>
            <p:nvPr/>
          </p:nvSpPr>
          <p:spPr>
            <a:xfrm>
              <a:off x="1095086" y="2579722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18DB719-8CF7-42BE-B752-141747A80CA2}"/>
              </a:ext>
            </a:extLst>
          </p:cNvPr>
          <p:cNvGrpSpPr/>
          <p:nvPr/>
        </p:nvGrpSpPr>
        <p:grpSpPr>
          <a:xfrm>
            <a:off x="977103" y="2207562"/>
            <a:ext cx="501614" cy="501614"/>
            <a:chOff x="977103" y="2523745"/>
            <a:chExt cx="501614" cy="501614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F913939-4E45-4345-92A6-866D135672F9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581732-9CED-4844-B246-D64EDB056CDF}"/>
                </a:ext>
              </a:extLst>
            </p:cNvPr>
            <p:cNvSpPr txBox="1"/>
            <p:nvPr/>
          </p:nvSpPr>
          <p:spPr>
            <a:xfrm>
              <a:off x="1095086" y="2579722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77B946-50C3-4E87-86A5-DC4E41BDE341}"/>
              </a:ext>
            </a:extLst>
          </p:cNvPr>
          <p:cNvGrpSpPr/>
          <p:nvPr/>
        </p:nvGrpSpPr>
        <p:grpSpPr>
          <a:xfrm>
            <a:off x="1690539" y="2207562"/>
            <a:ext cx="501614" cy="501614"/>
            <a:chOff x="977103" y="2523745"/>
            <a:chExt cx="501614" cy="50161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4E354B0-EA12-4259-98EA-7D8C96B48AAE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6488C35-A129-4E5C-A231-8478EAEAF3F9}"/>
                </a:ext>
              </a:extLst>
            </p:cNvPr>
            <p:cNvSpPr txBox="1"/>
            <p:nvPr/>
          </p:nvSpPr>
          <p:spPr>
            <a:xfrm>
              <a:off x="1095086" y="2579722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7ACF98C-D645-4A47-B6A2-A209AD80674E}"/>
              </a:ext>
            </a:extLst>
          </p:cNvPr>
          <p:cNvGrpSpPr/>
          <p:nvPr/>
        </p:nvGrpSpPr>
        <p:grpSpPr>
          <a:xfrm>
            <a:off x="2403975" y="2207562"/>
            <a:ext cx="501614" cy="501614"/>
            <a:chOff x="977103" y="2523745"/>
            <a:chExt cx="501614" cy="501614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4DA1857-B7A1-44C5-8F84-395921F933F3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934B2E9-7C13-47A0-9AE7-BC9986962C49}"/>
                </a:ext>
              </a:extLst>
            </p:cNvPr>
            <p:cNvSpPr txBox="1"/>
            <p:nvPr/>
          </p:nvSpPr>
          <p:spPr>
            <a:xfrm>
              <a:off x="1095086" y="2579722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EAD7EF1-574D-4AC7-8BCF-E58E6596275B}"/>
              </a:ext>
            </a:extLst>
          </p:cNvPr>
          <p:cNvGrpSpPr/>
          <p:nvPr/>
        </p:nvGrpSpPr>
        <p:grpSpPr>
          <a:xfrm>
            <a:off x="3117411" y="2207562"/>
            <a:ext cx="501614" cy="501614"/>
            <a:chOff x="977103" y="2523745"/>
            <a:chExt cx="501614" cy="501614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2DCA0B4-7411-47B8-A135-AEC461460390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8D78EFE-73F6-4683-B8F0-784CB43DE719}"/>
                </a:ext>
              </a:extLst>
            </p:cNvPr>
            <p:cNvSpPr txBox="1"/>
            <p:nvPr/>
          </p:nvSpPr>
          <p:spPr>
            <a:xfrm>
              <a:off x="1095086" y="2579722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4DE39CA-86C8-4D56-ACD9-90E64CB21F04}"/>
              </a:ext>
            </a:extLst>
          </p:cNvPr>
          <p:cNvGrpSpPr/>
          <p:nvPr/>
        </p:nvGrpSpPr>
        <p:grpSpPr>
          <a:xfrm>
            <a:off x="3830847" y="2207562"/>
            <a:ext cx="501614" cy="501614"/>
            <a:chOff x="977103" y="2523745"/>
            <a:chExt cx="501614" cy="501614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C1BAEC3-EA6D-466F-BBEA-6C36B4A24199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6107E90-45D6-4D21-A852-BEC903FEF3C7}"/>
                </a:ext>
              </a:extLst>
            </p:cNvPr>
            <p:cNvSpPr txBox="1"/>
            <p:nvPr/>
          </p:nvSpPr>
          <p:spPr>
            <a:xfrm>
              <a:off x="1095086" y="2579722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04303AB-AEAF-4104-89E5-81F57CD064B0}"/>
              </a:ext>
            </a:extLst>
          </p:cNvPr>
          <p:cNvGrpSpPr/>
          <p:nvPr/>
        </p:nvGrpSpPr>
        <p:grpSpPr>
          <a:xfrm>
            <a:off x="4544283" y="2207562"/>
            <a:ext cx="501614" cy="501614"/>
            <a:chOff x="977103" y="2523745"/>
            <a:chExt cx="501614" cy="501614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501F106-49A6-469B-8333-7847E589C8A0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7D0FD25-CB1E-419E-9F25-B4B8613A1F7F}"/>
                </a:ext>
              </a:extLst>
            </p:cNvPr>
            <p:cNvSpPr txBox="1"/>
            <p:nvPr/>
          </p:nvSpPr>
          <p:spPr>
            <a:xfrm>
              <a:off x="1095086" y="2579722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E7F3DF0-D3AC-45B6-BA66-E5759CE250E6}"/>
              </a:ext>
            </a:extLst>
          </p:cNvPr>
          <p:cNvGrpSpPr/>
          <p:nvPr/>
        </p:nvGrpSpPr>
        <p:grpSpPr>
          <a:xfrm>
            <a:off x="5257717" y="2207562"/>
            <a:ext cx="501614" cy="501614"/>
            <a:chOff x="977103" y="2523745"/>
            <a:chExt cx="501614" cy="501614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C08BB4E-392A-492B-9B75-719FCDC0038F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65DB5E0-6341-41B1-8431-6CADD6B97CAE}"/>
                </a:ext>
              </a:extLst>
            </p:cNvPr>
            <p:cNvSpPr txBox="1"/>
            <p:nvPr/>
          </p:nvSpPr>
          <p:spPr>
            <a:xfrm>
              <a:off x="1095086" y="2579722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9D86127-CECD-4A9C-ACE8-37C0E47A4077}"/>
              </a:ext>
            </a:extLst>
          </p:cNvPr>
          <p:cNvGrpSpPr/>
          <p:nvPr/>
        </p:nvGrpSpPr>
        <p:grpSpPr>
          <a:xfrm>
            <a:off x="977103" y="2927386"/>
            <a:ext cx="501614" cy="501614"/>
            <a:chOff x="977103" y="2523745"/>
            <a:chExt cx="501614" cy="50161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A6751D1-69AC-4645-8A38-612288A465DA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A40C745-D6F1-449C-88B0-D907F9BB0AE1}"/>
                </a:ext>
              </a:extLst>
            </p:cNvPr>
            <p:cNvSpPr txBox="1"/>
            <p:nvPr/>
          </p:nvSpPr>
          <p:spPr>
            <a:xfrm>
              <a:off x="1095086" y="2579722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B00F7AD-C767-4655-A26E-E2E6945966FF}"/>
              </a:ext>
            </a:extLst>
          </p:cNvPr>
          <p:cNvGrpSpPr/>
          <p:nvPr/>
        </p:nvGrpSpPr>
        <p:grpSpPr>
          <a:xfrm>
            <a:off x="1690539" y="2927386"/>
            <a:ext cx="501614" cy="501614"/>
            <a:chOff x="977103" y="2523745"/>
            <a:chExt cx="501614" cy="501614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5569332-A990-4C4C-9DA2-61ACDE5A2111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059E4DA-FF56-4D74-92B4-E0DF9B52E30D}"/>
                </a:ext>
              </a:extLst>
            </p:cNvPr>
            <p:cNvSpPr txBox="1"/>
            <p:nvPr/>
          </p:nvSpPr>
          <p:spPr>
            <a:xfrm>
              <a:off x="1095086" y="2579722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B36A820-A4E5-4284-8CB5-B12814B81FCB}"/>
              </a:ext>
            </a:extLst>
          </p:cNvPr>
          <p:cNvGrpSpPr/>
          <p:nvPr/>
        </p:nvGrpSpPr>
        <p:grpSpPr>
          <a:xfrm>
            <a:off x="2403975" y="2927386"/>
            <a:ext cx="501614" cy="501614"/>
            <a:chOff x="977103" y="2523745"/>
            <a:chExt cx="501614" cy="501614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F8DFE91-92BF-42D6-A315-1186E7373EE8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E7923C4-7D1E-48A1-8478-38C50A4CC75D}"/>
                </a:ext>
              </a:extLst>
            </p:cNvPr>
            <p:cNvSpPr txBox="1"/>
            <p:nvPr/>
          </p:nvSpPr>
          <p:spPr>
            <a:xfrm>
              <a:off x="1095086" y="2579722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6B8F74C-19CF-403B-A119-AD2C545487A9}"/>
              </a:ext>
            </a:extLst>
          </p:cNvPr>
          <p:cNvGrpSpPr/>
          <p:nvPr/>
        </p:nvGrpSpPr>
        <p:grpSpPr>
          <a:xfrm>
            <a:off x="3117411" y="2927386"/>
            <a:ext cx="501614" cy="501614"/>
            <a:chOff x="977103" y="2523745"/>
            <a:chExt cx="501614" cy="501614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21D09A4-6DE4-4602-AE43-91C24A8D4998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A842A18-3D74-468D-9A0C-5404D25E938C}"/>
                </a:ext>
              </a:extLst>
            </p:cNvPr>
            <p:cNvSpPr txBox="1"/>
            <p:nvPr/>
          </p:nvSpPr>
          <p:spPr>
            <a:xfrm>
              <a:off x="1095086" y="2579722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08215A4-55A3-41C3-90E2-73B47EE7B3A7}"/>
              </a:ext>
            </a:extLst>
          </p:cNvPr>
          <p:cNvGrpSpPr/>
          <p:nvPr/>
        </p:nvGrpSpPr>
        <p:grpSpPr>
          <a:xfrm>
            <a:off x="3830847" y="2927386"/>
            <a:ext cx="501614" cy="501614"/>
            <a:chOff x="977103" y="2523745"/>
            <a:chExt cx="501614" cy="501614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9CA111B-1686-41C6-ABCC-8B6363293E05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7C554E0-98F1-4E0A-AD5F-49A392CFE1C8}"/>
                </a:ext>
              </a:extLst>
            </p:cNvPr>
            <p:cNvSpPr txBox="1"/>
            <p:nvPr/>
          </p:nvSpPr>
          <p:spPr>
            <a:xfrm>
              <a:off x="1095086" y="2579722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FB248D1-36F5-4651-8602-68E6CB83D166}"/>
              </a:ext>
            </a:extLst>
          </p:cNvPr>
          <p:cNvGrpSpPr/>
          <p:nvPr/>
        </p:nvGrpSpPr>
        <p:grpSpPr>
          <a:xfrm>
            <a:off x="4544283" y="2927386"/>
            <a:ext cx="501614" cy="501614"/>
            <a:chOff x="977103" y="2523745"/>
            <a:chExt cx="501614" cy="501614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2A82AAE-F456-470D-A81C-C5990008444B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3AC155B-27EF-43DF-A071-95AB83F6446B}"/>
                </a:ext>
              </a:extLst>
            </p:cNvPr>
            <p:cNvSpPr txBox="1"/>
            <p:nvPr/>
          </p:nvSpPr>
          <p:spPr>
            <a:xfrm>
              <a:off x="1095086" y="2579722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4D20DC1-4F6C-4AAF-A725-FC65C2C32D99}"/>
              </a:ext>
            </a:extLst>
          </p:cNvPr>
          <p:cNvGrpSpPr/>
          <p:nvPr/>
        </p:nvGrpSpPr>
        <p:grpSpPr>
          <a:xfrm>
            <a:off x="5257717" y="2927386"/>
            <a:ext cx="501614" cy="501614"/>
            <a:chOff x="977103" y="2523745"/>
            <a:chExt cx="501614" cy="501614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390AFA8-5279-441C-BFCF-A934E57BF03C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B421004-5EDB-4240-8B98-D7E74FC73695}"/>
                </a:ext>
              </a:extLst>
            </p:cNvPr>
            <p:cNvSpPr txBox="1"/>
            <p:nvPr/>
          </p:nvSpPr>
          <p:spPr>
            <a:xfrm>
              <a:off x="1095086" y="2579722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A8AE4BD3-16EB-44B2-919C-D95881587479}"/>
              </a:ext>
            </a:extLst>
          </p:cNvPr>
          <p:cNvSpPr txBox="1"/>
          <p:nvPr/>
        </p:nvSpPr>
        <p:spPr>
          <a:xfrm>
            <a:off x="622163" y="3856437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 × 3 = 21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F3390678-8ED8-4D70-B18F-CE8C3BE7A305}"/>
              </a:ext>
            </a:extLst>
          </p:cNvPr>
          <p:cNvSpPr txBox="1"/>
          <p:nvPr/>
        </p:nvSpPr>
        <p:spPr>
          <a:xfrm>
            <a:off x="6215160" y="4680546"/>
            <a:ext cx="5510595" cy="701731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 and 3 are factors of 21.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 is a multiple of 7 and 3.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657C71A-B37F-42F4-80EF-4448E9503CC6}"/>
              </a:ext>
            </a:extLst>
          </p:cNvPr>
          <p:cNvSpPr txBox="1">
            <a:spLocks/>
          </p:cNvSpPr>
          <p:nvPr/>
        </p:nvSpPr>
        <p:spPr>
          <a:xfrm>
            <a:off x="6215161" y="1500369"/>
            <a:ext cx="4881754" cy="38572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Identify where each of the digits in the multiplication equation are represented in the array.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the array and multiplication equations, what statements about factors and multiples can be made?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C1B10A24-94CD-49CE-98FA-FB9520975AA1}"/>
              </a:ext>
            </a:extLst>
          </p:cNvPr>
          <p:cNvSpPr txBox="1"/>
          <p:nvPr/>
        </p:nvSpPr>
        <p:spPr>
          <a:xfrm>
            <a:off x="6225324" y="2573393"/>
            <a:ext cx="5631316" cy="1034129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 represents the number of counters in each row.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 represents the number of counters in each column.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 represents the total number of counters.</a:t>
            </a:r>
          </a:p>
        </p:txBody>
      </p:sp>
    </p:spTree>
    <p:extLst>
      <p:ext uri="{BB962C8B-B14F-4D97-AF65-F5344CB8AC3E}">
        <p14:creationId xmlns:p14="http://schemas.microsoft.com/office/powerpoint/2010/main" val="3191079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A911-1A35-48AE-8C56-ADD53976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5MD-2 Find factors and multiples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04FA18-70C7-475E-A9FD-0BF9D4E6B150}"/>
              </a:ext>
            </a:extLst>
          </p:cNvPr>
          <p:cNvSpPr txBox="1"/>
          <p:nvPr/>
        </p:nvSpPr>
        <p:spPr>
          <a:xfrm>
            <a:off x="626976" y="3856437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 × 30 = 210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6885B7-6001-4EE5-8C76-FB71047FBBB7}"/>
              </a:ext>
            </a:extLst>
          </p:cNvPr>
          <p:cNvGrpSpPr/>
          <p:nvPr/>
        </p:nvGrpSpPr>
        <p:grpSpPr>
          <a:xfrm>
            <a:off x="977103" y="1530841"/>
            <a:ext cx="501614" cy="501614"/>
            <a:chOff x="977103" y="2523745"/>
            <a:chExt cx="501614" cy="50161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366C9E1-E24E-4E93-8E77-82BB4B8B3FB4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D093BD-A4FC-46A3-A268-53F64D09667E}"/>
                </a:ext>
              </a:extLst>
            </p:cNvPr>
            <p:cNvSpPr txBox="1"/>
            <p:nvPr/>
          </p:nvSpPr>
          <p:spPr>
            <a:xfrm>
              <a:off x="987685" y="257972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5B5F689-32C6-499F-A02B-18EBC49AE0A5}"/>
              </a:ext>
            </a:extLst>
          </p:cNvPr>
          <p:cNvGrpSpPr/>
          <p:nvPr/>
        </p:nvGrpSpPr>
        <p:grpSpPr>
          <a:xfrm>
            <a:off x="1690539" y="1530841"/>
            <a:ext cx="501614" cy="501614"/>
            <a:chOff x="977103" y="2523745"/>
            <a:chExt cx="501614" cy="50161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2B9B4BC-5AA8-435D-B979-B2A29FAA0EF9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8CC428-F63A-457B-8BD7-44B3AE8D733E}"/>
                </a:ext>
              </a:extLst>
            </p:cNvPr>
            <p:cNvSpPr txBox="1"/>
            <p:nvPr/>
          </p:nvSpPr>
          <p:spPr>
            <a:xfrm>
              <a:off x="987685" y="257972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6625E8-9D96-4CAD-8392-13E8D34FB60C}"/>
              </a:ext>
            </a:extLst>
          </p:cNvPr>
          <p:cNvGrpSpPr/>
          <p:nvPr/>
        </p:nvGrpSpPr>
        <p:grpSpPr>
          <a:xfrm>
            <a:off x="2403975" y="1530841"/>
            <a:ext cx="501614" cy="501614"/>
            <a:chOff x="977103" y="2523745"/>
            <a:chExt cx="501614" cy="50161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CF02C19-EE16-4CEE-A98B-A1A0B1B5D337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B85C15E-D417-461E-805C-9D11D783641D}"/>
                </a:ext>
              </a:extLst>
            </p:cNvPr>
            <p:cNvSpPr txBox="1"/>
            <p:nvPr/>
          </p:nvSpPr>
          <p:spPr>
            <a:xfrm>
              <a:off x="987685" y="257972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C8DC414-CA36-429D-A201-81A201021FA8}"/>
              </a:ext>
            </a:extLst>
          </p:cNvPr>
          <p:cNvGrpSpPr/>
          <p:nvPr/>
        </p:nvGrpSpPr>
        <p:grpSpPr>
          <a:xfrm>
            <a:off x="3117411" y="1530841"/>
            <a:ext cx="501614" cy="501614"/>
            <a:chOff x="977103" y="2523745"/>
            <a:chExt cx="501614" cy="50161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643D7B1-A5AF-4AA3-A92B-8DEAB25AF4D0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E9BB3E4-03C5-4003-A36B-C9431D07AC19}"/>
                </a:ext>
              </a:extLst>
            </p:cNvPr>
            <p:cNvSpPr txBox="1"/>
            <p:nvPr/>
          </p:nvSpPr>
          <p:spPr>
            <a:xfrm>
              <a:off x="987685" y="257972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061C595-59D7-4D29-A0D3-5B6CD45E590A}"/>
              </a:ext>
            </a:extLst>
          </p:cNvPr>
          <p:cNvGrpSpPr/>
          <p:nvPr/>
        </p:nvGrpSpPr>
        <p:grpSpPr>
          <a:xfrm>
            <a:off x="3830847" y="1530841"/>
            <a:ext cx="501614" cy="501614"/>
            <a:chOff x="977103" y="2523745"/>
            <a:chExt cx="501614" cy="501614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941B1D5-6FAD-4411-ADC9-3574155C138A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39592C3-62C4-4B87-AF8A-E505F250C707}"/>
                </a:ext>
              </a:extLst>
            </p:cNvPr>
            <p:cNvSpPr txBox="1"/>
            <p:nvPr/>
          </p:nvSpPr>
          <p:spPr>
            <a:xfrm>
              <a:off x="987685" y="257972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2F9E04A-29B2-4B32-B513-6C8734A00704}"/>
              </a:ext>
            </a:extLst>
          </p:cNvPr>
          <p:cNvGrpSpPr/>
          <p:nvPr/>
        </p:nvGrpSpPr>
        <p:grpSpPr>
          <a:xfrm>
            <a:off x="4544283" y="1530841"/>
            <a:ext cx="501614" cy="501614"/>
            <a:chOff x="977103" y="2523745"/>
            <a:chExt cx="501614" cy="50161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744DF05-9499-4507-8F1C-9D470E1775BB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1CD6035-76DE-4F55-B45C-94082481D46C}"/>
                </a:ext>
              </a:extLst>
            </p:cNvPr>
            <p:cNvSpPr txBox="1"/>
            <p:nvPr/>
          </p:nvSpPr>
          <p:spPr>
            <a:xfrm>
              <a:off x="987685" y="257972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22B82BA-63F0-49BA-968F-F5D0D52B96C4}"/>
              </a:ext>
            </a:extLst>
          </p:cNvPr>
          <p:cNvGrpSpPr/>
          <p:nvPr/>
        </p:nvGrpSpPr>
        <p:grpSpPr>
          <a:xfrm>
            <a:off x="5257717" y="1530841"/>
            <a:ext cx="501614" cy="501614"/>
            <a:chOff x="977103" y="2523745"/>
            <a:chExt cx="501614" cy="501614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2BE34D1-459B-4142-957B-597D604002F6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9D7087E-670E-455E-8672-E5219A4D789A}"/>
                </a:ext>
              </a:extLst>
            </p:cNvPr>
            <p:cNvSpPr txBox="1"/>
            <p:nvPr/>
          </p:nvSpPr>
          <p:spPr>
            <a:xfrm>
              <a:off x="987685" y="257972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18DB719-8CF7-42BE-B752-141747A80CA2}"/>
              </a:ext>
            </a:extLst>
          </p:cNvPr>
          <p:cNvGrpSpPr/>
          <p:nvPr/>
        </p:nvGrpSpPr>
        <p:grpSpPr>
          <a:xfrm>
            <a:off x="977103" y="2207562"/>
            <a:ext cx="501614" cy="501614"/>
            <a:chOff x="977103" y="2523745"/>
            <a:chExt cx="501614" cy="501614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F913939-4E45-4345-92A6-866D135672F9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581732-9CED-4844-B246-D64EDB056CDF}"/>
                </a:ext>
              </a:extLst>
            </p:cNvPr>
            <p:cNvSpPr txBox="1"/>
            <p:nvPr/>
          </p:nvSpPr>
          <p:spPr>
            <a:xfrm>
              <a:off x="987685" y="257972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77B946-50C3-4E87-86A5-DC4E41BDE341}"/>
              </a:ext>
            </a:extLst>
          </p:cNvPr>
          <p:cNvGrpSpPr/>
          <p:nvPr/>
        </p:nvGrpSpPr>
        <p:grpSpPr>
          <a:xfrm>
            <a:off x="1690539" y="2207562"/>
            <a:ext cx="501614" cy="501614"/>
            <a:chOff x="977103" y="2523745"/>
            <a:chExt cx="501614" cy="50161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4E354B0-EA12-4259-98EA-7D8C96B48AAE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6488C35-A129-4E5C-A231-8478EAEAF3F9}"/>
                </a:ext>
              </a:extLst>
            </p:cNvPr>
            <p:cNvSpPr txBox="1"/>
            <p:nvPr/>
          </p:nvSpPr>
          <p:spPr>
            <a:xfrm>
              <a:off x="987685" y="257972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7ACF98C-D645-4A47-B6A2-A209AD80674E}"/>
              </a:ext>
            </a:extLst>
          </p:cNvPr>
          <p:cNvGrpSpPr/>
          <p:nvPr/>
        </p:nvGrpSpPr>
        <p:grpSpPr>
          <a:xfrm>
            <a:off x="2403975" y="2207562"/>
            <a:ext cx="501614" cy="501614"/>
            <a:chOff x="977103" y="2523745"/>
            <a:chExt cx="501614" cy="501614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4DA1857-B7A1-44C5-8F84-395921F933F3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934B2E9-7C13-47A0-9AE7-BC9986962C49}"/>
                </a:ext>
              </a:extLst>
            </p:cNvPr>
            <p:cNvSpPr txBox="1"/>
            <p:nvPr/>
          </p:nvSpPr>
          <p:spPr>
            <a:xfrm>
              <a:off x="987685" y="257972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EAD7EF1-574D-4AC7-8BCF-E58E6596275B}"/>
              </a:ext>
            </a:extLst>
          </p:cNvPr>
          <p:cNvGrpSpPr/>
          <p:nvPr/>
        </p:nvGrpSpPr>
        <p:grpSpPr>
          <a:xfrm>
            <a:off x="3117411" y="2207562"/>
            <a:ext cx="501614" cy="501614"/>
            <a:chOff x="977103" y="2523745"/>
            <a:chExt cx="501614" cy="501614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2DCA0B4-7411-47B8-A135-AEC461460390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8D78EFE-73F6-4683-B8F0-784CB43DE719}"/>
                </a:ext>
              </a:extLst>
            </p:cNvPr>
            <p:cNvSpPr txBox="1"/>
            <p:nvPr/>
          </p:nvSpPr>
          <p:spPr>
            <a:xfrm>
              <a:off x="987685" y="257972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4DE39CA-86C8-4D56-ACD9-90E64CB21F04}"/>
              </a:ext>
            </a:extLst>
          </p:cNvPr>
          <p:cNvGrpSpPr/>
          <p:nvPr/>
        </p:nvGrpSpPr>
        <p:grpSpPr>
          <a:xfrm>
            <a:off x="3830847" y="2207562"/>
            <a:ext cx="501614" cy="501614"/>
            <a:chOff x="977103" y="2523745"/>
            <a:chExt cx="501614" cy="501614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C1BAEC3-EA6D-466F-BBEA-6C36B4A24199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6107E90-45D6-4D21-A852-BEC903FEF3C7}"/>
                </a:ext>
              </a:extLst>
            </p:cNvPr>
            <p:cNvSpPr txBox="1"/>
            <p:nvPr/>
          </p:nvSpPr>
          <p:spPr>
            <a:xfrm>
              <a:off x="987685" y="257972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04303AB-AEAF-4104-89E5-81F57CD064B0}"/>
              </a:ext>
            </a:extLst>
          </p:cNvPr>
          <p:cNvGrpSpPr/>
          <p:nvPr/>
        </p:nvGrpSpPr>
        <p:grpSpPr>
          <a:xfrm>
            <a:off x="4544283" y="2207562"/>
            <a:ext cx="501614" cy="501614"/>
            <a:chOff x="977103" y="2523745"/>
            <a:chExt cx="501614" cy="501614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501F106-49A6-469B-8333-7847E589C8A0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7D0FD25-CB1E-419E-9F25-B4B8613A1F7F}"/>
                </a:ext>
              </a:extLst>
            </p:cNvPr>
            <p:cNvSpPr txBox="1"/>
            <p:nvPr/>
          </p:nvSpPr>
          <p:spPr>
            <a:xfrm>
              <a:off x="987685" y="257972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E7F3DF0-D3AC-45B6-BA66-E5759CE250E6}"/>
              </a:ext>
            </a:extLst>
          </p:cNvPr>
          <p:cNvGrpSpPr/>
          <p:nvPr/>
        </p:nvGrpSpPr>
        <p:grpSpPr>
          <a:xfrm>
            <a:off x="5257717" y="2207562"/>
            <a:ext cx="501614" cy="501614"/>
            <a:chOff x="977103" y="2523745"/>
            <a:chExt cx="501614" cy="501614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C08BB4E-392A-492B-9B75-719FCDC0038F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65DB5E0-6341-41B1-8431-6CADD6B97CAE}"/>
                </a:ext>
              </a:extLst>
            </p:cNvPr>
            <p:cNvSpPr txBox="1"/>
            <p:nvPr/>
          </p:nvSpPr>
          <p:spPr>
            <a:xfrm>
              <a:off x="987685" y="257972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9D86127-CECD-4A9C-ACE8-37C0E47A4077}"/>
              </a:ext>
            </a:extLst>
          </p:cNvPr>
          <p:cNvGrpSpPr/>
          <p:nvPr/>
        </p:nvGrpSpPr>
        <p:grpSpPr>
          <a:xfrm>
            <a:off x="977103" y="2927386"/>
            <a:ext cx="501614" cy="501614"/>
            <a:chOff x="977103" y="2523745"/>
            <a:chExt cx="501614" cy="50161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A6751D1-69AC-4645-8A38-612288A465DA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A40C745-D6F1-449C-88B0-D907F9BB0AE1}"/>
                </a:ext>
              </a:extLst>
            </p:cNvPr>
            <p:cNvSpPr txBox="1"/>
            <p:nvPr/>
          </p:nvSpPr>
          <p:spPr>
            <a:xfrm>
              <a:off x="987685" y="257972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B00F7AD-C767-4655-A26E-E2E6945966FF}"/>
              </a:ext>
            </a:extLst>
          </p:cNvPr>
          <p:cNvGrpSpPr/>
          <p:nvPr/>
        </p:nvGrpSpPr>
        <p:grpSpPr>
          <a:xfrm>
            <a:off x="1690539" y="2927386"/>
            <a:ext cx="501614" cy="501614"/>
            <a:chOff x="977103" y="2523745"/>
            <a:chExt cx="501614" cy="501614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5569332-A990-4C4C-9DA2-61ACDE5A2111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059E4DA-FF56-4D74-92B4-E0DF9B52E30D}"/>
                </a:ext>
              </a:extLst>
            </p:cNvPr>
            <p:cNvSpPr txBox="1"/>
            <p:nvPr/>
          </p:nvSpPr>
          <p:spPr>
            <a:xfrm>
              <a:off x="987685" y="257972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B36A820-A4E5-4284-8CB5-B12814B81FCB}"/>
              </a:ext>
            </a:extLst>
          </p:cNvPr>
          <p:cNvGrpSpPr/>
          <p:nvPr/>
        </p:nvGrpSpPr>
        <p:grpSpPr>
          <a:xfrm>
            <a:off x="2403975" y="2927386"/>
            <a:ext cx="501614" cy="501614"/>
            <a:chOff x="977103" y="2523745"/>
            <a:chExt cx="501614" cy="501614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F8DFE91-92BF-42D6-A315-1186E7373EE8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E7923C4-7D1E-48A1-8478-38C50A4CC75D}"/>
                </a:ext>
              </a:extLst>
            </p:cNvPr>
            <p:cNvSpPr txBox="1"/>
            <p:nvPr/>
          </p:nvSpPr>
          <p:spPr>
            <a:xfrm>
              <a:off x="987685" y="257972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6B8F74C-19CF-403B-A119-AD2C545487A9}"/>
              </a:ext>
            </a:extLst>
          </p:cNvPr>
          <p:cNvGrpSpPr/>
          <p:nvPr/>
        </p:nvGrpSpPr>
        <p:grpSpPr>
          <a:xfrm>
            <a:off x="3117411" y="2927386"/>
            <a:ext cx="501614" cy="501614"/>
            <a:chOff x="977103" y="2523745"/>
            <a:chExt cx="501614" cy="501614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21D09A4-6DE4-4602-AE43-91C24A8D4998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A842A18-3D74-468D-9A0C-5404D25E938C}"/>
                </a:ext>
              </a:extLst>
            </p:cNvPr>
            <p:cNvSpPr txBox="1"/>
            <p:nvPr/>
          </p:nvSpPr>
          <p:spPr>
            <a:xfrm>
              <a:off x="987685" y="257972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08215A4-55A3-41C3-90E2-73B47EE7B3A7}"/>
              </a:ext>
            </a:extLst>
          </p:cNvPr>
          <p:cNvGrpSpPr/>
          <p:nvPr/>
        </p:nvGrpSpPr>
        <p:grpSpPr>
          <a:xfrm>
            <a:off x="3830847" y="2927386"/>
            <a:ext cx="501614" cy="501614"/>
            <a:chOff x="977103" y="2523745"/>
            <a:chExt cx="501614" cy="501614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9CA111B-1686-41C6-ABCC-8B6363293E05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7C554E0-98F1-4E0A-AD5F-49A392CFE1C8}"/>
                </a:ext>
              </a:extLst>
            </p:cNvPr>
            <p:cNvSpPr txBox="1"/>
            <p:nvPr/>
          </p:nvSpPr>
          <p:spPr>
            <a:xfrm>
              <a:off x="987685" y="257972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FB248D1-36F5-4651-8602-68E6CB83D166}"/>
              </a:ext>
            </a:extLst>
          </p:cNvPr>
          <p:cNvGrpSpPr/>
          <p:nvPr/>
        </p:nvGrpSpPr>
        <p:grpSpPr>
          <a:xfrm>
            <a:off x="4544283" y="2927386"/>
            <a:ext cx="501614" cy="501614"/>
            <a:chOff x="977103" y="2523745"/>
            <a:chExt cx="501614" cy="501614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2A82AAE-F456-470D-A81C-C5990008444B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3AC155B-27EF-43DF-A071-95AB83F6446B}"/>
                </a:ext>
              </a:extLst>
            </p:cNvPr>
            <p:cNvSpPr txBox="1"/>
            <p:nvPr/>
          </p:nvSpPr>
          <p:spPr>
            <a:xfrm>
              <a:off x="987685" y="257972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4D20DC1-4F6C-4AAF-A725-FC65C2C32D99}"/>
              </a:ext>
            </a:extLst>
          </p:cNvPr>
          <p:cNvGrpSpPr/>
          <p:nvPr/>
        </p:nvGrpSpPr>
        <p:grpSpPr>
          <a:xfrm>
            <a:off x="5257717" y="2927386"/>
            <a:ext cx="501614" cy="501614"/>
            <a:chOff x="977103" y="2523745"/>
            <a:chExt cx="501614" cy="501614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390AFA8-5279-441C-BFCF-A934E57BF03C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B421004-5EDB-4240-8B98-D7E74FC73695}"/>
                </a:ext>
              </a:extLst>
            </p:cNvPr>
            <p:cNvSpPr txBox="1"/>
            <p:nvPr/>
          </p:nvSpPr>
          <p:spPr>
            <a:xfrm>
              <a:off x="987685" y="257972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20D56BAF-12E7-477D-B1FE-725C02395017}"/>
              </a:ext>
            </a:extLst>
          </p:cNvPr>
          <p:cNvSpPr txBox="1"/>
          <p:nvPr/>
        </p:nvSpPr>
        <p:spPr>
          <a:xfrm>
            <a:off x="626976" y="4673118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70 × 3 = 210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5228C67-CFF9-480E-B20B-F75213F5C0FF}"/>
              </a:ext>
            </a:extLst>
          </p:cNvPr>
          <p:cNvSpPr txBox="1"/>
          <p:nvPr/>
        </p:nvSpPr>
        <p:spPr>
          <a:xfrm>
            <a:off x="626976" y="5489799"/>
            <a:ext cx="2701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x 21 = 210</a:t>
            </a: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65C07441-89DE-4525-99D2-9F3D40A3C121}"/>
              </a:ext>
            </a:extLst>
          </p:cNvPr>
          <p:cNvSpPr txBox="1"/>
          <p:nvPr/>
        </p:nvSpPr>
        <p:spPr>
          <a:xfrm>
            <a:off x="6225324" y="5023894"/>
            <a:ext cx="5486401" cy="701731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3, 7, 10, 21 and 70 are factors of 210.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210 is a multiple of 3, 7, 10, 21 and 70.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72F961-775A-4546-B0FA-48870180830F}"/>
              </a:ext>
            </a:extLst>
          </p:cNvPr>
          <p:cNvSpPr txBox="1">
            <a:spLocks/>
          </p:cNvSpPr>
          <p:nvPr/>
        </p:nvSpPr>
        <p:spPr>
          <a:xfrm>
            <a:off x="6215162" y="1332492"/>
            <a:ext cx="4989153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Identify where each of the digits in the multiplication equation are represented in the array.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the array and multiplication equations, what statements about factors and multiples can be made?</a:t>
            </a: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48675722-283C-439F-A8CE-49042203CE94}"/>
              </a:ext>
            </a:extLst>
          </p:cNvPr>
          <p:cNvSpPr txBox="1"/>
          <p:nvPr/>
        </p:nvSpPr>
        <p:spPr>
          <a:xfrm>
            <a:off x="6215163" y="2522629"/>
            <a:ext cx="5286275" cy="1311128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 represents the number of counters in each row.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 represents the total value of the counters in each column.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210 represents the total value of the counters.</a:t>
            </a:r>
          </a:p>
        </p:txBody>
      </p:sp>
    </p:spTree>
    <p:extLst>
      <p:ext uri="{BB962C8B-B14F-4D97-AF65-F5344CB8AC3E}">
        <p14:creationId xmlns:p14="http://schemas.microsoft.com/office/powerpoint/2010/main" val="9748005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7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37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7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37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75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375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7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37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7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37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7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37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75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375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75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375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75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375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75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375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7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37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375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75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375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75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375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375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75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375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75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375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75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375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75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375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75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375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12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12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12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50"/>
                            </p:stCondLst>
                            <p:childTnLst>
                              <p:par>
                                <p:cTn id="1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5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125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12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12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12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750"/>
                            </p:stCondLst>
                            <p:childTnLst>
                              <p:par>
                                <p:cTn id="1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125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5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125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250"/>
                            </p:stCondLst>
                            <p:childTnLst>
                              <p:par>
                                <p:cTn id="1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5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125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500"/>
                            </p:stCondLst>
                            <p:childTnLst>
                              <p:par>
                                <p:cTn id="2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125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750"/>
                            </p:stCondLst>
                            <p:childTnLst>
                              <p:par>
                                <p:cTn id="2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12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000"/>
                            </p:stCondLst>
                            <p:childTnLst>
                              <p:par>
                                <p:cTn id="2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125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250"/>
                            </p:stCondLst>
                            <p:childTnLst>
                              <p:par>
                                <p:cTn id="2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5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125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500"/>
                            </p:stCondLst>
                            <p:childTnLst>
                              <p:par>
                                <p:cTn id="2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25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125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5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125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5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125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25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125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25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125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4750"/>
                            </p:stCondLst>
                            <p:childTnLst>
                              <p:par>
                                <p:cTn id="2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25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125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0"/>
                            </p:stCondLst>
                            <p:childTnLst>
                              <p:par>
                                <p:cTn id="2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25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3" dur="125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4" grpId="0"/>
      <p:bldP spid="85" grpId="0"/>
      <p:bldP spid="6" grpId="0" animBg="1"/>
      <p:bldP spid="10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9C702F8-C2DA-4BC5-9164-1D686FA517DB}"/>
              </a:ext>
            </a:extLst>
          </p:cNvPr>
          <p:cNvSpPr txBox="1">
            <a:spLocks/>
          </p:cNvSpPr>
          <p:nvPr/>
        </p:nvSpPr>
        <p:spPr>
          <a:xfrm>
            <a:off x="6201867" y="1421463"/>
            <a:ext cx="5363156" cy="3019749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Identify where each of the digits in the multiplication equation are represented in the array.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the array and multiplication equations, what statements about factors and multiples can be made?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0BA911-1A35-48AE-8C56-ADD53976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5MD-2 Find factors and multiples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04FA18-70C7-475E-A9FD-0BF9D4E6B150}"/>
              </a:ext>
            </a:extLst>
          </p:cNvPr>
          <p:cNvSpPr txBox="1"/>
          <p:nvPr/>
        </p:nvSpPr>
        <p:spPr>
          <a:xfrm>
            <a:off x="626976" y="3856437"/>
            <a:ext cx="3055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 × 300 = 2,100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6885B7-6001-4EE5-8C76-FB71047FBBB7}"/>
              </a:ext>
            </a:extLst>
          </p:cNvPr>
          <p:cNvGrpSpPr/>
          <p:nvPr/>
        </p:nvGrpSpPr>
        <p:grpSpPr>
          <a:xfrm>
            <a:off x="916351" y="1530841"/>
            <a:ext cx="612668" cy="501614"/>
            <a:chOff x="916351" y="2523745"/>
            <a:chExt cx="612668" cy="50161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366C9E1-E24E-4E93-8E77-82BB4B8B3FB4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D093BD-A4FC-46A3-A268-53F64D09667E}"/>
                </a:ext>
              </a:extLst>
            </p:cNvPr>
            <p:cNvSpPr txBox="1"/>
            <p:nvPr/>
          </p:nvSpPr>
          <p:spPr>
            <a:xfrm>
              <a:off x="916351" y="2579722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5B5F689-32C6-499F-A02B-18EBC49AE0A5}"/>
              </a:ext>
            </a:extLst>
          </p:cNvPr>
          <p:cNvGrpSpPr/>
          <p:nvPr/>
        </p:nvGrpSpPr>
        <p:grpSpPr>
          <a:xfrm>
            <a:off x="1629787" y="1530841"/>
            <a:ext cx="612668" cy="501614"/>
            <a:chOff x="916351" y="2523745"/>
            <a:chExt cx="612668" cy="50161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2B9B4BC-5AA8-435D-B979-B2A29FAA0EF9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8CC428-F63A-457B-8BD7-44B3AE8D733E}"/>
                </a:ext>
              </a:extLst>
            </p:cNvPr>
            <p:cNvSpPr txBox="1"/>
            <p:nvPr/>
          </p:nvSpPr>
          <p:spPr>
            <a:xfrm>
              <a:off x="916351" y="2579722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6625E8-9D96-4CAD-8392-13E8D34FB60C}"/>
              </a:ext>
            </a:extLst>
          </p:cNvPr>
          <p:cNvGrpSpPr/>
          <p:nvPr/>
        </p:nvGrpSpPr>
        <p:grpSpPr>
          <a:xfrm>
            <a:off x="2343223" y="1530841"/>
            <a:ext cx="612668" cy="501614"/>
            <a:chOff x="916351" y="2523745"/>
            <a:chExt cx="612668" cy="50161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CF02C19-EE16-4CEE-A98B-A1A0B1B5D337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B85C15E-D417-461E-805C-9D11D783641D}"/>
                </a:ext>
              </a:extLst>
            </p:cNvPr>
            <p:cNvSpPr txBox="1"/>
            <p:nvPr/>
          </p:nvSpPr>
          <p:spPr>
            <a:xfrm>
              <a:off x="916351" y="2579722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C8DC414-CA36-429D-A201-81A201021FA8}"/>
              </a:ext>
            </a:extLst>
          </p:cNvPr>
          <p:cNvGrpSpPr/>
          <p:nvPr/>
        </p:nvGrpSpPr>
        <p:grpSpPr>
          <a:xfrm>
            <a:off x="3056659" y="1530841"/>
            <a:ext cx="612668" cy="501614"/>
            <a:chOff x="916351" y="2523745"/>
            <a:chExt cx="612668" cy="50161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643D7B1-A5AF-4AA3-A92B-8DEAB25AF4D0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E9BB3E4-03C5-4003-A36B-C9431D07AC19}"/>
                </a:ext>
              </a:extLst>
            </p:cNvPr>
            <p:cNvSpPr txBox="1"/>
            <p:nvPr/>
          </p:nvSpPr>
          <p:spPr>
            <a:xfrm>
              <a:off x="916351" y="2579722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061C595-59D7-4D29-A0D3-5B6CD45E590A}"/>
              </a:ext>
            </a:extLst>
          </p:cNvPr>
          <p:cNvGrpSpPr/>
          <p:nvPr/>
        </p:nvGrpSpPr>
        <p:grpSpPr>
          <a:xfrm>
            <a:off x="3770095" y="1530841"/>
            <a:ext cx="612668" cy="501614"/>
            <a:chOff x="916351" y="2523745"/>
            <a:chExt cx="612668" cy="501614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941B1D5-6FAD-4411-ADC9-3574155C138A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39592C3-62C4-4B87-AF8A-E505F250C707}"/>
                </a:ext>
              </a:extLst>
            </p:cNvPr>
            <p:cNvSpPr txBox="1"/>
            <p:nvPr/>
          </p:nvSpPr>
          <p:spPr>
            <a:xfrm>
              <a:off x="916351" y="2579722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2F9E04A-29B2-4B32-B513-6C8734A00704}"/>
              </a:ext>
            </a:extLst>
          </p:cNvPr>
          <p:cNvGrpSpPr/>
          <p:nvPr/>
        </p:nvGrpSpPr>
        <p:grpSpPr>
          <a:xfrm>
            <a:off x="4483531" y="1530841"/>
            <a:ext cx="612668" cy="501614"/>
            <a:chOff x="916351" y="2523745"/>
            <a:chExt cx="612668" cy="50161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744DF05-9499-4507-8F1C-9D470E1775BB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1CD6035-76DE-4F55-B45C-94082481D46C}"/>
                </a:ext>
              </a:extLst>
            </p:cNvPr>
            <p:cNvSpPr txBox="1"/>
            <p:nvPr/>
          </p:nvSpPr>
          <p:spPr>
            <a:xfrm>
              <a:off x="916351" y="2579722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22B82BA-63F0-49BA-968F-F5D0D52B96C4}"/>
              </a:ext>
            </a:extLst>
          </p:cNvPr>
          <p:cNvGrpSpPr/>
          <p:nvPr/>
        </p:nvGrpSpPr>
        <p:grpSpPr>
          <a:xfrm>
            <a:off x="5196965" y="1530841"/>
            <a:ext cx="612668" cy="501614"/>
            <a:chOff x="916351" y="2523745"/>
            <a:chExt cx="612668" cy="501614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2BE34D1-459B-4142-957B-597D604002F6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9D7087E-670E-455E-8672-E5219A4D789A}"/>
                </a:ext>
              </a:extLst>
            </p:cNvPr>
            <p:cNvSpPr txBox="1"/>
            <p:nvPr/>
          </p:nvSpPr>
          <p:spPr>
            <a:xfrm>
              <a:off x="916351" y="2579722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18DB719-8CF7-42BE-B752-141747A80CA2}"/>
              </a:ext>
            </a:extLst>
          </p:cNvPr>
          <p:cNvGrpSpPr/>
          <p:nvPr/>
        </p:nvGrpSpPr>
        <p:grpSpPr>
          <a:xfrm>
            <a:off x="916351" y="2207562"/>
            <a:ext cx="612668" cy="501614"/>
            <a:chOff x="916351" y="2523745"/>
            <a:chExt cx="612668" cy="501614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F913939-4E45-4345-92A6-866D135672F9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581732-9CED-4844-B246-D64EDB056CDF}"/>
                </a:ext>
              </a:extLst>
            </p:cNvPr>
            <p:cNvSpPr txBox="1"/>
            <p:nvPr/>
          </p:nvSpPr>
          <p:spPr>
            <a:xfrm>
              <a:off x="916351" y="2579722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77B946-50C3-4E87-86A5-DC4E41BDE341}"/>
              </a:ext>
            </a:extLst>
          </p:cNvPr>
          <p:cNvGrpSpPr/>
          <p:nvPr/>
        </p:nvGrpSpPr>
        <p:grpSpPr>
          <a:xfrm>
            <a:off x="1629787" y="2207562"/>
            <a:ext cx="612668" cy="501614"/>
            <a:chOff x="916351" y="2523745"/>
            <a:chExt cx="612668" cy="50161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4E354B0-EA12-4259-98EA-7D8C96B48AAE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6488C35-A129-4E5C-A231-8478EAEAF3F9}"/>
                </a:ext>
              </a:extLst>
            </p:cNvPr>
            <p:cNvSpPr txBox="1"/>
            <p:nvPr/>
          </p:nvSpPr>
          <p:spPr>
            <a:xfrm>
              <a:off x="916351" y="2579722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7ACF98C-D645-4A47-B6A2-A209AD80674E}"/>
              </a:ext>
            </a:extLst>
          </p:cNvPr>
          <p:cNvGrpSpPr/>
          <p:nvPr/>
        </p:nvGrpSpPr>
        <p:grpSpPr>
          <a:xfrm>
            <a:off x="2343223" y="2207562"/>
            <a:ext cx="612668" cy="501614"/>
            <a:chOff x="916351" y="2523745"/>
            <a:chExt cx="612668" cy="501614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4DA1857-B7A1-44C5-8F84-395921F933F3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934B2E9-7C13-47A0-9AE7-BC9986962C49}"/>
                </a:ext>
              </a:extLst>
            </p:cNvPr>
            <p:cNvSpPr txBox="1"/>
            <p:nvPr/>
          </p:nvSpPr>
          <p:spPr>
            <a:xfrm>
              <a:off x="916351" y="2579722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EAD7EF1-574D-4AC7-8BCF-E58E6596275B}"/>
              </a:ext>
            </a:extLst>
          </p:cNvPr>
          <p:cNvGrpSpPr/>
          <p:nvPr/>
        </p:nvGrpSpPr>
        <p:grpSpPr>
          <a:xfrm>
            <a:off x="3056659" y="2207562"/>
            <a:ext cx="612668" cy="501614"/>
            <a:chOff x="916351" y="2523745"/>
            <a:chExt cx="612668" cy="501614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2DCA0B4-7411-47B8-A135-AEC461460390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8D78EFE-73F6-4683-B8F0-784CB43DE719}"/>
                </a:ext>
              </a:extLst>
            </p:cNvPr>
            <p:cNvSpPr txBox="1"/>
            <p:nvPr/>
          </p:nvSpPr>
          <p:spPr>
            <a:xfrm>
              <a:off x="916351" y="2579722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4DE39CA-86C8-4D56-ACD9-90E64CB21F04}"/>
              </a:ext>
            </a:extLst>
          </p:cNvPr>
          <p:cNvGrpSpPr/>
          <p:nvPr/>
        </p:nvGrpSpPr>
        <p:grpSpPr>
          <a:xfrm>
            <a:off x="3770095" y="2207562"/>
            <a:ext cx="612668" cy="501614"/>
            <a:chOff x="916351" y="2523745"/>
            <a:chExt cx="612668" cy="501614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C1BAEC3-EA6D-466F-BBEA-6C36B4A24199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6107E90-45D6-4D21-A852-BEC903FEF3C7}"/>
                </a:ext>
              </a:extLst>
            </p:cNvPr>
            <p:cNvSpPr txBox="1"/>
            <p:nvPr/>
          </p:nvSpPr>
          <p:spPr>
            <a:xfrm>
              <a:off x="916351" y="2579722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04303AB-AEAF-4104-89E5-81F57CD064B0}"/>
              </a:ext>
            </a:extLst>
          </p:cNvPr>
          <p:cNvGrpSpPr/>
          <p:nvPr/>
        </p:nvGrpSpPr>
        <p:grpSpPr>
          <a:xfrm>
            <a:off x="4483531" y="2207562"/>
            <a:ext cx="612668" cy="501614"/>
            <a:chOff x="916351" y="2523745"/>
            <a:chExt cx="612668" cy="501614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501F106-49A6-469B-8333-7847E589C8A0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7D0FD25-CB1E-419E-9F25-B4B8613A1F7F}"/>
                </a:ext>
              </a:extLst>
            </p:cNvPr>
            <p:cNvSpPr txBox="1"/>
            <p:nvPr/>
          </p:nvSpPr>
          <p:spPr>
            <a:xfrm>
              <a:off x="916351" y="2579722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E7F3DF0-D3AC-45B6-BA66-E5759CE250E6}"/>
              </a:ext>
            </a:extLst>
          </p:cNvPr>
          <p:cNvGrpSpPr/>
          <p:nvPr/>
        </p:nvGrpSpPr>
        <p:grpSpPr>
          <a:xfrm>
            <a:off x="5196965" y="2207562"/>
            <a:ext cx="612668" cy="501614"/>
            <a:chOff x="916351" y="2523745"/>
            <a:chExt cx="612668" cy="501614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C08BB4E-392A-492B-9B75-719FCDC0038F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65DB5E0-6341-41B1-8431-6CADD6B97CAE}"/>
                </a:ext>
              </a:extLst>
            </p:cNvPr>
            <p:cNvSpPr txBox="1"/>
            <p:nvPr/>
          </p:nvSpPr>
          <p:spPr>
            <a:xfrm>
              <a:off x="916351" y="2579722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9D86127-CECD-4A9C-ACE8-37C0E47A4077}"/>
              </a:ext>
            </a:extLst>
          </p:cNvPr>
          <p:cNvGrpSpPr/>
          <p:nvPr/>
        </p:nvGrpSpPr>
        <p:grpSpPr>
          <a:xfrm>
            <a:off x="916351" y="2927386"/>
            <a:ext cx="612668" cy="501614"/>
            <a:chOff x="916351" y="2523745"/>
            <a:chExt cx="612668" cy="50161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A6751D1-69AC-4645-8A38-612288A465DA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A40C745-D6F1-449C-88B0-D907F9BB0AE1}"/>
                </a:ext>
              </a:extLst>
            </p:cNvPr>
            <p:cNvSpPr txBox="1"/>
            <p:nvPr/>
          </p:nvSpPr>
          <p:spPr>
            <a:xfrm>
              <a:off x="916351" y="2579722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B00F7AD-C767-4655-A26E-E2E6945966FF}"/>
              </a:ext>
            </a:extLst>
          </p:cNvPr>
          <p:cNvGrpSpPr/>
          <p:nvPr/>
        </p:nvGrpSpPr>
        <p:grpSpPr>
          <a:xfrm>
            <a:off x="1629787" y="2927386"/>
            <a:ext cx="612668" cy="501614"/>
            <a:chOff x="916351" y="2523745"/>
            <a:chExt cx="612668" cy="501614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5569332-A990-4C4C-9DA2-61ACDE5A2111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059E4DA-FF56-4D74-92B4-E0DF9B52E30D}"/>
                </a:ext>
              </a:extLst>
            </p:cNvPr>
            <p:cNvSpPr txBox="1"/>
            <p:nvPr/>
          </p:nvSpPr>
          <p:spPr>
            <a:xfrm>
              <a:off x="916351" y="2579722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B36A820-A4E5-4284-8CB5-B12814B81FCB}"/>
              </a:ext>
            </a:extLst>
          </p:cNvPr>
          <p:cNvGrpSpPr/>
          <p:nvPr/>
        </p:nvGrpSpPr>
        <p:grpSpPr>
          <a:xfrm>
            <a:off x="2343223" y="2927386"/>
            <a:ext cx="612668" cy="501614"/>
            <a:chOff x="916351" y="2523745"/>
            <a:chExt cx="612668" cy="501614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F8DFE91-92BF-42D6-A315-1186E7373EE8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E7923C4-7D1E-48A1-8478-38C50A4CC75D}"/>
                </a:ext>
              </a:extLst>
            </p:cNvPr>
            <p:cNvSpPr txBox="1"/>
            <p:nvPr/>
          </p:nvSpPr>
          <p:spPr>
            <a:xfrm>
              <a:off x="916351" y="2579722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6B8F74C-19CF-403B-A119-AD2C545487A9}"/>
              </a:ext>
            </a:extLst>
          </p:cNvPr>
          <p:cNvGrpSpPr/>
          <p:nvPr/>
        </p:nvGrpSpPr>
        <p:grpSpPr>
          <a:xfrm>
            <a:off x="3056659" y="2927386"/>
            <a:ext cx="612668" cy="501614"/>
            <a:chOff x="916351" y="2523745"/>
            <a:chExt cx="612668" cy="501614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21D09A4-6DE4-4602-AE43-91C24A8D4998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A842A18-3D74-468D-9A0C-5404D25E938C}"/>
                </a:ext>
              </a:extLst>
            </p:cNvPr>
            <p:cNvSpPr txBox="1"/>
            <p:nvPr/>
          </p:nvSpPr>
          <p:spPr>
            <a:xfrm>
              <a:off x="916351" y="2579722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08215A4-55A3-41C3-90E2-73B47EE7B3A7}"/>
              </a:ext>
            </a:extLst>
          </p:cNvPr>
          <p:cNvGrpSpPr/>
          <p:nvPr/>
        </p:nvGrpSpPr>
        <p:grpSpPr>
          <a:xfrm>
            <a:off x="3770095" y="2927386"/>
            <a:ext cx="612668" cy="501614"/>
            <a:chOff x="916351" y="2523745"/>
            <a:chExt cx="612668" cy="501614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9CA111B-1686-41C6-ABCC-8B6363293E05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7C554E0-98F1-4E0A-AD5F-49A392CFE1C8}"/>
                </a:ext>
              </a:extLst>
            </p:cNvPr>
            <p:cNvSpPr txBox="1"/>
            <p:nvPr/>
          </p:nvSpPr>
          <p:spPr>
            <a:xfrm>
              <a:off x="916351" y="2579722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FB248D1-36F5-4651-8602-68E6CB83D166}"/>
              </a:ext>
            </a:extLst>
          </p:cNvPr>
          <p:cNvGrpSpPr/>
          <p:nvPr/>
        </p:nvGrpSpPr>
        <p:grpSpPr>
          <a:xfrm>
            <a:off x="4483531" y="2927386"/>
            <a:ext cx="612668" cy="501614"/>
            <a:chOff x="916351" y="2523745"/>
            <a:chExt cx="612668" cy="501614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2A82AAE-F456-470D-A81C-C5990008444B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3AC155B-27EF-43DF-A071-95AB83F6446B}"/>
                </a:ext>
              </a:extLst>
            </p:cNvPr>
            <p:cNvSpPr txBox="1"/>
            <p:nvPr/>
          </p:nvSpPr>
          <p:spPr>
            <a:xfrm>
              <a:off x="916351" y="2579722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4D20DC1-4F6C-4AAF-A725-FC65C2C32D99}"/>
              </a:ext>
            </a:extLst>
          </p:cNvPr>
          <p:cNvGrpSpPr/>
          <p:nvPr/>
        </p:nvGrpSpPr>
        <p:grpSpPr>
          <a:xfrm>
            <a:off x="5196965" y="2927386"/>
            <a:ext cx="612668" cy="501614"/>
            <a:chOff x="916351" y="2523745"/>
            <a:chExt cx="612668" cy="501614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390AFA8-5279-441C-BFCF-A934E57BF03C}"/>
                </a:ext>
              </a:extLst>
            </p:cNvPr>
            <p:cNvSpPr/>
            <p:nvPr/>
          </p:nvSpPr>
          <p:spPr bwMode="auto">
            <a:xfrm>
              <a:off x="977103" y="2523745"/>
              <a:ext cx="501614" cy="5016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B421004-5EDB-4240-8B98-D7E74FC73695}"/>
                </a:ext>
              </a:extLst>
            </p:cNvPr>
            <p:cNvSpPr txBox="1"/>
            <p:nvPr/>
          </p:nvSpPr>
          <p:spPr>
            <a:xfrm>
              <a:off x="916351" y="2579722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20D56BAF-12E7-477D-B1FE-725C02395017}"/>
              </a:ext>
            </a:extLst>
          </p:cNvPr>
          <p:cNvSpPr txBox="1"/>
          <p:nvPr/>
        </p:nvSpPr>
        <p:spPr>
          <a:xfrm>
            <a:off x="626976" y="4673118"/>
            <a:ext cx="3055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700 × 3 = 2,100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5228C67-CFF9-480E-B20B-F75213F5C0FF}"/>
              </a:ext>
            </a:extLst>
          </p:cNvPr>
          <p:cNvSpPr txBox="1"/>
          <p:nvPr/>
        </p:nvSpPr>
        <p:spPr>
          <a:xfrm>
            <a:off x="626976" y="5489799"/>
            <a:ext cx="3270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 x 21 = 2,100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23C92C20-AB7D-4D8F-8E28-41114E17BD7B}"/>
              </a:ext>
            </a:extLst>
          </p:cNvPr>
          <p:cNvSpPr txBox="1"/>
          <p:nvPr/>
        </p:nvSpPr>
        <p:spPr>
          <a:xfrm>
            <a:off x="6225324" y="5080455"/>
            <a:ext cx="5486401" cy="701731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3, 7, 100, 21 and 700 are factors of 2100.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2,100 is a multiple of 3, 7, 100, 21 and 700.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A4891905-3B9C-440F-84A2-CE29DAE89327}"/>
              </a:ext>
            </a:extLst>
          </p:cNvPr>
          <p:cNvSpPr txBox="1"/>
          <p:nvPr/>
        </p:nvSpPr>
        <p:spPr>
          <a:xfrm>
            <a:off x="6215161" y="2545309"/>
            <a:ext cx="5486401" cy="1311128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 represents the number of counters in each row.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300 represents the total value of the counters in each column.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2,100 represents the total value of the counters.</a:t>
            </a:r>
          </a:p>
        </p:txBody>
      </p:sp>
    </p:spTree>
    <p:extLst>
      <p:ext uri="{BB962C8B-B14F-4D97-AF65-F5344CB8AC3E}">
        <p14:creationId xmlns:p14="http://schemas.microsoft.com/office/powerpoint/2010/main" val="13498148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7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37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7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37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75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375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7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37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7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37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7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37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75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375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75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375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75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375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75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375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7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37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375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75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375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75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375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375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75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375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75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375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75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375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75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375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75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375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12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12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12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50"/>
                            </p:stCondLst>
                            <p:childTnLst>
                              <p:par>
                                <p:cTn id="1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5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125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12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12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12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750"/>
                            </p:stCondLst>
                            <p:childTnLst>
                              <p:par>
                                <p:cTn id="1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125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5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125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250"/>
                            </p:stCondLst>
                            <p:childTnLst>
                              <p:par>
                                <p:cTn id="1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5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125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500"/>
                            </p:stCondLst>
                            <p:childTnLst>
                              <p:par>
                                <p:cTn id="2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125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750"/>
                            </p:stCondLst>
                            <p:childTnLst>
                              <p:par>
                                <p:cTn id="2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12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000"/>
                            </p:stCondLst>
                            <p:childTnLst>
                              <p:par>
                                <p:cTn id="2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125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250"/>
                            </p:stCondLst>
                            <p:childTnLst>
                              <p:par>
                                <p:cTn id="2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5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125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500"/>
                            </p:stCondLst>
                            <p:childTnLst>
                              <p:par>
                                <p:cTn id="2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25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125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5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125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5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125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25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125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25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125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4750"/>
                            </p:stCondLst>
                            <p:childTnLst>
                              <p:par>
                                <p:cTn id="2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25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125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0"/>
                            </p:stCondLst>
                            <p:childTnLst>
                              <p:par>
                                <p:cTn id="2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25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3" dur="125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4" grpId="0"/>
      <p:bldP spid="85" grpId="0"/>
      <p:bldP spid="11" grpId="0" animBg="1"/>
      <p:bldP spid="1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A911-1A35-48AE-8C56-ADD53976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5MD-2 Find factors and multiples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04FA18-70C7-475E-A9FD-0BF9D4E6B150}"/>
              </a:ext>
            </a:extLst>
          </p:cNvPr>
          <p:cNvSpPr txBox="1"/>
          <p:nvPr/>
        </p:nvSpPr>
        <p:spPr>
          <a:xfrm>
            <a:off x="623888" y="2361512"/>
            <a:ext cx="3751348" cy="294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 = 7 × 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210 = 7 × 3 × 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2,100 = 7 × 3 × 100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C12B3790-C6A8-44D8-9D01-6A6391DDD4AB}"/>
              </a:ext>
            </a:extLst>
          </p:cNvPr>
          <p:cNvSpPr txBox="1"/>
          <p:nvPr/>
        </p:nvSpPr>
        <p:spPr>
          <a:xfrm>
            <a:off x="6096000" y="4708797"/>
            <a:ext cx="5486401" cy="978729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 is a factor of 10.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Because 10 is a factor of 210, this means                2 is also a factor of 210.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6C8291-E731-47B9-AEA0-49C55CCAB685}"/>
              </a:ext>
            </a:extLst>
          </p:cNvPr>
          <p:cNvSpPr txBox="1">
            <a:spLocks/>
          </p:cNvSpPr>
          <p:nvPr/>
        </p:nvSpPr>
        <p:spPr>
          <a:xfrm flipH="1">
            <a:off x="5757862" y="1269058"/>
            <a:ext cx="6098777" cy="3550616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 you notice about the three equations?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first equation shows 21 is a multiple of 3 and 7. What similar statement can be made from the other expressions?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sz="1800" dirty="0"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can the second expression help to determine if 2 is a factor of 210?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32FDA6AD-C180-4D5B-B70A-797AA5A78751}"/>
              </a:ext>
            </a:extLst>
          </p:cNvPr>
          <p:cNvSpPr txBox="1"/>
          <p:nvPr/>
        </p:nvSpPr>
        <p:spPr>
          <a:xfrm>
            <a:off x="6081711" y="2941582"/>
            <a:ext cx="5486401" cy="701731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 is a multiple of 3 and 7, so…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210 and 2,100 are multiples of 3 and 7.</a:t>
            </a:r>
          </a:p>
        </p:txBody>
      </p:sp>
    </p:spTree>
    <p:extLst>
      <p:ext uri="{BB962C8B-B14F-4D97-AF65-F5344CB8AC3E}">
        <p14:creationId xmlns:p14="http://schemas.microsoft.com/office/powerpoint/2010/main" val="1183213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5</a:t>
            </a:r>
            <a:r>
              <a:rPr lang="en-GB" sz="2400" b="1" i="0" u="none" strike="noStrike" dirty="0">
                <a:effectLst/>
              </a:rPr>
              <a:t>, Unit 7, Learning Outcome 16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87045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use the factor pairs of ‘100’ to solve calculations efficiently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794022"/>
      </p:ext>
    </p:extLst>
  </p:cSld>
  <p:clrMapOvr>
    <a:masterClrMapping/>
  </p:clrMapOvr>
  <p:transition spd="slow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7, Learning Outcome 16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BBF38CD4-ABC1-4D4F-98AC-07746BD69B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2.21 Factors, multiples, prime numbers and composite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837706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6:1-6:3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23-25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236662"/>
      </p:ext>
    </p:extLst>
  </p:cSld>
  <p:clrMapOvr>
    <a:masterClrMapping/>
  </p:clrMapOvr>
  <p:transition spd="slow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2.21 Properties of factors and multiples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6:1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0EC88-90DC-4050-9DE9-D3E99311A4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8844" y="1352711"/>
            <a:ext cx="3366199" cy="447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20618"/>
      </p:ext>
    </p:extLst>
  </p:cSld>
  <p:clrMapOvr>
    <a:masterClrMapping/>
  </p:clrMapOvr>
  <p:transition spd="slow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2.21 Properties of factors and multiples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6:1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8F46D26-CAAA-4600-A396-C87265264A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293" y="1032468"/>
            <a:ext cx="2570211" cy="517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37083"/>
      </p:ext>
    </p:extLst>
  </p:cSld>
  <p:clrMapOvr>
    <a:masterClrMapping/>
  </p:clrMapOvr>
  <p:transition spd="slow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2.21 Properties of factors and multiples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6:1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314248-2D10-4A32-BFCA-BB89034C36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5293" y="1039658"/>
            <a:ext cx="2570211" cy="514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3344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ustom 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aterials template" id="{9D982857-CF2B-43AA-8EDC-B9C712029F63}" vid="{D9E6F676-3E42-4DD9-87CD-93A784DD8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6C4E9411A2B847AB3A2FDDFBD5392E" ma:contentTypeVersion="12" ma:contentTypeDescription="Create a new document." ma:contentTypeScope="" ma:versionID="434d7b626fa96a0718c1193846830b32">
  <xsd:schema xmlns:xsd="http://www.w3.org/2001/XMLSchema" xmlns:xs="http://www.w3.org/2001/XMLSchema" xmlns:p="http://schemas.microsoft.com/office/2006/metadata/properties" xmlns:ns2="dc9bd944-225f-43f1-96dc-d5ee43d55d1c" xmlns:ns3="6e8f39c4-649a-4727-b531-9584b06a2d5b" targetNamespace="http://schemas.microsoft.com/office/2006/metadata/properties" ma:root="true" ma:fieldsID="3b76194d8edd212a55ab64e907a72791" ns2:_="" ns3:_="">
    <xsd:import namespace="dc9bd944-225f-43f1-96dc-d5ee43d55d1c"/>
    <xsd:import namespace="6e8f39c4-649a-4727-b531-9584b06a2d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bd944-225f-43f1-96dc-d5ee43d55d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f39c4-649a-4727-b531-9584b06a2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2AB53F-2365-4221-B52E-1FAB7194DE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2668C2-08C9-4D64-8C9D-DFC75F1E3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bd944-225f-43f1-96dc-d5ee43d55d1c"/>
    <ds:schemaRef ds:uri="6e8f39c4-649a-4727-b531-9584b06a2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2F4355-41EF-4DA9-B998-C6511E367AD2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dc9bd944-225f-43f1-96dc-d5ee43d55d1c"/>
    <ds:schemaRef ds:uri="6e8f39c4-649a-4727-b531-9584b06a2d5b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materials template</Template>
  <TotalTime>4761</TotalTime>
  <Words>5582</Words>
  <Application>Microsoft Office PowerPoint</Application>
  <PresentationFormat>Widescreen</PresentationFormat>
  <Paragraphs>1199</Paragraphs>
  <Slides>100</Slides>
  <Notes>94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6" baseType="lpstr">
      <vt:lpstr>Arial</vt:lpstr>
      <vt:lpstr>Calibri</vt:lpstr>
      <vt:lpstr>Calibri Light</vt:lpstr>
      <vt:lpstr>Myriad Pro</vt:lpstr>
      <vt:lpstr>Myriad Pro Semibold</vt:lpstr>
      <vt:lpstr>Custom Design</vt:lpstr>
      <vt:lpstr>PowerPoint Presentation</vt:lpstr>
      <vt:lpstr>PowerPoint Presentation</vt:lpstr>
      <vt:lpstr>Contents</vt:lpstr>
      <vt:lpstr>Contents</vt:lpstr>
      <vt:lpstr>Contents</vt:lpstr>
      <vt:lpstr>PowerPoint Presentation</vt:lpstr>
      <vt:lpstr>Year 5, Unit 7, Learning Outcome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5, Unit 7, Learning Outcome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5, Unit 7, Learning Outcome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5, Unit 7, Learning Outcome 4</vt:lpstr>
      <vt:lpstr>PowerPoint Presentation</vt:lpstr>
      <vt:lpstr>Year 5, Unit 7, Learning Outcome 5</vt:lpstr>
      <vt:lpstr>PowerPoint Presentation</vt:lpstr>
      <vt:lpstr>Year 5, Unit 7, Learning Outcome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5, Unit 7, Learning Outcome 7</vt:lpstr>
      <vt:lpstr>PowerPoint Presentation</vt:lpstr>
      <vt:lpstr>PowerPoint Presentation</vt:lpstr>
      <vt:lpstr>PowerPoint Presentation</vt:lpstr>
      <vt:lpstr>PowerPoint Presentation</vt:lpstr>
      <vt:lpstr>Year 5, Unit 7, Learning Outcome 8</vt:lpstr>
      <vt:lpstr>PowerPoint Presentation</vt:lpstr>
      <vt:lpstr>Year 5, Unit 7, Learning Outcome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5MD-2 Find factors and multiples</vt:lpstr>
      <vt:lpstr>PowerPoint Presentation</vt:lpstr>
      <vt:lpstr>Year 5, Unit 7, Learning Outcome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5, Unit 7, Learning Outcome 11</vt:lpstr>
      <vt:lpstr>PowerPoint Presentation</vt:lpstr>
      <vt:lpstr>5MD-2 Find factors and multiples</vt:lpstr>
      <vt:lpstr>5MD-2 Find factors and multiples</vt:lpstr>
      <vt:lpstr>PowerPoint Presentation</vt:lpstr>
      <vt:lpstr>Year 5, Unit 7, Learning Outcome 12</vt:lpstr>
      <vt:lpstr>PowerPoint Presentation</vt:lpstr>
      <vt:lpstr>5MD-2 Find factors and multiples</vt:lpstr>
      <vt:lpstr>PowerPoint Presentation</vt:lpstr>
      <vt:lpstr>Year 5, Unit 7, Learning Outcome 13</vt:lpstr>
      <vt:lpstr>PowerPoint Presentation</vt:lpstr>
      <vt:lpstr>PowerPoint Presentation</vt:lpstr>
      <vt:lpstr>PowerPoint Presentation</vt:lpstr>
      <vt:lpstr>Year 5, Unit 7, Learning Outcome 14</vt:lpstr>
      <vt:lpstr>PowerPoint Presentation</vt:lpstr>
      <vt:lpstr>PowerPoint Presentation</vt:lpstr>
      <vt:lpstr>PowerPoint Presentation</vt:lpstr>
      <vt:lpstr>5MD-2 Find factors and multiples</vt:lpstr>
      <vt:lpstr>5MD-2 Find factors and multiples</vt:lpstr>
      <vt:lpstr>PowerPoint Presentation</vt:lpstr>
      <vt:lpstr>Year 5, Unit 7, Learning Outcome 15</vt:lpstr>
      <vt:lpstr>PowerPoint Presentation</vt:lpstr>
      <vt:lpstr>PowerPoint Presentation</vt:lpstr>
      <vt:lpstr>5MD-2 Find factors and multiples</vt:lpstr>
      <vt:lpstr>5MD-2 Find factors and multiples</vt:lpstr>
      <vt:lpstr>5MD-2 Find factors and multiples</vt:lpstr>
      <vt:lpstr>5MD-2 Find factors and multiples</vt:lpstr>
      <vt:lpstr>PowerPoint Presentation</vt:lpstr>
      <vt:lpstr>Year 5, Unit 7, Learning Outcome 16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Cole</dc:creator>
  <cp:lastModifiedBy>Andrew Young</cp:lastModifiedBy>
  <cp:revision>108</cp:revision>
  <dcterms:created xsi:type="dcterms:W3CDTF">2021-05-07T12:27:15Z</dcterms:created>
  <dcterms:modified xsi:type="dcterms:W3CDTF">2021-11-12T09:22:30Z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0x010100E66C4E9411A2B847AB3A2FDDFBD5392E</vt:lpwstr>
  </property>
</Properties>
</file>