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0"/>
  </p:notesMasterIdLst>
  <p:sldIdLst>
    <p:sldId id="263" r:id="rId6"/>
    <p:sldId id="628" r:id="rId7"/>
    <p:sldId id="588" r:id="rId8"/>
    <p:sldId id="292" r:id="rId9"/>
    <p:sldId id="300" r:id="rId10"/>
    <p:sldId id="269" r:id="rId11"/>
    <p:sldId id="630" r:id="rId12"/>
    <p:sldId id="276" r:id="rId13"/>
    <p:sldId id="277" r:id="rId14"/>
    <p:sldId id="279" r:id="rId15"/>
    <p:sldId id="280" r:id="rId16"/>
    <p:sldId id="631" r:id="rId17"/>
    <p:sldId id="281" r:id="rId18"/>
    <p:sldId id="282" r:id="rId19"/>
    <p:sldId id="632" r:id="rId20"/>
    <p:sldId id="580" r:id="rId21"/>
    <p:sldId id="579" r:id="rId22"/>
    <p:sldId id="650" r:id="rId23"/>
    <p:sldId id="634" r:id="rId24"/>
    <p:sldId id="635" r:id="rId25"/>
    <p:sldId id="633" r:id="rId26"/>
    <p:sldId id="636" r:id="rId27"/>
    <p:sldId id="637" r:id="rId28"/>
    <p:sldId id="644" r:id="rId29"/>
    <p:sldId id="651" r:id="rId30"/>
    <p:sldId id="638" r:id="rId31"/>
    <p:sldId id="639" r:id="rId32"/>
    <p:sldId id="640" r:id="rId33"/>
    <p:sldId id="641" r:id="rId34"/>
    <p:sldId id="642" r:id="rId35"/>
    <p:sldId id="643" r:id="rId36"/>
    <p:sldId id="646" r:id="rId37"/>
    <p:sldId id="647" r:id="rId38"/>
    <p:sldId id="286" r:id="rId39"/>
    <p:sldId id="265" r:id="rId40"/>
    <p:sldId id="287" r:id="rId41"/>
    <p:sldId id="648" r:id="rId42"/>
    <p:sldId id="649" r:id="rId43"/>
    <p:sldId id="289" r:id="rId44"/>
    <p:sldId id="622" r:id="rId45"/>
    <p:sldId id="607" r:id="rId46"/>
    <p:sldId id="612" r:id="rId47"/>
    <p:sldId id="645" r:id="rId48"/>
    <p:sldId id="291" r:id="rId4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7556" autoAdjust="0"/>
  </p:normalViewPr>
  <p:slideViewPr>
    <p:cSldViewPr>
      <p:cViewPr varScale="1">
        <p:scale>
          <a:sx n="69" d="100"/>
          <a:sy n="69" d="100"/>
        </p:scale>
        <p:origin x="84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938D9AA6-7A21-4827-A2E5-CF360AA7C485}"/>
    <pc:docChg chg="modSld">
      <pc:chgData name="Steve McCormack" userId="a36034f6-e157-44c0-92e0-583c4185333c" providerId="ADAL" clId="{938D9AA6-7A21-4827-A2E5-CF360AA7C485}" dt="2021-10-19T12:15:39.297" v="87" actId="6549"/>
      <pc:docMkLst>
        <pc:docMk/>
      </pc:docMkLst>
      <pc:sldChg chg="modSp mod">
        <pc:chgData name="Steve McCormack" userId="a36034f6-e157-44c0-92e0-583c4185333c" providerId="ADAL" clId="{938D9AA6-7A21-4827-A2E5-CF360AA7C485}" dt="2021-10-19T12:11:52.112" v="43" actId="6549"/>
        <pc:sldMkLst>
          <pc:docMk/>
          <pc:sldMk cId="1934899181" sldId="280"/>
        </pc:sldMkLst>
        <pc:spChg chg="mod">
          <ac:chgData name="Steve McCormack" userId="a36034f6-e157-44c0-92e0-583c4185333c" providerId="ADAL" clId="{938D9AA6-7A21-4827-A2E5-CF360AA7C485}" dt="2021-10-19T12:11:52.112" v="43" actId="6549"/>
          <ac:spMkLst>
            <pc:docMk/>
            <pc:sldMk cId="1934899181" sldId="280"/>
            <ac:spMk id="7" creationId="{3D493386-E84C-42EA-8B3B-0668FB794B73}"/>
          </ac:spMkLst>
        </pc:spChg>
      </pc:sldChg>
      <pc:sldChg chg="modSp mod">
        <pc:chgData name="Steve McCormack" userId="a36034f6-e157-44c0-92e0-583c4185333c" providerId="ADAL" clId="{938D9AA6-7A21-4827-A2E5-CF360AA7C485}" dt="2021-10-19T12:09:43.294" v="33" actId="6549"/>
        <pc:sldMkLst>
          <pc:docMk/>
          <pc:sldMk cId="387169446" sldId="281"/>
        </pc:sldMkLst>
        <pc:spChg chg="mod">
          <ac:chgData name="Steve McCormack" userId="a36034f6-e157-44c0-92e0-583c4185333c" providerId="ADAL" clId="{938D9AA6-7A21-4827-A2E5-CF360AA7C485}" dt="2021-10-19T12:09:43.294" v="33" actId="6549"/>
          <ac:spMkLst>
            <pc:docMk/>
            <pc:sldMk cId="387169446" sldId="281"/>
            <ac:spMk id="3" creationId="{EC771724-309D-4EC6-8089-365C4C85F6A6}"/>
          </ac:spMkLst>
        </pc:spChg>
      </pc:sldChg>
      <pc:sldChg chg="modSp mod">
        <pc:chgData name="Steve McCormack" userId="a36034f6-e157-44c0-92e0-583c4185333c" providerId="ADAL" clId="{938D9AA6-7A21-4827-A2E5-CF360AA7C485}" dt="2021-10-19T12:15:39.297" v="87" actId="6549"/>
        <pc:sldMkLst>
          <pc:docMk/>
          <pc:sldMk cId="309275939" sldId="291"/>
        </pc:sldMkLst>
        <pc:spChg chg="mod">
          <ac:chgData name="Steve McCormack" userId="a36034f6-e157-44c0-92e0-583c4185333c" providerId="ADAL" clId="{938D9AA6-7A21-4827-A2E5-CF360AA7C485}" dt="2021-10-19T12:15:39.297" v="87" actId="6549"/>
          <ac:spMkLst>
            <pc:docMk/>
            <pc:sldMk cId="309275939" sldId="291"/>
            <ac:spMk id="2" creationId="{2FC8153A-3089-4481-8DDB-FCA2DBF5BD26}"/>
          </ac:spMkLst>
        </pc:spChg>
      </pc:sldChg>
      <pc:sldChg chg="modSp mod">
        <pc:chgData name="Steve McCormack" userId="a36034f6-e157-44c0-92e0-583c4185333c" providerId="ADAL" clId="{938D9AA6-7A21-4827-A2E5-CF360AA7C485}" dt="2021-10-19T12:12:24.070" v="45" actId="20577"/>
        <pc:sldMkLst>
          <pc:docMk/>
          <pc:sldMk cId="1972075379" sldId="579"/>
        </pc:sldMkLst>
        <pc:spChg chg="mod">
          <ac:chgData name="Steve McCormack" userId="a36034f6-e157-44c0-92e0-583c4185333c" providerId="ADAL" clId="{938D9AA6-7A21-4827-A2E5-CF360AA7C485}" dt="2021-10-19T12:12:24.070" v="45" actId="20577"/>
          <ac:spMkLst>
            <pc:docMk/>
            <pc:sldMk cId="1972075379" sldId="579"/>
            <ac:spMk id="7" creationId="{BAF88B54-D96D-48CF-A996-EB63827869E2}"/>
          </ac:spMkLst>
        </pc:spChg>
      </pc:sldChg>
      <pc:sldChg chg="modSp mod">
        <pc:chgData name="Steve McCormack" userId="a36034f6-e157-44c0-92e0-583c4185333c" providerId="ADAL" clId="{938D9AA6-7A21-4827-A2E5-CF360AA7C485}" dt="2021-10-19T12:12:20.470" v="44" actId="20577"/>
        <pc:sldMkLst>
          <pc:docMk/>
          <pc:sldMk cId="717258061" sldId="580"/>
        </pc:sldMkLst>
        <pc:spChg chg="mod">
          <ac:chgData name="Steve McCormack" userId="a36034f6-e157-44c0-92e0-583c4185333c" providerId="ADAL" clId="{938D9AA6-7A21-4827-A2E5-CF360AA7C485}" dt="2021-10-19T12:12:20.470" v="44" actId="20577"/>
          <ac:spMkLst>
            <pc:docMk/>
            <pc:sldMk cId="717258061" sldId="580"/>
            <ac:spMk id="2" creationId="{23A84928-1FCA-4634-9C2E-8162352F2955}"/>
          </ac:spMkLst>
        </pc:spChg>
      </pc:sldChg>
      <pc:sldChg chg="modSp mod">
        <pc:chgData name="Steve McCormack" userId="a36034f6-e157-44c0-92e0-583c4185333c" providerId="ADAL" clId="{938D9AA6-7A21-4827-A2E5-CF360AA7C485}" dt="2021-10-19T12:15:22.034" v="83" actId="6549"/>
        <pc:sldMkLst>
          <pc:docMk/>
          <pc:sldMk cId="269453838" sldId="607"/>
        </pc:sldMkLst>
        <pc:spChg chg="mod">
          <ac:chgData name="Steve McCormack" userId="a36034f6-e157-44c0-92e0-583c4185333c" providerId="ADAL" clId="{938D9AA6-7A21-4827-A2E5-CF360AA7C485}" dt="2021-10-19T12:15:22.034" v="83" actId="6549"/>
          <ac:spMkLst>
            <pc:docMk/>
            <pc:sldMk cId="269453838" sldId="607"/>
            <ac:spMk id="2" creationId="{468AD34D-48AC-4C34-99A5-DF560A5DFC10}"/>
          </ac:spMkLst>
        </pc:spChg>
      </pc:sldChg>
      <pc:sldChg chg="modSp mod">
        <pc:chgData name="Steve McCormack" userId="a36034f6-e157-44c0-92e0-583c4185333c" providerId="ADAL" clId="{938D9AA6-7A21-4827-A2E5-CF360AA7C485}" dt="2021-10-19T12:15:29.687" v="85" actId="6549"/>
        <pc:sldMkLst>
          <pc:docMk/>
          <pc:sldMk cId="463619350" sldId="612"/>
        </pc:sldMkLst>
        <pc:spChg chg="mod">
          <ac:chgData name="Steve McCormack" userId="a36034f6-e157-44c0-92e0-583c4185333c" providerId="ADAL" clId="{938D9AA6-7A21-4827-A2E5-CF360AA7C485}" dt="2021-10-19T12:15:29.687" v="85" actId="6549"/>
          <ac:spMkLst>
            <pc:docMk/>
            <pc:sldMk cId="463619350" sldId="612"/>
            <ac:spMk id="2" creationId="{468AD34D-48AC-4C34-99A5-DF560A5DFC10}"/>
          </ac:spMkLst>
        </pc:spChg>
      </pc:sldChg>
      <pc:sldChg chg="modSp mod">
        <pc:chgData name="Steve McCormack" userId="a36034f6-e157-44c0-92e0-583c4185333c" providerId="ADAL" clId="{938D9AA6-7A21-4827-A2E5-CF360AA7C485}" dt="2021-10-19T12:15:15.714" v="81" actId="6549"/>
        <pc:sldMkLst>
          <pc:docMk/>
          <pc:sldMk cId="15959686" sldId="622"/>
        </pc:sldMkLst>
        <pc:spChg chg="mod">
          <ac:chgData name="Steve McCormack" userId="a36034f6-e157-44c0-92e0-583c4185333c" providerId="ADAL" clId="{938D9AA6-7A21-4827-A2E5-CF360AA7C485}" dt="2021-10-19T12:15:15.714" v="81" actId="6549"/>
          <ac:spMkLst>
            <pc:docMk/>
            <pc:sldMk cId="15959686" sldId="622"/>
            <ac:spMk id="2" creationId="{468AD34D-48AC-4C34-99A5-DF560A5DFC10}"/>
          </ac:spMkLst>
        </pc:spChg>
      </pc:sldChg>
      <pc:sldChg chg="modSp mod">
        <pc:chgData name="Steve McCormack" userId="a36034f6-e157-44c0-92e0-583c4185333c" providerId="ADAL" clId="{938D9AA6-7A21-4827-A2E5-CF360AA7C485}" dt="2021-10-19T12:08:45.790" v="5" actId="6549"/>
        <pc:sldMkLst>
          <pc:docMk/>
          <pc:sldMk cId="3301730832" sldId="628"/>
        </pc:sldMkLst>
        <pc:spChg chg="mod">
          <ac:chgData name="Steve McCormack" userId="a36034f6-e157-44c0-92e0-583c4185333c" providerId="ADAL" clId="{938D9AA6-7A21-4827-A2E5-CF360AA7C485}" dt="2021-10-19T12:08:45.790" v="5" actId="6549"/>
          <ac:spMkLst>
            <pc:docMk/>
            <pc:sldMk cId="3301730832" sldId="628"/>
            <ac:spMk id="5" creationId="{F3AEFA3D-6E0E-40FE-BDA2-AC1662A877CD}"/>
          </ac:spMkLst>
        </pc:spChg>
      </pc:sldChg>
      <pc:sldChg chg="modSp mod">
        <pc:chgData name="Steve McCormack" userId="a36034f6-e157-44c0-92e0-583c4185333c" providerId="ADAL" clId="{938D9AA6-7A21-4827-A2E5-CF360AA7C485}" dt="2021-10-19T12:10:39.729" v="39" actId="6549"/>
        <pc:sldMkLst>
          <pc:docMk/>
          <pc:sldMk cId="2189525942" sldId="631"/>
        </pc:sldMkLst>
        <pc:spChg chg="mod">
          <ac:chgData name="Steve McCormack" userId="a36034f6-e157-44c0-92e0-583c4185333c" providerId="ADAL" clId="{938D9AA6-7A21-4827-A2E5-CF360AA7C485}" dt="2021-10-19T12:10:39.729" v="39" actId="6549"/>
          <ac:spMkLst>
            <pc:docMk/>
            <pc:sldMk cId="2189525942" sldId="631"/>
            <ac:spMk id="26" creationId="{7125C7E3-4F35-431C-A4F0-90F63F3F3C52}"/>
          </ac:spMkLst>
        </pc:spChg>
      </pc:sldChg>
      <pc:sldChg chg="modSp mod">
        <pc:chgData name="Steve McCormack" userId="a36034f6-e157-44c0-92e0-583c4185333c" providerId="ADAL" clId="{938D9AA6-7A21-4827-A2E5-CF360AA7C485}" dt="2021-10-19T12:13:10.835" v="61" actId="20577"/>
        <pc:sldMkLst>
          <pc:docMk/>
          <pc:sldMk cId="3264949388" sldId="633"/>
        </pc:sldMkLst>
        <pc:spChg chg="mod">
          <ac:chgData name="Steve McCormack" userId="a36034f6-e157-44c0-92e0-583c4185333c" providerId="ADAL" clId="{938D9AA6-7A21-4827-A2E5-CF360AA7C485}" dt="2021-10-19T12:13:10.835" v="61" actId="20577"/>
          <ac:spMkLst>
            <pc:docMk/>
            <pc:sldMk cId="3264949388" sldId="633"/>
            <ac:spMk id="46" creationId="{F54F07ED-8B66-4FB3-B9ED-20C6A6FEE49C}"/>
          </ac:spMkLst>
        </pc:spChg>
      </pc:sldChg>
      <pc:sldChg chg="modSp mod">
        <pc:chgData name="Steve McCormack" userId="a36034f6-e157-44c0-92e0-583c4185333c" providerId="ADAL" clId="{938D9AA6-7A21-4827-A2E5-CF360AA7C485}" dt="2021-10-19T12:13:00.340" v="59" actId="20577"/>
        <pc:sldMkLst>
          <pc:docMk/>
          <pc:sldMk cId="2815898782" sldId="634"/>
        </pc:sldMkLst>
        <pc:spChg chg="mod">
          <ac:chgData name="Steve McCormack" userId="a36034f6-e157-44c0-92e0-583c4185333c" providerId="ADAL" clId="{938D9AA6-7A21-4827-A2E5-CF360AA7C485}" dt="2021-10-19T12:13:00.340" v="59" actId="20577"/>
          <ac:spMkLst>
            <pc:docMk/>
            <pc:sldMk cId="2815898782" sldId="634"/>
            <ac:spMk id="7" creationId="{60FACD4C-5437-4539-BFBA-8A2B3C2F60DA}"/>
          </ac:spMkLst>
        </pc:spChg>
      </pc:sldChg>
      <pc:sldChg chg="modSp mod">
        <pc:chgData name="Steve McCormack" userId="a36034f6-e157-44c0-92e0-583c4185333c" providerId="ADAL" clId="{938D9AA6-7A21-4827-A2E5-CF360AA7C485}" dt="2021-10-19T12:13:06.723" v="60" actId="20577"/>
        <pc:sldMkLst>
          <pc:docMk/>
          <pc:sldMk cId="1172721869" sldId="635"/>
        </pc:sldMkLst>
        <pc:spChg chg="mod">
          <ac:chgData name="Steve McCormack" userId="a36034f6-e157-44c0-92e0-583c4185333c" providerId="ADAL" clId="{938D9AA6-7A21-4827-A2E5-CF360AA7C485}" dt="2021-10-19T12:13:06.723" v="60" actId="20577"/>
          <ac:spMkLst>
            <pc:docMk/>
            <pc:sldMk cId="1172721869" sldId="635"/>
            <ac:spMk id="8" creationId="{DC05BE7C-E9DD-4F15-8D25-B0A84CE0925F}"/>
          </ac:spMkLst>
        </pc:spChg>
      </pc:sldChg>
      <pc:sldChg chg="modSp mod">
        <pc:chgData name="Steve McCormack" userId="a36034f6-e157-44c0-92e0-583c4185333c" providerId="ADAL" clId="{938D9AA6-7A21-4827-A2E5-CF360AA7C485}" dt="2021-10-19T12:13:20.243" v="62" actId="20577"/>
        <pc:sldMkLst>
          <pc:docMk/>
          <pc:sldMk cId="1713304149" sldId="636"/>
        </pc:sldMkLst>
        <pc:spChg chg="mod">
          <ac:chgData name="Steve McCormack" userId="a36034f6-e157-44c0-92e0-583c4185333c" providerId="ADAL" clId="{938D9AA6-7A21-4827-A2E5-CF360AA7C485}" dt="2021-10-19T12:13:20.243" v="62" actId="20577"/>
          <ac:spMkLst>
            <pc:docMk/>
            <pc:sldMk cId="1713304149" sldId="636"/>
            <ac:spMk id="9" creationId="{95696859-291D-47EE-B67D-6D4C07D0A32A}"/>
          </ac:spMkLst>
        </pc:spChg>
      </pc:sldChg>
      <pc:sldChg chg="modSp mod">
        <pc:chgData name="Steve McCormack" userId="a36034f6-e157-44c0-92e0-583c4185333c" providerId="ADAL" clId="{938D9AA6-7A21-4827-A2E5-CF360AA7C485}" dt="2021-10-19T12:13:24.052" v="63" actId="20577"/>
        <pc:sldMkLst>
          <pc:docMk/>
          <pc:sldMk cId="831249338" sldId="637"/>
        </pc:sldMkLst>
        <pc:spChg chg="mod">
          <ac:chgData name="Steve McCormack" userId="a36034f6-e157-44c0-92e0-583c4185333c" providerId="ADAL" clId="{938D9AA6-7A21-4827-A2E5-CF360AA7C485}" dt="2021-10-19T12:13:24.052" v="63" actId="20577"/>
          <ac:spMkLst>
            <pc:docMk/>
            <pc:sldMk cId="831249338" sldId="637"/>
            <ac:spMk id="8" creationId="{DA4B2146-CE3F-432B-AE09-02F955FB4FA6}"/>
          </ac:spMkLst>
        </pc:spChg>
      </pc:sldChg>
      <pc:sldChg chg="modSp mod">
        <pc:chgData name="Steve McCormack" userId="a36034f6-e157-44c0-92e0-583c4185333c" providerId="ADAL" clId="{938D9AA6-7A21-4827-A2E5-CF360AA7C485}" dt="2021-10-19T12:13:53.842" v="66" actId="20577"/>
        <pc:sldMkLst>
          <pc:docMk/>
          <pc:sldMk cId="3752626932" sldId="638"/>
        </pc:sldMkLst>
        <pc:spChg chg="mod">
          <ac:chgData name="Steve McCormack" userId="a36034f6-e157-44c0-92e0-583c4185333c" providerId="ADAL" clId="{938D9AA6-7A21-4827-A2E5-CF360AA7C485}" dt="2021-10-19T12:13:53.842" v="66" actId="20577"/>
          <ac:spMkLst>
            <pc:docMk/>
            <pc:sldMk cId="3752626932" sldId="638"/>
            <ac:spMk id="9" creationId="{25F1763A-63FD-4134-826A-9B5951E1DB53}"/>
          </ac:spMkLst>
        </pc:spChg>
      </pc:sldChg>
      <pc:sldChg chg="modSp mod">
        <pc:chgData name="Steve McCormack" userId="a36034f6-e157-44c0-92e0-583c4185333c" providerId="ADAL" clId="{938D9AA6-7A21-4827-A2E5-CF360AA7C485}" dt="2021-10-19T12:14:00.097" v="67" actId="20577"/>
        <pc:sldMkLst>
          <pc:docMk/>
          <pc:sldMk cId="2601553117" sldId="639"/>
        </pc:sldMkLst>
        <pc:spChg chg="mod">
          <ac:chgData name="Steve McCormack" userId="a36034f6-e157-44c0-92e0-583c4185333c" providerId="ADAL" clId="{938D9AA6-7A21-4827-A2E5-CF360AA7C485}" dt="2021-10-19T12:14:00.097" v="67" actId="20577"/>
          <ac:spMkLst>
            <pc:docMk/>
            <pc:sldMk cId="2601553117" sldId="639"/>
            <ac:spMk id="8" creationId="{4F6469DD-A51A-4D99-B2BE-D26E972C64C1}"/>
          </ac:spMkLst>
        </pc:spChg>
      </pc:sldChg>
      <pc:sldChg chg="modSp mod">
        <pc:chgData name="Steve McCormack" userId="a36034f6-e157-44c0-92e0-583c4185333c" providerId="ADAL" clId="{938D9AA6-7A21-4827-A2E5-CF360AA7C485}" dt="2021-10-19T12:14:04.336" v="68" actId="20577"/>
        <pc:sldMkLst>
          <pc:docMk/>
          <pc:sldMk cId="3473470737" sldId="640"/>
        </pc:sldMkLst>
        <pc:spChg chg="mod">
          <ac:chgData name="Steve McCormack" userId="a36034f6-e157-44c0-92e0-583c4185333c" providerId="ADAL" clId="{938D9AA6-7A21-4827-A2E5-CF360AA7C485}" dt="2021-10-19T12:14:04.336" v="68" actId="20577"/>
          <ac:spMkLst>
            <pc:docMk/>
            <pc:sldMk cId="3473470737" sldId="640"/>
            <ac:spMk id="2" creationId="{23A84928-1FCA-4634-9C2E-8162352F2955}"/>
          </ac:spMkLst>
        </pc:spChg>
      </pc:sldChg>
      <pc:sldChg chg="modSp mod">
        <pc:chgData name="Steve McCormack" userId="a36034f6-e157-44c0-92e0-583c4185333c" providerId="ADAL" clId="{938D9AA6-7A21-4827-A2E5-CF360AA7C485}" dt="2021-10-19T12:14:11.601" v="71" actId="6549"/>
        <pc:sldMkLst>
          <pc:docMk/>
          <pc:sldMk cId="86092092" sldId="641"/>
        </pc:sldMkLst>
        <pc:spChg chg="mod">
          <ac:chgData name="Steve McCormack" userId="a36034f6-e157-44c0-92e0-583c4185333c" providerId="ADAL" clId="{938D9AA6-7A21-4827-A2E5-CF360AA7C485}" dt="2021-10-19T12:14:11.601" v="71" actId="6549"/>
          <ac:spMkLst>
            <pc:docMk/>
            <pc:sldMk cId="86092092" sldId="641"/>
            <ac:spMk id="7" creationId="{CD025558-CD15-46BF-AF34-860091BF6D5E}"/>
          </ac:spMkLst>
        </pc:spChg>
      </pc:sldChg>
      <pc:sldChg chg="modSp mod">
        <pc:chgData name="Steve McCormack" userId="a36034f6-e157-44c0-92e0-583c4185333c" providerId="ADAL" clId="{938D9AA6-7A21-4827-A2E5-CF360AA7C485}" dt="2021-10-19T12:14:18.097" v="72" actId="20577"/>
        <pc:sldMkLst>
          <pc:docMk/>
          <pc:sldMk cId="1390159114" sldId="642"/>
        </pc:sldMkLst>
        <pc:spChg chg="mod">
          <ac:chgData name="Steve McCormack" userId="a36034f6-e157-44c0-92e0-583c4185333c" providerId="ADAL" clId="{938D9AA6-7A21-4827-A2E5-CF360AA7C485}" dt="2021-10-19T12:14:18.097" v="72" actId="20577"/>
          <ac:spMkLst>
            <pc:docMk/>
            <pc:sldMk cId="1390159114" sldId="642"/>
            <ac:spMk id="7" creationId="{02B4DEBB-4FB3-4B7B-9CB3-BF79E81944CD}"/>
          </ac:spMkLst>
        </pc:spChg>
      </pc:sldChg>
      <pc:sldChg chg="modSp mod">
        <pc:chgData name="Steve McCormack" userId="a36034f6-e157-44c0-92e0-583c4185333c" providerId="ADAL" clId="{938D9AA6-7A21-4827-A2E5-CF360AA7C485}" dt="2021-10-19T12:14:28.705" v="73" actId="6549"/>
        <pc:sldMkLst>
          <pc:docMk/>
          <pc:sldMk cId="3543738844" sldId="643"/>
        </pc:sldMkLst>
        <pc:spChg chg="mod">
          <ac:chgData name="Steve McCormack" userId="a36034f6-e157-44c0-92e0-583c4185333c" providerId="ADAL" clId="{938D9AA6-7A21-4827-A2E5-CF360AA7C485}" dt="2021-10-19T12:14:28.705" v="73" actId="6549"/>
          <ac:spMkLst>
            <pc:docMk/>
            <pc:sldMk cId="3543738844" sldId="643"/>
            <ac:spMk id="8" creationId="{5502455B-F2BE-4DB6-A81C-FE6A62C68749}"/>
          </ac:spMkLst>
        </pc:spChg>
      </pc:sldChg>
      <pc:sldChg chg="modSp mod">
        <pc:chgData name="Steve McCormack" userId="a36034f6-e157-44c0-92e0-583c4185333c" providerId="ADAL" clId="{938D9AA6-7A21-4827-A2E5-CF360AA7C485}" dt="2021-10-19T12:13:42.881" v="64" actId="20577"/>
        <pc:sldMkLst>
          <pc:docMk/>
          <pc:sldMk cId="1369756854" sldId="644"/>
        </pc:sldMkLst>
        <pc:spChg chg="mod">
          <ac:chgData name="Steve McCormack" userId="a36034f6-e157-44c0-92e0-583c4185333c" providerId="ADAL" clId="{938D9AA6-7A21-4827-A2E5-CF360AA7C485}" dt="2021-10-19T12:13:42.881" v="64" actId="20577"/>
          <ac:spMkLst>
            <pc:docMk/>
            <pc:sldMk cId="1369756854" sldId="644"/>
            <ac:spMk id="8" creationId="{DA4B2146-CE3F-432B-AE09-02F955FB4FA6}"/>
          </ac:spMkLst>
        </pc:spChg>
      </pc:sldChg>
      <pc:sldChg chg="modSp mod">
        <pc:chgData name="Steve McCormack" userId="a36034f6-e157-44c0-92e0-583c4185333c" providerId="ADAL" clId="{938D9AA6-7A21-4827-A2E5-CF360AA7C485}" dt="2021-10-19T12:14:43.089" v="74" actId="6549"/>
        <pc:sldMkLst>
          <pc:docMk/>
          <pc:sldMk cId="945586402" sldId="646"/>
        </pc:sldMkLst>
        <pc:spChg chg="mod">
          <ac:chgData name="Steve McCormack" userId="a36034f6-e157-44c0-92e0-583c4185333c" providerId="ADAL" clId="{938D9AA6-7A21-4827-A2E5-CF360AA7C485}" dt="2021-10-19T12:14:43.089" v="74" actId="6549"/>
          <ac:spMkLst>
            <pc:docMk/>
            <pc:sldMk cId="945586402" sldId="646"/>
            <ac:spMk id="2" creationId="{23A84928-1FCA-4634-9C2E-8162352F2955}"/>
          </ac:spMkLst>
        </pc:spChg>
      </pc:sldChg>
      <pc:sldChg chg="modSp mod">
        <pc:chgData name="Steve McCormack" userId="a36034f6-e157-44c0-92e0-583c4185333c" providerId="ADAL" clId="{938D9AA6-7A21-4827-A2E5-CF360AA7C485}" dt="2021-10-19T12:14:50.321" v="75" actId="6549"/>
        <pc:sldMkLst>
          <pc:docMk/>
          <pc:sldMk cId="3542121763" sldId="647"/>
        </pc:sldMkLst>
        <pc:spChg chg="mod">
          <ac:chgData name="Steve McCormack" userId="a36034f6-e157-44c0-92e0-583c4185333c" providerId="ADAL" clId="{938D9AA6-7A21-4827-A2E5-CF360AA7C485}" dt="2021-10-19T12:14:50.321" v="75" actId="6549"/>
          <ac:spMkLst>
            <pc:docMk/>
            <pc:sldMk cId="3542121763" sldId="647"/>
            <ac:spMk id="7" creationId="{3495843D-859D-4680-A9E8-01B63990FD4A}"/>
          </ac:spMkLst>
        </pc:spChg>
      </pc:sldChg>
      <pc:sldChg chg="modSp mod">
        <pc:chgData name="Steve McCormack" userId="a36034f6-e157-44c0-92e0-583c4185333c" providerId="ADAL" clId="{938D9AA6-7A21-4827-A2E5-CF360AA7C485}" dt="2021-10-19T12:15:00.049" v="77" actId="6549"/>
        <pc:sldMkLst>
          <pc:docMk/>
          <pc:sldMk cId="3454978922" sldId="648"/>
        </pc:sldMkLst>
        <pc:spChg chg="mod">
          <ac:chgData name="Steve McCormack" userId="a36034f6-e157-44c0-92e0-583c4185333c" providerId="ADAL" clId="{938D9AA6-7A21-4827-A2E5-CF360AA7C485}" dt="2021-10-19T12:15:00.049" v="77" actId="6549"/>
          <ac:spMkLst>
            <pc:docMk/>
            <pc:sldMk cId="3454978922" sldId="648"/>
            <ac:spMk id="2" creationId="{3D3B0D61-9420-4B06-8555-667429430C87}"/>
          </ac:spMkLst>
        </pc:spChg>
      </pc:sldChg>
      <pc:sldChg chg="modSp mod">
        <pc:chgData name="Steve McCormack" userId="a36034f6-e157-44c0-92e0-583c4185333c" providerId="ADAL" clId="{938D9AA6-7A21-4827-A2E5-CF360AA7C485}" dt="2021-10-19T12:15:03.826" v="79" actId="6549"/>
        <pc:sldMkLst>
          <pc:docMk/>
          <pc:sldMk cId="1835245621" sldId="649"/>
        </pc:sldMkLst>
        <pc:spChg chg="mod">
          <ac:chgData name="Steve McCormack" userId="a36034f6-e157-44c0-92e0-583c4185333c" providerId="ADAL" clId="{938D9AA6-7A21-4827-A2E5-CF360AA7C485}" dt="2021-10-19T12:15:03.826" v="79" actId="6549"/>
          <ac:spMkLst>
            <pc:docMk/>
            <pc:sldMk cId="1835245621" sldId="649"/>
            <ac:spMk id="2" creationId="{3D3B0D61-9420-4B06-8555-667429430C87}"/>
          </ac:spMkLst>
        </pc:spChg>
      </pc:sldChg>
      <pc:sldChg chg="modSp mod">
        <pc:chgData name="Steve McCormack" userId="a36034f6-e157-44c0-92e0-583c4185333c" providerId="ADAL" clId="{938D9AA6-7A21-4827-A2E5-CF360AA7C485}" dt="2021-10-19T12:12:53.409" v="58" actId="20577"/>
        <pc:sldMkLst>
          <pc:docMk/>
          <pc:sldMk cId="3043714669" sldId="650"/>
        </pc:sldMkLst>
        <pc:spChg chg="mod">
          <ac:chgData name="Steve McCormack" userId="a36034f6-e157-44c0-92e0-583c4185333c" providerId="ADAL" clId="{938D9AA6-7A21-4827-A2E5-CF360AA7C485}" dt="2021-10-19T12:12:31.124" v="46" actId="20577"/>
          <ac:spMkLst>
            <pc:docMk/>
            <pc:sldMk cId="3043714669" sldId="650"/>
            <ac:spMk id="46" creationId="{F54F07ED-8B66-4FB3-B9ED-20C6A6FEE49C}"/>
          </ac:spMkLst>
        </pc:spChg>
        <pc:spChg chg="mod">
          <ac:chgData name="Steve McCormack" userId="a36034f6-e157-44c0-92e0-583c4185333c" providerId="ADAL" clId="{938D9AA6-7A21-4827-A2E5-CF360AA7C485}" dt="2021-10-19T12:12:53.409" v="58" actId="20577"/>
          <ac:spMkLst>
            <pc:docMk/>
            <pc:sldMk cId="3043714669" sldId="650"/>
            <ac:spMk id="49" creationId="{1A270631-AD7A-48A2-A26A-AC3207C67C78}"/>
          </ac:spMkLst>
        </pc:spChg>
      </pc:sldChg>
      <pc:sldChg chg="modSp mod">
        <pc:chgData name="Steve McCormack" userId="a36034f6-e157-44c0-92e0-583c4185333c" providerId="ADAL" clId="{938D9AA6-7A21-4827-A2E5-CF360AA7C485}" dt="2021-10-19T12:13:46.432" v="65" actId="20577"/>
        <pc:sldMkLst>
          <pc:docMk/>
          <pc:sldMk cId="3708501018" sldId="651"/>
        </pc:sldMkLst>
        <pc:spChg chg="mod">
          <ac:chgData name="Steve McCormack" userId="a36034f6-e157-44c0-92e0-583c4185333c" providerId="ADAL" clId="{938D9AA6-7A21-4827-A2E5-CF360AA7C485}" dt="2021-10-19T12:13:46.432" v="65" actId="20577"/>
          <ac:spMkLst>
            <pc:docMk/>
            <pc:sldMk cId="3708501018" sldId="651"/>
            <ac:spMk id="8" creationId="{DA4B2146-CE3F-432B-AE09-02F955FB4F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18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18 of the 2.1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58264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 you notice about each pair of questions? </a:t>
            </a:r>
          </a:p>
          <a:p>
            <a:r>
              <a:rPr lang="en-GB" sz="2000" b="0" dirty="0">
                <a:solidFill>
                  <a:srgbClr val="008080"/>
                </a:solidFill>
                <a:latin typeface="Myriad Pro"/>
              </a:rPr>
              <a:t>What is the same and different about how you partition them each time?</a:t>
            </a:r>
          </a:p>
          <a:p>
            <a:r>
              <a:rPr lang="en-GB" sz="2000" b="0" dirty="0">
                <a:solidFill>
                  <a:srgbClr val="008080"/>
                </a:solidFill>
                <a:latin typeface="Myriad Pro"/>
              </a:rPr>
              <a:t>How many times bigger is the number in a then the number in b? How about c and 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This representation (Gattegno chart) is useful to ensure that students are able to use number names correctly. Make sure that students say the decimal part of the number correctly (‘three hundred and twenty-nine point five one’ rather than saying ‘three hundred and twenty-nine point fifty-one’), as the imprecise use of language can support misconceptions concerning the size of numbers (particularly that, for example, 0.29 &gt; 0.8 because ‘twenty-nine is greater than eight’).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18 and 19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introducing the Gattegno chart for Example 1 can be found on page 18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88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What number is being represented in each example?</a:t>
            </a:r>
          </a:p>
          <a:p>
            <a:pPr>
              <a:spcBef>
                <a:spcPts val="400"/>
              </a:spcBef>
              <a:spcAft>
                <a:spcPts val="400"/>
              </a:spcAft>
            </a:pPr>
            <a:r>
              <a:rPr lang="en-GB" sz="1200" dirty="0">
                <a:solidFill>
                  <a:srgbClr val="008080"/>
                </a:solidFill>
                <a:latin typeface="Myriad Pro"/>
              </a:rPr>
              <a:t>Could you rearrange any of the counters?</a:t>
            </a:r>
          </a:p>
          <a:p>
            <a:pPr>
              <a:spcBef>
                <a:spcPts val="400"/>
              </a:spcBef>
              <a:spcAft>
                <a:spcPts val="400"/>
              </a:spcAft>
            </a:pPr>
            <a:r>
              <a:rPr lang="en-GB" sz="1200" dirty="0">
                <a:solidFill>
                  <a:srgbClr val="008080"/>
                </a:solidFill>
                <a:latin typeface="Myriad Pro"/>
              </a:rPr>
              <a:t>Complete the sentence: “12 hundredths is the same as…”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Place-value counters offer a flexible representation of multi-digit numbers; they allow students to see partitioning of the same number in different ways.  In Example 2, the number 37.12 is represented. By manipulating the counters, students can see that this is 3 × 10 + 7 × 1 + 1 × 0.1 + 2 × 0.01, but also that it is 3 × 10 + 7 × 1 + 12 × 0.01. </a:t>
            </a:r>
          </a:p>
          <a:p>
            <a:r>
              <a:rPr lang="en-GB" dirty="0"/>
              <a:t>The understanding that the same number can be partitioned in these different ways is essential in efficient calculation, particularly when subtracting using the columnar method.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26663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295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029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did you approach questions c and d? How was it different to your answer to questions a and b?</a:t>
            </a:r>
          </a:p>
          <a:p>
            <a:r>
              <a:rPr lang="en-GB" sz="2000" b="0" dirty="0">
                <a:solidFill>
                  <a:srgbClr val="008080"/>
                </a:solidFill>
                <a:latin typeface="Myriad Pro"/>
              </a:rPr>
              <a:t>What does = mean? </a:t>
            </a:r>
          </a:p>
          <a:p>
            <a:r>
              <a:rPr lang="en-GB" sz="2000" b="0" dirty="0">
                <a:solidFill>
                  <a:srgbClr val="008080"/>
                </a:solidFill>
                <a:latin typeface="Myriad Pro"/>
              </a:rPr>
              <a:t>Could you partition this 12.653 in different ways?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the number 12.653 is partitioned in a range of ways. </a:t>
            </a:r>
            <a:r>
              <a:rPr lang="en-GB" sz="1800" dirty="0">
                <a:solidFill>
                  <a:srgbClr val="000000"/>
                </a:solidFill>
                <a:effectLst/>
                <a:latin typeface="Myriad Pro"/>
                <a:ea typeface="Calibri" panose="020F0502020204030204" pitchFamily="34" charset="0"/>
                <a:cs typeface="Arial" panose="020B0604020202020204" pitchFamily="34" charset="0"/>
              </a:rPr>
              <a:t>The variation in the different partitions can be used to draw students’ attention to the fact that each calculation has the same value but a different appearance. </a:t>
            </a:r>
            <a:r>
              <a:rPr lang="en-GB" sz="1800" dirty="0">
                <a:effectLst/>
                <a:latin typeface="Myriad Pro"/>
                <a:ea typeface="Calibri" panose="020F0502020204030204" pitchFamily="34" charset="0"/>
                <a:cs typeface="Times New Roman" panose="02020603050405020304" pitchFamily="18" charset="0"/>
              </a:rPr>
              <a:t>The partitions used in parts c) and d) are of </a:t>
            </a:r>
            <a:r>
              <a:rPr lang="en-GB" sz="1800" dirty="0">
                <a:solidFill>
                  <a:srgbClr val="000000"/>
                </a:solidFill>
                <a:effectLst/>
                <a:latin typeface="Myriad Pro"/>
                <a:ea typeface="Calibri" panose="020F0502020204030204" pitchFamily="34" charset="0"/>
                <a:cs typeface="Arial" panose="020B0604020202020204" pitchFamily="34" charset="0"/>
              </a:rPr>
              <a:t>particular importance, since these are the kinds of partitioning used when carrying out a subtraction using the column method of decomposition (see slide 23, or page 28 of the 2.1 Core Concept document, for more guidance on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1451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and how it relates to column subtraction, can be found on pages 19 and 20 of the 2.1 Core Concept document. The following slide also offers some opportunity to discuss this question in the context of column subtraction.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‘1.24 Composition and calculation: hundredths and thousandths’ is part of the NCETM’s primary mastery professional development materials. A link to the whole collection of materials can be found on the final slide.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274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55073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 this example, in the calculation 12.653-1.072, one is subtracted from the ‘6’ in the tenths column and transferred to the ‘5’, giving 15 in the hundredths column, in order that the ‘7’ hundredths can be subtracted from this, and so 12.653 is rewritten as shown above. This is essentially the same as writing 12.653 as 12.503 + 0.15.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how example 3 relates to column subtraction can be found on pages 19 and 20 of the 2.1 Core Concept document.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343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and how it relates to column subtraction, can be found on pages 19 and 20 of the 2.1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downloadable </a:t>
            </a:r>
            <a:r>
              <a:rPr lang="en-GB" dirty="0" err="1"/>
              <a:t>powerpoint</a:t>
            </a:r>
            <a:r>
              <a:rPr lang="en-GB" dirty="0"/>
              <a:t> presentation with further prompts and guidance, including links to research, can be found on the Mathematical Prompts for Deeper Thinking videos page on the NCETM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3388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or different about each questions?</a:t>
            </a:r>
          </a:p>
          <a:p>
            <a:r>
              <a:rPr lang="en-GB" sz="2000" b="0" dirty="0">
                <a:solidFill>
                  <a:srgbClr val="008080"/>
                </a:solidFill>
                <a:latin typeface="Myriad Pro"/>
              </a:rPr>
              <a:t>How many other part-part-whole models can you create for 12.653?</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should be familiar with the part–part–whole model from Key Stages 1 and 2. This representation allows students to generalise their understanding of partitioning integers to partitioning with decimals.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355001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20 and 21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5661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boxes are hardest to fill in? Why?</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Viva is working on the hundredths column in example a. She says “The missing digit is 4 because the difference between 5 and 4 is 1.” Explain why she is wrong.</a:t>
            </a:r>
          </a:p>
          <a:p>
            <a:pPr>
              <a:spcBef>
                <a:spcPts val="400"/>
              </a:spcBef>
              <a:spcAft>
                <a:spcPts val="400"/>
              </a:spcAft>
            </a:pPr>
            <a:r>
              <a:rPr lang="en-GB" sz="1200" dirty="0" err="1">
                <a:solidFill>
                  <a:srgbClr val="008080"/>
                </a:solidFill>
                <a:latin typeface="Myriad Pro"/>
              </a:rPr>
              <a:t>Wendelle</a:t>
            </a:r>
            <a:r>
              <a:rPr lang="en-GB" sz="1200" dirty="0">
                <a:solidFill>
                  <a:srgbClr val="008080"/>
                </a:solidFill>
                <a:latin typeface="Myriad Pro"/>
              </a:rPr>
              <a:t> is working on the ones column in example b. He says “The missing digit is 0 because nothing has been taken away.” Explain why he is wrong.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In challenging students to fill in the blanks in Example 5, the routine algorithm is disrupted, and students need to think more deeply about the structures that underpin it; in particular, the process of exchange (e.g. exchanging one ten for ten ones). The questions here are sequenced so that the nature of the exchanges is varied, resulting in the complexity of the problem increasing.</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0" dirty="0">
                <a:solidFill>
                  <a:srgbClr val="008080"/>
                </a:solidFill>
                <a:latin typeface="Myriad Pro"/>
              </a:rPr>
              <a:t>The questions in this example are images to allow them to be readily resized. If you would like to create your own examples, editable versions of these questions can be found in the appendices.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93426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21 and 22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443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a:t>
            </a:r>
          </a:p>
          <a:p>
            <a:pPr>
              <a:spcBef>
                <a:spcPts val="400"/>
              </a:spcBef>
              <a:spcAft>
                <a:spcPts val="400"/>
              </a:spcAft>
            </a:pPr>
            <a:r>
              <a:rPr lang="en-GB" sz="1200" dirty="0">
                <a:solidFill>
                  <a:srgbClr val="008080"/>
                </a:solidFill>
                <a:latin typeface="Myriad Pro"/>
              </a:rPr>
              <a:t>How does your language change when you explain each calculation? How does your language stay the same?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Here, a subtraction (21 314 – 9 117 = 12 197) is modelled using place-value counters, in preparation for extending the algorithm to include decimals. Asking, ‘What is the same and what is different?’ at each stage of the manipulation of the counters and the corresponding calculation will help students see the common structure behind the algorithm. The numbers here have been chosen so that there are three instances of exchange, including one instance in which zero is needed as a place holder.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322953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6590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lvl="0" indent="0">
              <a:spcBef>
                <a:spcPts val="400"/>
              </a:spcBef>
              <a:spcAft>
                <a:spcPts val="400"/>
              </a:spcAft>
              <a:buClr>
                <a:srgbClr val="82CBDD"/>
              </a:buClr>
              <a:buFont typeface="Symbol" panose="05050102010706020507" pitchFamily="18" charset="2"/>
              <a:buNone/>
            </a:pPr>
            <a:r>
              <a:rPr lang="en-GB" sz="1200" i="0" dirty="0">
                <a:effectLst/>
                <a:latin typeface="Myriad Pro"/>
                <a:ea typeface="Calibri" panose="020F0502020204030204" pitchFamily="34" charset="0"/>
                <a:cs typeface="Arial" panose="020B0604020202020204" pitchFamily="34" charset="0"/>
              </a:rPr>
              <a:t>What is the same and what is different about the calculations in part a) and the original example?</a:t>
            </a:r>
          </a:p>
          <a:p>
            <a:pPr marL="0" lvl="0" indent="0">
              <a:spcBef>
                <a:spcPts val="400"/>
              </a:spcBef>
              <a:spcAft>
                <a:spcPts val="400"/>
              </a:spcAft>
              <a:buClr>
                <a:srgbClr val="82CBDD"/>
              </a:buClr>
              <a:buFont typeface="Symbol" panose="05050102010706020507" pitchFamily="18" charset="2"/>
              <a:buNone/>
            </a:pPr>
            <a:r>
              <a:rPr lang="en-GB" sz="1200" i="0" dirty="0">
                <a:effectLst/>
                <a:latin typeface="Myriad Pro"/>
                <a:ea typeface="Calibri" panose="020F0502020204030204" pitchFamily="34" charset="0"/>
                <a:cs typeface="Arial" panose="020B0604020202020204" pitchFamily="34" charset="0"/>
              </a:rPr>
              <a:t>In which parts will the answer include the digits 1, 3, 0 and 3, in that order?</a:t>
            </a:r>
          </a:p>
          <a:p>
            <a:pPr marL="0" lvl="0" indent="0">
              <a:spcBef>
                <a:spcPts val="400"/>
              </a:spcBef>
              <a:spcAft>
                <a:spcPts val="400"/>
              </a:spcAft>
              <a:buClr>
                <a:srgbClr val="82CBDD"/>
              </a:buClr>
              <a:buFont typeface="Symbol" panose="05050102010706020507" pitchFamily="18" charset="2"/>
              <a:buNone/>
            </a:pPr>
            <a:r>
              <a:rPr lang="en-GB" sz="1200" i="0" dirty="0">
                <a:effectLst/>
                <a:latin typeface="Myriad Pro"/>
                <a:ea typeface="Calibri" panose="020F0502020204030204" pitchFamily="34" charset="0"/>
                <a:cs typeface="Arial" panose="020B0604020202020204" pitchFamily="34" charset="0"/>
              </a:rPr>
              <a:t>How does the answer to part (iv) relate to the answer in the example?</a:t>
            </a:r>
          </a:p>
          <a:p>
            <a:pPr marL="0" lvl="0" indent="0">
              <a:spcBef>
                <a:spcPts val="400"/>
              </a:spcBef>
              <a:spcAft>
                <a:spcPts val="400"/>
              </a:spcAft>
              <a:buClr>
                <a:srgbClr val="82CBDD"/>
              </a:buClr>
              <a:buFont typeface="Symbol" panose="05050102010706020507" pitchFamily="18" charset="2"/>
              <a:buNone/>
            </a:pPr>
            <a:r>
              <a:rPr lang="en-GB" sz="1200" i="0" dirty="0">
                <a:solidFill>
                  <a:srgbClr val="008080"/>
                </a:solidFill>
                <a:effectLst/>
                <a:latin typeface="Myriad Pro"/>
                <a:cs typeface="Arial" panose="020B0604020202020204" pitchFamily="34" charset="0"/>
              </a:rPr>
              <a:t>How could you change the questions that DON’T have an answer containing digits 1, 3, 0, 3 (in that order), so that they do? OR rephrase as: How could you change the questions that can’t be answered using the original question, so that they can?</a:t>
            </a:r>
          </a:p>
          <a:p>
            <a:pPr marL="0" lvl="0" indent="0">
              <a:spcBef>
                <a:spcPts val="400"/>
              </a:spcBef>
              <a:spcAft>
                <a:spcPts val="400"/>
              </a:spcAft>
              <a:buClr>
                <a:srgbClr val="82CBDD"/>
              </a:buClr>
              <a:buFont typeface="Symbol" panose="05050102010706020507" pitchFamily="18" charset="2"/>
              <a:buNone/>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7</a:t>
            </a:r>
            <a:r>
              <a:rPr lang="en-GB" sz="1800" dirty="0">
                <a:effectLst/>
                <a:latin typeface="Myriad Pro"/>
                <a:ea typeface="Calibri" panose="020F0502020204030204" pitchFamily="34" charset="0"/>
                <a:cs typeface="Times New Roman" panose="02020603050405020304" pitchFamily="18" charset="0"/>
              </a:rPr>
              <a:t> draws attention to the digits in the numbers which have the same place value.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137635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23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463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64438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From page 6 of the 2 Operating on number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Using representations at KS3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In Spine 1 of the Primary mastery professional development materials</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28892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1037692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2282582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323376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401921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The prior learning is covered in a number of the segments from Spines 1, 2 and 3 of the NCETM primary mastery professional development materials (linked on final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a:t>
            </a:r>
            <a:r>
              <a:rPr lang="en-GB" i="1" dirty="0"/>
              <a:t>Operating on number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sz="1800" dirty="0">
                <a:effectLst/>
                <a:latin typeface="Myriad Pro"/>
                <a:ea typeface="Calibri" panose="020F0502020204030204" pitchFamily="34" charset="0"/>
                <a:cs typeface="Times New Roman" panose="02020603050405020304" pitchFamily="18" charset="0"/>
              </a:rPr>
              <a:t>a) 2018 Key Stage 2 Mathematics Paper 3: reasoning, Question 4</a:t>
            </a:r>
          </a:p>
          <a:p>
            <a:r>
              <a:rPr lang="en-GB" sz="1800" dirty="0">
                <a:effectLst/>
                <a:latin typeface="Myriad Pro"/>
                <a:cs typeface="Times New Roman" panose="02020603050405020304" pitchFamily="18" charset="0"/>
              </a:rPr>
              <a:t>b) NCETM primary assessment materials, page 12</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sz="1800" dirty="0">
                <a:effectLst/>
                <a:latin typeface="Myriad Pro"/>
                <a:cs typeface="Times New Roman" panose="02020603050405020304" pitchFamily="18" charset="0"/>
              </a:rPr>
              <a:t>c) 2019 Key Stage 2 Mathematics Paper 2: reasoning, Question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cs typeface="Times New Roman" panose="02020603050405020304" pitchFamily="18" charset="0"/>
              </a:rPr>
              <a:t>d) </a:t>
            </a:r>
            <a:r>
              <a:rPr lang="en-GB" sz="1200" dirty="0">
                <a:effectLst/>
                <a:latin typeface="Myriad Pro"/>
                <a:cs typeface="Times New Roman" panose="02020603050405020304" pitchFamily="18" charset="0"/>
              </a:rPr>
              <a:t>NCETM primary assessment materials: Year 6,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884594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hyperlink" Target="https://www.ncetm.org.uk/classroom-resources/primm-1-24-composition-and-calculation-hundredths-and-thousandths/" TargetMode="External"/><Relationship Id="rId4" Type="http://schemas.openxmlformats.org/officeDocument/2006/relationships/hyperlink" Target="https://www.ncetm.org.uk/classroom-resources/primm-1-23-composition-and-calculation-tenth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ncetm.org.uk/classroom-resources/insights-from-experienced-teache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hyperlink" Target="https://www.ncetm.org.uk/classroom-resources/primm-1-24-composition-and-calculation-hundredths-and-thousandth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ncetm.org.uk/classroom-resources/secmm-mathematical-prompts-for-deeper-thinking-video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hyperlink" Target="https://www.ncetm.org.uk/classroom-resources/secmm-mathematical-prompts-for-deeper-thinking-video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11" Type="http://schemas.openxmlformats.org/officeDocument/2006/relationships/hyperlink" Target="https://www.gov.uk/government/collections/national-curriculum-assessments-practice-materials#key-stage-2-past-papers" TargetMode="External"/><Relationship Id="rId5" Type="http://schemas.openxmlformats.org/officeDocument/2006/relationships/hyperlink" Target="https://www.ncetm.org.uk/media/xhqegzuq/ncetm_ks3_cc_2_1.pdf" TargetMode="External"/><Relationship Id="rId10" Type="http://schemas.openxmlformats.org/officeDocument/2006/relationships/hyperlink" Target="https://www.ncetm.org.uk/resources/46689"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ncetm.org.uk/resources/5063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Fluently add and subtract with decimals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839416" y="1284384"/>
            <a:ext cx="4838328" cy="3888432"/>
          </a:xfrm>
        </p:spPr>
        <p:txBody>
          <a:bodyPr/>
          <a:lstStyle/>
          <a:p>
            <a:pPr marL="0" indent="0">
              <a:buNone/>
            </a:pPr>
            <a:r>
              <a:rPr lang="en-GB" dirty="0"/>
              <a:t>Write the three missing digits to make this addition correct.</a:t>
            </a:r>
          </a:p>
        </p:txBody>
      </p:sp>
      <p:pic>
        <p:nvPicPr>
          <p:cNvPr id="5" name="Picture 4">
            <a:extLst>
              <a:ext uri="{FF2B5EF4-FFF2-40B4-BE49-F238E27FC236}">
                <a16:creationId xmlns:a16="http://schemas.microsoft.com/office/drawing/2014/main" id="{B02566E0-A75D-4435-9446-C1C62A7FB7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4912" y="2204864"/>
            <a:ext cx="9001000" cy="3179198"/>
          </a:xfrm>
          <a:prstGeom prst="rect">
            <a:avLst/>
          </a:prstGeom>
          <a:noFill/>
          <a:ln>
            <a:noFill/>
          </a:ln>
        </p:spPr>
      </p:pic>
      <p:sp>
        <p:nvSpPr>
          <p:cNvPr id="7" name="TextBox 6">
            <a:extLst>
              <a:ext uri="{FF2B5EF4-FFF2-40B4-BE49-F238E27FC236}">
                <a16:creationId xmlns:a16="http://schemas.microsoft.com/office/drawing/2014/main" id="{3D493386-E84C-42EA-8B3B-0668FB794B73}"/>
              </a:ext>
            </a:extLst>
          </p:cNvPr>
          <p:cNvSpPr txBox="1"/>
          <p:nvPr/>
        </p:nvSpPr>
        <p:spPr>
          <a:xfrm>
            <a:off x="6779271" y="1284384"/>
            <a:ext cx="5117795" cy="2086725"/>
          </a:xfrm>
          <a:prstGeom prst="rect">
            <a:avLst/>
          </a:prstGeom>
          <a:noFill/>
        </p:spPr>
        <p:txBody>
          <a:bodyPr wrap="square">
            <a:spAutoFit/>
          </a:bodyPr>
          <a:lstStyle/>
          <a:p>
            <a:pPr>
              <a:buNone/>
            </a:pPr>
            <a:r>
              <a:rPr lang="en-GB" sz="2400" dirty="0"/>
              <a:t>Calculate 36.2 + 19.8 </a:t>
            </a:r>
          </a:p>
          <a:p>
            <a:pPr marL="457200" indent="-457200">
              <a:buFont typeface="Arial" panose="020B0604020202020204" pitchFamily="34" charset="0"/>
              <a:buChar char="•"/>
            </a:pPr>
            <a:r>
              <a:rPr lang="en-GB" sz="2400" dirty="0"/>
              <a:t>with a formal written column method </a:t>
            </a:r>
          </a:p>
          <a:p>
            <a:pPr marL="457200" indent="-457200">
              <a:buFont typeface="Arial" panose="020B0604020202020204" pitchFamily="34" charset="0"/>
              <a:buChar char="•"/>
            </a:pPr>
            <a:r>
              <a:rPr lang="en-GB" sz="2400" dirty="0"/>
              <a:t>with a mental method, explaining your reasoning</a:t>
            </a:r>
          </a:p>
        </p:txBody>
      </p:sp>
      <p:sp>
        <p:nvSpPr>
          <p:cNvPr id="12" name="TextBox 11">
            <a:extLst>
              <a:ext uri="{FF2B5EF4-FFF2-40B4-BE49-F238E27FC236}">
                <a16:creationId xmlns:a16="http://schemas.microsoft.com/office/drawing/2014/main" id="{4332041B-22F8-4A73-9818-DB93E4FFCB4D}"/>
              </a:ext>
            </a:extLst>
          </p:cNvPr>
          <p:cNvSpPr txBox="1"/>
          <p:nvPr/>
        </p:nvSpPr>
        <p:spPr>
          <a:xfrm>
            <a:off x="326101" y="1284384"/>
            <a:ext cx="585417" cy="461665"/>
          </a:xfrm>
          <a:prstGeom prst="rect">
            <a:avLst/>
          </a:prstGeom>
          <a:noFill/>
        </p:spPr>
        <p:txBody>
          <a:bodyPr wrap="square">
            <a:spAutoFit/>
          </a:bodyPr>
          <a:lstStyle/>
          <a:p>
            <a:pPr>
              <a:buNone/>
            </a:pPr>
            <a:r>
              <a:rPr lang="en-GB" sz="2400" dirty="0">
                <a:solidFill>
                  <a:srgbClr val="00628C"/>
                </a:solidFill>
              </a:rPr>
              <a:t>a)</a:t>
            </a:r>
          </a:p>
        </p:txBody>
      </p:sp>
      <p:sp>
        <p:nvSpPr>
          <p:cNvPr id="13" name="TextBox 12">
            <a:extLst>
              <a:ext uri="{FF2B5EF4-FFF2-40B4-BE49-F238E27FC236}">
                <a16:creationId xmlns:a16="http://schemas.microsoft.com/office/drawing/2014/main" id="{9EB6CE01-178F-472B-A456-FF2B55FEACD6}"/>
              </a:ext>
            </a:extLst>
          </p:cNvPr>
          <p:cNvSpPr txBox="1"/>
          <p:nvPr/>
        </p:nvSpPr>
        <p:spPr>
          <a:xfrm>
            <a:off x="6324207" y="1284384"/>
            <a:ext cx="585417" cy="461665"/>
          </a:xfrm>
          <a:prstGeom prst="rect">
            <a:avLst/>
          </a:prstGeom>
          <a:noFill/>
        </p:spPr>
        <p:txBody>
          <a:bodyPr wrap="square">
            <a:spAutoFit/>
          </a:bodyPr>
          <a:lstStyle/>
          <a:p>
            <a:pPr>
              <a:buNone/>
            </a:pPr>
            <a:r>
              <a:rPr lang="en-GB" sz="2400" dirty="0">
                <a:solidFill>
                  <a:srgbClr val="00628C"/>
                </a:solidFill>
              </a:rPr>
              <a:t>b)</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12" name="TextBox 11">
            <a:extLst>
              <a:ext uri="{FF2B5EF4-FFF2-40B4-BE49-F238E27FC236}">
                <a16:creationId xmlns:a16="http://schemas.microsoft.com/office/drawing/2014/main" id="{B01EB2B6-4420-4AB5-A3CC-BFF39527D2D0}"/>
              </a:ext>
            </a:extLst>
          </p:cNvPr>
          <p:cNvSpPr txBox="1"/>
          <p:nvPr/>
        </p:nvSpPr>
        <p:spPr>
          <a:xfrm>
            <a:off x="695400" y="1292619"/>
            <a:ext cx="4536504" cy="1717393"/>
          </a:xfrm>
          <a:prstGeom prst="rect">
            <a:avLst/>
          </a:prstGeom>
          <a:noFill/>
        </p:spPr>
        <p:txBody>
          <a:bodyPr wrap="square">
            <a:spAutoFit/>
          </a:bodyPr>
          <a:lstStyle/>
          <a:p>
            <a:pPr>
              <a:buNone/>
            </a:pPr>
            <a:r>
              <a:rPr lang="en-GB" sz="2400" dirty="0"/>
              <a:t>Here are three symbols.</a:t>
            </a:r>
          </a:p>
          <a:p>
            <a:pPr>
              <a:buNone/>
            </a:pPr>
            <a:r>
              <a:rPr lang="en-GB" sz="2400" dirty="0"/>
              <a:t>	&lt; 	&gt;	 =</a:t>
            </a:r>
          </a:p>
          <a:p>
            <a:pPr>
              <a:buNone/>
            </a:pPr>
            <a:r>
              <a:rPr lang="en-GB" sz="2400" dirty="0"/>
              <a:t>Write one symbol in each box to make the statements correct.</a:t>
            </a:r>
          </a:p>
        </p:txBody>
      </p:sp>
      <p:grpSp>
        <p:nvGrpSpPr>
          <p:cNvPr id="28" name="Group 27">
            <a:extLst>
              <a:ext uri="{FF2B5EF4-FFF2-40B4-BE49-F238E27FC236}">
                <a16:creationId xmlns:a16="http://schemas.microsoft.com/office/drawing/2014/main" id="{8A2E0436-ECFF-47C3-B37C-A729210DEC07}"/>
              </a:ext>
            </a:extLst>
          </p:cNvPr>
          <p:cNvGrpSpPr/>
          <p:nvPr/>
        </p:nvGrpSpPr>
        <p:grpSpPr>
          <a:xfrm>
            <a:off x="1558079" y="3214890"/>
            <a:ext cx="2665713" cy="1040285"/>
            <a:chOff x="1709114" y="3214890"/>
            <a:chExt cx="2665713" cy="1040285"/>
          </a:xfrm>
        </p:grpSpPr>
        <p:sp>
          <p:nvSpPr>
            <p:cNvPr id="13" name="TextBox 12">
              <a:extLst>
                <a:ext uri="{FF2B5EF4-FFF2-40B4-BE49-F238E27FC236}">
                  <a16:creationId xmlns:a16="http://schemas.microsoft.com/office/drawing/2014/main" id="{CADAB10B-E952-4628-AA3D-08CD8EF19A23}"/>
                </a:ext>
              </a:extLst>
            </p:cNvPr>
            <p:cNvSpPr txBox="1"/>
            <p:nvPr/>
          </p:nvSpPr>
          <p:spPr>
            <a:xfrm>
              <a:off x="1709114" y="3214890"/>
              <a:ext cx="585417" cy="1040285"/>
            </a:xfrm>
            <a:prstGeom prst="rect">
              <a:avLst/>
            </a:prstGeom>
            <a:noFill/>
          </p:spPr>
          <p:txBody>
            <a:bodyPr wrap="none" rtlCol="0">
              <a:spAutoFit/>
            </a:bodyPr>
            <a:lstStyle/>
            <a:p>
              <a:pPr algn="ctr">
                <a:buNone/>
              </a:pPr>
              <a:r>
                <a:rPr lang="en-GB" dirty="0"/>
                <a:t>7</a:t>
              </a:r>
            </a:p>
            <a:p>
              <a:pPr algn="ctr">
                <a:buNone/>
              </a:pPr>
              <a:r>
                <a:rPr lang="en-GB" dirty="0"/>
                <a:t>10</a:t>
              </a:r>
            </a:p>
          </p:txBody>
        </p:sp>
        <p:cxnSp>
          <p:nvCxnSpPr>
            <p:cNvPr id="15" name="Straight Connector 14">
              <a:extLst>
                <a:ext uri="{FF2B5EF4-FFF2-40B4-BE49-F238E27FC236}">
                  <a16:creationId xmlns:a16="http://schemas.microsoft.com/office/drawing/2014/main" id="{EF208868-8983-4004-9B5D-EBF6FD82A62A}"/>
                </a:ext>
              </a:extLst>
            </p:cNvPr>
            <p:cNvCxnSpPr>
              <a:stCxn id="13" idx="1"/>
              <a:endCxn id="13" idx="3"/>
            </p:cNvCxnSpPr>
            <p:nvPr/>
          </p:nvCxnSpPr>
          <p:spPr>
            <a:xfrm>
              <a:off x="1709114" y="3735033"/>
              <a:ext cx="58541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98E84CE-9C55-40F0-8C6E-33381F889427}"/>
                </a:ext>
              </a:extLst>
            </p:cNvPr>
            <p:cNvSpPr/>
            <p:nvPr/>
          </p:nvSpPr>
          <p:spPr>
            <a:xfrm>
              <a:off x="2423593" y="3437324"/>
              <a:ext cx="886395" cy="64057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E4E9BEB-FFF7-496A-A4F5-1C6DC539F538}"/>
                </a:ext>
              </a:extLst>
            </p:cNvPr>
            <p:cNvSpPr txBox="1"/>
            <p:nvPr/>
          </p:nvSpPr>
          <p:spPr>
            <a:xfrm>
              <a:off x="3393468" y="3465224"/>
              <a:ext cx="981359" cy="584775"/>
            </a:xfrm>
            <a:prstGeom prst="rect">
              <a:avLst/>
            </a:prstGeom>
            <a:noFill/>
          </p:spPr>
          <p:txBody>
            <a:bodyPr wrap="none" rtlCol="0">
              <a:spAutoFit/>
            </a:bodyPr>
            <a:lstStyle/>
            <a:p>
              <a:pPr algn="ctr">
                <a:buNone/>
              </a:pPr>
              <a:r>
                <a:rPr lang="en-GB" sz="3200" dirty="0"/>
                <a:t>0.07</a:t>
              </a:r>
            </a:p>
          </p:txBody>
        </p:sp>
      </p:grpSp>
      <p:grpSp>
        <p:nvGrpSpPr>
          <p:cNvPr id="29" name="Group 28">
            <a:extLst>
              <a:ext uri="{FF2B5EF4-FFF2-40B4-BE49-F238E27FC236}">
                <a16:creationId xmlns:a16="http://schemas.microsoft.com/office/drawing/2014/main" id="{62BB6AEC-15EC-485F-9D1E-83ADFA2FC90A}"/>
              </a:ext>
            </a:extLst>
          </p:cNvPr>
          <p:cNvGrpSpPr/>
          <p:nvPr/>
        </p:nvGrpSpPr>
        <p:grpSpPr>
          <a:xfrm>
            <a:off x="1199456" y="4724951"/>
            <a:ext cx="3025573" cy="1040285"/>
            <a:chOff x="1349254" y="4724951"/>
            <a:chExt cx="3025573" cy="1040285"/>
          </a:xfrm>
        </p:grpSpPr>
        <p:sp>
          <p:nvSpPr>
            <p:cNvPr id="16" name="TextBox 15">
              <a:extLst>
                <a:ext uri="{FF2B5EF4-FFF2-40B4-BE49-F238E27FC236}">
                  <a16:creationId xmlns:a16="http://schemas.microsoft.com/office/drawing/2014/main" id="{1B473711-8F42-403B-B7AD-7DEE23583AA9}"/>
                </a:ext>
              </a:extLst>
            </p:cNvPr>
            <p:cNvSpPr txBox="1"/>
            <p:nvPr/>
          </p:nvSpPr>
          <p:spPr>
            <a:xfrm>
              <a:off x="1349254" y="4724951"/>
              <a:ext cx="986167" cy="1040285"/>
            </a:xfrm>
            <a:prstGeom prst="rect">
              <a:avLst/>
            </a:prstGeom>
            <a:noFill/>
          </p:spPr>
          <p:txBody>
            <a:bodyPr wrap="none" rtlCol="0">
              <a:spAutoFit/>
            </a:bodyPr>
            <a:lstStyle/>
            <a:p>
              <a:pPr algn="ctr">
                <a:buNone/>
              </a:pPr>
              <a:r>
                <a:rPr lang="en-GB" dirty="0"/>
                <a:t>23</a:t>
              </a:r>
            </a:p>
            <a:p>
              <a:pPr algn="ctr">
                <a:buNone/>
              </a:pPr>
              <a:r>
                <a:rPr lang="en-GB" dirty="0"/>
                <a:t>1000</a:t>
              </a:r>
            </a:p>
          </p:txBody>
        </p:sp>
        <p:cxnSp>
          <p:nvCxnSpPr>
            <p:cNvPr id="17" name="Straight Connector 16">
              <a:extLst>
                <a:ext uri="{FF2B5EF4-FFF2-40B4-BE49-F238E27FC236}">
                  <a16:creationId xmlns:a16="http://schemas.microsoft.com/office/drawing/2014/main" id="{8AD60665-3CC0-4E22-86C2-AB488137F88D}"/>
                </a:ext>
              </a:extLst>
            </p:cNvPr>
            <p:cNvCxnSpPr>
              <a:stCxn id="16" idx="1"/>
              <a:endCxn id="16" idx="3"/>
            </p:cNvCxnSpPr>
            <p:nvPr/>
          </p:nvCxnSpPr>
          <p:spPr>
            <a:xfrm>
              <a:off x="1349254" y="5245094"/>
              <a:ext cx="986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AC11A4B-3434-438A-8B81-F0B0B12C94C2}"/>
                </a:ext>
              </a:extLst>
            </p:cNvPr>
            <p:cNvSpPr/>
            <p:nvPr/>
          </p:nvSpPr>
          <p:spPr>
            <a:xfrm>
              <a:off x="2423592" y="4924805"/>
              <a:ext cx="886395" cy="64057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8FCFAEA-5055-447E-A44A-2CC87F748E71}"/>
                </a:ext>
              </a:extLst>
            </p:cNvPr>
            <p:cNvSpPr txBox="1"/>
            <p:nvPr/>
          </p:nvSpPr>
          <p:spPr>
            <a:xfrm>
              <a:off x="3393468" y="4952705"/>
              <a:ext cx="981359" cy="584775"/>
            </a:xfrm>
            <a:prstGeom prst="rect">
              <a:avLst/>
            </a:prstGeom>
            <a:noFill/>
          </p:spPr>
          <p:txBody>
            <a:bodyPr wrap="none" rtlCol="0">
              <a:spAutoFit/>
            </a:bodyPr>
            <a:lstStyle/>
            <a:p>
              <a:pPr algn="ctr">
                <a:buNone/>
              </a:pPr>
              <a:r>
                <a:rPr lang="en-GB" sz="3200" dirty="0"/>
                <a:t>0.23</a:t>
              </a:r>
            </a:p>
          </p:txBody>
        </p:sp>
      </p:grpSp>
      <p:sp>
        <p:nvSpPr>
          <p:cNvPr id="25" name="TextBox 24">
            <a:extLst>
              <a:ext uri="{FF2B5EF4-FFF2-40B4-BE49-F238E27FC236}">
                <a16:creationId xmlns:a16="http://schemas.microsoft.com/office/drawing/2014/main" id="{91B060BC-30FF-4B09-AD41-8BD5D23E767B}"/>
              </a:ext>
            </a:extLst>
          </p:cNvPr>
          <p:cNvSpPr txBox="1"/>
          <p:nvPr/>
        </p:nvSpPr>
        <p:spPr>
          <a:xfrm>
            <a:off x="326101" y="1284384"/>
            <a:ext cx="585417" cy="461665"/>
          </a:xfrm>
          <a:prstGeom prst="rect">
            <a:avLst/>
          </a:prstGeom>
          <a:noFill/>
        </p:spPr>
        <p:txBody>
          <a:bodyPr wrap="square">
            <a:spAutoFit/>
          </a:bodyPr>
          <a:lstStyle/>
          <a:p>
            <a:pPr>
              <a:buNone/>
            </a:pPr>
            <a:r>
              <a:rPr lang="en-GB" sz="2400" dirty="0">
                <a:solidFill>
                  <a:srgbClr val="00628C"/>
                </a:solidFill>
              </a:rPr>
              <a:t>c)</a:t>
            </a:r>
          </a:p>
        </p:txBody>
      </p:sp>
      <p:sp>
        <p:nvSpPr>
          <p:cNvPr id="26" name="TextBox 25">
            <a:extLst>
              <a:ext uri="{FF2B5EF4-FFF2-40B4-BE49-F238E27FC236}">
                <a16:creationId xmlns:a16="http://schemas.microsoft.com/office/drawing/2014/main" id="{7125C7E3-4F35-431C-A4F0-90F63F3F3C52}"/>
              </a:ext>
            </a:extLst>
          </p:cNvPr>
          <p:cNvSpPr txBox="1"/>
          <p:nvPr/>
        </p:nvSpPr>
        <p:spPr>
          <a:xfrm>
            <a:off x="6099132" y="1282053"/>
            <a:ext cx="5663108" cy="2973122"/>
          </a:xfrm>
          <a:prstGeom prst="rect">
            <a:avLst/>
          </a:prstGeom>
          <a:noFill/>
        </p:spPr>
        <p:txBody>
          <a:bodyPr wrap="square">
            <a:spAutoFit/>
          </a:bodyPr>
          <a:lstStyle/>
          <a:p>
            <a:pPr>
              <a:buNone/>
            </a:pPr>
            <a:r>
              <a:rPr lang="en-GB" sz="2400" dirty="0"/>
              <a:t>Two numbers have a difference of 2.38 The smaller number is 3.12</a:t>
            </a:r>
          </a:p>
          <a:p>
            <a:pPr>
              <a:buNone/>
            </a:pPr>
            <a:r>
              <a:rPr lang="en-GB" sz="2400" dirty="0"/>
              <a:t>What is the bigger number? </a:t>
            </a:r>
          </a:p>
          <a:p>
            <a:pPr>
              <a:buNone/>
            </a:pPr>
            <a:endParaRPr lang="en-GB" sz="2400" dirty="0"/>
          </a:p>
          <a:p>
            <a:pPr>
              <a:buNone/>
            </a:pPr>
            <a:r>
              <a:rPr lang="en-GB" sz="2400" dirty="0"/>
              <a:t>Two numbers have a difference of 2.3 They are both less than 10. </a:t>
            </a:r>
          </a:p>
          <a:p>
            <a:pPr>
              <a:buNone/>
            </a:pPr>
            <a:r>
              <a:rPr lang="en-GB" sz="2400" dirty="0"/>
              <a:t>What could the numbers be?</a:t>
            </a:r>
          </a:p>
        </p:txBody>
      </p:sp>
      <p:sp>
        <p:nvSpPr>
          <p:cNvPr id="27" name="TextBox 26">
            <a:extLst>
              <a:ext uri="{FF2B5EF4-FFF2-40B4-BE49-F238E27FC236}">
                <a16:creationId xmlns:a16="http://schemas.microsoft.com/office/drawing/2014/main" id="{F2676BB9-6F9D-419C-8FD6-85D45A7D4D3F}"/>
              </a:ext>
            </a:extLst>
          </p:cNvPr>
          <p:cNvSpPr txBox="1"/>
          <p:nvPr/>
        </p:nvSpPr>
        <p:spPr>
          <a:xfrm>
            <a:off x="5654599" y="1292619"/>
            <a:ext cx="585417" cy="461665"/>
          </a:xfrm>
          <a:prstGeom prst="rect">
            <a:avLst/>
          </a:prstGeom>
          <a:noFill/>
        </p:spPr>
        <p:txBody>
          <a:bodyPr wrap="square">
            <a:spAutoFit/>
          </a:bodyPr>
          <a:lstStyle/>
          <a:p>
            <a:pPr>
              <a:buNone/>
            </a:pPr>
            <a:r>
              <a:rPr lang="en-GB" sz="2400" dirty="0">
                <a:solidFill>
                  <a:srgbClr val="00628C"/>
                </a:solidFill>
              </a:rPr>
              <a:t>d)</a:t>
            </a:r>
          </a:p>
        </p:txBody>
      </p:sp>
    </p:spTree>
    <p:extLst>
      <p:ext uri="{BB962C8B-B14F-4D97-AF65-F5344CB8AC3E}">
        <p14:creationId xmlns:p14="http://schemas.microsoft.com/office/powerpoint/2010/main" val="218952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Aligning the decimal point when using standard column algorithms</a:t>
            </a:r>
          </a:p>
          <a:p>
            <a:pPr marL="457200" indent="-457200" fontAlgn="auto">
              <a:spcAft>
                <a:spcPts val="0"/>
              </a:spcAft>
              <a:buClrTx/>
              <a:buFont typeface="+mj-lt"/>
              <a:buAutoNum type="arabicPeriod"/>
            </a:pPr>
            <a:r>
              <a:rPr lang="en-GB" dirty="0"/>
              <a:t>Using zero as a place holder</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176464"/>
          </a:xfrm>
        </p:spPr>
        <p:txBody>
          <a:bodyPr>
            <a:normAutofit/>
          </a:bodyPr>
          <a:lstStyle/>
          <a:p>
            <a:r>
              <a:rPr lang="en-GB" dirty="0"/>
              <a:t>Students may be proficient with the standard column algorithms when adding and subtracting with integers, but using these methods with decimals can prove challenging to those students who do not understand the structures that underpin them. </a:t>
            </a:r>
          </a:p>
          <a:p>
            <a:r>
              <a:rPr lang="en-GB" dirty="0"/>
              <a:t>For example, when working with integers, students may be able to align the numbers being operated on ‘from the right’, but the inclusion of decimals means that this now needs to be refined to an understanding that the decimal points need to be aligned.</a:t>
            </a:r>
          </a:p>
          <a:p>
            <a:r>
              <a:rPr lang="en-GB" dirty="0"/>
              <a:t>The use of representations, such as place-value counters, can support students in understanding the structures that underpin the standard algorithms for both integers and decimal numbers.</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Aligning decimal points can also bring the additional challenge of using zero as a place holder. </a:t>
            </a:r>
          </a:p>
          <a:p>
            <a:r>
              <a:rPr lang="en-GB" dirty="0"/>
              <a:t>For example, when calculating 173.61 − 28.35082, students need to understand both the need for using zero as a place holder, and the equivalence of the given calculation and 173.61000 − 28.35082. </a:t>
            </a:r>
          </a:p>
          <a:p>
            <a:r>
              <a:rPr lang="en-GB" dirty="0"/>
              <a:t>A similar problem is encountered for examples such as 17 − 12.34 where there are ‘no decimal places’.</a:t>
            </a:r>
          </a:p>
          <a:p>
            <a:r>
              <a:rPr lang="en-GB" dirty="0"/>
              <a:t>The use of representations, such as place-value counters, can support students in understanding the structures that underpin the standard algorithms for both integers and decimal numbers.</a:t>
            </a:r>
          </a:p>
        </p:txBody>
      </p:sp>
    </p:spTree>
    <p:extLst>
      <p:ext uri="{BB962C8B-B14F-4D97-AF65-F5344CB8AC3E}">
        <p14:creationId xmlns:p14="http://schemas.microsoft.com/office/powerpoint/2010/main" val="376813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Partition a number in multiple ways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pic>
        <p:nvPicPr>
          <p:cNvPr id="9" name="Picture 8">
            <a:extLst>
              <a:ext uri="{FF2B5EF4-FFF2-40B4-BE49-F238E27FC236}">
                <a16:creationId xmlns:a16="http://schemas.microsoft.com/office/drawing/2014/main" id="{93B6151F-42F3-4AF2-BA44-4926AE8E0EFC}"/>
              </a:ext>
            </a:extLst>
          </p:cNvPr>
          <p:cNvPicPr>
            <a:picLocks noChangeAspect="1"/>
          </p:cNvPicPr>
          <p:nvPr/>
        </p:nvPicPr>
        <p:blipFill>
          <a:blip r:embed="rId3"/>
          <a:stretch>
            <a:fillRect/>
          </a:stretch>
        </p:blipFill>
        <p:spPr>
          <a:xfrm>
            <a:off x="983432" y="1709127"/>
            <a:ext cx="10021376" cy="2849452"/>
          </a:xfrm>
          <a:prstGeom prst="rect">
            <a:avLst/>
          </a:prstGeom>
        </p:spPr>
      </p:pic>
      <p:sp>
        <p:nvSpPr>
          <p:cNvPr id="11" name="TextBox 10">
            <a:extLst>
              <a:ext uri="{FF2B5EF4-FFF2-40B4-BE49-F238E27FC236}">
                <a16:creationId xmlns:a16="http://schemas.microsoft.com/office/drawing/2014/main" id="{2D4F397C-5E89-4A58-9E0A-9751E8A4C1D6}"/>
              </a:ext>
            </a:extLst>
          </p:cNvPr>
          <p:cNvSpPr txBox="1"/>
          <p:nvPr/>
        </p:nvSpPr>
        <p:spPr>
          <a:xfrm>
            <a:off x="983432" y="4682078"/>
            <a:ext cx="10225136" cy="933589"/>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Using the chart above, how would you partition the following numbers?</a:t>
            </a:r>
          </a:p>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  </a:t>
            </a:r>
            <a:r>
              <a:rPr lang="en-GB" sz="2400" dirty="0">
                <a:effectLst/>
                <a:latin typeface="+mj-lt"/>
                <a:ea typeface="Calibri" panose="020F0502020204030204" pitchFamily="34" charset="0"/>
                <a:cs typeface="Times New Roman" panose="02020603050405020304" pitchFamily="18" charset="0"/>
              </a:rPr>
              <a:t>3</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033		</a:t>
            </a:r>
            <a:r>
              <a:rPr lang="en-GB" sz="2400" dirty="0">
                <a:solidFill>
                  <a:srgbClr val="00628C"/>
                </a:solidFill>
                <a:effectLst/>
                <a:latin typeface="+mj-lt"/>
                <a:ea typeface="Calibri" panose="020F0502020204030204" pitchFamily="34" charset="0"/>
                <a:cs typeface="Times New Roman" panose="02020603050405020304" pitchFamily="18" charset="0"/>
              </a:rPr>
              <a:t>b)  </a:t>
            </a:r>
            <a:r>
              <a:rPr lang="en-GB" sz="2400" dirty="0">
                <a:effectLst/>
                <a:latin typeface="+mj-lt"/>
                <a:ea typeface="Calibri" panose="020F0502020204030204" pitchFamily="34" charset="0"/>
                <a:cs typeface="Times New Roman" panose="02020603050405020304" pitchFamily="18" charset="0"/>
              </a:rPr>
              <a:t>33.03		</a:t>
            </a:r>
            <a:r>
              <a:rPr lang="en-GB" sz="2400" dirty="0">
                <a:solidFill>
                  <a:srgbClr val="00628C"/>
                </a:solidFill>
                <a:effectLst/>
                <a:latin typeface="+mj-lt"/>
                <a:ea typeface="Calibri" panose="020F0502020204030204" pitchFamily="34" charset="0"/>
                <a:cs typeface="Times New Roman" panose="02020603050405020304" pitchFamily="18" charset="0"/>
              </a:rPr>
              <a:t>c)  </a:t>
            </a:r>
            <a:r>
              <a:rPr lang="en-GB" sz="2400" dirty="0">
                <a:effectLst/>
                <a:latin typeface="+mj-lt"/>
                <a:ea typeface="Calibri" panose="020F0502020204030204" pitchFamily="34" charset="0"/>
                <a:cs typeface="Times New Roman" panose="02020603050405020304" pitchFamily="18" charset="0"/>
              </a:rPr>
              <a:t>3.14		</a:t>
            </a:r>
            <a:r>
              <a:rPr lang="en-GB" sz="2400" dirty="0">
                <a:solidFill>
                  <a:srgbClr val="00628C"/>
                </a:solidFill>
                <a:effectLst/>
                <a:latin typeface="+mj-lt"/>
                <a:ea typeface="Calibri" panose="020F0502020204030204" pitchFamily="34" charset="0"/>
                <a:cs typeface="Times New Roman" panose="02020603050405020304" pitchFamily="18" charset="0"/>
              </a:rPr>
              <a:t>d)  </a:t>
            </a:r>
            <a:r>
              <a:rPr lang="en-GB" sz="2400" dirty="0">
                <a:effectLst/>
                <a:latin typeface="+mj-lt"/>
                <a:ea typeface="Calibri" panose="020F0502020204030204" pitchFamily="34" charset="0"/>
                <a:cs typeface="Times New Roman" panose="02020603050405020304" pitchFamily="18" charset="0"/>
              </a:rPr>
              <a:t>31.4</a:t>
            </a: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23961" y="1484784"/>
            <a:ext cx="5288664" cy="4176464"/>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the variation of the number choice in this example?</a:t>
            </a:r>
          </a:p>
          <a:p>
            <a:pPr marL="360000" lvl="1" fontAlgn="auto">
              <a:lnSpc>
                <a:spcPct val="100000"/>
              </a:lnSpc>
              <a:spcBef>
                <a:spcPts val="0"/>
              </a:spcBef>
              <a:spcAft>
                <a:spcPts val="1200"/>
              </a:spcAft>
              <a:buClrTx/>
            </a:pPr>
            <a:r>
              <a:rPr lang="en-GB" sz="2400" dirty="0"/>
              <a:t>How might you use the Gattegno chart, alongside your choice of language, to model place value with students?</a:t>
            </a:r>
          </a:p>
          <a:p>
            <a:pPr marL="360000" lvl="1" fontAlgn="auto">
              <a:lnSpc>
                <a:spcPct val="100000"/>
              </a:lnSpc>
              <a:spcBef>
                <a:spcPts val="0"/>
              </a:spcBef>
              <a:spcAft>
                <a:spcPts val="1200"/>
              </a:spcAft>
              <a:buClrTx/>
            </a:pPr>
            <a:r>
              <a:rPr lang="en-GB" sz="2400" dirty="0"/>
              <a:t>What pre-work would you need to do with students to ensure they can confidently use </a:t>
            </a:r>
            <a:r>
              <a:rPr lang="en-GB" sz="2400"/>
              <a:t>the Gattegno </a:t>
            </a:r>
            <a:r>
              <a:rPr lang="en-GB" sz="2400" dirty="0"/>
              <a:t>chart in this example?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AF88B54-D96D-48CF-A996-EB63827869E2}"/>
              </a:ext>
            </a:extLst>
          </p:cNvPr>
          <p:cNvSpPr>
            <a:spLocks noGrp="1"/>
          </p:cNvSpPr>
          <p:nvPr>
            <p:ph type="title"/>
          </p:nvPr>
        </p:nvSpPr>
        <p:spPr>
          <a:xfrm>
            <a:off x="116849" y="443915"/>
            <a:ext cx="10593151" cy="426170"/>
          </a:xfrm>
        </p:spPr>
        <p:txBody>
          <a:bodyPr>
            <a:normAutofit/>
          </a:bodyPr>
          <a:lstStyle/>
          <a:p>
            <a:r>
              <a:rPr lang="en-GB" sz="2000" b="1" dirty="0"/>
              <a:t>Partition a number in multiple ways</a:t>
            </a:r>
          </a:p>
        </p:txBody>
      </p:sp>
      <p:sp>
        <p:nvSpPr>
          <p:cNvPr id="8" name="TextBox 7">
            <a:extLst>
              <a:ext uri="{FF2B5EF4-FFF2-40B4-BE49-F238E27FC236}">
                <a16:creationId xmlns:a16="http://schemas.microsoft.com/office/drawing/2014/main" id="{12C2FF75-201E-43D5-BCD4-5DD3030FDCD6}"/>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pic>
        <p:nvPicPr>
          <p:cNvPr id="9" name="Picture 8">
            <a:extLst>
              <a:ext uri="{FF2B5EF4-FFF2-40B4-BE49-F238E27FC236}">
                <a16:creationId xmlns:a16="http://schemas.microsoft.com/office/drawing/2014/main" id="{D7BBBF02-8252-47D0-B649-E33E9E996652}"/>
              </a:ext>
            </a:extLst>
          </p:cNvPr>
          <p:cNvPicPr>
            <a:picLocks noChangeAspect="1"/>
          </p:cNvPicPr>
          <p:nvPr/>
        </p:nvPicPr>
        <p:blipFill>
          <a:blip r:embed="rId4"/>
          <a:stretch>
            <a:fillRect/>
          </a:stretch>
        </p:blipFill>
        <p:spPr>
          <a:xfrm>
            <a:off x="445930" y="1844824"/>
            <a:ext cx="5795456" cy="1647865"/>
          </a:xfrm>
          <a:prstGeom prst="rect">
            <a:avLst/>
          </a:prstGeom>
        </p:spPr>
      </p:pic>
      <p:sp>
        <p:nvSpPr>
          <p:cNvPr id="10" name="TextBox 9">
            <a:extLst>
              <a:ext uri="{FF2B5EF4-FFF2-40B4-BE49-F238E27FC236}">
                <a16:creationId xmlns:a16="http://schemas.microsoft.com/office/drawing/2014/main" id="{317CC4E0-EB4C-443F-B8E1-66AE14A81254}"/>
              </a:ext>
            </a:extLst>
          </p:cNvPr>
          <p:cNvSpPr txBox="1"/>
          <p:nvPr/>
        </p:nvSpPr>
        <p:spPr>
          <a:xfrm>
            <a:off x="445929" y="3610180"/>
            <a:ext cx="5795455" cy="1405513"/>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Using the chart above, how would you partition the following numbers?</a:t>
            </a:r>
          </a:p>
          <a:p>
            <a:pPr>
              <a:spcBef>
                <a:spcPts val="400"/>
              </a:spcBef>
              <a:spcAft>
                <a:spcPts val="4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a)  </a:t>
            </a:r>
            <a:r>
              <a:rPr lang="en-GB" sz="1800" dirty="0">
                <a:effectLst/>
                <a:latin typeface="+mj-lt"/>
                <a:ea typeface="Calibri" panose="020F0502020204030204" pitchFamily="34" charset="0"/>
                <a:cs typeface="Times New Roman" panose="02020603050405020304" pitchFamily="18" charset="0"/>
              </a:rPr>
              <a:t>3</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033			</a:t>
            </a:r>
            <a:r>
              <a:rPr lang="en-GB" sz="1800" dirty="0">
                <a:solidFill>
                  <a:srgbClr val="00628C"/>
                </a:solidFill>
                <a:effectLst/>
                <a:latin typeface="+mj-lt"/>
                <a:ea typeface="Calibri" panose="020F0502020204030204" pitchFamily="34" charset="0"/>
                <a:cs typeface="Times New Roman" panose="02020603050405020304" pitchFamily="18" charset="0"/>
              </a:rPr>
              <a:t>b)  </a:t>
            </a:r>
            <a:r>
              <a:rPr lang="en-GB" sz="1800" dirty="0">
                <a:effectLst/>
                <a:latin typeface="+mj-lt"/>
                <a:ea typeface="Calibri" panose="020F0502020204030204" pitchFamily="34" charset="0"/>
                <a:cs typeface="Times New Roman" panose="02020603050405020304" pitchFamily="18" charset="0"/>
              </a:rPr>
              <a:t>33.03	</a:t>
            </a:r>
            <a:endParaRPr lang="en-GB" sz="1800" dirty="0">
              <a:latin typeface="+mj-lt"/>
              <a:ea typeface="Calibri" panose="020F0502020204030204" pitchFamily="34" charset="0"/>
              <a:cs typeface="Times New Roman" panose="02020603050405020304" pitchFamily="18" charset="0"/>
            </a:endParaRPr>
          </a:p>
          <a:p>
            <a:pPr>
              <a:spcBef>
                <a:spcPts val="400"/>
              </a:spcBef>
              <a:spcAft>
                <a:spcPts val="4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c)  </a:t>
            </a:r>
            <a:r>
              <a:rPr lang="en-GB" sz="1800" dirty="0">
                <a:effectLst/>
                <a:latin typeface="+mj-lt"/>
                <a:ea typeface="Calibri" panose="020F0502020204030204" pitchFamily="34" charset="0"/>
                <a:cs typeface="Times New Roman" panose="02020603050405020304" pitchFamily="18" charset="0"/>
              </a:rPr>
              <a:t>3.14			</a:t>
            </a:r>
            <a:r>
              <a:rPr lang="en-GB" sz="1800" dirty="0">
                <a:solidFill>
                  <a:srgbClr val="00628C"/>
                </a:solidFill>
                <a:effectLst/>
                <a:latin typeface="+mj-lt"/>
                <a:ea typeface="Calibri" panose="020F0502020204030204" pitchFamily="34" charset="0"/>
                <a:cs typeface="Times New Roman" panose="02020603050405020304" pitchFamily="18" charset="0"/>
              </a:rPr>
              <a:t>d)  </a:t>
            </a:r>
            <a:r>
              <a:rPr lang="en-GB" sz="1800" dirty="0">
                <a:effectLst/>
                <a:latin typeface="+mj-lt"/>
                <a:ea typeface="Calibri" panose="020F0502020204030204" pitchFamily="34" charset="0"/>
                <a:cs typeface="Times New Roman" panose="02020603050405020304" pitchFamily="18" charset="0"/>
              </a:rPr>
              <a:t>31.4</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Representations for place value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50055" y="4250853"/>
            <a:ext cx="10691890" cy="175352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Look at the representations for </a:t>
            </a:r>
            <a:r>
              <a:rPr lang="en-GB" sz="2400" dirty="0">
                <a:hlinkClick r:id="rId4"/>
              </a:rPr>
              <a:t>tenths</a:t>
            </a:r>
            <a:r>
              <a:rPr lang="en-GB" sz="2400" dirty="0"/>
              <a:t> and </a:t>
            </a:r>
            <a:r>
              <a:rPr lang="en-GB" sz="2400" dirty="0">
                <a:hlinkClick r:id="rId5"/>
              </a:rPr>
              <a:t>hundredths and thousandths</a:t>
            </a:r>
            <a:r>
              <a:rPr lang="en-GB" sz="2400" dirty="0"/>
              <a:t> in the NCETM Primary Mastery Professional Development Materials.</a:t>
            </a:r>
          </a:p>
          <a:p>
            <a:pPr marL="360000" lvl="1" fontAlgn="auto">
              <a:lnSpc>
                <a:spcPct val="100000"/>
              </a:lnSpc>
              <a:spcBef>
                <a:spcPts val="0"/>
              </a:spcBef>
              <a:spcAft>
                <a:spcPts val="1200"/>
              </a:spcAft>
              <a:buClrTx/>
            </a:pPr>
            <a:r>
              <a:rPr lang="en-GB" sz="2400" dirty="0"/>
              <a:t>How do these compare with your own practice?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89196"/>
            <a:ext cx="11737304" cy="255988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C4A45D8-4D60-406F-9DC4-270F01F8FC82}"/>
              </a:ext>
            </a:extLst>
          </p:cNvPr>
          <p:cNvPicPr>
            <a:picLocks noChangeAspect="1"/>
          </p:cNvPicPr>
          <p:nvPr/>
        </p:nvPicPr>
        <p:blipFill>
          <a:blip r:embed="rId6"/>
          <a:stretch>
            <a:fillRect/>
          </a:stretch>
        </p:blipFill>
        <p:spPr>
          <a:xfrm>
            <a:off x="593325" y="1988840"/>
            <a:ext cx="5745055" cy="1633534"/>
          </a:xfrm>
          <a:prstGeom prst="rect">
            <a:avLst/>
          </a:prstGeom>
        </p:spPr>
      </p:pic>
      <p:sp>
        <p:nvSpPr>
          <p:cNvPr id="9" name="TextBox 8">
            <a:extLst>
              <a:ext uri="{FF2B5EF4-FFF2-40B4-BE49-F238E27FC236}">
                <a16:creationId xmlns:a16="http://schemas.microsoft.com/office/drawing/2014/main" id="{AFAA4195-4DA3-46B6-A6BB-144C77E2D7A6}"/>
              </a:ext>
            </a:extLst>
          </p:cNvPr>
          <p:cNvSpPr txBox="1"/>
          <p:nvPr/>
        </p:nvSpPr>
        <p:spPr>
          <a:xfrm>
            <a:off x="6528048" y="1855396"/>
            <a:ext cx="5282940" cy="1938992"/>
          </a:xfrm>
          <a:prstGeom prst="rect">
            <a:avLst/>
          </a:prstGeom>
          <a:noFill/>
        </p:spPr>
        <p:txBody>
          <a:bodyPr wrap="square">
            <a:spAutoFit/>
          </a:bodyPr>
          <a:lstStyle/>
          <a:p>
            <a:pPr marL="131400" lvl="1" fontAlgn="auto">
              <a:spcBef>
                <a:spcPts val="0"/>
              </a:spcBef>
              <a:spcAft>
                <a:spcPts val="1200"/>
              </a:spcAft>
              <a:buClrTx/>
              <a:buNone/>
            </a:pPr>
            <a:r>
              <a:rPr lang="en-GB" sz="2400" dirty="0">
                <a:solidFill>
                  <a:srgbClr val="585858"/>
                </a:solidFill>
                <a:cs typeface="Arial" panose="020B0604020202020204" pitchFamily="34" charset="0"/>
              </a:rPr>
              <a:t>The </a:t>
            </a:r>
            <a:r>
              <a:rPr lang="en-GB" sz="2400" dirty="0" err="1">
                <a:solidFill>
                  <a:srgbClr val="585858"/>
                </a:solidFill>
                <a:cs typeface="Arial" panose="020B0604020202020204" pitchFamily="34" charset="0"/>
              </a:rPr>
              <a:t>Gattegno</a:t>
            </a:r>
            <a:r>
              <a:rPr lang="en-GB" sz="2400" dirty="0">
                <a:solidFill>
                  <a:srgbClr val="585858"/>
                </a:solidFill>
                <a:cs typeface="Arial" panose="020B0604020202020204" pitchFamily="34" charset="0"/>
              </a:rPr>
              <a:t> chart offers a useful representation to support students in partitioning integers and decimals in order to identify those elements that can be easily added or subtracted. </a:t>
            </a:r>
          </a:p>
        </p:txBody>
      </p:sp>
    </p:spTree>
    <p:custDataLst>
      <p:tags r:id="rId1"/>
    </p:custDataLst>
    <p:extLst>
      <p:ext uri="{BB962C8B-B14F-4D97-AF65-F5344CB8AC3E}">
        <p14:creationId xmlns:p14="http://schemas.microsoft.com/office/powerpoint/2010/main" val="304371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7" name="Title 1">
            <a:extLst>
              <a:ext uri="{FF2B5EF4-FFF2-40B4-BE49-F238E27FC236}">
                <a16:creationId xmlns:a16="http://schemas.microsoft.com/office/drawing/2014/main" id="{60FACD4C-5437-4539-BFBA-8A2B3C2F60DA}"/>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9" name="TextBox 8">
            <a:extLst>
              <a:ext uri="{FF2B5EF4-FFF2-40B4-BE49-F238E27FC236}">
                <a16:creationId xmlns:a16="http://schemas.microsoft.com/office/drawing/2014/main" id="{DDF0ECA1-D5C0-4812-B07B-9E976D2F1843}"/>
              </a:ext>
            </a:extLst>
          </p:cNvPr>
          <p:cNvSpPr txBox="1"/>
          <p:nvPr/>
        </p:nvSpPr>
        <p:spPr>
          <a:xfrm>
            <a:off x="263352" y="1656381"/>
            <a:ext cx="11665296" cy="461665"/>
          </a:xfrm>
          <a:prstGeom prst="rect">
            <a:avLst/>
          </a:prstGeom>
          <a:noFill/>
        </p:spPr>
        <p:txBody>
          <a:bodyPr wrap="square">
            <a:spAutoFit/>
          </a:bodyPr>
          <a:lstStyle/>
          <a:p>
            <a:pPr algn="ctr">
              <a:spcBef>
                <a:spcPts val="400"/>
              </a:spcBef>
              <a:spcAft>
                <a:spcPts val="800"/>
              </a:spcAft>
              <a:buNone/>
            </a:pPr>
            <a:r>
              <a:rPr lang="en-GB" sz="2400" dirty="0">
                <a:effectLst/>
                <a:latin typeface="+mj-lt"/>
                <a:ea typeface="Calibri" panose="020F0502020204030204" pitchFamily="34" charset="0"/>
                <a:cs typeface="Times New Roman" panose="02020603050405020304" pitchFamily="18" charset="0"/>
              </a:rPr>
              <a:t>What is the same and what is different about these sets of place-value counters?</a:t>
            </a:r>
          </a:p>
        </p:txBody>
      </p:sp>
      <p:pic>
        <p:nvPicPr>
          <p:cNvPr id="10" name="Picture 9">
            <a:extLst>
              <a:ext uri="{FF2B5EF4-FFF2-40B4-BE49-F238E27FC236}">
                <a16:creationId xmlns:a16="http://schemas.microsoft.com/office/drawing/2014/main" id="{9285A0E4-36F9-44A0-9786-DE67B62373C6}"/>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bwMode="auto">
          <a:xfrm>
            <a:off x="407368" y="3353186"/>
            <a:ext cx="5067683" cy="3504814"/>
          </a:xfrm>
          <a:prstGeom prst="rect">
            <a:avLst/>
          </a:prstGeom>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E219A71-90BE-4971-867F-88DAFEED0D60}"/>
              </a:ext>
            </a:extLst>
          </p:cNvPr>
          <p:cNvPicPr>
            <a:picLocks noChangeAspect="1"/>
          </p:cNvPicPr>
          <p:nvPr/>
        </p:nvPicPr>
        <p:blipFill rotWithShape="1">
          <a:blip r:embed="rId4">
            <a:extLst>
              <a:ext uri="{28A0092B-C50C-407E-A947-70E740481C1C}">
                <a14:useLocalDpi xmlns:a14="http://schemas.microsoft.com/office/drawing/2010/main" val="0"/>
              </a:ext>
            </a:extLst>
          </a:blip>
          <a:srcRect b="33015"/>
          <a:stretch/>
        </p:blipFill>
        <p:spPr bwMode="auto">
          <a:xfrm>
            <a:off x="5951984" y="2321972"/>
            <a:ext cx="5067683" cy="29936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589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24744"/>
            <a:ext cx="10972800" cy="4104456"/>
          </a:xfrm>
        </p:spPr>
        <p:txBody>
          <a:bodyPr>
            <a:noAutofit/>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330173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168008" y="1641943"/>
            <a:ext cx="5544617" cy="394729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Think about how you would model this example to students:</a:t>
            </a:r>
          </a:p>
          <a:p>
            <a:pPr marL="817200" lvl="2" fontAlgn="auto">
              <a:lnSpc>
                <a:spcPct val="100000"/>
              </a:lnSpc>
              <a:spcBef>
                <a:spcPts val="0"/>
              </a:spcBef>
              <a:spcAft>
                <a:spcPts val="1200"/>
              </a:spcAft>
              <a:buClrTx/>
            </a:pPr>
            <a:r>
              <a:rPr lang="en-GB" sz="2200" dirty="0"/>
              <a:t>How would you manipulate the counters?</a:t>
            </a:r>
          </a:p>
          <a:p>
            <a:pPr marL="817200" lvl="2" fontAlgn="auto">
              <a:lnSpc>
                <a:spcPct val="100000"/>
              </a:lnSpc>
              <a:spcBef>
                <a:spcPts val="0"/>
              </a:spcBef>
              <a:spcAft>
                <a:spcPts val="1200"/>
              </a:spcAft>
              <a:buClrTx/>
            </a:pPr>
            <a:r>
              <a:rPr lang="en-GB" sz="2200" dirty="0"/>
              <a:t>What language would you use?</a:t>
            </a:r>
          </a:p>
          <a:p>
            <a:pPr marL="360000" lvl="1" fontAlgn="auto">
              <a:lnSpc>
                <a:spcPct val="100000"/>
              </a:lnSpc>
              <a:spcBef>
                <a:spcPts val="0"/>
              </a:spcBef>
              <a:spcAft>
                <a:spcPts val="1200"/>
              </a:spcAft>
              <a:buClrTx/>
            </a:pPr>
            <a:r>
              <a:rPr lang="en-GB" sz="2400" dirty="0"/>
              <a:t>How does this example support understanding of columnar methods for addition and subtraction?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3" y="1641942"/>
            <a:ext cx="5832648"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C780C6C-D5D2-49B5-AE6B-316DE4645798}"/>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8" name="Title 1">
            <a:extLst>
              <a:ext uri="{FF2B5EF4-FFF2-40B4-BE49-F238E27FC236}">
                <a16:creationId xmlns:a16="http://schemas.microsoft.com/office/drawing/2014/main" id="{DC05BE7C-E9DD-4F15-8D25-B0A84CE0925F}"/>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9" name="TextBox 8">
            <a:extLst>
              <a:ext uri="{FF2B5EF4-FFF2-40B4-BE49-F238E27FC236}">
                <a16:creationId xmlns:a16="http://schemas.microsoft.com/office/drawing/2014/main" id="{C8395B4C-0AD5-44A7-B684-74F06C8B9E7C}"/>
              </a:ext>
            </a:extLst>
          </p:cNvPr>
          <p:cNvSpPr txBox="1"/>
          <p:nvPr/>
        </p:nvSpPr>
        <p:spPr>
          <a:xfrm>
            <a:off x="263353" y="1845498"/>
            <a:ext cx="5688632" cy="646331"/>
          </a:xfrm>
          <a:prstGeom prst="rect">
            <a:avLst/>
          </a:prstGeom>
          <a:noFill/>
        </p:spPr>
        <p:txBody>
          <a:bodyPr wrap="square">
            <a:spAutoFit/>
          </a:bodyPr>
          <a:lstStyle/>
          <a:p>
            <a:pPr algn="ctr">
              <a:spcBef>
                <a:spcPts val="400"/>
              </a:spcBef>
              <a:spcAft>
                <a:spcPts val="800"/>
              </a:spcAft>
              <a:buNone/>
            </a:pPr>
            <a:r>
              <a:rPr lang="en-GB" sz="1800" dirty="0">
                <a:effectLst/>
                <a:latin typeface="+mj-lt"/>
                <a:ea typeface="Calibri" panose="020F0502020204030204" pitchFamily="34" charset="0"/>
                <a:cs typeface="Times New Roman" panose="02020603050405020304" pitchFamily="18" charset="0"/>
              </a:rPr>
              <a:t>What is the same and what is different about these sets of place-value counters?</a:t>
            </a:r>
          </a:p>
        </p:txBody>
      </p:sp>
      <p:pic>
        <p:nvPicPr>
          <p:cNvPr id="10" name="Picture 9">
            <a:extLst>
              <a:ext uri="{FF2B5EF4-FFF2-40B4-BE49-F238E27FC236}">
                <a16:creationId xmlns:a16="http://schemas.microsoft.com/office/drawing/2014/main" id="{219FD956-D675-4122-9B55-1688028BCA63}"/>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59633" y="3341716"/>
            <a:ext cx="3167302" cy="2190509"/>
          </a:xfrm>
          <a:prstGeom prst="rect">
            <a:avLst/>
          </a:prstGeom>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73424339-CB0B-4C49-95F0-71C621686C61}"/>
              </a:ext>
            </a:extLst>
          </p:cNvPr>
          <p:cNvPicPr>
            <a:picLocks noChangeAspect="1"/>
          </p:cNvPicPr>
          <p:nvPr/>
        </p:nvPicPr>
        <p:blipFill rotWithShape="1">
          <a:blip r:embed="rId5">
            <a:extLst>
              <a:ext uri="{28A0092B-C50C-407E-A947-70E740481C1C}">
                <a14:useLocalDpi xmlns:a14="http://schemas.microsoft.com/office/drawing/2010/main" val="0"/>
              </a:ext>
            </a:extLst>
          </a:blip>
          <a:stretch/>
        </p:blipFill>
        <p:spPr bwMode="auto">
          <a:xfrm>
            <a:off x="2949333" y="2781589"/>
            <a:ext cx="3167302" cy="2793211"/>
          </a:xfrm>
          <a:prstGeom prst="rect">
            <a:avLst/>
          </a:prstGeom>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7272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Representations for place value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50055" y="4250853"/>
            <a:ext cx="10691890" cy="175352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Watch the discussion around language and visual representations in video 6 of the </a:t>
            </a:r>
            <a:r>
              <a:rPr lang="en-GB" sz="2400" dirty="0">
                <a:hlinkClick r:id="rId4"/>
              </a:rPr>
              <a:t>Insights from experienced teachers</a:t>
            </a:r>
            <a:r>
              <a:rPr lang="en-GB" sz="2400" dirty="0"/>
              <a:t>.</a:t>
            </a:r>
          </a:p>
          <a:p>
            <a:pPr marL="360000" lvl="1" fontAlgn="auto">
              <a:lnSpc>
                <a:spcPct val="100000"/>
              </a:lnSpc>
              <a:spcBef>
                <a:spcPts val="0"/>
              </a:spcBef>
              <a:spcAft>
                <a:spcPts val="1200"/>
              </a:spcAft>
              <a:buClrTx/>
            </a:pPr>
            <a:r>
              <a:rPr lang="en-GB" sz="2400" dirty="0"/>
              <a:t>How might you use the ideas </a:t>
            </a:r>
            <a:r>
              <a:rPr lang="en-GB" sz="2400"/>
              <a:t>discussed within your </a:t>
            </a:r>
            <a:r>
              <a:rPr lang="en-GB" sz="2400" dirty="0"/>
              <a:t>own practice?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89196"/>
            <a:ext cx="11737304" cy="255988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C4A45D8-4D60-406F-9DC4-270F01F8FC82}"/>
              </a:ext>
            </a:extLst>
          </p:cNvPr>
          <p:cNvPicPr>
            <a:picLocks noChangeAspect="1"/>
          </p:cNvPicPr>
          <p:nvPr/>
        </p:nvPicPr>
        <p:blipFill>
          <a:blip r:embed="rId5"/>
          <a:stretch>
            <a:fillRect/>
          </a:stretch>
        </p:blipFill>
        <p:spPr>
          <a:xfrm>
            <a:off x="647644" y="2132856"/>
            <a:ext cx="5745055" cy="1633534"/>
          </a:xfrm>
          <a:prstGeom prst="rect">
            <a:avLst/>
          </a:prstGeom>
        </p:spPr>
      </p:pic>
      <p:pic>
        <p:nvPicPr>
          <p:cNvPr id="10" name="Picture 9">
            <a:extLst>
              <a:ext uri="{FF2B5EF4-FFF2-40B4-BE49-F238E27FC236}">
                <a16:creationId xmlns:a16="http://schemas.microsoft.com/office/drawing/2014/main" id="{3B0BC433-0AD8-4812-B1E7-DA07FFEC471E}"/>
              </a:ext>
            </a:extLst>
          </p:cNvPr>
          <p:cNvPicPr>
            <a:picLocks noChangeAspect="1"/>
          </p:cNvPicPr>
          <p:nvPr/>
        </p:nvPicPr>
        <p:blipFill rotWithShape="1">
          <a:blip r:embed="rId6">
            <a:extLst>
              <a:ext uri="{28A0092B-C50C-407E-A947-70E740481C1C}">
                <a14:useLocalDpi xmlns:a14="http://schemas.microsoft.com/office/drawing/2010/main" val="0"/>
              </a:ext>
            </a:extLst>
          </a:blip>
          <a:stretch/>
        </p:blipFill>
        <p:spPr bwMode="auto">
          <a:xfrm>
            <a:off x="6771583" y="2722555"/>
            <a:ext cx="2660534" cy="1840028"/>
          </a:xfrm>
          <a:prstGeom prst="rect">
            <a:avLst/>
          </a:prstGeom>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2E79DE6-DBB3-485D-AEF5-94374D15D2FD}"/>
              </a:ext>
            </a:extLst>
          </p:cNvPr>
          <p:cNvPicPr>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8735414" y="2216286"/>
            <a:ext cx="2660534" cy="2346297"/>
          </a:xfrm>
          <a:prstGeom prst="rect">
            <a:avLst/>
          </a:prstGeom>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26494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D689C0-B61D-4440-A91F-51591A0702A4}"/>
              </a:ext>
            </a:extLst>
          </p:cNvPr>
          <p:cNvSpPr txBox="1"/>
          <p:nvPr/>
        </p:nvSpPr>
        <p:spPr>
          <a:xfrm>
            <a:off x="119336"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dirty="0"/>
          </a:p>
        </p:txBody>
      </p:sp>
      <p:sp>
        <p:nvSpPr>
          <p:cNvPr id="9" name="Title 1">
            <a:extLst>
              <a:ext uri="{FF2B5EF4-FFF2-40B4-BE49-F238E27FC236}">
                <a16:creationId xmlns:a16="http://schemas.microsoft.com/office/drawing/2014/main" id="{95696859-291D-47EE-B67D-6D4C07D0A32A}"/>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10" name="TextBox 9">
            <a:extLst>
              <a:ext uri="{FF2B5EF4-FFF2-40B4-BE49-F238E27FC236}">
                <a16:creationId xmlns:a16="http://schemas.microsoft.com/office/drawing/2014/main" id="{C853495D-9C82-4247-BFE6-065EDD55B2E8}"/>
              </a:ext>
            </a:extLst>
          </p:cNvPr>
          <p:cNvSpPr txBox="1"/>
          <p:nvPr/>
        </p:nvSpPr>
        <p:spPr>
          <a:xfrm>
            <a:off x="117660" y="1690270"/>
            <a:ext cx="6096000" cy="461665"/>
          </a:xfrm>
          <a:prstGeom prst="rect">
            <a:avLst/>
          </a:prstGeom>
          <a:noFill/>
        </p:spPr>
        <p:txBody>
          <a:bodyPr wrap="square">
            <a:spAutoFit/>
          </a:bodyPr>
          <a:lstStyle/>
          <a:p>
            <a:pPr>
              <a:buNone/>
            </a:pPr>
            <a:r>
              <a:rPr lang="en-GB" sz="2400" dirty="0"/>
              <a:t>Complete the following calculations.</a:t>
            </a:r>
          </a:p>
        </p:txBody>
      </p:sp>
      <p:grpSp>
        <p:nvGrpSpPr>
          <p:cNvPr id="23" name="Group 22">
            <a:extLst>
              <a:ext uri="{FF2B5EF4-FFF2-40B4-BE49-F238E27FC236}">
                <a16:creationId xmlns:a16="http://schemas.microsoft.com/office/drawing/2014/main" id="{6E358DE8-05FA-4DA9-AB70-851C2CCB053C}"/>
              </a:ext>
            </a:extLst>
          </p:cNvPr>
          <p:cNvGrpSpPr/>
          <p:nvPr/>
        </p:nvGrpSpPr>
        <p:grpSpPr>
          <a:xfrm>
            <a:off x="1343472" y="2383258"/>
            <a:ext cx="3828198" cy="584775"/>
            <a:chOff x="1343472" y="2383258"/>
            <a:chExt cx="3828198" cy="584775"/>
          </a:xfrm>
        </p:grpSpPr>
        <p:sp>
          <p:nvSpPr>
            <p:cNvPr id="12" name="TextBox 11">
              <a:extLst>
                <a:ext uri="{FF2B5EF4-FFF2-40B4-BE49-F238E27FC236}">
                  <a16:creationId xmlns:a16="http://schemas.microsoft.com/office/drawing/2014/main" id="{ABFBA790-5F65-4C54-9D2F-061D217CE43C}"/>
                </a:ext>
              </a:extLst>
            </p:cNvPr>
            <p:cNvSpPr txBox="1"/>
            <p:nvPr/>
          </p:nvSpPr>
          <p:spPr>
            <a:xfrm>
              <a:off x="1343472" y="2383258"/>
              <a:ext cx="3191899" cy="584775"/>
            </a:xfrm>
            <a:prstGeom prst="rect">
              <a:avLst/>
            </a:prstGeom>
            <a:noFill/>
          </p:spPr>
          <p:txBody>
            <a:bodyPr wrap="none" rtlCol="0">
              <a:spAutoFit/>
            </a:bodyPr>
            <a:lstStyle/>
            <a:p>
              <a:pPr>
                <a:buNone/>
              </a:pPr>
              <a:r>
                <a:rPr lang="en-GB" sz="3200" dirty="0">
                  <a:solidFill>
                    <a:srgbClr val="00628C"/>
                  </a:solidFill>
                </a:rPr>
                <a:t>a) </a:t>
              </a:r>
              <a:r>
                <a:rPr lang="en-GB" sz="3200" dirty="0"/>
                <a:t>12.653 = 12 +</a:t>
              </a:r>
            </a:p>
          </p:txBody>
        </p:sp>
        <p:sp>
          <p:nvSpPr>
            <p:cNvPr id="13" name="Rectangle 12">
              <a:extLst>
                <a:ext uri="{FF2B5EF4-FFF2-40B4-BE49-F238E27FC236}">
                  <a16:creationId xmlns:a16="http://schemas.microsoft.com/office/drawing/2014/main" id="{F0DECD73-2126-4A8E-B432-9FB80D329AB0}"/>
                </a:ext>
              </a:extLst>
            </p:cNvPr>
            <p:cNvSpPr/>
            <p:nvPr/>
          </p:nvSpPr>
          <p:spPr>
            <a:xfrm>
              <a:off x="4523598" y="2387613"/>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486BD67-242B-4C4B-9CAC-439D96B15DEE}"/>
              </a:ext>
            </a:extLst>
          </p:cNvPr>
          <p:cNvGrpSpPr/>
          <p:nvPr/>
        </p:nvGrpSpPr>
        <p:grpSpPr>
          <a:xfrm>
            <a:off x="1343472" y="3232991"/>
            <a:ext cx="4164691" cy="584775"/>
            <a:chOff x="1355245" y="3241634"/>
            <a:chExt cx="4164691" cy="584775"/>
          </a:xfrm>
        </p:grpSpPr>
        <p:sp>
          <p:nvSpPr>
            <p:cNvPr id="14" name="TextBox 13">
              <a:extLst>
                <a:ext uri="{FF2B5EF4-FFF2-40B4-BE49-F238E27FC236}">
                  <a16:creationId xmlns:a16="http://schemas.microsoft.com/office/drawing/2014/main" id="{90A593A1-62D7-45C7-A1ED-18280F3F17FD}"/>
                </a:ext>
              </a:extLst>
            </p:cNvPr>
            <p:cNvSpPr txBox="1"/>
            <p:nvPr/>
          </p:nvSpPr>
          <p:spPr>
            <a:xfrm>
              <a:off x="1355245" y="3241634"/>
              <a:ext cx="3533340" cy="584775"/>
            </a:xfrm>
            <a:prstGeom prst="rect">
              <a:avLst/>
            </a:prstGeom>
            <a:noFill/>
          </p:spPr>
          <p:txBody>
            <a:bodyPr wrap="none" rtlCol="0">
              <a:spAutoFit/>
            </a:bodyPr>
            <a:lstStyle/>
            <a:p>
              <a:pPr>
                <a:buNone/>
              </a:pPr>
              <a:r>
                <a:rPr lang="en-GB" sz="3200" dirty="0">
                  <a:solidFill>
                    <a:srgbClr val="00628C"/>
                  </a:solidFill>
                </a:rPr>
                <a:t>b) </a:t>
              </a:r>
              <a:r>
                <a:rPr lang="en-GB" sz="3200" dirty="0"/>
                <a:t>12.653 = 12.6 +</a:t>
              </a:r>
            </a:p>
          </p:txBody>
        </p:sp>
        <p:sp>
          <p:nvSpPr>
            <p:cNvPr id="15" name="Rectangle 14">
              <a:extLst>
                <a:ext uri="{FF2B5EF4-FFF2-40B4-BE49-F238E27FC236}">
                  <a16:creationId xmlns:a16="http://schemas.microsoft.com/office/drawing/2014/main" id="{E8621CFC-FD65-4E4C-9975-FF6F0170BF0E}"/>
                </a:ext>
              </a:extLst>
            </p:cNvPr>
            <p:cNvSpPr/>
            <p:nvPr/>
          </p:nvSpPr>
          <p:spPr>
            <a:xfrm>
              <a:off x="4871864" y="3245989"/>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EADA0C12-CEEF-495B-A7B1-ED247214DBEB}"/>
              </a:ext>
            </a:extLst>
          </p:cNvPr>
          <p:cNvGrpSpPr/>
          <p:nvPr/>
        </p:nvGrpSpPr>
        <p:grpSpPr>
          <a:xfrm>
            <a:off x="1343472" y="4082724"/>
            <a:ext cx="4639336" cy="584775"/>
            <a:chOff x="1384656" y="4082690"/>
            <a:chExt cx="4639336" cy="584775"/>
          </a:xfrm>
        </p:grpSpPr>
        <p:sp>
          <p:nvSpPr>
            <p:cNvPr id="16" name="TextBox 15">
              <a:extLst>
                <a:ext uri="{FF2B5EF4-FFF2-40B4-BE49-F238E27FC236}">
                  <a16:creationId xmlns:a16="http://schemas.microsoft.com/office/drawing/2014/main" id="{72F677D3-C861-40F5-A994-DB5B29EA76F8}"/>
                </a:ext>
              </a:extLst>
            </p:cNvPr>
            <p:cNvSpPr txBox="1"/>
            <p:nvPr/>
          </p:nvSpPr>
          <p:spPr>
            <a:xfrm>
              <a:off x="1384656" y="4082690"/>
              <a:ext cx="3966150" cy="584775"/>
            </a:xfrm>
            <a:prstGeom prst="rect">
              <a:avLst/>
            </a:prstGeom>
            <a:noFill/>
          </p:spPr>
          <p:txBody>
            <a:bodyPr wrap="none" rtlCol="0">
              <a:spAutoFit/>
            </a:bodyPr>
            <a:lstStyle/>
            <a:p>
              <a:pPr>
                <a:buNone/>
              </a:pPr>
              <a:r>
                <a:rPr lang="en-GB" sz="3200" dirty="0">
                  <a:solidFill>
                    <a:srgbClr val="00628C"/>
                  </a:solidFill>
                </a:rPr>
                <a:t>c) </a:t>
              </a:r>
              <a:r>
                <a:rPr lang="en-GB" sz="3200" dirty="0"/>
                <a:t>12.653 = 12.503 +</a:t>
              </a:r>
            </a:p>
          </p:txBody>
        </p:sp>
        <p:sp>
          <p:nvSpPr>
            <p:cNvPr id="17" name="Rectangle 16">
              <a:extLst>
                <a:ext uri="{FF2B5EF4-FFF2-40B4-BE49-F238E27FC236}">
                  <a16:creationId xmlns:a16="http://schemas.microsoft.com/office/drawing/2014/main" id="{F7342851-5350-460D-8243-E00BF8A1E655}"/>
                </a:ext>
              </a:extLst>
            </p:cNvPr>
            <p:cNvSpPr/>
            <p:nvPr/>
          </p:nvSpPr>
          <p:spPr>
            <a:xfrm>
              <a:off x="5375920" y="4087045"/>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498E8D81-5ABF-479F-A3E6-A3ABC0500FA8}"/>
              </a:ext>
            </a:extLst>
          </p:cNvPr>
          <p:cNvGrpSpPr/>
          <p:nvPr/>
        </p:nvGrpSpPr>
        <p:grpSpPr>
          <a:xfrm>
            <a:off x="1343472" y="4932457"/>
            <a:ext cx="4434138" cy="584775"/>
            <a:chOff x="1373830" y="4932457"/>
            <a:chExt cx="4434138" cy="584775"/>
          </a:xfrm>
        </p:grpSpPr>
        <p:sp>
          <p:nvSpPr>
            <p:cNvPr id="18" name="TextBox 17">
              <a:extLst>
                <a:ext uri="{FF2B5EF4-FFF2-40B4-BE49-F238E27FC236}">
                  <a16:creationId xmlns:a16="http://schemas.microsoft.com/office/drawing/2014/main" id="{C9326DC0-0529-42B5-8882-341645733984}"/>
                </a:ext>
              </a:extLst>
            </p:cNvPr>
            <p:cNvSpPr txBox="1"/>
            <p:nvPr/>
          </p:nvSpPr>
          <p:spPr>
            <a:xfrm>
              <a:off x="1373830" y="4932457"/>
              <a:ext cx="3760966" cy="584775"/>
            </a:xfrm>
            <a:prstGeom prst="rect">
              <a:avLst/>
            </a:prstGeom>
            <a:noFill/>
          </p:spPr>
          <p:txBody>
            <a:bodyPr wrap="none" rtlCol="0">
              <a:spAutoFit/>
            </a:bodyPr>
            <a:lstStyle/>
            <a:p>
              <a:pPr>
                <a:buNone/>
              </a:pPr>
              <a:r>
                <a:rPr lang="en-GB" sz="3200" dirty="0">
                  <a:solidFill>
                    <a:srgbClr val="00628C"/>
                  </a:solidFill>
                </a:rPr>
                <a:t>d) </a:t>
              </a:r>
              <a:r>
                <a:rPr lang="en-GB" sz="3200" dirty="0"/>
                <a:t>12.653 = 12.64 +</a:t>
              </a:r>
            </a:p>
          </p:txBody>
        </p:sp>
        <p:sp>
          <p:nvSpPr>
            <p:cNvPr id="19" name="Rectangle 18">
              <a:extLst>
                <a:ext uri="{FF2B5EF4-FFF2-40B4-BE49-F238E27FC236}">
                  <a16:creationId xmlns:a16="http://schemas.microsoft.com/office/drawing/2014/main" id="{9696BD00-6C7C-4B29-8A74-3D4E6B9874BB}"/>
                </a:ext>
              </a:extLst>
            </p:cNvPr>
            <p:cNvSpPr/>
            <p:nvPr/>
          </p:nvSpPr>
          <p:spPr>
            <a:xfrm>
              <a:off x="5159896" y="4936812"/>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330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159896" y="1741531"/>
            <a:ext cx="655272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i="1" dirty="0"/>
              <a:t>Tasks similar to Example 3 feature in </a:t>
            </a:r>
            <a:r>
              <a:rPr lang="en-GB" sz="2400" i="1" dirty="0">
                <a:hlinkClick r:id="rId4"/>
              </a:rPr>
              <a:t>1.24 Composition and calculation: hundredths and thousandths</a:t>
            </a:r>
            <a:r>
              <a:rPr lang="en-GB" sz="2400" i="1" dirty="0"/>
              <a:t> (Teaching point 4).</a:t>
            </a:r>
          </a:p>
          <a:p>
            <a:pPr marL="360000" lvl="1" fontAlgn="auto">
              <a:lnSpc>
                <a:spcPct val="100000"/>
              </a:lnSpc>
              <a:spcBef>
                <a:spcPts val="0"/>
              </a:spcBef>
              <a:spcAft>
                <a:spcPts val="1200"/>
              </a:spcAft>
              <a:buClrTx/>
            </a:pPr>
            <a:r>
              <a:rPr lang="en-GB" sz="2400" i="1" dirty="0"/>
              <a:t>Do you think that there is value in revisiting this type of partitioning before calculating with decimal numbers? </a:t>
            </a:r>
          </a:p>
          <a:p>
            <a:pPr marL="360000" lvl="1" fontAlgn="auto">
              <a:lnSpc>
                <a:spcPct val="100000"/>
              </a:lnSpc>
              <a:spcBef>
                <a:spcPts val="0"/>
              </a:spcBef>
              <a:spcAft>
                <a:spcPts val="1200"/>
              </a:spcAft>
              <a:buClrTx/>
            </a:pPr>
            <a:r>
              <a:rPr lang="en-GB" sz="2400" i="1" dirty="0"/>
              <a:t>Are there any possible drawbacks?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9055" y="1601524"/>
            <a:ext cx="4604817" cy="4419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i="1"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5273B1F-42FD-44BE-AE76-61027AE013CC}"/>
              </a:ext>
            </a:extLst>
          </p:cNvPr>
          <p:cNvSpPr txBox="1"/>
          <p:nvPr/>
        </p:nvSpPr>
        <p:spPr>
          <a:xfrm>
            <a:off x="119336" y="1052736"/>
            <a:ext cx="6094324" cy="461665"/>
          </a:xfrm>
          <a:prstGeom prst="rect">
            <a:avLst/>
          </a:prstGeom>
          <a:noFill/>
        </p:spPr>
        <p:txBody>
          <a:bodyPr wrap="square">
            <a:spAutoFit/>
          </a:bodyPr>
          <a:lstStyle/>
          <a:p>
            <a:pPr>
              <a:buNone/>
            </a:pPr>
            <a:r>
              <a:rPr kumimoji="0" lang="en-GB" sz="2400" b="1" i="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i="1" dirty="0"/>
          </a:p>
        </p:txBody>
      </p:sp>
      <p:sp>
        <p:nvSpPr>
          <p:cNvPr id="8" name="Title 1">
            <a:extLst>
              <a:ext uri="{FF2B5EF4-FFF2-40B4-BE49-F238E27FC236}">
                <a16:creationId xmlns:a16="http://schemas.microsoft.com/office/drawing/2014/main" id="{DA4B2146-CE3F-432B-AE09-02F955FB4FA6}"/>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i="1" dirty="0"/>
              <a:t>Partition a number in multiple ways</a:t>
            </a:r>
            <a:endParaRPr lang="en-GB" b="1" i="1" dirty="0"/>
          </a:p>
        </p:txBody>
      </p:sp>
      <p:sp>
        <p:nvSpPr>
          <p:cNvPr id="9" name="TextBox 8">
            <a:extLst>
              <a:ext uri="{FF2B5EF4-FFF2-40B4-BE49-F238E27FC236}">
                <a16:creationId xmlns:a16="http://schemas.microsoft.com/office/drawing/2014/main" id="{7E8BA3F4-9E6C-46D9-9A44-8616EBE76493}"/>
              </a:ext>
            </a:extLst>
          </p:cNvPr>
          <p:cNvSpPr txBox="1"/>
          <p:nvPr/>
        </p:nvSpPr>
        <p:spPr>
          <a:xfrm>
            <a:off x="371735" y="1725488"/>
            <a:ext cx="5806292" cy="400110"/>
          </a:xfrm>
          <a:prstGeom prst="rect">
            <a:avLst/>
          </a:prstGeom>
          <a:noFill/>
        </p:spPr>
        <p:txBody>
          <a:bodyPr wrap="square">
            <a:spAutoFit/>
          </a:bodyPr>
          <a:lstStyle/>
          <a:p>
            <a:pPr>
              <a:buNone/>
            </a:pPr>
            <a:r>
              <a:rPr lang="en-GB" sz="2000" i="1" dirty="0"/>
              <a:t>Complete the following calculations.</a:t>
            </a:r>
          </a:p>
        </p:txBody>
      </p:sp>
      <p:grpSp>
        <p:nvGrpSpPr>
          <p:cNvPr id="10" name="Group 9">
            <a:extLst>
              <a:ext uri="{FF2B5EF4-FFF2-40B4-BE49-F238E27FC236}">
                <a16:creationId xmlns:a16="http://schemas.microsoft.com/office/drawing/2014/main" id="{72AD982F-ACE7-40EE-86AE-F442F5FEC8BA}"/>
              </a:ext>
            </a:extLst>
          </p:cNvPr>
          <p:cNvGrpSpPr/>
          <p:nvPr/>
        </p:nvGrpSpPr>
        <p:grpSpPr>
          <a:xfrm>
            <a:off x="767408" y="2383258"/>
            <a:ext cx="3096344" cy="580419"/>
            <a:chOff x="1343472" y="2383258"/>
            <a:chExt cx="3096344" cy="580419"/>
          </a:xfrm>
        </p:grpSpPr>
        <p:sp>
          <p:nvSpPr>
            <p:cNvPr id="11" name="TextBox 10">
              <a:extLst>
                <a:ext uri="{FF2B5EF4-FFF2-40B4-BE49-F238E27FC236}">
                  <a16:creationId xmlns:a16="http://schemas.microsoft.com/office/drawing/2014/main" id="{1F4D62F9-E9E3-4A3F-B2F5-7A46CE2084C1}"/>
                </a:ext>
              </a:extLst>
            </p:cNvPr>
            <p:cNvSpPr txBox="1"/>
            <p:nvPr/>
          </p:nvSpPr>
          <p:spPr>
            <a:xfrm>
              <a:off x="1343472" y="2383258"/>
              <a:ext cx="2443298" cy="461665"/>
            </a:xfrm>
            <a:prstGeom prst="rect">
              <a:avLst/>
            </a:prstGeom>
            <a:noFill/>
          </p:spPr>
          <p:txBody>
            <a:bodyPr wrap="none" rtlCol="0">
              <a:spAutoFit/>
            </a:bodyPr>
            <a:lstStyle/>
            <a:p>
              <a:pPr>
                <a:buNone/>
              </a:pPr>
              <a:r>
                <a:rPr lang="en-GB" sz="2400" i="1" dirty="0">
                  <a:solidFill>
                    <a:srgbClr val="00628C"/>
                  </a:solidFill>
                </a:rPr>
                <a:t>a) </a:t>
              </a:r>
              <a:r>
                <a:rPr lang="en-GB" sz="2400" i="1" dirty="0"/>
                <a:t>12.653 = 12 +</a:t>
              </a:r>
            </a:p>
          </p:txBody>
        </p:sp>
        <p:sp>
          <p:nvSpPr>
            <p:cNvPr id="12" name="Rectangle 11">
              <a:extLst>
                <a:ext uri="{FF2B5EF4-FFF2-40B4-BE49-F238E27FC236}">
                  <a16:creationId xmlns:a16="http://schemas.microsoft.com/office/drawing/2014/main" id="{4C3FEFAC-A5AD-43FB-B37E-FB98F26A2887}"/>
                </a:ext>
              </a:extLst>
            </p:cNvPr>
            <p:cNvSpPr/>
            <p:nvPr/>
          </p:nvSpPr>
          <p:spPr>
            <a:xfrm>
              <a:off x="3791744" y="2387613"/>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i="1" dirty="0"/>
            </a:p>
          </p:txBody>
        </p:sp>
      </p:grpSp>
      <p:grpSp>
        <p:nvGrpSpPr>
          <p:cNvPr id="13" name="Group 12">
            <a:extLst>
              <a:ext uri="{FF2B5EF4-FFF2-40B4-BE49-F238E27FC236}">
                <a16:creationId xmlns:a16="http://schemas.microsoft.com/office/drawing/2014/main" id="{D8D5DE7E-DAC4-4809-8EE9-27EC53C9664F}"/>
              </a:ext>
            </a:extLst>
          </p:cNvPr>
          <p:cNvGrpSpPr/>
          <p:nvPr/>
        </p:nvGrpSpPr>
        <p:grpSpPr>
          <a:xfrm>
            <a:off x="767408" y="3232991"/>
            <a:ext cx="3312368" cy="580419"/>
            <a:chOff x="1355245" y="3241634"/>
            <a:chExt cx="3312368" cy="580419"/>
          </a:xfrm>
        </p:grpSpPr>
        <p:sp>
          <p:nvSpPr>
            <p:cNvPr id="14" name="TextBox 13">
              <a:extLst>
                <a:ext uri="{FF2B5EF4-FFF2-40B4-BE49-F238E27FC236}">
                  <a16:creationId xmlns:a16="http://schemas.microsoft.com/office/drawing/2014/main" id="{3D3D7C90-5EC3-4769-987A-DA0423AD659E}"/>
                </a:ext>
              </a:extLst>
            </p:cNvPr>
            <p:cNvSpPr txBox="1"/>
            <p:nvPr/>
          </p:nvSpPr>
          <p:spPr>
            <a:xfrm>
              <a:off x="1355245" y="3241634"/>
              <a:ext cx="2699778" cy="461665"/>
            </a:xfrm>
            <a:prstGeom prst="rect">
              <a:avLst/>
            </a:prstGeom>
            <a:noFill/>
          </p:spPr>
          <p:txBody>
            <a:bodyPr wrap="none" rtlCol="0">
              <a:spAutoFit/>
            </a:bodyPr>
            <a:lstStyle/>
            <a:p>
              <a:pPr>
                <a:buNone/>
              </a:pPr>
              <a:r>
                <a:rPr lang="en-GB" sz="2400" i="1" dirty="0">
                  <a:solidFill>
                    <a:srgbClr val="00628C"/>
                  </a:solidFill>
                </a:rPr>
                <a:t>b) </a:t>
              </a:r>
              <a:r>
                <a:rPr lang="en-GB" sz="2400" i="1" dirty="0"/>
                <a:t>12.653 = 12.6 +</a:t>
              </a:r>
            </a:p>
          </p:txBody>
        </p:sp>
        <p:sp>
          <p:nvSpPr>
            <p:cNvPr id="15" name="Rectangle 14">
              <a:extLst>
                <a:ext uri="{FF2B5EF4-FFF2-40B4-BE49-F238E27FC236}">
                  <a16:creationId xmlns:a16="http://schemas.microsoft.com/office/drawing/2014/main" id="{6825DC41-84CF-4F89-8B1C-4C7A844240D5}"/>
                </a:ext>
              </a:extLst>
            </p:cNvPr>
            <p:cNvSpPr/>
            <p:nvPr/>
          </p:nvSpPr>
          <p:spPr>
            <a:xfrm>
              <a:off x="4019541" y="3245989"/>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i="1" dirty="0"/>
            </a:p>
          </p:txBody>
        </p:sp>
      </p:grpSp>
      <p:grpSp>
        <p:nvGrpSpPr>
          <p:cNvPr id="16" name="Group 15">
            <a:extLst>
              <a:ext uri="{FF2B5EF4-FFF2-40B4-BE49-F238E27FC236}">
                <a16:creationId xmlns:a16="http://schemas.microsoft.com/office/drawing/2014/main" id="{FB0D249A-4E2A-4E81-8239-FD6DDE353E6C}"/>
              </a:ext>
            </a:extLst>
          </p:cNvPr>
          <p:cNvGrpSpPr/>
          <p:nvPr/>
        </p:nvGrpSpPr>
        <p:grpSpPr>
          <a:xfrm>
            <a:off x="767408" y="4082724"/>
            <a:ext cx="3672408" cy="580419"/>
            <a:chOff x="1384656" y="4082690"/>
            <a:chExt cx="3672408" cy="580419"/>
          </a:xfrm>
        </p:grpSpPr>
        <p:sp>
          <p:nvSpPr>
            <p:cNvPr id="17" name="TextBox 16">
              <a:extLst>
                <a:ext uri="{FF2B5EF4-FFF2-40B4-BE49-F238E27FC236}">
                  <a16:creationId xmlns:a16="http://schemas.microsoft.com/office/drawing/2014/main" id="{17EB92E9-FF4E-4C87-9D4F-079B600A14FE}"/>
                </a:ext>
              </a:extLst>
            </p:cNvPr>
            <p:cNvSpPr txBox="1"/>
            <p:nvPr/>
          </p:nvSpPr>
          <p:spPr>
            <a:xfrm>
              <a:off x="1384656" y="4082690"/>
              <a:ext cx="3025187" cy="461665"/>
            </a:xfrm>
            <a:prstGeom prst="rect">
              <a:avLst/>
            </a:prstGeom>
            <a:noFill/>
          </p:spPr>
          <p:txBody>
            <a:bodyPr wrap="none" rtlCol="0">
              <a:spAutoFit/>
            </a:bodyPr>
            <a:lstStyle/>
            <a:p>
              <a:pPr>
                <a:buNone/>
              </a:pPr>
              <a:r>
                <a:rPr lang="en-GB" sz="2400" i="1" dirty="0">
                  <a:solidFill>
                    <a:srgbClr val="00628C"/>
                  </a:solidFill>
                </a:rPr>
                <a:t>c) </a:t>
              </a:r>
              <a:r>
                <a:rPr lang="en-GB" sz="2400" i="1" dirty="0"/>
                <a:t>12.653 = 12.503 +</a:t>
              </a:r>
            </a:p>
          </p:txBody>
        </p:sp>
        <p:sp>
          <p:nvSpPr>
            <p:cNvPr id="18" name="Rectangle 17">
              <a:extLst>
                <a:ext uri="{FF2B5EF4-FFF2-40B4-BE49-F238E27FC236}">
                  <a16:creationId xmlns:a16="http://schemas.microsoft.com/office/drawing/2014/main" id="{8674D96B-C3F0-4AAE-A61B-F8CED6AD5B24}"/>
                </a:ext>
              </a:extLst>
            </p:cNvPr>
            <p:cNvSpPr/>
            <p:nvPr/>
          </p:nvSpPr>
          <p:spPr>
            <a:xfrm>
              <a:off x="4408992" y="4087045"/>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i="1" dirty="0"/>
            </a:p>
          </p:txBody>
        </p:sp>
      </p:grpSp>
      <p:grpSp>
        <p:nvGrpSpPr>
          <p:cNvPr id="19" name="Group 18">
            <a:extLst>
              <a:ext uri="{FF2B5EF4-FFF2-40B4-BE49-F238E27FC236}">
                <a16:creationId xmlns:a16="http://schemas.microsoft.com/office/drawing/2014/main" id="{57DDE408-DEF2-4A3C-95E1-F34BCDD1EDC6}"/>
              </a:ext>
            </a:extLst>
          </p:cNvPr>
          <p:cNvGrpSpPr/>
          <p:nvPr/>
        </p:nvGrpSpPr>
        <p:grpSpPr>
          <a:xfrm>
            <a:off x="767408" y="4932457"/>
            <a:ext cx="3528392" cy="580419"/>
            <a:chOff x="1373830" y="4932457"/>
            <a:chExt cx="3528392" cy="580419"/>
          </a:xfrm>
        </p:grpSpPr>
        <p:sp>
          <p:nvSpPr>
            <p:cNvPr id="20" name="TextBox 19">
              <a:extLst>
                <a:ext uri="{FF2B5EF4-FFF2-40B4-BE49-F238E27FC236}">
                  <a16:creationId xmlns:a16="http://schemas.microsoft.com/office/drawing/2014/main" id="{2562E041-A75A-4443-95F5-1BE410156F2C}"/>
                </a:ext>
              </a:extLst>
            </p:cNvPr>
            <p:cNvSpPr txBox="1"/>
            <p:nvPr/>
          </p:nvSpPr>
          <p:spPr>
            <a:xfrm>
              <a:off x="1373830" y="4932457"/>
              <a:ext cx="2871299" cy="461665"/>
            </a:xfrm>
            <a:prstGeom prst="rect">
              <a:avLst/>
            </a:prstGeom>
            <a:noFill/>
          </p:spPr>
          <p:txBody>
            <a:bodyPr wrap="none" rtlCol="0">
              <a:spAutoFit/>
            </a:bodyPr>
            <a:lstStyle/>
            <a:p>
              <a:pPr>
                <a:buNone/>
              </a:pPr>
              <a:r>
                <a:rPr lang="en-GB" sz="2400" i="1" dirty="0">
                  <a:solidFill>
                    <a:srgbClr val="00628C"/>
                  </a:solidFill>
                </a:rPr>
                <a:t>d) </a:t>
              </a:r>
              <a:r>
                <a:rPr lang="en-GB" sz="2400" i="1" dirty="0"/>
                <a:t>12.653 = 12.64 +</a:t>
              </a:r>
            </a:p>
          </p:txBody>
        </p:sp>
        <p:sp>
          <p:nvSpPr>
            <p:cNvPr id="21" name="Rectangle 20">
              <a:extLst>
                <a:ext uri="{FF2B5EF4-FFF2-40B4-BE49-F238E27FC236}">
                  <a16:creationId xmlns:a16="http://schemas.microsoft.com/office/drawing/2014/main" id="{7D00BE6A-7142-4146-AB03-E7411D39859B}"/>
                </a:ext>
              </a:extLst>
            </p:cNvPr>
            <p:cNvSpPr/>
            <p:nvPr/>
          </p:nvSpPr>
          <p:spPr>
            <a:xfrm>
              <a:off x="4254150" y="4936812"/>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i="1" dirty="0"/>
            </a:p>
          </p:txBody>
        </p:sp>
      </p:grpSp>
    </p:spTree>
    <p:custDataLst>
      <p:tags r:id="rId1"/>
    </p:custDataLst>
    <p:extLst>
      <p:ext uri="{BB962C8B-B14F-4D97-AF65-F5344CB8AC3E}">
        <p14:creationId xmlns:p14="http://schemas.microsoft.com/office/powerpoint/2010/main" val="83124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A2A641E4-79A4-44D4-9A05-3BEBEBB16C13}"/>
              </a:ext>
            </a:extLst>
          </p:cNvPr>
          <p:cNvSpPr txBox="1">
            <a:spLocks/>
          </p:cNvSpPr>
          <p:nvPr/>
        </p:nvSpPr>
        <p:spPr>
          <a:xfrm>
            <a:off x="339055" y="1601524"/>
            <a:ext cx="6693049" cy="4419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159896" y="1741531"/>
            <a:ext cx="655272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highlight>
                <a:srgbClr val="FFFF00"/>
              </a:highlight>
            </a:endParaRPr>
          </a:p>
        </p:txBody>
      </p:sp>
      <p:sp>
        <p:nvSpPr>
          <p:cNvPr id="7" name="TextBox 6">
            <a:extLst>
              <a:ext uri="{FF2B5EF4-FFF2-40B4-BE49-F238E27FC236}">
                <a16:creationId xmlns:a16="http://schemas.microsoft.com/office/drawing/2014/main" id="{55273B1F-42FD-44BE-AE76-61027AE013CC}"/>
              </a:ext>
            </a:extLst>
          </p:cNvPr>
          <p:cNvSpPr txBox="1"/>
          <p:nvPr/>
        </p:nvSpPr>
        <p:spPr>
          <a:xfrm>
            <a:off x="119336"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(cont.) </a:t>
            </a:r>
            <a:endParaRPr lang="en-GB" dirty="0"/>
          </a:p>
        </p:txBody>
      </p:sp>
      <p:sp>
        <p:nvSpPr>
          <p:cNvPr id="8" name="Title 1">
            <a:extLst>
              <a:ext uri="{FF2B5EF4-FFF2-40B4-BE49-F238E27FC236}">
                <a16:creationId xmlns:a16="http://schemas.microsoft.com/office/drawing/2014/main" id="{DA4B2146-CE3F-432B-AE09-02F955FB4FA6}"/>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grpSp>
        <p:nvGrpSpPr>
          <p:cNvPr id="16" name="Group 15">
            <a:extLst>
              <a:ext uri="{FF2B5EF4-FFF2-40B4-BE49-F238E27FC236}">
                <a16:creationId xmlns:a16="http://schemas.microsoft.com/office/drawing/2014/main" id="{FB0D249A-4E2A-4E81-8239-FD6DDE353E6C}"/>
              </a:ext>
            </a:extLst>
          </p:cNvPr>
          <p:cNvGrpSpPr/>
          <p:nvPr/>
        </p:nvGrpSpPr>
        <p:grpSpPr>
          <a:xfrm>
            <a:off x="767408" y="2071788"/>
            <a:ext cx="5616624" cy="646331"/>
            <a:chOff x="1384656" y="4082690"/>
            <a:chExt cx="5124729" cy="646331"/>
          </a:xfrm>
        </p:grpSpPr>
        <p:sp>
          <p:nvSpPr>
            <p:cNvPr id="17" name="TextBox 16">
              <a:extLst>
                <a:ext uri="{FF2B5EF4-FFF2-40B4-BE49-F238E27FC236}">
                  <a16:creationId xmlns:a16="http://schemas.microsoft.com/office/drawing/2014/main" id="{17EB92E9-FF4E-4C87-9D4F-079B600A14FE}"/>
                </a:ext>
              </a:extLst>
            </p:cNvPr>
            <p:cNvSpPr txBox="1"/>
            <p:nvPr/>
          </p:nvSpPr>
          <p:spPr>
            <a:xfrm>
              <a:off x="1384656" y="4082690"/>
              <a:ext cx="4053198" cy="646331"/>
            </a:xfrm>
            <a:prstGeom prst="rect">
              <a:avLst/>
            </a:prstGeom>
            <a:noFill/>
          </p:spPr>
          <p:txBody>
            <a:bodyPr wrap="none" rtlCol="0">
              <a:spAutoFit/>
            </a:bodyPr>
            <a:lstStyle/>
            <a:p>
              <a:pPr>
                <a:buNone/>
              </a:pPr>
              <a:r>
                <a:rPr lang="en-GB" sz="3600" dirty="0">
                  <a:solidFill>
                    <a:srgbClr val="00628C"/>
                  </a:solidFill>
                </a:rPr>
                <a:t>c) </a:t>
              </a:r>
              <a:r>
                <a:rPr lang="en-GB" sz="3600" dirty="0"/>
                <a:t>12.653 = 12.503 +</a:t>
              </a:r>
            </a:p>
          </p:txBody>
        </p:sp>
        <p:sp>
          <p:nvSpPr>
            <p:cNvPr id="18" name="Rectangle 17">
              <a:extLst>
                <a:ext uri="{FF2B5EF4-FFF2-40B4-BE49-F238E27FC236}">
                  <a16:creationId xmlns:a16="http://schemas.microsoft.com/office/drawing/2014/main" id="{8674D96B-C3F0-4AAE-A61B-F8CED6AD5B24}"/>
                </a:ext>
              </a:extLst>
            </p:cNvPr>
            <p:cNvSpPr/>
            <p:nvPr/>
          </p:nvSpPr>
          <p:spPr>
            <a:xfrm>
              <a:off x="5437853" y="4082690"/>
              <a:ext cx="107153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200" dirty="0">
                  <a:solidFill>
                    <a:srgbClr val="FF0000"/>
                  </a:solidFill>
                </a:rPr>
                <a:t>0.15</a:t>
              </a:r>
            </a:p>
          </p:txBody>
        </p:sp>
      </p:grpSp>
      <p:pic>
        <p:nvPicPr>
          <p:cNvPr id="4" name="Picture 3">
            <a:extLst>
              <a:ext uri="{FF2B5EF4-FFF2-40B4-BE49-F238E27FC236}">
                <a16:creationId xmlns:a16="http://schemas.microsoft.com/office/drawing/2014/main" id="{6E11D7C9-CD5E-4BC5-9432-8A975F6CA20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08025" y="3008331"/>
            <a:ext cx="3118599" cy="2580909"/>
          </a:xfrm>
          <a:prstGeom prst="rect">
            <a:avLst/>
          </a:prstGeom>
        </p:spPr>
      </p:pic>
      <p:cxnSp>
        <p:nvCxnSpPr>
          <p:cNvPr id="22" name="Straight Connector 21">
            <a:extLst>
              <a:ext uri="{FF2B5EF4-FFF2-40B4-BE49-F238E27FC236}">
                <a16:creationId xmlns:a16="http://schemas.microsoft.com/office/drawing/2014/main" id="{F3DDED45-DB0D-4FA4-8867-386F520B1369}"/>
              </a:ext>
            </a:extLst>
          </p:cNvPr>
          <p:cNvCxnSpPr>
            <a:cxnSpLocks/>
          </p:cNvCxnSpPr>
          <p:nvPr/>
        </p:nvCxnSpPr>
        <p:spPr>
          <a:xfrm flipV="1">
            <a:off x="3079966" y="3228945"/>
            <a:ext cx="288032" cy="4001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1BB606C-17F0-4A0D-B37C-6ADF9E38EB4F}"/>
              </a:ext>
            </a:extLst>
          </p:cNvPr>
          <p:cNvSpPr txBox="1"/>
          <p:nvPr/>
        </p:nvSpPr>
        <p:spPr>
          <a:xfrm>
            <a:off x="2886605" y="3068960"/>
            <a:ext cx="432048" cy="400110"/>
          </a:xfrm>
          <a:prstGeom prst="rect">
            <a:avLst/>
          </a:prstGeom>
          <a:noFill/>
        </p:spPr>
        <p:txBody>
          <a:bodyPr wrap="square" rtlCol="0">
            <a:spAutoFit/>
          </a:bodyPr>
          <a:lstStyle/>
          <a:p>
            <a:pPr>
              <a:buNone/>
            </a:pPr>
            <a:r>
              <a:rPr lang="en-GB" sz="2000" dirty="0">
                <a:solidFill>
                  <a:srgbClr val="FF0000"/>
                </a:solidFill>
              </a:rPr>
              <a:t>5</a:t>
            </a:r>
          </a:p>
        </p:txBody>
      </p:sp>
      <p:sp>
        <p:nvSpPr>
          <p:cNvPr id="27" name="TextBox 26">
            <a:extLst>
              <a:ext uri="{FF2B5EF4-FFF2-40B4-BE49-F238E27FC236}">
                <a16:creationId xmlns:a16="http://schemas.microsoft.com/office/drawing/2014/main" id="{44897E17-C766-4C0F-87A4-E58D5885700A}"/>
              </a:ext>
            </a:extLst>
          </p:cNvPr>
          <p:cNvSpPr txBox="1"/>
          <p:nvPr/>
        </p:nvSpPr>
        <p:spPr>
          <a:xfrm>
            <a:off x="3295990" y="3053351"/>
            <a:ext cx="432048" cy="400110"/>
          </a:xfrm>
          <a:prstGeom prst="rect">
            <a:avLst/>
          </a:prstGeom>
          <a:noFill/>
        </p:spPr>
        <p:txBody>
          <a:bodyPr wrap="square" rtlCol="0">
            <a:spAutoFit/>
          </a:bodyPr>
          <a:lstStyle/>
          <a:p>
            <a:pPr>
              <a:buNone/>
            </a:pPr>
            <a:r>
              <a:rPr lang="en-GB" sz="2000" dirty="0">
                <a:solidFill>
                  <a:srgbClr val="FF0000"/>
                </a:solidFill>
              </a:rPr>
              <a:t>1</a:t>
            </a:r>
          </a:p>
        </p:txBody>
      </p:sp>
      <p:sp>
        <p:nvSpPr>
          <p:cNvPr id="32" name="Content Placeholder 2">
            <a:extLst>
              <a:ext uri="{FF2B5EF4-FFF2-40B4-BE49-F238E27FC236}">
                <a16:creationId xmlns:a16="http://schemas.microsoft.com/office/drawing/2014/main" id="{96AE1CD4-4927-4F32-B84E-046F60042441}"/>
              </a:ext>
            </a:extLst>
          </p:cNvPr>
          <p:cNvSpPr txBox="1">
            <a:spLocks/>
          </p:cNvSpPr>
          <p:nvPr/>
        </p:nvSpPr>
        <p:spPr>
          <a:xfrm>
            <a:off x="7081858" y="1601525"/>
            <a:ext cx="4783168" cy="414011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rewriting of 12.653 in question c relate to how it is rewritten in the subtraction?</a:t>
            </a:r>
          </a:p>
          <a:p>
            <a:pPr marL="360000" lvl="1" fontAlgn="auto">
              <a:lnSpc>
                <a:spcPct val="100000"/>
              </a:lnSpc>
              <a:spcBef>
                <a:spcPts val="0"/>
              </a:spcBef>
              <a:spcAft>
                <a:spcPts val="1200"/>
              </a:spcAft>
              <a:buClrTx/>
            </a:pPr>
            <a:r>
              <a:rPr lang="en-GB" sz="2400" dirty="0"/>
              <a:t>How might an awareness of partitioning support deeper understanding of the column method of subtraction?</a:t>
            </a:r>
          </a:p>
        </p:txBody>
      </p:sp>
    </p:spTree>
    <p:custDataLst>
      <p:tags r:id="rId1"/>
    </p:custDataLst>
    <p:extLst>
      <p:ext uri="{BB962C8B-B14F-4D97-AF65-F5344CB8AC3E}">
        <p14:creationId xmlns:p14="http://schemas.microsoft.com/office/powerpoint/2010/main" val="136975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159896" y="1741531"/>
            <a:ext cx="6552729"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some of your KS3 students. How might they approach this task? What mistakes might they make?</a:t>
            </a:r>
          </a:p>
          <a:p>
            <a:pPr marL="360000" lvl="1" fontAlgn="auto">
              <a:lnSpc>
                <a:spcPct val="100000"/>
              </a:lnSpc>
              <a:spcBef>
                <a:spcPts val="0"/>
              </a:spcBef>
              <a:spcAft>
                <a:spcPts val="1200"/>
              </a:spcAft>
              <a:buClrTx/>
            </a:pPr>
            <a:r>
              <a:rPr lang="en-GB" sz="2400" dirty="0"/>
              <a:t>Watch the video on Partitioning 12.653 on </a:t>
            </a:r>
            <a:r>
              <a:rPr lang="en-GB" sz="2400" dirty="0">
                <a:hlinkClick r:id="rId4"/>
              </a:rPr>
              <a:t>Mathematical Prompts for Deeper Thinking videos | NCETM</a:t>
            </a:r>
            <a:endParaRPr lang="en-GB" sz="2400" dirty="0"/>
          </a:p>
          <a:p>
            <a:pPr marL="360000" lvl="1" fontAlgn="auto">
              <a:lnSpc>
                <a:spcPct val="100000"/>
              </a:lnSpc>
              <a:spcBef>
                <a:spcPts val="0"/>
              </a:spcBef>
              <a:spcAft>
                <a:spcPts val="1200"/>
              </a:spcAft>
              <a:buClrTx/>
            </a:pPr>
            <a:r>
              <a:rPr lang="en-GB" sz="2400" dirty="0"/>
              <a:t>What strikes you about the responses and reasoning from these students? Do these students show the same thinking that you expected?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9055" y="1601524"/>
            <a:ext cx="4604817" cy="4419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5273B1F-42FD-44BE-AE76-61027AE013CC}"/>
              </a:ext>
            </a:extLst>
          </p:cNvPr>
          <p:cNvSpPr txBox="1"/>
          <p:nvPr/>
        </p:nvSpPr>
        <p:spPr>
          <a:xfrm>
            <a:off x="119336"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(cont.) </a:t>
            </a:r>
            <a:endParaRPr lang="en-GB" dirty="0"/>
          </a:p>
        </p:txBody>
      </p:sp>
      <p:sp>
        <p:nvSpPr>
          <p:cNvPr id="8" name="Title 1">
            <a:extLst>
              <a:ext uri="{FF2B5EF4-FFF2-40B4-BE49-F238E27FC236}">
                <a16:creationId xmlns:a16="http://schemas.microsoft.com/office/drawing/2014/main" id="{DA4B2146-CE3F-432B-AE09-02F955FB4FA6}"/>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9" name="TextBox 8">
            <a:extLst>
              <a:ext uri="{FF2B5EF4-FFF2-40B4-BE49-F238E27FC236}">
                <a16:creationId xmlns:a16="http://schemas.microsoft.com/office/drawing/2014/main" id="{7E8BA3F4-9E6C-46D9-9A44-8616EBE76493}"/>
              </a:ext>
            </a:extLst>
          </p:cNvPr>
          <p:cNvSpPr txBox="1"/>
          <p:nvPr/>
        </p:nvSpPr>
        <p:spPr>
          <a:xfrm>
            <a:off x="371735" y="1725488"/>
            <a:ext cx="5806292" cy="400110"/>
          </a:xfrm>
          <a:prstGeom prst="rect">
            <a:avLst/>
          </a:prstGeom>
          <a:noFill/>
        </p:spPr>
        <p:txBody>
          <a:bodyPr wrap="square">
            <a:spAutoFit/>
          </a:bodyPr>
          <a:lstStyle/>
          <a:p>
            <a:pPr>
              <a:buNone/>
            </a:pPr>
            <a:r>
              <a:rPr lang="en-GB" sz="2000" dirty="0"/>
              <a:t>Complete the following calculations.</a:t>
            </a:r>
          </a:p>
        </p:txBody>
      </p:sp>
      <p:grpSp>
        <p:nvGrpSpPr>
          <p:cNvPr id="10" name="Group 9">
            <a:extLst>
              <a:ext uri="{FF2B5EF4-FFF2-40B4-BE49-F238E27FC236}">
                <a16:creationId xmlns:a16="http://schemas.microsoft.com/office/drawing/2014/main" id="{72AD982F-ACE7-40EE-86AE-F442F5FEC8BA}"/>
              </a:ext>
            </a:extLst>
          </p:cNvPr>
          <p:cNvGrpSpPr/>
          <p:nvPr/>
        </p:nvGrpSpPr>
        <p:grpSpPr>
          <a:xfrm>
            <a:off x="767408" y="2383258"/>
            <a:ext cx="3096344" cy="580419"/>
            <a:chOff x="1343472" y="2383258"/>
            <a:chExt cx="3096344" cy="580419"/>
          </a:xfrm>
        </p:grpSpPr>
        <p:sp>
          <p:nvSpPr>
            <p:cNvPr id="11" name="TextBox 10">
              <a:extLst>
                <a:ext uri="{FF2B5EF4-FFF2-40B4-BE49-F238E27FC236}">
                  <a16:creationId xmlns:a16="http://schemas.microsoft.com/office/drawing/2014/main" id="{1F4D62F9-E9E3-4A3F-B2F5-7A46CE2084C1}"/>
                </a:ext>
              </a:extLst>
            </p:cNvPr>
            <p:cNvSpPr txBox="1"/>
            <p:nvPr/>
          </p:nvSpPr>
          <p:spPr>
            <a:xfrm>
              <a:off x="1343472" y="2383258"/>
              <a:ext cx="2443298" cy="461665"/>
            </a:xfrm>
            <a:prstGeom prst="rect">
              <a:avLst/>
            </a:prstGeom>
            <a:noFill/>
          </p:spPr>
          <p:txBody>
            <a:bodyPr wrap="none" rtlCol="0">
              <a:spAutoFit/>
            </a:bodyPr>
            <a:lstStyle/>
            <a:p>
              <a:pPr>
                <a:buNone/>
              </a:pPr>
              <a:r>
                <a:rPr lang="en-GB" sz="2400" dirty="0">
                  <a:solidFill>
                    <a:srgbClr val="00628C"/>
                  </a:solidFill>
                </a:rPr>
                <a:t>a) </a:t>
              </a:r>
              <a:r>
                <a:rPr lang="en-GB" sz="2400" dirty="0"/>
                <a:t>12.653 = 12 +</a:t>
              </a:r>
            </a:p>
          </p:txBody>
        </p:sp>
        <p:sp>
          <p:nvSpPr>
            <p:cNvPr id="12" name="Rectangle 11">
              <a:extLst>
                <a:ext uri="{FF2B5EF4-FFF2-40B4-BE49-F238E27FC236}">
                  <a16:creationId xmlns:a16="http://schemas.microsoft.com/office/drawing/2014/main" id="{4C3FEFAC-A5AD-43FB-B37E-FB98F26A2887}"/>
                </a:ext>
              </a:extLst>
            </p:cNvPr>
            <p:cNvSpPr/>
            <p:nvPr/>
          </p:nvSpPr>
          <p:spPr>
            <a:xfrm>
              <a:off x="3791744" y="2387613"/>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grpSp>
        <p:nvGrpSpPr>
          <p:cNvPr id="13" name="Group 12">
            <a:extLst>
              <a:ext uri="{FF2B5EF4-FFF2-40B4-BE49-F238E27FC236}">
                <a16:creationId xmlns:a16="http://schemas.microsoft.com/office/drawing/2014/main" id="{D8D5DE7E-DAC4-4809-8EE9-27EC53C9664F}"/>
              </a:ext>
            </a:extLst>
          </p:cNvPr>
          <p:cNvGrpSpPr/>
          <p:nvPr/>
        </p:nvGrpSpPr>
        <p:grpSpPr>
          <a:xfrm>
            <a:off x="767408" y="3232991"/>
            <a:ext cx="3312368" cy="580419"/>
            <a:chOff x="1355245" y="3241634"/>
            <a:chExt cx="3312368" cy="580419"/>
          </a:xfrm>
        </p:grpSpPr>
        <p:sp>
          <p:nvSpPr>
            <p:cNvPr id="14" name="TextBox 13">
              <a:extLst>
                <a:ext uri="{FF2B5EF4-FFF2-40B4-BE49-F238E27FC236}">
                  <a16:creationId xmlns:a16="http://schemas.microsoft.com/office/drawing/2014/main" id="{3D3D7C90-5EC3-4769-987A-DA0423AD659E}"/>
                </a:ext>
              </a:extLst>
            </p:cNvPr>
            <p:cNvSpPr txBox="1"/>
            <p:nvPr/>
          </p:nvSpPr>
          <p:spPr>
            <a:xfrm>
              <a:off x="1355245" y="3241634"/>
              <a:ext cx="2699778" cy="461665"/>
            </a:xfrm>
            <a:prstGeom prst="rect">
              <a:avLst/>
            </a:prstGeom>
            <a:noFill/>
          </p:spPr>
          <p:txBody>
            <a:bodyPr wrap="none" rtlCol="0">
              <a:spAutoFit/>
            </a:bodyPr>
            <a:lstStyle/>
            <a:p>
              <a:pPr>
                <a:buNone/>
              </a:pPr>
              <a:r>
                <a:rPr lang="en-GB" sz="2400" dirty="0">
                  <a:solidFill>
                    <a:srgbClr val="00628C"/>
                  </a:solidFill>
                </a:rPr>
                <a:t>b) </a:t>
              </a:r>
              <a:r>
                <a:rPr lang="en-GB" sz="2400" dirty="0"/>
                <a:t>12.653 = 12.6 +</a:t>
              </a:r>
            </a:p>
          </p:txBody>
        </p:sp>
        <p:sp>
          <p:nvSpPr>
            <p:cNvPr id="15" name="Rectangle 14">
              <a:extLst>
                <a:ext uri="{FF2B5EF4-FFF2-40B4-BE49-F238E27FC236}">
                  <a16:creationId xmlns:a16="http://schemas.microsoft.com/office/drawing/2014/main" id="{6825DC41-84CF-4F89-8B1C-4C7A844240D5}"/>
                </a:ext>
              </a:extLst>
            </p:cNvPr>
            <p:cNvSpPr/>
            <p:nvPr/>
          </p:nvSpPr>
          <p:spPr>
            <a:xfrm>
              <a:off x="4019541" y="3245989"/>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grpSp>
        <p:nvGrpSpPr>
          <p:cNvPr id="16" name="Group 15">
            <a:extLst>
              <a:ext uri="{FF2B5EF4-FFF2-40B4-BE49-F238E27FC236}">
                <a16:creationId xmlns:a16="http://schemas.microsoft.com/office/drawing/2014/main" id="{FB0D249A-4E2A-4E81-8239-FD6DDE353E6C}"/>
              </a:ext>
            </a:extLst>
          </p:cNvPr>
          <p:cNvGrpSpPr/>
          <p:nvPr/>
        </p:nvGrpSpPr>
        <p:grpSpPr>
          <a:xfrm>
            <a:off x="767408" y="4082724"/>
            <a:ext cx="3672408" cy="580419"/>
            <a:chOff x="1384656" y="4082690"/>
            <a:chExt cx="3672408" cy="580419"/>
          </a:xfrm>
        </p:grpSpPr>
        <p:sp>
          <p:nvSpPr>
            <p:cNvPr id="17" name="TextBox 16">
              <a:extLst>
                <a:ext uri="{FF2B5EF4-FFF2-40B4-BE49-F238E27FC236}">
                  <a16:creationId xmlns:a16="http://schemas.microsoft.com/office/drawing/2014/main" id="{17EB92E9-FF4E-4C87-9D4F-079B600A14FE}"/>
                </a:ext>
              </a:extLst>
            </p:cNvPr>
            <p:cNvSpPr txBox="1"/>
            <p:nvPr/>
          </p:nvSpPr>
          <p:spPr>
            <a:xfrm>
              <a:off x="1384656" y="4082690"/>
              <a:ext cx="3025187" cy="461665"/>
            </a:xfrm>
            <a:prstGeom prst="rect">
              <a:avLst/>
            </a:prstGeom>
            <a:noFill/>
          </p:spPr>
          <p:txBody>
            <a:bodyPr wrap="none" rtlCol="0">
              <a:spAutoFit/>
            </a:bodyPr>
            <a:lstStyle/>
            <a:p>
              <a:pPr>
                <a:buNone/>
              </a:pPr>
              <a:r>
                <a:rPr lang="en-GB" sz="2400" dirty="0">
                  <a:solidFill>
                    <a:srgbClr val="00628C"/>
                  </a:solidFill>
                </a:rPr>
                <a:t>c) </a:t>
              </a:r>
              <a:r>
                <a:rPr lang="en-GB" sz="2400" dirty="0"/>
                <a:t>12.653 = 12.503 +</a:t>
              </a:r>
            </a:p>
          </p:txBody>
        </p:sp>
        <p:sp>
          <p:nvSpPr>
            <p:cNvPr id="18" name="Rectangle 17">
              <a:extLst>
                <a:ext uri="{FF2B5EF4-FFF2-40B4-BE49-F238E27FC236}">
                  <a16:creationId xmlns:a16="http://schemas.microsoft.com/office/drawing/2014/main" id="{8674D96B-C3F0-4AAE-A61B-F8CED6AD5B24}"/>
                </a:ext>
              </a:extLst>
            </p:cNvPr>
            <p:cNvSpPr/>
            <p:nvPr/>
          </p:nvSpPr>
          <p:spPr>
            <a:xfrm>
              <a:off x="4408992" y="4087045"/>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grpSp>
        <p:nvGrpSpPr>
          <p:cNvPr id="19" name="Group 18">
            <a:extLst>
              <a:ext uri="{FF2B5EF4-FFF2-40B4-BE49-F238E27FC236}">
                <a16:creationId xmlns:a16="http://schemas.microsoft.com/office/drawing/2014/main" id="{57DDE408-DEF2-4A3C-95E1-F34BCDD1EDC6}"/>
              </a:ext>
            </a:extLst>
          </p:cNvPr>
          <p:cNvGrpSpPr/>
          <p:nvPr/>
        </p:nvGrpSpPr>
        <p:grpSpPr>
          <a:xfrm>
            <a:off x="767408" y="4932457"/>
            <a:ext cx="3528392" cy="580419"/>
            <a:chOff x="1373830" y="4932457"/>
            <a:chExt cx="3528392" cy="580419"/>
          </a:xfrm>
        </p:grpSpPr>
        <p:sp>
          <p:nvSpPr>
            <p:cNvPr id="20" name="TextBox 19">
              <a:extLst>
                <a:ext uri="{FF2B5EF4-FFF2-40B4-BE49-F238E27FC236}">
                  <a16:creationId xmlns:a16="http://schemas.microsoft.com/office/drawing/2014/main" id="{2562E041-A75A-4443-95F5-1BE410156F2C}"/>
                </a:ext>
              </a:extLst>
            </p:cNvPr>
            <p:cNvSpPr txBox="1"/>
            <p:nvPr/>
          </p:nvSpPr>
          <p:spPr>
            <a:xfrm>
              <a:off x="1373830" y="4932457"/>
              <a:ext cx="2871299" cy="461665"/>
            </a:xfrm>
            <a:prstGeom prst="rect">
              <a:avLst/>
            </a:prstGeom>
            <a:noFill/>
          </p:spPr>
          <p:txBody>
            <a:bodyPr wrap="none" rtlCol="0">
              <a:spAutoFit/>
            </a:bodyPr>
            <a:lstStyle/>
            <a:p>
              <a:pPr>
                <a:buNone/>
              </a:pPr>
              <a:r>
                <a:rPr lang="en-GB" sz="2400" dirty="0">
                  <a:solidFill>
                    <a:srgbClr val="00628C"/>
                  </a:solidFill>
                </a:rPr>
                <a:t>d) </a:t>
              </a:r>
              <a:r>
                <a:rPr lang="en-GB" sz="2400" dirty="0"/>
                <a:t>12.653 = 12.64 +</a:t>
              </a:r>
            </a:p>
          </p:txBody>
        </p:sp>
        <p:sp>
          <p:nvSpPr>
            <p:cNvPr id="21" name="Rectangle 20">
              <a:extLst>
                <a:ext uri="{FF2B5EF4-FFF2-40B4-BE49-F238E27FC236}">
                  <a16:creationId xmlns:a16="http://schemas.microsoft.com/office/drawing/2014/main" id="{7D00BE6A-7142-4146-AB03-E7411D39859B}"/>
                </a:ext>
              </a:extLst>
            </p:cNvPr>
            <p:cNvSpPr/>
            <p:nvPr/>
          </p:nvSpPr>
          <p:spPr>
            <a:xfrm>
              <a:off x="4254150" y="4936812"/>
              <a:ext cx="648072" cy="576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spTree>
    <p:custDataLst>
      <p:tags r:id="rId1"/>
    </p:custDataLst>
    <p:extLst>
      <p:ext uri="{BB962C8B-B14F-4D97-AF65-F5344CB8AC3E}">
        <p14:creationId xmlns:p14="http://schemas.microsoft.com/office/powerpoint/2010/main" val="370850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A4F2CF-07CC-4928-9B57-DC6696604096}"/>
              </a:ext>
            </a:extLst>
          </p:cNvPr>
          <p:cNvSpPr txBox="1"/>
          <p:nvPr/>
        </p:nvSpPr>
        <p:spPr>
          <a:xfrm>
            <a:off x="119336"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9" name="Title 1">
            <a:extLst>
              <a:ext uri="{FF2B5EF4-FFF2-40B4-BE49-F238E27FC236}">
                <a16:creationId xmlns:a16="http://schemas.microsoft.com/office/drawing/2014/main" id="{25F1763A-63FD-4134-826A-9B5951E1DB53}"/>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10" name="TextBox 9">
            <a:extLst>
              <a:ext uri="{FF2B5EF4-FFF2-40B4-BE49-F238E27FC236}">
                <a16:creationId xmlns:a16="http://schemas.microsoft.com/office/drawing/2014/main" id="{798FE819-27DD-41D4-BB24-E9898CE65CD3}"/>
              </a:ext>
            </a:extLst>
          </p:cNvPr>
          <p:cNvSpPr txBox="1"/>
          <p:nvPr/>
        </p:nvSpPr>
        <p:spPr>
          <a:xfrm>
            <a:off x="119336" y="1591139"/>
            <a:ext cx="6096000" cy="461665"/>
          </a:xfrm>
          <a:prstGeom prst="rect">
            <a:avLst/>
          </a:prstGeom>
          <a:noFill/>
        </p:spPr>
        <p:txBody>
          <a:bodyPr wrap="square">
            <a:spAutoFit/>
          </a:bodyPr>
          <a:lstStyle/>
          <a:p>
            <a:pPr>
              <a:buNone/>
            </a:pPr>
            <a:r>
              <a:rPr lang="en-GB" sz="2400" dirty="0"/>
              <a:t>What are the missing numbers?</a:t>
            </a:r>
          </a:p>
        </p:txBody>
      </p:sp>
      <p:grpSp>
        <p:nvGrpSpPr>
          <p:cNvPr id="20" name="Group 19">
            <a:extLst>
              <a:ext uri="{FF2B5EF4-FFF2-40B4-BE49-F238E27FC236}">
                <a16:creationId xmlns:a16="http://schemas.microsoft.com/office/drawing/2014/main" id="{E68DA19D-22A5-4300-AC02-C4091B3E50C7}"/>
              </a:ext>
            </a:extLst>
          </p:cNvPr>
          <p:cNvGrpSpPr/>
          <p:nvPr/>
        </p:nvGrpSpPr>
        <p:grpSpPr>
          <a:xfrm>
            <a:off x="-421030" y="2311715"/>
            <a:ext cx="4608798" cy="2234570"/>
            <a:chOff x="-421030" y="2311715"/>
            <a:chExt cx="4608798" cy="2234570"/>
          </a:xfrm>
        </p:grpSpPr>
        <p:pic>
          <p:nvPicPr>
            <p:cNvPr id="11" name="Picture 10">
              <a:extLst>
                <a:ext uri="{FF2B5EF4-FFF2-40B4-BE49-F238E27FC236}">
                  <a16:creationId xmlns:a16="http://schemas.microsoft.com/office/drawing/2014/main" id="{34A8C0C4-3350-413B-B75F-3C950808C6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030" y="2311715"/>
              <a:ext cx="4608798" cy="2234570"/>
            </a:xfrm>
            <a:prstGeom prst="rect">
              <a:avLst/>
            </a:prstGeom>
            <a:noFill/>
            <a:ln>
              <a:noFill/>
            </a:ln>
          </p:spPr>
        </p:pic>
        <p:sp>
          <p:nvSpPr>
            <p:cNvPr id="16" name="TextBox 15">
              <a:extLst>
                <a:ext uri="{FF2B5EF4-FFF2-40B4-BE49-F238E27FC236}">
                  <a16:creationId xmlns:a16="http://schemas.microsoft.com/office/drawing/2014/main" id="{0D1C11FC-5182-4F3D-A93E-2BD88C2762A3}"/>
                </a:ext>
              </a:extLst>
            </p:cNvPr>
            <p:cNvSpPr txBox="1"/>
            <p:nvPr/>
          </p:nvSpPr>
          <p:spPr>
            <a:xfrm>
              <a:off x="479376" y="2311715"/>
              <a:ext cx="688284" cy="461665"/>
            </a:xfrm>
            <a:prstGeom prst="rect">
              <a:avLst/>
            </a:prstGeom>
            <a:noFill/>
          </p:spPr>
          <p:txBody>
            <a:bodyPr wrap="square">
              <a:spAutoFit/>
            </a:bodyPr>
            <a:lstStyle/>
            <a:p>
              <a:pPr>
                <a:buNone/>
              </a:pPr>
              <a:r>
                <a:rPr lang="en-GB" sz="2400" dirty="0">
                  <a:solidFill>
                    <a:srgbClr val="00628C"/>
                  </a:solidFill>
                </a:rPr>
                <a:t>a)</a:t>
              </a:r>
            </a:p>
          </p:txBody>
        </p:sp>
      </p:grpSp>
      <p:grpSp>
        <p:nvGrpSpPr>
          <p:cNvPr id="21" name="Group 20">
            <a:extLst>
              <a:ext uri="{FF2B5EF4-FFF2-40B4-BE49-F238E27FC236}">
                <a16:creationId xmlns:a16="http://schemas.microsoft.com/office/drawing/2014/main" id="{48CE3E65-5C7E-480C-950E-F981CEA8762D}"/>
              </a:ext>
            </a:extLst>
          </p:cNvPr>
          <p:cNvGrpSpPr/>
          <p:nvPr/>
        </p:nvGrpSpPr>
        <p:grpSpPr>
          <a:xfrm>
            <a:off x="2457736" y="3393873"/>
            <a:ext cx="4608798" cy="2254520"/>
            <a:chOff x="2457736" y="3393873"/>
            <a:chExt cx="4608798" cy="2254520"/>
          </a:xfrm>
        </p:grpSpPr>
        <p:pic>
          <p:nvPicPr>
            <p:cNvPr id="12" name="Picture 11">
              <a:extLst>
                <a:ext uri="{FF2B5EF4-FFF2-40B4-BE49-F238E27FC236}">
                  <a16:creationId xmlns:a16="http://schemas.microsoft.com/office/drawing/2014/main" id="{C770D134-97DB-440C-82AA-D8853338E7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7736" y="3393873"/>
              <a:ext cx="4608798" cy="2254520"/>
            </a:xfrm>
            <a:prstGeom prst="rect">
              <a:avLst/>
            </a:prstGeom>
            <a:noFill/>
            <a:ln>
              <a:noFill/>
            </a:ln>
          </p:spPr>
        </p:pic>
        <p:sp>
          <p:nvSpPr>
            <p:cNvPr id="17" name="TextBox 16">
              <a:extLst>
                <a:ext uri="{FF2B5EF4-FFF2-40B4-BE49-F238E27FC236}">
                  <a16:creationId xmlns:a16="http://schemas.microsoft.com/office/drawing/2014/main" id="{2E2A2663-0478-402D-9E07-9CC190BA8A2D}"/>
                </a:ext>
              </a:extLst>
            </p:cNvPr>
            <p:cNvSpPr txBox="1"/>
            <p:nvPr/>
          </p:nvSpPr>
          <p:spPr>
            <a:xfrm>
              <a:off x="3684706" y="3393873"/>
              <a:ext cx="688284" cy="461665"/>
            </a:xfrm>
            <a:prstGeom prst="rect">
              <a:avLst/>
            </a:prstGeom>
            <a:noFill/>
          </p:spPr>
          <p:txBody>
            <a:bodyPr wrap="square">
              <a:spAutoFit/>
            </a:bodyPr>
            <a:lstStyle/>
            <a:p>
              <a:pPr>
                <a:buNone/>
              </a:pPr>
              <a:r>
                <a:rPr lang="en-GB" sz="2400" dirty="0">
                  <a:solidFill>
                    <a:srgbClr val="00628C"/>
                  </a:solidFill>
                </a:rPr>
                <a:t>b)</a:t>
              </a:r>
            </a:p>
          </p:txBody>
        </p:sp>
      </p:grpSp>
      <p:grpSp>
        <p:nvGrpSpPr>
          <p:cNvPr id="22" name="Group 21">
            <a:extLst>
              <a:ext uri="{FF2B5EF4-FFF2-40B4-BE49-F238E27FC236}">
                <a16:creationId xmlns:a16="http://schemas.microsoft.com/office/drawing/2014/main" id="{4EC59FE7-389D-472B-86A3-69E5AA379653}"/>
              </a:ext>
            </a:extLst>
          </p:cNvPr>
          <p:cNvGrpSpPr/>
          <p:nvPr/>
        </p:nvGrpSpPr>
        <p:grpSpPr>
          <a:xfrm>
            <a:off x="5336502" y="2298414"/>
            <a:ext cx="4608798" cy="2261171"/>
            <a:chOff x="5336502" y="2298414"/>
            <a:chExt cx="4608798" cy="2261171"/>
          </a:xfrm>
        </p:grpSpPr>
        <p:pic>
          <p:nvPicPr>
            <p:cNvPr id="13" name="Picture 12">
              <a:extLst>
                <a:ext uri="{FF2B5EF4-FFF2-40B4-BE49-F238E27FC236}">
                  <a16:creationId xmlns:a16="http://schemas.microsoft.com/office/drawing/2014/main" id="{6B63B38E-18C9-4B12-808B-136E8AF02F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6502" y="2298414"/>
              <a:ext cx="4608798" cy="2261171"/>
            </a:xfrm>
            <a:prstGeom prst="rect">
              <a:avLst/>
            </a:prstGeom>
            <a:noFill/>
            <a:ln>
              <a:noFill/>
            </a:ln>
          </p:spPr>
        </p:pic>
        <p:sp>
          <p:nvSpPr>
            <p:cNvPr id="18" name="TextBox 17">
              <a:extLst>
                <a:ext uri="{FF2B5EF4-FFF2-40B4-BE49-F238E27FC236}">
                  <a16:creationId xmlns:a16="http://schemas.microsoft.com/office/drawing/2014/main" id="{87CCF385-E8BF-4498-909B-B589921DE54D}"/>
                </a:ext>
              </a:extLst>
            </p:cNvPr>
            <p:cNvSpPr txBox="1"/>
            <p:nvPr/>
          </p:nvSpPr>
          <p:spPr>
            <a:xfrm>
              <a:off x="6127796" y="2298414"/>
              <a:ext cx="688284" cy="461665"/>
            </a:xfrm>
            <a:prstGeom prst="rect">
              <a:avLst/>
            </a:prstGeom>
            <a:noFill/>
          </p:spPr>
          <p:txBody>
            <a:bodyPr wrap="square">
              <a:spAutoFit/>
            </a:bodyPr>
            <a:lstStyle/>
            <a:p>
              <a:pPr>
                <a:buNone/>
              </a:pPr>
              <a:r>
                <a:rPr lang="en-GB" sz="2400" dirty="0">
                  <a:solidFill>
                    <a:srgbClr val="00628C"/>
                  </a:solidFill>
                </a:rPr>
                <a:t>c)</a:t>
              </a:r>
            </a:p>
          </p:txBody>
        </p:sp>
      </p:grpSp>
      <p:grpSp>
        <p:nvGrpSpPr>
          <p:cNvPr id="23" name="Group 22">
            <a:extLst>
              <a:ext uri="{FF2B5EF4-FFF2-40B4-BE49-F238E27FC236}">
                <a16:creationId xmlns:a16="http://schemas.microsoft.com/office/drawing/2014/main" id="{8F612E46-268A-46F0-AADE-7B670E60A880}"/>
              </a:ext>
            </a:extLst>
          </p:cNvPr>
          <p:cNvGrpSpPr/>
          <p:nvPr/>
        </p:nvGrpSpPr>
        <p:grpSpPr>
          <a:xfrm>
            <a:off x="8215268" y="3380572"/>
            <a:ext cx="4608798" cy="2267821"/>
            <a:chOff x="8215268" y="3380572"/>
            <a:chExt cx="4608798" cy="2267821"/>
          </a:xfrm>
        </p:grpSpPr>
        <p:pic>
          <p:nvPicPr>
            <p:cNvPr id="14" name="Picture 13">
              <a:extLst>
                <a:ext uri="{FF2B5EF4-FFF2-40B4-BE49-F238E27FC236}">
                  <a16:creationId xmlns:a16="http://schemas.microsoft.com/office/drawing/2014/main" id="{C6ACFD8C-A88C-4413-9B7F-8947CA9903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5268" y="3393873"/>
              <a:ext cx="4608798" cy="2254520"/>
            </a:xfrm>
            <a:prstGeom prst="rect">
              <a:avLst/>
            </a:prstGeom>
            <a:noFill/>
            <a:ln>
              <a:noFill/>
            </a:ln>
          </p:spPr>
        </p:pic>
        <p:sp>
          <p:nvSpPr>
            <p:cNvPr id="19" name="TextBox 18">
              <a:extLst>
                <a:ext uri="{FF2B5EF4-FFF2-40B4-BE49-F238E27FC236}">
                  <a16:creationId xmlns:a16="http://schemas.microsoft.com/office/drawing/2014/main" id="{5E831E1C-5DAC-46DE-AFD4-31AF85E1AB0A}"/>
                </a:ext>
              </a:extLst>
            </p:cNvPr>
            <p:cNvSpPr txBox="1"/>
            <p:nvPr/>
          </p:nvSpPr>
          <p:spPr>
            <a:xfrm>
              <a:off x="9224140" y="3380572"/>
              <a:ext cx="688284" cy="461665"/>
            </a:xfrm>
            <a:prstGeom prst="rect">
              <a:avLst/>
            </a:prstGeom>
            <a:noFill/>
          </p:spPr>
          <p:txBody>
            <a:bodyPr wrap="square">
              <a:spAutoFit/>
            </a:bodyPr>
            <a:lstStyle/>
            <a:p>
              <a:pPr>
                <a:buNone/>
              </a:pPr>
              <a:r>
                <a:rPr lang="en-GB" sz="2400" dirty="0">
                  <a:solidFill>
                    <a:srgbClr val="00628C"/>
                  </a:solidFill>
                </a:rPr>
                <a:t>d)</a:t>
              </a:r>
            </a:p>
          </p:txBody>
        </p:sp>
      </p:grpSp>
    </p:spTree>
    <p:extLst>
      <p:ext uri="{BB962C8B-B14F-4D97-AF65-F5344CB8AC3E}">
        <p14:creationId xmlns:p14="http://schemas.microsoft.com/office/powerpoint/2010/main" val="375262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770382" y="1790941"/>
            <a:ext cx="5942243" cy="394011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familiar are your students with the part-part-whole representation with </a:t>
            </a:r>
            <a:r>
              <a:rPr lang="en-GB" sz="2400" b="1" dirty="0"/>
              <a:t>integers</a:t>
            </a:r>
            <a:r>
              <a:rPr lang="en-GB" sz="2400" dirty="0"/>
              <a:t>? How about with decimals?</a:t>
            </a:r>
          </a:p>
          <a:p>
            <a:pPr marL="360000" lvl="1" fontAlgn="auto">
              <a:lnSpc>
                <a:spcPct val="100000"/>
              </a:lnSpc>
              <a:spcBef>
                <a:spcPts val="0"/>
              </a:spcBef>
              <a:spcAft>
                <a:spcPts val="1200"/>
              </a:spcAft>
              <a:buClrTx/>
            </a:pPr>
            <a:r>
              <a:rPr lang="en-GB" sz="2400" dirty="0"/>
              <a:t>What are the potential benefits of students being fluent in partitioning?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94865" y="1793141"/>
            <a:ext cx="5325197" cy="394011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0C59EE1-3C33-420F-B4AB-3FADC1C7C593}"/>
              </a:ext>
            </a:extLst>
          </p:cNvPr>
          <p:cNvSpPr txBox="1"/>
          <p:nvPr/>
        </p:nvSpPr>
        <p:spPr>
          <a:xfrm>
            <a:off x="119336"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8" name="Title 1">
            <a:extLst>
              <a:ext uri="{FF2B5EF4-FFF2-40B4-BE49-F238E27FC236}">
                <a16:creationId xmlns:a16="http://schemas.microsoft.com/office/drawing/2014/main" id="{4F6469DD-A51A-4D99-B2BE-D26E972C64C1}"/>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Partition a number in multiple ways</a:t>
            </a:r>
            <a:endParaRPr lang="en-GB" b="1" dirty="0"/>
          </a:p>
        </p:txBody>
      </p:sp>
      <p:sp>
        <p:nvSpPr>
          <p:cNvPr id="9" name="TextBox 8">
            <a:extLst>
              <a:ext uri="{FF2B5EF4-FFF2-40B4-BE49-F238E27FC236}">
                <a16:creationId xmlns:a16="http://schemas.microsoft.com/office/drawing/2014/main" id="{4B606291-309C-426B-A85A-9CFB81F7AF89}"/>
              </a:ext>
            </a:extLst>
          </p:cNvPr>
          <p:cNvSpPr txBox="1"/>
          <p:nvPr/>
        </p:nvSpPr>
        <p:spPr>
          <a:xfrm>
            <a:off x="432048" y="1793142"/>
            <a:ext cx="6096000" cy="369332"/>
          </a:xfrm>
          <a:prstGeom prst="rect">
            <a:avLst/>
          </a:prstGeom>
          <a:noFill/>
        </p:spPr>
        <p:txBody>
          <a:bodyPr wrap="square">
            <a:spAutoFit/>
          </a:bodyPr>
          <a:lstStyle/>
          <a:p>
            <a:pPr>
              <a:buNone/>
            </a:pPr>
            <a:r>
              <a:rPr lang="en-GB" sz="1800" dirty="0"/>
              <a:t>What are the missing numbers?</a:t>
            </a:r>
          </a:p>
        </p:txBody>
      </p:sp>
      <p:pic>
        <p:nvPicPr>
          <p:cNvPr id="11" name="Picture 10">
            <a:extLst>
              <a:ext uri="{FF2B5EF4-FFF2-40B4-BE49-F238E27FC236}">
                <a16:creationId xmlns:a16="http://schemas.microsoft.com/office/drawing/2014/main" id="{98DEE833-F519-4C6A-A906-FF4742D4A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470" y="2245549"/>
            <a:ext cx="3168549" cy="1536267"/>
          </a:xfrm>
          <a:prstGeom prst="rect">
            <a:avLst/>
          </a:prstGeom>
          <a:noFill/>
          <a:ln>
            <a:noFill/>
          </a:ln>
        </p:spPr>
      </p:pic>
      <p:sp>
        <p:nvSpPr>
          <p:cNvPr id="12" name="TextBox 11">
            <a:extLst>
              <a:ext uri="{FF2B5EF4-FFF2-40B4-BE49-F238E27FC236}">
                <a16:creationId xmlns:a16="http://schemas.microsoft.com/office/drawing/2014/main" id="{FFE7ED78-C203-4512-B2E9-EE6FE3CAD535}"/>
              </a:ext>
            </a:extLst>
          </p:cNvPr>
          <p:cNvSpPr txBox="1"/>
          <p:nvPr/>
        </p:nvSpPr>
        <p:spPr>
          <a:xfrm>
            <a:off x="535486" y="2455732"/>
            <a:ext cx="688284" cy="369332"/>
          </a:xfrm>
          <a:prstGeom prst="rect">
            <a:avLst/>
          </a:prstGeom>
          <a:noFill/>
        </p:spPr>
        <p:txBody>
          <a:bodyPr wrap="square">
            <a:spAutoFit/>
          </a:bodyPr>
          <a:lstStyle/>
          <a:p>
            <a:pPr>
              <a:buNone/>
            </a:pPr>
            <a:r>
              <a:rPr lang="en-GB" sz="1800" dirty="0">
                <a:solidFill>
                  <a:srgbClr val="00628C"/>
                </a:solidFill>
              </a:rPr>
              <a:t>a)</a:t>
            </a:r>
          </a:p>
        </p:txBody>
      </p:sp>
      <p:pic>
        <p:nvPicPr>
          <p:cNvPr id="14" name="Picture 13">
            <a:extLst>
              <a:ext uri="{FF2B5EF4-FFF2-40B4-BE49-F238E27FC236}">
                <a16:creationId xmlns:a16="http://schemas.microsoft.com/office/drawing/2014/main" id="{62E98453-2760-4E5E-95EF-30849D0AA9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295" y="4087987"/>
            <a:ext cx="3168549" cy="1549983"/>
          </a:xfrm>
          <a:prstGeom prst="rect">
            <a:avLst/>
          </a:prstGeom>
          <a:noFill/>
          <a:ln>
            <a:noFill/>
          </a:ln>
        </p:spPr>
      </p:pic>
      <p:sp>
        <p:nvSpPr>
          <p:cNvPr id="15" name="TextBox 14">
            <a:extLst>
              <a:ext uri="{FF2B5EF4-FFF2-40B4-BE49-F238E27FC236}">
                <a16:creationId xmlns:a16="http://schemas.microsoft.com/office/drawing/2014/main" id="{867E49BA-8507-40AF-8A74-42D710635966}"/>
              </a:ext>
            </a:extLst>
          </p:cNvPr>
          <p:cNvSpPr txBox="1"/>
          <p:nvPr/>
        </p:nvSpPr>
        <p:spPr>
          <a:xfrm>
            <a:off x="535485" y="4128216"/>
            <a:ext cx="688284" cy="369332"/>
          </a:xfrm>
          <a:prstGeom prst="rect">
            <a:avLst/>
          </a:prstGeom>
          <a:noFill/>
        </p:spPr>
        <p:txBody>
          <a:bodyPr wrap="square">
            <a:spAutoFit/>
          </a:bodyPr>
          <a:lstStyle/>
          <a:p>
            <a:pPr>
              <a:buNone/>
            </a:pPr>
            <a:r>
              <a:rPr lang="en-GB" sz="1800" dirty="0">
                <a:solidFill>
                  <a:srgbClr val="00628C"/>
                </a:solidFill>
              </a:rPr>
              <a:t>b)</a:t>
            </a:r>
          </a:p>
        </p:txBody>
      </p:sp>
      <p:pic>
        <p:nvPicPr>
          <p:cNvPr id="17" name="Picture 16">
            <a:extLst>
              <a:ext uri="{FF2B5EF4-FFF2-40B4-BE49-F238E27FC236}">
                <a16:creationId xmlns:a16="http://schemas.microsoft.com/office/drawing/2014/main" id="{9965ACE0-D6DB-4DA3-B3D6-7117C07866F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1221" y="2245548"/>
            <a:ext cx="3168549" cy="1554555"/>
          </a:xfrm>
          <a:prstGeom prst="rect">
            <a:avLst/>
          </a:prstGeom>
          <a:noFill/>
          <a:ln>
            <a:noFill/>
          </a:ln>
        </p:spPr>
      </p:pic>
      <p:sp>
        <p:nvSpPr>
          <p:cNvPr id="18" name="TextBox 17">
            <a:extLst>
              <a:ext uri="{FF2B5EF4-FFF2-40B4-BE49-F238E27FC236}">
                <a16:creationId xmlns:a16="http://schemas.microsoft.com/office/drawing/2014/main" id="{278CCE25-D9B8-4B83-9139-58D188721A6F}"/>
              </a:ext>
            </a:extLst>
          </p:cNvPr>
          <p:cNvSpPr txBox="1"/>
          <p:nvPr/>
        </p:nvSpPr>
        <p:spPr>
          <a:xfrm>
            <a:off x="3460264" y="2455732"/>
            <a:ext cx="688284" cy="369332"/>
          </a:xfrm>
          <a:prstGeom prst="rect">
            <a:avLst/>
          </a:prstGeom>
          <a:noFill/>
        </p:spPr>
        <p:txBody>
          <a:bodyPr wrap="square">
            <a:spAutoFit/>
          </a:bodyPr>
          <a:lstStyle/>
          <a:p>
            <a:pPr>
              <a:buNone/>
            </a:pPr>
            <a:r>
              <a:rPr lang="en-GB" sz="1800" dirty="0">
                <a:solidFill>
                  <a:srgbClr val="00628C"/>
                </a:solidFill>
              </a:rPr>
              <a:t>c)</a:t>
            </a:r>
          </a:p>
        </p:txBody>
      </p:sp>
      <p:pic>
        <p:nvPicPr>
          <p:cNvPr id="20" name="Picture 19">
            <a:extLst>
              <a:ext uri="{FF2B5EF4-FFF2-40B4-BE49-F238E27FC236}">
                <a16:creationId xmlns:a16="http://schemas.microsoft.com/office/drawing/2014/main" id="{B8A09A6A-E0F8-4D10-ABCC-A81E11B0348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3561" y="4087986"/>
            <a:ext cx="3168549" cy="1549983"/>
          </a:xfrm>
          <a:prstGeom prst="rect">
            <a:avLst/>
          </a:prstGeom>
          <a:noFill/>
          <a:ln>
            <a:noFill/>
          </a:ln>
        </p:spPr>
      </p:pic>
      <p:sp>
        <p:nvSpPr>
          <p:cNvPr id="21" name="TextBox 20">
            <a:extLst>
              <a:ext uri="{FF2B5EF4-FFF2-40B4-BE49-F238E27FC236}">
                <a16:creationId xmlns:a16="http://schemas.microsoft.com/office/drawing/2014/main" id="{9F3B5AA2-C477-4306-9691-B6D548E2D0E1}"/>
              </a:ext>
            </a:extLst>
          </p:cNvPr>
          <p:cNvSpPr txBox="1"/>
          <p:nvPr/>
        </p:nvSpPr>
        <p:spPr>
          <a:xfrm>
            <a:off x="3471445" y="4123529"/>
            <a:ext cx="688284" cy="369332"/>
          </a:xfrm>
          <a:prstGeom prst="rect">
            <a:avLst/>
          </a:prstGeom>
          <a:noFill/>
        </p:spPr>
        <p:txBody>
          <a:bodyPr wrap="square">
            <a:spAutoFit/>
          </a:bodyPr>
          <a:lstStyle/>
          <a:p>
            <a:pPr>
              <a:buNone/>
            </a:pPr>
            <a:r>
              <a:rPr lang="en-GB" sz="1800" dirty="0">
                <a:solidFill>
                  <a:srgbClr val="00628C"/>
                </a:solidFill>
              </a:rPr>
              <a:t>d)</a:t>
            </a:r>
          </a:p>
        </p:txBody>
      </p:sp>
    </p:spTree>
    <p:custDataLst>
      <p:tags r:id="rId1"/>
    </p:custDataLst>
    <p:extLst>
      <p:ext uri="{BB962C8B-B14F-4D97-AF65-F5344CB8AC3E}">
        <p14:creationId xmlns:p14="http://schemas.microsoft.com/office/powerpoint/2010/main" val="260155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partitioning as a part of the columnar method with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0921BA84-7B7F-4197-BEA3-24CEEE55783B}"/>
              </a:ext>
            </a:extLst>
          </p:cNvPr>
          <p:cNvSpPr txBox="1"/>
          <p:nvPr/>
        </p:nvSpPr>
        <p:spPr>
          <a:xfrm>
            <a:off x="263352" y="1651310"/>
            <a:ext cx="6408712"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Fill in the missing digits in these calculations.</a:t>
            </a:r>
          </a:p>
        </p:txBody>
      </p:sp>
      <p:sp>
        <p:nvSpPr>
          <p:cNvPr id="50" name="TextBox 49">
            <a:extLst>
              <a:ext uri="{FF2B5EF4-FFF2-40B4-BE49-F238E27FC236}">
                <a16:creationId xmlns:a16="http://schemas.microsoft.com/office/drawing/2014/main" id="{77825E55-EF9F-4BEC-AAA8-1236DD1451D8}"/>
              </a:ext>
            </a:extLst>
          </p:cNvPr>
          <p:cNvSpPr txBox="1"/>
          <p:nvPr/>
        </p:nvSpPr>
        <p:spPr>
          <a:xfrm>
            <a:off x="488370" y="2348880"/>
            <a:ext cx="527720" cy="523220"/>
          </a:xfrm>
          <a:prstGeom prst="rect">
            <a:avLst/>
          </a:prstGeom>
          <a:noFill/>
        </p:spPr>
        <p:txBody>
          <a:bodyPr wrap="square">
            <a:spAutoFit/>
          </a:bodyPr>
          <a:lstStyle/>
          <a:p>
            <a:pPr>
              <a:buNone/>
            </a:pPr>
            <a:r>
              <a:rPr lang="en-GB" dirty="0">
                <a:solidFill>
                  <a:srgbClr val="00628C"/>
                </a:solidFill>
                <a:effectLst/>
                <a:latin typeface="+mj-lt"/>
                <a:ea typeface="Calibri" panose="020F0502020204030204" pitchFamily="34" charset="0"/>
                <a:cs typeface="Times New Roman" panose="02020603050405020304" pitchFamily="18" charset="0"/>
              </a:rPr>
              <a:t>a)</a:t>
            </a:r>
            <a:endParaRPr lang="en-GB" dirty="0">
              <a:solidFill>
                <a:srgbClr val="00628C"/>
              </a:solidFill>
            </a:endParaRPr>
          </a:p>
        </p:txBody>
      </p:sp>
      <p:sp>
        <p:nvSpPr>
          <p:cNvPr id="51" name="TextBox 50">
            <a:extLst>
              <a:ext uri="{FF2B5EF4-FFF2-40B4-BE49-F238E27FC236}">
                <a16:creationId xmlns:a16="http://schemas.microsoft.com/office/drawing/2014/main" id="{14F1FF10-7EF9-44BF-9A75-79C5A492D6AE}"/>
              </a:ext>
            </a:extLst>
          </p:cNvPr>
          <p:cNvSpPr txBox="1"/>
          <p:nvPr/>
        </p:nvSpPr>
        <p:spPr>
          <a:xfrm>
            <a:off x="6067061" y="2350440"/>
            <a:ext cx="527720" cy="523220"/>
          </a:xfrm>
          <a:prstGeom prst="rect">
            <a:avLst/>
          </a:prstGeom>
          <a:noFill/>
        </p:spPr>
        <p:txBody>
          <a:bodyPr wrap="square">
            <a:spAutoFit/>
          </a:bodyPr>
          <a:lstStyle/>
          <a:p>
            <a:pPr>
              <a:buNone/>
            </a:pPr>
            <a:r>
              <a:rPr lang="en-GB" dirty="0">
                <a:solidFill>
                  <a:srgbClr val="00628C"/>
                </a:solidFill>
                <a:effectLst/>
                <a:latin typeface="+mj-lt"/>
                <a:ea typeface="Calibri" panose="020F0502020204030204" pitchFamily="34" charset="0"/>
                <a:cs typeface="Times New Roman" panose="02020603050405020304" pitchFamily="18" charset="0"/>
              </a:rPr>
              <a:t>b)</a:t>
            </a:r>
            <a:endParaRPr lang="en-GB" dirty="0">
              <a:solidFill>
                <a:srgbClr val="00628C"/>
              </a:solidFill>
            </a:endParaRPr>
          </a:p>
        </p:txBody>
      </p:sp>
      <p:sp>
        <p:nvSpPr>
          <p:cNvPr id="52" name="TextBox 51">
            <a:extLst>
              <a:ext uri="{FF2B5EF4-FFF2-40B4-BE49-F238E27FC236}">
                <a16:creationId xmlns:a16="http://schemas.microsoft.com/office/drawing/2014/main" id="{F56BECF5-E19A-4681-AEB6-1CC8CDC4BE51}"/>
              </a:ext>
            </a:extLst>
          </p:cNvPr>
          <p:cNvSpPr txBox="1"/>
          <p:nvPr/>
        </p:nvSpPr>
        <p:spPr>
          <a:xfrm>
            <a:off x="3203848" y="4415117"/>
            <a:ext cx="527720" cy="523220"/>
          </a:xfrm>
          <a:prstGeom prst="rect">
            <a:avLst/>
          </a:prstGeom>
          <a:noFill/>
        </p:spPr>
        <p:txBody>
          <a:bodyPr wrap="square">
            <a:spAutoFit/>
          </a:bodyPr>
          <a:lstStyle/>
          <a:p>
            <a:pPr>
              <a:buNone/>
            </a:pPr>
            <a:r>
              <a:rPr lang="en-GB" dirty="0">
                <a:solidFill>
                  <a:srgbClr val="00628C"/>
                </a:solidFill>
                <a:effectLst/>
                <a:latin typeface="+mj-lt"/>
                <a:ea typeface="Calibri" panose="020F0502020204030204" pitchFamily="34" charset="0"/>
                <a:cs typeface="Times New Roman" panose="02020603050405020304" pitchFamily="18" charset="0"/>
              </a:rPr>
              <a:t>c)</a:t>
            </a:r>
            <a:endParaRPr lang="en-GB" dirty="0">
              <a:solidFill>
                <a:srgbClr val="00628C"/>
              </a:solidFill>
            </a:endParaRPr>
          </a:p>
        </p:txBody>
      </p:sp>
      <p:pic>
        <p:nvPicPr>
          <p:cNvPr id="3" name="Picture 2">
            <a:extLst>
              <a:ext uri="{FF2B5EF4-FFF2-40B4-BE49-F238E27FC236}">
                <a16:creationId xmlns:a16="http://schemas.microsoft.com/office/drawing/2014/main" id="{E3E194F4-527A-4E10-8E86-AA25637BDEB5}"/>
              </a:ext>
            </a:extLst>
          </p:cNvPr>
          <p:cNvPicPr>
            <a:picLocks noChangeAspect="1"/>
          </p:cNvPicPr>
          <p:nvPr/>
        </p:nvPicPr>
        <p:blipFill>
          <a:blip r:embed="rId3"/>
          <a:stretch>
            <a:fillRect/>
          </a:stretch>
        </p:blipFill>
        <p:spPr>
          <a:xfrm>
            <a:off x="949595" y="2192003"/>
            <a:ext cx="4471671" cy="2052000"/>
          </a:xfrm>
          <a:prstGeom prst="rect">
            <a:avLst/>
          </a:prstGeom>
        </p:spPr>
      </p:pic>
      <p:pic>
        <p:nvPicPr>
          <p:cNvPr id="4" name="Picture 3">
            <a:extLst>
              <a:ext uri="{FF2B5EF4-FFF2-40B4-BE49-F238E27FC236}">
                <a16:creationId xmlns:a16="http://schemas.microsoft.com/office/drawing/2014/main" id="{06B6CB8C-F6B0-43A9-867B-1752CE3B9A19}"/>
              </a:ext>
            </a:extLst>
          </p:cNvPr>
          <p:cNvPicPr>
            <a:picLocks noChangeAspect="1"/>
          </p:cNvPicPr>
          <p:nvPr/>
        </p:nvPicPr>
        <p:blipFill>
          <a:blip r:embed="rId4"/>
          <a:stretch>
            <a:fillRect/>
          </a:stretch>
        </p:blipFill>
        <p:spPr>
          <a:xfrm>
            <a:off x="6456040" y="2191788"/>
            <a:ext cx="4482524" cy="2052000"/>
          </a:xfrm>
          <a:prstGeom prst="rect">
            <a:avLst/>
          </a:prstGeom>
        </p:spPr>
      </p:pic>
      <p:pic>
        <p:nvPicPr>
          <p:cNvPr id="5" name="Picture 4">
            <a:extLst>
              <a:ext uri="{FF2B5EF4-FFF2-40B4-BE49-F238E27FC236}">
                <a16:creationId xmlns:a16="http://schemas.microsoft.com/office/drawing/2014/main" id="{BF029643-337A-4123-B6FF-4908242B5521}"/>
              </a:ext>
            </a:extLst>
          </p:cNvPr>
          <p:cNvPicPr>
            <a:picLocks noChangeAspect="1"/>
          </p:cNvPicPr>
          <p:nvPr/>
        </p:nvPicPr>
        <p:blipFill>
          <a:blip r:embed="rId5"/>
          <a:stretch>
            <a:fillRect/>
          </a:stretch>
        </p:blipFill>
        <p:spPr>
          <a:xfrm>
            <a:off x="3643717" y="4323031"/>
            <a:ext cx="4477548" cy="2052000"/>
          </a:xfrm>
          <a:prstGeom prst="rect">
            <a:avLst/>
          </a:prstGeom>
        </p:spPr>
      </p:pic>
    </p:spTree>
    <p:extLst>
      <p:ext uri="{BB962C8B-B14F-4D97-AF65-F5344CB8AC3E}">
        <p14:creationId xmlns:p14="http://schemas.microsoft.com/office/powerpoint/2010/main" val="3473470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47383" y="1741531"/>
            <a:ext cx="4565242"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mistakes might students make in these examples?</a:t>
            </a:r>
          </a:p>
          <a:p>
            <a:pPr marL="360000" lvl="1" fontAlgn="auto">
              <a:lnSpc>
                <a:spcPct val="100000"/>
              </a:lnSpc>
              <a:spcBef>
                <a:spcPts val="0"/>
              </a:spcBef>
              <a:spcAft>
                <a:spcPts val="1200"/>
              </a:spcAft>
              <a:buClrTx/>
            </a:pPr>
            <a:r>
              <a:rPr lang="en-GB" sz="2400" dirty="0"/>
              <a:t>Think about how you will explain the correct answer for each box. </a:t>
            </a:r>
          </a:p>
          <a:p>
            <a:pPr marL="817200" lvl="2" fontAlgn="auto">
              <a:lnSpc>
                <a:spcPct val="100000"/>
              </a:lnSpc>
              <a:spcBef>
                <a:spcPts val="0"/>
              </a:spcBef>
              <a:spcAft>
                <a:spcPts val="1200"/>
              </a:spcAft>
              <a:buClrTx/>
            </a:pPr>
            <a:r>
              <a:rPr lang="en-GB" sz="2200" dirty="0"/>
              <a:t>What will you want to draw students’ attention to? </a:t>
            </a:r>
          </a:p>
          <a:p>
            <a:pPr marL="817200" lvl="2" fontAlgn="auto">
              <a:lnSpc>
                <a:spcPct val="100000"/>
              </a:lnSpc>
              <a:spcBef>
                <a:spcPts val="0"/>
              </a:spcBef>
              <a:spcAft>
                <a:spcPts val="1200"/>
              </a:spcAft>
              <a:buClrTx/>
            </a:pPr>
            <a:r>
              <a:rPr lang="en-GB" sz="2200" dirty="0"/>
              <a:t>What language might you use?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81834"/>
            <a:ext cx="684075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D025558-CD15-46BF-AF34-860091BF6D5E}"/>
              </a:ext>
            </a:extLst>
          </p:cNvPr>
          <p:cNvSpPr>
            <a:spLocks noGrp="1"/>
          </p:cNvSpPr>
          <p:nvPr>
            <p:ph type="title"/>
          </p:nvPr>
        </p:nvSpPr>
        <p:spPr>
          <a:xfrm>
            <a:off x="116849" y="443915"/>
            <a:ext cx="10593151" cy="426170"/>
          </a:xfrm>
        </p:spPr>
        <p:txBody>
          <a:bodyPr/>
          <a:lstStyle/>
          <a:p>
            <a:r>
              <a:rPr lang="en-GB" sz="2000" b="1" dirty="0"/>
              <a:t>Understand partitioning as a part of the columnar method with decimals</a:t>
            </a:r>
            <a:endParaRPr lang="en-GB" b="1" dirty="0"/>
          </a:p>
        </p:txBody>
      </p:sp>
      <p:sp>
        <p:nvSpPr>
          <p:cNvPr id="8" name="TextBox 7">
            <a:extLst>
              <a:ext uri="{FF2B5EF4-FFF2-40B4-BE49-F238E27FC236}">
                <a16:creationId xmlns:a16="http://schemas.microsoft.com/office/drawing/2014/main" id="{6C0C5169-EA4E-4C6D-9EEE-AC831EB13A78}"/>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9" name="TextBox 8">
            <a:extLst>
              <a:ext uri="{FF2B5EF4-FFF2-40B4-BE49-F238E27FC236}">
                <a16:creationId xmlns:a16="http://schemas.microsoft.com/office/drawing/2014/main" id="{285AF436-7469-4E4D-A233-E0DD7F7F5920}"/>
              </a:ext>
            </a:extLst>
          </p:cNvPr>
          <p:cNvSpPr txBox="1"/>
          <p:nvPr/>
        </p:nvSpPr>
        <p:spPr>
          <a:xfrm>
            <a:off x="263352" y="1867346"/>
            <a:ext cx="6408712" cy="369332"/>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Fill in the missing digits in these calculations.</a:t>
            </a:r>
          </a:p>
        </p:txBody>
      </p:sp>
      <p:sp>
        <p:nvSpPr>
          <p:cNvPr id="13" name="TextBox 12">
            <a:extLst>
              <a:ext uri="{FF2B5EF4-FFF2-40B4-BE49-F238E27FC236}">
                <a16:creationId xmlns:a16="http://schemas.microsoft.com/office/drawing/2014/main" id="{EDF2399A-DCB8-4727-AE9F-5B79FEB58E9E}"/>
              </a:ext>
            </a:extLst>
          </p:cNvPr>
          <p:cNvSpPr txBox="1"/>
          <p:nvPr/>
        </p:nvSpPr>
        <p:spPr>
          <a:xfrm>
            <a:off x="266535" y="2587414"/>
            <a:ext cx="527720" cy="400110"/>
          </a:xfrm>
          <a:prstGeom prst="rect">
            <a:avLst/>
          </a:prstGeom>
          <a:noFill/>
        </p:spPr>
        <p:txBody>
          <a:bodyPr wrap="square">
            <a:spAutoFit/>
          </a:bodyPr>
          <a:lstStyle/>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a)</a:t>
            </a:r>
            <a:endParaRPr lang="en-GB" sz="2000" dirty="0">
              <a:solidFill>
                <a:srgbClr val="00628C"/>
              </a:solidFill>
            </a:endParaRPr>
          </a:p>
        </p:txBody>
      </p:sp>
      <p:sp>
        <p:nvSpPr>
          <p:cNvPr id="14" name="TextBox 13">
            <a:extLst>
              <a:ext uri="{FF2B5EF4-FFF2-40B4-BE49-F238E27FC236}">
                <a16:creationId xmlns:a16="http://schemas.microsoft.com/office/drawing/2014/main" id="{F1840D45-D575-46AC-975B-E211CE0DE3E7}"/>
              </a:ext>
            </a:extLst>
          </p:cNvPr>
          <p:cNvSpPr txBox="1"/>
          <p:nvPr/>
        </p:nvSpPr>
        <p:spPr>
          <a:xfrm>
            <a:off x="3744387" y="2586593"/>
            <a:ext cx="527720" cy="400110"/>
          </a:xfrm>
          <a:prstGeom prst="rect">
            <a:avLst/>
          </a:prstGeom>
          <a:noFill/>
        </p:spPr>
        <p:txBody>
          <a:bodyPr wrap="square">
            <a:spAutoFit/>
          </a:bodyPr>
          <a:lstStyle/>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b)</a:t>
            </a:r>
            <a:endParaRPr lang="en-GB" sz="2000" dirty="0">
              <a:solidFill>
                <a:srgbClr val="00628C"/>
              </a:solidFill>
            </a:endParaRPr>
          </a:p>
        </p:txBody>
      </p:sp>
      <p:sp>
        <p:nvSpPr>
          <p:cNvPr id="15" name="TextBox 14">
            <a:extLst>
              <a:ext uri="{FF2B5EF4-FFF2-40B4-BE49-F238E27FC236}">
                <a16:creationId xmlns:a16="http://schemas.microsoft.com/office/drawing/2014/main" id="{34D30DF7-DF7C-4DAA-953F-BAB28AA32062}"/>
              </a:ext>
            </a:extLst>
          </p:cNvPr>
          <p:cNvSpPr txBox="1"/>
          <p:nvPr/>
        </p:nvSpPr>
        <p:spPr>
          <a:xfrm>
            <a:off x="2035864" y="4213822"/>
            <a:ext cx="527720" cy="400110"/>
          </a:xfrm>
          <a:prstGeom prst="rect">
            <a:avLst/>
          </a:prstGeom>
          <a:noFill/>
        </p:spPr>
        <p:txBody>
          <a:bodyPr wrap="square">
            <a:spAutoFit/>
          </a:bodyPr>
          <a:lstStyle/>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c)</a:t>
            </a:r>
            <a:endParaRPr lang="en-GB" sz="2000" dirty="0">
              <a:solidFill>
                <a:srgbClr val="00628C"/>
              </a:solidFill>
            </a:endParaRPr>
          </a:p>
        </p:txBody>
      </p:sp>
      <p:pic>
        <p:nvPicPr>
          <p:cNvPr id="16" name="Picture 15">
            <a:extLst>
              <a:ext uri="{FF2B5EF4-FFF2-40B4-BE49-F238E27FC236}">
                <a16:creationId xmlns:a16="http://schemas.microsoft.com/office/drawing/2014/main" id="{AF68E805-FD5F-4713-9FA2-852F5AFA8A93}"/>
              </a:ext>
            </a:extLst>
          </p:cNvPr>
          <p:cNvPicPr>
            <a:picLocks noChangeAspect="1"/>
          </p:cNvPicPr>
          <p:nvPr/>
        </p:nvPicPr>
        <p:blipFill>
          <a:blip r:embed="rId4"/>
          <a:stretch>
            <a:fillRect/>
          </a:stretch>
        </p:blipFill>
        <p:spPr>
          <a:xfrm>
            <a:off x="638789" y="2553688"/>
            <a:ext cx="2745769" cy="1260000"/>
          </a:xfrm>
          <a:prstGeom prst="rect">
            <a:avLst/>
          </a:prstGeom>
        </p:spPr>
      </p:pic>
      <p:pic>
        <p:nvPicPr>
          <p:cNvPr id="17" name="Picture 16">
            <a:extLst>
              <a:ext uri="{FF2B5EF4-FFF2-40B4-BE49-F238E27FC236}">
                <a16:creationId xmlns:a16="http://schemas.microsoft.com/office/drawing/2014/main" id="{821BEDE4-B9EC-4299-90BE-989C493F7F16}"/>
              </a:ext>
            </a:extLst>
          </p:cNvPr>
          <p:cNvPicPr>
            <a:picLocks noChangeAspect="1"/>
          </p:cNvPicPr>
          <p:nvPr/>
        </p:nvPicPr>
        <p:blipFill>
          <a:blip r:embed="rId5"/>
          <a:stretch>
            <a:fillRect/>
          </a:stretch>
        </p:blipFill>
        <p:spPr>
          <a:xfrm>
            <a:off x="4165435" y="2572427"/>
            <a:ext cx="2752422" cy="1260000"/>
          </a:xfrm>
          <a:prstGeom prst="rect">
            <a:avLst/>
          </a:prstGeom>
        </p:spPr>
      </p:pic>
      <p:pic>
        <p:nvPicPr>
          <p:cNvPr id="18" name="Picture 17">
            <a:extLst>
              <a:ext uri="{FF2B5EF4-FFF2-40B4-BE49-F238E27FC236}">
                <a16:creationId xmlns:a16="http://schemas.microsoft.com/office/drawing/2014/main" id="{E9FEA0DF-EA26-4812-BE6A-E51B6F948782}"/>
              </a:ext>
            </a:extLst>
          </p:cNvPr>
          <p:cNvPicPr>
            <a:picLocks noChangeAspect="1"/>
          </p:cNvPicPr>
          <p:nvPr/>
        </p:nvPicPr>
        <p:blipFill>
          <a:blip r:embed="rId6"/>
          <a:stretch>
            <a:fillRect/>
          </a:stretch>
        </p:blipFill>
        <p:spPr>
          <a:xfrm>
            <a:off x="2320135" y="4155609"/>
            <a:ext cx="2749374" cy="1260000"/>
          </a:xfrm>
          <a:prstGeom prst="rect">
            <a:avLst/>
          </a:prstGeom>
        </p:spPr>
      </p:pic>
    </p:spTree>
    <p:custDataLst>
      <p:tags r:id="rId1"/>
    </p:custDataLst>
    <p:extLst>
      <p:ext uri="{BB962C8B-B14F-4D97-AF65-F5344CB8AC3E}">
        <p14:creationId xmlns:p14="http://schemas.microsoft.com/office/powerpoint/2010/main" val="8609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132264" y="109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itle 1">
            <a:extLst>
              <a:ext uri="{FF2B5EF4-FFF2-40B4-BE49-F238E27FC236}">
                <a16:creationId xmlns:a16="http://schemas.microsoft.com/office/drawing/2014/main" id="{02B4DEBB-4FB3-4B7B-9CB3-BF79E81944CD}"/>
              </a:ext>
            </a:extLst>
          </p:cNvPr>
          <p:cNvSpPr>
            <a:spLocks noGrp="1"/>
          </p:cNvSpPr>
          <p:nvPr>
            <p:ph type="title"/>
          </p:nvPr>
        </p:nvSpPr>
        <p:spPr>
          <a:xfrm>
            <a:off x="116849" y="443915"/>
            <a:ext cx="10593151" cy="426170"/>
          </a:xfrm>
        </p:spPr>
        <p:txBody>
          <a:bodyPr/>
          <a:lstStyle/>
          <a:p>
            <a:r>
              <a:rPr lang="en-GB" sz="2000" b="1" dirty="0"/>
              <a:t>Understand partitioning as a part of the columnar method with decimals</a:t>
            </a:r>
            <a:endParaRPr lang="en-GB" b="1" dirty="0"/>
          </a:p>
        </p:txBody>
      </p:sp>
      <p:sp>
        <p:nvSpPr>
          <p:cNvPr id="11" name="TextBox 10">
            <a:extLst>
              <a:ext uri="{FF2B5EF4-FFF2-40B4-BE49-F238E27FC236}">
                <a16:creationId xmlns:a16="http://schemas.microsoft.com/office/drawing/2014/main" id="{958242CE-A040-405A-9B5E-373BE1F81B88}"/>
              </a:ext>
            </a:extLst>
          </p:cNvPr>
          <p:cNvSpPr txBox="1"/>
          <p:nvPr/>
        </p:nvSpPr>
        <p:spPr>
          <a:xfrm>
            <a:off x="407368" y="2060848"/>
            <a:ext cx="11449272" cy="2000548"/>
          </a:xfrm>
          <a:prstGeom prst="rect">
            <a:avLst/>
          </a:prstGeom>
          <a:noFill/>
        </p:spPr>
        <p:txBody>
          <a:bodyPr wrap="square">
            <a:spAutoFit/>
          </a:bodyPr>
          <a:lstStyle/>
          <a:p>
            <a:pPr marL="342900" lvl="0" indent="-342900">
              <a:spcBef>
                <a:spcPts val="12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Use place-value counters to model the calculation 21</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314 − 9</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117</a:t>
            </a:r>
          </a:p>
          <a:p>
            <a:pPr marL="342900" lvl="0" indent="-342900">
              <a:spcBef>
                <a:spcPts val="12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Use place-value counters to model the calculation 21.314 − 9.117</a:t>
            </a:r>
          </a:p>
          <a:p>
            <a:pPr marL="342900" lvl="0" indent="-342900">
              <a:spcBef>
                <a:spcPts val="12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What is the same and what is different about these two calculations?</a:t>
            </a:r>
          </a:p>
        </p:txBody>
      </p:sp>
    </p:spTree>
    <p:extLst>
      <p:ext uri="{BB962C8B-B14F-4D97-AF65-F5344CB8AC3E}">
        <p14:creationId xmlns:p14="http://schemas.microsoft.com/office/powerpoint/2010/main" val="139015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classroom strategies might you use to support students through the initial complexity of the problems? </a:t>
            </a:r>
          </a:p>
          <a:p>
            <a:pPr marL="360000" lvl="1" fontAlgn="auto">
              <a:lnSpc>
                <a:spcPct val="100000"/>
              </a:lnSpc>
              <a:spcBef>
                <a:spcPts val="0"/>
              </a:spcBef>
              <a:spcAft>
                <a:spcPts val="1200"/>
              </a:spcAft>
              <a:buClrTx/>
            </a:pPr>
            <a:r>
              <a:rPr lang="en-GB" sz="2400" dirty="0"/>
              <a:t>If, as is suggested, you show consecutive stages in the calculation, what would you draw students’ attention to?</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93936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69707B-746E-4CFC-A9B2-FC2D82D0ABDE}"/>
              </a:ext>
            </a:extLst>
          </p:cNvPr>
          <p:cNvSpPr txBox="1"/>
          <p:nvPr/>
        </p:nvSpPr>
        <p:spPr>
          <a:xfrm>
            <a:off x="132264" y="109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8" name="Title 1">
            <a:extLst>
              <a:ext uri="{FF2B5EF4-FFF2-40B4-BE49-F238E27FC236}">
                <a16:creationId xmlns:a16="http://schemas.microsoft.com/office/drawing/2014/main" id="{5502455B-F2BE-4DB6-A81C-FE6A62C68749}"/>
              </a:ext>
            </a:extLst>
          </p:cNvPr>
          <p:cNvSpPr>
            <a:spLocks noGrp="1"/>
          </p:cNvSpPr>
          <p:nvPr>
            <p:ph type="title"/>
          </p:nvPr>
        </p:nvSpPr>
        <p:spPr>
          <a:xfrm>
            <a:off x="116849" y="443915"/>
            <a:ext cx="10593151" cy="426170"/>
          </a:xfrm>
        </p:spPr>
        <p:txBody>
          <a:bodyPr/>
          <a:lstStyle/>
          <a:p>
            <a:r>
              <a:rPr lang="en-GB" sz="2000" b="1" dirty="0"/>
              <a:t>Understand partitioning as a part of the columnar method with decimals</a:t>
            </a:r>
            <a:endParaRPr lang="en-GB" b="1" dirty="0"/>
          </a:p>
        </p:txBody>
      </p:sp>
      <p:sp>
        <p:nvSpPr>
          <p:cNvPr id="9" name="TextBox 8">
            <a:extLst>
              <a:ext uri="{FF2B5EF4-FFF2-40B4-BE49-F238E27FC236}">
                <a16:creationId xmlns:a16="http://schemas.microsoft.com/office/drawing/2014/main" id="{319B01C6-A623-4362-80CB-BBF121C22828}"/>
              </a:ext>
            </a:extLst>
          </p:cNvPr>
          <p:cNvSpPr txBox="1"/>
          <p:nvPr/>
        </p:nvSpPr>
        <p:spPr>
          <a:xfrm>
            <a:off x="911424" y="2132856"/>
            <a:ext cx="5551358" cy="3139321"/>
          </a:xfrm>
          <a:prstGeom prst="rect">
            <a:avLst/>
          </a:prstGeom>
          <a:noFill/>
        </p:spPr>
        <p:txBody>
          <a:bodyPr wrap="square">
            <a:spAutoFit/>
          </a:bodyPr>
          <a:lstStyle/>
          <a:p>
            <a:pPr marL="342900" lvl="0" indent="-342900">
              <a:spcBef>
                <a:spcPts val="6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Use place-value counters to model the calculation 21</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314 − 9</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117.</a:t>
            </a:r>
          </a:p>
          <a:p>
            <a:pPr marL="342900" lvl="0" indent="-342900">
              <a:spcBef>
                <a:spcPts val="6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Use place-value counters to model the calculation 21.314 − 9.117.</a:t>
            </a:r>
          </a:p>
          <a:p>
            <a:pPr marL="342900" lvl="0" indent="-342900">
              <a:spcBef>
                <a:spcPts val="6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What is the same and what is different about these two calculations?</a:t>
            </a:r>
          </a:p>
        </p:txBody>
      </p:sp>
    </p:spTree>
    <p:custDataLst>
      <p:tags r:id="rId1"/>
    </p:custDataLst>
    <p:extLst>
      <p:ext uri="{BB962C8B-B14F-4D97-AF65-F5344CB8AC3E}">
        <p14:creationId xmlns:p14="http://schemas.microsoft.com/office/powerpoint/2010/main" val="354373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Manipulate place value correctly when calculating with integers and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8094052B-133E-4B7C-8CBB-86A9209FD660}"/>
              </a:ext>
            </a:extLst>
          </p:cNvPr>
          <p:cNvSpPr txBox="1"/>
          <p:nvPr/>
        </p:nvSpPr>
        <p:spPr>
          <a:xfrm>
            <a:off x="1055440" y="1585319"/>
            <a:ext cx="10081120" cy="4177554"/>
          </a:xfrm>
          <a:prstGeom prst="rect">
            <a:avLst/>
          </a:prstGeom>
          <a:noFill/>
        </p:spPr>
        <p:txBody>
          <a:bodyPr wrap="square">
            <a:spAutoFit/>
          </a:bodyPr>
          <a:lstStyle/>
          <a:p>
            <a:pPr algn="ctr">
              <a:spcBef>
                <a:spcPts val="400"/>
              </a:spcBef>
              <a:spcAft>
                <a:spcPts val="400"/>
              </a:spcAft>
              <a:buNone/>
            </a:pPr>
            <a:r>
              <a:rPr lang="en-GB" sz="3200" dirty="0">
                <a:solidFill>
                  <a:srgbClr val="00628C"/>
                </a:solidFill>
                <a:effectLst/>
                <a:latin typeface="+mj-lt"/>
                <a:ea typeface="Calibri" panose="020F0502020204030204" pitchFamily="34" charset="0"/>
                <a:cs typeface="Times New Roman" panose="02020603050405020304" pitchFamily="18" charset="0"/>
              </a:rPr>
              <a:t>15.2 − 2.17 = 13.03</a:t>
            </a:r>
          </a:p>
          <a:p>
            <a:pPr marL="45720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Can you use the answer to this calculation to write down an answer to any of the following? Explain your </a:t>
            </a:r>
            <a:r>
              <a:rPr lang="en-GB" sz="2400" dirty="0">
                <a:latin typeface="+mj-lt"/>
                <a:ea typeface="Calibri" panose="020F0502020204030204" pitchFamily="34" charset="0"/>
                <a:cs typeface="Times New Roman" panose="02020603050405020304" pitchFamily="18" charset="0"/>
              </a:rPr>
              <a:t>responses</a:t>
            </a:r>
            <a:r>
              <a:rPr lang="en-GB" sz="2400" dirty="0">
                <a:effectLst/>
                <a:latin typeface="+mj-lt"/>
                <a:ea typeface="Calibri" panose="020F0502020204030204" pitchFamily="34" charset="0"/>
                <a:cs typeface="Times New Roman" panose="02020603050405020304" pitchFamily="18" charset="0"/>
              </a:rPr>
              <a:t>.</a:t>
            </a:r>
          </a:p>
          <a:p>
            <a:pPr marL="971550" lvl="1"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1.52 − 0.217</a:t>
            </a:r>
          </a:p>
          <a:p>
            <a:pPr marL="971550" lvl="1"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15.2 − 0.217</a:t>
            </a:r>
          </a:p>
          <a:p>
            <a:pPr marL="971550" lvl="1"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15.2 − 2.017</a:t>
            </a:r>
          </a:p>
          <a:p>
            <a:pPr marL="971550" lvl="1"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15.2 − 2.16 </a:t>
            </a:r>
          </a:p>
          <a:p>
            <a:pPr marL="457200" indent="-457200">
              <a:buFont typeface="+mj-lt"/>
              <a:buAutoNum type="alphaLcParenR"/>
            </a:pPr>
            <a:r>
              <a:rPr lang="en-GB" sz="2400" dirty="0">
                <a:effectLst/>
                <a:latin typeface="+mj-lt"/>
                <a:ea typeface="Calibri" panose="020F0502020204030204" pitchFamily="34" charset="0"/>
                <a:cs typeface="Times New Roman" panose="02020603050405020304" pitchFamily="18" charset="0"/>
              </a:rPr>
              <a:t>Which calculations are not easily answered using the original example? Explain why.</a:t>
            </a:r>
            <a:endParaRPr lang="en-GB" sz="2400" dirty="0">
              <a:latin typeface="+mj-lt"/>
            </a:endParaRPr>
          </a:p>
        </p:txBody>
      </p:sp>
    </p:spTree>
    <p:extLst>
      <p:ext uri="{BB962C8B-B14F-4D97-AF65-F5344CB8AC3E}">
        <p14:creationId xmlns:p14="http://schemas.microsoft.com/office/powerpoint/2010/main" val="94558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89047" y="1741531"/>
            <a:ext cx="532357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does the variation in this example draw students’ attention to?</a:t>
            </a:r>
          </a:p>
          <a:p>
            <a:pPr marL="360000" lvl="1" fontAlgn="auto">
              <a:lnSpc>
                <a:spcPct val="100000"/>
              </a:lnSpc>
              <a:spcBef>
                <a:spcPts val="0"/>
              </a:spcBef>
              <a:spcAft>
                <a:spcPts val="1200"/>
              </a:spcAft>
              <a:buClrTx/>
            </a:pPr>
            <a:r>
              <a:rPr lang="en-GB" sz="2400" dirty="0"/>
              <a:t>What questions might you ask to ensure students have got the most out of this activity?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5250" y="1737204"/>
            <a:ext cx="5882426" cy="442810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3495843D-859D-4680-A9E8-01B63990FD4A}"/>
              </a:ext>
            </a:extLst>
          </p:cNvPr>
          <p:cNvSpPr>
            <a:spLocks noGrp="1"/>
          </p:cNvSpPr>
          <p:nvPr>
            <p:ph type="title"/>
          </p:nvPr>
        </p:nvSpPr>
        <p:spPr>
          <a:xfrm>
            <a:off x="116849" y="443915"/>
            <a:ext cx="10593151" cy="426170"/>
          </a:xfrm>
        </p:spPr>
        <p:txBody>
          <a:bodyPr/>
          <a:lstStyle/>
          <a:p>
            <a:r>
              <a:rPr lang="en-GB" sz="2000" b="1" dirty="0"/>
              <a:t>Manipulate place value correctly when calculating with integers and decimals</a:t>
            </a:r>
            <a:endParaRPr lang="en-GB" b="1" dirty="0"/>
          </a:p>
        </p:txBody>
      </p:sp>
      <p:sp>
        <p:nvSpPr>
          <p:cNvPr id="8" name="TextBox 7">
            <a:extLst>
              <a:ext uri="{FF2B5EF4-FFF2-40B4-BE49-F238E27FC236}">
                <a16:creationId xmlns:a16="http://schemas.microsoft.com/office/drawing/2014/main" id="{C4934275-C700-431E-9C97-10E52E1B99C5}"/>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9" name="TextBox 8">
            <a:extLst>
              <a:ext uri="{FF2B5EF4-FFF2-40B4-BE49-F238E27FC236}">
                <a16:creationId xmlns:a16="http://schemas.microsoft.com/office/drawing/2014/main" id="{F609DDA8-8917-4A3B-B028-C48754D91810}"/>
              </a:ext>
            </a:extLst>
          </p:cNvPr>
          <p:cNvSpPr txBox="1"/>
          <p:nvPr/>
        </p:nvSpPr>
        <p:spPr>
          <a:xfrm>
            <a:off x="506621" y="1781834"/>
            <a:ext cx="5944588" cy="3919022"/>
          </a:xfrm>
          <a:prstGeom prst="rect">
            <a:avLst/>
          </a:prstGeom>
          <a:noFill/>
        </p:spPr>
        <p:txBody>
          <a:bodyPr wrap="square">
            <a:spAutoFit/>
          </a:bodyPr>
          <a:lstStyle/>
          <a:p>
            <a:pPr algn="ctr">
              <a:spcBef>
                <a:spcPts val="400"/>
              </a:spcBef>
              <a:spcAft>
                <a:spcPts val="400"/>
              </a:spcAft>
              <a:buNone/>
            </a:pPr>
            <a:r>
              <a:rPr lang="en-GB" dirty="0">
                <a:solidFill>
                  <a:srgbClr val="00628C"/>
                </a:solidFill>
                <a:effectLst/>
                <a:latin typeface="+mj-lt"/>
                <a:ea typeface="Calibri" panose="020F0502020204030204" pitchFamily="34" charset="0"/>
                <a:cs typeface="Times New Roman" panose="02020603050405020304" pitchFamily="18" charset="0"/>
              </a:rPr>
              <a:t>15.2 − 2.17 = 13.03</a:t>
            </a:r>
          </a:p>
          <a:p>
            <a:pPr marL="457200" indent="-457200">
              <a:spcBef>
                <a:spcPts val="400"/>
              </a:spcBef>
              <a:spcAft>
                <a:spcPts val="4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Can you use the answer to this calculation to write down an answer to any of the following? Explain your </a:t>
            </a:r>
            <a:r>
              <a:rPr lang="en-GB" sz="2000" dirty="0">
                <a:latin typeface="+mj-lt"/>
                <a:ea typeface="Calibri" panose="020F0502020204030204" pitchFamily="34" charset="0"/>
                <a:cs typeface="Times New Roman" panose="02020603050405020304" pitchFamily="18" charset="0"/>
              </a:rPr>
              <a:t>responses</a:t>
            </a:r>
            <a:r>
              <a:rPr lang="en-GB" sz="2000" dirty="0">
                <a:effectLst/>
                <a:latin typeface="+mj-lt"/>
                <a:ea typeface="Calibri" panose="020F0502020204030204" pitchFamily="34" charset="0"/>
                <a:cs typeface="Times New Roman" panose="02020603050405020304" pitchFamily="18" charset="0"/>
              </a:rPr>
              <a:t>.</a:t>
            </a:r>
          </a:p>
          <a:p>
            <a:pPr marL="971550" lvl="1" indent="-514350">
              <a:spcBef>
                <a:spcPts val="400"/>
              </a:spcBef>
              <a:spcAft>
                <a:spcPts val="4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1.52 − 0.217</a:t>
            </a:r>
          </a:p>
          <a:p>
            <a:pPr marL="971550" lvl="1" indent="-514350">
              <a:spcBef>
                <a:spcPts val="400"/>
              </a:spcBef>
              <a:spcAft>
                <a:spcPts val="4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15.2 − 0.217</a:t>
            </a:r>
          </a:p>
          <a:p>
            <a:pPr marL="971550" lvl="1" indent="-514350">
              <a:spcBef>
                <a:spcPts val="400"/>
              </a:spcBef>
              <a:spcAft>
                <a:spcPts val="4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15.2 − 2.017</a:t>
            </a:r>
          </a:p>
          <a:p>
            <a:pPr marL="971550" lvl="1" indent="-514350">
              <a:spcBef>
                <a:spcPts val="400"/>
              </a:spcBef>
              <a:spcAft>
                <a:spcPts val="4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15.2 − 2.16 </a:t>
            </a:r>
          </a:p>
          <a:p>
            <a:pPr marL="457200" indent="-457200">
              <a:buFont typeface="+mj-lt"/>
              <a:buAutoNum type="alphaLcParenR"/>
            </a:pPr>
            <a:r>
              <a:rPr lang="en-GB" sz="2000" dirty="0">
                <a:effectLst/>
                <a:latin typeface="+mj-lt"/>
                <a:ea typeface="Calibri" panose="020F0502020204030204" pitchFamily="34" charset="0"/>
                <a:cs typeface="Times New Roman" panose="02020603050405020304" pitchFamily="18" charset="0"/>
              </a:rPr>
              <a:t>Which calculations are not easily answered using the original example? Explain why.</a:t>
            </a:r>
            <a:endParaRPr lang="en-GB" sz="2000" dirty="0">
              <a:latin typeface="+mj-lt"/>
            </a:endParaRPr>
          </a:p>
        </p:txBody>
      </p:sp>
    </p:spTree>
    <p:custDataLst>
      <p:tags r:id="rId1"/>
    </p:custDataLst>
    <p:extLst>
      <p:ext uri="{BB962C8B-B14F-4D97-AF65-F5344CB8AC3E}">
        <p14:creationId xmlns:p14="http://schemas.microsoft.com/office/powerpoint/2010/main" val="3542121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Editable version of example 5</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24205042"/>
                  </p:ext>
                </p:extLst>
              </p:nvPr>
            </p:nvGraphicFramePr>
            <p:xfrm>
              <a:off x="623392" y="1260295"/>
              <a:ext cx="10972800" cy="338230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38548">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additive identity</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additive identity (i.e. the identity for addition and subtraction) is 0.</a:t>
                          </a:r>
                        </a:p>
                      </a:txBody>
                      <a:tcPr marL="68580" marR="68580" marT="0" marB="0"/>
                    </a:tc>
                    <a:extLst>
                      <a:ext uri="{0D108BD9-81ED-4DB2-BD59-A6C34878D82A}">
                        <a16:rowId xmlns:a16="http://schemas.microsoft.com/office/drawing/2014/main" val="2719448778"/>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in the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1 + (2 + 3) = (1 + 2) + 3.</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Similarly, multiplication is associative.</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j-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8949882"/>
                      </a:ext>
                    </a:extLst>
                  </a:tr>
                  <a:tr h="98151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24205042"/>
                  </p:ext>
                </p:extLst>
              </p:nvPr>
            </p:nvGraphicFramePr>
            <p:xfrm>
              <a:off x="623392" y="1260295"/>
              <a:ext cx="10972800" cy="338230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38548">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additive identity</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additive identity (i.e. the identity for addition and subtraction) is 0.</a:t>
                          </a:r>
                        </a:p>
                      </a:txBody>
                      <a:tcPr marL="68580" marR="68580" marT="0" marB="0"/>
                    </a:tc>
                    <a:extLst>
                      <a:ext uri="{0D108BD9-81ED-4DB2-BD59-A6C34878D82A}">
                        <a16:rowId xmlns:a16="http://schemas.microsoft.com/office/drawing/2014/main" val="2719448778"/>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1717" t="-53846" r="-186" b="-67308"/>
                          </a:stretch>
                        </a:blipFill>
                      </a:tcPr>
                    </a:tc>
                    <a:extLst>
                      <a:ext uri="{0D108BD9-81ED-4DB2-BD59-A6C34878D82A}">
                        <a16:rowId xmlns:a16="http://schemas.microsoft.com/office/drawing/2014/main" val="78949882"/>
                      </a:ext>
                    </a:extLst>
                  </a:tr>
                  <a:tr h="98151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454978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8839705"/>
                  </p:ext>
                </p:extLst>
              </p:nvPr>
            </p:nvGraphicFramePr>
            <p:xfrm>
              <a:off x="623392" y="1260295"/>
              <a:ext cx="10972800" cy="336393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298220">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One binary operation ∗ on a set S is distributive over another binary operation • on that set if a ∗ (b • c) = (a ∗ b) • (a ∗ c) for all a, b and c ∈ S.</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the set of real numbers, multiplication is distributive over addition and subtraction since a(b + c) = ab + ac for all a, b and c real numbers. It follows that 4(50 + 6) = (4 × 50) + (4 × 6) and 4 × (50 − 2) = (4 × 50) − (4 × 2).</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m:t>
                                  </m:r>
                                  <m:r>
                                    <a:rPr lang="en-GB" sz="1400" kern="1200" smtClean="0">
                                      <a:solidFill>
                                        <a:srgbClr val="585858"/>
                                      </a:solidFill>
                                      <a:effectLst/>
                                      <a:latin typeface="Cambria Math" panose="02040503050406030204" pitchFamily="18" charset="0"/>
                                      <a:cs typeface="Times New Roman" panose="02020603050405020304" pitchFamily="18" charset="0"/>
                                    </a:rPr>
                                    <m:t>𝑎</m:t>
                                  </m:r>
                                  <m:r>
                                    <a:rPr lang="en-GB" sz="1400" kern="1200" smtClean="0">
                                      <a:solidFill>
                                        <a:srgbClr val="585858"/>
                                      </a:solidFill>
                                      <a:effectLst/>
                                      <a:latin typeface="Cambria Math" panose="02040503050406030204" pitchFamily="18" charset="0"/>
                                      <a:cs typeface="Times New Roman" panose="02020603050405020304" pitchFamily="18" charset="0"/>
                                    </a:rPr>
                                    <m:t>+</m:t>
                                  </m:r>
                                  <m:r>
                                    <a:rPr lang="en-GB" sz="1400" kern="1200" smtClean="0">
                                      <a:solidFill>
                                        <a:srgbClr val="585858"/>
                                      </a:solidFill>
                                      <a:effectLst/>
                                      <a:latin typeface="Cambria Math" panose="02040503050406030204" pitchFamily="18" charset="0"/>
                                      <a:cs typeface="Times New Roman" panose="02020603050405020304" pitchFamily="18" charset="0"/>
                                    </a:rPr>
                                    <m:t>𝑏</m:t>
                                  </m:r>
                                  <m:r>
                                    <a:rPr lang="en-GB" sz="1400" kern="1200" smtClean="0">
                                      <a:solidFill>
                                        <a:srgbClr val="585858"/>
                                      </a:solidFill>
                                      <a:effectLst/>
                                      <a:latin typeface="Cambria Math" panose="02040503050406030204" pitchFamily="18" charset="0"/>
                                      <a:cs typeface="Times New Roman" panose="02020603050405020304" pitchFamily="18" charset="0"/>
                                    </a:rPr>
                                    <m:t>)</m:t>
                                  </m:r>
                                </m:num>
                                <m:den>
                                  <m:r>
                                    <a:rPr lang="en-GB" sz="1400" kern="1200" smtClean="0">
                                      <a:solidFill>
                                        <a:srgbClr val="585858"/>
                                      </a:solidFill>
                                      <a:effectLst/>
                                      <a:latin typeface="Cambria Math" panose="02040503050406030204" pitchFamily="18" charset="0"/>
                                      <a:cs typeface="Times New Roman" panose="02020603050405020304" pitchFamily="18" charset="0"/>
                                    </a:rPr>
                                    <m:t>𝑐</m:t>
                                  </m:r>
                                </m:den>
                              </m:f>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𝑐</m:t>
                                  </m:r>
                                </m:num>
                                <m:den>
                                  <m:r>
                                    <a:rPr lang="en-GB" sz="1400" kern="1200" smtClean="0">
                                      <a:solidFill>
                                        <a:srgbClr val="585858"/>
                                      </a:solidFill>
                                      <a:effectLst/>
                                      <a:latin typeface="Cambria Math" panose="02040503050406030204" pitchFamily="18" charset="0"/>
                                      <a:cs typeface="Times New Roman" panose="02020603050405020304" pitchFamily="18" charset="0"/>
                                    </a:rPr>
                                    <m:t>(</m:t>
                                  </m:r>
                                  <m:r>
                                    <a:rPr lang="en-GB" sz="1400" kern="1200" smtClean="0">
                                      <a:solidFill>
                                        <a:srgbClr val="585858"/>
                                      </a:solidFill>
                                      <a:effectLst/>
                                      <a:latin typeface="Cambria Math" panose="02040503050406030204" pitchFamily="18" charset="0"/>
                                      <a:cs typeface="Times New Roman" panose="02020603050405020304" pitchFamily="18" charset="0"/>
                                    </a:rPr>
                                    <m:t>𝑎</m:t>
                                  </m:r>
                                  <m:r>
                                    <a:rPr lang="en-GB" sz="1400" kern="1200" smtClean="0">
                                      <a:solidFill>
                                        <a:srgbClr val="585858"/>
                                      </a:solidFill>
                                      <a:effectLst/>
                                      <a:latin typeface="Cambria Math" panose="02040503050406030204" pitchFamily="18" charset="0"/>
                                      <a:cs typeface="Times New Roman" panose="02020603050405020304" pitchFamily="18" charset="0"/>
                                    </a:rPr>
                                    <m:t>+</m:t>
                                  </m:r>
                                  <m:r>
                                    <a:rPr lang="en-GB" sz="1400" kern="1200" smtClean="0">
                                      <a:solidFill>
                                        <a:srgbClr val="585858"/>
                                      </a:solidFill>
                                      <a:effectLst/>
                                      <a:latin typeface="Cambria Math" panose="02040503050406030204" pitchFamily="18" charset="0"/>
                                      <a:cs typeface="Times New Roman" panose="02020603050405020304" pitchFamily="18" charset="0"/>
                                    </a:rPr>
                                    <m:t>𝑏</m:t>
                                  </m:r>
                                  <m:r>
                                    <a:rPr lang="en-GB" sz="1400" kern="1200" smtClean="0">
                                      <a:solidFill>
                                        <a:srgbClr val="585858"/>
                                      </a:solidFill>
                                      <a:effectLst/>
                                      <a:latin typeface="Cambria Math" panose="02040503050406030204" pitchFamily="18" charset="0"/>
                                      <a:cs typeface="Times New Roman" panose="02020603050405020304" pitchFamily="18" charset="0"/>
                                    </a:rPr>
                                    <m:t>)</m:t>
                                  </m:r>
                                </m:den>
                              </m:f>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(addition is not distributive over division).</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434894460"/>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1400" i="1" dirty="0" smtClean="0">
                                      <a:solidFill>
                                        <a:srgbClr val="585858"/>
                                      </a:solidFill>
                                      <a:effectLst/>
                                      <a:latin typeface="Cambria Math" panose="02040503050406030204" pitchFamily="18" charset="0"/>
                                      <a:cs typeface="Times New Roman" panose="02020603050405020304" pitchFamily="18" charset="0"/>
                                    </a:rPr>
                                  </m:ctrlPr>
                                </m:fPr>
                                <m:num>
                                  <m:r>
                                    <a:rPr lang="en-GB" sz="1400" b="0" i="1" dirty="0" smtClean="0">
                                      <a:solidFill>
                                        <a:srgbClr val="585858"/>
                                      </a:solidFill>
                                      <a:effectLst/>
                                      <a:latin typeface="Cambria Math" panose="02040503050406030204" pitchFamily="18" charset="0"/>
                                      <a:cs typeface="Times New Roman" panose="02020603050405020304" pitchFamily="18" charset="0"/>
                                    </a:rPr>
                                    <m:t>3</m:t>
                                  </m:r>
                                </m:num>
                                <m:den>
                                  <m:r>
                                    <a:rPr lang="en-GB" sz="1400" b="0" i="1" dirty="0" smtClean="0">
                                      <a:solidFill>
                                        <a:srgbClr val="585858"/>
                                      </a:solidFill>
                                      <a:effectLst/>
                                      <a:latin typeface="Cambria Math" panose="02040503050406030204" pitchFamily="18" charset="0"/>
                                      <a:cs typeface="Times New Roman" panose="02020603050405020304" pitchFamily="18" charset="0"/>
                                    </a:rPr>
                                    <m:t>5</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9, 235. </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smtClean="0">
                                      <a:solidFill>
                                        <a:srgbClr val="585858"/>
                                      </a:solidFill>
                                      <a:effectLst/>
                                      <a:latin typeface="Cambria Math" panose="02040503050406030204" pitchFamily="18" charset="0"/>
                                      <a:cs typeface="Times New Roman" panose="02020603050405020304" pitchFamily="18" charset="0"/>
                                    </a:rPr>
                                  </m:ctrlPr>
                                </m:radPr>
                                <m:deg/>
                                <m:e>
                                  <m:r>
                                    <a:rPr lang="en-GB" sz="1400" b="0" i="1" smtClean="0">
                                      <a:solidFill>
                                        <a:srgbClr val="585858"/>
                                      </a:solidFill>
                                      <a:effectLst/>
                                      <a:latin typeface="Cambria Math" panose="02040503050406030204" pitchFamily="18" charset="0"/>
                                      <a:cs typeface="Times New Roman" panose="02020603050405020304" pitchFamily="18" charset="0"/>
                                    </a:rPr>
                                    <m:t>5</m:t>
                                  </m:r>
                                </m:e>
                              </m:rad>
                              <m:r>
                                <a:rPr lang="en-GB" sz="1400" b="0" i="1" smtClean="0">
                                  <a:solidFill>
                                    <a:srgbClr val="585858"/>
                                  </a:solidFill>
                                  <a:effectLst/>
                                  <a:latin typeface="Cambria Math" panose="02040503050406030204" pitchFamily="18" charset="0"/>
                                  <a:cs typeface="Times New Roman" panose="02020603050405020304" pitchFamily="18" charset="0"/>
                                </a:rPr>
                                <m:t> </m:t>
                              </m:r>
                            </m:oMath>
                          </a14:m>
                          <a:r>
                            <a:rPr lang="en-GB" sz="1400" dirty="0">
                              <a:solidFill>
                                <a:srgbClr val="585858"/>
                              </a:solidFill>
                              <a:effectLst/>
                              <a:latin typeface="+mj-lt"/>
                              <a:ea typeface="Calibri" panose="020F0502020204030204" pitchFamily="34" charset="0"/>
                              <a:cs typeface="Times New Roman" panose="02020603050405020304" pitchFamily="18" charset="0"/>
                            </a:rPr>
                            <a:t>and </a:t>
                          </a:r>
                          <a14:m>
                            <m:oMath xmlns:m="http://schemas.openxmlformats.org/officeDocument/2006/math">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dirty="0">
                              <a:solidFill>
                                <a:srgbClr val="585858"/>
                              </a:solidFill>
                              <a:effectLst/>
                              <a:latin typeface="+mj-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83212722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8839705"/>
                  </p:ext>
                </p:extLst>
              </p:nvPr>
            </p:nvGraphicFramePr>
            <p:xfrm>
              <a:off x="623392" y="1260295"/>
              <a:ext cx="10972800" cy="336393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684592">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1717" t="-24549" r="-186" b="-82310"/>
                          </a:stretch>
                        </a:blipFill>
                      </a:tcPr>
                    </a:tc>
                    <a:extLst>
                      <a:ext uri="{0D108BD9-81ED-4DB2-BD59-A6C34878D82A}">
                        <a16:rowId xmlns:a16="http://schemas.microsoft.com/office/drawing/2014/main" val="434894460"/>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1717" t="-161972" r="-186" b="-7042"/>
                          </a:stretch>
                        </a:blipFill>
                      </a:tcPr>
                    </a:tc>
                    <a:extLst>
                      <a:ext uri="{0D108BD9-81ED-4DB2-BD59-A6C34878D82A}">
                        <a16:rowId xmlns:a16="http://schemas.microsoft.com/office/drawing/2014/main" val="1832127228"/>
                      </a:ext>
                    </a:extLst>
                  </a:tr>
                </a:tbl>
              </a:graphicData>
            </a:graphic>
          </p:graphicFrame>
        </mc:Fallback>
      </mc:AlternateContent>
    </p:spTree>
    <p:extLst>
      <p:ext uri="{BB962C8B-B14F-4D97-AF65-F5344CB8AC3E}">
        <p14:creationId xmlns:p14="http://schemas.microsoft.com/office/powerpoint/2010/main" val="183524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p:txBody>
      </p:sp>
      <p:sp>
        <p:nvSpPr>
          <p:cNvPr id="9" name="TextBox 8">
            <a:extLst>
              <a:ext uri="{FF2B5EF4-FFF2-40B4-BE49-F238E27FC236}">
                <a16:creationId xmlns:a16="http://schemas.microsoft.com/office/drawing/2014/main" id="{5019FA4A-BBEE-40DB-805E-11D09BA6DE98}"/>
              </a:ext>
            </a:extLst>
          </p:cNvPr>
          <p:cNvSpPr txBox="1"/>
          <p:nvPr/>
        </p:nvSpPr>
        <p:spPr>
          <a:xfrm>
            <a:off x="609600" y="2132856"/>
            <a:ext cx="6096000" cy="4051878"/>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Dienes base-ten blocks and Place value counters </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use of Dienes blocks and, particularly, place-value counters can support students’ understanding of certain algorithms and procedures when they are used alongside the more symbolic representations of the calculations. </a:t>
            </a:r>
          </a:p>
          <a:p>
            <a:pPr marL="285750" indent="-285750" fontAlgn="auto">
              <a:lnSpc>
                <a:spcPct val="90000"/>
              </a:lnSpc>
              <a:spcBef>
                <a:spcPts val="500"/>
              </a:spcBef>
              <a:spcAft>
                <a:spcPts val="0"/>
              </a:spcAft>
              <a:buClr>
                <a:srgbClr val="585858"/>
              </a:buClr>
              <a:buFont typeface="Arial" panose="020B0604020202020204" pitchFamily="34" charset="0"/>
              <a:buChar char="•"/>
              <a:defRPr/>
            </a:pPr>
            <a:r>
              <a:rPr kumimoji="0" lang="en-GB" sz="2400" b="1"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Gattegno</a:t>
            </a: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chart</a:t>
            </a: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Moving (up or down) from one row to another to represent multiplying and dividing by powers of ten helps students to understand these operations and their results.</a:t>
            </a:r>
          </a:p>
        </p:txBody>
      </p:sp>
      <p:pic>
        <p:nvPicPr>
          <p:cNvPr id="10" name="Picture 9">
            <a:extLst>
              <a:ext uri="{FF2B5EF4-FFF2-40B4-BE49-F238E27FC236}">
                <a16:creationId xmlns:a16="http://schemas.microsoft.com/office/drawing/2014/main" id="{6514AC6C-40AE-4F49-AD59-80E3860846B1}"/>
              </a:ext>
            </a:extLst>
          </p:cNvPr>
          <p:cNvPicPr/>
          <p:nvPr/>
        </p:nvPicPr>
        <p:blipFill rotWithShape="1">
          <a:blip r:embed="rId3">
            <a:extLst>
              <a:ext uri="{28A0092B-C50C-407E-A947-70E740481C1C}">
                <a14:useLocalDpi xmlns:a14="http://schemas.microsoft.com/office/drawing/2010/main" val="0"/>
              </a:ext>
            </a:extLst>
          </a:blip>
          <a:srcRect l="-1" r="33880"/>
          <a:stretch/>
        </p:blipFill>
        <p:spPr bwMode="auto">
          <a:xfrm>
            <a:off x="6960096" y="2348881"/>
            <a:ext cx="3168352" cy="1368152"/>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C51F773-5327-4770-90EF-07537B6CBDF7}"/>
              </a:ext>
            </a:extLst>
          </p:cNvPr>
          <p:cNvPicPr/>
          <p:nvPr/>
        </p:nvPicPr>
        <p:blipFill rotWithShape="1">
          <a:blip r:embed="rId4">
            <a:extLst>
              <a:ext uri="{28A0092B-C50C-407E-A947-70E740481C1C}">
                <a14:useLocalDpi xmlns:a14="http://schemas.microsoft.com/office/drawing/2010/main" val="0"/>
              </a:ext>
            </a:extLst>
          </a:blip>
          <a:srcRect l="65744"/>
          <a:stretch/>
        </p:blipFill>
        <p:spPr bwMode="auto">
          <a:xfrm>
            <a:off x="10172186" y="2296691"/>
            <a:ext cx="1664709" cy="1442113"/>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6A1917F8-5A8B-49A8-ADF2-D5CCB6AF9367}"/>
              </a:ext>
            </a:extLst>
          </p:cNvPr>
          <p:cNvPicPr>
            <a:picLocks noChangeAspect="1"/>
          </p:cNvPicPr>
          <p:nvPr/>
        </p:nvPicPr>
        <p:blipFill>
          <a:blip r:embed="rId5"/>
          <a:stretch>
            <a:fillRect/>
          </a:stretch>
        </p:blipFill>
        <p:spPr>
          <a:xfrm>
            <a:off x="7075049" y="4178455"/>
            <a:ext cx="4137902" cy="1176560"/>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3377467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1595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269453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463619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77F2-D9C8-4BEE-B3CD-C920A10F4094}"/>
              </a:ext>
            </a:extLst>
          </p:cNvPr>
          <p:cNvSpPr>
            <a:spLocks noGrp="1"/>
          </p:cNvSpPr>
          <p:nvPr>
            <p:ph type="title"/>
          </p:nvPr>
        </p:nvSpPr>
        <p:spPr/>
        <p:txBody>
          <a:bodyPr/>
          <a:lstStyle/>
          <a:p>
            <a:r>
              <a:rPr lang="en-GB" b="1" dirty="0"/>
              <a:t>Example 5: editable examples</a:t>
            </a:r>
          </a:p>
        </p:txBody>
      </p:sp>
      <p:sp>
        <p:nvSpPr>
          <p:cNvPr id="4" name="Rectangle 3">
            <a:extLst>
              <a:ext uri="{FF2B5EF4-FFF2-40B4-BE49-F238E27FC236}">
                <a16:creationId xmlns:a16="http://schemas.microsoft.com/office/drawing/2014/main" id="{A017F63D-207C-4DD7-AE92-0C8FC19FC24F}"/>
              </a:ext>
            </a:extLst>
          </p:cNvPr>
          <p:cNvSpPr/>
          <p:nvPr/>
        </p:nvSpPr>
        <p:spPr>
          <a:xfrm>
            <a:off x="983432" y="141277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3</a:t>
            </a:r>
          </a:p>
        </p:txBody>
      </p:sp>
      <p:sp>
        <p:nvSpPr>
          <p:cNvPr id="5" name="Rectangle 4">
            <a:extLst>
              <a:ext uri="{FF2B5EF4-FFF2-40B4-BE49-F238E27FC236}">
                <a16:creationId xmlns:a16="http://schemas.microsoft.com/office/drawing/2014/main" id="{C7A0A15C-3833-43AD-BFEC-811729688225}"/>
              </a:ext>
            </a:extLst>
          </p:cNvPr>
          <p:cNvSpPr/>
          <p:nvPr/>
        </p:nvSpPr>
        <p:spPr>
          <a:xfrm>
            <a:off x="1709529" y="141277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6" name="Rectangle 5">
            <a:extLst>
              <a:ext uri="{FF2B5EF4-FFF2-40B4-BE49-F238E27FC236}">
                <a16:creationId xmlns:a16="http://schemas.microsoft.com/office/drawing/2014/main" id="{82EB7E85-CD4C-484A-9707-B74F696D8A73}"/>
              </a:ext>
            </a:extLst>
          </p:cNvPr>
          <p:cNvSpPr/>
          <p:nvPr/>
        </p:nvSpPr>
        <p:spPr>
          <a:xfrm>
            <a:off x="2429609" y="141277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7</a:t>
            </a:r>
          </a:p>
        </p:txBody>
      </p:sp>
      <p:sp>
        <p:nvSpPr>
          <p:cNvPr id="7" name="Rectangle 6">
            <a:extLst>
              <a:ext uri="{FF2B5EF4-FFF2-40B4-BE49-F238E27FC236}">
                <a16:creationId xmlns:a16="http://schemas.microsoft.com/office/drawing/2014/main" id="{C33799AD-2FFF-4706-AFA9-0DE8E87F3DE9}"/>
              </a:ext>
            </a:extLst>
          </p:cNvPr>
          <p:cNvSpPr/>
          <p:nvPr/>
        </p:nvSpPr>
        <p:spPr>
          <a:xfrm>
            <a:off x="3570915" y="141277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a:solidFill>
                <a:srgbClr val="585858"/>
              </a:solidFill>
            </a:endParaRPr>
          </a:p>
        </p:txBody>
      </p:sp>
      <p:sp>
        <p:nvSpPr>
          <p:cNvPr id="8" name="Rectangle 7">
            <a:extLst>
              <a:ext uri="{FF2B5EF4-FFF2-40B4-BE49-F238E27FC236}">
                <a16:creationId xmlns:a16="http://schemas.microsoft.com/office/drawing/2014/main" id="{66FFCA33-8636-47A9-B2D7-97C04B0F9E6F}"/>
              </a:ext>
            </a:extLst>
          </p:cNvPr>
          <p:cNvSpPr/>
          <p:nvPr/>
        </p:nvSpPr>
        <p:spPr>
          <a:xfrm>
            <a:off x="4295864" y="141277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a:solidFill>
                <a:srgbClr val="585858"/>
              </a:solidFill>
            </a:endParaRPr>
          </a:p>
        </p:txBody>
      </p:sp>
      <p:sp>
        <p:nvSpPr>
          <p:cNvPr id="9" name="Rectangle 8">
            <a:extLst>
              <a:ext uri="{FF2B5EF4-FFF2-40B4-BE49-F238E27FC236}">
                <a16:creationId xmlns:a16="http://schemas.microsoft.com/office/drawing/2014/main" id="{B723A4A0-C8F1-4935-81A8-0D86641A3184}"/>
              </a:ext>
            </a:extLst>
          </p:cNvPr>
          <p:cNvSpPr/>
          <p:nvPr/>
        </p:nvSpPr>
        <p:spPr>
          <a:xfrm>
            <a:off x="5015944" y="141277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a:solidFill>
                <a:srgbClr val="585858"/>
              </a:solidFill>
            </a:endParaRPr>
          </a:p>
        </p:txBody>
      </p:sp>
      <p:sp>
        <p:nvSpPr>
          <p:cNvPr id="10" name="Rectangle 9">
            <a:extLst>
              <a:ext uri="{FF2B5EF4-FFF2-40B4-BE49-F238E27FC236}">
                <a16:creationId xmlns:a16="http://schemas.microsoft.com/office/drawing/2014/main" id="{4C05D03D-CDD5-4598-9F24-638F31B566B8}"/>
              </a:ext>
            </a:extLst>
          </p:cNvPr>
          <p:cNvSpPr/>
          <p:nvPr/>
        </p:nvSpPr>
        <p:spPr>
          <a:xfrm>
            <a:off x="3149690" y="1412776"/>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14" name="Rectangle 13">
            <a:extLst>
              <a:ext uri="{FF2B5EF4-FFF2-40B4-BE49-F238E27FC236}">
                <a16:creationId xmlns:a16="http://schemas.microsoft.com/office/drawing/2014/main" id="{C6918566-7855-46DB-A306-2E9843969FBF}"/>
              </a:ext>
            </a:extLst>
          </p:cNvPr>
          <p:cNvSpPr/>
          <p:nvPr/>
        </p:nvSpPr>
        <p:spPr>
          <a:xfrm>
            <a:off x="983432"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3</a:t>
            </a:r>
          </a:p>
        </p:txBody>
      </p:sp>
      <p:sp>
        <p:nvSpPr>
          <p:cNvPr id="15" name="Rectangle 14">
            <a:extLst>
              <a:ext uri="{FF2B5EF4-FFF2-40B4-BE49-F238E27FC236}">
                <a16:creationId xmlns:a16="http://schemas.microsoft.com/office/drawing/2014/main" id="{824EC344-E13C-4FEE-A4B7-33A65B61F1D3}"/>
              </a:ext>
            </a:extLst>
          </p:cNvPr>
          <p:cNvSpPr/>
          <p:nvPr/>
        </p:nvSpPr>
        <p:spPr>
          <a:xfrm>
            <a:off x="1709529"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16" name="Rectangle 15">
            <a:extLst>
              <a:ext uri="{FF2B5EF4-FFF2-40B4-BE49-F238E27FC236}">
                <a16:creationId xmlns:a16="http://schemas.microsoft.com/office/drawing/2014/main" id="{9D213F10-F03B-4B8F-BC19-087A1D18DD8C}"/>
              </a:ext>
            </a:extLst>
          </p:cNvPr>
          <p:cNvSpPr/>
          <p:nvPr/>
        </p:nvSpPr>
        <p:spPr>
          <a:xfrm>
            <a:off x="2429609"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7</a:t>
            </a:r>
          </a:p>
        </p:txBody>
      </p:sp>
      <p:sp>
        <p:nvSpPr>
          <p:cNvPr id="17" name="Rectangle 16">
            <a:extLst>
              <a:ext uri="{FF2B5EF4-FFF2-40B4-BE49-F238E27FC236}">
                <a16:creationId xmlns:a16="http://schemas.microsoft.com/office/drawing/2014/main" id="{822E2E85-8C0F-4B52-BE4A-04F1244A057A}"/>
              </a:ext>
            </a:extLst>
          </p:cNvPr>
          <p:cNvSpPr/>
          <p:nvPr/>
        </p:nvSpPr>
        <p:spPr>
          <a:xfrm>
            <a:off x="3503712"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18" name="Rectangle 17">
            <a:extLst>
              <a:ext uri="{FF2B5EF4-FFF2-40B4-BE49-F238E27FC236}">
                <a16:creationId xmlns:a16="http://schemas.microsoft.com/office/drawing/2014/main" id="{16DD2B8B-198C-4C06-9DDA-0D7AA1BEC2CA}"/>
              </a:ext>
            </a:extLst>
          </p:cNvPr>
          <p:cNvSpPr/>
          <p:nvPr/>
        </p:nvSpPr>
        <p:spPr>
          <a:xfrm>
            <a:off x="4217775"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5</a:t>
            </a:r>
          </a:p>
        </p:txBody>
      </p:sp>
      <p:sp>
        <p:nvSpPr>
          <p:cNvPr id="19" name="Rectangle 18">
            <a:extLst>
              <a:ext uri="{FF2B5EF4-FFF2-40B4-BE49-F238E27FC236}">
                <a16:creationId xmlns:a16="http://schemas.microsoft.com/office/drawing/2014/main" id="{585DC374-7BFD-437B-8E94-C6B5299599A7}"/>
              </a:ext>
            </a:extLst>
          </p:cNvPr>
          <p:cNvSpPr/>
          <p:nvPr/>
        </p:nvSpPr>
        <p:spPr>
          <a:xfrm>
            <a:off x="4937855"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20" name="Rectangle 19">
            <a:extLst>
              <a:ext uri="{FF2B5EF4-FFF2-40B4-BE49-F238E27FC236}">
                <a16:creationId xmlns:a16="http://schemas.microsoft.com/office/drawing/2014/main" id="{D2D2CF9C-E780-4F8A-A4DF-DF49DD7D0717}"/>
              </a:ext>
            </a:extLst>
          </p:cNvPr>
          <p:cNvSpPr/>
          <p:nvPr/>
        </p:nvSpPr>
        <p:spPr>
          <a:xfrm>
            <a:off x="3149690" y="2132856"/>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21" name="Rectangle 20">
            <a:extLst>
              <a:ext uri="{FF2B5EF4-FFF2-40B4-BE49-F238E27FC236}">
                <a16:creationId xmlns:a16="http://schemas.microsoft.com/office/drawing/2014/main" id="{E211682B-A767-4BCB-9030-95943E96E0C1}"/>
              </a:ext>
            </a:extLst>
          </p:cNvPr>
          <p:cNvSpPr/>
          <p:nvPr/>
        </p:nvSpPr>
        <p:spPr>
          <a:xfrm>
            <a:off x="1055440" y="285293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22" name="Rectangle 21">
            <a:extLst>
              <a:ext uri="{FF2B5EF4-FFF2-40B4-BE49-F238E27FC236}">
                <a16:creationId xmlns:a16="http://schemas.microsoft.com/office/drawing/2014/main" id="{0ED42844-485D-47DC-A7E0-9563CF186CDF}"/>
              </a:ext>
            </a:extLst>
          </p:cNvPr>
          <p:cNvSpPr/>
          <p:nvPr/>
        </p:nvSpPr>
        <p:spPr>
          <a:xfrm>
            <a:off x="1770651" y="285293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23" name="Rectangle 22">
            <a:extLst>
              <a:ext uri="{FF2B5EF4-FFF2-40B4-BE49-F238E27FC236}">
                <a16:creationId xmlns:a16="http://schemas.microsoft.com/office/drawing/2014/main" id="{B19824F8-171C-4A7B-8D63-22DF21924EEE}"/>
              </a:ext>
            </a:extLst>
          </p:cNvPr>
          <p:cNvSpPr/>
          <p:nvPr/>
        </p:nvSpPr>
        <p:spPr>
          <a:xfrm>
            <a:off x="2490731" y="2852936"/>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24" name="Rectangle 23">
            <a:extLst>
              <a:ext uri="{FF2B5EF4-FFF2-40B4-BE49-F238E27FC236}">
                <a16:creationId xmlns:a16="http://schemas.microsoft.com/office/drawing/2014/main" id="{1D8E689E-6252-4C3E-B4B9-744A2853F1E4}"/>
              </a:ext>
            </a:extLst>
          </p:cNvPr>
          <p:cNvSpPr/>
          <p:nvPr/>
        </p:nvSpPr>
        <p:spPr>
          <a:xfrm>
            <a:off x="3503712" y="285293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8</a:t>
            </a:r>
          </a:p>
        </p:txBody>
      </p:sp>
      <p:sp>
        <p:nvSpPr>
          <p:cNvPr id="25" name="Rectangle 24">
            <a:extLst>
              <a:ext uri="{FF2B5EF4-FFF2-40B4-BE49-F238E27FC236}">
                <a16:creationId xmlns:a16="http://schemas.microsoft.com/office/drawing/2014/main" id="{503D20B9-A735-45C7-8BDF-8439622AEF8D}"/>
              </a:ext>
            </a:extLst>
          </p:cNvPr>
          <p:cNvSpPr/>
          <p:nvPr/>
        </p:nvSpPr>
        <p:spPr>
          <a:xfrm>
            <a:off x="4217775" y="285293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26" name="Rectangle 25">
            <a:extLst>
              <a:ext uri="{FF2B5EF4-FFF2-40B4-BE49-F238E27FC236}">
                <a16:creationId xmlns:a16="http://schemas.microsoft.com/office/drawing/2014/main" id="{5FF63071-FE46-47CD-A1D3-3D667EF122FA}"/>
              </a:ext>
            </a:extLst>
          </p:cNvPr>
          <p:cNvSpPr/>
          <p:nvPr/>
        </p:nvSpPr>
        <p:spPr>
          <a:xfrm>
            <a:off x="4937855" y="285293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27" name="Rectangle 26">
            <a:extLst>
              <a:ext uri="{FF2B5EF4-FFF2-40B4-BE49-F238E27FC236}">
                <a16:creationId xmlns:a16="http://schemas.microsoft.com/office/drawing/2014/main" id="{62EFB834-9049-445E-9BF9-DC0E7DCA2121}"/>
              </a:ext>
            </a:extLst>
          </p:cNvPr>
          <p:cNvSpPr/>
          <p:nvPr/>
        </p:nvSpPr>
        <p:spPr>
          <a:xfrm>
            <a:off x="3149690" y="2852936"/>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2121FBB2-43F4-413F-89C4-4987D1A4279E}"/>
                  </a:ext>
                </a:extLst>
              </p:cNvPr>
              <p:cNvSpPr/>
              <p:nvPr/>
            </p:nvSpPr>
            <p:spPr>
              <a:xfrm>
                <a:off x="263352" y="2132856"/>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4000" b="0" i="0" smtClean="0">
                          <a:solidFill>
                            <a:srgbClr val="585858"/>
                          </a:solidFill>
                          <a:latin typeface="Cambria Math" panose="02040503050406030204" pitchFamily="18" charset="0"/>
                        </a:rPr>
                        <m:t>−</m:t>
                      </m:r>
                    </m:oMath>
                  </m:oMathPara>
                </a14:m>
                <a:endParaRPr lang="en-GB" sz="4000" dirty="0">
                  <a:solidFill>
                    <a:srgbClr val="585858"/>
                  </a:solidFill>
                </a:endParaRPr>
              </a:p>
            </p:txBody>
          </p:sp>
        </mc:Choice>
        <mc:Fallback xmlns="">
          <p:sp>
            <p:nvSpPr>
              <p:cNvPr id="31" name="Rectangle 30">
                <a:extLst>
                  <a:ext uri="{FF2B5EF4-FFF2-40B4-BE49-F238E27FC236}">
                    <a16:creationId xmlns:a16="http://schemas.microsoft.com/office/drawing/2014/main" id="{2121FBB2-43F4-413F-89C4-4987D1A4279E}"/>
                  </a:ext>
                </a:extLst>
              </p:cNvPr>
              <p:cNvSpPr>
                <a:spLocks noRot="1" noChangeAspect="1" noMove="1" noResize="1" noEditPoints="1" noAdjustHandles="1" noChangeArrowheads="1" noChangeShapeType="1" noTextEdit="1"/>
              </p:cNvSpPr>
              <p:nvPr/>
            </p:nvSpPr>
            <p:spPr>
              <a:xfrm>
                <a:off x="263352" y="2132856"/>
                <a:ext cx="720080" cy="720080"/>
              </a:xfrm>
              <a:prstGeom prst="rect">
                <a:avLst/>
              </a:prstGeom>
              <a:blipFill>
                <a:blip r:embed="rId3"/>
                <a:stretch>
                  <a:fillRect/>
                </a:stretch>
              </a:blipFill>
              <a:ln>
                <a:noFill/>
              </a:ln>
            </p:spPr>
            <p:txBody>
              <a:bodyPr/>
              <a:lstStyle/>
              <a:p>
                <a:r>
                  <a:rPr lang="en-GB">
                    <a:noFill/>
                  </a:rPr>
                  <a:t> </a:t>
                </a:r>
              </a:p>
            </p:txBody>
          </p:sp>
        </mc:Fallback>
      </mc:AlternateContent>
      <p:cxnSp>
        <p:nvCxnSpPr>
          <p:cNvPr id="32" name="Straight Connector 31">
            <a:extLst>
              <a:ext uri="{FF2B5EF4-FFF2-40B4-BE49-F238E27FC236}">
                <a16:creationId xmlns:a16="http://schemas.microsoft.com/office/drawing/2014/main" id="{148E83F8-64D0-45B9-A5AE-65FEEBDFE110}"/>
              </a:ext>
            </a:extLst>
          </p:cNvPr>
          <p:cNvCxnSpPr>
            <a:cxnSpLocks/>
          </p:cNvCxnSpPr>
          <p:nvPr/>
        </p:nvCxnSpPr>
        <p:spPr>
          <a:xfrm>
            <a:off x="911424" y="2852936"/>
            <a:ext cx="4746511" cy="0"/>
          </a:xfrm>
          <a:prstGeom prst="line">
            <a:avLst/>
          </a:prstGeom>
          <a:ln w="28575">
            <a:solidFill>
              <a:srgbClr val="585858"/>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8B6C94D-3E1D-4ABA-97FB-5DEB2AF9291A}"/>
              </a:ext>
            </a:extLst>
          </p:cNvPr>
          <p:cNvSpPr/>
          <p:nvPr/>
        </p:nvSpPr>
        <p:spPr>
          <a:xfrm>
            <a:off x="6931565" y="140182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35" name="Rectangle 34">
            <a:extLst>
              <a:ext uri="{FF2B5EF4-FFF2-40B4-BE49-F238E27FC236}">
                <a16:creationId xmlns:a16="http://schemas.microsoft.com/office/drawing/2014/main" id="{46FE0A75-2872-46C2-A53F-8A8BAFF7361E}"/>
              </a:ext>
            </a:extLst>
          </p:cNvPr>
          <p:cNvSpPr/>
          <p:nvPr/>
        </p:nvSpPr>
        <p:spPr>
          <a:xfrm>
            <a:off x="7657662" y="140182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36" name="Rectangle 35">
            <a:extLst>
              <a:ext uri="{FF2B5EF4-FFF2-40B4-BE49-F238E27FC236}">
                <a16:creationId xmlns:a16="http://schemas.microsoft.com/office/drawing/2014/main" id="{2B4B648A-8DBC-47C2-AFA4-7B42B4A83E62}"/>
              </a:ext>
            </a:extLst>
          </p:cNvPr>
          <p:cNvSpPr/>
          <p:nvPr/>
        </p:nvSpPr>
        <p:spPr>
          <a:xfrm>
            <a:off x="8377742" y="140182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37" name="Rectangle 36">
            <a:extLst>
              <a:ext uri="{FF2B5EF4-FFF2-40B4-BE49-F238E27FC236}">
                <a16:creationId xmlns:a16="http://schemas.microsoft.com/office/drawing/2014/main" id="{19638737-8255-4E34-8860-A2B376B4A8EF}"/>
              </a:ext>
            </a:extLst>
          </p:cNvPr>
          <p:cNvSpPr/>
          <p:nvPr/>
        </p:nvSpPr>
        <p:spPr>
          <a:xfrm>
            <a:off x="9369219" y="140182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2</a:t>
            </a:r>
          </a:p>
        </p:txBody>
      </p:sp>
      <p:sp>
        <p:nvSpPr>
          <p:cNvPr id="38" name="Rectangle 37">
            <a:extLst>
              <a:ext uri="{FF2B5EF4-FFF2-40B4-BE49-F238E27FC236}">
                <a16:creationId xmlns:a16="http://schemas.microsoft.com/office/drawing/2014/main" id="{0238819D-FBCB-4729-B3FC-B7531241B30A}"/>
              </a:ext>
            </a:extLst>
          </p:cNvPr>
          <p:cNvSpPr/>
          <p:nvPr/>
        </p:nvSpPr>
        <p:spPr>
          <a:xfrm>
            <a:off x="10083282" y="140182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5</a:t>
            </a:r>
          </a:p>
        </p:txBody>
      </p:sp>
      <p:sp>
        <p:nvSpPr>
          <p:cNvPr id="39" name="Rectangle 38">
            <a:extLst>
              <a:ext uri="{FF2B5EF4-FFF2-40B4-BE49-F238E27FC236}">
                <a16:creationId xmlns:a16="http://schemas.microsoft.com/office/drawing/2014/main" id="{505D5ADA-23C9-4123-AEC8-CE40FAE3BCA5}"/>
              </a:ext>
            </a:extLst>
          </p:cNvPr>
          <p:cNvSpPr/>
          <p:nvPr/>
        </p:nvSpPr>
        <p:spPr>
          <a:xfrm>
            <a:off x="10803362" y="140182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3</a:t>
            </a:r>
          </a:p>
        </p:txBody>
      </p:sp>
      <p:sp>
        <p:nvSpPr>
          <p:cNvPr id="40" name="Rectangle 39">
            <a:extLst>
              <a:ext uri="{FF2B5EF4-FFF2-40B4-BE49-F238E27FC236}">
                <a16:creationId xmlns:a16="http://schemas.microsoft.com/office/drawing/2014/main" id="{F5D46422-BC96-4941-AAEB-29C751FDC3F4}"/>
              </a:ext>
            </a:extLst>
          </p:cNvPr>
          <p:cNvSpPr/>
          <p:nvPr/>
        </p:nvSpPr>
        <p:spPr>
          <a:xfrm>
            <a:off x="9015197" y="1401823"/>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44" name="Rectangle 43">
            <a:extLst>
              <a:ext uri="{FF2B5EF4-FFF2-40B4-BE49-F238E27FC236}">
                <a16:creationId xmlns:a16="http://schemas.microsoft.com/office/drawing/2014/main" id="{126C51B9-7D6A-4FD8-A6CD-74A1DA998C3E}"/>
              </a:ext>
            </a:extLst>
          </p:cNvPr>
          <p:cNvSpPr/>
          <p:nvPr/>
        </p:nvSpPr>
        <p:spPr>
          <a:xfrm>
            <a:off x="6848939"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45" name="Rectangle 44">
            <a:extLst>
              <a:ext uri="{FF2B5EF4-FFF2-40B4-BE49-F238E27FC236}">
                <a16:creationId xmlns:a16="http://schemas.microsoft.com/office/drawing/2014/main" id="{0EAD7CCA-FB07-4AD9-A4E2-20EA4203ED72}"/>
              </a:ext>
            </a:extLst>
          </p:cNvPr>
          <p:cNvSpPr/>
          <p:nvPr/>
        </p:nvSpPr>
        <p:spPr>
          <a:xfrm>
            <a:off x="7575036"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4</a:t>
            </a:r>
          </a:p>
        </p:txBody>
      </p:sp>
      <p:sp>
        <p:nvSpPr>
          <p:cNvPr id="46" name="Rectangle 45">
            <a:extLst>
              <a:ext uri="{FF2B5EF4-FFF2-40B4-BE49-F238E27FC236}">
                <a16:creationId xmlns:a16="http://schemas.microsoft.com/office/drawing/2014/main" id="{EAC532A7-D298-46EA-A851-04299A892437}"/>
              </a:ext>
            </a:extLst>
          </p:cNvPr>
          <p:cNvSpPr/>
          <p:nvPr/>
        </p:nvSpPr>
        <p:spPr>
          <a:xfrm>
            <a:off x="8295116"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9</a:t>
            </a:r>
          </a:p>
        </p:txBody>
      </p:sp>
      <p:sp>
        <p:nvSpPr>
          <p:cNvPr id="47" name="Rectangle 46">
            <a:extLst>
              <a:ext uri="{FF2B5EF4-FFF2-40B4-BE49-F238E27FC236}">
                <a16:creationId xmlns:a16="http://schemas.microsoft.com/office/drawing/2014/main" id="{D129081A-5547-4448-B751-93885E5B6AE6}"/>
              </a:ext>
            </a:extLst>
          </p:cNvPr>
          <p:cNvSpPr/>
          <p:nvPr/>
        </p:nvSpPr>
        <p:spPr>
          <a:xfrm>
            <a:off x="9369219"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48" name="Rectangle 47">
            <a:extLst>
              <a:ext uri="{FF2B5EF4-FFF2-40B4-BE49-F238E27FC236}">
                <a16:creationId xmlns:a16="http://schemas.microsoft.com/office/drawing/2014/main" id="{7903CFAC-666E-4E3B-9198-672E7CEB7F94}"/>
              </a:ext>
            </a:extLst>
          </p:cNvPr>
          <p:cNvSpPr/>
          <p:nvPr/>
        </p:nvSpPr>
        <p:spPr>
          <a:xfrm>
            <a:off x="10083282"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5</a:t>
            </a:r>
          </a:p>
        </p:txBody>
      </p:sp>
      <p:sp>
        <p:nvSpPr>
          <p:cNvPr id="49" name="Rectangle 48">
            <a:extLst>
              <a:ext uri="{FF2B5EF4-FFF2-40B4-BE49-F238E27FC236}">
                <a16:creationId xmlns:a16="http://schemas.microsoft.com/office/drawing/2014/main" id="{6CDF71D1-D5F2-49AF-A2E0-A4AC854DB858}"/>
              </a:ext>
            </a:extLst>
          </p:cNvPr>
          <p:cNvSpPr/>
          <p:nvPr/>
        </p:nvSpPr>
        <p:spPr>
          <a:xfrm>
            <a:off x="10803362"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50" name="Rectangle 49">
            <a:extLst>
              <a:ext uri="{FF2B5EF4-FFF2-40B4-BE49-F238E27FC236}">
                <a16:creationId xmlns:a16="http://schemas.microsoft.com/office/drawing/2014/main" id="{5DC693B9-84F2-4BC1-8713-8466E42E0018}"/>
              </a:ext>
            </a:extLst>
          </p:cNvPr>
          <p:cNvSpPr/>
          <p:nvPr/>
        </p:nvSpPr>
        <p:spPr>
          <a:xfrm>
            <a:off x="9015197" y="2121903"/>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51" name="Rectangle 50">
            <a:extLst>
              <a:ext uri="{FF2B5EF4-FFF2-40B4-BE49-F238E27FC236}">
                <a16:creationId xmlns:a16="http://schemas.microsoft.com/office/drawing/2014/main" id="{7462C4ED-ACF4-4531-8EC9-8D4F73E2534F}"/>
              </a:ext>
            </a:extLst>
          </p:cNvPr>
          <p:cNvSpPr/>
          <p:nvPr/>
        </p:nvSpPr>
        <p:spPr>
          <a:xfrm>
            <a:off x="6848939" y="284198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2</a:t>
            </a:r>
          </a:p>
        </p:txBody>
      </p:sp>
      <p:sp>
        <p:nvSpPr>
          <p:cNvPr id="52" name="Rectangle 51">
            <a:extLst>
              <a:ext uri="{FF2B5EF4-FFF2-40B4-BE49-F238E27FC236}">
                <a16:creationId xmlns:a16="http://schemas.microsoft.com/office/drawing/2014/main" id="{FA8F2BD5-ECB9-43A6-9557-42C6BAF7560E}"/>
              </a:ext>
            </a:extLst>
          </p:cNvPr>
          <p:cNvSpPr/>
          <p:nvPr/>
        </p:nvSpPr>
        <p:spPr>
          <a:xfrm>
            <a:off x="7575036" y="284198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2</a:t>
            </a:r>
          </a:p>
        </p:txBody>
      </p:sp>
      <p:sp>
        <p:nvSpPr>
          <p:cNvPr id="53" name="Rectangle 52">
            <a:extLst>
              <a:ext uri="{FF2B5EF4-FFF2-40B4-BE49-F238E27FC236}">
                <a16:creationId xmlns:a16="http://schemas.microsoft.com/office/drawing/2014/main" id="{671635B7-2CAC-4F43-9E3E-A1DDC9DD32DD}"/>
              </a:ext>
            </a:extLst>
          </p:cNvPr>
          <p:cNvSpPr/>
          <p:nvPr/>
        </p:nvSpPr>
        <p:spPr>
          <a:xfrm>
            <a:off x="8295116" y="284198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9</a:t>
            </a:r>
          </a:p>
        </p:txBody>
      </p:sp>
      <p:sp>
        <p:nvSpPr>
          <p:cNvPr id="54" name="Rectangle 53">
            <a:extLst>
              <a:ext uri="{FF2B5EF4-FFF2-40B4-BE49-F238E27FC236}">
                <a16:creationId xmlns:a16="http://schemas.microsoft.com/office/drawing/2014/main" id="{23EB6F64-CD33-4FDC-BF24-30FC26AF856E}"/>
              </a:ext>
            </a:extLst>
          </p:cNvPr>
          <p:cNvSpPr/>
          <p:nvPr/>
        </p:nvSpPr>
        <p:spPr>
          <a:xfrm>
            <a:off x="9391871" y="286856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55" name="Rectangle 54">
            <a:extLst>
              <a:ext uri="{FF2B5EF4-FFF2-40B4-BE49-F238E27FC236}">
                <a16:creationId xmlns:a16="http://schemas.microsoft.com/office/drawing/2014/main" id="{A4D9A51F-C5DF-4FEF-806D-F949CE5EBE68}"/>
              </a:ext>
            </a:extLst>
          </p:cNvPr>
          <p:cNvSpPr/>
          <p:nvPr/>
        </p:nvSpPr>
        <p:spPr>
          <a:xfrm>
            <a:off x="10105934" y="286856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56" name="Rectangle 55">
            <a:extLst>
              <a:ext uri="{FF2B5EF4-FFF2-40B4-BE49-F238E27FC236}">
                <a16:creationId xmlns:a16="http://schemas.microsoft.com/office/drawing/2014/main" id="{94565CCE-E777-4613-9F6F-CF80DC7438F5}"/>
              </a:ext>
            </a:extLst>
          </p:cNvPr>
          <p:cNvSpPr/>
          <p:nvPr/>
        </p:nvSpPr>
        <p:spPr>
          <a:xfrm>
            <a:off x="10826014" y="2868563"/>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57" name="Rectangle 56">
            <a:extLst>
              <a:ext uri="{FF2B5EF4-FFF2-40B4-BE49-F238E27FC236}">
                <a16:creationId xmlns:a16="http://schemas.microsoft.com/office/drawing/2014/main" id="{20965360-1E87-412C-BB76-A3ECD77537DC}"/>
              </a:ext>
            </a:extLst>
          </p:cNvPr>
          <p:cNvSpPr/>
          <p:nvPr/>
        </p:nvSpPr>
        <p:spPr>
          <a:xfrm>
            <a:off x="9015197" y="2841983"/>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5105F6F-34DF-4D9F-877B-2F5E6E3E1F82}"/>
                  </a:ext>
                </a:extLst>
              </p:cNvPr>
              <p:cNvSpPr/>
              <p:nvPr/>
            </p:nvSpPr>
            <p:spPr>
              <a:xfrm>
                <a:off x="6128859" y="2121903"/>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4000" b="0" i="0" smtClean="0">
                          <a:solidFill>
                            <a:srgbClr val="585858"/>
                          </a:solidFill>
                          <a:latin typeface="Cambria Math" panose="02040503050406030204" pitchFamily="18" charset="0"/>
                        </a:rPr>
                        <m:t>−</m:t>
                      </m:r>
                    </m:oMath>
                  </m:oMathPara>
                </a14:m>
                <a:endParaRPr lang="en-GB" sz="4000" dirty="0">
                  <a:solidFill>
                    <a:srgbClr val="585858"/>
                  </a:solidFill>
                </a:endParaRPr>
              </a:p>
            </p:txBody>
          </p:sp>
        </mc:Choice>
        <mc:Fallback xmlns="">
          <p:sp>
            <p:nvSpPr>
              <p:cNvPr id="61" name="Rectangle 60">
                <a:extLst>
                  <a:ext uri="{FF2B5EF4-FFF2-40B4-BE49-F238E27FC236}">
                    <a16:creationId xmlns:a16="http://schemas.microsoft.com/office/drawing/2014/main" id="{15105F6F-34DF-4D9F-877B-2F5E6E3E1F82}"/>
                  </a:ext>
                </a:extLst>
              </p:cNvPr>
              <p:cNvSpPr>
                <a:spLocks noRot="1" noChangeAspect="1" noMove="1" noResize="1" noEditPoints="1" noAdjustHandles="1" noChangeArrowheads="1" noChangeShapeType="1" noTextEdit="1"/>
              </p:cNvSpPr>
              <p:nvPr/>
            </p:nvSpPr>
            <p:spPr>
              <a:xfrm>
                <a:off x="6128859" y="2121903"/>
                <a:ext cx="720080" cy="720080"/>
              </a:xfrm>
              <a:prstGeom prst="rect">
                <a:avLst/>
              </a:prstGeom>
              <a:blipFill>
                <a:blip r:embed="rId4"/>
                <a:stretch>
                  <a:fillRect/>
                </a:stretch>
              </a:blipFill>
              <a:ln>
                <a:noFill/>
              </a:ln>
            </p:spPr>
            <p:txBody>
              <a:bodyPr/>
              <a:lstStyle/>
              <a:p>
                <a:r>
                  <a:rPr lang="en-GB">
                    <a:noFill/>
                  </a:rPr>
                  <a:t> </a:t>
                </a:r>
              </a:p>
            </p:txBody>
          </p:sp>
        </mc:Fallback>
      </mc:AlternateContent>
      <p:sp>
        <p:nvSpPr>
          <p:cNvPr id="96" name="Rectangle 95">
            <a:extLst>
              <a:ext uri="{FF2B5EF4-FFF2-40B4-BE49-F238E27FC236}">
                <a16:creationId xmlns:a16="http://schemas.microsoft.com/office/drawing/2014/main" id="{431F6480-BD16-4AA4-920F-60955FCC8555}"/>
              </a:ext>
            </a:extLst>
          </p:cNvPr>
          <p:cNvSpPr/>
          <p:nvPr/>
        </p:nvSpPr>
        <p:spPr>
          <a:xfrm>
            <a:off x="1001079" y="398741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4</a:t>
            </a:r>
          </a:p>
        </p:txBody>
      </p:sp>
      <p:sp>
        <p:nvSpPr>
          <p:cNvPr id="97" name="Rectangle 96">
            <a:extLst>
              <a:ext uri="{FF2B5EF4-FFF2-40B4-BE49-F238E27FC236}">
                <a16:creationId xmlns:a16="http://schemas.microsoft.com/office/drawing/2014/main" id="{9FC4EA4E-6827-4FB3-8EC7-5C01CAE19C15}"/>
              </a:ext>
            </a:extLst>
          </p:cNvPr>
          <p:cNvSpPr/>
          <p:nvPr/>
        </p:nvSpPr>
        <p:spPr>
          <a:xfrm>
            <a:off x="1727176" y="398741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0</a:t>
            </a:r>
          </a:p>
        </p:txBody>
      </p:sp>
      <p:sp>
        <p:nvSpPr>
          <p:cNvPr id="98" name="Rectangle 97">
            <a:extLst>
              <a:ext uri="{FF2B5EF4-FFF2-40B4-BE49-F238E27FC236}">
                <a16:creationId xmlns:a16="http://schemas.microsoft.com/office/drawing/2014/main" id="{015406DB-1812-46A4-BC86-F1C2D3C376EE}"/>
              </a:ext>
            </a:extLst>
          </p:cNvPr>
          <p:cNvSpPr/>
          <p:nvPr/>
        </p:nvSpPr>
        <p:spPr>
          <a:xfrm>
            <a:off x="2447256" y="398741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3</a:t>
            </a:r>
          </a:p>
        </p:txBody>
      </p:sp>
      <p:sp>
        <p:nvSpPr>
          <p:cNvPr id="99" name="Rectangle 98">
            <a:extLst>
              <a:ext uri="{FF2B5EF4-FFF2-40B4-BE49-F238E27FC236}">
                <a16:creationId xmlns:a16="http://schemas.microsoft.com/office/drawing/2014/main" id="{1A7A8883-7D49-49CD-AC07-F86AE231160E}"/>
              </a:ext>
            </a:extLst>
          </p:cNvPr>
          <p:cNvSpPr/>
          <p:nvPr/>
        </p:nvSpPr>
        <p:spPr>
          <a:xfrm>
            <a:off x="3521359" y="398741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100" name="Rectangle 99">
            <a:extLst>
              <a:ext uri="{FF2B5EF4-FFF2-40B4-BE49-F238E27FC236}">
                <a16:creationId xmlns:a16="http://schemas.microsoft.com/office/drawing/2014/main" id="{08D5FC2D-D81A-4208-BDE1-B0C18E9A7FE4}"/>
              </a:ext>
            </a:extLst>
          </p:cNvPr>
          <p:cNvSpPr/>
          <p:nvPr/>
        </p:nvSpPr>
        <p:spPr>
          <a:xfrm>
            <a:off x="4307089" y="3987417"/>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01" name="Rectangle 100">
            <a:extLst>
              <a:ext uri="{FF2B5EF4-FFF2-40B4-BE49-F238E27FC236}">
                <a16:creationId xmlns:a16="http://schemas.microsoft.com/office/drawing/2014/main" id="{F6865380-AD74-464D-8EEF-1DC9E3484F81}"/>
              </a:ext>
            </a:extLst>
          </p:cNvPr>
          <p:cNvSpPr/>
          <p:nvPr/>
        </p:nvSpPr>
        <p:spPr>
          <a:xfrm>
            <a:off x="5027169" y="3987417"/>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02" name="Rectangle 101">
            <a:extLst>
              <a:ext uri="{FF2B5EF4-FFF2-40B4-BE49-F238E27FC236}">
                <a16:creationId xmlns:a16="http://schemas.microsoft.com/office/drawing/2014/main" id="{A6D6F1C2-4EB7-4291-83F8-3C8804DA1598}"/>
              </a:ext>
            </a:extLst>
          </p:cNvPr>
          <p:cNvSpPr/>
          <p:nvPr/>
        </p:nvSpPr>
        <p:spPr>
          <a:xfrm>
            <a:off x="3167337" y="398741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106" name="Rectangle 105">
            <a:extLst>
              <a:ext uri="{FF2B5EF4-FFF2-40B4-BE49-F238E27FC236}">
                <a16:creationId xmlns:a16="http://schemas.microsoft.com/office/drawing/2014/main" id="{2458160A-4DD8-44EB-A769-AB6EABD1C8A0}"/>
              </a:ext>
            </a:extLst>
          </p:cNvPr>
          <p:cNvSpPr/>
          <p:nvPr/>
        </p:nvSpPr>
        <p:spPr>
          <a:xfrm>
            <a:off x="1001079"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3</a:t>
            </a:r>
          </a:p>
        </p:txBody>
      </p:sp>
      <p:sp>
        <p:nvSpPr>
          <p:cNvPr id="107" name="Rectangle 106">
            <a:extLst>
              <a:ext uri="{FF2B5EF4-FFF2-40B4-BE49-F238E27FC236}">
                <a16:creationId xmlns:a16="http://schemas.microsoft.com/office/drawing/2014/main" id="{E4D120B1-7604-404D-82D8-BC1A30166CB9}"/>
              </a:ext>
            </a:extLst>
          </p:cNvPr>
          <p:cNvSpPr/>
          <p:nvPr/>
        </p:nvSpPr>
        <p:spPr>
          <a:xfrm>
            <a:off x="1727176"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1</a:t>
            </a:r>
          </a:p>
        </p:txBody>
      </p:sp>
      <p:sp>
        <p:nvSpPr>
          <p:cNvPr id="108" name="Rectangle 107">
            <a:extLst>
              <a:ext uri="{FF2B5EF4-FFF2-40B4-BE49-F238E27FC236}">
                <a16:creationId xmlns:a16="http://schemas.microsoft.com/office/drawing/2014/main" id="{E93EE93E-EE48-494E-9A56-6A5D7968F808}"/>
              </a:ext>
            </a:extLst>
          </p:cNvPr>
          <p:cNvSpPr/>
          <p:nvPr/>
        </p:nvSpPr>
        <p:spPr>
          <a:xfrm>
            <a:off x="2579706" y="4707497"/>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09" name="Rectangle 108">
            <a:extLst>
              <a:ext uri="{FF2B5EF4-FFF2-40B4-BE49-F238E27FC236}">
                <a16:creationId xmlns:a16="http://schemas.microsoft.com/office/drawing/2014/main" id="{C0BB5C8C-E2E2-49FA-AB0E-12ED2A13BF36}"/>
              </a:ext>
            </a:extLst>
          </p:cNvPr>
          <p:cNvSpPr/>
          <p:nvPr/>
        </p:nvSpPr>
        <p:spPr>
          <a:xfrm>
            <a:off x="3642923" y="4707497"/>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10" name="Rectangle 109">
            <a:extLst>
              <a:ext uri="{FF2B5EF4-FFF2-40B4-BE49-F238E27FC236}">
                <a16:creationId xmlns:a16="http://schemas.microsoft.com/office/drawing/2014/main" id="{1FB46812-AF13-4DB3-99FC-7550F1BE2AAB}"/>
              </a:ext>
            </a:extLst>
          </p:cNvPr>
          <p:cNvSpPr/>
          <p:nvPr/>
        </p:nvSpPr>
        <p:spPr>
          <a:xfrm>
            <a:off x="4235422"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2</a:t>
            </a:r>
          </a:p>
        </p:txBody>
      </p:sp>
      <p:sp>
        <p:nvSpPr>
          <p:cNvPr id="111" name="Rectangle 110">
            <a:extLst>
              <a:ext uri="{FF2B5EF4-FFF2-40B4-BE49-F238E27FC236}">
                <a16:creationId xmlns:a16="http://schemas.microsoft.com/office/drawing/2014/main" id="{E1B32FE5-8C1B-4069-ABCA-5DF8799A574F}"/>
              </a:ext>
            </a:extLst>
          </p:cNvPr>
          <p:cNvSpPr/>
          <p:nvPr/>
        </p:nvSpPr>
        <p:spPr>
          <a:xfrm>
            <a:off x="4955502"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5</a:t>
            </a:r>
          </a:p>
        </p:txBody>
      </p:sp>
      <p:sp>
        <p:nvSpPr>
          <p:cNvPr id="112" name="Rectangle 111">
            <a:extLst>
              <a:ext uri="{FF2B5EF4-FFF2-40B4-BE49-F238E27FC236}">
                <a16:creationId xmlns:a16="http://schemas.microsoft.com/office/drawing/2014/main" id="{5014828A-0A41-44BA-A065-1EF0E28F8124}"/>
              </a:ext>
            </a:extLst>
          </p:cNvPr>
          <p:cNvSpPr/>
          <p:nvPr/>
        </p:nvSpPr>
        <p:spPr>
          <a:xfrm>
            <a:off x="3167337"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113" name="Rectangle 112">
            <a:extLst>
              <a:ext uri="{FF2B5EF4-FFF2-40B4-BE49-F238E27FC236}">
                <a16:creationId xmlns:a16="http://schemas.microsoft.com/office/drawing/2014/main" id="{6CB9AD6B-67B4-4F08-AC96-C753D3319DC1}"/>
              </a:ext>
            </a:extLst>
          </p:cNvPr>
          <p:cNvSpPr/>
          <p:nvPr/>
        </p:nvSpPr>
        <p:spPr>
          <a:xfrm>
            <a:off x="1144415" y="5445224"/>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14" name="Rectangle 113">
            <a:extLst>
              <a:ext uri="{FF2B5EF4-FFF2-40B4-BE49-F238E27FC236}">
                <a16:creationId xmlns:a16="http://schemas.microsoft.com/office/drawing/2014/main" id="{20E8B72A-C4A0-4336-A1F8-945D1B1D6680}"/>
              </a:ext>
            </a:extLst>
          </p:cNvPr>
          <p:cNvSpPr/>
          <p:nvPr/>
        </p:nvSpPr>
        <p:spPr>
          <a:xfrm>
            <a:off x="1859626" y="5445224"/>
            <a:ext cx="720000" cy="72000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15" name="Rectangle 114">
            <a:extLst>
              <a:ext uri="{FF2B5EF4-FFF2-40B4-BE49-F238E27FC236}">
                <a16:creationId xmlns:a16="http://schemas.microsoft.com/office/drawing/2014/main" id="{448500E9-0669-474F-8E43-FA14222E383B}"/>
              </a:ext>
            </a:extLst>
          </p:cNvPr>
          <p:cNvSpPr/>
          <p:nvPr/>
        </p:nvSpPr>
        <p:spPr>
          <a:xfrm>
            <a:off x="2447256" y="542757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8</a:t>
            </a:r>
          </a:p>
        </p:txBody>
      </p:sp>
      <p:sp>
        <p:nvSpPr>
          <p:cNvPr id="116" name="Rectangle 115">
            <a:extLst>
              <a:ext uri="{FF2B5EF4-FFF2-40B4-BE49-F238E27FC236}">
                <a16:creationId xmlns:a16="http://schemas.microsoft.com/office/drawing/2014/main" id="{AF5502FC-CBF8-469A-B433-7DCB90F4A750}"/>
              </a:ext>
            </a:extLst>
          </p:cNvPr>
          <p:cNvSpPr/>
          <p:nvPr/>
        </p:nvSpPr>
        <p:spPr>
          <a:xfrm>
            <a:off x="3521359" y="542757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9</a:t>
            </a:r>
          </a:p>
        </p:txBody>
      </p:sp>
      <p:sp>
        <p:nvSpPr>
          <p:cNvPr id="117" name="Rectangle 116">
            <a:extLst>
              <a:ext uri="{FF2B5EF4-FFF2-40B4-BE49-F238E27FC236}">
                <a16:creationId xmlns:a16="http://schemas.microsoft.com/office/drawing/2014/main" id="{D6EBEB1E-8722-4E39-B743-767A94E365E4}"/>
              </a:ext>
            </a:extLst>
          </p:cNvPr>
          <p:cNvSpPr/>
          <p:nvPr/>
        </p:nvSpPr>
        <p:spPr>
          <a:xfrm>
            <a:off x="4235422" y="542757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9</a:t>
            </a:r>
          </a:p>
        </p:txBody>
      </p:sp>
      <p:sp>
        <p:nvSpPr>
          <p:cNvPr id="118" name="Rectangle 117">
            <a:extLst>
              <a:ext uri="{FF2B5EF4-FFF2-40B4-BE49-F238E27FC236}">
                <a16:creationId xmlns:a16="http://schemas.microsoft.com/office/drawing/2014/main" id="{D372AA53-BC78-493B-88D5-09AB6DF6E468}"/>
              </a:ext>
            </a:extLst>
          </p:cNvPr>
          <p:cNvSpPr/>
          <p:nvPr/>
        </p:nvSpPr>
        <p:spPr>
          <a:xfrm>
            <a:off x="4955502" y="542757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6</a:t>
            </a:r>
          </a:p>
        </p:txBody>
      </p:sp>
      <p:sp>
        <p:nvSpPr>
          <p:cNvPr id="119" name="Rectangle 118">
            <a:extLst>
              <a:ext uri="{FF2B5EF4-FFF2-40B4-BE49-F238E27FC236}">
                <a16:creationId xmlns:a16="http://schemas.microsoft.com/office/drawing/2014/main" id="{327D76BA-1D83-409D-9621-869B4E3F9BEB}"/>
              </a:ext>
            </a:extLst>
          </p:cNvPr>
          <p:cNvSpPr/>
          <p:nvPr/>
        </p:nvSpPr>
        <p:spPr>
          <a:xfrm>
            <a:off x="3167337" y="542757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03DC4C2D-252F-4A17-A2F1-12C0A66A2F62}"/>
                  </a:ext>
                </a:extLst>
              </p:cNvPr>
              <p:cNvSpPr/>
              <p:nvPr/>
            </p:nvSpPr>
            <p:spPr>
              <a:xfrm>
                <a:off x="280999" y="4707497"/>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4000" b="0" i="0" smtClean="0">
                          <a:solidFill>
                            <a:srgbClr val="585858"/>
                          </a:solidFill>
                          <a:latin typeface="Cambria Math" panose="02040503050406030204" pitchFamily="18" charset="0"/>
                        </a:rPr>
                        <m:t>−</m:t>
                      </m:r>
                    </m:oMath>
                  </m:oMathPara>
                </a14:m>
                <a:endParaRPr lang="en-GB" sz="4000" dirty="0">
                  <a:solidFill>
                    <a:srgbClr val="585858"/>
                  </a:solidFill>
                </a:endParaRPr>
              </a:p>
            </p:txBody>
          </p:sp>
        </mc:Choice>
        <mc:Fallback xmlns="">
          <p:sp>
            <p:nvSpPr>
              <p:cNvPr id="122" name="Rectangle 121">
                <a:extLst>
                  <a:ext uri="{FF2B5EF4-FFF2-40B4-BE49-F238E27FC236}">
                    <a16:creationId xmlns:a16="http://schemas.microsoft.com/office/drawing/2014/main" id="{03DC4C2D-252F-4A17-A2F1-12C0A66A2F62}"/>
                  </a:ext>
                </a:extLst>
              </p:cNvPr>
              <p:cNvSpPr>
                <a:spLocks noRot="1" noChangeAspect="1" noMove="1" noResize="1" noEditPoints="1" noAdjustHandles="1" noChangeArrowheads="1" noChangeShapeType="1" noTextEdit="1"/>
              </p:cNvSpPr>
              <p:nvPr/>
            </p:nvSpPr>
            <p:spPr>
              <a:xfrm>
                <a:off x="280999" y="4707497"/>
                <a:ext cx="720000" cy="720000"/>
              </a:xfrm>
              <a:prstGeom prst="rect">
                <a:avLst/>
              </a:prstGeom>
              <a:blipFill>
                <a:blip r:embed="rId5"/>
                <a:stretch>
                  <a:fillRect/>
                </a:stretch>
              </a:blipFill>
              <a:ln>
                <a:noFill/>
              </a:ln>
            </p:spPr>
            <p:txBody>
              <a:bodyPr/>
              <a:lstStyle/>
              <a:p>
                <a:r>
                  <a:rPr lang="en-GB">
                    <a:noFill/>
                  </a:rPr>
                  <a:t> </a:t>
                </a:r>
              </a:p>
            </p:txBody>
          </p:sp>
        </mc:Fallback>
      </mc:AlternateContent>
      <p:cxnSp>
        <p:nvCxnSpPr>
          <p:cNvPr id="123" name="Straight Connector 122">
            <a:extLst>
              <a:ext uri="{FF2B5EF4-FFF2-40B4-BE49-F238E27FC236}">
                <a16:creationId xmlns:a16="http://schemas.microsoft.com/office/drawing/2014/main" id="{31F98E28-C7E8-4FB4-AD60-DAFD00DCF1BE}"/>
              </a:ext>
            </a:extLst>
          </p:cNvPr>
          <p:cNvCxnSpPr>
            <a:cxnSpLocks/>
          </p:cNvCxnSpPr>
          <p:nvPr/>
        </p:nvCxnSpPr>
        <p:spPr>
          <a:xfrm>
            <a:off x="929071" y="5427577"/>
            <a:ext cx="4746511" cy="0"/>
          </a:xfrm>
          <a:prstGeom prst="line">
            <a:avLst/>
          </a:prstGeom>
          <a:ln w="28575">
            <a:solidFill>
              <a:srgbClr val="585858"/>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248CC4A-50C7-4494-97C6-6F4234DE79A2}"/>
              </a:ext>
            </a:extLst>
          </p:cNvPr>
          <p:cNvCxnSpPr>
            <a:cxnSpLocks/>
          </p:cNvCxnSpPr>
          <p:nvPr/>
        </p:nvCxnSpPr>
        <p:spPr>
          <a:xfrm>
            <a:off x="6672064" y="2852936"/>
            <a:ext cx="4923386" cy="0"/>
          </a:xfrm>
          <a:prstGeom prst="line">
            <a:avLst/>
          </a:prstGeom>
          <a:ln w="28575">
            <a:solidFill>
              <a:srgbClr val="585858"/>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9AB07FDD-DC7D-4C1A-875C-01EBA2669CCC}"/>
              </a:ext>
            </a:extLst>
          </p:cNvPr>
          <p:cNvSpPr/>
          <p:nvPr/>
        </p:nvSpPr>
        <p:spPr>
          <a:xfrm>
            <a:off x="6859825"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59" name="Rectangle 158">
            <a:extLst>
              <a:ext uri="{FF2B5EF4-FFF2-40B4-BE49-F238E27FC236}">
                <a16:creationId xmlns:a16="http://schemas.microsoft.com/office/drawing/2014/main" id="{31124A2D-D46E-4804-91DB-99C5EFA46FCD}"/>
              </a:ext>
            </a:extLst>
          </p:cNvPr>
          <p:cNvSpPr/>
          <p:nvPr/>
        </p:nvSpPr>
        <p:spPr>
          <a:xfrm>
            <a:off x="7575036"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0" name="Rectangle 159">
            <a:extLst>
              <a:ext uri="{FF2B5EF4-FFF2-40B4-BE49-F238E27FC236}">
                <a16:creationId xmlns:a16="http://schemas.microsoft.com/office/drawing/2014/main" id="{F63C0304-E57B-4F64-B969-FE28381CCC86}"/>
              </a:ext>
            </a:extLst>
          </p:cNvPr>
          <p:cNvSpPr/>
          <p:nvPr/>
        </p:nvSpPr>
        <p:spPr>
          <a:xfrm>
            <a:off x="8295116"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1" name="Rectangle 160">
            <a:extLst>
              <a:ext uri="{FF2B5EF4-FFF2-40B4-BE49-F238E27FC236}">
                <a16:creationId xmlns:a16="http://schemas.microsoft.com/office/drawing/2014/main" id="{595480A2-DD0C-46D8-AD14-C887B1F2F427}"/>
              </a:ext>
            </a:extLst>
          </p:cNvPr>
          <p:cNvSpPr/>
          <p:nvPr/>
        </p:nvSpPr>
        <p:spPr>
          <a:xfrm>
            <a:off x="9358333"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2" name="Rectangle 161">
            <a:extLst>
              <a:ext uri="{FF2B5EF4-FFF2-40B4-BE49-F238E27FC236}">
                <a16:creationId xmlns:a16="http://schemas.microsoft.com/office/drawing/2014/main" id="{D1569383-15AF-48E4-85A6-532AD76BB296}"/>
              </a:ext>
            </a:extLst>
          </p:cNvPr>
          <p:cNvSpPr/>
          <p:nvPr/>
        </p:nvSpPr>
        <p:spPr>
          <a:xfrm>
            <a:off x="10083282"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3" name="Rectangle 162">
            <a:extLst>
              <a:ext uri="{FF2B5EF4-FFF2-40B4-BE49-F238E27FC236}">
                <a16:creationId xmlns:a16="http://schemas.microsoft.com/office/drawing/2014/main" id="{BD4F0F53-3355-42C8-93D5-F642D9BDAE1E}"/>
              </a:ext>
            </a:extLst>
          </p:cNvPr>
          <p:cNvSpPr/>
          <p:nvPr/>
        </p:nvSpPr>
        <p:spPr>
          <a:xfrm>
            <a:off x="10803362" y="386361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4" name="Rectangle 163">
            <a:extLst>
              <a:ext uri="{FF2B5EF4-FFF2-40B4-BE49-F238E27FC236}">
                <a16:creationId xmlns:a16="http://schemas.microsoft.com/office/drawing/2014/main" id="{D73B284B-9DAD-479C-A9E4-1ED750520C9F}"/>
              </a:ext>
            </a:extLst>
          </p:cNvPr>
          <p:cNvSpPr/>
          <p:nvPr/>
        </p:nvSpPr>
        <p:spPr>
          <a:xfrm>
            <a:off x="9015197" y="3863618"/>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165" name="Rectangle 164">
            <a:extLst>
              <a:ext uri="{FF2B5EF4-FFF2-40B4-BE49-F238E27FC236}">
                <a16:creationId xmlns:a16="http://schemas.microsoft.com/office/drawing/2014/main" id="{F59A28E8-9A38-41DE-82AC-8D56BB773362}"/>
              </a:ext>
            </a:extLst>
          </p:cNvPr>
          <p:cNvSpPr/>
          <p:nvPr/>
        </p:nvSpPr>
        <p:spPr>
          <a:xfrm>
            <a:off x="6859825"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6" name="Rectangle 165">
            <a:extLst>
              <a:ext uri="{FF2B5EF4-FFF2-40B4-BE49-F238E27FC236}">
                <a16:creationId xmlns:a16="http://schemas.microsoft.com/office/drawing/2014/main" id="{871014DD-0ACE-419B-BAD8-1270DDD065B5}"/>
              </a:ext>
            </a:extLst>
          </p:cNvPr>
          <p:cNvSpPr/>
          <p:nvPr/>
        </p:nvSpPr>
        <p:spPr>
          <a:xfrm>
            <a:off x="7575036"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7" name="Rectangle 166">
            <a:extLst>
              <a:ext uri="{FF2B5EF4-FFF2-40B4-BE49-F238E27FC236}">
                <a16:creationId xmlns:a16="http://schemas.microsoft.com/office/drawing/2014/main" id="{6866F334-4EAE-4059-86F1-4F9F3D74FC87}"/>
              </a:ext>
            </a:extLst>
          </p:cNvPr>
          <p:cNvSpPr/>
          <p:nvPr/>
        </p:nvSpPr>
        <p:spPr>
          <a:xfrm>
            <a:off x="8295116"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8" name="Rectangle 167">
            <a:extLst>
              <a:ext uri="{FF2B5EF4-FFF2-40B4-BE49-F238E27FC236}">
                <a16:creationId xmlns:a16="http://schemas.microsoft.com/office/drawing/2014/main" id="{2F68BFD2-BFCA-43DB-93CB-F28496A4E567}"/>
              </a:ext>
            </a:extLst>
          </p:cNvPr>
          <p:cNvSpPr/>
          <p:nvPr/>
        </p:nvSpPr>
        <p:spPr>
          <a:xfrm>
            <a:off x="9358333"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69" name="Rectangle 168">
            <a:extLst>
              <a:ext uri="{FF2B5EF4-FFF2-40B4-BE49-F238E27FC236}">
                <a16:creationId xmlns:a16="http://schemas.microsoft.com/office/drawing/2014/main" id="{28419992-4396-4AE8-9B5E-36077666D5C6}"/>
              </a:ext>
            </a:extLst>
          </p:cNvPr>
          <p:cNvSpPr/>
          <p:nvPr/>
        </p:nvSpPr>
        <p:spPr>
          <a:xfrm>
            <a:off x="10083282"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0" name="Rectangle 169">
            <a:extLst>
              <a:ext uri="{FF2B5EF4-FFF2-40B4-BE49-F238E27FC236}">
                <a16:creationId xmlns:a16="http://schemas.microsoft.com/office/drawing/2014/main" id="{593E5BB1-5A7D-4525-949B-98C7FB999608}"/>
              </a:ext>
            </a:extLst>
          </p:cNvPr>
          <p:cNvSpPr/>
          <p:nvPr/>
        </p:nvSpPr>
        <p:spPr>
          <a:xfrm>
            <a:off x="10803362" y="458369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1" name="Rectangle 170">
            <a:extLst>
              <a:ext uri="{FF2B5EF4-FFF2-40B4-BE49-F238E27FC236}">
                <a16:creationId xmlns:a16="http://schemas.microsoft.com/office/drawing/2014/main" id="{A368F800-F9E7-4CB8-90F6-21210ECA3463}"/>
              </a:ext>
            </a:extLst>
          </p:cNvPr>
          <p:cNvSpPr/>
          <p:nvPr/>
        </p:nvSpPr>
        <p:spPr>
          <a:xfrm>
            <a:off x="9015197" y="4583698"/>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p:sp>
        <p:nvSpPr>
          <p:cNvPr id="172" name="Rectangle 171">
            <a:extLst>
              <a:ext uri="{FF2B5EF4-FFF2-40B4-BE49-F238E27FC236}">
                <a16:creationId xmlns:a16="http://schemas.microsoft.com/office/drawing/2014/main" id="{3627619B-B30F-4CD1-9A11-AA1F775E18C4}"/>
              </a:ext>
            </a:extLst>
          </p:cNvPr>
          <p:cNvSpPr/>
          <p:nvPr/>
        </p:nvSpPr>
        <p:spPr>
          <a:xfrm>
            <a:off x="6859825"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3" name="Rectangle 172">
            <a:extLst>
              <a:ext uri="{FF2B5EF4-FFF2-40B4-BE49-F238E27FC236}">
                <a16:creationId xmlns:a16="http://schemas.microsoft.com/office/drawing/2014/main" id="{D3E1937E-EF5A-4A64-972F-8F5D5108DA91}"/>
              </a:ext>
            </a:extLst>
          </p:cNvPr>
          <p:cNvSpPr/>
          <p:nvPr/>
        </p:nvSpPr>
        <p:spPr>
          <a:xfrm>
            <a:off x="7575036"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4" name="Rectangle 173">
            <a:extLst>
              <a:ext uri="{FF2B5EF4-FFF2-40B4-BE49-F238E27FC236}">
                <a16:creationId xmlns:a16="http://schemas.microsoft.com/office/drawing/2014/main" id="{90D54089-96A2-4A87-A4EE-E9FAA0FA5EE7}"/>
              </a:ext>
            </a:extLst>
          </p:cNvPr>
          <p:cNvSpPr/>
          <p:nvPr/>
        </p:nvSpPr>
        <p:spPr>
          <a:xfrm>
            <a:off x="8295116"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5" name="Rectangle 174">
            <a:extLst>
              <a:ext uri="{FF2B5EF4-FFF2-40B4-BE49-F238E27FC236}">
                <a16:creationId xmlns:a16="http://schemas.microsoft.com/office/drawing/2014/main" id="{11294FCE-E21D-4798-9E55-F80C3F369D44}"/>
              </a:ext>
            </a:extLst>
          </p:cNvPr>
          <p:cNvSpPr/>
          <p:nvPr/>
        </p:nvSpPr>
        <p:spPr>
          <a:xfrm>
            <a:off x="9358333"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6" name="Rectangle 175">
            <a:extLst>
              <a:ext uri="{FF2B5EF4-FFF2-40B4-BE49-F238E27FC236}">
                <a16:creationId xmlns:a16="http://schemas.microsoft.com/office/drawing/2014/main" id="{721DBA97-4795-4269-8B5F-3148CA70407D}"/>
              </a:ext>
            </a:extLst>
          </p:cNvPr>
          <p:cNvSpPr/>
          <p:nvPr/>
        </p:nvSpPr>
        <p:spPr>
          <a:xfrm>
            <a:off x="10083282"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7" name="Rectangle 176">
            <a:extLst>
              <a:ext uri="{FF2B5EF4-FFF2-40B4-BE49-F238E27FC236}">
                <a16:creationId xmlns:a16="http://schemas.microsoft.com/office/drawing/2014/main" id="{C589ECFB-E67C-4417-BA2C-9598FD034172}"/>
              </a:ext>
            </a:extLst>
          </p:cNvPr>
          <p:cNvSpPr/>
          <p:nvPr/>
        </p:nvSpPr>
        <p:spPr>
          <a:xfrm>
            <a:off x="10803362" y="5303778"/>
            <a:ext cx="720080" cy="720080"/>
          </a:xfrm>
          <a:prstGeom prst="rect">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4000" dirty="0">
              <a:solidFill>
                <a:srgbClr val="585858"/>
              </a:solidFill>
            </a:endParaRPr>
          </a:p>
        </p:txBody>
      </p:sp>
      <p:sp>
        <p:nvSpPr>
          <p:cNvPr id="178" name="Rectangle 177">
            <a:extLst>
              <a:ext uri="{FF2B5EF4-FFF2-40B4-BE49-F238E27FC236}">
                <a16:creationId xmlns:a16="http://schemas.microsoft.com/office/drawing/2014/main" id="{04B5FCA3-AE93-4CB1-8A84-0EBB551F7837}"/>
              </a:ext>
            </a:extLst>
          </p:cNvPr>
          <p:cNvSpPr/>
          <p:nvPr/>
        </p:nvSpPr>
        <p:spPr>
          <a:xfrm>
            <a:off x="9015197" y="5303778"/>
            <a:ext cx="360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585858"/>
                </a:solidFill>
              </a:rPr>
              <a:t>.</a:t>
            </a:r>
          </a:p>
        </p:txBody>
      </p:sp>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047EA0F1-37B6-4B86-8B7A-7AE65A527FF2}"/>
                  </a:ext>
                </a:extLst>
              </p:cNvPr>
              <p:cNvSpPr/>
              <p:nvPr/>
            </p:nvSpPr>
            <p:spPr>
              <a:xfrm>
                <a:off x="6128859" y="4583698"/>
                <a:ext cx="7200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4000" b="0" i="0" smtClean="0">
                          <a:solidFill>
                            <a:srgbClr val="585858"/>
                          </a:solidFill>
                          <a:latin typeface="Cambria Math" panose="02040503050406030204" pitchFamily="18" charset="0"/>
                        </a:rPr>
                        <m:t>−</m:t>
                      </m:r>
                    </m:oMath>
                  </m:oMathPara>
                </a14:m>
                <a:endParaRPr lang="en-GB" sz="4000" dirty="0">
                  <a:solidFill>
                    <a:srgbClr val="585858"/>
                  </a:solidFill>
                </a:endParaRPr>
              </a:p>
            </p:txBody>
          </p:sp>
        </mc:Choice>
        <mc:Fallback xmlns="">
          <p:sp>
            <p:nvSpPr>
              <p:cNvPr id="179" name="Rectangle 178">
                <a:extLst>
                  <a:ext uri="{FF2B5EF4-FFF2-40B4-BE49-F238E27FC236}">
                    <a16:creationId xmlns:a16="http://schemas.microsoft.com/office/drawing/2014/main" id="{047EA0F1-37B6-4B86-8B7A-7AE65A527FF2}"/>
                  </a:ext>
                </a:extLst>
              </p:cNvPr>
              <p:cNvSpPr>
                <a:spLocks noRot="1" noChangeAspect="1" noMove="1" noResize="1" noEditPoints="1" noAdjustHandles="1" noChangeArrowheads="1" noChangeShapeType="1" noTextEdit="1"/>
              </p:cNvSpPr>
              <p:nvPr/>
            </p:nvSpPr>
            <p:spPr>
              <a:xfrm>
                <a:off x="6128859" y="4583698"/>
                <a:ext cx="720080" cy="720080"/>
              </a:xfrm>
              <a:prstGeom prst="rect">
                <a:avLst/>
              </a:prstGeom>
              <a:blipFill>
                <a:blip r:embed="rId6"/>
                <a:stretch>
                  <a:fillRect/>
                </a:stretch>
              </a:blipFill>
              <a:ln>
                <a:noFill/>
              </a:ln>
            </p:spPr>
            <p:txBody>
              <a:bodyPr/>
              <a:lstStyle/>
              <a:p>
                <a:r>
                  <a:rPr lang="en-GB">
                    <a:noFill/>
                  </a:rPr>
                  <a:t> </a:t>
                </a:r>
              </a:p>
            </p:txBody>
          </p:sp>
        </mc:Fallback>
      </mc:AlternateContent>
      <p:cxnSp>
        <p:nvCxnSpPr>
          <p:cNvPr id="180" name="Straight Connector 179">
            <a:extLst>
              <a:ext uri="{FF2B5EF4-FFF2-40B4-BE49-F238E27FC236}">
                <a16:creationId xmlns:a16="http://schemas.microsoft.com/office/drawing/2014/main" id="{9CAB0A2F-8076-4048-993F-D8BC5F88510E}"/>
              </a:ext>
            </a:extLst>
          </p:cNvPr>
          <p:cNvCxnSpPr>
            <a:cxnSpLocks/>
          </p:cNvCxnSpPr>
          <p:nvPr/>
        </p:nvCxnSpPr>
        <p:spPr>
          <a:xfrm>
            <a:off x="6672064" y="5314731"/>
            <a:ext cx="4923386" cy="0"/>
          </a:xfrm>
          <a:prstGeom prst="line">
            <a:avLst/>
          </a:prstGeom>
          <a:ln w="28575">
            <a:solidFill>
              <a:srgbClr val="5858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20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556792"/>
            <a:ext cx="10972800" cy="4752528"/>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2 Operating on number Theme Overview Document</a:t>
            </a:r>
            <a:endParaRPr lang="en-GB" dirty="0"/>
          </a:p>
          <a:p>
            <a:pPr lvl="2"/>
            <a:r>
              <a:rPr lang="en-GB" dirty="0">
                <a:hlinkClick r:id="rId5"/>
              </a:rPr>
              <a:t>2.1 Arithmetic procedures Core Concept Document</a:t>
            </a:r>
            <a:endParaRPr lang="en-GB" dirty="0"/>
          </a:p>
          <a:p>
            <a:pPr lvl="1"/>
            <a:r>
              <a:rPr lang="en-GB" dirty="0">
                <a:hlinkClick r:id="rId6"/>
              </a:rPr>
              <a:t>Using mathematical representations at KS3 | NCETM</a:t>
            </a:r>
            <a:endParaRPr lang="en-GB" dirty="0"/>
          </a:p>
          <a:p>
            <a:pPr lvl="1"/>
            <a:r>
              <a:rPr lang="en-GB" dirty="0">
                <a:hlinkClick r:id="rId7"/>
              </a:rPr>
              <a:t>Insights from experienced teachers | NCETM</a:t>
            </a:r>
            <a:r>
              <a:rPr lang="en-GB" dirty="0"/>
              <a:t> </a:t>
            </a:r>
          </a:p>
          <a:p>
            <a:pPr lvl="1"/>
            <a:r>
              <a:rPr lang="en-GB" sz="2000" dirty="0">
                <a:hlinkClick r:id="rId8"/>
              </a:rPr>
              <a:t>Mathematical Prompts for Deeper Thinking videos | NCETM</a:t>
            </a:r>
            <a:endParaRPr lang="en-GB" dirty="0"/>
          </a:p>
          <a:p>
            <a:pPr lvl="1"/>
            <a:r>
              <a:rPr lang="en-GB" dirty="0">
                <a:hlinkClick r:id="rId9"/>
              </a:rPr>
              <a:t>NCETM primary mastery professional development materials</a:t>
            </a:r>
            <a:endParaRPr lang="en-GB" dirty="0"/>
          </a:p>
          <a:p>
            <a:pPr lvl="1"/>
            <a:r>
              <a:rPr lang="en-GB" dirty="0">
                <a:hlinkClick r:id="rId10"/>
              </a:rPr>
              <a:t>NCETM primary assessment materials</a:t>
            </a:r>
            <a:endParaRPr lang="en-GB" dirty="0"/>
          </a:p>
          <a:p>
            <a:r>
              <a:rPr lang="en-GB" dirty="0"/>
              <a:t>There are also references to:</a:t>
            </a:r>
          </a:p>
          <a:p>
            <a:pPr lvl="1"/>
            <a:r>
              <a:rPr lang="en-GB" dirty="0">
                <a:hlinkClick r:id="rId11"/>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15680" y="731651"/>
            <a:ext cx="6984776"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57879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03105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2.1.1.2 Generalise and fluently use addition and subtraction strategies, including columnar formats, with decimals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Partition a number in multiple ways.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partitioning as a part of the columnar method with decimals.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Manipulate place value correctly when calculating with integers and decimals.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4968552"/>
          </a:xfrm>
        </p:spPr>
        <p:txBody>
          <a:bodyPr>
            <a:noAutofit/>
          </a:bodyPr>
          <a:lstStyle/>
          <a:p>
            <a:pPr>
              <a:lnSpc>
                <a:spcPct val="100000"/>
              </a:lnSpc>
            </a:pPr>
            <a:r>
              <a:rPr lang="en-GB" sz="2200" dirty="0"/>
              <a:t>The ability to calculate is a fundamental skill in mathematics. However, students who know standard methods of calculation solely as a set of memorised steps, without any understanding of why they work and the laws of arithmetic on which they are based, may quickly forget them. </a:t>
            </a:r>
          </a:p>
          <a:p>
            <a:pPr>
              <a:lnSpc>
                <a:spcPct val="100000"/>
              </a:lnSpc>
            </a:pPr>
            <a:r>
              <a:rPr lang="en-GB" sz="2200" dirty="0"/>
              <a:t>Work in Key Stage 3 should develop students’ understanding of, and ability to use, standard arithmetic procedures both conceptually and procedurally by ensuring they:</a:t>
            </a:r>
          </a:p>
          <a:p>
            <a:pPr lvl="1">
              <a:lnSpc>
                <a:spcPct val="100000"/>
              </a:lnSpc>
            </a:pPr>
            <a:r>
              <a:rPr lang="en-GB" sz="1800" dirty="0"/>
              <a:t>have a strong understanding of the mathematical structures that underpin these standard procedures</a:t>
            </a:r>
          </a:p>
          <a:p>
            <a:pPr lvl="1">
              <a:lnSpc>
                <a:spcPct val="100000"/>
              </a:lnSpc>
            </a:pPr>
            <a:r>
              <a:rPr lang="en-GB" sz="1800" dirty="0"/>
              <a:t>generalise these standard procedures with integers, extending to use with decimals, and appreciate that the structures are the same</a:t>
            </a:r>
          </a:p>
          <a:p>
            <a:pPr lvl="1">
              <a:lnSpc>
                <a:spcPct val="100000"/>
              </a:lnSpc>
            </a:pPr>
            <a:r>
              <a:rPr lang="en-GB" sz="1800" dirty="0"/>
              <a:t>develop fluency with a range of calculation approaches and techniques involving combinations of numbers (positive and negative integers, decimals and fractions) and operations. They should develop an ability to exploit number relationships and structures in order to calculate efficiently. </a:t>
            </a:r>
          </a:p>
        </p:txBody>
      </p:sp>
    </p:spTree>
    <p:extLst>
      <p:ext uri="{BB962C8B-B14F-4D97-AF65-F5344CB8AC3E}">
        <p14:creationId xmlns:p14="http://schemas.microsoft.com/office/powerpoint/2010/main" val="276337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968552"/>
          </a:xfrm>
        </p:spPr>
        <p:txBody>
          <a:bodyPr>
            <a:normAutofit fontScale="85000" lnSpcReduction="20000"/>
          </a:bodyPr>
          <a:lstStyle/>
          <a:p>
            <a:pPr>
              <a:lnSpc>
                <a:spcPct val="110000"/>
              </a:lnSpc>
            </a:pPr>
            <a:r>
              <a:rPr lang="en-GB" dirty="0"/>
              <a:t>Adding and subtracting integers and, to some extent, decimals using the standard columnar format will be familiar to students from Key Stage 2.</a:t>
            </a:r>
          </a:p>
          <a:p>
            <a:pPr>
              <a:lnSpc>
                <a:spcPct val="110000"/>
              </a:lnSpc>
            </a:pPr>
            <a:r>
              <a:rPr lang="en-GB" dirty="0"/>
              <a:t>The focus in Key Stage 3 is on deeply understanding the structures underpinning the standard columnar format and generalising fully to decimals (i.e. not regarding calculation with decimals as a separate method). </a:t>
            </a:r>
          </a:p>
          <a:p>
            <a:pPr>
              <a:lnSpc>
                <a:spcPct val="110000"/>
              </a:lnSpc>
            </a:pPr>
            <a:r>
              <a:rPr lang="en-GB" dirty="0"/>
              <a:t>Key to students’ development is not only proficiency with arithmetic procedures, but also a connected understanding of the underlying concepts and an ability to think and calculate creatively with complex and multi-faceted calculations.</a:t>
            </a:r>
          </a:p>
          <a:p>
            <a:pPr>
              <a:lnSpc>
                <a:spcPct val="110000"/>
              </a:lnSpc>
            </a:pPr>
            <a:r>
              <a:rPr lang="en-GB" dirty="0"/>
              <a:t>A key idea is that of ‘unitising’ – adding quantities of the same ‘unit’. For example, the standard columnar method with decimal numbers exploits the idea that hundreds can be added to hundreds, tens to tens, ones to ones, tenths to tenths, hundredths to hundredths, etc., and this gives meaning to why decimals need to be aligned as they do in the standard method. </a:t>
            </a:r>
          </a:p>
          <a:p>
            <a:pPr>
              <a:lnSpc>
                <a:spcPct val="110000"/>
              </a:lnSpc>
            </a:pPr>
            <a:r>
              <a:rPr lang="en-GB" dirty="0"/>
              <a:t>Broadening the range of possible examples students explore and work with will deepen their understanding of the underlying additive structures.</a:t>
            </a:r>
          </a:p>
          <a:p>
            <a:pPr>
              <a:lnSpc>
                <a:spcPct val="110000"/>
              </a:lnSpc>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745813895"/>
              </p:ext>
            </p:extLst>
          </p:nvPr>
        </p:nvGraphicFramePr>
        <p:xfrm>
          <a:off x="695400" y="1134343"/>
          <a:ext cx="6587435" cy="5301516"/>
        </p:xfrm>
        <a:graphic>
          <a:graphicData uri="http://schemas.openxmlformats.org/drawingml/2006/table">
            <a:tbl>
              <a:tblPr firstRow="1" bandRow="1">
                <a:tableStyleId>{E8B1032C-EA38-4F05-BA0D-38AFFFC7BED3}</a:tableStyleId>
              </a:tblPr>
              <a:tblGrid>
                <a:gridCol w="6587435">
                  <a:extLst>
                    <a:ext uri="{9D8B030D-6E8A-4147-A177-3AD203B41FA5}">
                      <a16:colId xmlns:a16="http://schemas.microsoft.com/office/drawing/2014/main" val="590117535"/>
                    </a:ext>
                  </a:extLst>
                </a:gridCol>
              </a:tblGrid>
              <a:tr h="343695">
                <a:tc>
                  <a:txBody>
                    <a:bodyPr/>
                    <a:lstStyle/>
                    <a:p>
                      <a:r>
                        <a:rPr lang="en-GB" dirty="0"/>
                        <a:t>Upper Key Stage 2 Learning Outcome</a:t>
                      </a:r>
                    </a:p>
                  </a:txBody>
                  <a:tcPr/>
                </a:tc>
                <a:extLst>
                  <a:ext uri="{0D108BD9-81ED-4DB2-BD59-A6C34878D82A}">
                    <a16:rowId xmlns:a16="http://schemas.microsoft.com/office/drawing/2014/main" val="1564221312"/>
                  </a:ext>
                </a:extLst>
              </a:tr>
              <a:tr h="859237">
                <a:tc>
                  <a:txBody>
                    <a:bodyPr/>
                    <a:lstStyle/>
                    <a:p>
                      <a:pPr marL="285750" indent="-285750">
                        <a:buFont typeface="Arial" panose="020B0604020202020204" pitchFamily="34" charset="0"/>
                        <a:buChar char="•"/>
                      </a:pPr>
                      <a:r>
                        <a:rPr lang="en-GB" dirty="0"/>
                        <a:t>Add and subtract whole numbers with more than four digits, including using formal written methods (columnar addition and subtraction)</a:t>
                      </a:r>
                      <a:endParaRPr lang="en-GB" dirty="0">
                        <a:highlight>
                          <a:srgbClr val="FFFF00"/>
                        </a:highlight>
                      </a:endParaRPr>
                    </a:p>
                  </a:txBody>
                  <a:tcPr/>
                </a:tc>
                <a:extLst>
                  <a:ext uri="{0D108BD9-81ED-4DB2-BD59-A6C34878D82A}">
                    <a16:rowId xmlns:a16="http://schemas.microsoft.com/office/drawing/2014/main" val="1387505252"/>
                  </a:ext>
                </a:extLst>
              </a:tr>
              <a:tr h="730852">
                <a:tc>
                  <a:txBody>
                    <a:bodyPr/>
                    <a:lstStyle/>
                    <a:p>
                      <a:pPr marL="285750" indent="-285750">
                        <a:buFont typeface="Arial" panose="020B0604020202020204" pitchFamily="34" charset="0"/>
                        <a:buChar char="•"/>
                      </a:pPr>
                      <a:r>
                        <a:rPr lang="en-GB" dirty="0"/>
                        <a:t>Multiply and divide whole numbers and those involving decimals by 10, 100 and 1 000</a:t>
                      </a:r>
                    </a:p>
                  </a:txBody>
                  <a:tcPr/>
                </a:tc>
                <a:extLst>
                  <a:ext uri="{0D108BD9-81ED-4DB2-BD59-A6C34878D82A}">
                    <a16:rowId xmlns:a16="http://schemas.microsoft.com/office/drawing/2014/main" val="502591801"/>
                  </a:ext>
                </a:extLst>
              </a:tr>
              <a:tr h="7308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their knowledge of the order of operations to carry out calculations involving the four operations</a:t>
                      </a:r>
                    </a:p>
                  </a:txBody>
                  <a:tcPr/>
                </a:tc>
                <a:extLst>
                  <a:ext uri="{0D108BD9-81ED-4DB2-BD59-A6C34878D82A}">
                    <a16:rowId xmlns:a16="http://schemas.microsoft.com/office/drawing/2014/main" val="2887169869"/>
                  </a:ext>
                </a:extLst>
              </a:tr>
              <a:tr h="85923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addition and subtraction multi-step problems in contexts, deciding which operations and methods to use and why</a:t>
                      </a:r>
                    </a:p>
                  </a:txBody>
                  <a:tcPr/>
                </a:tc>
                <a:extLst>
                  <a:ext uri="{0D108BD9-81ED-4DB2-BD59-A6C34878D82A}">
                    <a16:rowId xmlns:a16="http://schemas.microsoft.com/office/drawing/2014/main" val="466310031"/>
                  </a:ext>
                </a:extLst>
              </a:tr>
              <a:tr h="730852">
                <a:tc>
                  <a:txBody>
                    <a:bodyPr/>
                    <a:lstStyle/>
                    <a:p>
                      <a:pPr marL="285750" indent="-285750">
                        <a:buFont typeface="Arial" panose="020B0604020202020204" pitchFamily="34" charset="0"/>
                        <a:buChar char="•"/>
                      </a:pPr>
                      <a:r>
                        <a:rPr lang="en-GB" dirty="0"/>
                        <a:t>Solve problems involving addition, subtraction, multiplication and division</a:t>
                      </a:r>
                    </a:p>
                  </a:txBody>
                  <a:tcPr/>
                </a:tc>
                <a:extLst>
                  <a:ext uri="{0D108BD9-81ED-4DB2-BD59-A6C34878D82A}">
                    <a16:rowId xmlns:a16="http://schemas.microsoft.com/office/drawing/2014/main" val="2537917201"/>
                  </a:ext>
                </a:extLst>
              </a:tr>
              <a:tr h="85923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376</TotalTime>
  <Words>6302</Words>
  <Application>Microsoft Office PowerPoint</Application>
  <PresentationFormat>Widescreen</PresentationFormat>
  <Paragraphs>541</Paragraphs>
  <Slides>44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Myriad Pro</vt:lpstr>
      <vt:lpstr>Symbol</vt:lpstr>
      <vt:lpstr>Custom Design</vt:lpstr>
      <vt:lpstr>Fluently add and subtract with decimals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Checking prior learning</vt:lpstr>
      <vt:lpstr>Common difficulties and misconceptions</vt:lpstr>
      <vt:lpstr>Common difficulties and misconceptions (1)</vt:lpstr>
      <vt:lpstr>Common difficulties and misconceptions (2)</vt:lpstr>
      <vt:lpstr>Partition a number in multiple ways</vt:lpstr>
      <vt:lpstr>Partition a number in multiple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 partitioning as a part of the columnar method with decimals</vt:lpstr>
      <vt:lpstr>Understand partitioning as a part of the columnar method with decimals</vt:lpstr>
      <vt:lpstr>Understand partitioning as a part of the columnar method with decimals</vt:lpstr>
      <vt:lpstr>Understand partitioning as a part of the columnar method with decimals</vt:lpstr>
      <vt:lpstr>Manipulate place value correctly when calculating with integers and decimals</vt:lpstr>
      <vt:lpstr>Manipulate place value correctly when calculating with integers and decimals</vt:lpstr>
      <vt:lpstr>Reflection questions</vt:lpstr>
      <vt:lpstr>PowerPoint Presentation</vt:lpstr>
      <vt:lpstr>Appendices</vt:lpstr>
      <vt:lpstr>Key vocabulary (1) </vt:lpstr>
      <vt:lpstr>Key vocabulary (2) </vt:lpstr>
      <vt:lpstr>Representations and structure</vt:lpstr>
      <vt:lpstr>Previous learning (1)</vt:lpstr>
      <vt:lpstr>Previous learning (2)</vt:lpstr>
      <vt:lpstr>Future learning</vt:lpstr>
      <vt:lpstr>Example 5: editable examples</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Saved title</dc:title>
  <dc:creator>Rebecca Donaldson</dc:creator>
  <cp:lastModifiedBy>Steve McCormack</cp:lastModifiedBy>
  <cp:revision>3</cp:revision>
  <dcterms:created xsi:type="dcterms:W3CDTF">2021-04-22T10:51:33Z</dcterms:created>
  <dcterms:modified xsi:type="dcterms:W3CDTF">2021-10-19T12:15:43Z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