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 id="2147483676" r:id="rId6"/>
  </p:sldMasterIdLst>
  <p:notesMasterIdLst>
    <p:notesMasterId r:id="rId24"/>
  </p:notesMasterIdLst>
  <p:sldIdLst>
    <p:sldId id="312" r:id="rId7"/>
    <p:sldId id="257" r:id="rId8"/>
    <p:sldId id="258" r:id="rId9"/>
    <p:sldId id="267" r:id="rId10"/>
    <p:sldId id="268" r:id="rId11"/>
    <p:sldId id="266" r:id="rId12"/>
    <p:sldId id="270" r:id="rId13"/>
    <p:sldId id="264" r:id="rId14"/>
    <p:sldId id="333" r:id="rId15"/>
    <p:sldId id="324" r:id="rId16"/>
    <p:sldId id="269" r:id="rId17"/>
    <p:sldId id="272" r:id="rId18"/>
    <p:sldId id="273" r:id="rId19"/>
    <p:sldId id="327" r:id="rId20"/>
    <p:sldId id="328" r:id="rId21"/>
    <p:sldId id="330" r:id="rId22"/>
    <p:sldId id="3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R4Je/H4+K/1LwbvkYrXRw==" hashData="+IvnZJRlMMq0EyQfU9REuwcUHvROOAerwammAptsFJYeD76GOzG046jDDN1y7sWai2rQ/TbwN8F7jniawZ+hp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17" autoAdjust="0"/>
  </p:normalViewPr>
  <p:slideViewPr>
    <p:cSldViewPr snapToGrid="0">
      <p:cViewPr varScale="1">
        <p:scale>
          <a:sx n="65" d="100"/>
          <a:sy n="65" d="100"/>
        </p:scale>
        <p:origin x="9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“What do you see?”</a:t>
            </a:r>
          </a:p>
          <a:p>
            <a:r>
              <a:rPr lang="en-GB" dirty="0"/>
              <a:t>"I</a:t>
            </a:r>
            <a:r>
              <a:rPr lang="en-GB" baseline="0" dirty="0"/>
              <a:t> see one bird.</a:t>
            </a:r>
            <a:r>
              <a:rPr lang="en-GB" dirty="0"/>
              <a:t>”</a:t>
            </a:r>
            <a:endParaRPr lang="en-GB" baseline="0" dirty="0">
              <a:cs typeface="Calibri"/>
            </a:endParaRPr>
          </a:p>
          <a:p>
            <a:r>
              <a:rPr lang="en-GB" dirty="0"/>
              <a:t>"</a:t>
            </a:r>
            <a:r>
              <a:rPr lang="en-GB" baseline="0" dirty="0"/>
              <a:t>I see one basket.</a:t>
            </a:r>
            <a:r>
              <a:rPr lang="en-GB" dirty="0"/>
              <a:t>”</a:t>
            </a:r>
            <a:endParaRPr lang="en-GB" baseline="0" dirty="0">
              <a:cs typeface="Calibri"/>
            </a:endParaRPr>
          </a:p>
          <a:p>
            <a:r>
              <a:rPr lang="en-GB" dirty="0"/>
              <a:t>"</a:t>
            </a:r>
            <a:r>
              <a:rPr lang="en-GB" baseline="0" dirty="0"/>
              <a:t>I see one tree.</a:t>
            </a:r>
            <a:r>
              <a:rPr lang="en-GB" dirty="0"/>
              <a:t>”</a:t>
            </a:r>
            <a:endParaRPr lang="en-GB" baseline="0" dirty="0">
              <a:cs typeface="Calibri"/>
            </a:endParaRPr>
          </a:p>
          <a:p>
            <a:r>
              <a:rPr lang="en-GB" dirty="0"/>
              <a:t>"</a:t>
            </a:r>
            <a:r>
              <a:rPr lang="en-GB" baseline="0" dirty="0"/>
              <a:t>I see one apple.</a:t>
            </a:r>
            <a:r>
              <a:rPr lang="en-GB" dirty="0"/>
              <a:t>”</a:t>
            </a:r>
            <a:endParaRPr lang="en-GB" baseline="0" dirty="0">
              <a:cs typeface="Calibri"/>
            </a:endParaRPr>
          </a:p>
          <a:p>
            <a:r>
              <a:rPr lang="en-GB" dirty="0"/>
              <a:t>"</a:t>
            </a:r>
            <a:r>
              <a:rPr lang="en-GB" baseline="0" dirty="0"/>
              <a:t>I see One.</a:t>
            </a:r>
            <a:r>
              <a:rPr lang="en-GB" dirty="0">
                <a:cs typeface="Calibri"/>
              </a:rPr>
              <a:t>"</a:t>
            </a:r>
            <a:endParaRPr lang="en-GB" baseline="0" dirty="0">
              <a:cs typeface="Calibri"/>
            </a:endParaRPr>
          </a:p>
          <a:p>
            <a:r>
              <a:rPr lang="en-GB" dirty="0"/>
              <a:t>"</a:t>
            </a:r>
            <a:r>
              <a:rPr lang="en-GB" baseline="0" dirty="0"/>
              <a:t>I see the number </a:t>
            </a:r>
            <a:r>
              <a:rPr lang="en-GB" dirty="0"/>
              <a:t>1."</a:t>
            </a:r>
            <a:endParaRPr lang="en-GB" baseline="0" dirty="0">
              <a:cs typeface="Calibri"/>
            </a:endParaRPr>
          </a:p>
          <a:p>
            <a:endParaRPr lang="en-GB" baseline="0" dirty="0"/>
          </a:p>
          <a:p>
            <a:r>
              <a:rPr lang="en-GB" baseline="0" dirty="0"/>
              <a:t>Ask the children if they noticed in the programme some things that One counted that we can’t ‘see or draw a picture of’?</a:t>
            </a:r>
          </a:p>
          <a:p>
            <a:r>
              <a:rPr lang="en-GB" baseline="0" dirty="0"/>
              <a:t>Prompt: One hop or one step.</a:t>
            </a:r>
          </a:p>
          <a:p>
            <a:endParaRPr lang="en-GB" baseline="0" dirty="0"/>
          </a:p>
          <a:p>
            <a:r>
              <a:rPr lang="en-GB" baseline="0" dirty="0"/>
              <a:t>What other things can we count that we can’t ‘see’?</a:t>
            </a:r>
          </a:p>
          <a:p>
            <a:r>
              <a:rPr lang="en-GB" baseline="0" dirty="0"/>
              <a:t>Prompt: Bangs, claps, clicks.</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118566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Click 1: One jumps up and down. What did One just do? How many times?</a:t>
            </a:r>
            <a:endParaRPr lang="en-GB"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Invite a child up. Whisper an instruction in to the ear of the child so the rest of the class can’t hear, e.g. One hop, one jump, one clap.</a:t>
            </a:r>
            <a:endParaRPr lang="en-GB" baseline="0" dirty="0">
              <a:cs typeface="Calibri"/>
            </a:endParaRPr>
          </a:p>
          <a:p>
            <a:r>
              <a:rPr lang="en-GB" baseline="0" dirty="0"/>
              <a:t>Child performs the sequence. Ask the class to say what they saw happening.</a:t>
            </a:r>
            <a:endParaRPr lang="en-GB" baseline="0" dirty="0">
              <a:cs typeface="Calibri"/>
            </a:endParaRPr>
          </a:p>
          <a:p>
            <a:endParaRPr lang="en-GB" baseline="0" dirty="0"/>
          </a:p>
          <a:p>
            <a:r>
              <a:rPr lang="en-GB" baseline="0" dirty="0"/>
              <a:t>Ask </a:t>
            </a:r>
            <a:r>
              <a:rPr lang="en-GB" dirty="0"/>
              <a:t>“</a:t>
            </a:r>
            <a:r>
              <a:rPr lang="en-GB" baseline="0" dirty="0"/>
              <a:t>How many times did he/she hop</a:t>
            </a:r>
            <a:r>
              <a:rPr lang="en-GB" dirty="0"/>
              <a:t>?"</a:t>
            </a:r>
            <a:endParaRPr lang="en-GB" baseline="0" dirty="0">
              <a:cs typeface="Calibri"/>
            </a:endParaRPr>
          </a:p>
          <a:p>
            <a:r>
              <a:rPr lang="en-GB" baseline="0" dirty="0"/>
              <a:t>Ans: </a:t>
            </a:r>
            <a:r>
              <a:rPr lang="en-GB" dirty="0"/>
              <a:t>"</a:t>
            </a:r>
            <a:r>
              <a:rPr lang="en-GB" baseline="0" dirty="0"/>
              <a:t>He/she hopped one time</a:t>
            </a:r>
            <a:r>
              <a:rPr lang="en-GB" dirty="0"/>
              <a:t>"</a:t>
            </a:r>
            <a:r>
              <a:rPr lang="en-GB" baseline="0" dirty="0"/>
              <a:t> or </a:t>
            </a:r>
            <a:r>
              <a:rPr lang="en-GB" dirty="0"/>
              <a:t>"</a:t>
            </a:r>
            <a:r>
              <a:rPr lang="en-GB" baseline="0" dirty="0"/>
              <a:t>He/she hopped </a:t>
            </a:r>
            <a:r>
              <a:rPr lang="en-GB" b="1" baseline="0" dirty="0"/>
              <a:t>once</a:t>
            </a:r>
            <a:r>
              <a:rPr lang="en-GB" b="1" dirty="0"/>
              <a:t>"</a:t>
            </a:r>
            <a:r>
              <a:rPr lang="en-GB" dirty="0">
                <a:cs typeface="Calibri"/>
              </a:rPr>
              <a:t>.</a:t>
            </a:r>
            <a:endParaRPr lang="en-GB" dirty="0"/>
          </a:p>
          <a:p>
            <a:endParaRPr lang="en-GB" dirty="0"/>
          </a:p>
          <a:p>
            <a:r>
              <a:rPr lang="en-GB" baseline="0" dirty="0"/>
              <a:t>Ask </a:t>
            </a:r>
            <a:r>
              <a:rPr lang="en-GB" dirty="0"/>
              <a:t>"How</a:t>
            </a:r>
            <a:r>
              <a:rPr lang="en-GB" baseline="0" dirty="0"/>
              <a:t> many times did he/she jump</a:t>
            </a:r>
            <a:r>
              <a:rPr lang="en-GB" dirty="0"/>
              <a:t>?"</a:t>
            </a:r>
            <a:endParaRPr lang="en-GB" baseline="0" dirty="0">
              <a:cs typeface="Calibri"/>
            </a:endParaRPr>
          </a:p>
          <a:p>
            <a:r>
              <a:rPr lang="en-GB" baseline="0" dirty="0"/>
              <a:t>Ans: </a:t>
            </a:r>
            <a:r>
              <a:rPr lang="en-GB" dirty="0"/>
              <a:t>"</a:t>
            </a:r>
            <a:r>
              <a:rPr lang="en-GB" baseline="0" dirty="0"/>
              <a:t>He</a:t>
            </a:r>
            <a:r>
              <a:rPr lang="en-GB" dirty="0"/>
              <a:t>/she</a:t>
            </a:r>
            <a:r>
              <a:rPr lang="en-GB" baseline="0" dirty="0"/>
              <a:t> jumped one time</a:t>
            </a:r>
            <a:r>
              <a:rPr lang="en-GB" dirty="0"/>
              <a:t>"</a:t>
            </a:r>
            <a:r>
              <a:rPr lang="en-GB" baseline="0" dirty="0"/>
              <a:t> or </a:t>
            </a:r>
            <a:r>
              <a:rPr lang="en-GB" dirty="0"/>
              <a:t>"</a:t>
            </a:r>
            <a:r>
              <a:rPr lang="en-GB" baseline="0" dirty="0"/>
              <a:t>He</a:t>
            </a:r>
            <a:r>
              <a:rPr lang="en-GB" dirty="0"/>
              <a:t>/she</a:t>
            </a:r>
            <a:r>
              <a:rPr lang="en-GB" baseline="0" dirty="0"/>
              <a:t> jumped </a:t>
            </a:r>
            <a:r>
              <a:rPr lang="en-GB" b="1" baseline="0" dirty="0"/>
              <a:t>once</a:t>
            </a:r>
            <a:r>
              <a:rPr lang="en-GB" b="1" dirty="0"/>
              <a:t>".</a:t>
            </a:r>
            <a:endParaRPr lang="en-GB" b="1" baseline="0" dirty="0">
              <a:cs typeface="Calibri"/>
            </a:endParaRPr>
          </a:p>
          <a:p>
            <a:endParaRPr lang="en-GB" b="1" baseline="0" dirty="0"/>
          </a:p>
          <a:p>
            <a:r>
              <a:rPr lang="en-GB" b="0" baseline="0" dirty="0"/>
              <a:t>Ask </a:t>
            </a:r>
            <a:r>
              <a:rPr lang="en-GB" dirty="0"/>
              <a:t>"How</a:t>
            </a:r>
            <a:r>
              <a:rPr lang="en-GB" b="0" baseline="0" dirty="0"/>
              <a:t> many times did he/</a:t>
            </a:r>
            <a:r>
              <a:rPr lang="en-GB" b="0" baseline="0"/>
              <a:t>she clap?</a:t>
            </a:r>
            <a:r>
              <a:rPr lang="en-GB"/>
              <a:t>"</a:t>
            </a:r>
            <a:endParaRPr lang="en-GB" b="0" baseline="0" dirty="0">
              <a:cs typeface="Calibri"/>
            </a:endParaRPr>
          </a:p>
          <a:p>
            <a:r>
              <a:rPr lang="en-GB" b="0" baseline="0" dirty="0"/>
              <a:t>Ans: </a:t>
            </a:r>
            <a:r>
              <a:rPr lang="en-GB" dirty="0"/>
              <a:t>"</a:t>
            </a:r>
            <a:r>
              <a:rPr lang="en-GB" b="0" baseline="0" dirty="0"/>
              <a:t>He</a:t>
            </a:r>
            <a:r>
              <a:rPr lang="en-GB" dirty="0"/>
              <a:t>/she</a:t>
            </a:r>
            <a:r>
              <a:rPr lang="en-GB" b="0" baseline="0" dirty="0"/>
              <a:t> clapped one time</a:t>
            </a:r>
            <a:r>
              <a:rPr lang="en-GB" dirty="0"/>
              <a:t>"</a:t>
            </a:r>
            <a:r>
              <a:rPr lang="en-GB" b="0" baseline="0" dirty="0"/>
              <a:t> or </a:t>
            </a:r>
            <a:r>
              <a:rPr lang="en-GB" dirty="0"/>
              <a:t>"He/she</a:t>
            </a:r>
            <a:r>
              <a:rPr lang="en-GB" b="0" baseline="0" dirty="0"/>
              <a:t> clapped </a:t>
            </a:r>
            <a:r>
              <a:rPr lang="en-GB" b="1" baseline="0" dirty="0"/>
              <a:t>once</a:t>
            </a:r>
            <a:r>
              <a:rPr lang="en-GB" b="1" dirty="0"/>
              <a:t>"</a:t>
            </a:r>
            <a:r>
              <a:rPr lang="en-GB" dirty="0">
                <a:cs typeface="Calibri"/>
              </a:rPr>
              <a:t>.</a:t>
            </a:r>
            <a:endParaRPr lang="en-GB" b="0" baseline="0"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85171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Children work in pairs to give each other instructions to perform actions once in a sequence.</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415922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393382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5</a:t>
            </a:fld>
            <a:endParaRPr lang="en-GB"/>
          </a:p>
        </p:txBody>
      </p:sp>
    </p:spTree>
    <p:extLst>
      <p:ext uri="{BB962C8B-B14F-4D97-AF65-F5344CB8AC3E}">
        <p14:creationId xmlns:p14="http://schemas.microsoft.com/office/powerpoint/2010/main" val="123289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what the children noticed</a:t>
            </a:r>
            <a:r>
              <a:rPr lang="en-GB" baseline="0"/>
              <a:t> about the programme. What did they like about it?</a:t>
            </a:r>
          </a:p>
          <a:p>
            <a:r>
              <a:rPr lang="en-GB" baseline="0"/>
              <a:t>Ask</a:t>
            </a:r>
            <a:r>
              <a:rPr lang="en-GB" baseline="0" dirty="0"/>
              <a:t>:</a:t>
            </a:r>
            <a:r>
              <a:rPr lang="en-GB" baseline="0"/>
              <a:t> “</a:t>
            </a:r>
            <a:r>
              <a:rPr lang="en-GB"/>
              <a:t>When</a:t>
            </a:r>
            <a:r>
              <a:rPr lang="en-GB" baseline="0"/>
              <a:t> have you been on your own?”, “</a:t>
            </a:r>
            <a:r>
              <a:rPr lang="en-GB"/>
              <a:t>What</a:t>
            </a:r>
            <a:r>
              <a:rPr lang="en-GB" baseline="0"/>
              <a:t> did it feel like?” </a:t>
            </a:r>
            <a:r>
              <a:rPr lang="en-GB" baseline="0" dirty="0"/>
              <a:t>“</a:t>
            </a:r>
            <a:r>
              <a:rPr lang="en-GB" baseline="0"/>
              <a:t>When </a:t>
            </a:r>
            <a:r>
              <a:rPr lang="en-GB" baseline="0" dirty="0"/>
              <a:t>are </a:t>
            </a:r>
            <a:r>
              <a:rPr lang="en-GB" baseline="0"/>
              <a:t>you on your own </a:t>
            </a:r>
            <a:r>
              <a:rPr lang="en-GB" baseline="0" dirty="0"/>
              <a:t>when </a:t>
            </a:r>
            <a:r>
              <a:rPr lang="en-GB" baseline="0"/>
              <a:t>no-one else is with you</a:t>
            </a:r>
            <a:r>
              <a:rPr lang="en-GB" baseline="0" dirty="0"/>
              <a:t>?”.</a:t>
            </a:r>
            <a:endParaRPr lang="en-GB">
              <a:cs typeface="Calibri"/>
            </a:endParaRPr>
          </a:p>
          <a:p>
            <a:endParaRPr lang="en-GB" baseline="0"/>
          </a:p>
          <a:p>
            <a:endParaRPr lang="en-GB" baseline="0"/>
          </a:p>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80655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the single items that children noticed in the programme</a:t>
            </a:r>
            <a:r>
              <a:rPr lang="en-GB" dirty="0"/>
              <a:t>.</a:t>
            </a:r>
            <a:r>
              <a:rPr lang="en-GB"/>
              <a:t> </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217536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endParaRPr lang="en-GB" dirty="0"/>
          </a:p>
          <a:p>
            <a:r>
              <a:rPr lang="en-GB" dirty="0"/>
              <a:t>Ask the children “What do you notice?”</a:t>
            </a:r>
            <a:endParaRPr lang="en-GB" dirty="0">
              <a:cs typeface="Calibri"/>
            </a:endParaRPr>
          </a:p>
          <a:p>
            <a:r>
              <a:rPr lang="en-GB" dirty="0"/>
              <a:t>Ask the children to discuss how each</a:t>
            </a:r>
            <a:r>
              <a:rPr lang="en-GB" baseline="0" dirty="0"/>
              <a:t> picture on the left has a partner on the right.</a:t>
            </a:r>
            <a:r>
              <a:rPr lang="en-GB" dirty="0"/>
              <a:t> Accept any</a:t>
            </a:r>
            <a:r>
              <a:rPr lang="en-GB" baseline="0" dirty="0"/>
              <a:t> answer</a:t>
            </a:r>
            <a:r>
              <a:rPr lang="en-GB" dirty="0"/>
              <a:t> </a:t>
            </a:r>
            <a:r>
              <a:rPr lang="en-GB" baseline="0" dirty="0"/>
              <a:t>where children are reasoning</a:t>
            </a:r>
            <a:r>
              <a:rPr lang="en-GB" dirty="0"/>
              <a:t>, e.g.</a:t>
            </a:r>
            <a:r>
              <a:rPr lang="en-GB" baseline="0" dirty="0"/>
              <a:t> they may argue that the apple belongs on the tree and</a:t>
            </a:r>
            <a:r>
              <a:rPr lang="en-GB" dirty="0"/>
              <a:t> </a:t>
            </a:r>
            <a:r>
              <a:rPr lang="en-GB" baseline="0" dirty="0"/>
              <a:t>the bird wants to sit in the basket.</a:t>
            </a:r>
            <a:r>
              <a:rPr lang="en-GB" dirty="0"/>
              <a:t> Encourage children</a:t>
            </a:r>
            <a:r>
              <a:rPr lang="en-GB" baseline="0" dirty="0"/>
              <a:t> to reason for themselves, remembering that there may be more than </a:t>
            </a:r>
            <a:r>
              <a:rPr lang="en-GB" dirty="0"/>
              <a:t>one correct</a:t>
            </a:r>
            <a:r>
              <a:rPr lang="en-GB" baseline="0" dirty="0"/>
              <a:t> answer.</a:t>
            </a:r>
            <a:endParaRPr lang="en-GB" baseline="0" dirty="0">
              <a:cs typeface="Calibri"/>
            </a:endParaRPr>
          </a:p>
          <a:p>
            <a:endParaRPr lang="en-GB" baseline="0" dirty="0"/>
          </a:p>
          <a:p>
            <a:r>
              <a:rPr lang="en-GB" baseline="0" dirty="0"/>
              <a:t>Click 1: Arrow appears to link apple to basket</a:t>
            </a:r>
            <a:endParaRPr lang="en-GB" baseline="0" dirty="0">
              <a:cs typeface="Calibri"/>
            </a:endParaRPr>
          </a:p>
          <a:p>
            <a:r>
              <a:rPr lang="en-GB" baseline="0" dirty="0"/>
              <a:t>Click 2: Arrow appears to link bird to tree</a:t>
            </a:r>
            <a:endParaRPr lang="en-GB" baseline="0" dirty="0">
              <a:cs typeface="Calibri"/>
            </a:endParaRPr>
          </a:p>
          <a:p>
            <a:r>
              <a:rPr lang="en-GB" baseline="0" dirty="0"/>
              <a:t>Click 3: Arrow appears to link </a:t>
            </a:r>
            <a:r>
              <a:rPr lang="en-GB" dirty="0" err="1">
                <a:cs typeface="Calibri"/>
              </a:rPr>
              <a:t>Numberblock</a:t>
            </a:r>
            <a:r>
              <a:rPr lang="en-GB" dirty="0">
                <a:cs typeface="Calibri"/>
              </a:rPr>
              <a:t> to numeral</a:t>
            </a:r>
            <a:endParaRPr lang="en-GB" baseline="0" dirty="0">
              <a:cs typeface="Calibri"/>
            </a:endParaRPr>
          </a:p>
          <a:p>
            <a:endParaRPr lang="en-GB" baseline="0" dirty="0"/>
          </a:p>
          <a:p>
            <a:r>
              <a:rPr lang="en-GB" baseline="0" dirty="0"/>
              <a:t>Can they think of any more examples from the programme. (You could find objects or pictures of the things below to match)</a:t>
            </a:r>
            <a:endParaRPr lang="en-GB" baseline="0" dirty="0">
              <a:cs typeface="Calibri"/>
            </a:endParaRPr>
          </a:p>
          <a:p>
            <a:r>
              <a:rPr lang="en-GB" baseline="0" dirty="0"/>
              <a:t>Bat – Ball (one ball with one bat)</a:t>
            </a:r>
            <a:endParaRPr lang="en-GB" baseline="0" dirty="0">
              <a:cs typeface="Calibri"/>
            </a:endParaRPr>
          </a:p>
          <a:p>
            <a:r>
              <a:rPr lang="en-GB" baseline="0" dirty="0"/>
              <a:t>Cat – Cake (one cat with one cake)</a:t>
            </a:r>
            <a:endParaRPr lang="en-GB" baseline="0" dirty="0">
              <a:cs typeface="Calibri"/>
            </a:endParaRPr>
          </a:p>
          <a:p>
            <a:r>
              <a:rPr lang="en-GB" dirty="0"/>
              <a:t>Chimpanzee</a:t>
            </a:r>
            <a:r>
              <a:rPr lang="en-GB" baseline="0" dirty="0"/>
              <a:t> – Surfboard (one chimpanzee with one surfboard)</a:t>
            </a:r>
            <a:endParaRPr lang="en-GB" baseline="0" dirty="0">
              <a:cs typeface="Calibri"/>
            </a:endParaRPr>
          </a:p>
          <a:p>
            <a:r>
              <a:rPr lang="en-GB" baseline="0" dirty="0"/>
              <a:t>Cow – cap (one cow with one cap)</a:t>
            </a:r>
            <a:endParaRPr lang="en-GB" baseline="0"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60050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72283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Discuss what the children noticed</a:t>
            </a:r>
            <a:r>
              <a:rPr lang="en-GB" baseline="0"/>
              <a:t> about the programme. What did they like about it?</a:t>
            </a:r>
          </a:p>
          <a:p>
            <a:endParaRPr lang="en-GB" baseline="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198807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err="1"/>
              <a:t>Numberblocks</a:t>
            </a:r>
            <a:endParaRPr lang="en-GB"/>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 Materials</a:t>
            </a:r>
            <a:br>
              <a:rPr lang="en-US"/>
            </a:br>
            <a:r>
              <a:rPr lang="en-US"/>
              <a:t>Episode [XX]</a:t>
            </a:r>
            <a:br>
              <a:rPr lang="en-GB"/>
            </a:br>
            <a:r>
              <a:rPr lang="en-GB"/>
              <a:t>[Name]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21/11/2018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C29867EC-C30D-48EC-BC78-BAAD9308255B}"/>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a:t>Insert ‘</a:t>
            </a:r>
            <a:r>
              <a:rPr lang="en-US" err="1"/>
              <a:t>Numberblocks</a:t>
            </a:r>
            <a:r>
              <a:rPr lang="en-US"/>
              <a:t>’</a:t>
            </a:r>
            <a:endParaRPr lang="en-GB"/>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‘Support Materials’</a:t>
            </a:r>
            <a:br>
              <a:rPr lang="en-US"/>
            </a:br>
            <a:r>
              <a:rPr lang="en-US"/>
              <a:t>Insert ‘Episode [XX]’</a:t>
            </a:r>
            <a:br>
              <a:rPr lang="en-GB"/>
            </a:br>
            <a:r>
              <a:rPr lang="en-GB"/>
              <a:t>Insert ‘[Name]’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6D056AEA-82A8-4B9C-A54B-78C4DD4D78D6}"/>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Page Title]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a:t>[Sub Title]</a:t>
            </a:r>
            <a:endParaRPr lang="en-GB"/>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endParaRPr lang="en-US" b="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Page Title]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21/11/2018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a:t>[Sub Title]</a:t>
            </a:r>
            <a:endParaRPr lang="en-GB"/>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endParaRPr lang="en-US" b="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F6A0C94-0DCC-421D-A789-A5103573390D}"/>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21/11/2018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a:t>Sub copy header</a:t>
            </a:r>
            <a:br>
              <a:rPr lang="en-US"/>
            </a:br>
            <a:endParaRPr lang="en-US"/>
          </a:p>
          <a:p>
            <a:pPr lvl="0"/>
            <a:r>
              <a:rPr lang="en-US" b="0" err="1"/>
              <a:t>fsaf</a:t>
            </a:r>
            <a:endParaRPr lang="en-US"/>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Numberblocks</a:t>
            </a:r>
            <a:endParaRPr lang="en-GB"/>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a:t>Support Materials</a:t>
            </a:r>
            <a:br>
              <a:rPr lang="en-US"/>
            </a:br>
            <a:r>
              <a:rPr lang="en-US"/>
              <a:t>Episode [XX]</a:t>
            </a:r>
            <a:br>
              <a:rPr lang="en-GB"/>
            </a:br>
            <a:r>
              <a:rPr lang="en-GB"/>
              <a:t>[Name]</a:t>
            </a:r>
            <a:endParaRPr lang="en-US"/>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21/11/2018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D8FE251E-EC40-4A6B-9153-7C39A5FABDCD}"/>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a:solidFill>
                <a:prstClr val="white"/>
              </a:solidFill>
            </a:endParaRPr>
          </a:p>
        </p:txBody>
      </p:sp>
      <p:sp>
        <p:nvSpPr>
          <p:cNvPr id="13" name="Oval 12">
            <a:extLst>
              <a:ext uri="{FF2B5EF4-FFF2-40B4-BE49-F238E27FC236}">
                <a16:creationId xmlns:a16="http://schemas.microsoft.com/office/drawing/2014/main" id="{5A7B6B06-1022-469F-96FE-E279759AAD00}"/>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nchor="t">
            <a:normAutofit/>
          </a:bodyPr>
          <a:lstStyle/>
          <a:p>
            <a:r>
              <a:rPr lang="en-GB"/>
              <a:t>Support Materials</a:t>
            </a:r>
          </a:p>
          <a:p>
            <a:r>
              <a:rPr lang="en-GB" dirty="0"/>
              <a:t>Series 1 </a:t>
            </a:r>
            <a:r>
              <a:rPr lang="en-GB"/>
              <a:t>Episode 1</a:t>
            </a:r>
          </a:p>
          <a:p>
            <a:r>
              <a:rPr lang="en-GB"/>
              <a:t>One</a:t>
            </a:r>
            <a:endParaRPr lang="en-US"/>
          </a:p>
          <a:p>
            <a:endParaRPr lang="en-GB"/>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78" y="350"/>
            <a:ext cx="2542245" cy="143213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948" y="3042209"/>
            <a:ext cx="2411873" cy="135868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303" y="181586"/>
            <a:ext cx="4442291" cy="250249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081" y="1609949"/>
            <a:ext cx="4110328" cy="2315485"/>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2183"/>
          <a:stretch/>
        </p:blipFill>
        <p:spPr>
          <a:xfrm>
            <a:off x="424412" y="3680611"/>
            <a:ext cx="4164083" cy="3014450"/>
          </a:xfrm>
          <a:prstGeom prst="rect">
            <a:avLst/>
          </a:prstGeom>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l="52664" t="4593" r="42139" b="72451"/>
          <a:stretch/>
        </p:blipFill>
        <p:spPr>
          <a:xfrm rot="20913545">
            <a:off x="8068871" y="4701525"/>
            <a:ext cx="632811" cy="1573906"/>
          </a:xfrm>
          <a:prstGeom prst="rect">
            <a:avLst/>
          </a:prstGeom>
        </p:spPr>
      </p:pic>
      <p:cxnSp>
        <p:nvCxnSpPr>
          <p:cNvPr id="18" name="Straight Arrow Connector 17"/>
          <p:cNvCxnSpPr/>
          <p:nvPr/>
        </p:nvCxnSpPr>
        <p:spPr bwMode="auto">
          <a:xfrm>
            <a:off x="2895600" y="1317170"/>
            <a:ext cx="4463143" cy="2404383"/>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505197" y="1432832"/>
            <a:ext cx="3682999" cy="1378743"/>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V="1">
            <a:off x="3341913" y="5527196"/>
            <a:ext cx="4016830" cy="36256"/>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23" name="Oval 22">
            <a:extLst>
              <a:ext uri="{FF2B5EF4-FFF2-40B4-BE49-F238E27FC236}">
                <a16:creationId xmlns:a16="http://schemas.microsoft.com/office/drawing/2014/main" id="{34DC0457-9DEE-4D05-9932-D2A3C45D1C6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613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137041"/>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Pupils look out for things in the indoor and outdoor environment that they find one of. Use objects and photos of things the children find to create a </a:t>
            </a:r>
            <a:r>
              <a:rPr lang="en-GB" sz="2400" i="1" dirty="0">
                <a:latin typeface="Myriad Pro"/>
              </a:rPr>
              <a:t>One Wonderful World</a:t>
            </a:r>
            <a:r>
              <a:rPr lang="en-GB" sz="2400" dirty="0">
                <a:latin typeface="Myriad Pro"/>
              </a:rPr>
              <a:t> display.</a:t>
            </a:r>
          </a:p>
          <a:p>
            <a:pPr>
              <a:lnSpc>
                <a:spcPct val="100000"/>
              </a:lnSpc>
              <a:spcBef>
                <a:spcPts val="1800"/>
              </a:spcBef>
            </a:pPr>
            <a:r>
              <a:rPr lang="en-GB" sz="2400" b="1" dirty="0">
                <a:latin typeface="Myriad Pro"/>
              </a:rPr>
              <a:t>Active Learning</a:t>
            </a:r>
          </a:p>
          <a:p>
            <a:pPr>
              <a:lnSpc>
                <a:spcPct val="100000"/>
              </a:lnSpc>
              <a:spcBef>
                <a:spcPts val="0"/>
              </a:spcBef>
            </a:pPr>
            <a:r>
              <a:rPr lang="en-GB" sz="2400" dirty="0">
                <a:latin typeface="Myriad Pro"/>
              </a:rPr>
              <a:t>Notice how the children are able to hand out one each of snacks at snack time.</a:t>
            </a:r>
          </a:p>
          <a:p>
            <a:pPr>
              <a:lnSpc>
                <a:spcPct val="100000"/>
              </a:lnSpc>
              <a:spcBef>
                <a:spcPts val="0"/>
              </a:spcBef>
            </a:pPr>
            <a:r>
              <a:rPr lang="en-GB" sz="2400" dirty="0">
                <a:latin typeface="Myriad Pro"/>
              </a:rPr>
              <a:t>Sing </a:t>
            </a:r>
            <a:r>
              <a:rPr lang="en-GB" sz="2400" i="1" dirty="0">
                <a:latin typeface="Myriad Pro"/>
              </a:rPr>
              <a:t>One Finger One Thumb (Keep Moving)</a:t>
            </a:r>
            <a:r>
              <a:rPr lang="en-GB" sz="2400" dirty="0">
                <a:latin typeface="Myriad Pro"/>
              </a:rPr>
              <a:t>. Ask the children to offer suggestions of other body parts to add to the song.</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Children find and collect objects to use as a printing ‘stamp’, e.g. potatoes, sponges, hands, feet etc. Using each stamp just once they create a </a:t>
            </a:r>
            <a:r>
              <a:rPr lang="en-GB" sz="2400" i="1" dirty="0">
                <a:latin typeface="Myriad Pro"/>
              </a:rPr>
              <a:t>One Wonderful World</a:t>
            </a:r>
            <a:r>
              <a:rPr lang="en-GB" sz="2400" dirty="0">
                <a:latin typeface="Myriad Pro"/>
              </a:rPr>
              <a:t> display.</a:t>
            </a: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8FE73-7927-47F9-80E4-B50A44C91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 y="0"/>
            <a:ext cx="12185905" cy="6858000"/>
          </a:xfrm>
          <a:prstGeom prst="rect">
            <a:avLst/>
          </a:prstGeom>
        </p:spPr>
      </p:pic>
      <p:sp>
        <p:nvSpPr>
          <p:cNvPr id="45" name="Rectangle 44"/>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Tree>
    <p:extLst>
      <p:ext uri="{BB962C8B-B14F-4D97-AF65-F5344CB8AC3E}">
        <p14:creationId xmlns:p14="http://schemas.microsoft.com/office/powerpoint/2010/main" val="10270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5F101B-01E3-4AEE-BB38-9EF98EDC9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6" name="Rectangle 45"/>
          <p:cNvSpPr/>
          <p:nvPr/>
        </p:nvSpPr>
        <p:spPr>
          <a:xfrm>
            <a:off x="4190400" y="6527088"/>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9" name="Oval 8">
            <a:extLst>
              <a:ext uri="{FF2B5EF4-FFF2-40B4-BE49-F238E27FC236}">
                <a16:creationId xmlns:a16="http://schemas.microsoft.com/office/drawing/2014/main" id="{81D085E8-9DA2-440E-85FF-FA5ED0F3071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246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8C8587-0516-4B5B-87FD-E1882622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 y="1674"/>
            <a:ext cx="12173562" cy="68546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972" y="2333595"/>
            <a:ext cx="7705335" cy="4333119"/>
          </a:xfrm>
          <a:prstGeom prst="rect">
            <a:avLst/>
          </a:prstGeom>
        </p:spPr>
      </p:pic>
      <p:sp>
        <p:nvSpPr>
          <p:cNvPr id="19" name="Rectangle 18"/>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7" name="Oval 6">
            <a:extLst>
              <a:ext uri="{FF2B5EF4-FFF2-40B4-BE49-F238E27FC236}">
                <a16:creationId xmlns:a16="http://schemas.microsoft.com/office/drawing/2014/main" id="{20173A52-1D33-4E50-8B09-43A32F48AA2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39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autoRev="1" fill="hold" nodeType="clickEffect">
                                  <p:stCondLst>
                                    <p:cond delay="0"/>
                                  </p:stCondLst>
                                  <p:childTnLst>
                                    <p:animMotion origin="layout" path="M -1.875E-6 1.11022E-16 L -0.00521 -0.34861 " pathEditMode="relative" rAng="0" ptsTypes="AA">
                                      <p:cBhvr>
                                        <p:cTn id="6" dur="1000" fill="hold"/>
                                        <p:tgtEl>
                                          <p:spTgt spid="17"/>
                                        </p:tgtEl>
                                        <p:attrNameLst>
                                          <p:attrName>ppt_x</p:attrName>
                                          <p:attrName>ppt_y</p:attrName>
                                        </p:attrNameLst>
                                      </p:cBhvr>
                                      <p:rCtr x="-260"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FCF923DC-3363-4301-9E0F-147EDDD6F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 y="0"/>
            <a:ext cx="12167617" cy="6858000"/>
          </a:xfrm>
          <a:prstGeom prst="rect">
            <a:avLst/>
          </a:prstGeom>
        </p:spPr>
      </p:pic>
      <p:sp>
        <p:nvSpPr>
          <p:cNvPr id="12" name="Rectangle 11"/>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16" name="Oval 15">
            <a:extLst>
              <a:ext uri="{FF2B5EF4-FFF2-40B4-BE49-F238E27FC236}">
                <a16:creationId xmlns:a16="http://schemas.microsoft.com/office/drawing/2014/main" id="{52A618C4-F599-4E00-9625-EB3E555D93C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791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pPr>
              <a:lnSpc>
                <a:spcPct val="100000"/>
              </a:lnSpc>
            </a:pPr>
            <a:r>
              <a:rPr lang="en-GB" sz="2400"/>
              <a:t>In this episode a little block falls out of the sky, meets her </a:t>
            </a:r>
            <a:r>
              <a:rPr lang="en-GB" sz="2400" err="1"/>
              <a:t>numberling</a:t>
            </a:r>
            <a:r>
              <a:rPr lang="en-GB" sz="2400"/>
              <a:t>, </a:t>
            </a:r>
            <a:r>
              <a:rPr lang="en-GB" sz="2400">
                <a:solidFill>
                  <a:srgbClr val="FF0000"/>
                </a:solidFill>
              </a:rPr>
              <a:t>One</a:t>
            </a:r>
            <a:r>
              <a:rPr lang="en-GB" sz="2400"/>
              <a:t>, and discovers one wonderful world of numerous single things that appear during the song, e.g. one sun, one smile. </a:t>
            </a:r>
            <a:r>
              <a:rPr lang="en-GB" sz="2400">
                <a:solidFill>
                  <a:srgbClr val="FF0000"/>
                </a:solidFill>
              </a:rPr>
              <a:t>One </a:t>
            </a:r>
            <a:r>
              <a:rPr lang="en-GB" sz="2400"/>
              <a:t>also sings about being first in line and being lonely.</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849271"/>
          </a:xfrm>
        </p:spPr>
        <p:txBody>
          <a:bodyPr vert="horz" lIns="91440" tIns="45720" rIns="91440" bIns="45720" rtlCol="0" anchor="t">
            <a:normAutofit/>
          </a:bodyPr>
          <a:lstStyle/>
          <a:p>
            <a:r>
              <a:rPr lang="en-US" sz="2400" b="1" dirty="0"/>
              <a:t>Counting to 1.</a:t>
            </a:r>
          </a:p>
          <a:p>
            <a:r>
              <a:rPr lang="en-US" sz="2400" dirty="0"/>
              <a:t>Saying 'one' when there is one thing to be counted.</a:t>
            </a:r>
          </a:p>
          <a:p>
            <a:endParaRPr lang="en-GB" sz="2400" dirty="0"/>
          </a:p>
          <a:p>
            <a:r>
              <a:rPr lang="en-US" sz="2400" b="1" dirty="0"/>
              <a:t>Concept of ‘oneness’</a:t>
            </a:r>
          </a:p>
          <a:p>
            <a:pPr>
              <a:buClr>
                <a:srgbClr val="00628C"/>
              </a:buClr>
            </a:pPr>
            <a:r>
              <a:rPr lang="en-US" sz="2400" dirty="0"/>
              <a:t>One is a single unit. If one is the quantity then </a:t>
            </a:r>
            <a:r>
              <a:rPr lang="en-US" sz="2400" i="1" dirty="0"/>
              <a:t>what</a:t>
            </a:r>
            <a:r>
              <a:rPr lang="en-US" sz="2400" dirty="0"/>
              <a:t> is being counted is arbitrary, and the size of the one thing being counted is also arbitrary, e.g. one sun or one ant – there is one of each even though the sun is bigger than an ant. One is represented as a </a:t>
            </a:r>
            <a:r>
              <a:rPr lang="en-US" sz="2400" dirty="0" err="1"/>
              <a:t>Numberblock</a:t>
            </a:r>
            <a:r>
              <a:rPr lang="en-US" sz="2400" dirty="0"/>
              <a:t>, as a finger, familiar things, as a spoken word, as a movement (one hop), as a numeral.  Related words for oneness, e.g. </a:t>
            </a:r>
            <a:r>
              <a:rPr lang="en-US" sz="2400" i="1" dirty="0"/>
              <a:t>first</a:t>
            </a:r>
            <a:r>
              <a:rPr lang="en-US" sz="2400" dirty="0"/>
              <a:t> and </a:t>
            </a:r>
            <a:r>
              <a:rPr lang="en-US" sz="2400" i="1" dirty="0"/>
              <a:t>alone</a:t>
            </a:r>
            <a:r>
              <a:rPr lang="en-US" sz="2400" dirty="0"/>
              <a:t>.</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5045846"/>
          </a:xfrm>
        </p:spPr>
        <p:txBody>
          <a:bodyPr vert="horz" lIns="91440" tIns="45720" rIns="91440" bIns="45720" rtlCol="0" anchor="t">
            <a:normAutofit/>
          </a:bodyPr>
          <a:lstStyle/>
          <a:p>
            <a:r>
              <a:rPr lang="en-GB" sz="2400" dirty="0"/>
              <a:t>During this episode there is the opportunity to attach the number name ‘one’ to a single unit.</a:t>
            </a:r>
          </a:p>
          <a:p>
            <a:r>
              <a:rPr lang="en-GB" sz="2400" dirty="0"/>
              <a:t>Use ‘one’ in multiple situations, e.g.:</a:t>
            </a:r>
          </a:p>
          <a:p>
            <a:pPr marL="457200" indent="-457200">
              <a:buFont typeface="Arial" panose="020B0604020202020204" pitchFamily="34" charset="0"/>
              <a:buChar char="•"/>
            </a:pPr>
            <a:r>
              <a:rPr lang="en-GB" sz="2400" dirty="0"/>
              <a:t>The answer to ‘</a:t>
            </a:r>
            <a:r>
              <a:rPr lang="en-GB" sz="2400" i="1" dirty="0"/>
              <a:t>how many…?’</a:t>
            </a:r>
          </a:p>
          <a:p>
            <a:pPr marL="457200" indent="-457200">
              <a:buFont typeface="Arial" panose="020B0604020202020204" pitchFamily="34" charset="0"/>
              <a:buChar char="•"/>
            </a:pPr>
            <a:r>
              <a:rPr lang="en-GB" sz="2400" dirty="0"/>
              <a:t>One is the </a:t>
            </a:r>
            <a:r>
              <a:rPr lang="en-GB" sz="2400" i="1" dirty="0"/>
              <a:t>amount.</a:t>
            </a:r>
          </a:p>
          <a:p>
            <a:pPr marL="457200" indent="-457200">
              <a:buFont typeface="Arial" panose="020B0604020202020204" pitchFamily="34" charset="0"/>
              <a:buChar char="•"/>
            </a:pPr>
            <a:r>
              <a:rPr lang="en-GB" sz="2400" dirty="0"/>
              <a:t>One is the </a:t>
            </a:r>
            <a:r>
              <a:rPr lang="en-GB" sz="2400" i="1" dirty="0"/>
              <a:t>quantity.</a:t>
            </a:r>
            <a:endParaRPr lang="en-GB" sz="2400" dirty="0"/>
          </a:p>
          <a:p>
            <a:pPr marL="457200" indent="-457200">
              <a:buFont typeface="Arial" panose="020B0604020202020204" pitchFamily="34" charset="0"/>
              <a:buChar char="•"/>
            </a:pPr>
            <a:r>
              <a:rPr lang="en-GB" sz="2400" i="1" dirty="0"/>
              <a:t>First</a:t>
            </a:r>
            <a:r>
              <a:rPr lang="en-GB" sz="2400" dirty="0"/>
              <a:t> means </a:t>
            </a:r>
            <a:r>
              <a:rPr lang="en-GB" sz="2400" i="1" dirty="0"/>
              <a:t>position</a:t>
            </a:r>
            <a:r>
              <a:rPr lang="en-GB" sz="2400" dirty="0"/>
              <a:t> </a:t>
            </a:r>
            <a:r>
              <a:rPr lang="en-GB" sz="2400" i="1" dirty="0"/>
              <a:t>one</a:t>
            </a:r>
            <a:r>
              <a:rPr lang="en-GB" sz="2400" dirty="0"/>
              <a:t>.</a:t>
            </a:r>
          </a:p>
          <a:p>
            <a:pPr marL="457200" indent="-457200">
              <a:buFont typeface="Arial" panose="020B0604020202020204" pitchFamily="34" charset="0"/>
              <a:buChar char="•"/>
            </a:pPr>
            <a:r>
              <a:rPr lang="en-GB" sz="2400" i="1" dirty="0"/>
              <a:t>Once</a:t>
            </a:r>
            <a:r>
              <a:rPr lang="en-GB" sz="2400" dirty="0"/>
              <a:t> means </a:t>
            </a:r>
            <a:r>
              <a:rPr lang="en-GB" sz="2400" i="1" dirty="0"/>
              <a:t>one time</a:t>
            </a:r>
            <a:r>
              <a:rPr lang="en-GB" sz="2400" dirty="0"/>
              <a:t>.</a:t>
            </a:r>
          </a:p>
          <a:p>
            <a:pPr marL="457200" indent="-457200">
              <a:buFont typeface="Arial" panose="020B0604020202020204" pitchFamily="34" charset="0"/>
              <a:buChar char="•"/>
            </a:pPr>
            <a:endParaRPr lang="en-GB" sz="2400" i="1" dirty="0"/>
          </a:p>
          <a:p>
            <a:r>
              <a:rPr lang="en-GB" sz="2400" dirty="0">
                <a:latin typeface="Myriad Pro"/>
              </a:rPr>
              <a:t>Encourage children to use a stem sentence to talk about a single unit, e.g.</a:t>
            </a:r>
          </a:p>
          <a:p>
            <a:r>
              <a:rPr lang="en-GB" sz="2400" b="1" dirty="0">
                <a:latin typeface="Myriad Pro"/>
              </a:rPr>
              <a:t>“ I see one apple.” </a:t>
            </a:r>
          </a:p>
          <a:p>
            <a:pPr>
              <a:spcBef>
                <a:spcPts val="1800"/>
              </a:spcBef>
            </a:pPr>
            <a:endParaRPr lang="en-GB" dirty="0">
              <a:latin typeface="Myriad Pro"/>
            </a:endParaRPr>
          </a:p>
          <a:p>
            <a:endParaRPr lang="en-GB"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pPr>
            <a:r>
              <a:rPr lang="en-GB" sz="240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p>
          <a:p>
            <a:endParaRPr lang="en-GB" sz="240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762930-5189-4B33-BC7A-8BD5FB53B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 y="0"/>
            <a:ext cx="12185905" cy="6858000"/>
          </a:xfrm>
          <a:prstGeom prst="rect">
            <a:avLst/>
          </a:prstGeom>
        </p:spPr>
      </p:pic>
      <p:sp>
        <p:nvSpPr>
          <p:cNvPr id="16" name="Rectangle 15"/>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8" name="Oval 7">
            <a:extLst>
              <a:ext uri="{FF2B5EF4-FFF2-40B4-BE49-F238E27FC236}">
                <a16:creationId xmlns:a16="http://schemas.microsoft.com/office/drawing/2014/main" id="{56115EAE-C1B5-452E-8D7C-07C9F47530D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1160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A0C602B-456E-49BF-BE16-BD12BE798CC5}"/>
              </a:ext>
            </a:extLst>
          </p:cNvPr>
          <p:cNvPicPr>
            <a:picLocks noChangeAspect="1"/>
          </p:cNvPicPr>
          <p:nvPr/>
        </p:nvPicPr>
        <p:blipFill rotWithShape="1">
          <a:blip r:embed="rId3">
            <a:extLst>
              <a:ext uri="{28A0092B-C50C-407E-A947-70E740481C1C}">
                <a14:useLocalDpi xmlns:a14="http://schemas.microsoft.com/office/drawing/2010/main" val="0"/>
              </a:ext>
            </a:extLst>
          </a:blip>
          <a:srcRect l="1" r="-26"/>
          <a:stretch/>
        </p:blipFill>
        <p:spPr>
          <a:xfrm>
            <a:off x="3047" y="0"/>
            <a:ext cx="12188953" cy="6858000"/>
          </a:xfrm>
          <a:prstGeom prst="rect">
            <a:avLst/>
          </a:prstGeom>
        </p:spPr>
      </p:pic>
      <p:sp>
        <p:nvSpPr>
          <p:cNvPr id="9" name="Rectangle 8"/>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13" name="Oval 12">
            <a:extLst>
              <a:ext uri="{FF2B5EF4-FFF2-40B4-BE49-F238E27FC236}">
                <a16:creationId xmlns:a16="http://schemas.microsoft.com/office/drawing/2014/main" id="{0C7815A9-2E2F-4831-BA31-0D01C2C6BC4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92173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www.w3.org/XML/1998/namespace"/>
    <ds:schemaRef ds:uri="http://schemas.microsoft.com/office/2006/documentManagement/types"/>
    <ds:schemaRef ds:uri="448c4a6a-bcae-4211-8504-7e5193445ce8"/>
    <ds:schemaRef ds:uri="http://purl.org/dc/elements/1.1/"/>
    <ds:schemaRef ds:uri="http://schemas.openxmlformats.org/package/2006/metadata/core-properties"/>
    <ds:schemaRef ds:uri="http://purl.org/dc/terms/"/>
    <ds:schemaRef ds:uri="22029e86-67e7-4883-9866-832c3e79c70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Widescreen</PresentationFormat>
  <Paragraphs>104</Paragraphs>
  <Slides>17</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Calibri Light</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
  <cp:lastModifiedBy/>
  <cp:revision>17</cp:revision>
  <dcterms:modified xsi:type="dcterms:W3CDTF">2018-11-21T20:48:48Z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