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  <p:sldMasterId id="2147483982" r:id="rId5"/>
  </p:sldMasterIdLst>
  <p:sldIdLst>
    <p:sldId id="262" r:id="rId6"/>
    <p:sldId id="280" r:id="rId7"/>
    <p:sldId id="281" r:id="rId8"/>
    <p:sldId id="282" r:id="rId9"/>
    <p:sldId id="283" r:id="rId10"/>
    <p:sldId id="284" r:id="rId11"/>
    <p:sldId id="260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00628C"/>
      </a:buClr>
      <a:buFont typeface="Arial" charset="0"/>
      <a:buChar char="●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2E8"/>
    <a:srgbClr val="82CBDD"/>
    <a:srgbClr val="0062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 autoAdjust="0"/>
    <p:restoredTop sz="94605" autoAdjust="0"/>
  </p:normalViewPr>
  <p:slideViewPr>
    <p:cSldViewPr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88136"/>
            <a:ext cx="9289032" cy="6966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5564188"/>
            <a:ext cx="3733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564063"/>
            <a:ext cx="2286000" cy="1173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/>
        </p:spPr>
        <p:txBody>
          <a:bodyPr anchor="ctr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805135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Click to edit Master subtitle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468313" y="2492375"/>
            <a:ext cx="4391025" cy="504825"/>
          </a:xfrm>
        </p:spPr>
        <p:txBody>
          <a:bodyPr/>
          <a:lstStyle>
            <a:lvl1pPr>
              <a:defRPr sz="2400">
                <a:solidFill>
                  <a:srgbClr val="FFC000"/>
                </a:solidFill>
              </a:defRPr>
            </a:lvl1pPr>
          </a:lstStyle>
          <a:p>
            <a:pPr lvl="0"/>
            <a:r>
              <a:rPr lang="en-US" dirty="0" smtClean="0"/>
              <a:t>Click to edit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33261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873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0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ED6D-1930-4B07-89D6-FB3641539B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540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9DDB7-B4A9-495A-9083-EB806D5A03B5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0F11B-B194-4CA3-88B3-C10A3FD471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22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CF674-F9D0-400D-9D28-EC13FEF3D81E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BFF4-8761-4898-BC59-79DB644AF0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093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B6765-8238-4738-9F21-0CACD42A8A00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75403-7A93-4F0F-AD53-D4275B7E44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19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BCDB8-E635-406C-ABB1-D296516E626E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FA054-E968-423E-A7EE-28B56E3143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817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BAB38-F25E-4E4E-8E8B-BBEB13828A23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805A-9749-46A0-BA7A-5D87501CD23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787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345FD-75AD-4BB4-B6A3-E6A8D1FCDEF2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42B4-95A3-4B0F-B916-5DAC937EC6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6715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E850A-3047-4F05-B05A-7FF5D69ACBC6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424C6A-6780-4A99-B619-90F533A273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468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0B321-BF18-4EE5-A4B7-6691CC5EE131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5DBD2-6616-4854-A0BE-D220C6D6DB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2510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EB1C6-FD70-4578-9B19-EEC582E8B74F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8B661-8A86-48E9-8B07-DB1C21A4DF4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5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58753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488"/>
            <a:ext cx="191452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924800" cy="11430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861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59298-CD3B-4E89-9D04-E48D2F069C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7809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C4A257-268A-4089-B997-121C914CA4D7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EE26-AEC2-4292-8451-961C273728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0234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BDFBF-EA7A-44DB-968B-C0F19FD8610D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1E70E-9AAC-4414-9248-79EBB7251B3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46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58753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5338"/>
            <a:ext cx="1914525" cy="98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19475" y="616585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E49EE-8D5D-4AED-9247-38519C6609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033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58785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91185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92696"/>
            <a:ext cx="7924800" cy="1143000"/>
          </a:xfrm>
        </p:spPr>
        <p:txBody>
          <a:bodyPr anchor="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08400" y="63722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9DB62-CDD4-46AD-BF6D-8C81D3CFAF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58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803" y="587199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871993"/>
            <a:ext cx="19145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67069"/>
            <a:ext cx="8280920" cy="79208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700808"/>
            <a:ext cx="4040188" cy="7117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20887"/>
            <a:ext cx="4040188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700808"/>
            <a:ext cx="4041775" cy="7117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20887"/>
            <a:ext cx="4041775" cy="3705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3419872" y="6237312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EE9A-C263-4428-9493-A5022F608F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11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84138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525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986814"/>
            <a:ext cx="7924800" cy="93001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697E9-71A6-4615-8242-BB70F12E7B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90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7461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16113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80EE3-B740-4D44-8538-5486520D94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73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113" y="74613"/>
            <a:ext cx="2782887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1914525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2192"/>
            <a:ext cx="3008313" cy="86409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8050"/>
            <a:ext cx="5111750" cy="5218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72816"/>
            <a:ext cx="3008313" cy="43533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CA401-497E-425A-B96E-CF7FC5B941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1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Users\mary.mackirdy\Documents\Maths hubs website\maths_hubs_logo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400" y="188913"/>
            <a:ext cx="2782888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1916113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941168"/>
            <a:ext cx="5486400" cy="42617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27913"/>
            <a:ext cx="5486400" cy="39132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0A04-3F03-48FA-9B81-17CA33A1AD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12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B59C2DAB-4F36-4927-9B29-2AA8F9C609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5" r:id="rId1"/>
    <p:sldLayoutId id="2147484016" r:id="rId2"/>
    <p:sldLayoutId id="2147484017" r:id="rId3"/>
    <p:sldLayoutId id="2147484018" r:id="rId4"/>
    <p:sldLayoutId id="2147484019" r:id="rId5"/>
    <p:sldLayoutId id="2147484020" r:id="rId6"/>
    <p:sldLayoutId id="2147484021" r:id="rId7"/>
    <p:sldLayoutId id="2147484022" r:id="rId8"/>
    <p:sldLayoutId id="2147484023" r:id="rId9"/>
    <p:sldLayoutId id="2147484024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0A30AC8-C5FA-499C-BBF3-E15D25C877DE}" type="datetimeFigureOut">
              <a:rPr lang="en-GB"/>
              <a:pPr>
                <a:defRPr/>
              </a:pPr>
              <a:t>13/11/2015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BE33F02-C03A-4446-BF4B-E645F3BDAB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4" r:id="rId1"/>
    <p:sldLayoutId id="2147484005" r:id="rId2"/>
    <p:sldLayoutId id="2147484006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2" r:id="rId9"/>
    <p:sldLayoutId id="2147484013" r:id="rId10"/>
    <p:sldLayoutId id="214748401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6724" y="341313"/>
            <a:ext cx="8065715" cy="758825"/>
          </a:xfrm>
        </p:spPr>
        <p:txBody>
          <a:bodyPr/>
          <a:lstStyle/>
          <a:p>
            <a:r>
              <a:rPr lang="en-GB" dirty="0"/>
              <a:t>Making Progress in Multiplication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Multiplication by 6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GB" dirty="0" smtClean="0"/>
              <a:t>Part 4 of the lesson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10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Making connections</a:t>
            </a:r>
            <a:endParaRPr lang="en-GB" dirty="0"/>
          </a:p>
        </p:txBody>
      </p:sp>
      <p:sp>
        <p:nvSpPr>
          <p:cNvPr id="4" name="Text Box 3"/>
          <p:cNvSpPr txBox="1">
            <a:spLocks noGrp="1" noChangeArrowheads="1"/>
          </p:cNvSpPr>
          <p:nvPr>
            <p:ph idx="1"/>
          </p:nvPr>
        </p:nvSpPr>
        <p:spPr bwMode="auto">
          <a:xfrm>
            <a:off x="878904" y="1600200"/>
            <a:ext cx="772554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 smtClean="0"/>
              <a:t>3</a:t>
            </a:r>
            <a:r>
              <a:rPr lang="en-GB" sz="2400" b="1" dirty="0"/>
              <a:t>×</a:t>
            </a:r>
            <a:r>
              <a:rPr lang="en-US" altLang="zh-CN" sz="3600" dirty="0" smtClean="0"/>
              <a:t>4</a:t>
            </a:r>
            <a:r>
              <a:rPr lang="en-US" altLang="zh-CN" sz="3600" dirty="0" smtClean="0"/>
              <a:t>=           5</a:t>
            </a:r>
            <a:r>
              <a:rPr lang="en-US" altLang="zh-CN" sz="2400" b="1" dirty="0" smtClean="0"/>
              <a:t>×</a:t>
            </a:r>
            <a:r>
              <a:rPr lang="en-US" altLang="zh-CN" sz="3600" dirty="0" smtClean="0"/>
              <a:t>3</a:t>
            </a:r>
            <a:r>
              <a:rPr lang="en-US" altLang="zh-CN" sz="3600" dirty="0"/>
              <a:t>=           </a:t>
            </a:r>
            <a:r>
              <a:rPr lang="en-US" altLang="zh-CN" sz="3600" dirty="0" smtClean="0"/>
              <a:t>9</a:t>
            </a:r>
            <a:r>
              <a:rPr lang="en-US" altLang="zh-CN" sz="2400" b="1" dirty="0" smtClean="0"/>
              <a:t>×</a:t>
            </a:r>
            <a:r>
              <a:rPr lang="en-US" altLang="zh-CN" sz="3600" dirty="0" smtClean="0"/>
              <a:t>3</a:t>
            </a:r>
            <a:r>
              <a:rPr lang="en-US" altLang="zh-CN" sz="3600" dirty="0"/>
              <a:t>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3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3600" dirty="0"/>
              <a:t>6</a:t>
            </a:r>
            <a:r>
              <a:rPr lang="en-US" altLang="zh-CN" sz="2400" b="1" dirty="0"/>
              <a:t>×</a:t>
            </a:r>
            <a:r>
              <a:rPr lang="en-US" altLang="zh-CN" sz="3600" dirty="0"/>
              <a:t>4</a:t>
            </a:r>
            <a:r>
              <a:rPr lang="en-US" altLang="zh-CN" sz="3600" dirty="0" smtClean="0"/>
              <a:t>=           5</a:t>
            </a:r>
            <a:r>
              <a:rPr lang="en-US" altLang="zh-CN" sz="2400" b="1" dirty="0" smtClean="0"/>
              <a:t>×</a:t>
            </a:r>
            <a:r>
              <a:rPr lang="en-US" altLang="zh-CN" sz="3600" dirty="0" smtClean="0"/>
              <a:t>6</a:t>
            </a:r>
            <a:r>
              <a:rPr lang="en-US" altLang="zh-CN" sz="3600" dirty="0"/>
              <a:t>=           </a:t>
            </a:r>
            <a:r>
              <a:rPr lang="en-US" altLang="zh-CN" sz="3600" dirty="0" smtClean="0"/>
              <a:t>9</a:t>
            </a:r>
            <a:r>
              <a:rPr lang="en-GB" sz="2400" b="1" dirty="0"/>
              <a:t>×</a:t>
            </a:r>
            <a:r>
              <a:rPr lang="en-US" altLang="zh-CN" sz="3600" dirty="0" smtClean="0"/>
              <a:t>6</a:t>
            </a:r>
            <a:r>
              <a:rPr lang="en-US" altLang="zh-CN" sz="3600" dirty="0" smtClean="0"/>
              <a:t>=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3600" dirty="0" smtClean="0"/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zh-CN" i="1" dirty="0" smtClean="0"/>
              <a:t>The children reason and make connections between the three times table and the six times table.</a:t>
            </a:r>
            <a:endParaRPr lang="en-US" altLang="zh-CN" i="1" dirty="0"/>
          </a:p>
        </p:txBody>
      </p:sp>
    </p:spTree>
    <p:extLst>
      <p:ext uri="{BB962C8B-B14F-4D97-AF65-F5344CB8AC3E}">
        <p14:creationId xmlns:p14="http://schemas.microsoft.com/office/powerpoint/2010/main" val="1141830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Combining multiplication and addition 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017235" y="2082414"/>
            <a:ext cx="504825" cy="7207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3635896" y="2132856"/>
            <a:ext cx="720726" cy="67028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87824" y="2754957"/>
            <a:ext cx="32051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6000" dirty="0"/>
              <a:t>18 + 2 =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228184" y="2708920"/>
            <a:ext cx="1296987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6600" dirty="0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8" name="TextBox 1"/>
          <p:cNvSpPr txBox="1">
            <a:spLocks noGrp="1" noChangeArrowheads="1"/>
          </p:cNvSpPr>
          <p:nvPr>
            <p:ph idx="1"/>
          </p:nvPr>
        </p:nvSpPr>
        <p:spPr bwMode="auto">
          <a:xfrm>
            <a:off x="683568" y="1196752"/>
            <a:ext cx="8229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6000" dirty="0" smtClean="0"/>
              <a:t>          6 </a:t>
            </a:r>
            <a:r>
              <a:rPr lang="en-GB" sz="4000" b="1" dirty="0"/>
              <a:t>×</a:t>
            </a:r>
            <a:r>
              <a:rPr lang="en-GB" altLang="en-US" sz="6000" dirty="0" smtClean="0"/>
              <a:t> </a:t>
            </a:r>
            <a:r>
              <a:rPr lang="en-GB" altLang="en-US" sz="6000" dirty="0"/>
              <a:t>3 +2 =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34888" y="429309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 eaLnBrk="0" hangingPunct="0"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GB" sz="2600" dirty="0">
                <a:latin typeface="+mn-lt"/>
              </a:rPr>
              <a:t>Notice how this activity extends the challenge and uses elements of mathematics that children have already mastered in the form of </a:t>
            </a:r>
            <a:r>
              <a:rPr lang="en-GB" sz="2600" dirty="0" smtClean="0">
                <a:latin typeface="+mn-lt"/>
              </a:rPr>
              <a:t>addition. </a:t>
            </a:r>
            <a:endParaRPr lang="en-GB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9819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Repetition of rules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960240"/>
            <a:ext cx="8208912" cy="31249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200" i="1" dirty="0" smtClean="0"/>
              <a:t>“We multiply first and then we add”</a:t>
            </a:r>
          </a:p>
          <a:p>
            <a:pPr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 smtClean="0"/>
              <a:t>Repetition helps the children embed and recall previous learning.</a:t>
            </a:r>
          </a:p>
        </p:txBody>
      </p:sp>
    </p:spTree>
    <p:extLst>
      <p:ext uri="{BB962C8B-B14F-4D97-AF65-F5344CB8AC3E}">
        <p14:creationId xmlns:p14="http://schemas.microsoft.com/office/powerpoint/2010/main" val="131425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Finding unknowns</a:t>
            </a:r>
            <a:endParaRPr lang="en-GB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0627" y="2046610"/>
            <a:ext cx="6017307" cy="1038225"/>
            <a:chOff x="672" y="274"/>
            <a:chExt cx="3373" cy="654"/>
          </a:xfrm>
        </p:grpSpPr>
        <p:pic>
          <p:nvPicPr>
            <p:cNvPr id="5" name="Picture 3" descr="PL_008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288"/>
              <a:ext cx="720" cy="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PL_008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336"/>
              <a:ext cx="720" cy="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584" y="274"/>
              <a:ext cx="57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zh-CN" sz="6000" b="1" dirty="0">
                  <a:latin typeface="+mn-lt"/>
                  <a:cs typeface="Times New Roman" pitchFamily="18" charset="0"/>
                </a:rPr>
                <a:t>×</a:t>
              </a:r>
              <a:endParaRPr kumimoji="1" lang="en-US" altLang="zh-CN" sz="6000" b="1" dirty="0">
                <a:latin typeface="+mn-lt"/>
              </a:endParaRP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985" y="288"/>
              <a:ext cx="1060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zh-CN" sz="6000" dirty="0" smtClean="0">
                  <a:latin typeface="+mn-lt"/>
                </a:rPr>
                <a:t>= 36</a:t>
              </a:r>
              <a:endParaRPr kumimoji="1" lang="en-US" altLang="zh-CN" sz="6000" dirty="0">
                <a:latin typeface="+mn-lt"/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1650627" y="3284587"/>
            <a:ext cx="6457950" cy="1147763"/>
            <a:chOff x="672" y="1344"/>
            <a:chExt cx="3696" cy="723"/>
          </a:xfrm>
        </p:grpSpPr>
        <p:pic>
          <p:nvPicPr>
            <p:cNvPr id="10" name="Picture 8" descr="PL_008"/>
            <p:cNvPicPr>
              <a:picLocks noChangeAspect="1" noChangeArrowheads="1" noCrop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" y="1440"/>
              <a:ext cx="720" cy="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9" descr="PL_087"/>
            <p:cNvPicPr>
              <a:picLocks noChangeAspect="1" noChangeArrowheads="1" noCrop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8" y="1344"/>
              <a:ext cx="624" cy="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1632" y="1427"/>
              <a:ext cx="720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zh-CN" sz="6000" b="1" dirty="0">
                  <a:latin typeface="+mj-lt"/>
                  <a:cs typeface="Times New Roman" pitchFamily="18" charset="0"/>
                </a:rPr>
                <a:t>×</a:t>
              </a:r>
              <a:endParaRPr kumimoji="1" lang="en-US" altLang="zh-CN" sz="6000" b="1" dirty="0">
                <a:latin typeface="+mj-lt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3072" y="1388"/>
              <a:ext cx="1296" cy="6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宋体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zh-CN" sz="6000" dirty="0" smtClean="0">
                  <a:latin typeface="+mn-lt"/>
                  <a:cs typeface="Times New Roman" pitchFamily="18" charset="0"/>
                </a:rPr>
                <a:t>= 24</a:t>
              </a:r>
              <a:endParaRPr kumimoji="1" lang="en-US" altLang="zh-CN" sz="6000" dirty="0">
                <a:latin typeface="+mn-lt"/>
              </a:endParaRPr>
            </a:p>
          </p:txBody>
        </p:sp>
      </p:grpSp>
      <p:grpSp>
        <p:nvGrpSpPr>
          <p:cNvPr id="14" name="Group 12"/>
          <p:cNvGrpSpPr>
            <a:grpSpLocks/>
          </p:cNvGrpSpPr>
          <p:nvPr/>
        </p:nvGrpSpPr>
        <p:grpSpPr bwMode="auto">
          <a:xfrm>
            <a:off x="1650627" y="4461098"/>
            <a:ext cx="6319838" cy="1133475"/>
            <a:chOff x="672" y="3090"/>
            <a:chExt cx="3981" cy="714"/>
          </a:xfrm>
        </p:grpSpPr>
        <p:grpSp>
          <p:nvGrpSpPr>
            <p:cNvPr id="15" name="Group 13"/>
            <p:cNvGrpSpPr>
              <a:grpSpLocks/>
            </p:cNvGrpSpPr>
            <p:nvPr/>
          </p:nvGrpSpPr>
          <p:grpSpPr bwMode="auto">
            <a:xfrm>
              <a:off x="672" y="3120"/>
              <a:ext cx="2298" cy="684"/>
              <a:chOff x="672" y="3120"/>
              <a:chExt cx="2298" cy="684"/>
            </a:xfrm>
          </p:grpSpPr>
          <p:pic>
            <p:nvPicPr>
              <p:cNvPr id="19" name="Picture 14" descr="PL_087"/>
              <p:cNvPicPr>
                <a:picLocks noChangeAspect="1" noChangeArrowheads="1" noCrop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3120"/>
                <a:ext cx="468" cy="6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0" name="Text Box 15"/>
              <p:cNvSpPr txBox="1">
                <a:spLocks noChangeArrowheads="1"/>
              </p:cNvSpPr>
              <p:nvPr/>
            </p:nvSpPr>
            <p:spPr bwMode="auto">
              <a:xfrm>
                <a:off x="1674" y="3145"/>
                <a:ext cx="1296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kumimoji="1" lang="en-US" altLang="zh-CN" sz="6000" dirty="0" smtClean="0">
                    <a:latin typeface="+mn-lt"/>
                    <a:cs typeface="Times New Roman" pitchFamily="18" charset="0"/>
                  </a:rPr>
                  <a:t>= </a:t>
                </a:r>
                <a:r>
                  <a:rPr kumimoji="1" lang="en-US" altLang="zh-CN" sz="6000" dirty="0" smtClean="0">
                    <a:latin typeface="+mn-lt"/>
                    <a:cs typeface="Times New Roman" pitchFamily="18" charset="0"/>
                  </a:rPr>
                  <a:t>?</a:t>
                </a:r>
                <a:endParaRPr kumimoji="1" lang="en-US" altLang="zh-CN" sz="6000" dirty="0">
                  <a:latin typeface="+mn-lt"/>
                </a:endParaRPr>
              </a:p>
            </p:txBody>
          </p:sp>
        </p:grpSp>
        <p:grpSp>
          <p:nvGrpSpPr>
            <p:cNvPr id="16" name="Group 16"/>
            <p:cNvGrpSpPr>
              <a:grpSpLocks/>
            </p:cNvGrpSpPr>
            <p:nvPr/>
          </p:nvGrpSpPr>
          <p:grpSpPr bwMode="auto">
            <a:xfrm>
              <a:off x="2627" y="3090"/>
              <a:ext cx="2026" cy="658"/>
              <a:chOff x="2627" y="3090"/>
              <a:chExt cx="2026" cy="658"/>
            </a:xfrm>
          </p:grpSpPr>
          <p:pic>
            <p:nvPicPr>
              <p:cNvPr id="17" name="Picture 17" descr="PL_008"/>
              <p:cNvPicPr>
                <a:picLocks noChangeAspect="1" noChangeArrowheads="1" noCrop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27" y="3194"/>
                <a:ext cx="720" cy="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3357" y="3090"/>
                <a:ext cx="1296" cy="6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  <a:ea typeface="宋体" pitchFamily="2" charset="-122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kumimoji="1" lang="en-US" altLang="zh-CN" sz="6000" dirty="0" smtClean="0">
                    <a:latin typeface="+mn-lt"/>
                    <a:cs typeface="Times New Roman" pitchFamily="18" charset="0"/>
                  </a:rPr>
                  <a:t>= ?</a:t>
                </a:r>
                <a:endParaRPr kumimoji="1" lang="en-US" altLang="zh-CN" sz="6000" dirty="0">
                  <a:latin typeface="+mn-lt"/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755576" y="1340768"/>
            <a:ext cx="78488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buClr>
                <a:schemeClr val="tx2"/>
              </a:buClr>
              <a:buFont typeface="Arial" panose="020B0604020202020204" pitchFamily="34" charset="0"/>
              <a:buChar char="•"/>
              <a:defRPr/>
            </a:pPr>
            <a:r>
              <a:rPr lang="en-GB" sz="2700" dirty="0">
                <a:latin typeface="+mn-lt"/>
              </a:rPr>
              <a:t>Consider the reasoning involved in this activity </a:t>
            </a:r>
          </a:p>
        </p:txBody>
      </p:sp>
    </p:spTree>
    <p:extLst>
      <p:ext uri="{BB962C8B-B14F-4D97-AF65-F5344CB8AC3E}">
        <p14:creationId xmlns:p14="http://schemas.microsoft.com/office/powerpoint/2010/main" val="414713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/>
              <a:t>Consider the </a:t>
            </a:r>
            <a:r>
              <a:rPr lang="en-GB" dirty="0"/>
              <a:t>variation used in the lesson to support children’s developing depth of understanding and fluency.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/>
              <a:t>Look at the practice sheet and consider how it both consolidates </a:t>
            </a:r>
            <a:r>
              <a:rPr lang="en-GB" dirty="0" smtClean="0"/>
              <a:t>and extends learning.</a:t>
            </a: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16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CA218AA91A342B58C0B6FC7D07AF4" ma:contentTypeVersion="0" ma:contentTypeDescription="Create a new document." ma:contentTypeScope="" ma:versionID="5b7866326335da5b77b36b4b59ddb2cd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54F594-175D-48EF-893C-C652A355FA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FADFC2-BE4A-48E7-ADEA-14DB4E517D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3715A7F-9F54-4064-8148-582423D584E8}">
  <ds:schemaRefs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160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nctem1</vt:lpstr>
      <vt:lpstr>Office Theme</vt:lpstr>
      <vt:lpstr>Making Progress in Multiplication</vt:lpstr>
      <vt:lpstr>Making connections</vt:lpstr>
      <vt:lpstr>Combining multiplication and addition </vt:lpstr>
      <vt:lpstr>Repetition of rules</vt:lpstr>
      <vt:lpstr>Finding unknowns</vt:lpstr>
      <vt:lpstr>Review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Peto</dc:creator>
  <cp:lastModifiedBy>Andrew Young</cp:lastModifiedBy>
  <cp:revision>47</cp:revision>
  <dcterms:created xsi:type="dcterms:W3CDTF">2008-01-11T09:41:35Z</dcterms:created>
  <dcterms:modified xsi:type="dcterms:W3CDTF">2015-11-13T11:54:36Z</dcterms:modified>
</cp:coreProperties>
</file>