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5"/>
  </p:notesMasterIdLst>
  <p:sldIdLst>
    <p:sldId id="257" r:id="rId5"/>
    <p:sldId id="508" r:id="rId6"/>
    <p:sldId id="506" r:id="rId7"/>
    <p:sldId id="553" r:id="rId8"/>
    <p:sldId id="507" r:id="rId9"/>
    <p:sldId id="481" r:id="rId10"/>
    <p:sldId id="525" r:id="rId11"/>
    <p:sldId id="526" r:id="rId12"/>
    <p:sldId id="527" r:id="rId13"/>
    <p:sldId id="528" r:id="rId14"/>
    <p:sldId id="509" r:id="rId15"/>
    <p:sldId id="510" r:id="rId16"/>
    <p:sldId id="529" r:id="rId17"/>
    <p:sldId id="530" r:id="rId18"/>
    <p:sldId id="511" r:id="rId19"/>
    <p:sldId id="512" r:id="rId20"/>
    <p:sldId id="531" r:id="rId21"/>
    <p:sldId id="513" r:id="rId22"/>
    <p:sldId id="514" r:id="rId23"/>
    <p:sldId id="532" r:id="rId24"/>
    <p:sldId id="515" r:id="rId25"/>
    <p:sldId id="516" r:id="rId26"/>
    <p:sldId id="534" r:id="rId27"/>
    <p:sldId id="533" r:id="rId28"/>
    <p:sldId id="535" r:id="rId29"/>
    <p:sldId id="536" r:id="rId30"/>
    <p:sldId id="517" r:id="rId31"/>
    <p:sldId id="518" r:id="rId32"/>
    <p:sldId id="537" r:id="rId33"/>
    <p:sldId id="519" r:id="rId34"/>
    <p:sldId id="520" r:id="rId35"/>
    <p:sldId id="538" r:id="rId36"/>
    <p:sldId id="539" r:id="rId37"/>
    <p:sldId id="540" r:id="rId38"/>
    <p:sldId id="541" r:id="rId39"/>
    <p:sldId id="521" r:id="rId40"/>
    <p:sldId id="522" r:id="rId41"/>
    <p:sldId id="542" r:id="rId42"/>
    <p:sldId id="543" r:id="rId43"/>
    <p:sldId id="549" r:id="rId44"/>
    <p:sldId id="548" r:id="rId45"/>
    <p:sldId id="547" r:id="rId46"/>
    <p:sldId id="523" r:id="rId47"/>
    <p:sldId id="524" r:id="rId48"/>
    <p:sldId id="550" r:id="rId49"/>
    <p:sldId id="551" r:id="rId50"/>
    <p:sldId id="552" r:id="rId51"/>
    <p:sldId id="544" r:id="rId52"/>
    <p:sldId id="545" r:id="rId53"/>
    <p:sldId id="47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53"/>
            <p14:sldId id="507"/>
            <p14:sldId id="481"/>
            <p14:sldId id="525"/>
            <p14:sldId id="526"/>
            <p14:sldId id="527"/>
            <p14:sldId id="528"/>
            <p14:sldId id="509"/>
            <p14:sldId id="510"/>
            <p14:sldId id="529"/>
            <p14:sldId id="530"/>
            <p14:sldId id="511"/>
            <p14:sldId id="512"/>
            <p14:sldId id="531"/>
            <p14:sldId id="513"/>
            <p14:sldId id="514"/>
            <p14:sldId id="532"/>
            <p14:sldId id="515"/>
            <p14:sldId id="516"/>
            <p14:sldId id="534"/>
            <p14:sldId id="533"/>
            <p14:sldId id="535"/>
            <p14:sldId id="536"/>
            <p14:sldId id="517"/>
            <p14:sldId id="518"/>
            <p14:sldId id="537"/>
            <p14:sldId id="519"/>
            <p14:sldId id="520"/>
            <p14:sldId id="538"/>
            <p14:sldId id="539"/>
            <p14:sldId id="540"/>
            <p14:sldId id="541"/>
            <p14:sldId id="521"/>
            <p14:sldId id="522"/>
            <p14:sldId id="542"/>
            <p14:sldId id="543"/>
            <p14:sldId id="549"/>
            <p14:sldId id="548"/>
            <p14:sldId id="547"/>
            <p14:sldId id="523"/>
            <p14:sldId id="524"/>
            <p14:sldId id="550"/>
            <p14:sldId id="551"/>
            <p14:sldId id="552"/>
            <p14:sldId id="544"/>
            <p14:sldId id="545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392AE-22A4-42C4-80A3-A5B683E161EE}" v="51" dt="2022-01-10T14:46:06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4115" autoAdjust="0"/>
  </p:normalViewPr>
  <p:slideViewPr>
    <p:cSldViewPr snapToGrid="0" showGuides="1">
      <p:cViewPr varScale="1">
        <p:scale>
          <a:sx n="49" d="100"/>
          <a:sy n="49" d="100"/>
        </p:scale>
        <p:origin x="1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27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54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952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398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692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225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041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825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76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2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375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663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59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397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90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2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9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0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5fp13yk/ncetm_spine3_segment00_y2.pdf#page=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5fp13yk/ncetm_spine3_segment00_y2.pdf#page=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5fp13yk/ncetm_spine3_segment00_y2.pdf#page=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5fp13yk/ncetm_spine3_segment00_y2.pdf#page=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5fp13yk/ncetm_spine3_segment00_y2.pdf#page=5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4.png"/><Relationship Id="rId3" Type="http://schemas.openxmlformats.org/officeDocument/2006/relationships/slide" Target="slide5.xml"/><Relationship Id="rId7" Type="http://schemas.openxmlformats.org/officeDocument/2006/relationships/slide" Target="slide21.xml"/><Relationship Id="rId12" Type="http://schemas.openxmlformats.org/officeDocument/2006/relationships/slide" Target="slide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15.xml"/><Relationship Id="rId5" Type="http://schemas.openxmlformats.org/officeDocument/2006/relationships/slide" Target="slide15.xml"/><Relationship Id="rId15" Type="http://schemas.openxmlformats.org/officeDocument/2006/relationships/slide" Target="slide3.xml"/><Relationship Id="rId10" Type="http://schemas.openxmlformats.org/officeDocument/2006/relationships/slide" Target="slide11.xml"/><Relationship Id="rId4" Type="http://schemas.openxmlformats.org/officeDocument/2006/relationships/slide" Target="slide11.xml"/><Relationship Id="rId9" Type="http://schemas.openxmlformats.org/officeDocument/2006/relationships/slide" Target="slide5.xml"/><Relationship Id="rId14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5fp13yk/ncetm_spine3_segment00_y2.pdf#page=5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slide" Target="slide3.xml"/><Relationship Id="rId4" Type="http://schemas.openxmlformats.org/officeDocument/2006/relationships/image" Target="../media/image2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5fp13yk/ncetm_spine3_segment00_y2.pdf#page=7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43.xml"/><Relationship Id="rId4" Type="http://schemas.openxmlformats.org/officeDocument/2006/relationships/slide" Target="slide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5fp13yk/ncetm_spine3_segment00_y2.pdf#page=8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35fp13yk/ncetm_spine3_segment00_y2.pdf#page=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2, Unit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F9CD4-936F-4D5F-AB5C-E0D802E0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0267B1C-12C9-40FB-B909-8A0431F6F6B8}"/>
              </a:ext>
            </a:extLst>
          </p:cNvPr>
          <p:cNvSpPr txBox="1">
            <a:spLocks/>
          </p:cNvSpPr>
          <p:nvPr/>
        </p:nvSpPr>
        <p:spPr bwMode="auto">
          <a:xfrm>
            <a:off x="1" y="-15675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36BD916-ED41-4551-B843-E0F43E359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13" y="720049"/>
            <a:ext cx="7147773" cy="53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outcome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2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10</a:t>
            </a:r>
            <a:r>
              <a:rPr lang="en-GB" sz="2400" b="1" i="0" u="none" strike="noStrike" dirty="0">
                <a:effectLst/>
              </a:rPr>
              <a:t>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0691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name the fraction ‘one-half’ in relation to a fraction of a length, shape or set of objects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2, Unit 10,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1B2749-C654-4AD5-B06C-CFEF150B6F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3.0 Guidance on the teaching of fractions in Key Stage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This shorter guidance document contains ‘teaching progression points’ to meet national curriculum objectives.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6912"/>
              </p:ext>
            </p:extLst>
          </p:nvPr>
        </p:nvGraphicFramePr>
        <p:xfrm>
          <a:off x="4514849" y="4258491"/>
          <a:ext cx="621731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84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085473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progression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8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84488-0FE8-49C1-A151-32C55932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C72C3E8D-227A-4343-8CBC-2B0756396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r="6963"/>
          <a:stretch/>
        </p:blipFill>
        <p:spPr>
          <a:xfrm>
            <a:off x="1270994" y="1727458"/>
            <a:ext cx="3878228" cy="1786888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2DC3F13A-5CF7-484F-A197-DE988E578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r="2976"/>
          <a:stretch/>
        </p:blipFill>
        <p:spPr>
          <a:xfrm>
            <a:off x="324216" y="3968588"/>
            <a:ext cx="5771784" cy="2271748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3B5D018-87FD-47E9-9A09-0ECB35132AAB}"/>
              </a:ext>
            </a:extLst>
          </p:cNvPr>
          <p:cNvSpPr txBox="1">
            <a:spLocks/>
          </p:cNvSpPr>
          <p:nvPr/>
        </p:nvSpPr>
        <p:spPr bwMode="auto">
          <a:xfrm>
            <a:off x="1" y="-15675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4042702-BB93-42BD-AE17-B469F10D2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084" y="930494"/>
            <a:ext cx="1884547" cy="434303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57744C-3600-477D-9752-6EA50DAB2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64" y="955240"/>
            <a:ext cx="2601473" cy="37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B180CE-4A16-45D6-B466-6B8B2C222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b="47760"/>
          <a:stretch/>
        </p:blipFill>
        <p:spPr>
          <a:xfrm>
            <a:off x="2016759" y="2541664"/>
            <a:ext cx="8158482" cy="177467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E9B40-9580-4E71-86C8-93053461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FF6A895-E39B-45C6-A229-51609A4217FB}"/>
              </a:ext>
            </a:extLst>
          </p:cNvPr>
          <p:cNvSpPr txBox="1">
            <a:spLocks/>
          </p:cNvSpPr>
          <p:nvPr/>
        </p:nvSpPr>
        <p:spPr bwMode="auto">
          <a:xfrm>
            <a:off x="1" y="-15675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</p:spTree>
    <p:extLst>
      <p:ext uri="{BB962C8B-B14F-4D97-AF65-F5344CB8AC3E}">
        <p14:creationId xmlns:p14="http://schemas.microsoft.com/office/powerpoint/2010/main" val="356985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outcome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2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10</a:t>
            </a:r>
            <a:r>
              <a:rPr lang="en-GB" sz="2400" b="1" i="0" u="none" strike="noStrike" dirty="0">
                <a:effectLst/>
              </a:rPr>
              <a:t>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3512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name the fraction ‘one-quarter’ in relation to a fraction of a length, shape or set of objects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2, Unit 10,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1B2749-C654-4AD5-B06C-CFEF150B6F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3.0 Guidance on the teaching of fractions in Key Stage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This shorter guidance document contains ‘teaching progression points’ to meet national curriculum objectives.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68869"/>
              </p:ext>
            </p:extLst>
          </p:nvPr>
        </p:nvGraphicFramePr>
        <p:xfrm>
          <a:off x="4514849" y="4258491"/>
          <a:ext cx="621731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84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085473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progression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070F6F-F182-4364-9F44-5BFA3DFEB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3" r="5020"/>
          <a:stretch/>
        </p:blipFill>
        <p:spPr>
          <a:xfrm>
            <a:off x="814324" y="2163955"/>
            <a:ext cx="10563352" cy="253009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37853-E4C7-4EA7-B741-D5128136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74D403E-47F5-4D1F-BB31-B79383822559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</p:spTree>
    <p:extLst>
      <p:ext uri="{BB962C8B-B14F-4D97-AF65-F5344CB8AC3E}">
        <p14:creationId xmlns:p14="http://schemas.microsoft.com/office/powerpoint/2010/main" val="15596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outcome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2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10</a:t>
            </a:r>
            <a:r>
              <a:rPr lang="en-GB" sz="2400" b="1" i="0" u="none" strike="noStrike" dirty="0">
                <a:effectLst/>
              </a:rPr>
              <a:t>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6411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name the fraction ‘one-third’ in relation to a fraction of a length, shape or set of objects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2, Unit 10,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1B2749-C654-4AD5-B06C-CFEF150B6F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3.0 Guidance on the teaching of fractions in Key Stage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This shorter guidance document contains ‘teaching progression points’ to meet national curriculum objectives.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30172"/>
              </p:ext>
            </p:extLst>
          </p:nvPr>
        </p:nvGraphicFramePr>
        <p:xfrm>
          <a:off x="4514849" y="4258491"/>
          <a:ext cx="621731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84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085473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progression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19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does not support any criteria from the ‘DfE Mathematics Guidance: key stages 1 &amp; 2’ (the 335-page document available as a download)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There are no specific ready-to-progress criteria supporting the prior learning for this unit.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2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958954C-3296-4E01-85B9-40E2E1B86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7950" y="1872301"/>
            <a:ext cx="6896100" cy="275651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A0EB8CB-85C5-40BA-ACA9-10FD26B7210F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</p:spTree>
    <p:extLst>
      <p:ext uri="{BB962C8B-B14F-4D97-AF65-F5344CB8AC3E}">
        <p14:creationId xmlns:p14="http://schemas.microsoft.com/office/powerpoint/2010/main" val="190615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outcome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2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10</a:t>
            </a:r>
            <a:r>
              <a:rPr lang="en-GB" sz="2400" b="1" i="0" u="none" strike="noStrike" dirty="0">
                <a:effectLst/>
              </a:rPr>
              <a:t>, Learning Outcome 5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C8AEA980-8737-4C62-9C52-A5792F9857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749483"/>
                  </p:ext>
                </p:extLst>
              </p:nvPr>
            </p:nvGraphicFramePr>
            <p:xfrm>
              <a:off x="594008" y="1097546"/>
              <a:ext cx="11140162" cy="2180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0162">
                      <a:extLst>
                        <a:ext uri="{9D8B030D-6E8A-4147-A177-3AD203B41FA5}">
                          <a16:colId xmlns:a16="http://schemas.microsoft.com/office/drawing/2014/main" val="1060325041"/>
                        </a:ext>
                      </a:extLst>
                    </a:gridCol>
                  </a:tblGrid>
                  <a:tr h="57309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Learning Outcome 5</a:t>
                          </a:r>
                        </a:p>
                      </a:txBody>
                      <a:tcPr anchor="ctr">
                        <a:solidFill>
                          <a:srgbClr val="32747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8509842"/>
                      </a:ext>
                    </a:extLst>
                  </a:tr>
                  <a:tr h="1607131">
                    <a:tc>
                      <a:txBody>
                        <a:bodyPr/>
                        <a:lstStyle/>
                        <a:p>
                          <a:r>
                            <a:rPr lang="en-GB" sz="24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Pupils read and write the fraction notation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and relate this to a fraction of a length, shape or set of objects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628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C8AEA980-8737-4C62-9C52-A5792F9857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749483"/>
                  </p:ext>
                </p:extLst>
              </p:nvPr>
            </p:nvGraphicFramePr>
            <p:xfrm>
              <a:off x="594008" y="1097546"/>
              <a:ext cx="11140162" cy="2180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0162">
                      <a:extLst>
                        <a:ext uri="{9D8B030D-6E8A-4147-A177-3AD203B41FA5}">
                          <a16:colId xmlns:a16="http://schemas.microsoft.com/office/drawing/2014/main" val="1060325041"/>
                        </a:ext>
                      </a:extLst>
                    </a:gridCol>
                  </a:tblGrid>
                  <a:tr h="57309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Learning Outcome 5</a:t>
                          </a:r>
                        </a:p>
                      </a:txBody>
                      <a:tcPr anchor="ctr">
                        <a:solidFill>
                          <a:srgbClr val="32747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8509842"/>
                      </a:ext>
                    </a:extLst>
                  </a:tr>
                  <a:tr h="16071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5" t="-35985" r="-274" b="-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6288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Action Button: Return 2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2, Unit 10,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1B2749-C654-4AD5-B06C-CFEF150B6F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3.0 Guidance on the teaching of fractions in Key Stage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This shorter guidance document contains ‘teaching progression points’ to meet national curriculum objectives.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748554"/>
              </p:ext>
            </p:extLst>
          </p:nvPr>
        </p:nvGraphicFramePr>
        <p:xfrm>
          <a:off x="4514849" y="4258491"/>
          <a:ext cx="621731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84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085473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progression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F2338A-232D-48F6-8B31-F1AA981F7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8"/>
          <a:stretch/>
        </p:blipFill>
        <p:spPr>
          <a:xfrm>
            <a:off x="1263377" y="1266387"/>
            <a:ext cx="9665245" cy="3818231"/>
          </a:xfr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</p:spTree>
    <p:extLst>
      <p:ext uri="{BB962C8B-B14F-4D97-AF65-F5344CB8AC3E}">
        <p14:creationId xmlns:p14="http://schemas.microsoft.com/office/powerpoint/2010/main" val="5438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3ED27AA-3E71-4FC6-8EEF-069B34E51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87640"/>
            <a:ext cx="10972800" cy="2851326"/>
          </a:xfr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</p:spTree>
    <p:extLst>
      <p:ext uri="{BB962C8B-B14F-4D97-AF65-F5344CB8AC3E}">
        <p14:creationId xmlns:p14="http://schemas.microsoft.com/office/powerpoint/2010/main" val="33851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A505AE-F5EC-48DF-A296-0A69CFEA7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83398"/>
            <a:ext cx="10972800" cy="2903153"/>
          </a:xfr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</p:spTree>
    <p:extLst>
      <p:ext uri="{BB962C8B-B14F-4D97-AF65-F5344CB8AC3E}">
        <p14:creationId xmlns:p14="http://schemas.microsoft.com/office/powerpoint/2010/main" val="26085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8879E9-2921-4B4F-AEAF-61AE23DFB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90070"/>
            <a:ext cx="10972800" cy="2883773"/>
          </a:xfr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</p:spTree>
    <p:extLst>
      <p:ext uri="{BB962C8B-B14F-4D97-AF65-F5344CB8AC3E}">
        <p14:creationId xmlns:p14="http://schemas.microsoft.com/office/powerpoint/2010/main" val="6200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outcome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2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10</a:t>
            </a:r>
            <a:r>
              <a:rPr lang="en-GB" sz="2400" b="1" i="0" u="none" strike="noStrike" dirty="0">
                <a:effectLst/>
              </a:rPr>
              <a:t>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3302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find half of numbers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2, Unit 10,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1B2749-C654-4AD5-B06C-CFEF150B6F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3.0 Guidance on the teaching of fractions in Key Stage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This shorter guidance document contains ‘teaching progression points’ to meet national curriculum objectives.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12560"/>
              </p:ext>
            </p:extLst>
          </p:nvPr>
        </p:nvGraphicFramePr>
        <p:xfrm>
          <a:off x="4514849" y="4258491"/>
          <a:ext cx="621731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84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085473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progression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E6895F-92DB-4AF1-AC6D-7BB2205FA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443700" y="2386346"/>
            <a:ext cx="9304600" cy="2559725"/>
          </a:xfr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</p:spTree>
    <p:extLst>
      <p:ext uri="{BB962C8B-B14F-4D97-AF65-F5344CB8AC3E}">
        <p14:creationId xmlns:p14="http://schemas.microsoft.com/office/powerpoint/2010/main" val="3171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37BAE3D-75EB-48DC-9322-F1A247F8AE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796447"/>
                  </p:ext>
                </p:extLst>
              </p:nvPr>
            </p:nvGraphicFramePr>
            <p:xfrm>
              <a:off x="594008" y="1535029"/>
              <a:ext cx="10712127" cy="3732149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29630">
                      <a:extLst>
                        <a:ext uri="{9D8B030D-6E8A-4147-A177-3AD203B41FA5}">
                          <a16:colId xmlns:a16="http://schemas.microsoft.com/office/drawing/2014/main" val="507789682"/>
                        </a:ext>
                      </a:extLst>
                    </a:gridCol>
                    <a:gridCol w="9782497">
                      <a:extLst>
                        <a:ext uri="{9D8B030D-6E8A-4147-A177-3AD203B41FA5}">
                          <a16:colId xmlns:a16="http://schemas.microsoft.com/office/drawing/2014/main" val="11821147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3" action="ppaction://hlinksldjump"/>
                            </a:rPr>
                            <a:t>Pupils identify whether something has or has not been split into equal parts</a:t>
                          </a:r>
                          <a:endParaRPr lang="en-GB" sz="20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43270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4" action="ppaction://hlinksldjump"/>
                            </a:rPr>
                            <a:t>Pupils name the fraction ‘one-half’ in relation to a fraction of a length, shape or set of objects</a:t>
                          </a:r>
                          <a:endParaRPr lang="en-GB" sz="20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6604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5" action="ppaction://hlinksldjump"/>
                            </a:rPr>
                            <a:t>Pupils name the fraction ‘one-quarter’ in relation to a fraction of a length, shape or set of objects</a:t>
                          </a:r>
                          <a:endParaRPr lang="en-GB" sz="20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64850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6" action="ppaction://hlinksldjump"/>
                            </a:rPr>
                            <a:t>Pupils name the fraction ‘one-third’ in relation to a fraction of a length, shape or set of objects</a:t>
                          </a:r>
                          <a:endParaRPr lang="en-GB" sz="20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4619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7" action="ppaction://hlinksldjump"/>
                            </a:rPr>
                            <a:t>Pupils read and write the fraction notation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hlinkClick r:id="rId7" action="ppaction://hlinksldjump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hlinkClick r:id="rId7" action="ppaction://hlinksldjump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hlinkClick r:id="rId7" action="ppaction://hlinksldjump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7" action="ppaction://hlinksldjump"/>
                            </a:rPr>
                            <a:t> 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hlinkClick r:id="rId7" action="ppaction://hlinksldjump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hlinkClick r:id="rId7" action="ppaction://hlinksldjump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hlinkClick r:id="rId7" action="ppaction://hlinksldjump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7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hlinkClick r:id="rId7" action="ppaction://hlinksldjump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hlinkClick r:id="rId7" action="ppaction://hlinksldjump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000" b="1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hlinkClick r:id="rId7" action="ppaction://hlinksldjump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7" action="ppaction://hlinksldjump"/>
                            </a:rPr>
                            <a:t> and relate this to a fraction of a length, shape or set of objects</a:t>
                          </a:r>
                          <a:endParaRPr lang="en-GB" sz="20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79598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8" action="ppaction://hlinksldjump"/>
                            </a:rPr>
                            <a:t>Pupils find half of numbers</a:t>
                          </a:r>
                          <a:endParaRPr lang="en-GB" sz="20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8456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37BAE3D-75EB-48DC-9322-F1A247F8AE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796447"/>
                  </p:ext>
                </p:extLst>
              </p:nvPr>
            </p:nvGraphicFramePr>
            <p:xfrm>
              <a:off x="594008" y="1535029"/>
              <a:ext cx="10712127" cy="3732149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29630">
                      <a:extLst>
                        <a:ext uri="{9D8B030D-6E8A-4147-A177-3AD203B41FA5}">
                          <a16:colId xmlns:a16="http://schemas.microsoft.com/office/drawing/2014/main" val="507789682"/>
                        </a:ext>
                      </a:extLst>
                    </a:gridCol>
                    <a:gridCol w="9782497">
                      <a:extLst>
                        <a:ext uri="{9D8B030D-6E8A-4147-A177-3AD203B41FA5}">
                          <a16:colId xmlns:a16="http://schemas.microsoft.com/office/drawing/2014/main" val="118211475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9" action="ppaction://hlinksldjump"/>
                            </a:rPr>
                            <a:t>Pupils identify whether something has or has not been split into equal parts</a:t>
                          </a:r>
                          <a:endParaRPr lang="en-GB" sz="20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432703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10" action="ppaction://hlinksldjump"/>
                            </a:rPr>
                            <a:t>Pupils name the fraction ‘one-half’ in relation to a fraction of a length, shape or set of objects</a:t>
                          </a:r>
                          <a:endParaRPr lang="en-GB" sz="20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660489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11" action="ppaction://hlinksldjump"/>
                            </a:rPr>
                            <a:t>Pupils name the fraction ‘one-quarter’ in relation to a fraction of a length, shape or set of objects</a:t>
                          </a:r>
                          <a:endParaRPr lang="en-GB" sz="20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648508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12" action="ppaction://hlinksldjump"/>
                            </a:rPr>
                            <a:t>Pupils name the fraction ‘one-third’ in relation to a fraction of a length, shape or set of objects</a:t>
                          </a:r>
                          <a:endParaRPr lang="en-GB" sz="20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461906"/>
                      </a:ext>
                    </a:extLst>
                  </a:tr>
                  <a:tr h="836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9595" t="-300725" r="-125" b="-601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79598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14" action="ppaction://hlinksldjump"/>
                            </a:rPr>
                            <a:t>Pupils find half of numbers</a:t>
                          </a:r>
                          <a:endParaRPr lang="en-GB" sz="2000" b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78456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Action Button: Return 6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72194" y="5922618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5871786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outcome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2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10</a:t>
            </a:r>
            <a:r>
              <a:rPr lang="en-GB" sz="2400" b="1" i="0" u="none" strike="noStrike" dirty="0">
                <a:effectLst/>
              </a:rPr>
              <a:t>, Learning Outcome 7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C8AEA980-8737-4C62-9C52-A5792F9857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6026135"/>
                  </p:ext>
                </p:extLst>
              </p:nvPr>
            </p:nvGraphicFramePr>
            <p:xfrm>
              <a:off x="594008" y="1097546"/>
              <a:ext cx="11140162" cy="2180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0162">
                      <a:extLst>
                        <a:ext uri="{9D8B030D-6E8A-4147-A177-3AD203B41FA5}">
                          <a16:colId xmlns:a16="http://schemas.microsoft.com/office/drawing/2014/main" val="1060325041"/>
                        </a:ext>
                      </a:extLst>
                    </a:gridCol>
                  </a:tblGrid>
                  <a:tr h="57309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Learning Outcome 7</a:t>
                          </a:r>
                        </a:p>
                      </a:txBody>
                      <a:tcPr anchor="ctr">
                        <a:solidFill>
                          <a:srgbClr val="32747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8509842"/>
                      </a:ext>
                    </a:extLst>
                  </a:tr>
                  <a:tr h="16071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Pupils find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4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of a number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628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C8AEA980-8737-4C62-9C52-A5792F9857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6026135"/>
                  </p:ext>
                </p:extLst>
              </p:nvPr>
            </p:nvGraphicFramePr>
            <p:xfrm>
              <a:off x="594008" y="1097546"/>
              <a:ext cx="11140162" cy="2180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0162">
                      <a:extLst>
                        <a:ext uri="{9D8B030D-6E8A-4147-A177-3AD203B41FA5}">
                          <a16:colId xmlns:a16="http://schemas.microsoft.com/office/drawing/2014/main" val="1060325041"/>
                        </a:ext>
                      </a:extLst>
                    </a:gridCol>
                  </a:tblGrid>
                  <a:tr h="57309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Learning Outcome 7</a:t>
                          </a:r>
                        </a:p>
                      </a:txBody>
                      <a:tcPr anchor="ctr">
                        <a:solidFill>
                          <a:srgbClr val="32747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8509842"/>
                      </a:ext>
                    </a:extLst>
                  </a:tr>
                  <a:tr h="16071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5" t="-35985" r="-274" b="-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6288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Action Button: Return 2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2, Unit 10,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1B2749-C654-4AD5-B06C-CFEF150B6F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3.0 Guidance on the teaching of fractions in Key Stage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This shorter guidance document contains ‘teaching progression points’ to meet national curriculum objectives.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068634"/>
              </p:ext>
            </p:extLst>
          </p:nvPr>
        </p:nvGraphicFramePr>
        <p:xfrm>
          <a:off x="4514849" y="4258491"/>
          <a:ext cx="621731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84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085473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progression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42F832A-758C-4C2D-A111-D87438171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-2356" b="42289"/>
          <a:stretch/>
        </p:blipFill>
        <p:spPr>
          <a:xfrm>
            <a:off x="2357582" y="1797605"/>
            <a:ext cx="7476836" cy="2920976"/>
          </a:xfrm>
        </p:spPr>
      </p:pic>
    </p:spTree>
    <p:extLst>
      <p:ext uri="{BB962C8B-B14F-4D97-AF65-F5344CB8AC3E}">
        <p14:creationId xmlns:p14="http://schemas.microsoft.com/office/powerpoint/2010/main" val="26838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ACDAEB-1F6C-41AA-A042-77FE68DF9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2"/>
          <a:stretch/>
        </p:blipFill>
        <p:spPr>
          <a:xfrm>
            <a:off x="628610" y="2724470"/>
            <a:ext cx="11405190" cy="2015486"/>
          </a:xfrm>
        </p:spPr>
      </p:pic>
    </p:spTree>
    <p:extLst>
      <p:ext uri="{BB962C8B-B14F-4D97-AF65-F5344CB8AC3E}">
        <p14:creationId xmlns:p14="http://schemas.microsoft.com/office/powerpoint/2010/main" val="7639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849110-0633-4262-8C8D-81A1D12DE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750" y="2290955"/>
            <a:ext cx="7048500" cy="206033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E8D703-1101-4F1E-A0B1-E2A53702F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6307" y="2298063"/>
            <a:ext cx="7048500" cy="2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2F120C-4CBA-4999-B832-AE24122B8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3715" y="2255188"/>
            <a:ext cx="6944569" cy="207645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16EFD2-DA95-41BD-8E0E-791C323E9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3295" y="2254020"/>
            <a:ext cx="6964989" cy="20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outcome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2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10</a:t>
            </a:r>
            <a:r>
              <a:rPr lang="en-GB" sz="2400" b="1" i="0" u="none" strike="noStrike" dirty="0">
                <a:effectLst/>
              </a:rPr>
              <a:t>, Learning Outcome 8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C8AEA980-8737-4C62-9C52-A5792F9857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768975"/>
                  </p:ext>
                </p:extLst>
              </p:nvPr>
            </p:nvGraphicFramePr>
            <p:xfrm>
              <a:off x="594008" y="1097546"/>
              <a:ext cx="11140162" cy="2180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0162">
                      <a:extLst>
                        <a:ext uri="{9D8B030D-6E8A-4147-A177-3AD203B41FA5}">
                          <a16:colId xmlns:a16="http://schemas.microsoft.com/office/drawing/2014/main" val="1060325041"/>
                        </a:ext>
                      </a:extLst>
                    </a:gridCol>
                  </a:tblGrid>
                  <a:tr h="57309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Learning Outcome 8</a:t>
                          </a:r>
                        </a:p>
                      </a:txBody>
                      <a:tcPr anchor="ctr">
                        <a:solidFill>
                          <a:srgbClr val="32747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8509842"/>
                      </a:ext>
                    </a:extLst>
                  </a:tr>
                  <a:tr h="16071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Pupils find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of an object, shape, set of objects, length or quantity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628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C8AEA980-8737-4C62-9C52-A5792F9857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768975"/>
                  </p:ext>
                </p:extLst>
              </p:nvPr>
            </p:nvGraphicFramePr>
            <p:xfrm>
              <a:off x="594008" y="1097546"/>
              <a:ext cx="11140162" cy="2180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0162">
                      <a:extLst>
                        <a:ext uri="{9D8B030D-6E8A-4147-A177-3AD203B41FA5}">
                          <a16:colId xmlns:a16="http://schemas.microsoft.com/office/drawing/2014/main" val="1060325041"/>
                        </a:ext>
                      </a:extLst>
                    </a:gridCol>
                  </a:tblGrid>
                  <a:tr h="57309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Learning Outcome 8</a:t>
                          </a:r>
                        </a:p>
                      </a:txBody>
                      <a:tcPr anchor="ctr">
                        <a:solidFill>
                          <a:srgbClr val="32747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8509842"/>
                      </a:ext>
                    </a:extLst>
                  </a:tr>
                  <a:tr h="16071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5" t="-35985" r="-274" b="-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6288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Action Button: Return 2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18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2, Unit 10,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1B2749-C654-4AD5-B06C-CFEF150B6F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3.0 Guidance on the teaching of fractions in Key Stage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This shorter guidance document contains ‘teaching progression points’ to meet national curriculum objectives.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55836"/>
              </p:ext>
            </p:extLst>
          </p:nvPr>
        </p:nvGraphicFramePr>
        <p:xfrm>
          <a:off x="4514849" y="4258491"/>
          <a:ext cx="621731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84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085473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progression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8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D85AB-0217-42AA-89DE-1FCBC1270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032" y="2237436"/>
            <a:ext cx="9881936" cy="2383128"/>
          </a:xfrm>
        </p:spPr>
      </p:pic>
    </p:spTree>
    <p:extLst>
      <p:ext uri="{BB962C8B-B14F-4D97-AF65-F5344CB8AC3E}">
        <p14:creationId xmlns:p14="http://schemas.microsoft.com/office/powerpoint/2010/main" val="30999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9305ADB-8A22-4FD7-A11C-AB22253ED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2775" y="2471902"/>
            <a:ext cx="5886450" cy="1947818"/>
          </a:xfrm>
        </p:spPr>
      </p:pic>
    </p:spTree>
    <p:extLst>
      <p:ext uri="{BB962C8B-B14F-4D97-AF65-F5344CB8AC3E}">
        <p14:creationId xmlns:p14="http://schemas.microsoft.com/office/powerpoint/2010/main" val="39930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37BAE3D-75EB-48DC-9322-F1A247F8AE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589694"/>
                  </p:ext>
                </p:extLst>
              </p:nvPr>
            </p:nvGraphicFramePr>
            <p:xfrm>
              <a:off x="594008" y="1535029"/>
              <a:ext cx="10712127" cy="1836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29630">
                      <a:extLst>
                        <a:ext uri="{9D8B030D-6E8A-4147-A177-3AD203B41FA5}">
                          <a16:colId xmlns:a16="http://schemas.microsoft.com/office/drawing/2014/main" val="507789682"/>
                        </a:ext>
                      </a:extLst>
                    </a:gridCol>
                    <a:gridCol w="9782497">
                      <a:extLst>
                        <a:ext uri="{9D8B030D-6E8A-4147-A177-3AD203B41FA5}">
                          <a16:colId xmlns:a16="http://schemas.microsoft.com/office/drawing/2014/main" val="1182114759"/>
                        </a:ext>
                      </a:extLst>
                    </a:gridCol>
                  </a:tblGrid>
                  <a:tr h="61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hlinkClick r:id="rId3" action="ppaction://hlinksldjump"/>
                            </a:rPr>
                            <a:t>Pupils find</a:t>
                          </a:r>
                          <a:r>
                            <a:rPr lang="en-GB" sz="2000" b="1" u="none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hlinkClick r:id="rId3" action="ppaction://hlinksldjump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u="none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3" action="ppaction://hlinksldjump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u="none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3" action="ppaction://hlinksldjump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000" b="1" u="none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3" action="ppaction://hlinksldjump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1" u="none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hlinkClick r:id="rId3" action="ppaction://hlinksldjump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u="none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3" action="ppaction://hlinksldjump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u="none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3" action="ppaction://hlinksldjump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000" b="1" u="none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3" action="ppaction://hlinksldjump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hlinkClick r:id="rId3" action="ppaction://hlinksldjump"/>
                            </a:rPr>
                            <a:t> of a number</a:t>
                          </a:r>
                          <a:endParaRPr lang="en-GB" sz="2000" b="1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6604893"/>
                      </a:ext>
                    </a:extLst>
                  </a:tr>
                  <a:tr h="61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hlinkClick r:id="rId4" action="ppaction://hlinksldjump"/>
                            </a:rPr>
                            <a:t>Pupils find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4" action="ppaction://hlinksldjump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4" action="ppaction://hlinksldjump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0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4" action="ppaction://hlinksldjump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hlinkClick r:id="rId4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4" action="ppaction://hlinksldjump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4" action="ppaction://hlinksldjump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0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4" action="ppaction://hlinksldjump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hlinkClick r:id="rId4" action="ppaction://hlinksldjump"/>
                            </a:rPr>
                            <a:t> of an object, shape, set of objects, length or quantity</a:t>
                          </a:r>
                          <a:endParaRPr lang="en-GB" sz="2000" b="1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6485081"/>
                      </a:ext>
                    </a:extLst>
                  </a:tr>
                  <a:tr h="61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hlinkClick r:id="rId5" action="ppaction://hlinksldjump"/>
                            </a:rPr>
                            <a:t>Pupils recognise the equivalence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5" action="ppaction://hlinksldjump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5" action="ppaction://hlinksldjump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0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5" action="ppaction://hlinksldjump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hlinkClick r:id="rId5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5" action="ppaction://hlinksldjump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5" action="ppaction://hlinksldjump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  <a:hlinkClick r:id="rId5" action="ppaction://hlinksldjump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000" b="1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4619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37BAE3D-75EB-48DC-9322-F1A247F8AE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1589694"/>
                  </p:ext>
                </p:extLst>
              </p:nvPr>
            </p:nvGraphicFramePr>
            <p:xfrm>
              <a:off x="594008" y="1535029"/>
              <a:ext cx="10712127" cy="1836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29630">
                      <a:extLst>
                        <a:ext uri="{9D8B030D-6E8A-4147-A177-3AD203B41FA5}">
                          <a16:colId xmlns:a16="http://schemas.microsoft.com/office/drawing/2014/main" val="507789682"/>
                        </a:ext>
                      </a:extLst>
                    </a:gridCol>
                    <a:gridCol w="9782497">
                      <a:extLst>
                        <a:ext uri="{9D8B030D-6E8A-4147-A177-3AD203B41FA5}">
                          <a16:colId xmlns:a16="http://schemas.microsoft.com/office/drawing/2014/main" val="1182114759"/>
                        </a:ext>
                      </a:extLst>
                    </a:gridCol>
                  </a:tblGrid>
                  <a:tr h="61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595" t="-990" r="-125" b="-20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6604893"/>
                      </a:ext>
                    </a:extLst>
                  </a:tr>
                  <a:tr h="61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595" t="-102000" r="-125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6485081"/>
                      </a:ext>
                    </a:extLst>
                  </a:tr>
                  <a:tr h="61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000" b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595" t="-200000" r="-125" b="-2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4619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Action Button: Return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6" y="5906138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5855306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1159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3619C4-FA69-434D-A3BA-34EB9EED0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274" y="2400811"/>
            <a:ext cx="8747451" cy="1923741"/>
          </a:xfrm>
        </p:spPr>
      </p:pic>
    </p:spTree>
    <p:extLst>
      <p:ext uri="{BB962C8B-B14F-4D97-AF65-F5344CB8AC3E}">
        <p14:creationId xmlns:p14="http://schemas.microsoft.com/office/powerpoint/2010/main" val="8701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60E1E2-3B51-4343-957B-A2BE30138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5413"/>
          <a:stretch/>
        </p:blipFill>
        <p:spPr>
          <a:xfrm>
            <a:off x="1893719" y="1820777"/>
            <a:ext cx="8404562" cy="35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CB4A4F-8C22-43DC-ADB9-93F59F3F4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3" r="32074"/>
          <a:stretch/>
        </p:blipFill>
        <p:spPr>
          <a:xfrm>
            <a:off x="3016738" y="2149334"/>
            <a:ext cx="6158524" cy="28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outcome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2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10</a:t>
            </a:r>
            <a:r>
              <a:rPr lang="en-GB" sz="2400" b="1" i="0" u="none" strike="noStrike" dirty="0">
                <a:effectLst/>
              </a:rPr>
              <a:t>, Learning Outcome 9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C8AEA980-8737-4C62-9C52-A5792F9857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8562461"/>
                  </p:ext>
                </p:extLst>
              </p:nvPr>
            </p:nvGraphicFramePr>
            <p:xfrm>
              <a:off x="594008" y="1097546"/>
              <a:ext cx="11140162" cy="2180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0162">
                      <a:extLst>
                        <a:ext uri="{9D8B030D-6E8A-4147-A177-3AD203B41FA5}">
                          <a16:colId xmlns:a16="http://schemas.microsoft.com/office/drawing/2014/main" val="1060325041"/>
                        </a:ext>
                      </a:extLst>
                    </a:gridCol>
                  </a:tblGrid>
                  <a:tr h="57309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Learning Outcome 9</a:t>
                          </a:r>
                        </a:p>
                      </a:txBody>
                      <a:tcPr anchor="ctr">
                        <a:solidFill>
                          <a:srgbClr val="32747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8509842"/>
                      </a:ext>
                    </a:extLst>
                  </a:tr>
                  <a:tr h="160713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Pupils recognise the equivalence of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400" b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1" i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1" kern="120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b="1" kern="12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E5F3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628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C8AEA980-8737-4C62-9C52-A5792F98577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8562461"/>
                  </p:ext>
                </p:extLst>
              </p:nvPr>
            </p:nvGraphicFramePr>
            <p:xfrm>
              <a:off x="594008" y="1097546"/>
              <a:ext cx="11140162" cy="21802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0162">
                      <a:extLst>
                        <a:ext uri="{9D8B030D-6E8A-4147-A177-3AD203B41FA5}">
                          <a16:colId xmlns:a16="http://schemas.microsoft.com/office/drawing/2014/main" val="1060325041"/>
                        </a:ext>
                      </a:extLst>
                    </a:gridCol>
                  </a:tblGrid>
                  <a:tr h="57309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Learning Outcome 9</a:t>
                          </a:r>
                        </a:p>
                      </a:txBody>
                      <a:tcPr anchor="ctr">
                        <a:solidFill>
                          <a:srgbClr val="32747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8509842"/>
                      </a:ext>
                    </a:extLst>
                  </a:tr>
                  <a:tr h="16071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5" t="-35985" r="-274" b="-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06288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Action Button: Return 2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2, Unit 10,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1B2749-C654-4AD5-B06C-CFEF150B6F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3.0 Guidance on the teaching of fractions in Key Stage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This shorter guidance document contains ‘teaching progression points’ to meet national curriculum objectives.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36679"/>
              </p:ext>
            </p:extLst>
          </p:nvPr>
        </p:nvGraphicFramePr>
        <p:xfrm>
          <a:off x="4514849" y="4258491"/>
          <a:ext cx="621731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84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085473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progression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079DDB-1573-4BDC-B2D2-37EB94D3B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r="51146"/>
          <a:stretch/>
        </p:blipFill>
        <p:spPr>
          <a:xfrm>
            <a:off x="2474569" y="1564104"/>
            <a:ext cx="7242861" cy="40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43E809-A3A5-45D4-B8A1-D03EBA41A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r="38526"/>
          <a:stretch/>
        </p:blipFill>
        <p:spPr>
          <a:xfrm>
            <a:off x="5149517" y="1238962"/>
            <a:ext cx="1892966" cy="4380076"/>
          </a:xfrm>
        </p:spPr>
      </p:pic>
    </p:spTree>
    <p:extLst>
      <p:ext uri="{BB962C8B-B14F-4D97-AF65-F5344CB8AC3E}">
        <p14:creationId xmlns:p14="http://schemas.microsoft.com/office/powerpoint/2010/main" val="38938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E480EA-7339-4D34-8D27-ECE013D9E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8"/>
          <a:stretch/>
        </p:blipFill>
        <p:spPr>
          <a:xfrm>
            <a:off x="2726644" y="1042097"/>
            <a:ext cx="6738712" cy="4723680"/>
          </a:xfrm>
        </p:spPr>
      </p:pic>
    </p:spTree>
    <p:extLst>
      <p:ext uri="{BB962C8B-B14F-4D97-AF65-F5344CB8AC3E}">
        <p14:creationId xmlns:p14="http://schemas.microsoft.com/office/powerpoint/2010/main" val="37331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3619C4-FA69-434D-A3BA-34EB9EED0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2274" y="2539361"/>
            <a:ext cx="8747451" cy="1923741"/>
          </a:xfrm>
        </p:spPr>
      </p:pic>
    </p:spTree>
    <p:extLst>
      <p:ext uri="{BB962C8B-B14F-4D97-AF65-F5344CB8AC3E}">
        <p14:creationId xmlns:p14="http://schemas.microsoft.com/office/powerpoint/2010/main" val="11282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41AFA-6070-4BDF-B528-89E157A3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39A0142-E54B-4049-8AE2-C477EB670B56}"/>
              </a:ext>
            </a:extLst>
          </p:cNvPr>
          <p:cNvSpPr txBox="1">
            <a:spLocks/>
          </p:cNvSpPr>
          <p:nvPr/>
        </p:nvSpPr>
        <p:spPr bwMode="auto">
          <a:xfrm>
            <a:off x="0" y="-17847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D5A52-5494-456F-81CD-36C63E274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5413"/>
          <a:stretch/>
        </p:blipFill>
        <p:spPr>
          <a:xfrm>
            <a:off x="1893719" y="1820777"/>
            <a:ext cx="8404562" cy="35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outcome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</a:t>
            </a:r>
            <a:r>
              <a:rPr lang="en-GB" sz="2400" b="1" dirty="0"/>
              <a:t>2</a:t>
            </a:r>
            <a:r>
              <a:rPr lang="en-GB" sz="2400" b="1" i="0" u="none" strike="noStrike" dirty="0">
                <a:effectLst/>
              </a:rPr>
              <a:t>, Unit </a:t>
            </a:r>
            <a:r>
              <a:rPr lang="en-GB" sz="2400" b="1" dirty="0"/>
              <a:t>10</a:t>
            </a:r>
            <a:r>
              <a:rPr lang="en-GB" sz="2400" b="1" i="0" u="none" strike="noStrike" dirty="0">
                <a:effectLst/>
              </a:rPr>
              <a:t>, Learning Outcome </a:t>
            </a:r>
            <a:r>
              <a:rPr lang="en-GB" sz="2400" b="1" dirty="0"/>
              <a:t>1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94641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whether something has or has not been split into equal parts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2, Unit 10,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E1B2749-C654-4AD5-B06C-CFEF150B6F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3.0 Guidance on the teaching of fractions in Key Stage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This shorter guidance document contains ‘teaching progression points’ to meet national curriculum objectives.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971883"/>
              </p:ext>
            </p:extLst>
          </p:nvPr>
        </p:nvGraphicFramePr>
        <p:xfrm>
          <a:off x="4514849" y="4258491"/>
          <a:ext cx="6217319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184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085473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progression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FC27A-793A-49F3-8F62-D0865830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82118E-2464-4ECE-B2CE-DFCF83309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0083" y="1243700"/>
            <a:ext cx="6458953" cy="437060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79AC403-12B9-4DF6-982F-EFC9CFCE41AF}"/>
              </a:ext>
            </a:extLst>
          </p:cNvPr>
          <p:cNvSpPr txBox="1">
            <a:spLocks/>
          </p:cNvSpPr>
          <p:nvPr/>
        </p:nvSpPr>
        <p:spPr bwMode="auto">
          <a:xfrm>
            <a:off x="1" y="-15675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</p:spTree>
    <p:extLst>
      <p:ext uri="{BB962C8B-B14F-4D97-AF65-F5344CB8AC3E}">
        <p14:creationId xmlns:p14="http://schemas.microsoft.com/office/powerpoint/2010/main" val="8752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EF82B-A95C-47AB-9B86-F0A600F0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97A467D-B835-4703-B9A3-16FA68959627}"/>
              </a:ext>
            </a:extLst>
          </p:cNvPr>
          <p:cNvSpPr txBox="1">
            <a:spLocks/>
          </p:cNvSpPr>
          <p:nvPr/>
        </p:nvSpPr>
        <p:spPr bwMode="auto">
          <a:xfrm>
            <a:off x="1" y="-15675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67FD08F-BD21-48A9-B9E7-CFAC821DE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664" y="713877"/>
            <a:ext cx="5840672" cy="51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87F4A-6224-463F-A3AF-A259D426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C9B9B26-1506-4BB4-B855-ABEBAAEE518F}"/>
              </a:ext>
            </a:extLst>
          </p:cNvPr>
          <p:cNvSpPr txBox="1">
            <a:spLocks/>
          </p:cNvSpPr>
          <p:nvPr/>
        </p:nvSpPr>
        <p:spPr bwMode="auto">
          <a:xfrm>
            <a:off x="1" y="-156755"/>
            <a:ext cx="12192000" cy="630000"/>
          </a:xfrm>
          <a:prstGeom prst="rect">
            <a:avLst/>
          </a:prstGeom>
          <a:solidFill>
            <a:srgbClr val="82CBDD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None/>
              <a:tabLst/>
              <a:defRPr/>
            </a:pPr>
            <a:r>
              <a:rPr lang="en-GB" kern="0" dirty="0">
                <a:solidFill>
                  <a:srgbClr val="000000"/>
                </a:solidFill>
              </a:rPr>
              <a:t>3.0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</a:rPr>
              <a:t> Guidance on the teaching of fractions in Key Stage 1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0958F19-26B7-49A9-8E4F-D3C97FED9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1864" y="1331494"/>
            <a:ext cx="5168272" cy="455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1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 Yellow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6e8f39c4-649a-4727-b531-9584b06a2d5b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2871</TotalTime>
  <Words>1881</Words>
  <Application>Microsoft Office PowerPoint</Application>
  <PresentationFormat>Widescreen</PresentationFormat>
  <Paragraphs>241</Paragraphs>
  <Slides>50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Myriad Pro</vt:lpstr>
      <vt:lpstr>Custom Design</vt:lpstr>
      <vt:lpstr>PowerPoint Presentation</vt:lpstr>
      <vt:lpstr>PowerPoint Presentation</vt:lpstr>
      <vt:lpstr>Contents</vt:lpstr>
      <vt:lpstr>Contents</vt:lpstr>
      <vt:lpstr>PowerPoint Presentation</vt:lpstr>
      <vt:lpstr>Year 2, Unit 10,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2, Unit 10, Learning Outcome 2</vt:lpstr>
      <vt:lpstr>PowerPoint Presentation</vt:lpstr>
      <vt:lpstr>PowerPoint Presentation</vt:lpstr>
      <vt:lpstr>PowerPoint Presentation</vt:lpstr>
      <vt:lpstr>Year 2, Unit 10, Learning Outcome 3</vt:lpstr>
      <vt:lpstr>PowerPoint Presentation</vt:lpstr>
      <vt:lpstr>PowerPoint Presentation</vt:lpstr>
      <vt:lpstr>Year 2, Unit 10, Learning Outcome 4</vt:lpstr>
      <vt:lpstr>PowerPoint Presentation</vt:lpstr>
      <vt:lpstr>PowerPoint Presentation</vt:lpstr>
      <vt:lpstr>Year 2, Unit 10,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2, Unit 10, Learning Outcome 6</vt:lpstr>
      <vt:lpstr>PowerPoint Presentation</vt:lpstr>
      <vt:lpstr>PowerPoint Presentation</vt:lpstr>
      <vt:lpstr>Year 2, Unit 10, Learning Outcome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2, Unit 10, Learning Outcome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2, Unit 10,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94</cp:revision>
  <dcterms:created xsi:type="dcterms:W3CDTF">2021-05-07T12:27:15Z</dcterms:created>
  <dcterms:modified xsi:type="dcterms:W3CDTF">2022-01-11T11:14:34Z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