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5"/>
  </p:notesMasterIdLst>
  <p:sldIdLst>
    <p:sldId id="263" r:id="rId6"/>
    <p:sldId id="635" r:id="rId7"/>
    <p:sldId id="588" r:id="rId8"/>
    <p:sldId id="293" r:id="rId9"/>
    <p:sldId id="306" r:id="rId10"/>
    <p:sldId id="269" r:id="rId11"/>
    <p:sldId id="661" r:id="rId12"/>
    <p:sldId id="656" r:id="rId13"/>
    <p:sldId id="657" r:id="rId14"/>
    <p:sldId id="279" r:id="rId15"/>
    <p:sldId id="280" r:id="rId16"/>
    <p:sldId id="281" r:id="rId17"/>
    <p:sldId id="282" r:id="rId18"/>
    <p:sldId id="660" r:id="rId19"/>
    <p:sldId id="580" r:id="rId20"/>
    <p:sldId id="648" r:id="rId21"/>
    <p:sldId id="636" r:id="rId22"/>
    <p:sldId id="649" r:id="rId23"/>
    <p:sldId id="637" r:id="rId24"/>
    <p:sldId id="641" r:id="rId25"/>
    <p:sldId id="642" r:id="rId26"/>
    <p:sldId id="650" r:id="rId27"/>
    <p:sldId id="644" r:id="rId28"/>
    <p:sldId id="645" r:id="rId29"/>
    <p:sldId id="651" r:id="rId30"/>
    <p:sldId id="646" r:id="rId31"/>
    <p:sldId id="647" r:id="rId32"/>
    <p:sldId id="652" r:id="rId33"/>
    <p:sldId id="640" r:id="rId34"/>
    <p:sldId id="653" r:id="rId35"/>
    <p:sldId id="286" r:id="rId36"/>
    <p:sldId id="265" r:id="rId37"/>
    <p:sldId id="287" r:id="rId38"/>
    <p:sldId id="654" r:id="rId39"/>
    <p:sldId id="659" r:id="rId40"/>
    <p:sldId id="658" r:id="rId41"/>
    <p:sldId id="616" r:id="rId42"/>
    <p:sldId id="617" r:id="rId43"/>
    <p:sldId id="662" r:id="rId44"/>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 Trubridge" initials="NT" lastIdx="3" clrIdx="0">
    <p:extLst>
      <p:ext uri="{19B8F6BF-5375-455C-9EA6-DF929625EA0E}">
        <p15:presenceInfo xmlns:p15="http://schemas.microsoft.com/office/powerpoint/2012/main" userId="S::nicola.trubridge@ncetm.org.uk::ecdd1c25-5bc1-4511-a576-ec7c116dcb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00628C"/>
    <a:srgbClr val="EBF5F5"/>
    <a:srgbClr val="FBF5D4"/>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71" autoAdjust="0"/>
    <p:restoredTop sz="77304" autoAdjust="0"/>
  </p:normalViewPr>
  <p:slideViewPr>
    <p:cSldViewPr>
      <p:cViewPr varScale="1">
        <p:scale>
          <a:sx n="69" d="100"/>
          <a:sy n="69" d="100"/>
        </p:scale>
        <p:origin x="270"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87766CDC-4096-4054-8AB5-C6C9CFA0EB3A}"/>
    <pc:docChg chg="undo custSel modSld">
      <pc:chgData name="Steve McCormack" userId="a36034f6-e157-44c0-92e0-583c4185333c" providerId="ADAL" clId="{87766CDC-4096-4054-8AB5-C6C9CFA0EB3A}" dt="2021-10-07T08:07:14.720" v="90" actId="6549"/>
      <pc:docMkLst>
        <pc:docMk/>
      </pc:docMkLst>
      <pc:sldChg chg="modSp mod">
        <pc:chgData name="Steve McCormack" userId="a36034f6-e157-44c0-92e0-583c4185333c" providerId="ADAL" clId="{87766CDC-4096-4054-8AB5-C6C9CFA0EB3A}" dt="2021-10-07T08:02:16.584" v="33" actId="6549"/>
        <pc:sldMkLst>
          <pc:docMk/>
          <pc:sldMk cId="387169446" sldId="281"/>
        </pc:sldMkLst>
        <pc:spChg chg="mod">
          <ac:chgData name="Steve McCormack" userId="a36034f6-e157-44c0-92e0-583c4185333c" providerId="ADAL" clId="{87766CDC-4096-4054-8AB5-C6C9CFA0EB3A}" dt="2021-10-07T08:02:16.584" v="33" actId="6549"/>
          <ac:spMkLst>
            <pc:docMk/>
            <pc:sldMk cId="387169446" sldId="281"/>
            <ac:spMk id="3" creationId="{EC771724-309D-4EC6-8089-365C4C85F6A6}"/>
          </ac:spMkLst>
        </pc:spChg>
      </pc:sldChg>
      <pc:sldChg chg="modSp mod">
        <pc:chgData name="Steve McCormack" userId="a36034f6-e157-44c0-92e0-583c4185333c" providerId="ADAL" clId="{87766CDC-4096-4054-8AB5-C6C9CFA0EB3A}" dt="2021-10-07T08:03:08.235" v="43" actId="20577"/>
        <pc:sldMkLst>
          <pc:docMk/>
          <pc:sldMk cId="717258061" sldId="580"/>
        </pc:sldMkLst>
        <pc:spChg chg="mod">
          <ac:chgData name="Steve McCormack" userId="a36034f6-e157-44c0-92e0-583c4185333c" providerId="ADAL" clId="{87766CDC-4096-4054-8AB5-C6C9CFA0EB3A}" dt="2021-10-07T08:03:08.235" v="43" actId="20577"/>
          <ac:spMkLst>
            <pc:docMk/>
            <pc:sldMk cId="717258061" sldId="580"/>
            <ac:spMk id="2" creationId="{23A84928-1FCA-4634-9C2E-8162352F2955}"/>
          </ac:spMkLst>
        </pc:spChg>
        <pc:spChg chg="mod">
          <ac:chgData name="Steve McCormack" userId="a36034f6-e157-44c0-92e0-583c4185333c" providerId="ADAL" clId="{87766CDC-4096-4054-8AB5-C6C9CFA0EB3A}" dt="2021-10-07T08:03:01.438" v="42" actId="6549"/>
          <ac:spMkLst>
            <pc:docMk/>
            <pc:sldMk cId="717258061" sldId="580"/>
            <ac:spMk id="17" creationId="{9400980C-0D29-42E0-9FAB-FF2DDB8883D1}"/>
          </ac:spMkLst>
        </pc:spChg>
      </pc:sldChg>
      <pc:sldChg chg="modSp mod">
        <pc:chgData name="Steve McCormack" userId="a36034f6-e157-44c0-92e0-583c4185333c" providerId="ADAL" clId="{87766CDC-4096-4054-8AB5-C6C9CFA0EB3A}" dt="2021-10-07T08:07:03.105" v="86" actId="6549"/>
        <pc:sldMkLst>
          <pc:docMk/>
          <pc:sldMk cId="2952935927" sldId="616"/>
        </pc:sldMkLst>
        <pc:spChg chg="mod">
          <ac:chgData name="Steve McCormack" userId="a36034f6-e157-44c0-92e0-583c4185333c" providerId="ADAL" clId="{87766CDC-4096-4054-8AB5-C6C9CFA0EB3A}" dt="2021-10-07T08:07:03.105" v="86" actId="6549"/>
          <ac:spMkLst>
            <pc:docMk/>
            <pc:sldMk cId="2952935927" sldId="616"/>
            <ac:spMk id="2" creationId="{468AD34D-48AC-4C34-99A5-DF560A5DFC10}"/>
          </ac:spMkLst>
        </pc:spChg>
      </pc:sldChg>
      <pc:sldChg chg="modSp mod">
        <pc:chgData name="Steve McCormack" userId="a36034f6-e157-44c0-92e0-583c4185333c" providerId="ADAL" clId="{87766CDC-4096-4054-8AB5-C6C9CFA0EB3A}" dt="2021-10-07T08:07:08.098" v="88" actId="6549"/>
        <pc:sldMkLst>
          <pc:docMk/>
          <pc:sldMk cId="1840260133" sldId="617"/>
        </pc:sldMkLst>
        <pc:spChg chg="mod">
          <ac:chgData name="Steve McCormack" userId="a36034f6-e157-44c0-92e0-583c4185333c" providerId="ADAL" clId="{87766CDC-4096-4054-8AB5-C6C9CFA0EB3A}" dt="2021-10-07T08:07:08.098" v="88" actId="6549"/>
          <ac:spMkLst>
            <pc:docMk/>
            <pc:sldMk cId="1840260133" sldId="617"/>
            <ac:spMk id="2" creationId="{468AD34D-48AC-4C34-99A5-DF560A5DFC10}"/>
          </ac:spMkLst>
        </pc:spChg>
      </pc:sldChg>
      <pc:sldChg chg="modSp mod">
        <pc:chgData name="Steve McCormack" userId="a36034f6-e157-44c0-92e0-583c4185333c" providerId="ADAL" clId="{87766CDC-4096-4054-8AB5-C6C9CFA0EB3A}" dt="2021-10-07T08:01:34.996" v="5" actId="6549"/>
        <pc:sldMkLst>
          <pc:docMk/>
          <pc:sldMk cId="900551805" sldId="635"/>
        </pc:sldMkLst>
        <pc:spChg chg="mod">
          <ac:chgData name="Steve McCormack" userId="a36034f6-e157-44c0-92e0-583c4185333c" providerId="ADAL" clId="{87766CDC-4096-4054-8AB5-C6C9CFA0EB3A}" dt="2021-10-07T08:01:34.996" v="5" actId="6549"/>
          <ac:spMkLst>
            <pc:docMk/>
            <pc:sldMk cId="900551805" sldId="635"/>
            <ac:spMk id="5" creationId="{F3AEFA3D-6E0E-40FE-BDA2-AC1662A877CD}"/>
          </ac:spMkLst>
        </pc:spChg>
      </pc:sldChg>
      <pc:sldChg chg="modSp mod">
        <pc:chgData name="Steve McCormack" userId="a36034f6-e157-44c0-92e0-583c4185333c" providerId="ADAL" clId="{87766CDC-4096-4054-8AB5-C6C9CFA0EB3A}" dt="2021-10-07T08:03:45.617" v="56" actId="20577"/>
        <pc:sldMkLst>
          <pc:docMk/>
          <pc:sldMk cId="3756364106" sldId="636"/>
        </pc:sldMkLst>
        <pc:spChg chg="mod">
          <ac:chgData name="Steve McCormack" userId="a36034f6-e157-44c0-92e0-583c4185333c" providerId="ADAL" clId="{87766CDC-4096-4054-8AB5-C6C9CFA0EB3A}" dt="2021-10-07T08:03:45.617" v="56" actId="20577"/>
          <ac:spMkLst>
            <pc:docMk/>
            <pc:sldMk cId="3756364106" sldId="636"/>
            <ac:spMk id="2" creationId="{23A84928-1FCA-4634-9C2E-8162352F2955}"/>
          </ac:spMkLst>
        </pc:spChg>
      </pc:sldChg>
      <pc:sldChg chg="modSp mod">
        <pc:chgData name="Steve McCormack" userId="a36034f6-e157-44c0-92e0-583c4185333c" providerId="ADAL" clId="{87766CDC-4096-4054-8AB5-C6C9CFA0EB3A}" dt="2021-10-07T08:04:13.103" v="58" actId="6549"/>
        <pc:sldMkLst>
          <pc:docMk/>
          <pc:sldMk cId="2578811682" sldId="637"/>
        </pc:sldMkLst>
        <pc:spChg chg="mod">
          <ac:chgData name="Steve McCormack" userId="a36034f6-e157-44c0-92e0-583c4185333c" providerId="ADAL" clId="{87766CDC-4096-4054-8AB5-C6C9CFA0EB3A}" dt="2021-10-07T08:04:13.103" v="58" actId="6549"/>
          <ac:spMkLst>
            <pc:docMk/>
            <pc:sldMk cId="2578811682" sldId="637"/>
            <ac:spMk id="2" creationId="{23A84928-1FCA-4634-9C2E-8162352F2955}"/>
          </ac:spMkLst>
        </pc:spChg>
      </pc:sldChg>
      <pc:sldChg chg="modSp mod">
        <pc:chgData name="Steve McCormack" userId="a36034f6-e157-44c0-92e0-583c4185333c" providerId="ADAL" clId="{87766CDC-4096-4054-8AB5-C6C9CFA0EB3A}" dt="2021-10-07T08:06:05.807" v="75" actId="6549"/>
        <pc:sldMkLst>
          <pc:docMk/>
          <pc:sldMk cId="1202168407" sldId="640"/>
        </pc:sldMkLst>
        <pc:spChg chg="mod">
          <ac:chgData name="Steve McCormack" userId="a36034f6-e157-44c0-92e0-583c4185333c" providerId="ADAL" clId="{87766CDC-4096-4054-8AB5-C6C9CFA0EB3A}" dt="2021-10-07T08:06:05.807" v="75" actId="6549"/>
          <ac:spMkLst>
            <pc:docMk/>
            <pc:sldMk cId="1202168407" sldId="640"/>
            <ac:spMk id="2" creationId="{23A84928-1FCA-4634-9C2E-8162352F2955}"/>
          </ac:spMkLst>
        </pc:spChg>
      </pc:sldChg>
      <pc:sldChg chg="modSp mod">
        <pc:chgData name="Steve McCormack" userId="a36034f6-e157-44c0-92e0-583c4185333c" providerId="ADAL" clId="{87766CDC-4096-4054-8AB5-C6C9CFA0EB3A}" dt="2021-10-07T08:04:19.580" v="59" actId="6549"/>
        <pc:sldMkLst>
          <pc:docMk/>
          <pc:sldMk cId="233551517" sldId="641"/>
        </pc:sldMkLst>
        <pc:spChg chg="mod">
          <ac:chgData name="Steve McCormack" userId="a36034f6-e157-44c0-92e0-583c4185333c" providerId="ADAL" clId="{87766CDC-4096-4054-8AB5-C6C9CFA0EB3A}" dt="2021-10-07T08:04:19.580" v="59" actId="6549"/>
          <ac:spMkLst>
            <pc:docMk/>
            <pc:sldMk cId="233551517" sldId="641"/>
            <ac:spMk id="2" creationId="{23A84928-1FCA-4634-9C2E-8162352F2955}"/>
          </ac:spMkLst>
        </pc:spChg>
      </pc:sldChg>
      <pc:sldChg chg="modSp mod">
        <pc:chgData name="Steve McCormack" userId="a36034f6-e157-44c0-92e0-583c4185333c" providerId="ADAL" clId="{87766CDC-4096-4054-8AB5-C6C9CFA0EB3A}" dt="2021-10-07T08:04:26.336" v="60" actId="6549"/>
        <pc:sldMkLst>
          <pc:docMk/>
          <pc:sldMk cId="3906851661" sldId="642"/>
        </pc:sldMkLst>
        <pc:spChg chg="mod">
          <ac:chgData name="Steve McCormack" userId="a36034f6-e157-44c0-92e0-583c4185333c" providerId="ADAL" clId="{87766CDC-4096-4054-8AB5-C6C9CFA0EB3A}" dt="2021-10-07T08:04:26.336" v="60" actId="6549"/>
          <ac:spMkLst>
            <pc:docMk/>
            <pc:sldMk cId="3906851661" sldId="642"/>
            <ac:spMk id="2" creationId="{23A84928-1FCA-4634-9C2E-8162352F2955}"/>
          </ac:spMkLst>
        </pc:spChg>
      </pc:sldChg>
      <pc:sldChg chg="modSp mod">
        <pc:chgData name="Steve McCormack" userId="a36034f6-e157-44c0-92e0-583c4185333c" providerId="ADAL" clId="{87766CDC-4096-4054-8AB5-C6C9CFA0EB3A}" dt="2021-10-07T08:04:39.171" v="62" actId="6549"/>
        <pc:sldMkLst>
          <pc:docMk/>
          <pc:sldMk cId="346662964" sldId="644"/>
        </pc:sldMkLst>
        <pc:spChg chg="mod">
          <ac:chgData name="Steve McCormack" userId="a36034f6-e157-44c0-92e0-583c4185333c" providerId="ADAL" clId="{87766CDC-4096-4054-8AB5-C6C9CFA0EB3A}" dt="2021-10-07T08:04:39.171" v="62" actId="6549"/>
          <ac:spMkLst>
            <pc:docMk/>
            <pc:sldMk cId="346662964" sldId="644"/>
            <ac:spMk id="2" creationId="{23A84928-1FCA-4634-9C2E-8162352F2955}"/>
          </ac:spMkLst>
        </pc:spChg>
      </pc:sldChg>
      <pc:sldChg chg="modSp mod">
        <pc:chgData name="Steve McCormack" userId="a36034f6-e157-44c0-92e0-583c4185333c" providerId="ADAL" clId="{87766CDC-4096-4054-8AB5-C6C9CFA0EB3A}" dt="2021-10-07T08:04:44.684" v="63" actId="6549"/>
        <pc:sldMkLst>
          <pc:docMk/>
          <pc:sldMk cId="928850437" sldId="645"/>
        </pc:sldMkLst>
        <pc:spChg chg="mod">
          <ac:chgData name="Steve McCormack" userId="a36034f6-e157-44c0-92e0-583c4185333c" providerId="ADAL" clId="{87766CDC-4096-4054-8AB5-C6C9CFA0EB3A}" dt="2021-10-07T08:04:44.684" v="63" actId="6549"/>
          <ac:spMkLst>
            <pc:docMk/>
            <pc:sldMk cId="928850437" sldId="645"/>
            <ac:spMk id="2" creationId="{23A84928-1FCA-4634-9C2E-8162352F2955}"/>
          </ac:spMkLst>
        </pc:spChg>
      </pc:sldChg>
      <pc:sldChg chg="modSp mod">
        <pc:chgData name="Steve McCormack" userId="a36034f6-e157-44c0-92e0-583c4185333c" providerId="ADAL" clId="{87766CDC-4096-4054-8AB5-C6C9CFA0EB3A}" dt="2021-10-07T08:05:08.492" v="66" actId="6549"/>
        <pc:sldMkLst>
          <pc:docMk/>
          <pc:sldMk cId="2282673834" sldId="646"/>
        </pc:sldMkLst>
        <pc:spChg chg="mod">
          <ac:chgData name="Steve McCormack" userId="a36034f6-e157-44c0-92e0-583c4185333c" providerId="ADAL" clId="{87766CDC-4096-4054-8AB5-C6C9CFA0EB3A}" dt="2021-10-07T08:05:07.005" v="65" actId="6549"/>
          <ac:spMkLst>
            <pc:docMk/>
            <pc:sldMk cId="2282673834" sldId="646"/>
            <ac:spMk id="2" creationId="{23A84928-1FCA-4634-9C2E-8162352F2955}"/>
          </ac:spMkLst>
        </pc:spChg>
        <pc:spChg chg="mod">
          <ac:chgData name="Steve McCormack" userId="a36034f6-e157-44c0-92e0-583c4185333c" providerId="ADAL" clId="{87766CDC-4096-4054-8AB5-C6C9CFA0EB3A}" dt="2021-10-07T08:05:08.492" v="66" actId="6549"/>
          <ac:spMkLst>
            <pc:docMk/>
            <pc:sldMk cId="2282673834" sldId="646"/>
            <ac:spMk id="7" creationId="{88AD76DA-5C58-4833-8AF9-DEFD198EA19C}"/>
          </ac:spMkLst>
        </pc:spChg>
      </pc:sldChg>
      <pc:sldChg chg="modSp mod">
        <pc:chgData name="Steve McCormack" userId="a36034f6-e157-44c0-92e0-583c4185333c" providerId="ADAL" clId="{87766CDC-4096-4054-8AB5-C6C9CFA0EB3A}" dt="2021-10-07T08:05:34.558" v="70" actId="6549"/>
        <pc:sldMkLst>
          <pc:docMk/>
          <pc:sldMk cId="4059224182" sldId="647"/>
        </pc:sldMkLst>
        <pc:spChg chg="mod">
          <ac:chgData name="Steve McCormack" userId="a36034f6-e157-44c0-92e0-583c4185333c" providerId="ADAL" clId="{87766CDC-4096-4054-8AB5-C6C9CFA0EB3A}" dt="2021-10-07T08:05:17.426" v="67" actId="6549"/>
          <ac:spMkLst>
            <pc:docMk/>
            <pc:sldMk cId="4059224182" sldId="647"/>
            <ac:spMk id="2" creationId="{23A84928-1FCA-4634-9C2E-8162352F2955}"/>
          </ac:spMkLst>
        </pc:spChg>
        <pc:spChg chg="mod">
          <ac:chgData name="Steve McCormack" userId="a36034f6-e157-44c0-92e0-583c4185333c" providerId="ADAL" clId="{87766CDC-4096-4054-8AB5-C6C9CFA0EB3A}" dt="2021-10-07T08:05:34.558" v="70" actId="6549"/>
          <ac:spMkLst>
            <pc:docMk/>
            <pc:sldMk cId="4059224182" sldId="647"/>
            <ac:spMk id="7" creationId="{88AD76DA-5C58-4833-8AF9-DEFD198EA19C}"/>
          </ac:spMkLst>
        </pc:spChg>
        <pc:spChg chg="mod">
          <ac:chgData name="Steve McCormack" userId="a36034f6-e157-44c0-92e0-583c4185333c" providerId="ADAL" clId="{87766CDC-4096-4054-8AB5-C6C9CFA0EB3A}" dt="2021-10-07T08:05:28.784" v="69" actId="1076"/>
          <ac:spMkLst>
            <pc:docMk/>
            <pc:sldMk cId="4059224182" sldId="647"/>
            <ac:spMk id="8" creationId="{5C85E2EA-B436-4E79-95FA-C29A2C4C6DFE}"/>
          </ac:spMkLst>
        </pc:spChg>
      </pc:sldChg>
      <pc:sldChg chg="modSp mod">
        <pc:chgData name="Steve McCormack" userId="a36034f6-e157-44c0-92e0-583c4185333c" providerId="ADAL" clId="{87766CDC-4096-4054-8AB5-C6C9CFA0EB3A}" dt="2021-10-07T08:03:35.788" v="55" actId="6549"/>
        <pc:sldMkLst>
          <pc:docMk/>
          <pc:sldMk cId="1207598689" sldId="648"/>
        </pc:sldMkLst>
        <pc:spChg chg="mod">
          <ac:chgData name="Steve McCormack" userId="a36034f6-e157-44c0-92e0-583c4185333c" providerId="ADAL" clId="{87766CDC-4096-4054-8AB5-C6C9CFA0EB3A}" dt="2021-10-07T08:03:35.788" v="55" actId="6549"/>
          <ac:spMkLst>
            <pc:docMk/>
            <pc:sldMk cId="1207598689" sldId="648"/>
            <ac:spMk id="8" creationId="{C4695942-E35F-4FA5-AC98-EEB7784F29F9}"/>
          </ac:spMkLst>
        </pc:spChg>
        <pc:spChg chg="mod">
          <ac:chgData name="Steve McCormack" userId="a36034f6-e157-44c0-92e0-583c4185333c" providerId="ADAL" clId="{87766CDC-4096-4054-8AB5-C6C9CFA0EB3A}" dt="2021-10-07T08:03:12.449" v="44" actId="20577"/>
          <ac:spMkLst>
            <pc:docMk/>
            <pc:sldMk cId="1207598689" sldId="648"/>
            <ac:spMk id="46" creationId="{F54F07ED-8B66-4FB3-B9ED-20C6A6FEE49C}"/>
          </ac:spMkLst>
        </pc:spChg>
      </pc:sldChg>
      <pc:sldChg chg="modSp mod">
        <pc:chgData name="Steve McCormack" userId="a36034f6-e157-44c0-92e0-583c4185333c" providerId="ADAL" clId="{87766CDC-4096-4054-8AB5-C6C9CFA0EB3A}" dt="2021-10-07T08:04:00.101" v="57" actId="6549"/>
        <pc:sldMkLst>
          <pc:docMk/>
          <pc:sldMk cId="1939254445" sldId="649"/>
        </pc:sldMkLst>
        <pc:spChg chg="mod">
          <ac:chgData name="Steve McCormack" userId="a36034f6-e157-44c0-92e0-583c4185333c" providerId="ADAL" clId="{87766CDC-4096-4054-8AB5-C6C9CFA0EB3A}" dt="2021-10-07T08:04:00.101" v="57" actId="6549"/>
          <ac:spMkLst>
            <pc:docMk/>
            <pc:sldMk cId="1939254445" sldId="649"/>
            <ac:spMk id="46" creationId="{F54F07ED-8B66-4FB3-B9ED-20C6A6FEE49C}"/>
          </ac:spMkLst>
        </pc:spChg>
      </pc:sldChg>
      <pc:sldChg chg="modSp mod">
        <pc:chgData name="Steve McCormack" userId="a36034f6-e157-44c0-92e0-583c4185333c" providerId="ADAL" clId="{87766CDC-4096-4054-8AB5-C6C9CFA0EB3A}" dt="2021-10-07T08:04:31.788" v="61" actId="6549"/>
        <pc:sldMkLst>
          <pc:docMk/>
          <pc:sldMk cId="3920854649" sldId="650"/>
        </pc:sldMkLst>
        <pc:spChg chg="mod">
          <ac:chgData name="Steve McCormack" userId="a36034f6-e157-44c0-92e0-583c4185333c" providerId="ADAL" clId="{87766CDC-4096-4054-8AB5-C6C9CFA0EB3A}" dt="2021-10-07T08:04:31.788" v="61" actId="6549"/>
          <ac:spMkLst>
            <pc:docMk/>
            <pc:sldMk cId="3920854649" sldId="650"/>
            <ac:spMk id="46" creationId="{F54F07ED-8B66-4FB3-B9ED-20C6A6FEE49C}"/>
          </ac:spMkLst>
        </pc:spChg>
      </pc:sldChg>
      <pc:sldChg chg="modSp mod">
        <pc:chgData name="Steve McCormack" userId="a36034f6-e157-44c0-92e0-583c4185333c" providerId="ADAL" clId="{87766CDC-4096-4054-8AB5-C6C9CFA0EB3A}" dt="2021-10-07T08:05:00.303" v="64" actId="6549"/>
        <pc:sldMkLst>
          <pc:docMk/>
          <pc:sldMk cId="2005252153" sldId="651"/>
        </pc:sldMkLst>
        <pc:spChg chg="mod">
          <ac:chgData name="Steve McCormack" userId="a36034f6-e157-44c0-92e0-583c4185333c" providerId="ADAL" clId="{87766CDC-4096-4054-8AB5-C6C9CFA0EB3A}" dt="2021-10-07T08:05:00.303" v="64" actId="6549"/>
          <ac:spMkLst>
            <pc:docMk/>
            <pc:sldMk cId="2005252153" sldId="651"/>
            <ac:spMk id="46" creationId="{F54F07ED-8B66-4FB3-B9ED-20C6A6FEE49C}"/>
          </ac:spMkLst>
        </pc:spChg>
      </pc:sldChg>
      <pc:sldChg chg="modSp mod">
        <pc:chgData name="Steve McCormack" userId="a36034f6-e157-44c0-92e0-583c4185333c" providerId="ADAL" clId="{87766CDC-4096-4054-8AB5-C6C9CFA0EB3A}" dt="2021-10-07T08:05:57.655" v="74" actId="6549"/>
        <pc:sldMkLst>
          <pc:docMk/>
          <pc:sldMk cId="4132355317" sldId="652"/>
        </pc:sldMkLst>
        <pc:spChg chg="mod">
          <ac:chgData name="Steve McCormack" userId="a36034f6-e157-44c0-92e0-583c4185333c" providerId="ADAL" clId="{87766CDC-4096-4054-8AB5-C6C9CFA0EB3A}" dt="2021-10-07T08:05:41.660" v="71" actId="6549"/>
          <ac:spMkLst>
            <pc:docMk/>
            <pc:sldMk cId="4132355317" sldId="652"/>
            <ac:spMk id="46" creationId="{F54F07ED-8B66-4FB3-B9ED-20C6A6FEE49C}"/>
          </ac:spMkLst>
        </pc:spChg>
        <pc:spChg chg="mod">
          <ac:chgData name="Steve McCormack" userId="a36034f6-e157-44c0-92e0-583c4185333c" providerId="ADAL" clId="{87766CDC-4096-4054-8AB5-C6C9CFA0EB3A}" dt="2021-10-07T08:05:57.655" v="74" actId="6549"/>
          <ac:spMkLst>
            <pc:docMk/>
            <pc:sldMk cId="4132355317" sldId="652"/>
            <ac:spMk id="50" creationId="{61E2623B-6A93-4AEB-A8B4-E5B12252BAED}"/>
          </ac:spMkLst>
        </pc:spChg>
      </pc:sldChg>
      <pc:sldChg chg="modSp mod">
        <pc:chgData name="Steve McCormack" userId="a36034f6-e157-44c0-92e0-583c4185333c" providerId="ADAL" clId="{87766CDC-4096-4054-8AB5-C6C9CFA0EB3A}" dt="2021-10-07T08:06:15.102" v="76" actId="6549"/>
        <pc:sldMkLst>
          <pc:docMk/>
          <pc:sldMk cId="963706246" sldId="653"/>
        </pc:sldMkLst>
        <pc:spChg chg="mod">
          <ac:chgData name="Steve McCormack" userId="a36034f6-e157-44c0-92e0-583c4185333c" providerId="ADAL" clId="{87766CDC-4096-4054-8AB5-C6C9CFA0EB3A}" dt="2021-10-07T08:06:15.102" v="76" actId="6549"/>
          <ac:spMkLst>
            <pc:docMk/>
            <pc:sldMk cId="963706246" sldId="653"/>
            <ac:spMk id="46" creationId="{F54F07ED-8B66-4FB3-B9ED-20C6A6FEE49C}"/>
          </ac:spMkLst>
        </pc:spChg>
      </pc:sldChg>
      <pc:sldChg chg="modSp mod">
        <pc:chgData name="Steve McCormack" userId="a36034f6-e157-44c0-92e0-583c4185333c" providerId="ADAL" clId="{87766CDC-4096-4054-8AB5-C6C9CFA0EB3A}" dt="2021-10-07T08:06:27.950" v="78" actId="6549"/>
        <pc:sldMkLst>
          <pc:docMk/>
          <pc:sldMk cId="3044970097" sldId="654"/>
        </pc:sldMkLst>
        <pc:spChg chg="mod">
          <ac:chgData name="Steve McCormack" userId="a36034f6-e157-44c0-92e0-583c4185333c" providerId="ADAL" clId="{87766CDC-4096-4054-8AB5-C6C9CFA0EB3A}" dt="2021-10-07T08:06:27.950" v="78" actId="6549"/>
          <ac:spMkLst>
            <pc:docMk/>
            <pc:sldMk cId="3044970097" sldId="654"/>
            <ac:spMk id="2" creationId="{3D3B0D61-9420-4B06-8555-667429430C87}"/>
          </ac:spMkLst>
        </pc:spChg>
      </pc:sldChg>
      <pc:sldChg chg="modSp mod">
        <pc:chgData name="Steve McCormack" userId="a36034f6-e157-44c0-92e0-583c4185333c" providerId="ADAL" clId="{87766CDC-4096-4054-8AB5-C6C9CFA0EB3A}" dt="2021-10-07T08:06:44.940" v="84" actId="20577"/>
        <pc:sldMkLst>
          <pc:docMk/>
          <pc:sldMk cId="1654204896" sldId="659"/>
        </pc:sldMkLst>
        <pc:spChg chg="mod">
          <ac:chgData name="Steve McCormack" userId="a36034f6-e157-44c0-92e0-583c4185333c" providerId="ADAL" clId="{87766CDC-4096-4054-8AB5-C6C9CFA0EB3A}" dt="2021-10-07T08:06:44.940" v="84" actId="20577"/>
          <ac:spMkLst>
            <pc:docMk/>
            <pc:sldMk cId="1654204896" sldId="659"/>
            <ac:spMk id="2" creationId="{3D3B0D61-9420-4B06-8555-667429430C87}"/>
          </ac:spMkLst>
        </pc:spChg>
      </pc:sldChg>
      <pc:sldChg chg="modSp mod">
        <pc:chgData name="Steve McCormack" userId="a36034f6-e157-44c0-92e0-583c4185333c" providerId="ADAL" clId="{87766CDC-4096-4054-8AB5-C6C9CFA0EB3A}" dt="2021-10-07T08:07:14.720" v="90" actId="6549"/>
        <pc:sldMkLst>
          <pc:docMk/>
          <pc:sldMk cId="1171887802" sldId="662"/>
        </pc:sldMkLst>
        <pc:spChg chg="mod">
          <ac:chgData name="Steve McCormack" userId="a36034f6-e157-44c0-92e0-583c4185333c" providerId="ADAL" clId="{87766CDC-4096-4054-8AB5-C6C9CFA0EB3A}" dt="2021-10-07T08:07:14.720" v="90" actId="6549"/>
          <ac:spMkLst>
            <pc:docMk/>
            <pc:sldMk cId="1171887802" sldId="662"/>
            <ac:spMk id="2" creationId="{2FC8153A-3089-4481-8DDB-FCA2DBF5BD26}"/>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7-13T09:52:23.026" idx="3">
    <p:pos x="10" y="10"/>
    <p:text>I retitiled the template as that was the same for both. Is this correct?</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07/10/2021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18 of the 3.2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1713281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If an 8cm stick created a 8cm shadow what does that tell you about the angle?</a:t>
            </a:r>
          </a:p>
          <a:p>
            <a:r>
              <a:rPr lang="en-GB" sz="2000" b="0" dirty="0">
                <a:solidFill>
                  <a:srgbClr val="008080"/>
                </a:solidFill>
                <a:latin typeface="Myriad Pro"/>
              </a:rPr>
              <a:t>At this same time of day, would all shadows be equal to the height of the objects that make them?</a:t>
            </a:r>
          </a:p>
          <a:p>
            <a:r>
              <a:rPr lang="en-GB" sz="2000" b="0" dirty="0">
                <a:solidFill>
                  <a:srgbClr val="008080"/>
                </a:solidFill>
                <a:latin typeface="Myriad Pro"/>
              </a:rPr>
              <a:t>What is the multiplicative relationship between 8 and 12? How can this be used to calculate the missing length?</a:t>
            </a:r>
          </a:p>
          <a:p>
            <a:r>
              <a:rPr lang="en-GB" sz="2000" b="0" dirty="0">
                <a:solidFill>
                  <a:srgbClr val="008080"/>
                </a:solidFill>
                <a:latin typeface="Myriad Pro"/>
              </a:rPr>
              <a:t>What is the multiplicative relationship between 8 and 11? How can this be used to calculate the missing length?</a:t>
            </a:r>
          </a:p>
          <a:p>
            <a:r>
              <a:rPr lang="en-GB" sz="2000" b="0" dirty="0">
                <a:solidFill>
                  <a:srgbClr val="008080"/>
                </a:solidFill>
                <a:latin typeface="Myriad Pro"/>
              </a:rPr>
              <a:t>In the example given which is the easier method and why?</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dirty="0"/>
              <a:t>You could introduce the idea of a shadow of a person or a stick and ask students how the shadow changes at different times of the day. Use of dynamic geometry software can help illustrate this. Through discussion of Example 1, the relationship between the sticks and the shadows can be explored. Focusing on the relationship between the stick and its shadow is not the only way the answer can be deduced. The enlargement scale factor between the two similar triangles can be used. In this example, values have been chosen so that no one strategy is easier at this stage. You may wish to point out alternative methods, but attention should at least be drawn to the relationship between pairs of sides in the same triangle.</a:t>
            </a:r>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thinking behind this question can be found on page 19-20 of the 3.2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60545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is the multiplier to get from, 5 to 1?</a:t>
            </a:r>
          </a:p>
          <a:p>
            <a:r>
              <a:rPr lang="en-GB" sz="2000" b="0" dirty="0">
                <a:solidFill>
                  <a:srgbClr val="008080"/>
                </a:solidFill>
                <a:latin typeface="Myriad Pro"/>
              </a:rPr>
              <a:t>What is the multiplier to get from 1 to 7.2?</a:t>
            </a:r>
          </a:p>
          <a:p>
            <a:r>
              <a:rPr lang="en-GB" sz="2000" b="0" dirty="0">
                <a:solidFill>
                  <a:srgbClr val="008080"/>
                </a:solidFill>
                <a:latin typeface="Myriad Pro"/>
              </a:rPr>
              <a:t>What is the single multiplier to get from 5 to 7.2?</a:t>
            </a:r>
          </a:p>
          <a:p>
            <a:endParaRPr lang="en-GB" sz="2000" b="0" dirty="0">
              <a:solidFill>
                <a:srgbClr val="008080"/>
              </a:solidFill>
              <a:latin typeface="Myriad Pro"/>
            </a:endParaRPr>
          </a:p>
          <a:p>
            <a:r>
              <a:rPr lang="en-GB" sz="2000" b="0" dirty="0">
                <a:solidFill>
                  <a:srgbClr val="008080"/>
                </a:solidFill>
                <a:latin typeface="Myriad Pro"/>
              </a:rPr>
              <a:t>Given that triangles are similar what can you deduce? </a:t>
            </a:r>
          </a:p>
          <a:p>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Encourage students to use strategies they have developed in other aspects of the curriculum that have focused on multiplicative relationships. Students’ attention can be drawn to the fact that, if the relationship between the short and medium sides in each triangle is identified as × 7.2/5, which is equivalent to × 1.44, the inverse relationship can be expressed as ÷ 1.44 or, alternatively, × 0.694 (to 3 significant figures).</a:t>
            </a:r>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3081068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thinking behind this question can be found on page 19 of the 3.2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5568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How can you use the image of the unit circle to help answer part a)?</a:t>
            </a:r>
          </a:p>
          <a:p>
            <a:r>
              <a:rPr lang="en-GB" sz="2000" b="0" dirty="0">
                <a:solidFill>
                  <a:srgbClr val="008080"/>
                </a:solidFill>
                <a:latin typeface="Myriad Pro"/>
              </a:rPr>
              <a:t>What strategy will you need to apply to calculate the answer to b) ?</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dirty="0"/>
              <a:t>The numbers in Example 3 have been chosen to initially allow students to use their image of the unit circle to find the answer to part a). In subsequent parts, the numbers have been chosen to allow for some scaling (both up and down), and in order for students to notice the constant ratio between the opposite and hypotenuse in each case.</a:t>
            </a:r>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1710344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How can you use your answers to a) and b) to calculate the answers to c) and d) ?</a:t>
            </a:r>
          </a:p>
          <a:p>
            <a:endParaRPr lang="en-GB" sz="2000" b="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The numbers in part a) allowed students to use their image of the unit circle to find the answer to part a). In subsequent parts, the numbers have been chosen to allow for some scaling (both up and down), and in order for students to notice the constant ratio between the opposite and hypotenuse in each case.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a:p>
        </p:txBody>
      </p:sp>
    </p:spTree>
    <p:extLst>
      <p:ext uri="{BB962C8B-B14F-4D97-AF65-F5344CB8AC3E}">
        <p14:creationId xmlns:p14="http://schemas.microsoft.com/office/powerpoint/2010/main" val="3337821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Which of the triangles so far is the ‘best’ one to use to help calculate the unknown length here? Why?</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Discussion following this activity could usefully include asking, ‘What would happen if these triangles were all drawn to scale and all “nested” together with the 25° angle positioned over each other?’</a:t>
            </a:r>
          </a:p>
          <a:p>
            <a:r>
              <a:rPr lang="en-GB" dirty="0"/>
              <a:t>This could lead to analysing the connection between the opposite and the hypotenuse in each case and drawing students’ attention to the fact that they are all equal to 0.4226 (sin 25°).</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1907358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thinking behind this question can be found on page 20-21 of the 3.2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6463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Are these triangles similar?</a:t>
            </a:r>
          </a:p>
          <a:p>
            <a:r>
              <a:rPr lang="en-GB" sz="2000" b="0" dirty="0">
                <a:solidFill>
                  <a:srgbClr val="008080"/>
                </a:solidFill>
                <a:latin typeface="Myriad Pro"/>
              </a:rPr>
              <a:t>How do you know?</a:t>
            </a:r>
          </a:p>
          <a:p>
            <a:r>
              <a:rPr lang="en-GB" sz="2000" b="0" dirty="0">
                <a:solidFill>
                  <a:srgbClr val="008080"/>
                </a:solidFill>
                <a:latin typeface="Myriad Pro"/>
              </a:rPr>
              <a:t>Which lengths are corresponding?</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4, the lengths have been chosen to prompt discussion about the use of scaling (from the ‘unit’ triangle) and about the ratio between the opposite and the adjacent sides in each triangle being 1.1918 (tan 50°).</a:t>
            </a:r>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a:p>
        </p:txBody>
      </p:sp>
    </p:spTree>
    <p:extLst>
      <p:ext uri="{BB962C8B-B14F-4D97-AF65-F5344CB8AC3E}">
        <p14:creationId xmlns:p14="http://schemas.microsoft.com/office/powerpoint/2010/main" val="3832796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Multiplicative reasoning.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3582699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Are these triangles similar?</a:t>
            </a:r>
          </a:p>
          <a:p>
            <a:pPr>
              <a:spcBef>
                <a:spcPts val="400"/>
              </a:spcBef>
              <a:spcAft>
                <a:spcPts val="400"/>
              </a:spcAft>
            </a:pPr>
            <a:r>
              <a:rPr lang="en-GB" sz="1200" dirty="0">
                <a:solidFill>
                  <a:srgbClr val="008080"/>
                </a:solidFill>
                <a:latin typeface="Myriad Pro"/>
              </a:rPr>
              <a:t>How do you know?</a:t>
            </a:r>
          </a:p>
          <a:p>
            <a:pPr>
              <a:spcBef>
                <a:spcPts val="400"/>
              </a:spcBef>
              <a:spcAft>
                <a:spcPts val="400"/>
              </a:spcAft>
            </a:pPr>
            <a:r>
              <a:rPr lang="en-GB" sz="1200" dirty="0">
                <a:solidFill>
                  <a:srgbClr val="008080"/>
                </a:solidFill>
                <a:latin typeface="Myriad Pro"/>
              </a:rPr>
              <a:t>Which lengths are corresponding?</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4, the lengths have been chosen to prompt discussion about the use of scaling (from the ‘unit’ triangle) and about the ratio between the opposite and the adjacent sides in each triangle being 1.1918 (tan 50°).</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1988948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25 of the 3.2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71775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is the same and what is different from the unit circle seen before?</a:t>
            </a:r>
          </a:p>
          <a:p>
            <a:r>
              <a:rPr lang="en-GB" sz="2000" b="0" dirty="0">
                <a:solidFill>
                  <a:srgbClr val="008080"/>
                </a:solidFill>
                <a:latin typeface="Myriad Pro"/>
              </a:rPr>
              <a:t>Which side is the hypotenuse?</a:t>
            </a:r>
          </a:p>
          <a:p>
            <a:r>
              <a:rPr lang="en-GB" sz="2000" b="0" dirty="0">
                <a:solidFill>
                  <a:srgbClr val="008080"/>
                </a:solidFill>
                <a:latin typeface="Myriad Pro"/>
              </a:rPr>
              <a:t>Which side is opposite the angle?</a:t>
            </a:r>
          </a:p>
          <a:p>
            <a:r>
              <a:rPr lang="en-GB" sz="2000" b="0" dirty="0">
                <a:solidFill>
                  <a:srgbClr val="008080"/>
                </a:solidFill>
                <a:latin typeface="Myriad Pro"/>
              </a:rPr>
              <a:t>How can you use the table of values from example 3 to find </a:t>
            </a:r>
            <a:r>
              <a:rPr lang="en-GB" sz="2000" dirty="0">
                <a:effectLst/>
                <a:latin typeface="+mj-lt"/>
                <a:ea typeface="Calibri" panose="020F0502020204030204" pitchFamily="34" charset="0"/>
                <a:cs typeface="Times New Roman" panose="02020603050405020304" pitchFamily="18" charset="0"/>
              </a:rPr>
              <a:t>tan 70°?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rgbClr val="008080"/>
                </a:solidFill>
                <a:effectLst/>
                <a:latin typeface="+mj-lt"/>
                <a:cs typeface="Times New Roman" panose="02020603050405020304" pitchFamily="18" charset="0"/>
              </a:rPr>
              <a:t>How can you use a calculator to find </a:t>
            </a:r>
            <a:r>
              <a:rPr lang="en-GB" sz="2000" dirty="0">
                <a:effectLst/>
                <a:latin typeface="+mj-lt"/>
                <a:ea typeface="Calibri" panose="020F0502020204030204" pitchFamily="34" charset="0"/>
                <a:cs typeface="Times New Roman" panose="02020603050405020304" pitchFamily="18" charset="0"/>
              </a:rPr>
              <a:t>tan 70°?</a:t>
            </a:r>
            <a:endParaRPr lang="en-GB" sz="2000" b="0" dirty="0">
              <a:solidFill>
                <a:srgbClr val="008080"/>
              </a:solidFill>
              <a:latin typeface="Myriad Pro"/>
            </a:endParaRP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Students should understand the convention for naming the sides of a right-angled triangle in a standard triangle orientation and with a given angle, so that they can define sine, cosine and tangent as multipliers between pairs of sides. Attention needs to be drawn to the importance of the angle in each case, because the multiplier changes as the angle changes. Note that a standard orientation of the triangle is used to emphasise the link with the unit circle at this stage.</a:t>
            </a:r>
          </a:p>
          <a:p>
            <a:pPr marL="171450" indent="-171450">
              <a:spcBef>
                <a:spcPts val="400"/>
              </a:spcBef>
              <a:spcAft>
                <a:spcPts val="400"/>
              </a:spcAft>
              <a:buFont typeface="Arial" panose="020B0604020202020204" pitchFamily="34" charset="0"/>
              <a:buChar char="•"/>
            </a:pPr>
            <a:endParaRPr lang="en-GB" sz="1200" b="0" dirty="0">
              <a:solidFill>
                <a:srgbClr val="008080"/>
              </a:solidFill>
              <a:latin typeface="Myriad Pro"/>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3342697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rgbClr val="008080"/>
                </a:solidFill>
                <a:latin typeface="Myriad Pro"/>
              </a:rPr>
              <a:t>What is the same and what is different from the unit circle seen before?</a:t>
            </a:r>
          </a:p>
          <a:p>
            <a:r>
              <a:rPr lang="en-GB" sz="2000" b="0" dirty="0">
                <a:solidFill>
                  <a:srgbClr val="008080"/>
                </a:solidFill>
                <a:latin typeface="Myriad Pro"/>
              </a:rPr>
              <a:t>Which side is opposite the angle?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rgbClr val="008080"/>
                </a:solidFill>
                <a:latin typeface="Myriad Pro"/>
              </a:rPr>
              <a:t>Which side is adjacent to the angle?</a:t>
            </a:r>
          </a:p>
          <a:p>
            <a:r>
              <a:rPr lang="en-GB" sz="2000" b="0" dirty="0">
                <a:solidFill>
                  <a:srgbClr val="008080"/>
                </a:solidFill>
                <a:latin typeface="Myriad Pro"/>
              </a:rPr>
              <a:t>How can you use the table of values from example 3 to find </a:t>
            </a:r>
            <a:r>
              <a:rPr lang="en-GB" sz="2000" b="0" dirty="0">
                <a:solidFill>
                  <a:srgbClr val="008080"/>
                </a:solidFill>
                <a:effectLst/>
                <a:latin typeface="+mj-lt"/>
                <a:cs typeface="Times New Roman" panose="02020603050405020304" pitchFamily="18" charset="0"/>
              </a:rPr>
              <a:t>sin</a:t>
            </a:r>
            <a:r>
              <a:rPr lang="en-GB" sz="2000" dirty="0">
                <a:effectLst/>
                <a:latin typeface="+mj-lt"/>
                <a:ea typeface="Calibri" panose="020F0502020204030204" pitchFamily="34" charset="0"/>
                <a:cs typeface="Times New Roman" panose="02020603050405020304" pitchFamily="18" charset="0"/>
              </a:rPr>
              <a:t> 60°?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rgbClr val="008080"/>
                </a:solidFill>
                <a:effectLst/>
                <a:latin typeface="+mj-lt"/>
                <a:cs typeface="Times New Roman" panose="02020603050405020304" pitchFamily="18" charset="0"/>
              </a:rPr>
              <a:t>How can you use a calculator to find sin</a:t>
            </a:r>
            <a:r>
              <a:rPr lang="en-GB" sz="2000" dirty="0">
                <a:effectLst/>
                <a:latin typeface="+mj-lt"/>
                <a:ea typeface="Calibri" panose="020F0502020204030204" pitchFamily="34" charset="0"/>
                <a:cs typeface="Times New Roman" panose="02020603050405020304" pitchFamily="18" charset="0"/>
              </a:rPr>
              <a:t> 60°?</a:t>
            </a:r>
            <a:endParaRPr lang="en-GB" sz="2000" b="0" dirty="0">
              <a:solidFill>
                <a:srgbClr val="008080"/>
              </a:solidFill>
              <a:latin typeface="Myriad Pro"/>
            </a:endParaRP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dirty="0"/>
              <a:t>Students should understand the convention for naming the sides of a right-angled triangle in a standard triangle orientation and with a given angle, so that they can define sine, cosine and tangent as multipliers between pairs of sides. Attention needs to be drawn to the importance of the angle in each case, because the multiplier changes as the angle changes. Note that a standard orientation of the triangle is used to emphasise the link with the unit circle at this stage.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a:p>
        </p:txBody>
      </p:sp>
    </p:spTree>
    <p:extLst>
      <p:ext uri="{BB962C8B-B14F-4D97-AF65-F5344CB8AC3E}">
        <p14:creationId xmlns:p14="http://schemas.microsoft.com/office/powerpoint/2010/main" val="1080496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thinking behind this question can be found on page 23 of the 3.2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3337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From the table in Example 3, </a:t>
            </a:r>
            <a:r>
              <a:rPr lang="en-GB" sz="1200" dirty="0">
                <a:effectLst/>
                <a:latin typeface="+mn-lt"/>
                <a:ea typeface="Calibri" panose="020F0502020204030204" pitchFamily="34" charset="0"/>
                <a:cs typeface="Times New Roman" panose="02020603050405020304" pitchFamily="18" charset="0"/>
              </a:rPr>
              <a:t>sin 20° = 0.340 and sin 25° = 0.4226</a:t>
            </a:r>
          </a:p>
          <a:p>
            <a:pPr>
              <a:spcBef>
                <a:spcPts val="400"/>
              </a:spcBef>
              <a:spcAft>
                <a:spcPts val="400"/>
              </a:spcAft>
            </a:pPr>
            <a:r>
              <a:rPr lang="en-GB" sz="1200" dirty="0">
                <a:solidFill>
                  <a:srgbClr val="008080"/>
                </a:solidFill>
                <a:effectLst/>
                <a:latin typeface="+mn-lt"/>
                <a:cs typeface="Times New Roman" panose="02020603050405020304" pitchFamily="18" charset="0"/>
              </a:rPr>
              <a:t>Could you estimate a value for </a:t>
            </a:r>
            <a:r>
              <a:rPr lang="en-GB" sz="1200" dirty="0">
                <a:effectLst/>
                <a:latin typeface="+mn-lt"/>
                <a:ea typeface="Calibri" panose="020F0502020204030204" pitchFamily="34" charset="0"/>
                <a:cs typeface="Times New Roman" panose="02020603050405020304" pitchFamily="18" charset="0"/>
              </a:rPr>
              <a:t>sin 22°?</a:t>
            </a:r>
          </a:p>
          <a:p>
            <a:pPr>
              <a:spcBef>
                <a:spcPts val="400"/>
              </a:spcBef>
              <a:spcAft>
                <a:spcPts val="400"/>
              </a:spcAft>
            </a:pPr>
            <a:r>
              <a:rPr lang="en-GB" sz="1200" dirty="0">
                <a:effectLst/>
                <a:latin typeface="+mn-lt"/>
                <a:ea typeface="Calibri" panose="020F0502020204030204" pitchFamily="34" charset="0"/>
                <a:cs typeface="Times New Roman" panose="02020603050405020304" pitchFamily="18" charset="0"/>
              </a:rPr>
              <a:t>Given this diagram shows a unit circle what is the maximum height of the blue line?</a:t>
            </a:r>
          </a:p>
          <a:p>
            <a:pPr>
              <a:spcBef>
                <a:spcPts val="400"/>
              </a:spcBef>
              <a:spcAft>
                <a:spcPts val="400"/>
              </a:spcAft>
            </a:pPr>
            <a:r>
              <a:rPr lang="en-GB" sz="1200" dirty="0">
                <a:effectLst/>
                <a:latin typeface="+mn-lt"/>
                <a:ea typeface="Calibri" panose="020F0502020204030204" pitchFamily="34" charset="0"/>
                <a:cs typeface="Times New Roman" panose="02020603050405020304" pitchFamily="18" charset="0"/>
              </a:rPr>
              <a:t>What could it mean if the length of the line is negative?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dirty="0"/>
              <a:t>You may wish to ask students to tackle Example 6 by first using the table (from Example 3). They can answer part a) and estimate part b) as being between 20 and 25 degrees. However, at some stage, students will need to be shown how they can retrieve this information from a calculator and not only find an angle from a trigonometric value, but also the trigonometric value of any given angle.</a:t>
            </a:r>
          </a:p>
          <a:p>
            <a:pPr marL="171450" indent="-171450">
              <a:buFont typeface="Arial" panose="020B0604020202020204" pitchFamily="34" charset="0"/>
              <a:buChar char="•"/>
            </a:pPr>
            <a:r>
              <a:rPr lang="en-GB" dirty="0"/>
              <a:t>Part d) has been chosen to remind students that the value of sine and cosine does not exist beyond 1.</a:t>
            </a:r>
          </a:p>
          <a:p>
            <a:pPr marL="171450" indent="-171450">
              <a:buFont typeface="Arial" panose="020B0604020202020204" pitchFamily="34" charset="0"/>
              <a:buChar char="•"/>
            </a:pPr>
            <a:r>
              <a:rPr lang="en-GB" dirty="0"/>
              <a:t>In part e), there is the opportunity for you to point out that values do not have to be decimals; values given in a fractional format are just as acceptable.</a:t>
            </a:r>
          </a:p>
          <a:p>
            <a:pPr marL="0" indent="0">
              <a:buFont typeface="Arial" panose="020B0604020202020204" pitchFamily="34" charset="0"/>
              <a:buNone/>
            </a:pPr>
            <a:r>
              <a:rPr lang="en-GB" dirty="0"/>
              <a:t>You will need to consider whether introducing a negative number at this stage is appropriate for your students. This goes beyond the expectation at Key Stage 3, but may prove useful to link to the work on the unit circle in the previous key idea. Students should realise that the actual answer cannot be found as there are different angles for which −0.4 can be the value of cosine α, including a negative value of α. This understanding can be further deepened by inspecting the graphs of y = sin θ and y = cos θ to remind students that the values are repeated cyclically and there is a pattern they can predict.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a:p>
        </p:txBody>
      </p:sp>
    </p:spTree>
    <p:extLst>
      <p:ext uri="{BB962C8B-B14F-4D97-AF65-F5344CB8AC3E}">
        <p14:creationId xmlns:p14="http://schemas.microsoft.com/office/powerpoint/2010/main" val="581678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thinking behind this question can be found on page 24-25 of the 3.2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1753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11-12 of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Theme 3 Multiplicative Reasoning Overview</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0570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3 Multiplicative reasoning</a:t>
            </a:r>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a:p>
        </p:txBody>
      </p:sp>
    </p:spTree>
    <p:extLst>
      <p:ext uri="{BB962C8B-B14F-4D97-AF65-F5344CB8AC3E}">
        <p14:creationId xmlns:p14="http://schemas.microsoft.com/office/powerpoint/2010/main" val="2081703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3 Multiplicative reasoning</a:t>
            </a:r>
          </a:p>
        </p:txBody>
      </p:sp>
      <p:sp>
        <p:nvSpPr>
          <p:cNvPr id="4" name="Slide Number Placeholder 3"/>
          <p:cNvSpPr>
            <a:spLocks noGrp="1"/>
          </p:cNvSpPr>
          <p:nvPr>
            <p:ph type="sldNum" sz="quarter" idx="5"/>
          </p:nvPr>
        </p:nvSpPr>
        <p:spPr/>
        <p:txBody>
          <a:bodyPr/>
          <a:lstStyle/>
          <a:p>
            <a:fld id="{95CC6D43-B330-470E-9514-C837501A6F5A}" type="slidenum">
              <a:rPr lang="en-GB" smtClean="0"/>
              <a:t>38</a:t>
            </a:fld>
            <a:endParaRPr lang="en-GB"/>
          </a:p>
        </p:txBody>
      </p:sp>
    </p:spTree>
    <p:extLst>
      <p:ext uri="{BB962C8B-B14F-4D97-AF65-F5344CB8AC3E}">
        <p14:creationId xmlns:p14="http://schemas.microsoft.com/office/powerpoint/2010/main" val="1153125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2291577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Trigonometry can be found on page 2 of the 3.2 Core Concept document. </a:t>
            </a:r>
          </a:p>
          <a:p>
            <a:endParaRPr lang="en-GB" dirty="0"/>
          </a:p>
          <a:p>
            <a:r>
              <a:rPr lang="en-GB" dirty="0"/>
              <a:t>The background to each key idea is also explored in more detail on the following pages:</a:t>
            </a:r>
          </a:p>
          <a:p>
            <a:pPr marL="171450" indent="-171450">
              <a:buFont typeface="Arial" panose="020B0604020202020204" pitchFamily="34" charset="0"/>
              <a:buChar char="•"/>
            </a:pPr>
            <a:r>
              <a:rPr lang="en-GB" dirty="0"/>
              <a:t>3.2.1 Understand the trigonometric functions – pages 6-8</a:t>
            </a:r>
          </a:p>
          <a:p>
            <a:pPr marL="171450" indent="-171450">
              <a:buFont typeface="Arial" panose="020B0604020202020204" pitchFamily="34" charset="0"/>
              <a:buChar char="•"/>
            </a:pPr>
            <a:r>
              <a:rPr lang="en-GB" dirty="0"/>
              <a:t>3.2.2 Use trigonometry to solve problems in a range of contexts – pages 8-9</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 (linked on final slide):</a:t>
            </a:r>
          </a:p>
          <a:p>
            <a:pPr marL="342900" lvl="0" indent="-342900">
              <a:spcBef>
                <a:spcPts val="400"/>
              </a:spcBef>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4: 2.17 Structures: using measures and comparison to understand scaling</a:t>
            </a:r>
          </a:p>
          <a:p>
            <a:pPr marL="342900" lvl="0" indent="-342900">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6: 2.27 Scale factors, ratio and proportional reasoning</a:t>
            </a:r>
          </a:p>
          <a:p>
            <a:pPr marL="342900" lvl="0" indent="-342900">
              <a:spcAft>
                <a:spcPts val="400"/>
              </a:spcAft>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6: 2.30 Multiplicative contexts: area and perimeter 2</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3 </a:t>
            </a:r>
            <a:r>
              <a:rPr lang="en-GB" i="1" dirty="0"/>
              <a:t>Multiplicative reasoning </a:t>
            </a:r>
            <a:r>
              <a:rPr lang="en-GB" dirty="0"/>
              <a:t>Theme Overview document, you can also find a broader description of students’ potential previous learning (page 3), alongside further information about key underpinning knowledge (page 2).</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9851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NCETM primary mastery professional development materials: Year 6: 2.27 Slide 40</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18 of the 3.2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70966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07/10/2021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0mzbcnny/ncetm_ks3_theme_3.pdf" TargetMode="External"/><Relationship Id="rId2" Type="http://schemas.openxmlformats.org/officeDocument/2006/relationships/hyperlink" Target="https://www.ncetm.org.uk/media/11qbq2zu/ncetm_ks3_cc_3_2.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8.xml"/><Relationship Id="rId7"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hyperlink" Target="https://www.ncetm.org.uk/resources/50639"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classroom-resources/secmm-using-mathematical-representations-at-ks3/"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media/hwfluxcs/ncetm_ks3_cc_6_1.pdf" TargetMode="External"/><Relationship Id="rId5" Type="http://schemas.openxmlformats.org/officeDocument/2006/relationships/hyperlink" Target="https://www.ncetm.org.uk/media/11qbq2zu/ncetm_ks3_cc_3_2.pdf" TargetMode="External"/><Relationship Id="rId4" Type="http://schemas.openxmlformats.org/officeDocument/2006/relationships/hyperlink" Target="https://www.ncetm.org.uk/media/0mzbcnny/ncetm_ks3_theme_3.pdf" TargetMode="External"/><Relationship Id="rId9" Type="http://schemas.openxmlformats.org/officeDocument/2006/relationships/hyperlink" Target="https://www.ncetm.org.uk/resources/4668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0mzbcnny/ncetm_ks3_theme_3.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11qbq2zu/ncetm_ks3_cc_3_2.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420888"/>
            <a:ext cx="6049764" cy="648071"/>
          </a:xfrm>
        </p:spPr>
        <p:txBody>
          <a:bodyPr>
            <a:normAutofit fontScale="90000"/>
          </a:bodyPr>
          <a:lstStyle/>
          <a:p>
            <a:r>
              <a:rPr lang="en-GB" dirty="0"/>
              <a:t>Deriving sine, cosine and tangent ratios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3.2 Trigonometry)</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pic>
        <p:nvPicPr>
          <p:cNvPr id="5" name="Content Placeholder 4" descr="A close up of a sign&#10;&#10;Description automatically generated">
            <a:extLst>
              <a:ext uri="{FF2B5EF4-FFF2-40B4-BE49-F238E27FC236}">
                <a16:creationId xmlns:a16="http://schemas.microsoft.com/office/drawing/2014/main" id="{C4EFD840-DAFF-4DC0-818F-1F4C47C5656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8869" t="21270"/>
          <a:stretch/>
        </p:blipFill>
        <p:spPr>
          <a:xfrm>
            <a:off x="5951984" y="2343076"/>
            <a:ext cx="4167156" cy="3632434"/>
          </a:xfrm>
          <a:prstGeom prst="rect">
            <a:avLst/>
          </a:prstGeom>
        </p:spPr>
      </p:pic>
      <p:sp>
        <p:nvSpPr>
          <p:cNvPr id="9" name="TextBox 8">
            <a:extLst>
              <a:ext uri="{FF2B5EF4-FFF2-40B4-BE49-F238E27FC236}">
                <a16:creationId xmlns:a16="http://schemas.microsoft.com/office/drawing/2014/main" id="{D3A7FD20-9C1C-41F2-AA4A-E36B55E2A91E}"/>
              </a:ext>
            </a:extLst>
          </p:cNvPr>
          <p:cNvSpPr txBox="1"/>
          <p:nvPr/>
        </p:nvSpPr>
        <p:spPr>
          <a:xfrm>
            <a:off x="911423" y="1445549"/>
            <a:ext cx="10662411"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400" kern="1200" dirty="0">
                <a:solidFill>
                  <a:schemeClr val="tx1"/>
                </a:solidFill>
                <a:effectLst/>
                <a:latin typeface="+mn-lt"/>
                <a:ea typeface="+mn-ea"/>
                <a:cs typeface="+mn-cs"/>
              </a:rPr>
              <a:t>What scale factor is used to change the side-lengths of equilateral triangle G into equilateral triangle H?</a:t>
            </a:r>
          </a:p>
        </p:txBody>
      </p:sp>
      <p:sp>
        <p:nvSpPr>
          <p:cNvPr id="6" name="TextBox 5">
            <a:extLst>
              <a:ext uri="{FF2B5EF4-FFF2-40B4-BE49-F238E27FC236}">
                <a16:creationId xmlns:a16="http://schemas.microsoft.com/office/drawing/2014/main" id="{C06342BA-7397-4D5B-89A4-0AFDC9E9E3ED}"/>
              </a:ext>
            </a:extLst>
          </p:cNvPr>
          <p:cNvSpPr txBox="1"/>
          <p:nvPr/>
        </p:nvSpPr>
        <p:spPr>
          <a:xfrm>
            <a:off x="479376" y="1356122"/>
            <a:ext cx="598775" cy="523220"/>
          </a:xfrm>
          <a:prstGeom prst="rect">
            <a:avLst/>
          </a:prstGeom>
          <a:noFill/>
        </p:spPr>
        <p:txBody>
          <a:bodyPr wrap="square">
            <a:spAutoFit/>
          </a:bodyPr>
          <a:lstStyle/>
          <a:p>
            <a:pPr>
              <a:buNone/>
            </a:pPr>
            <a:r>
              <a:rPr lang="en-GB" sz="2800" kern="1200" dirty="0">
                <a:solidFill>
                  <a:srgbClr val="00628C"/>
                </a:solidFill>
                <a:effectLst/>
                <a:latin typeface="+mn-lt"/>
                <a:ea typeface="+mn-ea"/>
                <a:cs typeface="+mn-cs"/>
              </a:rPr>
              <a:t>a)</a:t>
            </a:r>
            <a:endParaRPr lang="en-GB" dirty="0">
              <a:solidFill>
                <a:srgbClr val="00628C"/>
              </a:solidFill>
            </a:endParaRPr>
          </a:p>
        </p:txBody>
      </p:sp>
      <p:pic>
        <p:nvPicPr>
          <p:cNvPr id="7" name="Content Placeholder 4" descr="A close up of a sign&#10;&#10;Description automatically generated">
            <a:extLst>
              <a:ext uri="{FF2B5EF4-FFF2-40B4-BE49-F238E27FC236}">
                <a16:creationId xmlns:a16="http://schemas.microsoft.com/office/drawing/2014/main" id="{AEB289FF-DF2A-471C-9117-A6F1633DA6E8}"/>
              </a:ext>
            </a:extLst>
          </p:cNvPr>
          <p:cNvPicPr>
            <a:picLocks noChangeAspect="1"/>
          </p:cNvPicPr>
          <p:nvPr/>
        </p:nvPicPr>
        <p:blipFill rotWithShape="1">
          <a:blip r:embed="rId3">
            <a:extLst>
              <a:ext uri="{28A0092B-C50C-407E-A947-70E740481C1C}">
                <a14:useLocalDpi xmlns:a14="http://schemas.microsoft.com/office/drawing/2010/main" val="0"/>
              </a:ext>
            </a:extLst>
          </a:blip>
          <a:srcRect r="68496" b="68343"/>
          <a:stretch/>
        </p:blipFill>
        <p:spPr>
          <a:xfrm>
            <a:off x="1919536" y="2698707"/>
            <a:ext cx="2147554" cy="1460586"/>
          </a:xfrm>
          <a:prstGeom prst="rect">
            <a:avLst/>
          </a:prstGeom>
        </p:spPr>
      </p:pic>
    </p:spTree>
    <p:extLst>
      <p:ext uri="{BB962C8B-B14F-4D97-AF65-F5344CB8AC3E}">
        <p14:creationId xmlns:p14="http://schemas.microsoft.com/office/powerpoint/2010/main" val="193489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223224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Seeing the relationships within a triangle</a:t>
            </a:r>
          </a:p>
          <a:p>
            <a:pPr marL="0" indent="0" fontAlgn="auto">
              <a:spcAft>
                <a:spcPts val="0"/>
              </a:spcAft>
              <a:buClrTx/>
              <a:buNone/>
            </a:pPr>
            <a:r>
              <a:rPr lang="en-GB" dirty="0"/>
              <a:t>More information, and some suggestions for overcoming these challenges, can be found on the following slides.</a:t>
            </a:r>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1035" y="1196752"/>
                <a:ext cx="10972800" cy="3888432"/>
              </a:xfrm>
            </p:spPr>
            <p:txBody>
              <a:bodyPr>
                <a:normAutofit/>
              </a:bodyPr>
              <a:lstStyle/>
              <a:p>
                <a:pPr>
                  <a:lnSpc>
                    <a:spcPct val="100000"/>
                  </a:lnSpc>
                </a:pPr>
                <a:r>
                  <a:rPr lang="en-GB" sz="2200" dirty="0"/>
                  <a:t>Students may understand the relationships between similar triangles but struggle to see the same relationships within each triangle.</a:t>
                </a:r>
                <a:endParaRPr lang="en-GB" sz="2200" dirty="0">
                  <a:highlight>
                    <a:srgbClr val="FFFF00"/>
                  </a:highlight>
                </a:endParaRPr>
              </a:p>
              <a:p>
                <a:pPr>
                  <a:lnSpc>
                    <a:spcPct val="100000"/>
                  </a:lnSpc>
                </a:pPr>
                <a:r>
                  <a:rPr lang="en-GB" sz="2200" dirty="0"/>
                  <a:t>For example, in these two similar triangles, not only is there a relationship </a:t>
                </a:r>
                <a:r>
                  <a:rPr lang="en-GB" sz="2200" i="1" dirty="0"/>
                  <a:t>between</a:t>
                </a:r>
                <a:r>
                  <a:rPr lang="en-GB" sz="2200" dirty="0"/>
                  <a:t> the two triangles (i.e. a scale factor of 2.4), but also the ratios </a:t>
                </a:r>
                <a:r>
                  <a:rPr lang="en-GB" sz="2200" i="1" dirty="0"/>
                  <a:t>within</a:t>
                </a:r>
                <a:r>
                  <a:rPr lang="en-GB" sz="2200" dirty="0"/>
                  <a:t> each triangle are equal (i.e. </a:t>
                </a:r>
                <a14:m>
                  <m:oMath xmlns:m="http://schemas.openxmlformats.org/officeDocument/2006/math">
                    <m:f>
                      <m:fPr>
                        <m:ctrlPr>
                          <a:rPr lang="en-GB" sz="2200" i="1" smtClean="0">
                            <a:latin typeface="Cambria Math" panose="02040503050406030204" pitchFamily="18" charset="0"/>
                          </a:rPr>
                        </m:ctrlPr>
                      </m:fPr>
                      <m:num>
                        <m:r>
                          <a:rPr lang="en-GB" sz="2200" b="0" i="1" smtClean="0">
                            <a:latin typeface="Cambria Math" panose="02040503050406030204" pitchFamily="18" charset="0"/>
                          </a:rPr>
                          <m:t>0.5</m:t>
                        </m:r>
                      </m:num>
                      <m:den>
                        <m:r>
                          <a:rPr lang="en-GB" sz="2200" b="0" i="1" smtClean="0">
                            <a:latin typeface="Cambria Math" panose="02040503050406030204" pitchFamily="18" charset="0"/>
                          </a:rPr>
                          <m:t>1</m:t>
                        </m:r>
                      </m:den>
                    </m:f>
                    <m:r>
                      <a:rPr lang="en-GB" sz="2200" b="0" i="1" smtClean="0">
                        <a:latin typeface="Cambria Math" panose="02040503050406030204" pitchFamily="18" charset="0"/>
                      </a:rPr>
                      <m:t>=</m:t>
                    </m:r>
                    <m:f>
                      <m:fPr>
                        <m:ctrlPr>
                          <a:rPr lang="en-GB" sz="2200" b="0" i="1" smtClean="0">
                            <a:latin typeface="Cambria Math" panose="02040503050406030204" pitchFamily="18" charset="0"/>
                          </a:rPr>
                        </m:ctrlPr>
                      </m:fPr>
                      <m:num>
                        <m:r>
                          <a:rPr lang="en-GB" sz="2200" b="0" i="1" smtClean="0">
                            <a:latin typeface="Cambria Math" panose="02040503050406030204" pitchFamily="18" charset="0"/>
                          </a:rPr>
                          <m:t>1.2</m:t>
                        </m:r>
                      </m:num>
                      <m:den>
                        <m:r>
                          <a:rPr lang="en-GB" sz="2200" b="0" i="1" smtClean="0">
                            <a:latin typeface="Cambria Math" panose="02040503050406030204" pitchFamily="18" charset="0"/>
                          </a:rPr>
                          <m:t>2.4</m:t>
                        </m:r>
                      </m:den>
                    </m:f>
                    <m:r>
                      <a:rPr lang="en-GB" sz="2200" b="0" i="1" smtClean="0">
                        <a:latin typeface="Cambria Math" panose="02040503050406030204" pitchFamily="18" charset="0"/>
                      </a:rPr>
                      <m:t>=0.5 </m:t>
                    </m:r>
                  </m:oMath>
                </a14:m>
                <a:r>
                  <a:rPr lang="en-GB" sz="2200" dirty="0"/>
                  <a:t>and </a:t>
                </a:r>
                <a14:m>
                  <m:oMath xmlns:m="http://schemas.openxmlformats.org/officeDocument/2006/math">
                    <m:f>
                      <m:fPr>
                        <m:ctrlPr>
                          <a:rPr lang="en-GB" sz="2200" i="1" smtClean="0">
                            <a:latin typeface="Cambria Math" panose="02040503050406030204" pitchFamily="18" charset="0"/>
                          </a:rPr>
                        </m:ctrlPr>
                      </m:fPr>
                      <m:num>
                        <m:r>
                          <a:rPr lang="en-GB" sz="2200" b="0" i="1" smtClean="0">
                            <a:latin typeface="Cambria Math" panose="02040503050406030204" pitchFamily="18" charset="0"/>
                          </a:rPr>
                          <m:t>0.866</m:t>
                        </m:r>
                      </m:num>
                      <m:den>
                        <m:r>
                          <a:rPr lang="en-GB" sz="2200" b="0" i="1" smtClean="0">
                            <a:latin typeface="Cambria Math" panose="02040503050406030204" pitchFamily="18" charset="0"/>
                          </a:rPr>
                          <m:t>1</m:t>
                        </m:r>
                      </m:den>
                    </m:f>
                    <m:r>
                      <a:rPr lang="en-GB" sz="2200" b="0" i="1" smtClean="0">
                        <a:latin typeface="Cambria Math" panose="02040503050406030204" pitchFamily="18" charset="0"/>
                      </a:rPr>
                      <m:t>=</m:t>
                    </m:r>
                    <m:f>
                      <m:fPr>
                        <m:ctrlPr>
                          <a:rPr lang="en-GB" sz="2200" b="0" i="1" smtClean="0">
                            <a:latin typeface="Cambria Math" panose="02040503050406030204" pitchFamily="18" charset="0"/>
                          </a:rPr>
                        </m:ctrlPr>
                      </m:fPr>
                      <m:num>
                        <m:r>
                          <a:rPr lang="en-GB" sz="2200" b="0" i="1" smtClean="0">
                            <a:latin typeface="Cambria Math" panose="02040503050406030204" pitchFamily="18" charset="0"/>
                          </a:rPr>
                          <m:t>2.078</m:t>
                        </m:r>
                      </m:num>
                      <m:den>
                        <m:r>
                          <a:rPr lang="en-GB" sz="2200" b="0" i="1" smtClean="0">
                            <a:latin typeface="Cambria Math" panose="02040503050406030204" pitchFamily="18" charset="0"/>
                          </a:rPr>
                          <m:t>2.4</m:t>
                        </m:r>
                      </m:den>
                    </m:f>
                    <m:r>
                      <a:rPr lang="en-GB" sz="2200" b="0" i="1" smtClean="0">
                        <a:latin typeface="Cambria Math" panose="02040503050406030204" pitchFamily="18" charset="0"/>
                      </a:rPr>
                      <m:t>=0.866</m:t>
                    </m:r>
                  </m:oMath>
                </a14:m>
                <a:r>
                  <a:rPr lang="en-GB" sz="2200" dirty="0"/>
                  <a:t>).</a:t>
                </a:r>
              </a:p>
            </p:txBody>
          </p:sp>
        </mc:Choice>
        <mc:Fallback xmlns="">
          <p:sp>
            <p:nvSpPr>
              <p:cNvPr id="3" name="Content Placeholder 2">
                <a:extLst>
                  <a:ext uri="{FF2B5EF4-FFF2-40B4-BE49-F238E27FC236}">
                    <a16:creationId xmlns:a16="http://schemas.microsoft.com/office/drawing/2014/main" id="{EC771724-309D-4EC6-8089-365C4C85F6A6}"/>
                  </a:ext>
                </a:extLst>
              </p:cNvPr>
              <p:cNvSpPr>
                <a:spLocks noGrp="1" noRot="1" noChangeAspect="1" noMove="1" noResize="1" noEditPoints="1" noAdjustHandles="1" noChangeArrowheads="1" noChangeShapeType="1" noTextEdit="1"/>
              </p:cNvSpPr>
              <p:nvPr>
                <p:ph idx="1"/>
              </p:nvPr>
            </p:nvSpPr>
            <p:spPr>
              <a:xfrm>
                <a:off x="601035" y="1196752"/>
                <a:ext cx="10972800" cy="3888432"/>
              </a:xfrm>
              <a:blipFill>
                <a:blip r:embed="rId3"/>
                <a:stretch>
                  <a:fillRect l="-667" t="-784" r="-167"/>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DE60F1EE-CE17-4F65-B660-0CD06E833D7A}"/>
              </a:ext>
            </a:extLst>
          </p:cNvPr>
          <p:cNvPicPr>
            <a:picLocks noChangeAspect="1"/>
          </p:cNvPicPr>
          <p:nvPr/>
        </p:nvPicPr>
        <p:blipFill>
          <a:blip r:embed="rId4"/>
          <a:stretch>
            <a:fillRect/>
          </a:stretch>
        </p:blipFill>
        <p:spPr>
          <a:xfrm>
            <a:off x="1631504" y="3321587"/>
            <a:ext cx="8660997" cy="2664296"/>
          </a:xfrm>
          <a:prstGeom prst="rect">
            <a:avLst/>
          </a:prstGeom>
        </p:spPr>
      </p:pic>
    </p:spTree>
    <p:extLst>
      <p:ext uri="{BB962C8B-B14F-4D97-AF65-F5344CB8AC3E}">
        <p14:creationId xmlns:p14="http://schemas.microsoft.com/office/powerpoint/2010/main" val="244516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fontScale="90000"/>
          </a:bodyPr>
          <a:lstStyle/>
          <a:p>
            <a:r>
              <a:rPr lang="en-GB" dirty="0"/>
              <a:t>Common difficulties and misconceptions (1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980728"/>
                <a:ext cx="10972800" cy="5256584"/>
              </a:xfrm>
            </p:spPr>
            <p:txBody>
              <a:bodyPr>
                <a:normAutofit fontScale="85000" lnSpcReduction="10000"/>
              </a:bodyPr>
              <a:lstStyle/>
              <a:p>
                <a:pPr>
                  <a:lnSpc>
                    <a:spcPct val="110000"/>
                  </a:lnSpc>
                </a:pPr>
                <a:r>
                  <a:rPr lang="en-GB" sz="2600" dirty="0"/>
                  <a:t>This understanding will support students in seeing that, for any given angle, certain ratios in a right-angled triangle remain constant, and the value of these ratios corresponds to the values of sine, cosine and tangent of that particular angle. This will enable students to derive the trigonometric ratios:</a:t>
                </a:r>
              </a:p>
              <a:p>
                <a:pPr marL="0" indent="0" algn="ctr">
                  <a:lnSpc>
                    <a:spcPct val="110000"/>
                  </a:lnSpc>
                  <a:spcBef>
                    <a:spcPts val="1200"/>
                  </a:spcBef>
                  <a:spcAft>
                    <a:spcPts val="1200"/>
                  </a:spcAft>
                  <a:buNone/>
                </a:pPr>
                <a14:m>
                  <m:oMath xmlns:m="http://schemas.openxmlformats.org/officeDocument/2006/math">
                    <m:func>
                      <m:funcPr>
                        <m:ctrlPr>
                          <a:rPr lang="en-GB" sz="2600" i="1" dirty="0" smtClean="0">
                            <a:latin typeface="Cambria Math" panose="02040503050406030204" pitchFamily="18" charset="0"/>
                          </a:rPr>
                        </m:ctrlPr>
                      </m:funcPr>
                      <m:fName>
                        <m:r>
                          <m:rPr>
                            <m:sty m:val="p"/>
                          </m:rPr>
                          <a:rPr lang="en-GB" sz="2600" i="0" dirty="0" smtClean="0">
                            <a:latin typeface="Cambria Math" panose="02040503050406030204" pitchFamily="18" charset="0"/>
                          </a:rPr>
                          <m:t>sin</m:t>
                        </m:r>
                      </m:fName>
                      <m:e>
                        <m:r>
                          <a:rPr lang="en-GB" sz="2600" i="1" dirty="0" smtClean="0">
                            <a:latin typeface="Cambria Math" panose="02040503050406030204" pitchFamily="18" charset="0"/>
                            <a:ea typeface="Cambria Math" panose="02040503050406030204" pitchFamily="18" charset="0"/>
                          </a:rPr>
                          <m:t>𝜃</m:t>
                        </m:r>
                      </m:e>
                    </m:func>
                    <m:r>
                      <a:rPr lang="en-GB" sz="2600" b="0" i="1" dirty="0" smtClean="0">
                        <a:latin typeface="Cambria Math" panose="02040503050406030204" pitchFamily="18" charset="0"/>
                      </a:rPr>
                      <m:t>=</m:t>
                    </m:r>
                    <m:f>
                      <m:fPr>
                        <m:ctrlPr>
                          <a:rPr lang="en-GB" sz="2600" i="1" dirty="0" smtClean="0">
                            <a:latin typeface="Cambria Math" panose="02040503050406030204" pitchFamily="18" charset="0"/>
                          </a:rPr>
                        </m:ctrlPr>
                      </m:fPr>
                      <m:num>
                        <m:r>
                          <a:rPr lang="en-GB" sz="2600" b="0" i="1" dirty="0" smtClean="0">
                            <a:latin typeface="Cambria Math" panose="02040503050406030204" pitchFamily="18" charset="0"/>
                          </a:rPr>
                          <m:t>𝑜𝑝𝑝</m:t>
                        </m:r>
                      </m:num>
                      <m:den>
                        <m:r>
                          <a:rPr lang="en-GB" sz="2600" b="0" i="1" dirty="0" smtClean="0">
                            <a:latin typeface="Cambria Math" panose="02040503050406030204" pitchFamily="18" charset="0"/>
                          </a:rPr>
                          <m:t>h𝑦𝑝</m:t>
                        </m:r>
                      </m:den>
                    </m:f>
                  </m:oMath>
                </a14:m>
                <a:r>
                  <a:rPr lang="en-GB" sz="2600" dirty="0"/>
                  <a:t>, </a:t>
                </a:r>
                <a14:m>
                  <m:oMath xmlns:m="http://schemas.openxmlformats.org/officeDocument/2006/math">
                    <m:func>
                      <m:funcPr>
                        <m:ctrlPr>
                          <a:rPr lang="en-GB" sz="2600" i="1" smtClean="0">
                            <a:latin typeface="Cambria Math" panose="02040503050406030204" pitchFamily="18" charset="0"/>
                          </a:rPr>
                        </m:ctrlPr>
                      </m:funcPr>
                      <m:fName>
                        <m:r>
                          <m:rPr>
                            <m:sty m:val="p"/>
                          </m:rPr>
                          <a:rPr lang="en-GB" sz="2600" i="0" smtClean="0">
                            <a:latin typeface="Cambria Math" panose="02040503050406030204" pitchFamily="18" charset="0"/>
                          </a:rPr>
                          <m:t>cos</m:t>
                        </m:r>
                      </m:fName>
                      <m:e>
                        <m:r>
                          <a:rPr lang="en-GB" sz="2600" i="1" smtClean="0">
                            <a:latin typeface="Cambria Math" panose="02040503050406030204" pitchFamily="18" charset="0"/>
                            <a:ea typeface="Cambria Math" panose="02040503050406030204" pitchFamily="18" charset="0"/>
                          </a:rPr>
                          <m:t>𝜃</m:t>
                        </m:r>
                        <m:r>
                          <a:rPr lang="en-GB" sz="2600" b="0" i="1" smtClean="0">
                            <a:latin typeface="Cambria Math" panose="02040503050406030204" pitchFamily="18" charset="0"/>
                            <a:ea typeface="Cambria Math" panose="02040503050406030204" pitchFamily="18" charset="0"/>
                          </a:rPr>
                          <m:t>=</m:t>
                        </m:r>
                        <m:f>
                          <m:fPr>
                            <m:ctrlPr>
                              <a:rPr lang="en-GB" sz="2600" b="0" i="1" smtClean="0">
                                <a:latin typeface="Cambria Math" panose="02040503050406030204" pitchFamily="18" charset="0"/>
                                <a:ea typeface="Cambria Math" panose="02040503050406030204" pitchFamily="18" charset="0"/>
                              </a:rPr>
                            </m:ctrlPr>
                          </m:fPr>
                          <m:num>
                            <m:r>
                              <a:rPr lang="en-GB" sz="2600" b="0" i="1" smtClean="0">
                                <a:latin typeface="Cambria Math" panose="02040503050406030204" pitchFamily="18" charset="0"/>
                                <a:ea typeface="Cambria Math" panose="02040503050406030204" pitchFamily="18" charset="0"/>
                              </a:rPr>
                              <m:t>𝑎𝑑𝑗</m:t>
                            </m:r>
                          </m:num>
                          <m:den>
                            <m:r>
                              <a:rPr lang="en-GB" sz="2600" b="0" i="1" smtClean="0">
                                <a:latin typeface="Cambria Math" panose="02040503050406030204" pitchFamily="18" charset="0"/>
                                <a:ea typeface="Cambria Math" panose="02040503050406030204" pitchFamily="18" charset="0"/>
                              </a:rPr>
                              <m:t>h𝑦𝑝</m:t>
                            </m:r>
                          </m:den>
                        </m:f>
                      </m:e>
                    </m:func>
                  </m:oMath>
                </a14:m>
                <a:r>
                  <a:rPr lang="en-GB" sz="2600" dirty="0"/>
                  <a:t> and </a:t>
                </a:r>
                <a14:m>
                  <m:oMath xmlns:m="http://schemas.openxmlformats.org/officeDocument/2006/math">
                    <m:func>
                      <m:funcPr>
                        <m:ctrlPr>
                          <a:rPr lang="en-GB" sz="2600" i="1" smtClean="0">
                            <a:latin typeface="Cambria Math" panose="02040503050406030204" pitchFamily="18" charset="0"/>
                          </a:rPr>
                        </m:ctrlPr>
                      </m:funcPr>
                      <m:fName>
                        <m:r>
                          <m:rPr>
                            <m:sty m:val="p"/>
                          </m:rPr>
                          <a:rPr lang="en-GB" sz="2600" i="0" smtClean="0">
                            <a:latin typeface="Cambria Math" panose="02040503050406030204" pitchFamily="18" charset="0"/>
                          </a:rPr>
                          <m:t>tan</m:t>
                        </m:r>
                      </m:fName>
                      <m:e>
                        <m:r>
                          <a:rPr lang="en-GB" sz="2600" i="1" smtClean="0">
                            <a:latin typeface="Cambria Math" panose="02040503050406030204" pitchFamily="18" charset="0"/>
                            <a:ea typeface="Cambria Math" panose="02040503050406030204" pitchFamily="18" charset="0"/>
                          </a:rPr>
                          <m:t>𝜃</m:t>
                        </m:r>
                      </m:e>
                    </m:func>
                    <m:r>
                      <a:rPr lang="en-GB" sz="2600" b="0" i="1" smtClean="0">
                        <a:latin typeface="Cambria Math" panose="02040503050406030204" pitchFamily="18" charset="0"/>
                      </a:rPr>
                      <m:t>=</m:t>
                    </m:r>
                    <m:f>
                      <m:fPr>
                        <m:ctrlPr>
                          <a:rPr lang="en-GB" sz="2600" b="0" i="1" smtClean="0">
                            <a:latin typeface="Cambria Math" panose="02040503050406030204" pitchFamily="18" charset="0"/>
                          </a:rPr>
                        </m:ctrlPr>
                      </m:fPr>
                      <m:num>
                        <m:r>
                          <a:rPr lang="en-GB" sz="2600" b="0" i="1" smtClean="0">
                            <a:latin typeface="Cambria Math" panose="02040503050406030204" pitchFamily="18" charset="0"/>
                          </a:rPr>
                          <m:t>𝑜𝑝𝑝</m:t>
                        </m:r>
                      </m:num>
                      <m:den>
                        <m:r>
                          <a:rPr lang="en-GB" sz="2600" b="0" i="1" smtClean="0">
                            <a:latin typeface="Cambria Math" panose="02040503050406030204" pitchFamily="18" charset="0"/>
                          </a:rPr>
                          <m:t>𝑎𝑑𝑗</m:t>
                        </m:r>
                      </m:den>
                    </m:f>
                  </m:oMath>
                </a14:m>
                <a:endParaRPr lang="en-GB" sz="2600" dirty="0"/>
              </a:p>
              <a:p>
                <a:pPr>
                  <a:lnSpc>
                    <a:spcPct val="110000"/>
                  </a:lnSpc>
                </a:pPr>
                <a:r>
                  <a:rPr lang="en-GB" sz="2600" dirty="0"/>
                  <a:t>The use of ratios supports efficient and fluent calculation. Students should eventually relinquish the use of the unit circle when the connection between the trigonometric functions (as defined on the circle) and these ratios is secure.</a:t>
                </a:r>
              </a:p>
              <a:p>
                <a:pPr>
                  <a:lnSpc>
                    <a:spcPct val="110000"/>
                  </a:lnSpc>
                </a:pPr>
                <a:r>
                  <a:rPr lang="en-GB" sz="2600" dirty="0"/>
                  <a:t>However, students may find it difficult to remember the various ratios and struggle to know which one to apply in which situation. In this case, it will be important to support them by continuing to emphasise the ‘unit circle’ diagram and to identify the right-angled triangle within the circle that relates to the problem to be solved.</a:t>
                </a:r>
              </a:p>
              <a:p>
                <a:pPr>
                  <a:lnSpc>
                    <a:spcPct val="110000"/>
                  </a:lnSpc>
                </a:pPr>
                <a:endParaRPr lang="en-GB" dirty="0"/>
              </a:p>
            </p:txBody>
          </p:sp>
        </mc:Choice>
        <mc:Fallback xmlns="">
          <p:sp>
            <p:nvSpPr>
              <p:cNvPr id="3" name="Content Placeholder 2">
                <a:extLst>
                  <a:ext uri="{FF2B5EF4-FFF2-40B4-BE49-F238E27FC236}">
                    <a16:creationId xmlns:a16="http://schemas.microsoft.com/office/drawing/2014/main" id="{EC771724-309D-4EC6-8089-365C4C85F6A6}"/>
                  </a:ext>
                </a:extLst>
              </p:cNvPr>
              <p:cNvSpPr>
                <a:spLocks noGrp="1" noRot="1" noChangeAspect="1" noMove="1" noResize="1" noEditPoints="1" noAdjustHandles="1" noChangeArrowheads="1" noChangeShapeType="1" noTextEdit="1"/>
              </p:cNvSpPr>
              <p:nvPr>
                <p:ph idx="1"/>
              </p:nvPr>
            </p:nvSpPr>
            <p:spPr>
              <a:xfrm>
                <a:off x="609600" y="980728"/>
                <a:ext cx="10972800" cy="5256584"/>
              </a:xfrm>
              <a:blipFill>
                <a:blip r:embed="rId3"/>
                <a:stretch>
                  <a:fillRect l="-611" t="-696" r="-1000"/>
                </a:stretch>
              </a:blipFill>
            </p:spPr>
            <p:txBody>
              <a:bodyPr/>
              <a:lstStyle/>
              <a:p>
                <a:r>
                  <a:rPr lang="en-GB">
                    <a:noFill/>
                  </a:rPr>
                  <a:t> </a:t>
                </a:r>
              </a:p>
            </p:txBody>
          </p:sp>
        </mc:Fallback>
      </mc:AlternateContent>
    </p:spTree>
    <p:extLst>
      <p:ext uri="{BB962C8B-B14F-4D97-AF65-F5344CB8AC3E}">
        <p14:creationId xmlns:p14="http://schemas.microsoft.com/office/powerpoint/2010/main" val="425075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Understand that the multiplicative relationship between sides of a right-angled triangle can be used to find missing sides in similar triangles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17" name="TextBox 16">
            <a:extLst>
              <a:ext uri="{FF2B5EF4-FFF2-40B4-BE49-F238E27FC236}">
                <a16:creationId xmlns:a16="http://schemas.microsoft.com/office/drawing/2014/main" id="{9400980C-0D29-42E0-9FAB-FF2DDB8883D1}"/>
              </a:ext>
            </a:extLst>
          </p:cNvPr>
          <p:cNvSpPr txBox="1"/>
          <p:nvPr/>
        </p:nvSpPr>
        <p:spPr>
          <a:xfrm>
            <a:off x="479376" y="3522673"/>
            <a:ext cx="11233248" cy="2328843"/>
          </a:xfrm>
          <a:prstGeom prst="rect">
            <a:avLst/>
          </a:prstGeom>
          <a:noFill/>
        </p:spPr>
        <p:txBody>
          <a:bodyPr wrap="square">
            <a:spAutoFit/>
          </a:bodyPr>
          <a:lstStyle/>
          <a:p>
            <a:pPr marL="342900" lvl="0" indent="-342900">
              <a:spcBef>
                <a:spcPts val="400"/>
              </a:spcBef>
              <a:spcAft>
                <a:spcPts val="400"/>
              </a:spcAft>
              <a:buFont typeface="+mj-lt"/>
              <a:buAutoNum type="alphaLcParenR"/>
            </a:pPr>
            <a:r>
              <a:rPr lang="en-GB" sz="2200" dirty="0">
                <a:effectLst/>
                <a:latin typeface="+mj-lt"/>
                <a:ea typeface="Calibri" panose="020F0502020204030204" pitchFamily="34" charset="0"/>
                <a:cs typeface="Times New Roman" panose="02020603050405020304" pitchFamily="18" charset="0"/>
              </a:rPr>
              <a:t>If an 8cm stick casts a 12cm shadow, how long a shadow would an 11cm stick cast at the same time of day?</a:t>
            </a:r>
          </a:p>
          <a:p>
            <a:pPr marL="342900" lvl="0" indent="-342900">
              <a:spcBef>
                <a:spcPts val="400"/>
              </a:spcBef>
              <a:spcAft>
                <a:spcPts val="400"/>
              </a:spcAft>
              <a:buFont typeface="+mj-lt"/>
              <a:buAutoNum type="alphaLcParenR"/>
            </a:pPr>
            <a:r>
              <a:rPr lang="en-GB" sz="2200" dirty="0">
                <a:effectLst/>
                <a:latin typeface="+mj-lt"/>
                <a:ea typeface="Calibri" panose="020F0502020204030204" pitchFamily="34" charset="0"/>
                <a:cs typeface="Times New Roman" panose="02020603050405020304" pitchFamily="18" charset="0"/>
              </a:rPr>
              <a:t>At a different time of day, a 6cm stick casts a shadow 5cm long. How long would the shadow of a 7cm stick be at this time of day?</a:t>
            </a:r>
          </a:p>
          <a:p>
            <a:pPr marL="342900" lvl="0" indent="-342900">
              <a:spcBef>
                <a:spcPts val="400"/>
              </a:spcBef>
              <a:spcAft>
                <a:spcPts val="400"/>
              </a:spcAft>
              <a:buFont typeface="+mj-lt"/>
              <a:buAutoNum type="alphaLcParenR"/>
            </a:pPr>
            <a:r>
              <a:rPr lang="en-GB" sz="2200" dirty="0">
                <a:effectLst/>
                <a:latin typeface="+mj-lt"/>
                <a:ea typeface="Calibri" panose="020F0502020204030204" pitchFamily="34" charset="0"/>
                <a:cs typeface="Times New Roman" panose="02020603050405020304" pitchFamily="18" charset="0"/>
              </a:rPr>
              <a:t>Later, the 6cm stick casts a 13cm shadow. What length of stick would cast a 20cm shadow at the same time of day?</a:t>
            </a:r>
          </a:p>
        </p:txBody>
      </p:sp>
      <p:pic>
        <p:nvPicPr>
          <p:cNvPr id="18" name="Picture 17">
            <a:extLst>
              <a:ext uri="{FF2B5EF4-FFF2-40B4-BE49-F238E27FC236}">
                <a16:creationId xmlns:a16="http://schemas.microsoft.com/office/drawing/2014/main" id="{FD8A6A8D-FBA7-42D8-A76A-DE65A7457605}"/>
              </a:ext>
            </a:extLst>
          </p:cNvPr>
          <p:cNvPicPr>
            <a:picLocks noChangeAspect="1"/>
          </p:cNvPicPr>
          <p:nvPr/>
        </p:nvPicPr>
        <p:blipFill>
          <a:blip r:embed="rId3"/>
          <a:stretch>
            <a:fillRect/>
          </a:stretch>
        </p:blipFill>
        <p:spPr>
          <a:xfrm>
            <a:off x="5879976" y="1353403"/>
            <a:ext cx="5390648" cy="2017220"/>
          </a:xfrm>
          <a:prstGeom prst="rect">
            <a:avLst/>
          </a:prstGeom>
        </p:spPr>
      </p:pic>
      <p:sp>
        <p:nvSpPr>
          <p:cNvPr id="7" name="TextBox 6">
            <a:extLst>
              <a:ext uri="{FF2B5EF4-FFF2-40B4-BE49-F238E27FC236}">
                <a16:creationId xmlns:a16="http://schemas.microsoft.com/office/drawing/2014/main" id="{710BD7AA-6DA2-4F7D-9B5E-E316BE797A79}"/>
              </a:ext>
            </a:extLst>
          </p:cNvPr>
          <p:cNvSpPr txBox="1"/>
          <p:nvPr/>
        </p:nvSpPr>
        <p:spPr>
          <a:xfrm>
            <a:off x="479376" y="1701568"/>
            <a:ext cx="5040560" cy="1446550"/>
          </a:xfrm>
          <a:prstGeom prst="rect">
            <a:avLst/>
          </a:prstGeom>
          <a:noFill/>
        </p:spPr>
        <p:txBody>
          <a:bodyPr wrap="square">
            <a:spAutoFit/>
          </a:bodyPr>
          <a:lstStyle/>
          <a:p>
            <a:pPr>
              <a:spcBef>
                <a:spcPts val="400"/>
              </a:spcBef>
              <a:spcAft>
                <a:spcPts val="400"/>
              </a:spcAft>
              <a:buNone/>
            </a:pPr>
            <a:r>
              <a:rPr lang="en-GB" sz="2200" dirty="0">
                <a:effectLst/>
                <a:latin typeface="+mj-lt"/>
                <a:ea typeface="Calibri" panose="020F0502020204030204" pitchFamily="34" charset="0"/>
                <a:cs typeface="Times New Roman" panose="02020603050405020304" pitchFamily="18" charset="0"/>
              </a:rPr>
              <a:t>Consider the shadow created by a vertical stick on a horizontal beach and how this could be represented as a right-angled triangle.</a:t>
            </a:r>
          </a:p>
        </p:txBody>
      </p:sp>
    </p:spTree>
    <p:extLst>
      <p:ext uri="{BB962C8B-B14F-4D97-AF65-F5344CB8AC3E}">
        <p14:creationId xmlns:p14="http://schemas.microsoft.com/office/powerpoint/2010/main" val="717258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0873208"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mj-ea"/>
                <a:cs typeface="Arial" panose="020B0604020202020204" pitchFamily="34" charset="0"/>
              </a:rPr>
              <a:t>Understand that the multiplicative relationship between sides of a right-angled triangle can be used to find missing sides in similar triangles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Example </a:t>
            </a:r>
            <a:r>
              <a:rPr lang="en-GB" sz="2400" b="1" dirty="0">
                <a:solidFill>
                  <a:srgbClr val="585858"/>
                </a:solidFill>
                <a:cs typeface="Arial" panose="020B0604020202020204" pitchFamily="34" charset="0"/>
              </a:rPr>
              <a:t>1</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graphicFrame>
        <p:nvGraphicFramePr>
          <p:cNvPr id="7" name="Table 6">
            <a:extLst>
              <a:ext uri="{FF2B5EF4-FFF2-40B4-BE49-F238E27FC236}">
                <a16:creationId xmlns:a16="http://schemas.microsoft.com/office/drawing/2014/main" id="{6ED5ABD1-66D0-47D5-BDEC-7F7924FDCC14}"/>
              </a:ext>
            </a:extLst>
          </p:cNvPr>
          <p:cNvGraphicFramePr>
            <a:graphicFrameLocks noGrp="1"/>
          </p:cNvGraphicFramePr>
          <p:nvPr>
            <p:extLst>
              <p:ext uri="{D42A27DB-BD31-4B8C-83A1-F6EECF244321}">
                <p14:modId xmlns:p14="http://schemas.microsoft.com/office/powerpoint/2010/main" val="2955577404"/>
              </p:ext>
            </p:extLst>
          </p:nvPr>
        </p:nvGraphicFramePr>
        <p:xfrm>
          <a:off x="8616280" y="4149080"/>
          <a:ext cx="1751854" cy="1809066"/>
        </p:xfrm>
        <a:graphic>
          <a:graphicData uri="http://schemas.openxmlformats.org/drawingml/2006/table">
            <a:tbl>
              <a:tblPr firstRow="1" firstCol="1" bandRow="1"/>
              <a:tblGrid>
                <a:gridCol w="875927">
                  <a:extLst>
                    <a:ext uri="{9D8B030D-6E8A-4147-A177-3AD203B41FA5}">
                      <a16:colId xmlns:a16="http://schemas.microsoft.com/office/drawing/2014/main" val="3091479423"/>
                    </a:ext>
                  </a:extLst>
                </a:gridCol>
                <a:gridCol w="875927">
                  <a:extLst>
                    <a:ext uri="{9D8B030D-6E8A-4147-A177-3AD203B41FA5}">
                      <a16:colId xmlns:a16="http://schemas.microsoft.com/office/drawing/2014/main" val="3220350399"/>
                    </a:ext>
                  </a:extLst>
                </a:gridCol>
              </a:tblGrid>
              <a:tr h="904533">
                <a:tc>
                  <a:txBody>
                    <a:bodyPr/>
                    <a:lstStyle/>
                    <a:p>
                      <a:pPr algn="ctr">
                        <a:lnSpc>
                          <a:spcPct val="107000"/>
                        </a:lnSpc>
                        <a:spcAft>
                          <a:spcPts val="400"/>
                        </a:spcAft>
                      </a:pPr>
                      <a:r>
                        <a:rPr lang="en-GB" sz="2400" dirty="0">
                          <a:solidFill>
                            <a:srgbClr val="000000"/>
                          </a:solidFill>
                          <a:effectLst/>
                          <a:latin typeface="Myriad Pro"/>
                          <a:ea typeface="Calibri" panose="020F0502020204030204" pitchFamily="34" charset="0"/>
                          <a:cs typeface="Times New Roman" panose="02020603050405020304" pitchFamily="18" charset="0"/>
                        </a:rPr>
                        <a:t>8</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dirty="0">
                          <a:solidFill>
                            <a:srgbClr val="000000"/>
                          </a:solidFill>
                          <a:effectLst/>
                          <a:latin typeface="Myriad Pro"/>
                          <a:ea typeface="Calibri" panose="020F0502020204030204" pitchFamily="34" charset="0"/>
                          <a:cs typeface="Times New Roman" panose="02020603050405020304" pitchFamily="18" charset="0"/>
                        </a:rPr>
                        <a:t> 11</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745459"/>
                  </a:ext>
                </a:extLst>
              </a:tr>
              <a:tr h="904533">
                <a:tc>
                  <a:txBody>
                    <a:bodyPr/>
                    <a:lstStyle/>
                    <a:p>
                      <a:pPr algn="ctr">
                        <a:lnSpc>
                          <a:spcPct val="107000"/>
                        </a:lnSpc>
                        <a:spcAft>
                          <a:spcPts val="800"/>
                        </a:spcAft>
                      </a:pPr>
                      <a:r>
                        <a:rPr lang="en-GB" sz="2400" dirty="0">
                          <a:solidFill>
                            <a:srgbClr val="000000"/>
                          </a:solidFill>
                          <a:effectLst/>
                          <a:latin typeface="Myriad Pro"/>
                          <a:ea typeface="Calibri" panose="020F0502020204030204" pitchFamily="34" charset="0"/>
                          <a:cs typeface="Times New Roman" panose="02020603050405020304" pitchFamily="18" charset="0"/>
                        </a:rPr>
                        <a:t>12</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932971"/>
                  </a:ext>
                </a:extLst>
              </a:tr>
            </a:tbl>
          </a:graphicData>
        </a:graphic>
      </p:graphicFrame>
      <p:sp>
        <p:nvSpPr>
          <p:cNvPr id="11" name="Content Placeholder 2">
            <a:extLst>
              <a:ext uri="{FF2B5EF4-FFF2-40B4-BE49-F238E27FC236}">
                <a16:creationId xmlns:a16="http://schemas.microsoft.com/office/drawing/2014/main" id="{C46BEE35-C71A-468A-98AA-0B076CC5B518}"/>
              </a:ext>
            </a:extLst>
          </p:cNvPr>
          <p:cNvSpPr txBox="1">
            <a:spLocks/>
          </p:cNvSpPr>
          <p:nvPr/>
        </p:nvSpPr>
        <p:spPr>
          <a:xfrm>
            <a:off x="7487813" y="1741532"/>
            <a:ext cx="4224812" cy="4351764"/>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How could you use this representation to draw attention to the relationships between the triangles and between the sides in the same triangle?</a:t>
            </a:r>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2400" dirty="0"/>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2400" dirty="0"/>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grpSp>
        <p:nvGrpSpPr>
          <p:cNvPr id="3" name="Group 2">
            <a:extLst>
              <a:ext uri="{FF2B5EF4-FFF2-40B4-BE49-F238E27FC236}">
                <a16:creationId xmlns:a16="http://schemas.microsoft.com/office/drawing/2014/main" id="{BEA8BEB8-923E-4F91-9E0D-1BCC803C1E26}"/>
              </a:ext>
            </a:extLst>
          </p:cNvPr>
          <p:cNvGrpSpPr/>
          <p:nvPr/>
        </p:nvGrpSpPr>
        <p:grpSpPr>
          <a:xfrm>
            <a:off x="263352" y="1741532"/>
            <a:ext cx="7008437" cy="4351764"/>
            <a:chOff x="263352" y="1741532"/>
            <a:chExt cx="7008437" cy="4351764"/>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741532"/>
              <a:ext cx="7008437" cy="435176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400"/>
                </a:spcBef>
                <a:spcAft>
                  <a:spcPts val="400"/>
                </a:spcAft>
                <a:buNone/>
              </a:pPr>
              <a:endParaRPr lang="en-GB" sz="1800" dirty="0">
                <a:effectLs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4695942-E35F-4FA5-AC98-EEB7784F29F9}"/>
                </a:ext>
              </a:extLst>
            </p:cNvPr>
            <p:cNvSpPr txBox="1"/>
            <p:nvPr/>
          </p:nvSpPr>
          <p:spPr>
            <a:xfrm>
              <a:off x="346307" y="3758752"/>
              <a:ext cx="6925482" cy="2236510"/>
            </a:xfrm>
            <a:prstGeom prst="rect">
              <a:avLst/>
            </a:prstGeom>
            <a:noFill/>
          </p:spPr>
          <p:txBody>
            <a:bodyPr wrap="square">
              <a:spAutoFit/>
            </a:bodyPr>
            <a:lstStyle/>
            <a:p>
              <a:pPr marL="342900" lvl="0" indent="-342900">
                <a:spcBef>
                  <a:spcPts val="400"/>
                </a:spcBef>
                <a:spcAft>
                  <a:spcPts val="40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If an 8cm stick casts a 12cm shadow, how long a shadow would an 11cm stick cast at the same time of day?</a:t>
              </a:r>
            </a:p>
            <a:p>
              <a:pPr marL="342900" lvl="0" indent="-342900">
                <a:spcBef>
                  <a:spcPts val="400"/>
                </a:spcBef>
                <a:spcAft>
                  <a:spcPts val="40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At a different time of day, a 6cm stick casts a shadow 5cm long. How long would the shadow of a 7cm stick be at this time of day?</a:t>
              </a:r>
            </a:p>
            <a:p>
              <a:pPr marL="342900" lvl="0" indent="-342900">
                <a:spcBef>
                  <a:spcPts val="400"/>
                </a:spcBef>
                <a:spcAft>
                  <a:spcPts val="40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Later, the 6cm stick casts a 13cm shadow. What length of stick would cast a 20cm shadow at the same time of day?</a:t>
              </a:r>
            </a:p>
          </p:txBody>
        </p:sp>
        <p:pic>
          <p:nvPicPr>
            <p:cNvPr id="9" name="Picture 8">
              <a:extLst>
                <a:ext uri="{FF2B5EF4-FFF2-40B4-BE49-F238E27FC236}">
                  <a16:creationId xmlns:a16="http://schemas.microsoft.com/office/drawing/2014/main" id="{71334B89-F363-4DF6-A16A-B0B360BE04FF}"/>
                </a:ext>
              </a:extLst>
            </p:cNvPr>
            <p:cNvPicPr>
              <a:picLocks noChangeAspect="1"/>
            </p:cNvPicPr>
            <p:nvPr/>
          </p:nvPicPr>
          <p:blipFill>
            <a:blip r:embed="rId4"/>
            <a:stretch>
              <a:fillRect/>
            </a:stretch>
          </p:blipFill>
          <p:spPr>
            <a:xfrm>
              <a:off x="3306191" y="2028537"/>
              <a:ext cx="3875087" cy="1450086"/>
            </a:xfrm>
            <a:prstGeom prst="rect">
              <a:avLst/>
            </a:prstGeom>
          </p:spPr>
        </p:pic>
        <p:sp>
          <p:nvSpPr>
            <p:cNvPr id="10" name="TextBox 9">
              <a:extLst>
                <a:ext uri="{FF2B5EF4-FFF2-40B4-BE49-F238E27FC236}">
                  <a16:creationId xmlns:a16="http://schemas.microsoft.com/office/drawing/2014/main" id="{731577AE-D80B-4607-A37E-9F9397758645}"/>
                </a:ext>
              </a:extLst>
            </p:cNvPr>
            <p:cNvSpPr txBox="1"/>
            <p:nvPr/>
          </p:nvSpPr>
          <p:spPr>
            <a:xfrm>
              <a:off x="283165" y="1848578"/>
              <a:ext cx="2904377" cy="1754326"/>
            </a:xfrm>
            <a:prstGeom prst="rect">
              <a:avLst/>
            </a:prstGeom>
            <a:noFill/>
          </p:spPr>
          <p:txBody>
            <a:bodyPr wrap="square">
              <a:spAutoFit/>
            </a:bodyPr>
            <a:lstStyle/>
            <a:p>
              <a:pP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Consider the shadow created by a vertical stick on a horizontal beach and how this could be represented as a right-angled triangle.</a:t>
              </a:r>
            </a:p>
          </p:txBody>
        </p:sp>
      </p:grpSp>
    </p:spTree>
    <p:custDataLst>
      <p:tags r:id="rId1"/>
    </p:custDataLst>
    <p:extLst>
      <p:ext uri="{BB962C8B-B14F-4D97-AF65-F5344CB8AC3E}">
        <p14:creationId xmlns:p14="http://schemas.microsoft.com/office/powerpoint/2010/main" val="1207598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Understand that corresponding sides are in proportion in similar triangles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5" name="TextBox 4">
            <a:extLst>
              <a:ext uri="{FF2B5EF4-FFF2-40B4-BE49-F238E27FC236}">
                <a16:creationId xmlns:a16="http://schemas.microsoft.com/office/drawing/2014/main" id="{8533AB68-43AC-442A-A10B-D48CD288E3B2}"/>
              </a:ext>
            </a:extLst>
          </p:cNvPr>
          <p:cNvSpPr txBox="1"/>
          <p:nvPr/>
        </p:nvSpPr>
        <p:spPr>
          <a:xfrm>
            <a:off x="551384" y="1998997"/>
            <a:ext cx="4608512" cy="523220"/>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Here are three similar triangles</a:t>
            </a:r>
            <a:r>
              <a:rPr lang="en-GB" sz="2800" i="1" dirty="0">
                <a:effectLst/>
                <a:latin typeface="+mj-lt"/>
                <a:ea typeface="Calibri" panose="020F0502020204030204" pitchFamily="34" charset="0"/>
                <a:cs typeface="Times New Roman" panose="02020603050405020304" pitchFamily="18" charset="0"/>
              </a:rPr>
              <a:t>.</a:t>
            </a:r>
          </a:p>
        </p:txBody>
      </p:sp>
      <p:pic>
        <p:nvPicPr>
          <p:cNvPr id="4" name="Picture 3">
            <a:extLst>
              <a:ext uri="{FF2B5EF4-FFF2-40B4-BE49-F238E27FC236}">
                <a16:creationId xmlns:a16="http://schemas.microsoft.com/office/drawing/2014/main" id="{15A8FAF4-F23D-4A11-97EE-7C340D85BD78}"/>
              </a:ext>
            </a:extLst>
          </p:cNvPr>
          <p:cNvPicPr>
            <a:picLocks noChangeAspect="1"/>
          </p:cNvPicPr>
          <p:nvPr/>
        </p:nvPicPr>
        <p:blipFill>
          <a:blip r:embed="rId3"/>
          <a:stretch>
            <a:fillRect/>
          </a:stretch>
        </p:blipFill>
        <p:spPr>
          <a:xfrm>
            <a:off x="5259071" y="1323700"/>
            <a:ext cx="6096000" cy="3253549"/>
          </a:xfrm>
          <a:prstGeom prst="rect">
            <a:avLst/>
          </a:prstGeom>
        </p:spPr>
      </p:pic>
      <p:sp>
        <p:nvSpPr>
          <p:cNvPr id="12" name="TextBox 11">
            <a:extLst>
              <a:ext uri="{FF2B5EF4-FFF2-40B4-BE49-F238E27FC236}">
                <a16:creationId xmlns:a16="http://schemas.microsoft.com/office/drawing/2014/main" id="{314636C1-530A-419F-8C29-0A7569CE0346}"/>
              </a:ext>
            </a:extLst>
          </p:cNvPr>
          <p:cNvSpPr txBox="1"/>
          <p:nvPr/>
        </p:nvSpPr>
        <p:spPr>
          <a:xfrm>
            <a:off x="551384" y="5030864"/>
            <a:ext cx="10803687" cy="904863"/>
          </a:xfrm>
          <a:prstGeom prst="rect">
            <a:avLst/>
          </a:prstGeom>
          <a:noFill/>
        </p:spPr>
        <p:txBody>
          <a:bodyPr wrap="square">
            <a:spAutoFit/>
          </a:bodyPr>
          <a:lstStyle/>
          <a:p>
            <a:pPr marL="514350" indent="-514350">
              <a:buFont typeface="+mj-lt"/>
              <a:buAutoNum type="alphaLcParenR"/>
            </a:pPr>
            <a:r>
              <a:rPr lang="en-GB" sz="2400" dirty="0">
                <a:latin typeface="+mj-lt"/>
              </a:rPr>
              <a:t>What is the multiplier between the pair of labelled values for each triangle?</a:t>
            </a:r>
          </a:p>
          <a:p>
            <a:pPr marL="514350" indent="-514350">
              <a:buFont typeface="+mj-lt"/>
              <a:buAutoNum type="alphaLcParenR"/>
            </a:pPr>
            <a:r>
              <a:rPr lang="en-GB" sz="2400" dirty="0">
                <a:latin typeface="+mj-lt"/>
              </a:rPr>
              <a:t>Find the missing values.</a:t>
            </a:r>
          </a:p>
        </p:txBody>
      </p:sp>
    </p:spTree>
    <p:extLst>
      <p:ext uri="{BB962C8B-B14F-4D97-AF65-F5344CB8AC3E}">
        <p14:creationId xmlns:p14="http://schemas.microsoft.com/office/powerpoint/2010/main" val="3756364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0873208"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dirty="0">
                <a:ln>
                  <a:noFill/>
                </a:ln>
                <a:solidFill>
                  <a:srgbClr val="FFFFFF"/>
                </a:solidFill>
                <a:effectLst/>
                <a:uLnTx/>
                <a:uFillTx/>
                <a:latin typeface="Arial"/>
                <a:ea typeface="+mj-ea"/>
                <a:cs typeface="Arial" panose="020B0604020202020204" pitchFamily="34" charset="0"/>
              </a:rPr>
              <a:t>Understand that corresponding sides are in proportion in similar triangles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Example 2</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5591944" y="1741532"/>
            <a:ext cx="6176434" cy="4135741"/>
          </a:xfrm>
          <a:prstGeom prst="rect">
            <a:avLst/>
          </a:prstGeom>
        </p:spPr>
        <p:txBody>
          <a:bodyPr anchor="ctr">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Which relationships do you need to draw attention to within this table? </a:t>
            </a:r>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2400" dirty="0"/>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131400" marR="0" lvl="1" indent="0" algn="l" defTabSz="914400" rtl="0" eaLnBrk="1" fontAlgn="auto" latinLnBrk="0" hangingPunct="1">
              <a:lnSpc>
                <a:spcPct val="100000"/>
              </a:lnSpc>
              <a:spcBef>
                <a:spcPts val="0"/>
              </a:spcBef>
              <a:spcAft>
                <a:spcPts val="1200"/>
              </a:spcAft>
              <a:buClrTx/>
              <a:buSzTx/>
              <a:buNone/>
              <a:tabLst/>
              <a:defRPr/>
            </a:pPr>
            <a:endPar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feedback would you give </a:t>
            </a:r>
            <a:r>
              <a:rPr lang="en-GB" sz="2400" dirty="0"/>
              <a:t>if a student put a 7 in the top right box?</a:t>
            </a:r>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dirty="0"/>
              <a:t>How could you use a double number line to represent this situation?</a:t>
            </a:r>
          </a:p>
        </p:txBody>
      </p:sp>
      <p:graphicFrame>
        <p:nvGraphicFramePr>
          <p:cNvPr id="7" name="Table 6">
            <a:extLst>
              <a:ext uri="{FF2B5EF4-FFF2-40B4-BE49-F238E27FC236}">
                <a16:creationId xmlns:a16="http://schemas.microsoft.com/office/drawing/2014/main" id="{83379A65-D237-43DB-B5CA-95E66292C77F}"/>
              </a:ext>
            </a:extLst>
          </p:cNvPr>
          <p:cNvGraphicFramePr>
            <a:graphicFrameLocks noGrp="1"/>
          </p:cNvGraphicFramePr>
          <p:nvPr>
            <p:extLst>
              <p:ext uri="{D42A27DB-BD31-4B8C-83A1-F6EECF244321}">
                <p14:modId xmlns:p14="http://schemas.microsoft.com/office/powerpoint/2010/main" val="3679415066"/>
              </p:ext>
            </p:extLst>
          </p:nvPr>
        </p:nvGraphicFramePr>
        <p:xfrm>
          <a:off x="7464152" y="2426002"/>
          <a:ext cx="2808312" cy="1809066"/>
        </p:xfrm>
        <a:graphic>
          <a:graphicData uri="http://schemas.openxmlformats.org/drawingml/2006/table">
            <a:tbl>
              <a:tblPr firstRow="1" firstCol="1" bandRow="1"/>
              <a:tblGrid>
                <a:gridCol w="936104">
                  <a:extLst>
                    <a:ext uri="{9D8B030D-6E8A-4147-A177-3AD203B41FA5}">
                      <a16:colId xmlns:a16="http://schemas.microsoft.com/office/drawing/2014/main" val="3091479423"/>
                    </a:ext>
                  </a:extLst>
                </a:gridCol>
                <a:gridCol w="936104">
                  <a:extLst>
                    <a:ext uri="{9D8B030D-6E8A-4147-A177-3AD203B41FA5}">
                      <a16:colId xmlns:a16="http://schemas.microsoft.com/office/drawing/2014/main" val="3220350399"/>
                    </a:ext>
                  </a:extLst>
                </a:gridCol>
                <a:gridCol w="936104">
                  <a:extLst>
                    <a:ext uri="{9D8B030D-6E8A-4147-A177-3AD203B41FA5}">
                      <a16:colId xmlns:a16="http://schemas.microsoft.com/office/drawing/2014/main" val="3170679358"/>
                    </a:ext>
                  </a:extLst>
                </a:gridCol>
              </a:tblGrid>
              <a:tr h="904533">
                <a:tc>
                  <a:txBody>
                    <a:bodyPr/>
                    <a:lstStyle/>
                    <a:p>
                      <a:pPr algn="ctr">
                        <a:lnSpc>
                          <a:spcPct val="107000"/>
                        </a:lnSpc>
                        <a:spcAft>
                          <a:spcPts val="400"/>
                        </a:spcAft>
                      </a:pPr>
                      <a:r>
                        <a:rPr lang="en-GB" sz="2400" dirty="0">
                          <a:solidFill>
                            <a:srgbClr val="000000"/>
                          </a:solidFill>
                          <a:effectLst/>
                          <a:latin typeface="+mj-lt"/>
                          <a:ea typeface="Calibri" panose="020F0502020204030204" pitchFamily="34" charset="0"/>
                          <a:cs typeface="Times New Roman" panose="02020603050405020304" pitchFamily="18" charset="0"/>
                        </a:rPr>
                        <a:t>5</a:t>
                      </a:r>
                      <a:endParaRPr lang="en-GB" sz="24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dirty="0">
                          <a:solidFill>
                            <a:srgbClr val="000000"/>
                          </a:solidFill>
                          <a:effectLst/>
                          <a:latin typeface="+mj-lt"/>
                          <a:ea typeface="Calibri" panose="020F0502020204030204" pitchFamily="34" charset="0"/>
                          <a:cs typeface="Times New Roman" panose="02020603050405020304" pitchFamily="18" charset="0"/>
                        </a:rPr>
                        <a:t> 6</a:t>
                      </a:r>
                      <a:endParaRPr lang="en-GB" sz="24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dirty="0">
                          <a:solidFill>
                            <a:srgbClr val="00628C"/>
                          </a:solidFill>
                          <a:effectLst/>
                          <a:latin typeface="+mj-lt"/>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745459"/>
                  </a:ext>
                </a:extLst>
              </a:tr>
              <a:tr h="904533">
                <a:tc>
                  <a:txBody>
                    <a:bodyPr/>
                    <a:lstStyle/>
                    <a:p>
                      <a:pPr algn="ctr">
                        <a:lnSpc>
                          <a:spcPct val="107000"/>
                        </a:lnSpc>
                        <a:spcAft>
                          <a:spcPts val="800"/>
                        </a:spcAft>
                      </a:pPr>
                      <a:r>
                        <a:rPr lang="en-GB" sz="2400" dirty="0">
                          <a:solidFill>
                            <a:srgbClr val="000000"/>
                          </a:solidFill>
                          <a:effectLst/>
                          <a:latin typeface="+mj-lt"/>
                          <a:ea typeface="Calibri" panose="020F0502020204030204" pitchFamily="34" charset="0"/>
                          <a:cs typeface="Times New Roman" panose="02020603050405020304" pitchFamily="18" charset="0"/>
                        </a:rPr>
                        <a:t>7.2</a:t>
                      </a:r>
                      <a:endParaRPr lang="en-GB" sz="24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dirty="0">
                          <a:solidFill>
                            <a:srgbClr val="00628C"/>
                          </a:solidFill>
                          <a:effectLst/>
                          <a:latin typeface="+mj-lt"/>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dirty="0">
                          <a:solidFill>
                            <a:schemeClr val="accent4"/>
                          </a:solidFill>
                          <a:effectLst/>
                          <a:latin typeface="+mj-lt"/>
                          <a:ea typeface="Calibri" panose="020F0502020204030204" pitchFamily="34" charset="0"/>
                          <a:cs typeface="Times New Roman" panose="02020603050405020304" pitchFamily="18" charset="0"/>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932971"/>
                  </a:ext>
                </a:extLst>
              </a:tr>
            </a:tbl>
          </a:graphicData>
        </a:graphic>
      </p:graphicFrame>
      <p:grpSp>
        <p:nvGrpSpPr>
          <p:cNvPr id="5" name="Group 4">
            <a:extLst>
              <a:ext uri="{FF2B5EF4-FFF2-40B4-BE49-F238E27FC236}">
                <a16:creationId xmlns:a16="http://schemas.microsoft.com/office/drawing/2014/main" id="{DA21C6CC-3050-4109-9109-59949A18572B}"/>
              </a:ext>
            </a:extLst>
          </p:cNvPr>
          <p:cNvGrpSpPr/>
          <p:nvPr/>
        </p:nvGrpSpPr>
        <p:grpSpPr>
          <a:xfrm>
            <a:off x="423623" y="1741531"/>
            <a:ext cx="5168322" cy="4320481"/>
            <a:chOff x="423623" y="1741531"/>
            <a:chExt cx="5168322" cy="4320481"/>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23623" y="1741531"/>
              <a:ext cx="5168322" cy="432048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GB" sz="1800" b="0" i="1" u="none" strike="noStrike" kern="1200" cap="none" spc="0" normalizeH="0" baseline="0" noProof="0" dirty="0">
                <a:ln>
                  <a:noFill/>
                </a:ln>
                <a:solidFill>
                  <a:srgbClr val="585858"/>
                </a:solidFill>
                <a:effectLst/>
                <a:uLnTx/>
                <a:uFillTx/>
                <a:latin typeface="Arial"/>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9C2FE0DF-867F-46A2-AFB3-80C578C50D27}"/>
                </a:ext>
              </a:extLst>
            </p:cNvPr>
            <p:cNvPicPr>
              <a:picLocks noChangeAspect="1"/>
            </p:cNvPicPr>
            <p:nvPr/>
          </p:nvPicPr>
          <p:blipFill>
            <a:blip r:embed="rId4"/>
            <a:stretch>
              <a:fillRect/>
            </a:stretch>
          </p:blipFill>
          <p:spPr>
            <a:xfrm>
              <a:off x="1127448" y="2402318"/>
              <a:ext cx="3673508" cy="1962559"/>
            </a:xfrm>
            <a:prstGeom prst="rect">
              <a:avLst/>
            </a:prstGeom>
          </p:spPr>
        </p:pic>
        <p:sp>
          <p:nvSpPr>
            <p:cNvPr id="9" name="TextBox 8">
              <a:extLst>
                <a:ext uri="{FF2B5EF4-FFF2-40B4-BE49-F238E27FC236}">
                  <a16:creationId xmlns:a16="http://schemas.microsoft.com/office/drawing/2014/main" id="{54314278-5155-421E-93A1-63F80A888C8A}"/>
                </a:ext>
              </a:extLst>
            </p:cNvPr>
            <p:cNvSpPr txBox="1"/>
            <p:nvPr/>
          </p:nvSpPr>
          <p:spPr>
            <a:xfrm>
              <a:off x="502153" y="1817469"/>
              <a:ext cx="488531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None/>
                <a:tabLst/>
                <a:defRPr/>
              </a:pPr>
              <a:r>
                <a:rPr kumimoji="0" lang="en-GB" sz="2000" b="0" u="none" strike="noStrike" kern="1200" cap="none" spc="0" normalizeH="0" baseline="0" noProof="0" dirty="0">
                  <a:ln>
                    <a:noFill/>
                  </a:ln>
                  <a:solidFill>
                    <a:srgbClr val="585858"/>
                  </a:solidFill>
                  <a:effectLst/>
                  <a:uLnTx/>
                  <a:uFillTx/>
                  <a:latin typeface="Arial"/>
                  <a:ea typeface="Calibri" panose="020F0502020204030204" pitchFamily="34" charset="0"/>
                  <a:cs typeface="Times New Roman" panose="02020603050405020304" pitchFamily="18" charset="0"/>
                </a:rPr>
                <a:t>Here are three similar triangles.</a:t>
              </a:r>
            </a:p>
          </p:txBody>
        </p:sp>
        <p:sp>
          <p:nvSpPr>
            <p:cNvPr id="11" name="TextBox 10">
              <a:extLst>
                <a:ext uri="{FF2B5EF4-FFF2-40B4-BE49-F238E27FC236}">
                  <a16:creationId xmlns:a16="http://schemas.microsoft.com/office/drawing/2014/main" id="{CF028D4A-6122-473A-B8A0-FB9981286A61}"/>
                </a:ext>
              </a:extLst>
            </p:cNvPr>
            <p:cNvSpPr txBox="1"/>
            <p:nvPr/>
          </p:nvSpPr>
          <p:spPr>
            <a:xfrm>
              <a:off x="628102" y="4421571"/>
              <a:ext cx="4759363" cy="1384995"/>
            </a:xfrm>
            <a:prstGeom prst="rect">
              <a:avLst/>
            </a:prstGeom>
            <a:noFill/>
          </p:spPr>
          <p:txBody>
            <a:bodyPr wrap="square">
              <a:spAutoFit/>
            </a:bodyPr>
            <a:lstStyle/>
            <a:p>
              <a:pPr marL="514350" indent="-514350">
                <a:buFont typeface="+mj-lt"/>
                <a:buAutoNum type="alphaLcParenR"/>
              </a:pPr>
              <a:r>
                <a:rPr lang="en-GB" sz="2000" dirty="0">
                  <a:latin typeface="+mj-lt"/>
                </a:rPr>
                <a:t>What is the multiplier between the pair of labelled values for each triangle?</a:t>
              </a:r>
            </a:p>
            <a:p>
              <a:pPr marL="514350" indent="-514350">
                <a:buFont typeface="+mj-lt"/>
                <a:buAutoNum type="alphaLcParenR"/>
              </a:pPr>
              <a:r>
                <a:rPr lang="en-GB" sz="2000" dirty="0">
                  <a:latin typeface="+mj-lt"/>
                </a:rPr>
                <a:t>Find the missing values.</a:t>
              </a:r>
            </a:p>
          </p:txBody>
        </p:sp>
      </p:grpSp>
    </p:spTree>
    <p:custDataLst>
      <p:tags r:id="rId1"/>
    </p:custDataLst>
    <p:extLst>
      <p:ext uri="{BB962C8B-B14F-4D97-AF65-F5344CB8AC3E}">
        <p14:creationId xmlns:p14="http://schemas.microsoft.com/office/powerpoint/2010/main" val="1939254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Autofit/>
          </a:bodyPr>
          <a:lstStyle/>
          <a:p>
            <a:r>
              <a:rPr lang="en-GB" sz="1800" b="1" dirty="0"/>
              <a:t>Understand the multipliers defined as sine, cosine and tangent refer to the relationships between each pair of sides within a right-angled triangle</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 3b</a:t>
            </a:r>
            <a:endParaRPr lang="en-GB" dirty="0"/>
          </a:p>
        </p:txBody>
      </p:sp>
      <p:sp>
        <p:nvSpPr>
          <p:cNvPr id="5" name="TextBox 4">
            <a:extLst>
              <a:ext uri="{FF2B5EF4-FFF2-40B4-BE49-F238E27FC236}">
                <a16:creationId xmlns:a16="http://schemas.microsoft.com/office/drawing/2014/main" id="{9B6DF600-307B-424B-8389-877A84F8E2A7}"/>
              </a:ext>
            </a:extLst>
          </p:cNvPr>
          <p:cNvSpPr txBox="1"/>
          <p:nvPr/>
        </p:nvSpPr>
        <p:spPr>
          <a:xfrm>
            <a:off x="272932" y="1766316"/>
            <a:ext cx="4680520" cy="4031873"/>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Using the relevant values in the table (or using your calculator), find the missing side lengths.</a:t>
            </a:r>
          </a:p>
          <a:p>
            <a:pPr marL="457200" indent="-457200">
              <a:spcBef>
                <a:spcPts val="400"/>
              </a:spcBef>
              <a:spcAft>
                <a:spcPts val="400"/>
              </a:spcAft>
              <a:buFont typeface="+mj-lt"/>
              <a:buAutoNum type="alphaLcParenR"/>
            </a:pPr>
            <a:r>
              <a:rPr lang="en-GB" sz="2400" dirty="0">
                <a:latin typeface="+mj-lt"/>
                <a:ea typeface="Calibri" panose="020F0502020204030204" pitchFamily="34" charset="0"/>
                <a:cs typeface="Times New Roman" panose="02020603050405020304" pitchFamily="18" charset="0"/>
              </a:rPr>
              <a:t>  </a:t>
            </a:r>
          </a:p>
          <a:p>
            <a:pPr marL="457200" indent="-457200">
              <a:spcBef>
                <a:spcPts val="400"/>
              </a:spcBef>
              <a:spcAft>
                <a:spcPts val="400"/>
              </a:spcAft>
              <a:buFont typeface="+mj-lt"/>
              <a:buAutoNum type="alphaLcParenR"/>
            </a:pPr>
            <a:endParaRPr lang="en-GB" sz="2400" dirty="0">
              <a:effectLst/>
              <a:latin typeface="+mj-lt"/>
              <a:ea typeface="Calibri" panose="020F0502020204030204" pitchFamily="34" charset="0"/>
              <a:cs typeface="Times New Roman" panose="02020603050405020304" pitchFamily="18" charset="0"/>
            </a:endParaRPr>
          </a:p>
          <a:p>
            <a:pPr marL="457200" indent="-457200">
              <a:spcBef>
                <a:spcPts val="400"/>
              </a:spcBef>
              <a:spcAft>
                <a:spcPts val="400"/>
              </a:spcAft>
              <a:buFont typeface="+mj-lt"/>
              <a:buAutoNum type="alphaLcParenR"/>
            </a:pPr>
            <a:endParaRPr lang="en-GB" sz="2400" dirty="0">
              <a:latin typeface="+mj-lt"/>
              <a:ea typeface="Calibri" panose="020F0502020204030204" pitchFamily="34" charset="0"/>
              <a:cs typeface="Times New Roman" panose="02020603050405020304" pitchFamily="18" charset="0"/>
            </a:endParaRPr>
          </a:p>
          <a:p>
            <a:pPr marL="457200" indent="-457200">
              <a:spcBef>
                <a:spcPts val="400"/>
              </a:spcBef>
              <a:spcAft>
                <a:spcPts val="400"/>
              </a:spcAft>
              <a:buFont typeface="+mj-lt"/>
              <a:buAutoNum type="alphaLcParenR"/>
            </a:pPr>
            <a:endParaRPr lang="en-GB" sz="2400" dirty="0">
              <a:latin typeface="+mj-lt"/>
              <a:ea typeface="Calibri" panose="020F0502020204030204" pitchFamily="34" charset="0"/>
              <a:cs typeface="Times New Roman" panose="02020603050405020304" pitchFamily="18" charset="0"/>
            </a:endParaRPr>
          </a:p>
          <a:p>
            <a:pPr marL="457200" indent="-457200">
              <a:spcBef>
                <a:spcPts val="400"/>
              </a:spcBef>
              <a:spcAft>
                <a:spcPts val="400"/>
              </a:spcAft>
              <a:buFont typeface="+mj-lt"/>
              <a:buAutoNum type="alphaLcParenR"/>
            </a:pPr>
            <a:r>
              <a:rPr lang="en-GB" sz="2400" dirty="0">
                <a:latin typeface="+mj-lt"/>
                <a:ea typeface="Calibri" panose="020F0502020204030204" pitchFamily="34" charset="0"/>
                <a:cs typeface="Times New Roman" panose="02020603050405020304" pitchFamily="18" charset="0"/>
              </a:rPr>
              <a:t> </a:t>
            </a:r>
          </a:p>
          <a:p>
            <a:pPr marL="457200" indent="-457200">
              <a:spcBef>
                <a:spcPts val="400"/>
              </a:spcBef>
              <a:spcAft>
                <a:spcPts val="400"/>
              </a:spcAft>
              <a:buFont typeface="+mj-lt"/>
              <a:buAutoNum type="alphaLcParenR"/>
            </a:pPr>
            <a:endParaRPr lang="en-GB" sz="2400" i="1" dirty="0">
              <a:effectLst/>
              <a:latin typeface="Myriad Pro"/>
              <a:ea typeface="Calibri" panose="020F0502020204030204" pitchFamily="34"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88031927-FC3B-43F0-B96E-2C933C9950DF}"/>
              </a:ext>
            </a:extLst>
          </p:cNvPr>
          <p:cNvGraphicFramePr>
            <a:graphicFrameLocks noGrp="1"/>
          </p:cNvGraphicFramePr>
          <p:nvPr>
            <p:extLst>
              <p:ext uri="{D42A27DB-BD31-4B8C-83A1-F6EECF244321}">
                <p14:modId xmlns:p14="http://schemas.microsoft.com/office/powerpoint/2010/main" val="423898272"/>
              </p:ext>
            </p:extLst>
          </p:nvPr>
        </p:nvGraphicFramePr>
        <p:xfrm>
          <a:off x="5477444" y="1095126"/>
          <a:ext cx="5250879" cy="5430208"/>
        </p:xfrm>
        <a:graphic>
          <a:graphicData uri="http://schemas.openxmlformats.org/drawingml/2006/table">
            <a:tbl>
              <a:tblPr firstRow="1" firstCol="1" bandRow="1"/>
              <a:tblGrid>
                <a:gridCol w="1310346">
                  <a:extLst>
                    <a:ext uri="{9D8B030D-6E8A-4147-A177-3AD203B41FA5}">
                      <a16:colId xmlns:a16="http://schemas.microsoft.com/office/drawing/2014/main" val="3671681569"/>
                    </a:ext>
                  </a:extLst>
                </a:gridCol>
                <a:gridCol w="1310346">
                  <a:extLst>
                    <a:ext uri="{9D8B030D-6E8A-4147-A177-3AD203B41FA5}">
                      <a16:colId xmlns:a16="http://schemas.microsoft.com/office/drawing/2014/main" val="3368635783"/>
                    </a:ext>
                  </a:extLst>
                </a:gridCol>
                <a:gridCol w="1311533">
                  <a:extLst>
                    <a:ext uri="{9D8B030D-6E8A-4147-A177-3AD203B41FA5}">
                      <a16:colId xmlns:a16="http://schemas.microsoft.com/office/drawing/2014/main" val="2649894969"/>
                    </a:ext>
                  </a:extLst>
                </a:gridCol>
                <a:gridCol w="1318654">
                  <a:extLst>
                    <a:ext uri="{9D8B030D-6E8A-4147-A177-3AD203B41FA5}">
                      <a16:colId xmlns:a16="http://schemas.microsoft.com/office/drawing/2014/main" val="1373404369"/>
                    </a:ext>
                  </a:extLst>
                </a:gridCol>
              </a:tblGrid>
              <a:tr h="290904">
                <a:tc>
                  <a:txBody>
                    <a:bodyPr/>
                    <a:lstStyle/>
                    <a:p>
                      <a:pPr algn="ctr">
                        <a:spcBef>
                          <a:spcPts val="400"/>
                        </a:spcBef>
                        <a:spcAft>
                          <a:spcPts val="400"/>
                        </a:spcAft>
                      </a:pPr>
                      <a:r>
                        <a:rPr lang="en-GB" sz="1800" b="1" dirty="0">
                          <a:solidFill>
                            <a:srgbClr val="585858"/>
                          </a:solidFill>
                          <a:effectLst/>
                          <a:latin typeface="+mn-lt"/>
                          <a:ea typeface="Calibri" panose="020F0502020204030204" pitchFamily="34" charset="0"/>
                          <a:cs typeface="Times New Roman" panose="02020603050405020304" pitchFamily="18" charset="0"/>
                        </a:rPr>
                        <a:t>Angle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Bef>
                          <a:spcPts val="400"/>
                        </a:spcBef>
                        <a:spcAft>
                          <a:spcPts val="400"/>
                        </a:spcAft>
                      </a:pPr>
                      <a:r>
                        <a:rPr lang="en-GB" sz="1800" b="1" dirty="0">
                          <a:solidFill>
                            <a:srgbClr val="585858"/>
                          </a:solidFill>
                          <a:effectLst/>
                          <a:latin typeface="+mn-lt"/>
                          <a:ea typeface="Calibri" panose="020F0502020204030204" pitchFamily="34" charset="0"/>
                          <a:cs typeface="Times New Roman" panose="02020603050405020304" pitchFamily="18" charset="0"/>
                        </a:rPr>
                        <a:t>Sine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Bef>
                          <a:spcPts val="400"/>
                        </a:spcBef>
                        <a:spcAft>
                          <a:spcPts val="400"/>
                        </a:spcAft>
                      </a:pPr>
                      <a:r>
                        <a:rPr lang="en-GB" sz="1800" b="1" dirty="0">
                          <a:solidFill>
                            <a:srgbClr val="585858"/>
                          </a:solidFill>
                          <a:effectLst/>
                          <a:latin typeface="+mn-lt"/>
                          <a:ea typeface="Calibri" panose="020F0502020204030204" pitchFamily="34" charset="0"/>
                          <a:cs typeface="Times New Roman" panose="02020603050405020304" pitchFamily="18" charset="0"/>
                        </a:rPr>
                        <a:t>Cosine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Bef>
                          <a:spcPts val="400"/>
                        </a:spcBef>
                        <a:spcAft>
                          <a:spcPts val="400"/>
                        </a:spcAft>
                      </a:pPr>
                      <a:r>
                        <a:rPr lang="en-GB" sz="1800" b="1" dirty="0">
                          <a:solidFill>
                            <a:srgbClr val="585858"/>
                          </a:solidFill>
                          <a:effectLst/>
                          <a:latin typeface="+mn-lt"/>
                          <a:ea typeface="Calibri" panose="020F0502020204030204" pitchFamily="34" charset="0"/>
                          <a:cs typeface="Times New Roman" panose="02020603050405020304" pitchFamily="18" charset="0"/>
                        </a:rPr>
                        <a:t>Tangent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489267606"/>
                  </a:ext>
                </a:extLst>
              </a:tr>
              <a:tr h="290904">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0.1736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0.9848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0.1763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2169525"/>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0.2588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0.9659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0.2679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590201"/>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0.3420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0.9397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0.3640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680447"/>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0.4226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0.9063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0.4663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208242"/>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0.5000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0.8660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0.5774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4729721"/>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0.5736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0.8192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0.7002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5573525"/>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0.6428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0.7660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0.8391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469477"/>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0.7071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0.7071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3824732"/>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0.7660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0.6428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1.1918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693313"/>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0.8192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0.5736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1.4281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56977"/>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0.8660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0.5000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1.7321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844852"/>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0.9063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0.4226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2.1445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878646"/>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0.9397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0.3420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2.7475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5160478"/>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0.9659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0.2588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3.7321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0279905"/>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0.9848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0.1736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5.6713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7500341"/>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0.9962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0.0872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11.4301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150876"/>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304165"/>
                  </a:ext>
                </a:extLst>
              </a:tr>
              <a:tr h="193936">
                <a:tc>
                  <a:txBody>
                    <a:bodyPr/>
                    <a:lstStyle/>
                    <a:p>
                      <a:pPr algn="ctr">
                        <a:spcBef>
                          <a:spcPts val="400"/>
                        </a:spcBef>
                        <a:spcAft>
                          <a:spcPts val="400"/>
                        </a:spcAft>
                      </a:pPr>
                      <a:r>
                        <a:rPr lang="en-GB" sz="1200">
                          <a:solidFill>
                            <a:srgbClr val="00628C"/>
                          </a:solidFill>
                          <a:effectLst/>
                          <a:latin typeface="+mn-lt"/>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400"/>
                        </a:spcBef>
                        <a:spcAft>
                          <a:spcPts val="400"/>
                        </a:spcAft>
                      </a:pPr>
                      <a:r>
                        <a:rPr lang="en-GB" sz="1200">
                          <a:solidFill>
                            <a:srgbClr val="00628C"/>
                          </a:solidFill>
                          <a:effectLst/>
                          <a:latin typeface="+mn-lt"/>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400"/>
                        </a:spcBef>
                        <a:spcAft>
                          <a:spcPts val="400"/>
                        </a:spcAft>
                      </a:pPr>
                      <a:r>
                        <a:rPr lang="en-GB" sz="1200" dirty="0">
                          <a:solidFill>
                            <a:srgbClr val="00628C"/>
                          </a:solidFill>
                          <a:effectLst/>
                          <a:latin typeface="+mn-lt"/>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400"/>
                        </a:spcBef>
                        <a:spcAft>
                          <a:spcPts val="400"/>
                        </a:spcAft>
                      </a:pPr>
                      <a:r>
                        <a:rPr lang="en-GB" sz="1200" dirty="0">
                          <a:solidFill>
                            <a:srgbClr val="00628C"/>
                          </a:solidFill>
                          <a:effectLst/>
                          <a:latin typeface="+mn-lt"/>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79921203"/>
                  </a:ext>
                </a:extLst>
              </a:tr>
            </a:tbl>
          </a:graphicData>
        </a:graphic>
      </p:graphicFrame>
      <p:pic>
        <p:nvPicPr>
          <p:cNvPr id="14" name="Picture 13">
            <a:extLst>
              <a:ext uri="{FF2B5EF4-FFF2-40B4-BE49-F238E27FC236}">
                <a16:creationId xmlns:a16="http://schemas.microsoft.com/office/drawing/2014/main" id="{C9602691-0BDB-472B-9212-0652726EB360}"/>
              </a:ext>
            </a:extLst>
          </p:cNvPr>
          <p:cNvPicPr>
            <a:picLocks noChangeAspect="1"/>
          </p:cNvPicPr>
          <p:nvPr/>
        </p:nvPicPr>
        <p:blipFill>
          <a:blip r:embed="rId3"/>
          <a:stretch>
            <a:fillRect/>
          </a:stretch>
        </p:blipFill>
        <p:spPr>
          <a:xfrm>
            <a:off x="1192276" y="3068960"/>
            <a:ext cx="4325487" cy="1426587"/>
          </a:xfrm>
          <a:prstGeom prst="rect">
            <a:avLst/>
          </a:prstGeom>
        </p:spPr>
      </p:pic>
      <p:pic>
        <p:nvPicPr>
          <p:cNvPr id="15" name="Picture 14">
            <a:extLst>
              <a:ext uri="{FF2B5EF4-FFF2-40B4-BE49-F238E27FC236}">
                <a16:creationId xmlns:a16="http://schemas.microsoft.com/office/drawing/2014/main" id="{D66834F1-C7D4-4BCD-8217-CB9323491C99}"/>
              </a:ext>
            </a:extLst>
          </p:cNvPr>
          <p:cNvPicPr>
            <a:picLocks noChangeAspect="1"/>
          </p:cNvPicPr>
          <p:nvPr/>
        </p:nvPicPr>
        <p:blipFill>
          <a:blip r:embed="rId4"/>
          <a:stretch>
            <a:fillRect/>
          </a:stretch>
        </p:blipFill>
        <p:spPr>
          <a:xfrm>
            <a:off x="1151957" y="4653136"/>
            <a:ext cx="4325487" cy="1435733"/>
          </a:xfrm>
          <a:prstGeom prst="rect">
            <a:avLst/>
          </a:prstGeom>
        </p:spPr>
      </p:pic>
    </p:spTree>
    <p:extLst>
      <p:ext uri="{BB962C8B-B14F-4D97-AF65-F5344CB8AC3E}">
        <p14:creationId xmlns:p14="http://schemas.microsoft.com/office/powerpoint/2010/main" val="257881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596196" y="1052736"/>
            <a:ext cx="10972800" cy="4176464"/>
          </a:xfrm>
        </p:spPr>
        <p:txBody>
          <a:bodyPr>
            <a:noAutofit/>
          </a:bodyPr>
          <a:lstStyle/>
          <a:p>
            <a:r>
              <a:rPr lang="en-GB" dirty="0">
                <a:latin typeface="+mj-lt"/>
              </a:rPr>
              <a:t>These slides are designed to complement the </a:t>
            </a:r>
            <a:r>
              <a:rPr lang="en-GB" dirty="0">
                <a:latin typeface="+mj-lt"/>
                <a:hlinkClick r:id="rId2"/>
              </a:rPr>
              <a:t>3.2 Trigonometry</a:t>
            </a:r>
            <a:r>
              <a:rPr lang="en-GB" dirty="0">
                <a:latin typeface="+mj-lt"/>
              </a:rPr>
              <a:t> Core Concept document and its associated Theme Overview document </a:t>
            </a:r>
            <a:r>
              <a:rPr lang="en-GB" sz="2400" dirty="0">
                <a:solidFill>
                  <a:srgbClr val="008080"/>
                </a:solidFill>
                <a:latin typeface="+mj-lt"/>
                <a:hlinkClick r:id="rId3"/>
              </a:rPr>
              <a:t>3 Multiplicative Reasoning</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latin typeface="+mj-lt"/>
              </a:rPr>
              <a:t>.</a:t>
            </a:r>
          </a:p>
          <a:p>
            <a:r>
              <a:rPr lang="en-GB" dirty="0">
                <a:latin typeface="+mj-lt"/>
              </a:rPr>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latin typeface="+mj-lt"/>
              </a:rPr>
              <a:t>These slides do not fully replicate the Core Concept document, so should be used alongside it. Reference to specific page numbers, and to other useful NCETM resources, can be found in the notes for each slide.</a:t>
            </a:r>
          </a:p>
          <a:p>
            <a:r>
              <a:rPr lang="en-GB" dirty="0">
                <a:latin typeface="+mj-lt"/>
              </a:rPr>
              <a:t>This slide deck is not designed to be a complete PD session, rather it is a selection of resources that you can adapt and use as needed when planning a session with a group of teachers.</a:t>
            </a:r>
          </a:p>
          <a:p>
            <a:endParaRPr lang="en-GB" dirty="0">
              <a:latin typeface="+mj-lt"/>
            </a:endParaRPr>
          </a:p>
          <a:p>
            <a:endParaRPr lang="en-GB" dirty="0">
              <a:latin typeface="+mj-lt"/>
            </a:endParaRPr>
          </a:p>
        </p:txBody>
      </p:sp>
    </p:spTree>
    <p:extLst>
      <p:ext uri="{BB962C8B-B14F-4D97-AF65-F5344CB8AC3E}">
        <p14:creationId xmlns:p14="http://schemas.microsoft.com/office/powerpoint/2010/main" val="900551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Understand the multipliers defined as sine, cosine and tangent refer to the relationships between each pair of sides within a right-angled triangle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3c, 3d</a:t>
            </a:r>
            <a:endParaRPr lang="en-GB" dirty="0"/>
          </a:p>
        </p:txBody>
      </p:sp>
      <p:sp>
        <p:nvSpPr>
          <p:cNvPr id="5" name="TextBox 4">
            <a:extLst>
              <a:ext uri="{FF2B5EF4-FFF2-40B4-BE49-F238E27FC236}">
                <a16:creationId xmlns:a16="http://schemas.microsoft.com/office/drawing/2014/main" id="{9B6DF600-307B-424B-8389-877A84F8E2A7}"/>
              </a:ext>
            </a:extLst>
          </p:cNvPr>
          <p:cNvSpPr txBox="1"/>
          <p:nvPr/>
        </p:nvSpPr>
        <p:spPr>
          <a:xfrm>
            <a:off x="263352" y="1844824"/>
            <a:ext cx="4680520" cy="4031873"/>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Using the relevant values in the table (or using your calculator), find the missing side lengths.</a:t>
            </a:r>
          </a:p>
          <a:p>
            <a:pPr marL="457200" indent="-457200">
              <a:spcBef>
                <a:spcPts val="400"/>
              </a:spcBef>
              <a:spcAft>
                <a:spcPts val="400"/>
              </a:spcAft>
              <a:buFont typeface="+mj-lt"/>
              <a:buAutoNum type="alphaLcParenR" startAt="3"/>
            </a:pPr>
            <a:r>
              <a:rPr lang="en-GB" sz="2400" dirty="0">
                <a:latin typeface="+mj-lt"/>
                <a:ea typeface="Calibri" panose="020F0502020204030204" pitchFamily="34" charset="0"/>
                <a:cs typeface="Times New Roman" panose="02020603050405020304" pitchFamily="18" charset="0"/>
              </a:rPr>
              <a:t>  </a:t>
            </a:r>
          </a:p>
          <a:p>
            <a:pPr marL="457200" indent="-457200">
              <a:spcBef>
                <a:spcPts val="400"/>
              </a:spcBef>
              <a:spcAft>
                <a:spcPts val="400"/>
              </a:spcAft>
              <a:buFont typeface="+mj-lt"/>
              <a:buAutoNum type="alphaLcParenR" startAt="3"/>
            </a:pPr>
            <a:endParaRPr lang="en-GB" sz="2400" dirty="0">
              <a:effectLst/>
              <a:latin typeface="+mj-lt"/>
              <a:ea typeface="Calibri" panose="020F0502020204030204" pitchFamily="34" charset="0"/>
              <a:cs typeface="Times New Roman" panose="02020603050405020304" pitchFamily="18" charset="0"/>
            </a:endParaRPr>
          </a:p>
          <a:p>
            <a:pPr marL="457200" indent="-457200">
              <a:spcBef>
                <a:spcPts val="400"/>
              </a:spcBef>
              <a:spcAft>
                <a:spcPts val="400"/>
              </a:spcAft>
              <a:buFont typeface="+mj-lt"/>
              <a:buAutoNum type="alphaLcParenR" startAt="3"/>
            </a:pPr>
            <a:endParaRPr lang="en-GB" sz="2400" dirty="0">
              <a:latin typeface="+mj-lt"/>
              <a:ea typeface="Calibri" panose="020F0502020204030204" pitchFamily="34" charset="0"/>
              <a:cs typeface="Times New Roman" panose="02020603050405020304" pitchFamily="18" charset="0"/>
            </a:endParaRPr>
          </a:p>
          <a:p>
            <a:pPr marL="457200" indent="-457200">
              <a:spcBef>
                <a:spcPts val="400"/>
              </a:spcBef>
              <a:spcAft>
                <a:spcPts val="400"/>
              </a:spcAft>
              <a:buFont typeface="+mj-lt"/>
              <a:buAutoNum type="alphaLcParenR" startAt="3"/>
            </a:pPr>
            <a:endParaRPr lang="en-GB" sz="2400" dirty="0">
              <a:latin typeface="+mj-lt"/>
              <a:ea typeface="Calibri" panose="020F0502020204030204" pitchFamily="34" charset="0"/>
              <a:cs typeface="Times New Roman" panose="02020603050405020304" pitchFamily="18" charset="0"/>
            </a:endParaRPr>
          </a:p>
          <a:p>
            <a:pPr marL="457200" indent="-457200">
              <a:spcBef>
                <a:spcPts val="400"/>
              </a:spcBef>
              <a:spcAft>
                <a:spcPts val="400"/>
              </a:spcAft>
              <a:buFont typeface="+mj-lt"/>
              <a:buAutoNum type="alphaLcParenR" startAt="3"/>
            </a:pPr>
            <a:r>
              <a:rPr lang="en-GB" sz="2400" dirty="0">
                <a:latin typeface="+mj-lt"/>
                <a:ea typeface="Calibri" panose="020F0502020204030204" pitchFamily="34" charset="0"/>
                <a:cs typeface="Times New Roman" panose="02020603050405020304" pitchFamily="18" charset="0"/>
              </a:rPr>
              <a:t> </a:t>
            </a:r>
          </a:p>
          <a:p>
            <a:pPr marL="457200" indent="-457200">
              <a:spcBef>
                <a:spcPts val="400"/>
              </a:spcBef>
              <a:spcAft>
                <a:spcPts val="400"/>
              </a:spcAft>
              <a:buFont typeface="+mj-lt"/>
              <a:buAutoNum type="alphaLcParenR" startAt="3"/>
            </a:pPr>
            <a:endParaRPr lang="en-GB" sz="2400" i="1" dirty="0">
              <a:effectLst/>
              <a:latin typeface="Myriad Pro"/>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27A67E9-48DF-4B8B-86A3-117ED920A34E}"/>
              </a:ext>
            </a:extLst>
          </p:cNvPr>
          <p:cNvPicPr>
            <a:picLocks noChangeAspect="1"/>
          </p:cNvPicPr>
          <p:nvPr/>
        </p:nvPicPr>
        <p:blipFill>
          <a:blip r:embed="rId3"/>
          <a:stretch>
            <a:fillRect/>
          </a:stretch>
        </p:blipFill>
        <p:spPr>
          <a:xfrm>
            <a:off x="1005577" y="3212976"/>
            <a:ext cx="4325487" cy="1481457"/>
          </a:xfrm>
          <a:prstGeom prst="rect">
            <a:avLst/>
          </a:prstGeom>
        </p:spPr>
      </p:pic>
      <p:pic>
        <p:nvPicPr>
          <p:cNvPr id="4" name="Picture 3">
            <a:extLst>
              <a:ext uri="{FF2B5EF4-FFF2-40B4-BE49-F238E27FC236}">
                <a16:creationId xmlns:a16="http://schemas.microsoft.com/office/drawing/2014/main" id="{13D09DC0-4721-4CEC-82CA-A21164D4E649}"/>
              </a:ext>
            </a:extLst>
          </p:cNvPr>
          <p:cNvPicPr>
            <a:picLocks noChangeAspect="1"/>
          </p:cNvPicPr>
          <p:nvPr/>
        </p:nvPicPr>
        <p:blipFill>
          <a:blip r:embed="rId4"/>
          <a:stretch>
            <a:fillRect/>
          </a:stretch>
        </p:blipFill>
        <p:spPr>
          <a:xfrm>
            <a:off x="1029918" y="4860927"/>
            <a:ext cx="4325487" cy="1399154"/>
          </a:xfrm>
          <a:prstGeom prst="rect">
            <a:avLst/>
          </a:prstGeom>
        </p:spPr>
      </p:pic>
      <p:graphicFrame>
        <p:nvGraphicFramePr>
          <p:cNvPr id="10" name="Table 9">
            <a:extLst>
              <a:ext uri="{FF2B5EF4-FFF2-40B4-BE49-F238E27FC236}">
                <a16:creationId xmlns:a16="http://schemas.microsoft.com/office/drawing/2014/main" id="{CEBB3CC2-BE6E-4F50-8290-0C016AD52CB2}"/>
              </a:ext>
            </a:extLst>
          </p:cNvPr>
          <p:cNvGraphicFramePr>
            <a:graphicFrameLocks noGrp="1"/>
          </p:cNvGraphicFramePr>
          <p:nvPr>
            <p:extLst>
              <p:ext uri="{D42A27DB-BD31-4B8C-83A1-F6EECF244321}">
                <p14:modId xmlns:p14="http://schemas.microsoft.com/office/powerpoint/2010/main" val="803444425"/>
              </p:ext>
            </p:extLst>
          </p:nvPr>
        </p:nvGraphicFramePr>
        <p:xfrm>
          <a:off x="5477444" y="1095126"/>
          <a:ext cx="5250879" cy="5430208"/>
        </p:xfrm>
        <a:graphic>
          <a:graphicData uri="http://schemas.openxmlformats.org/drawingml/2006/table">
            <a:tbl>
              <a:tblPr firstRow="1" firstCol="1" bandRow="1"/>
              <a:tblGrid>
                <a:gridCol w="1310346">
                  <a:extLst>
                    <a:ext uri="{9D8B030D-6E8A-4147-A177-3AD203B41FA5}">
                      <a16:colId xmlns:a16="http://schemas.microsoft.com/office/drawing/2014/main" val="3671681569"/>
                    </a:ext>
                  </a:extLst>
                </a:gridCol>
                <a:gridCol w="1310346">
                  <a:extLst>
                    <a:ext uri="{9D8B030D-6E8A-4147-A177-3AD203B41FA5}">
                      <a16:colId xmlns:a16="http://schemas.microsoft.com/office/drawing/2014/main" val="3368635783"/>
                    </a:ext>
                  </a:extLst>
                </a:gridCol>
                <a:gridCol w="1311533">
                  <a:extLst>
                    <a:ext uri="{9D8B030D-6E8A-4147-A177-3AD203B41FA5}">
                      <a16:colId xmlns:a16="http://schemas.microsoft.com/office/drawing/2014/main" val="2649894969"/>
                    </a:ext>
                  </a:extLst>
                </a:gridCol>
                <a:gridCol w="1318654">
                  <a:extLst>
                    <a:ext uri="{9D8B030D-6E8A-4147-A177-3AD203B41FA5}">
                      <a16:colId xmlns:a16="http://schemas.microsoft.com/office/drawing/2014/main" val="1373404369"/>
                    </a:ext>
                  </a:extLst>
                </a:gridCol>
              </a:tblGrid>
              <a:tr h="290904">
                <a:tc>
                  <a:txBody>
                    <a:bodyPr/>
                    <a:lstStyle/>
                    <a:p>
                      <a:pPr algn="ctr">
                        <a:spcBef>
                          <a:spcPts val="400"/>
                        </a:spcBef>
                        <a:spcAft>
                          <a:spcPts val="400"/>
                        </a:spcAft>
                      </a:pPr>
                      <a:r>
                        <a:rPr lang="en-GB" sz="1800" b="1" dirty="0">
                          <a:solidFill>
                            <a:srgbClr val="585858"/>
                          </a:solidFill>
                          <a:effectLst/>
                          <a:latin typeface="+mn-lt"/>
                          <a:ea typeface="Calibri" panose="020F0502020204030204" pitchFamily="34" charset="0"/>
                          <a:cs typeface="Times New Roman" panose="02020603050405020304" pitchFamily="18" charset="0"/>
                        </a:rPr>
                        <a:t>Angle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Bef>
                          <a:spcPts val="400"/>
                        </a:spcBef>
                        <a:spcAft>
                          <a:spcPts val="400"/>
                        </a:spcAft>
                      </a:pPr>
                      <a:r>
                        <a:rPr lang="en-GB" sz="1800" b="1" dirty="0">
                          <a:solidFill>
                            <a:srgbClr val="585858"/>
                          </a:solidFill>
                          <a:effectLst/>
                          <a:latin typeface="+mn-lt"/>
                          <a:ea typeface="Calibri" panose="020F0502020204030204" pitchFamily="34" charset="0"/>
                          <a:cs typeface="Times New Roman" panose="02020603050405020304" pitchFamily="18" charset="0"/>
                        </a:rPr>
                        <a:t>Sine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Bef>
                          <a:spcPts val="400"/>
                        </a:spcBef>
                        <a:spcAft>
                          <a:spcPts val="400"/>
                        </a:spcAft>
                      </a:pPr>
                      <a:r>
                        <a:rPr lang="en-GB" sz="1800" b="1" dirty="0">
                          <a:solidFill>
                            <a:srgbClr val="585858"/>
                          </a:solidFill>
                          <a:effectLst/>
                          <a:latin typeface="+mn-lt"/>
                          <a:ea typeface="Calibri" panose="020F0502020204030204" pitchFamily="34" charset="0"/>
                          <a:cs typeface="Times New Roman" panose="02020603050405020304" pitchFamily="18" charset="0"/>
                        </a:rPr>
                        <a:t>Cosine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Bef>
                          <a:spcPts val="400"/>
                        </a:spcBef>
                        <a:spcAft>
                          <a:spcPts val="400"/>
                        </a:spcAft>
                      </a:pPr>
                      <a:r>
                        <a:rPr lang="en-GB" sz="1800" b="1" dirty="0">
                          <a:solidFill>
                            <a:srgbClr val="585858"/>
                          </a:solidFill>
                          <a:effectLst/>
                          <a:latin typeface="+mn-lt"/>
                          <a:ea typeface="Calibri" panose="020F0502020204030204" pitchFamily="34" charset="0"/>
                          <a:cs typeface="Times New Roman" panose="02020603050405020304" pitchFamily="18" charset="0"/>
                        </a:rPr>
                        <a:t>Tangent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489267606"/>
                  </a:ext>
                </a:extLst>
              </a:tr>
              <a:tr h="290904">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0.1736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0.9848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0.1763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2169525"/>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0.2588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0.9659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0.2679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590201"/>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0.3420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0.9397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0.3640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680447"/>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0.4226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0.9063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0.4663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208242"/>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0.5000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0.8660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0.5774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4729721"/>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0.5736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0.8192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0.7002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5573525"/>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0.6428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0.7660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0.8391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469477"/>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0.7071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0.7071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3824732"/>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0.7660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0.6428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1.1918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693313"/>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0.8192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0.5736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1.4281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56977"/>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0.8660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0.5000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1.7321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844852"/>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0.9063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0.4226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2.1445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878646"/>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0.9397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0.3420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2.7475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5160478"/>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0.9659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0.2588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3.7321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0279905"/>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0.9848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0.1736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5.6713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7500341"/>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0.9962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0.0872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11.4301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150876"/>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304165"/>
                  </a:ext>
                </a:extLst>
              </a:tr>
              <a:tr h="193936">
                <a:tc>
                  <a:txBody>
                    <a:bodyPr/>
                    <a:lstStyle/>
                    <a:p>
                      <a:pPr algn="ctr">
                        <a:spcBef>
                          <a:spcPts val="400"/>
                        </a:spcBef>
                        <a:spcAft>
                          <a:spcPts val="400"/>
                        </a:spcAft>
                      </a:pPr>
                      <a:r>
                        <a:rPr lang="en-GB" sz="1200">
                          <a:solidFill>
                            <a:srgbClr val="00628C"/>
                          </a:solidFill>
                          <a:effectLst/>
                          <a:latin typeface="+mn-lt"/>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400"/>
                        </a:spcBef>
                        <a:spcAft>
                          <a:spcPts val="400"/>
                        </a:spcAft>
                      </a:pPr>
                      <a:r>
                        <a:rPr lang="en-GB" sz="1200">
                          <a:solidFill>
                            <a:srgbClr val="00628C"/>
                          </a:solidFill>
                          <a:effectLst/>
                          <a:latin typeface="+mn-lt"/>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400"/>
                        </a:spcBef>
                        <a:spcAft>
                          <a:spcPts val="400"/>
                        </a:spcAft>
                      </a:pPr>
                      <a:r>
                        <a:rPr lang="en-GB" sz="1200" dirty="0">
                          <a:solidFill>
                            <a:srgbClr val="00628C"/>
                          </a:solidFill>
                          <a:effectLst/>
                          <a:latin typeface="+mn-lt"/>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400"/>
                        </a:spcBef>
                        <a:spcAft>
                          <a:spcPts val="400"/>
                        </a:spcAft>
                      </a:pPr>
                      <a:r>
                        <a:rPr lang="en-GB" sz="1200" dirty="0">
                          <a:solidFill>
                            <a:srgbClr val="00628C"/>
                          </a:solidFill>
                          <a:effectLst/>
                          <a:latin typeface="+mn-lt"/>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79921203"/>
                  </a:ext>
                </a:extLst>
              </a:tr>
            </a:tbl>
          </a:graphicData>
        </a:graphic>
      </p:graphicFrame>
    </p:spTree>
    <p:extLst>
      <p:ext uri="{BB962C8B-B14F-4D97-AF65-F5344CB8AC3E}">
        <p14:creationId xmlns:p14="http://schemas.microsoft.com/office/powerpoint/2010/main" val="233551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Understand the multipliers defined as sine, cosine and tangent refer to the relationships between each pair of sides within a right-angled triangle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3e</a:t>
            </a:r>
            <a:endParaRPr lang="en-GB" dirty="0"/>
          </a:p>
        </p:txBody>
      </p:sp>
      <p:sp>
        <p:nvSpPr>
          <p:cNvPr id="5" name="TextBox 4">
            <a:extLst>
              <a:ext uri="{FF2B5EF4-FFF2-40B4-BE49-F238E27FC236}">
                <a16:creationId xmlns:a16="http://schemas.microsoft.com/office/drawing/2014/main" id="{9B6DF600-307B-424B-8389-877A84F8E2A7}"/>
              </a:ext>
            </a:extLst>
          </p:cNvPr>
          <p:cNvSpPr txBox="1"/>
          <p:nvPr/>
        </p:nvSpPr>
        <p:spPr>
          <a:xfrm>
            <a:off x="263352" y="1870342"/>
            <a:ext cx="4680520" cy="4031873"/>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Using the relevant values in the table (or using your calculator), find the missing side lengths.</a:t>
            </a:r>
          </a:p>
          <a:p>
            <a:pPr marL="457200" indent="-457200">
              <a:spcBef>
                <a:spcPts val="400"/>
              </a:spcBef>
              <a:spcAft>
                <a:spcPts val="400"/>
              </a:spcAft>
              <a:buFont typeface="+mj-lt"/>
              <a:buAutoNum type="alphaLcParenR" startAt="5"/>
            </a:pPr>
            <a:r>
              <a:rPr lang="en-GB" sz="2400" dirty="0">
                <a:latin typeface="+mj-lt"/>
                <a:ea typeface="Calibri" panose="020F0502020204030204" pitchFamily="34" charset="0"/>
                <a:cs typeface="Times New Roman" panose="02020603050405020304" pitchFamily="18" charset="0"/>
              </a:rPr>
              <a:t>  </a:t>
            </a:r>
          </a:p>
          <a:p>
            <a:pPr marL="457200" indent="-457200">
              <a:spcBef>
                <a:spcPts val="400"/>
              </a:spcBef>
              <a:spcAft>
                <a:spcPts val="400"/>
              </a:spcAft>
              <a:buFont typeface="+mj-lt"/>
              <a:buAutoNum type="alphaLcParenR" startAt="5"/>
            </a:pPr>
            <a:endParaRPr lang="en-GB" sz="2400" i="1" dirty="0">
              <a:effectLst/>
              <a:latin typeface="+mj-lt"/>
              <a:ea typeface="Calibri" panose="020F0502020204030204" pitchFamily="34" charset="0"/>
              <a:cs typeface="Times New Roman" panose="02020603050405020304" pitchFamily="18" charset="0"/>
            </a:endParaRPr>
          </a:p>
          <a:p>
            <a:pPr marL="457200" indent="-457200">
              <a:spcBef>
                <a:spcPts val="400"/>
              </a:spcBef>
              <a:spcAft>
                <a:spcPts val="400"/>
              </a:spcAft>
              <a:buFont typeface="+mj-lt"/>
              <a:buAutoNum type="alphaLcParenR" startAt="5"/>
            </a:pPr>
            <a:endParaRPr lang="en-GB" sz="2400" i="1" dirty="0">
              <a:latin typeface="Myriad Pro"/>
              <a:ea typeface="Calibri" panose="020F0502020204030204" pitchFamily="34" charset="0"/>
              <a:cs typeface="Times New Roman" panose="02020603050405020304" pitchFamily="18" charset="0"/>
            </a:endParaRPr>
          </a:p>
          <a:p>
            <a:pPr marL="457200" indent="-457200">
              <a:spcBef>
                <a:spcPts val="400"/>
              </a:spcBef>
              <a:spcAft>
                <a:spcPts val="400"/>
              </a:spcAft>
              <a:buFont typeface="+mj-lt"/>
              <a:buAutoNum type="alphaLcParenR" startAt="5"/>
            </a:pPr>
            <a:endParaRPr lang="en-GB" sz="2400" i="1" dirty="0">
              <a:latin typeface="Myriad Pro"/>
              <a:ea typeface="Calibri" panose="020F0502020204030204" pitchFamily="34" charset="0"/>
              <a:cs typeface="Times New Roman" panose="02020603050405020304" pitchFamily="18" charset="0"/>
            </a:endParaRPr>
          </a:p>
          <a:p>
            <a:pPr>
              <a:spcBef>
                <a:spcPts val="400"/>
              </a:spcBef>
              <a:spcAft>
                <a:spcPts val="400"/>
              </a:spcAft>
              <a:buNone/>
            </a:pPr>
            <a:endParaRPr lang="en-GB" sz="2400" i="1" dirty="0">
              <a:latin typeface="Myriad Pro"/>
              <a:ea typeface="Calibri" panose="020F0502020204030204" pitchFamily="34" charset="0"/>
              <a:cs typeface="Times New Roman" panose="02020603050405020304" pitchFamily="18" charset="0"/>
            </a:endParaRPr>
          </a:p>
          <a:p>
            <a:pPr marL="457200" indent="-457200">
              <a:spcBef>
                <a:spcPts val="400"/>
              </a:spcBef>
              <a:spcAft>
                <a:spcPts val="400"/>
              </a:spcAft>
              <a:buFont typeface="+mj-lt"/>
              <a:buAutoNum type="alphaLcParenR" startAt="5"/>
            </a:pPr>
            <a:endParaRPr lang="en-GB" sz="2400" i="1" dirty="0">
              <a:effectLst/>
              <a:latin typeface="Myriad Pro"/>
              <a:ea typeface="Calibri" panose="020F0502020204030204" pitchFamily="34" charset="0"/>
              <a:cs typeface="Times New Roman" panose="02020603050405020304" pitchFamily="18" charset="0"/>
            </a:endParaRPr>
          </a:p>
        </p:txBody>
      </p:sp>
      <p:pic>
        <p:nvPicPr>
          <p:cNvPr id="8" name="Picture 7" descr="A picture containing device, object&#10;&#10;Description automatically generated">
            <a:extLst>
              <a:ext uri="{FF2B5EF4-FFF2-40B4-BE49-F238E27FC236}">
                <a16:creationId xmlns:a16="http://schemas.microsoft.com/office/drawing/2014/main" id="{C82DBA08-58FE-4A47-B226-8D143DB081D2}"/>
              </a:ext>
            </a:extLst>
          </p:cNvPr>
          <p:cNvPicPr/>
          <p:nvPr/>
        </p:nvPicPr>
        <p:blipFill>
          <a:blip r:embed="rId3">
            <a:extLst>
              <a:ext uri="{28A0092B-C50C-407E-A947-70E740481C1C}">
                <a14:useLocalDpi xmlns:a14="http://schemas.microsoft.com/office/drawing/2010/main" val="0"/>
              </a:ext>
            </a:extLst>
          </a:blip>
          <a:stretch>
            <a:fillRect/>
          </a:stretch>
        </p:blipFill>
        <p:spPr>
          <a:xfrm>
            <a:off x="288639" y="3573016"/>
            <a:ext cx="4320749" cy="1795635"/>
          </a:xfrm>
          <a:prstGeom prst="rect">
            <a:avLst/>
          </a:prstGeom>
        </p:spPr>
      </p:pic>
      <p:graphicFrame>
        <p:nvGraphicFramePr>
          <p:cNvPr id="7" name="Table 6">
            <a:extLst>
              <a:ext uri="{FF2B5EF4-FFF2-40B4-BE49-F238E27FC236}">
                <a16:creationId xmlns:a16="http://schemas.microsoft.com/office/drawing/2014/main" id="{D16650EE-5730-49FC-AE3A-F15366C39AEF}"/>
              </a:ext>
            </a:extLst>
          </p:cNvPr>
          <p:cNvGraphicFramePr>
            <a:graphicFrameLocks noGrp="1"/>
          </p:cNvGraphicFramePr>
          <p:nvPr>
            <p:extLst>
              <p:ext uri="{D42A27DB-BD31-4B8C-83A1-F6EECF244321}">
                <p14:modId xmlns:p14="http://schemas.microsoft.com/office/powerpoint/2010/main" val="1871481102"/>
              </p:ext>
            </p:extLst>
          </p:nvPr>
        </p:nvGraphicFramePr>
        <p:xfrm>
          <a:off x="5477444" y="1095126"/>
          <a:ext cx="5250879" cy="5430208"/>
        </p:xfrm>
        <a:graphic>
          <a:graphicData uri="http://schemas.openxmlformats.org/drawingml/2006/table">
            <a:tbl>
              <a:tblPr firstRow="1" firstCol="1" bandRow="1"/>
              <a:tblGrid>
                <a:gridCol w="1310346">
                  <a:extLst>
                    <a:ext uri="{9D8B030D-6E8A-4147-A177-3AD203B41FA5}">
                      <a16:colId xmlns:a16="http://schemas.microsoft.com/office/drawing/2014/main" val="3671681569"/>
                    </a:ext>
                  </a:extLst>
                </a:gridCol>
                <a:gridCol w="1310346">
                  <a:extLst>
                    <a:ext uri="{9D8B030D-6E8A-4147-A177-3AD203B41FA5}">
                      <a16:colId xmlns:a16="http://schemas.microsoft.com/office/drawing/2014/main" val="3368635783"/>
                    </a:ext>
                  </a:extLst>
                </a:gridCol>
                <a:gridCol w="1311533">
                  <a:extLst>
                    <a:ext uri="{9D8B030D-6E8A-4147-A177-3AD203B41FA5}">
                      <a16:colId xmlns:a16="http://schemas.microsoft.com/office/drawing/2014/main" val="2649894969"/>
                    </a:ext>
                  </a:extLst>
                </a:gridCol>
                <a:gridCol w="1318654">
                  <a:extLst>
                    <a:ext uri="{9D8B030D-6E8A-4147-A177-3AD203B41FA5}">
                      <a16:colId xmlns:a16="http://schemas.microsoft.com/office/drawing/2014/main" val="1373404369"/>
                    </a:ext>
                  </a:extLst>
                </a:gridCol>
              </a:tblGrid>
              <a:tr h="290904">
                <a:tc>
                  <a:txBody>
                    <a:bodyPr/>
                    <a:lstStyle/>
                    <a:p>
                      <a:pPr algn="ctr">
                        <a:spcBef>
                          <a:spcPts val="400"/>
                        </a:spcBef>
                        <a:spcAft>
                          <a:spcPts val="400"/>
                        </a:spcAft>
                      </a:pPr>
                      <a:r>
                        <a:rPr lang="en-GB" sz="1800" b="1" dirty="0">
                          <a:solidFill>
                            <a:srgbClr val="585858"/>
                          </a:solidFill>
                          <a:effectLst/>
                          <a:latin typeface="+mn-lt"/>
                          <a:ea typeface="Calibri" panose="020F0502020204030204" pitchFamily="34" charset="0"/>
                          <a:cs typeface="Times New Roman" panose="02020603050405020304" pitchFamily="18" charset="0"/>
                        </a:rPr>
                        <a:t>Angle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Bef>
                          <a:spcPts val="400"/>
                        </a:spcBef>
                        <a:spcAft>
                          <a:spcPts val="400"/>
                        </a:spcAft>
                      </a:pPr>
                      <a:r>
                        <a:rPr lang="en-GB" sz="1800" b="1" dirty="0">
                          <a:solidFill>
                            <a:srgbClr val="585858"/>
                          </a:solidFill>
                          <a:effectLst/>
                          <a:latin typeface="+mn-lt"/>
                          <a:ea typeface="Calibri" panose="020F0502020204030204" pitchFamily="34" charset="0"/>
                          <a:cs typeface="Times New Roman" panose="02020603050405020304" pitchFamily="18" charset="0"/>
                        </a:rPr>
                        <a:t>Sine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Bef>
                          <a:spcPts val="400"/>
                        </a:spcBef>
                        <a:spcAft>
                          <a:spcPts val="400"/>
                        </a:spcAft>
                      </a:pPr>
                      <a:r>
                        <a:rPr lang="en-GB" sz="1800" b="1" dirty="0">
                          <a:solidFill>
                            <a:srgbClr val="585858"/>
                          </a:solidFill>
                          <a:effectLst/>
                          <a:latin typeface="+mn-lt"/>
                          <a:ea typeface="Calibri" panose="020F0502020204030204" pitchFamily="34" charset="0"/>
                          <a:cs typeface="Times New Roman" panose="02020603050405020304" pitchFamily="18" charset="0"/>
                        </a:rPr>
                        <a:t>Cosine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Bef>
                          <a:spcPts val="400"/>
                        </a:spcBef>
                        <a:spcAft>
                          <a:spcPts val="400"/>
                        </a:spcAft>
                      </a:pPr>
                      <a:r>
                        <a:rPr lang="en-GB" sz="1800" b="1" dirty="0">
                          <a:solidFill>
                            <a:srgbClr val="585858"/>
                          </a:solidFill>
                          <a:effectLst/>
                          <a:latin typeface="+mn-lt"/>
                          <a:ea typeface="Calibri" panose="020F0502020204030204" pitchFamily="34" charset="0"/>
                          <a:cs typeface="Times New Roman" panose="02020603050405020304" pitchFamily="18" charset="0"/>
                        </a:rPr>
                        <a:t>Tangent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489267606"/>
                  </a:ext>
                </a:extLst>
              </a:tr>
              <a:tr h="290904">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0.1736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0.9848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0.1763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2169525"/>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0.2588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0.9659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0.2679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590201"/>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0.3420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0.9397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0.3640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680447"/>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0.4226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0.9063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0.4663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208242"/>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0.5000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0.8660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0.5774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4729721"/>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0.5736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0.8192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0.7002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5573525"/>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0.6428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0.7660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0.8391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469477"/>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0.7071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0.7071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3824732"/>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0.7660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0.6428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1.1918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693313"/>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0.8192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0.5736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1.4281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56977"/>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0.8660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0.5000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1.7321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844852"/>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0.9063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0.4226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2.1445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878646"/>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0.9397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0.3420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2.7475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5160478"/>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0.9659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0.2588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3.7321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0279905"/>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0.9848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0.1736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5.6713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7500341"/>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0.9962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0.0872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11.4301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150876"/>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304165"/>
                  </a:ext>
                </a:extLst>
              </a:tr>
              <a:tr h="193936">
                <a:tc>
                  <a:txBody>
                    <a:bodyPr/>
                    <a:lstStyle/>
                    <a:p>
                      <a:pPr algn="ctr">
                        <a:spcBef>
                          <a:spcPts val="400"/>
                        </a:spcBef>
                        <a:spcAft>
                          <a:spcPts val="400"/>
                        </a:spcAft>
                      </a:pPr>
                      <a:r>
                        <a:rPr lang="en-GB" sz="1200">
                          <a:solidFill>
                            <a:srgbClr val="00628C"/>
                          </a:solidFill>
                          <a:effectLst/>
                          <a:latin typeface="+mn-lt"/>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400"/>
                        </a:spcBef>
                        <a:spcAft>
                          <a:spcPts val="400"/>
                        </a:spcAft>
                      </a:pPr>
                      <a:r>
                        <a:rPr lang="en-GB" sz="1200">
                          <a:solidFill>
                            <a:srgbClr val="00628C"/>
                          </a:solidFill>
                          <a:effectLst/>
                          <a:latin typeface="+mn-lt"/>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400"/>
                        </a:spcBef>
                        <a:spcAft>
                          <a:spcPts val="400"/>
                        </a:spcAft>
                      </a:pPr>
                      <a:r>
                        <a:rPr lang="en-GB" sz="1200" dirty="0">
                          <a:solidFill>
                            <a:srgbClr val="00628C"/>
                          </a:solidFill>
                          <a:effectLst/>
                          <a:latin typeface="+mn-lt"/>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400"/>
                        </a:spcBef>
                        <a:spcAft>
                          <a:spcPts val="400"/>
                        </a:spcAft>
                      </a:pPr>
                      <a:r>
                        <a:rPr lang="en-GB" sz="1200" dirty="0">
                          <a:solidFill>
                            <a:srgbClr val="00628C"/>
                          </a:solidFill>
                          <a:effectLst/>
                          <a:latin typeface="+mn-lt"/>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79921203"/>
                  </a:ext>
                </a:extLst>
              </a:tr>
            </a:tbl>
          </a:graphicData>
        </a:graphic>
      </p:graphicFrame>
    </p:spTree>
    <p:extLst>
      <p:ext uri="{BB962C8B-B14F-4D97-AF65-F5344CB8AC3E}">
        <p14:creationId xmlns:p14="http://schemas.microsoft.com/office/powerpoint/2010/main" val="3906851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0585176"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1800" b="1" dirty="0"/>
              <a:t>Understand the multipliers defined as sine, cosine and tangent refer to the relationships between each pair of sides within a right-angled triangle</a:t>
            </a:r>
            <a:endParaRPr kumimoji="0" lang="en-GB" sz="1800" b="1" i="0" u="none" strike="noStrike" kern="1200" cap="none" spc="0" normalizeH="0" baseline="0" noProof="0" dirty="0">
              <a:ln>
                <a:noFill/>
              </a:ln>
              <a:solidFill>
                <a:srgbClr val="FFFFFF"/>
              </a:solidFill>
              <a:effectLst/>
              <a:uLnTx/>
              <a:uFillTx/>
              <a:latin typeface="Arial"/>
              <a:ea typeface="+mj-ea"/>
              <a:cs typeface="Arial" panose="020B0604020202020204" pitchFamily="34" charset="0"/>
            </a:endParaRP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Example 3</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240016" y="1741531"/>
            <a:ext cx="5472609" cy="4207749"/>
          </a:xfrm>
          <a:prstGeom prst="rect">
            <a:avLst/>
          </a:prstGeom>
        </p:spPr>
        <p:txBody>
          <a:bodyPr anchor="ctr">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Imagine these triangles were all drawn to scale and nested together with the </a:t>
            </a:r>
            <a:r>
              <a:rPr kumimoji="0" lang="en-GB" sz="2400" b="0" i="0" u="none" strike="noStrike" kern="1200" cap="none" spc="0" normalizeH="0" baseline="0" noProof="0" dirty="0">
                <a:ln>
                  <a:noFill/>
                </a:ln>
                <a:solidFill>
                  <a:srgbClr val="585858"/>
                </a:solidFill>
                <a:uLnTx/>
                <a:uFillTx/>
                <a:latin typeface="+mn-lt"/>
                <a:cs typeface="Times New Roman" panose="02020603050405020304" pitchFamily="18" charset="0"/>
              </a:rPr>
              <a:t>25</a:t>
            </a:r>
            <a:r>
              <a:rPr lang="en-GB" sz="2400" dirty="0">
                <a:effectLst/>
                <a:latin typeface="+mn-lt"/>
                <a:ea typeface="Calibri" panose="020F0502020204030204" pitchFamily="34" charset="0"/>
                <a:cs typeface="Times New Roman" panose="02020603050405020304" pitchFamily="18" charset="0"/>
              </a:rPr>
              <a:t>°</a:t>
            </a:r>
            <a:r>
              <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angle positioned over each other.</a:t>
            </a:r>
            <a:endParaRPr lang="en-GB" sz="2400" dirty="0"/>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dirty="0"/>
              <a:t>W</a:t>
            </a:r>
            <a:r>
              <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hat connections become explicit? </a:t>
            </a:r>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How would you guide a discussion to enable students to make these connections for themselves? </a:t>
            </a:r>
          </a:p>
        </p:txBody>
      </p:sp>
      <p:pic>
        <p:nvPicPr>
          <p:cNvPr id="2" name="Picture 1">
            <a:extLst>
              <a:ext uri="{FF2B5EF4-FFF2-40B4-BE49-F238E27FC236}">
                <a16:creationId xmlns:a16="http://schemas.microsoft.com/office/drawing/2014/main" id="{9F07DD0C-9DBF-4688-B395-52408118A898}"/>
              </a:ext>
            </a:extLst>
          </p:cNvPr>
          <p:cNvPicPr>
            <a:picLocks noChangeAspect="1"/>
          </p:cNvPicPr>
          <p:nvPr/>
        </p:nvPicPr>
        <p:blipFill>
          <a:blip r:embed="rId4"/>
          <a:stretch>
            <a:fillRect/>
          </a:stretch>
        </p:blipFill>
        <p:spPr>
          <a:xfrm>
            <a:off x="7230036" y="2946015"/>
            <a:ext cx="3164098" cy="1469263"/>
          </a:xfrm>
          <a:prstGeom prst="rect">
            <a:avLst/>
          </a:prstGeom>
        </p:spPr>
      </p:pic>
      <p:grpSp>
        <p:nvGrpSpPr>
          <p:cNvPr id="10" name="Group 9">
            <a:extLst>
              <a:ext uri="{FF2B5EF4-FFF2-40B4-BE49-F238E27FC236}">
                <a16:creationId xmlns:a16="http://schemas.microsoft.com/office/drawing/2014/main" id="{707FD383-D453-4427-A67E-8B35C8430FF9}"/>
              </a:ext>
            </a:extLst>
          </p:cNvPr>
          <p:cNvGrpSpPr/>
          <p:nvPr/>
        </p:nvGrpSpPr>
        <p:grpSpPr>
          <a:xfrm>
            <a:off x="479375" y="1628800"/>
            <a:ext cx="5899755" cy="4536504"/>
            <a:chOff x="479375" y="1628800"/>
            <a:chExt cx="5899755" cy="4536504"/>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79375" y="1628800"/>
              <a:ext cx="5760641" cy="453650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400"/>
                </a:spcBef>
                <a:spcAft>
                  <a:spcPts val="400"/>
                </a:spcAft>
                <a:buFont typeface="+mj-lt"/>
                <a:buAutoNum type="alphaLcParenR"/>
              </a:pPr>
              <a:endParaRPr lang="en-GB" sz="1800" dirty="0">
                <a:latin typeface="+mj-lt"/>
                <a:ea typeface="Calibri" panose="020F0502020204030204" pitchFamily="34" charset="0"/>
                <a:cs typeface="Times New Roman" panose="02020603050405020304" pitchFamily="18" charset="0"/>
              </a:endParaRPr>
            </a:p>
            <a:p>
              <a:pPr marL="457200" indent="-457200">
                <a:spcBef>
                  <a:spcPts val="400"/>
                </a:spcBef>
                <a:spcAft>
                  <a:spcPts val="400"/>
                </a:spcAft>
                <a:buFont typeface="+mj-lt"/>
                <a:buAutoNum type="alphaLcParenR"/>
              </a:pPr>
              <a:r>
                <a:rPr lang="en-GB" sz="1800" dirty="0">
                  <a:latin typeface="+mj-lt"/>
                  <a:ea typeface="Calibri" panose="020F0502020204030204" pitchFamily="34" charset="0"/>
                  <a:cs typeface="Times New Roman" panose="02020603050405020304" pitchFamily="18" charset="0"/>
                </a:rPr>
                <a:t>  </a:t>
              </a:r>
            </a:p>
            <a:p>
              <a:pPr marL="0" indent="0">
                <a:spcBef>
                  <a:spcPts val="400"/>
                </a:spcBef>
                <a:spcAft>
                  <a:spcPts val="400"/>
                </a:spcAft>
                <a:buNone/>
              </a:pPr>
              <a:r>
                <a:rPr lang="en-GB" sz="1800" dirty="0">
                  <a:latin typeface="+mj-lt"/>
                  <a:ea typeface="Calibri" panose="020F0502020204030204" pitchFamily="34" charset="0"/>
                  <a:cs typeface="Times New Roman" panose="02020603050405020304" pitchFamily="18" charset="0"/>
                </a:rPr>
                <a:t>  </a:t>
              </a:r>
            </a:p>
            <a:p>
              <a:pPr marL="0" indent="0">
                <a:spcBef>
                  <a:spcPts val="400"/>
                </a:spcBef>
                <a:spcAft>
                  <a:spcPts val="400"/>
                </a:spcAft>
                <a:buNone/>
              </a:pPr>
              <a:endParaRPr lang="en-GB" sz="1800" dirty="0">
                <a:latin typeface="+mj-lt"/>
                <a:ea typeface="Calibri" panose="020F0502020204030204" pitchFamily="34" charset="0"/>
                <a:cs typeface="Times New Roman" panose="02020603050405020304" pitchFamily="18" charset="0"/>
              </a:endParaRPr>
            </a:p>
            <a:p>
              <a:pPr marL="457200" indent="-457200">
                <a:spcBef>
                  <a:spcPts val="400"/>
                </a:spcBef>
                <a:spcAft>
                  <a:spcPts val="400"/>
                </a:spcAft>
                <a:buFont typeface="+mj-lt"/>
                <a:buAutoNum type="alphaLcParenR" startAt="2"/>
              </a:pPr>
              <a:r>
                <a:rPr lang="en-GB" sz="1800" dirty="0">
                  <a:latin typeface="+mj-lt"/>
                  <a:ea typeface="Calibri" panose="020F0502020204030204" pitchFamily="34" charset="0"/>
                  <a:cs typeface="Times New Roman" panose="02020603050405020304" pitchFamily="18" charset="0"/>
                </a:rPr>
                <a:t> </a:t>
              </a:r>
            </a:p>
            <a:p>
              <a:pPr marL="0" indent="0">
                <a:spcBef>
                  <a:spcPts val="400"/>
                </a:spcBef>
                <a:spcAft>
                  <a:spcPts val="400"/>
                </a:spcAft>
                <a:buNone/>
              </a:pPr>
              <a:r>
                <a:rPr lang="en-GB" sz="1800" dirty="0">
                  <a:latin typeface="+mj-lt"/>
                  <a:ea typeface="Calibri" panose="020F0502020204030204" pitchFamily="34" charset="0"/>
                  <a:cs typeface="Times New Roman" panose="02020603050405020304" pitchFamily="18" charset="0"/>
                </a:rPr>
                <a:t>  </a:t>
              </a:r>
            </a:p>
            <a:p>
              <a:pPr marL="0" indent="0">
                <a:spcBef>
                  <a:spcPts val="400"/>
                </a:spcBef>
                <a:spcAft>
                  <a:spcPts val="400"/>
                </a:spcAft>
                <a:buNone/>
              </a:pPr>
              <a:endParaRPr lang="en-GB" sz="1800" dirty="0">
                <a:latin typeface="+mj-lt"/>
                <a:ea typeface="Calibri" panose="020F0502020204030204" pitchFamily="34" charset="0"/>
                <a:cs typeface="Times New Roman" panose="02020603050405020304" pitchFamily="18" charset="0"/>
              </a:endParaRPr>
            </a:p>
            <a:p>
              <a:pPr marL="457200" indent="-457200">
                <a:spcBef>
                  <a:spcPts val="400"/>
                </a:spcBef>
                <a:spcAft>
                  <a:spcPts val="400"/>
                </a:spcAft>
                <a:buFont typeface="+mj-lt"/>
                <a:buAutoNum type="alphaLcParenR" startAt="3"/>
              </a:pPr>
              <a:r>
                <a:rPr lang="en-GB" sz="1800" dirty="0">
                  <a:latin typeface="+mj-lt"/>
                  <a:ea typeface="Calibri" panose="020F0502020204030204" pitchFamily="34" charset="0"/>
                  <a:cs typeface="Times New Roman" panose="02020603050405020304" pitchFamily="18" charset="0"/>
                </a:rPr>
                <a:t> </a:t>
              </a:r>
            </a:p>
            <a:p>
              <a:pPr marL="0" indent="0">
                <a:spcBef>
                  <a:spcPts val="400"/>
                </a:spcBef>
                <a:spcAft>
                  <a:spcPts val="400"/>
                </a:spcAft>
                <a:buNone/>
              </a:pPr>
              <a:r>
                <a:rPr lang="en-GB" sz="1800" dirty="0">
                  <a:latin typeface="+mj-lt"/>
                  <a:ea typeface="Calibri" panose="020F0502020204030204" pitchFamily="34" charset="0"/>
                  <a:cs typeface="Times New Roman" panose="02020603050405020304" pitchFamily="18" charset="0"/>
                </a:rPr>
                <a:t>  </a:t>
              </a:r>
            </a:p>
            <a:p>
              <a:pPr marL="0" indent="0">
                <a:spcBef>
                  <a:spcPts val="400"/>
                </a:spcBef>
                <a:spcAft>
                  <a:spcPts val="400"/>
                </a:spcAft>
                <a:buNone/>
              </a:pPr>
              <a:r>
                <a:rPr lang="en-GB" sz="1800" dirty="0">
                  <a:latin typeface="+mj-lt"/>
                  <a:ea typeface="Calibri" panose="020F0502020204030204" pitchFamily="34" charset="0"/>
                  <a:cs typeface="Times New Roman" panose="02020603050405020304" pitchFamily="18" charset="0"/>
                </a:rPr>
                <a:t> </a:t>
              </a:r>
            </a:p>
          </p:txBody>
        </p:sp>
        <p:pic>
          <p:nvPicPr>
            <p:cNvPr id="3" name="Picture 2">
              <a:extLst>
                <a:ext uri="{FF2B5EF4-FFF2-40B4-BE49-F238E27FC236}">
                  <a16:creationId xmlns:a16="http://schemas.microsoft.com/office/drawing/2014/main" id="{F765D3C3-DA07-44C2-961F-6E74BAE4D2E7}"/>
                </a:ext>
              </a:extLst>
            </p:cNvPr>
            <p:cNvPicPr>
              <a:picLocks noChangeAspect="1"/>
            </p:cNvPicPr>
            <p:nvPr/>
          </p:nvPicPr>
          <p:blipFill>
            <a:blip r:embed="rId5"/>
            <a:stretch>
              <a:fillRect/>
            </a:stretch>
          </p:blipFill>
          <p:spPr>
            <a:xfrm>
              <a:off x="685935" y="4815377"/>
              <a:ext cx="3029975" cy="1037019"/>
            </a:xfrm>
            <a:prstGeom prst="rect">
              <a:avLst/>
            </a:prstGeom>
          </p:spPr>
        </p:pic>
        <p:sp>
          <p:nvSpPr>
            <p:cNvPr id="4" name="TextBox 3">
              <a:extLst>
                <a:ext uri="{FF2B5EF4-FFF2-40B4-BE49-F238E27FC236}">
                  <a16:creationId xmlns:a16="http://schemas.microsoft.com/office/drawing/2014/main" id="{E6E7BD4D-839F-45F7-99EF-A66412C881F8}"/>
                </a:ext>
              </a:extLst>
            </p:cNvPr>
            <p:cNvSpPr txBox="1"/>
            <p:nvPr/>
          </p:nvSpPr>
          <p:spPr>
            <a:xfrm>
              <a:off x="3466497" y="3044853"/>
              <a:ext cx="2784405" cy="1883593"/>
            </a:xfrm>
            <a:prstGeom prst="rect">
              <a:avLst/>
            </a:prstGeom>
            <a:noFill/>
          </p:spPr>
          <p:txBody>
            <a:bodyPr wrap="square" rtlCol="0">
              <a:spAutoFit/>
            </a:bodyPr>
            <a:lstStyle/>
            <a:p>
              <a:pPr marL="514350" indent="-514350">
                <a:buFont typeface="+mj-lt"/>
                <a:buAutoNum type="alphaLcParenR" startAt="4"/>
              </a:pPr>
              <a:r>
                <a:rPr lang="en-GB" sz="1800" dirty="0"/>
                <a:t>  </a:t>
              </a:r>
            </a:p>
            <a:p>
              <a:pPr>
                <a:buNone/>
              </a:pPr>
              <a:r>
                <a:rPr lang="en-GB" sz="1800" dirty="0"/>
                <a:t>  </a:t>
              </a:r>
            </a:p>
            <a:p>
              <a:pPr>
                <a:buNone/>
              </a:pPr>
              <a:endParaRPr lang="en-GB" sz="1800" dirty="0"/>
            </a:p>
            <a:p>
              <a:pPr marL="514350" indent="-514350">
                <a:buFont typeface="+mj-lt"/>
                <a:buAutoNum type="alphaLcParenR" startAt="5"/>
              </a:pPr>
              <a:r>
                <a:rPr lang="en-GB" sz="1800" dirty="0"/>
                <a:t>  </a:t>
              </a:r>
            </a:p>
            <a:p>
              <a:pPr marL="514350" indent="-514350">
                <a:buFont typeface="+mj-lt"/>
                <a:buAutoNum type="alphaLcParenR" startAt="5"/>
              </a:pPr>
              <a:endParaRPr lang="en-GB" dirty="0"/>
            </a:p>
          </p:txBody>
        </p:sp>
        <p:pic>
          <p:nvPicPr>
            <p:cNvPr id="5" name="Picture 4">
              <a:extLst>
                <a:ext uri="{FF2B5EF4-FFF2-40B4-BE49-F238E27FC236}">
                  <a16:creationId xmlns:a16="http://schemas.microsoft.com/office/drawing/2014/main" id="{2F3BA12A-08BD-4227-9C4C-3A321BDFA355}"/>
                </a:ext>
              </a:extLst>
            </p:cNvPr>
            <p:cNvPicPr>
              <a:picLocks noChangeAspect="1"/>
            </p:cNvPicPr>
            <p:nvPr/>
          </p:nvPicPr>
          <p:blipFill>
            <a:blip r:embed="rId6"/>
            <a:stretch>
              <a:fillRect/>
            </a:stretch>
          </p:blipFill>
          <p:spPr>
            <a:xfrm>
              <a:off x="3349155" y="2977886"/>
              <a:ext cx="3029975" cy="981541"/>
            </a:xfrm>
            <a:prstGeom prst="rect">
              <a:avLst/>
            </a:prstGeom>
          </p:spPr>
        </p:pic>
        <p:pic>
          <p:nvPicPr>
            <p:cNvPr id="6" name="Picture 5">
              <a:extLst>
                <a:ext uri="{FF2B5EF4-FFF2-40B4-BE49-F238E27FC236}">
                  <a16:creationId xmlns:a16="http://schemas.microsoft.com/office/drawing/2014/main" id="{28BFE366-D107-4E0D-A0BB-2B4B3B619661}"/>
                </a:ext>
              </a:extLst>
            </p:cNvPr>
            <p:cNvPicPr>
              <a:picLocks noChangeAspect="1"/>
            </p:cNvPicPr>
            <p:nvPr/>
          </p:nvPicPr>
          <p:blipFill>
            <a:blip r:embed="rId7"/>
            <a:stretch>
              <a:fillRect/>
            </a:stretch>
          </p:blipFill>
          <p:spPr>
            <a:xfrm>
              <a:off x="3242175" y="4237394"/>
              <a:ext cx="3025707" cy="1254665"/>
            </a:xfrm>
            <a:prstGeom prst="rect">
              <a:avLst/>
            </a:prstGeom>
          </p:spPr>
        </p:pic>
        <p:pic>
          <p:nvPicPr>
            <p:cNvPr id="8" name="Picture 7">
              <a:extLst>
                <a:ext uri="{FF2B5EF4-FFF2-40B4-BE49-F238E27FC236}">
                  <a16:creationId xmlns:a16="http://schemas.microsoft.com/office/drawing/2014/main" id="{67BDCD66-BD61-4D8D-A9DA-8DD86C120403}"/>
                </a:ext>
              </a:extLst>
            </p:cNvPr>
            <p:cNvPicPr>
              <a:picLocks noChangeAspect="1"/>
            </p:cNvPicPr>
            <p:nvPr/>
          </p:nvPicPr>
          <p:blipFill>
            <a:blip r:embed="rId8"/>
            <a:stretch>
              <a:fillRect/>
            </a:stretch>
          </p:blipFill>
          <p:spPr>
            <a:xfrm>
              <a:off x="704408" y="2430388"/>
              <a:ext cx="3025707" cy="998612"/>
            </a:xfrm>
            <a:prstGeom prst="rect">
              <a:avLst/>
            </a:prstGeom>
          </p:spPr>
        </p:pic>
        <p:pic>
          <p:nvPicPr>
            <p:cNvPr id="9" name="Picture 8">
              <a:extLst>
                <a:ext uri="{FF2B5EF4-FFF2-40B4-BE49-F238E27FC236}">
                  <a16:creationId xmlns:a16="http://schemas.microsoft.com/office/drawing/2014/main" id="{202AE1C0-AB61-4E5E-9BB9-5B79B96481A0}"/>
                </a:ext>
              </a:extLst>
            </p:cNvPr>
            <p:cNvPicPr>
              <a:picLocks noChangeAspect="1"/>
            </p:cNvPicPr>
            <p:nvPr/>
          </p:nvPicPr>
          <p:blipFill>
            <a:blip r:embed="rId9"/>
            <a:stretch>
              <a:fillRect/>
            </a:stretch>
          </p:blipFill>
          <p:spPr>
            <a:xfrm>
              <a:off x="711026" y="3495323"/>
              <a:ext cx="3029975" cy="1007147"/>
            </a:xfrm>
            <a:prstGeom prst="rect">
              <a:avLst/>
            </a:prstGeom>
          </p:spPr>
        </p:pic>
        <p:sp>
          <p:nvSpPr>
            <p:cNvPr id="14" name="TextBox 13">
              <a:extLst>
                <a:ext uri="{FF2B5EF4-FFF2-40B4-BE49-F238E27FC236}">
                  <a16:creationId xmlns:a16="http://schemas.microsoft.com/office/drawing/2014/main" id="{938C823B-B898-4D3C-9C8E-5F5E0148061A}"/>
                </a:ext>
              </a:extLst>
            </p:cNvPr>
            <p:cNvSpPr txBox="1"/>
            <p:nvPr/>
          </p:nvSpPr>
          <p:spPr>
            <a:xfrm>
              <a:off x="593764" y="1704739"/>
              <a:ext cx="5472609" cy="1025922"/>
            </a:xfrm>
            <a:prstGeom prst="rect">
              <a:avLst/>
            </a:prstGeom>
            <a:noFill/>
          </p:spPr>
          <p:txBody>
            <a:bodyPr wrap="square">
              <a:spAutoFit/>
            </a:bodyPr>
            <a:lstStyle/>
            <a:p>
              <a:pPr marL="0">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Using the relevant values in the table (or using your calculator), find the missing side lengths.</a:t>
              </a:r>
              <a:r>
                <a:rPr lang="en-GB" sz="1800" dirty="0">
                  <a:latin typeface="+mj-lt"/>
                  <a:ea typeface="Calibri" panose="020F0502020204030204" pitchFamily="34" charset="0"/>
                  <a:cs typeface="Times New Roman" panose="02020603050405020304" pitchFamily="18" charset="0"/>
                </a:rPr>
                <a:t> </a:t>
              </a:r>
            </a:p>
            <a:p>
              <a:pPr marL="0">
                <a:spcBef>
                  <a:spcPts val="400"/>
                </a:spcBef>
                <a:spcAft>
                  <a:spcPts val="400"/>
                </a:spcAft>
                <a:buNone/>
              </a:pPr>
              <a:r>
                <a:rPr lang="en-GB" sz="1800" dirty="0">
                  <a:latin typeface="+mj-lt"/>
                  <a:ea typeface="Calibri" panose="020F0502020204030204" pitchFamily="34" charset="0"/>
                  <a:cs typeface="Times New Roman" panose="02020603050405020304" pitchFamily="18" charset="0"/>
                </a:rPr>
                <a:t> </a:t>
              </a:r>
            </a:p>
          </p:txBody>
        </p:sp>
      </p:grpSp>
    </p:spTree>
    <p:custDataLst>
      <p:tags r:id="rId1"/>
    </p:custDataLst>
    <p:extLst>
      <p:ext uri="{BB962C8B-B14F-4D97-AF65-F5344CB8AC3E}">
        <p14:creationId xmlns:p14="http://schemas.microsoft.com/office/powerpoint/2010/main" val="3920854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Understand the multipliers defined as sine, cosine and tangent refer to the relationships between each pair of sides within a right-angled triangle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 4b</a:t>
            </a:r>
            <a:endParaRPr lang="en-GB" dirty="0"/>
          </a:p>
        </p:txBody>
      </p:sp>
      <p:sp>
        <p:nvSpPr>
          <p:cNvPr id="5" name="TextBox 4">
            <a:extLst>
              <a:ext uri="{FF2B5EF4-FFF2-40B4-BE49-F238E27FC236}">
                <a16:creationId xmlns:a16="http://schemas.microsoft.com/office/drawing/2014/main" id="{9B6DF600-307B-424B-8389-877A84F8E2A7}"/>
              </a:ext>
            </a:extLst>
          </p:cNvPr>
          <p:cNvSpPr txBox="1"/>
          <p:nvPr/>
        </p:nvSpPr>
        <p:spPr>
          <a:xfrm>
            <a:off x="263352" y="1706774"/>
            <a:ext cx="4680520" cy="4031873"/>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Using the relevant values in the table (or using your calculator), find the missing side lengths.</a:t>
            </a:r>
          </a:p>
          <a:p>
            <a:pPr marL="457200" indent="-457200">
              <a:spcBef>
                <a:spcPts val="400"/>
              </a:spcBef>
              <a:spcAft>
                <a:spcPts val="400"/>
              </a:spcAft>
              <a:buFont typeface="+mj-lt"/>
              <a:buAutoNum type="alphaLcParenR"/>
            </a:pPr>
            <a:r>
              <a:rPr lang="en-GB" sz="2400" dirty="0">
                <a:latin typeface="+mj-lt"/>
                <a:ea typeface="Calibri" panose="020F0502020204030204" pitchFamily="34" charset="0"/>
                <a:cs typeface="Times New Roman" panose="02020603050405020304" pitchFamily="18" charset="0"/>
              </a:rPr>
              <a:t>  </a:t>
            </a:r>
          </a:p>
          <a:p>
            <a:pPr marL="457200" indent="-457200">
              <a:spcBef>
                <a:spcPts val="400"/>
              </a:spcBef>
              <a:spcAft>
                <a:spcPts val="400"/>
              </a:spcAft>
              <a:buFont typeface="+mj-lt"/>
              <a:buAutoNum type="alphaLcParenR"/>
            </a:pPr>
            <a:endParaRPr lang="en-GB" sz="2400" dirty="0">
              <a:effectLst/>
              <a:latin typeface="+mj-lt"/>
              <a:ea typeface="Calibri" panose="020F0502020204030204" pitchFamily="34" charset="0"/>
              <a:cs typeface="Times New Roman" panose="02020603050405020304" pitchFamily="18" charset="0"/>
            </a:endParaRPr>
          </a:p>
          <a:p>
            <a:pPr marL="457200" indent="-457200">
              <a:spcBef>
                <a:spcPts val="400"/>
              </a:spcBef>
              <a:spcAft>
                <a:spcPts val="400"/>
              </a:spcAft>
              <a:buFont typeface="+mj-lt"/>
              <a:buAutoNum type="alphaLcParenR"/>
            </a:pPr>
            <a:endParaRPr lang="en-GB" sz="2400" dirty="0">
              <a:latin typeface="+mj-lt"/>
              <a:ea typeface="Calibri" panose="020F0502020204030204" pitchFamily="34" charset="0"/>
              <a:cs typeface="Times New Roman" panose="02020603050405020304" pitchFamily="18" charset="0"/>
            </a:endParaRPr>
          </a:p>
          <a:p>
            <a:pPr marL="457200" indent="-457200">
              <a:spcBef>
                <a:spcPts val="400"/>
              </a:spcBef>
              <a:spcAft>
                <a:spcPts val="400"/>
              </a:spcAft>
              <a:buFont typeface="+mj-lt"/>
              <a:buAutoNum type="alphaLcParenR"/>
            </a:pPr>
            <a:endParaRPr lang="en-GB" sz="2400" dirty="0">
              <a:latin typeface="+mj-lt"/>
              <a:ea typeface="Calibri" panose="020F0502020204030204" pitchFamily="34" charset="0"/>
              <a:cs typeface="Times New Roman" panose="02020603050405020304" pitchFamily="18" charset="0"/>
            </a:endParaRPr>
          </a:p>
          <a:p>
            <a:pPr marL="457200" indent="-457200">
              <a:spcBef>
                <a:spcPts val="400"/>
              </a:spcBef>
              <a:spcAft>
                <a:spcPts val="400"/>
              </a:spcAft>
              <a:buFont typeface="+mj-lt"/>
              <a:buAutoNum type="alphaLcParenR"/>
            </a:pPr>
            <a:r>
              <a:rPr lang="en-GB" sz="2400" dirty="0">
                <a:latin typeface="+mj-lt"/>
                <a:ea typeface="Calibri" panose="020F0502020204030204" pitchFamily="34" charset="0"/>
                <a:cs typeface="Times New Roman" panose="02020603050405020304" pitchFamily="18" charset="0"/>
              </a:rPr>
              <a:t> </a:t>
            </a:r>
          </a:p>
          <a:p>
            <a:pPr marL="457200" indent="-457200">
              <a:spcBef>
                <a:spcPts val="400"/>
              </a:spcBef>
              <a:spcAft>
                <a:spcPts val="400"/>
              </a:spcAft>
              <a:buFont typeface="+mj-lt"/>
              <a:buAutoNum type="alphaLcParenR"/>
            </a:pPr>
            <a:endParaRPr lang="en-GB" sz="2400" i="1" dirty="0">
              <a:effectLst/>
              <a:latin typeface="Myriad Pro"/>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C917507A-08A5-4B29-8660-ABCA9A272AEF}"/>
              </a:ext>
            </a:extLst>
          </p:cNvPr>
          <p:cNvPicPr>
            <a:picLocks noChangeAspect="1"/>
          </p:cNvPicPr>
          <p:nvPr/>
        </p:nvPicPr>
        <p:blipFill>
          <a:blip r:embed="rId3"/>
          <a:stretch>
            <a:fillRect/>
          </a:stretch>
        </p:blipFill>
        <p:spPr>
          <a:xfrm>
            <a:off x="148830" y="2949639"/>
            <a:ext cx="4325487" cy="2194751"/>
          </a:xfrm>
          <a:prstGeom prst="rect">
            <a:avLst/>
          </a:prstGeom>
        </p:spPr>
      </p:pic>
      <p:pic>
        <p:nvPicPr>
          <p:cNvPr id="9" name="Picture 8" descr="A picture containing object&#10;&#10;Description automatically generated">
            <a:extLst>
              <a:ext uri="{FF2B5EF4-FFF2-40B4-BE49-F238E27FC236}">
                <a16:creationId xmlns:a16="http://schemas.microsoft.com/office/drawing/2014/main" id="{465BAF01-12F9-46BF-8A0E-B935011726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5560" y="4083718"/>
            <a:ext cx="4320749" cy="2244545"/>
          </a:xfrm>
          <a:prstGeom prst="rect">
            <a:avLst/>
          </a:prstGeom>
        </p:spPr>
      </p:pic>
      <p:graphicFrame>
        <p:nvGraphicFramePr>
          <p:cNvPr id="8" name="Table 7">
            <a:extLst>
              <a:ext uri="{FF2B5EF4-FFF2-40B4-BE49-F238E27FC236}">
                <a16:creationId xmlns:a16="http://schemas.microsoft.com/office/drawing/2014/main" id="{191ED21A-2E5D-44C5-8176-66EFBF8A5442}"/>
              </a:ext>
            </a:extLst>
          </p:cNvPr>
          <p:cNvGraphicFramePr>
            <a:graphicFrameLocks noGrp="1"/>
          </p:cNvGraphicFramePr>
          <p:nvPr>
            <p:extLst>
              <p:ext uri="{D42A27DB-BD31-4B8C-83A1-F6EECF244321}">
                <p14:modId xmlns:p14="http://schemas.microsoft.com/office/powerpoint/2010/main" val="3712203694"/>
              </p:ext>
            </p:extLst>
          </p:nvPr>
        </p:nvGraphicFramePr>
        <p:xfrm>
          <a:off x="5477444" y="1095126"/>
          <a:ext cx="5250879" cy="5430208"/>
        </p:xfrm>
        <a:graphic>
          <a:graphicData uri="http://schemas.openxmlformats.org/drawingml/2006/table">
            <a:tbl>
              <a:tblPr firstRow="1" firstCol="1" bandRow="1"/>
              <a:tblGrid>
                <a:gridCol w="1310346">
                  <a:extLst>
                    <a:ext uri="{9D8B030D-6E8A-4147-A177-3AD203B41FA5}">
                      <a16:colId xmlns:a16="http://schemas.microsoft.com/office/drawing/2014/main" val="3671681569"/>
                    </a:ext>
                  </a:extLst>
                </a:gridCol>
                <a:gridCol w="1310346">
                  <a:extLst>
                    <a:ext uri="{9D8B030D-6E8A-4147-A177-3AD203B41FA5}">
                      <a16:colId xmlns:a16="http://schemas.microsoft.com/office/drawing/2014/main" val="3368635783"/>
                    </a:ext>
                  </a:extLst>
                </a:gridCol>
                <a:gridCol w="1311533">
                  <a:extLst>
                    <a:ext uri="{9D8B030D-6E8A-4147-A177-3AD203B41FA5}">
                      <a16:colId xmlns:a16="http://schemas.microsoft.com/office/drawing/2014/main" val="2649894969"/>
                    </a:ext>
                  </a:extLst>
                </a:gridCol>
                <a:gridCol w="1318654">
                  <a:extLst>
                    <a:ext uri="{9D8B030D-6E8A-4147-A177-3AD203B41FA5}">
                      <a16:colId xmlns:a16="http://schemas.microsoft.com/office/drawing/2014/main" val="1373404369"/>
                    </a:ext>
                  </a:extLst>
                </a:gridCol>
              </a:tblGrid>
              <a:tr h="290904">
                <a:tc>
                  <a:txBody>
                    <a:bodyPr/>
                    <a:lstStyle/>
                    <a:p>
                      <a:pPr algn="ctr">
                        <a:spcBef>
                          <a:spcPts val="400"/>
                        </a:spcBef>
                        <a:spcAft>
                          <a:spcPts val="400"/>
                        </a:spcAft>
                      </a:pPr>
                      <a:r>
                        <a:rPr lang="en-GB" sz="1800" b="1" dirty="0">
                          <a:solidFill>
                            <a:srgbClr val="585858"/>
                          </a:solidFill>
                          <a:effectLst/>
                          <a:latin typeface="+mn-lt"/>
                          <a:ea typeface="Calibri" panose="020F0502020204030204" pitchFamily="34" charset="0"/>
                          <a:cs typeface="Times New Roman" panose="02020603050405020304" pitchFamily="18" charset="0"/>
                        </a:rPr>
                        <a:t>Angle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Bef>
                          <a:spcPts val="400"/>
                        </a:spcBef>
                        <a:spcAft>
                          <a:spcPts val="400"/>
                        </a:spcAft>
                      </a:pPr>
                      <a:r>
                        <a:rPr lang="en-GB" sz="1800" b="1" dirty="0">
                          <a:solidFill>
                            <a:srgbClr val="585858"/>
                          </a:solidFill>
                          <a:effectLst/>
                          <a:latin typeface="+mn-lt"/>
                          <a:ea typeface="Calibri" panose="020F0502020204030204" pitchFamily="34" charset="0"/>
                          <a:cs typeface="Times New Roman" panose="02020603050405020304" pitchFamily="18" charset="0"/>
                        </a:rPr>
                        <a:t>Sine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Bef>
                          <a:spcPts val="400"/>
                        </a:spcBef>
                        <a:spcAft>
                          <a:spcPts val="400"/>
                        </a:spcAft>
                      </a:pPr>
                      <a:r>
                        <a:rPr lang="en-GB" sz="1800" b="1" dirty="0">
                          <a:solidFill>
                            <a:srgbClr val="585858"/>
                          </a:solidFill>
                          <a:effectLst/>
                          <a:latin typeface="+mn-lt"/>
                          <a:ea typeface="Calibri" panose="020F0502020204030204" pitchFamily="34" charset="0"/>
                          <a:cs typeface="Times New Roman" panose="02020603050405020304" pitchFamily="18" charset="0"/>
                        </a:rPr>
                        <a:t>Cosine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Bef>
                          <a:spcPts val="400"/>
                        </a:spcBef>
                        <a:spcAft>
                          <a:spcPts val="400"/>
                        </a:spcAft>
                      </a:pPr>
                      <a:r>
                        <a:rPr lang="en-GB" sz="1800" b="1" dirty="0">
                          <a:solidFill>
                            <a:srgbClr val="585858"/>
                          </a:solidFill>
                          <a:effectLst/>
                          <a:latin typeface="+mn-lt"/>
                          <a:ea typeface="Calibri" panose="020F0502020204030204" pitchFamily="34" charset="0"/>
                          <a:cs typeface="Times New Roman" panose="02020603050405020304" pitchFamily="18" charset="0"/>
                        </a:rPr>
                        <a:t>Tangent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489267606"/>
                  </a:ext>
                </a:extLst>
              </a:tr>
              <a:tr h="290904">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0.1736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0.9848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0.1763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2169525"/>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0.2588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0.9659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0.2679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590201"/>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0.3420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0.9397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0.3640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680447"/>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0.4226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0.9063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0.4663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208242"/>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0.5000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0.8660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0.5774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4729721"/>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0.5736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0.8192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0.7002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5573525"/>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0.6428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0.7660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0.8391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469477"/>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0.7071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0.7071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3824732"/>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0.7660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0.6428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1.1918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693313"/>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0.8192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0.5736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1.4281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56977"/>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0.8660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0.5000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1.7321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844852"/>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0.9063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0.4226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2.1445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878646"/>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0.9397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0.3420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2.7475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5160478"/>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0.9659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0.2588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3.7321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0279905"/>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0.9848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0.1736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5.6713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7500341"/>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0.9962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0.0872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11.4301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150876"/>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304165"/>
                  </a:ext>
                </a:extLst>
              </a:tr>
              <a:tr h="193936">
                <a:tc>
                  <a:txBody>
                    <a:bodyPr/>
                    <a:lstStyle/>
                    <a:p>
                      <a:pPr algn="ctr">
                        <a:spcBef>
                          <a:spcPts val="400"/>
                        </a:spcBef>
                        <a:spcAft>
                          <a:spcPts val="400"/>
                        </a:spcAft>
                      </a:pPr>
                      <a:r>
                        <a:rPr lang="en-GB" sz="1200">
                          <a:solidFill>
                            <a:srgbClr val="00628C"/>
                          </a:solidFill>
                          <a:effectLst/>
                          <a:latin typeface="+mn-lt"/>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400"/>
                        </a:spcBef>
                        <a:spcAft>
                          <a:spcPts val="400"/>
                        </a:spcAft>
                      </a:pPr>
                      <a:r>
                        <a:rPr lang="en-GB" sz="1200">
                          <a:solidFill>
                            <a:srgbClr val="00628C"/>
                          </a:solidFill>
                          <a:effectLst/>
                          <a:latin typeface="+mn-lt"/>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400"/>
                        </a:spcBef>
                        <a:spcAft>
                          <a:spcPts val="400"/>
                        </a:spcAft>
                      </a:pPr>
                      <a:r>
                        <a:rPr lang="en-GB" sz="1200" dirty="0">
                          <a:solidFill>
                            <a:srgbClr val="00628C"/>
                          </a:solidFill>
                          <a:effectLst/>
                          <a:latin typeface="+mn-lt"/>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400"/>
                        </a:spcBef>
                        <a:spcAft>
                          <a:spcPts val="400"/>
                        </a:spcAft>
                      </a:pPr>
                      <a:r>
                        <a:rPr lang="en-GB" sz="1200" dirty="0">
                          <a:solidFill>
                            <a:srgbClr val="00628C"/>
                          </a:solidFill>
                          <a:effectLst/>
                          <a:latin typeface="+mn-lt"/>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79921203"/>
                  </a:ext>
                </a:extLst>
              </a:tr>
            </a:tbl>
          </a:graphicData>
        </a:graphic>
      </p:graphicFrame>
    </p:spTree>
    <p:extLst>
      <p:ext uri="{BB962C8B-B14F-4D97-AF65-F5344CB8AC3E}">
        <p14:creationId xmlns:p14="http://schemas.microsoft.com/office/powerpoint/2010/main" val="346662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Understand the multipliers defined as sine, cosine and tangent refer to the relationships between each pair of sides within a right-angled triangle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4c, 4d</a:t>
            </a:r>
            <a:endParaRPr lang="en-GB" dirty="0"/>
          </a:p>
        </p:txBody>
      </p:sp>
      <p:sp>
        <p:nvSpPr>
          <p:cNvPr id="5" name="TextBox 4">
            <a:extLst>
              <a:ext uri="{FF2B5EF4-FFF2-40B4-BE49-F238E27FC236}">
                <a16:creationId xmlns:a16="http://schemas.microsoft.com/office/drawing/2014/main" id="{9B6DF600-307B-424B-8389-877A84F8E2A7}"/>
              </a:ext>
            </a:extLst>
          </p:cNvPr>
          <p:cNvSpPr txBox="1"/>
          <p:nvPr/>
        </p:nvSpPr>
        <p:spPr>
          <a:xfrm>
            <a:off x="604736" y="1781834"/>
            <a:ext cx="4680520" cy="4031873"/>
          </a:xfrm>
          <a:prstGeom prst="rect">
            <a:avLst/>
          </a:prstGeom>
          <a:noFill/>
        </p:spPr>
        <p:txBody>
          <a:bodyPr wrap="square">
            <a:spAutoFit/>
          </a:bodyPr>
          <a:lstStyle/>
          <a:p>
            <a:pP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Using the relevant values in the table (or using your calculator), find the missing side lengths.</a:t>
            </a:r>
          </a:p>
          <a:p>
            <a:pPr marL="457200" indent="-457200">
              <a:spcBef>
                <a:spcPts val="400"/>
              </a:spcBef>
              <a:spcAft>
                <a:spcPts val="400"/>
              </a:spcAft>
              <a:buFont typeface="+mj-lt"/>
              <a:buAutoNum type="alphaLcParenR" startAt="3"/>
            </a:pPr>
            <a:r>
              <a:rPr lang="en-GB" sz="2400" dirty="0">
                <a:latin typeface="+mn-lt"/>
                <a:ea typeface="Calibri" panose="020F0502020204030204" pitchFamily="34" charset="0"/>
                <a:cs typeface="Times New Roman" panose="02020603050405020304" pitchFamily="18" charset="0"/>
              </a:rPr>
              <a:t>  </a:t>
            </a:r>
          </a:p>
          <a:p>
            <a:pPr marL="457200" indent="-457200">
              <a:spcBef>
                <a:spcPts val="400"/>
              </a:spcBef>
              <a:spcAft>
                <a:spcPts val="400"/>
              </a:spcAft>
              <a:buFont typeface="+mj-lt"/>
              <a:buAutoNum type="alphaLcParenR" startAt="3"/>
            </a:pPr>
            <a:endParaRPr lang="en-GB" sz="2400" dirty="0">
              <a:effectLst/>
              <a:latin typeface="+mn-lt"/>
              <a:ea typeface="Calibri" panose="020F0502020204030204" pitchFamily="34" charset="0"/>
              <a:cs typeface="Times New Roman" panose="02020603050405020304" pitchFamily="18" charset="0"/>
            </a:endParaRPr>
          </a:p>
          <a:p>
            <a:pPr marL="457200" indent="-457200">
              <a:spcBef>
                <a:spcPts val="400"/>
              </a:spcBef>
              <a:spcAft>
                <a:spcPts val="400"/>
              </a:spcAft>
              <a:buFont typeface="+mj-lt"/>
              <a:buAutoNum type="alphaLcParenR" startAt="3"/>
            </a:pPr>
            <a:endParaRPr lang="en-GB" sz="2400" dirty="0">
              <a:latin typeface="+mn-lt"/>
              <a:ea typeface="Calibri" panose="020F0502020204030204" pitchFamily="34" charset="0"/>
              <a:cs typeface="Times New Roman" panose="02020603050405020304" pitchFamily="18" charset="0"/>
            </a:endParaRPr>
          </a:p>
          <a:p>
            <a:pPr marL="457200" indent="-457200">
              <a:spcBef>
                <a:spcPts val="400"/>
              </a:spcBef>
              <a:spcAft>
                <a:spcPts val="400"/>
              </a:spcAft>
              <a:buFont typeface="+mj-lt"/>
              <a:buAutoNum type="alphaLcParenR" startAt="3"/>
            </a:pPr>
            <a:endParaRPr lang="en-GB" sz="2400" dirty="0">
              <a:latin typeface="+mn-lt"/>
              <a:ea typeface="Calibri" panose="020F0502020204030204" pitchFamily="34" charset="0"/>
              <a:cs typeface="Times New Roman" panose="02020603050405020304" pitchFamily="18" charset="0"/>
            </a:endParaRPr>
          </a:p>
          <a:p>
            <a:pPr marL="457200" indent="-457200">
              <a:spcBef>
                <a:spcPts val="400"/>
              </a:spcBef>
              <a:spcAft>
                <a:spcPts val="400"/>
              </a:spcAft>
              <a:buFont typeface="+mj-lt"/>
              <a:buAutoNum type="alphaLcParenR" startAt="3"/>
            </a:pPr>
            <a:r>
              <a:rPr lang="en-GB" sz="2400" dirty="0">
                <a:latin typeface="+mn-lt"/>
                <a:ea typeface="Calibri" panose="020F0502020204030204" pitchFamily="34" charset="0"/>
                <a:cs typeface="Times New Roman" panose="02020603050405020304" pitchFamily="18" charset="0"/>
              </a:rPr>
              <a:t> </a:t>
            </a:r>
          </a:p>
          <a:p>
            <a:pPr marL="457200" indent="-457200">
              <a:spcBef>
                <a:spcPts val="400"/>
              </a:spcBef>
              <a:spcAft>
                <a:spcPts val="400"/>
              </a:spcAft>
              <a:buFont typeface="+mj-lt"/>
              <a:buAutoNum type="alphaLcParenR" startAt="3"/>
            </a:pPr>
            <a:endParaRPr lang="en-GB" sz="2400" i="1" dirty="0">
              <a:effectLst/>
              <a:latin typeface="Myriad Pro"/>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BC628DD8-8230-4D24-B998-55993F698B51}"/>
              </a:ext>
            </a:extLst>
          </p:cNvPr>
          <p:cNvPicPr>
            <a:picLocks noChangeAspect="1"/>
          </p:cNvPicPr>
          <p:nvPr/>
        </p:nvPicPr>
        <p:blipFill>
          <a:blip r:embed="rId3"/>
          <a:stretch>
            <a:fillRect/>
          </a:stretch>
        </p:blipFill>
        <p:spPr>
          <a:xfrm>
            <a:off x="1005577" y="3172255"/>
            <a:ext cx="4325487" cy="1417443"/>
          </a:xfrm>
          <a:prstGeom prst="rect">
            <a:avLst/>
          </a:prstGeom>
        </p:spPr>
      </p:pic>
      <p:pic>
        <p:nvPicPr>
          <p:cNvPr id="9" name="Picture 8" descr="A star in the background&#10;&#10;Description automatically generated">
            <a:extLst>
              <a:ext uri="{FF2B5EF4-FFF2-40B4-BE49-F238E27FC236}">
                <a16:creationId xmlns:a16="http://schemas.microsoft.com/office/drawing/2014/main" id="{2C40F07D-4F69-4625-B3C6-F16898314E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601" y="4653136"/>
            <a:ext cx="4320749" cy="1970211"/>
          </a:xfrm>
          <a:prstGeom prst="rect">
            <a:avLst/>
          </a:prstGeom>
        </p:spPr>
      </p:pic>
      <p:graphicFrame>
        <p:nvGraphicFramePr>
          <p:cNvPr id="8" name="Table 7">
            <a:extLst>
              <a:ext uri="{FF2B5EF4-FFF2-40B4-BE49-F238E27FC236}">
                <a16:creationId xmlns:a16="http://schemas.microsoft.com/office/drawing/2014/main" id="{2BC0C719-976E-44CE-9F3C-D8A8570B4A45}"/>
              </a:ext>
            </a:extLst>
          </p:cNvPr>
          <p:cNvGraphicFramePr>
            <a:graphicFrameLocks noGrp="1"/>
          </p:cNvGraphicFramePr>
          <p:nvPr>
            <p:extLst>
              <p:ext uri="{D42A27DB-BD31-4B8C-83A1-F6EECF244321}">
                <p14:modId xmlns:p14="http://schemas.microsoft.com/office/powerpoint/2010/main" val="3712203694"/>
              </p:ext>
            </p:extLst>
          </p:nvPr>
        </p:nvGraphicFramePr>
        <p:xfrm>
          <a:off x="5477444" y="1095126"/>
          <a:ext cx="5250879" cy="5430208"/>
        </p:xfrm>
        <a:graphic>
          <a:graphicData uri="http://schemas.openxmlformats.org/drawingml/2006/table">
            <a:tbl>
              <a:tblPr firstRow="1" firstCol="1" bandRow="1"/>
              <a:tblGrid>
                <a:gridCol w="1310346">
                  <a:extLst>
                    <a:ext uri="{9D8B030D-6E8A-4147-A177-3AD203B41FA5}">
                      <a16:colId xmlns:a16="http://schemas.microsoft.com/office/drawing/2014/main" val="3671681569"/>
                    </a:ext>
                  </a:extLst>
                </a:gridCol>
                <a:gridCol w="1310346">
                  <a:extLst>
                    <a:ext uri="{9D8B030D-6E8A-4147-A177-3AD203B41FA5}">
                      <a16:colId xmlns:a16="http://schemas.microsoft.com/office/drawing/2014/main" val="3368635783"/>
                    </a:ext>
                  </a:extLst>
                </a:gridCol>
                <a:gridCol w="1311533">
                  <a:extLst>
                    <a:ext uri="{9D8B030D-6E8A-4147-A177-3AD203B41FA5}">
                      <a16:colId xmlns:a16="http://schemas.microsoft.com/office/drawing/2014/main" val="2649894969"/>
                    </a:ext>
                  </a:extLst>
                </a:gridCol>
                <a:gridCol w="1318654">
                  <a:extLst>
                    <a:ext uri="{9D8B030D-6E8A-4147-A177-3AD203B41FA5}">
                      <a16:colId xmlns:a16="http://schemas.microsoft.com/office/drawing/2014/main" val="1373404369"/>
                    </a:ext>
                  </a:extLst>
                </a:gridCol>
              </a:tblGrid>
              <a:tr h="290904">
                <a:tc>
                  <a:txBody>
                    <a:bodyPr/>
                    <a:lstStyle/>
                    <a:p>
                      <a:pPr algn="ctr">
                        <a:spcBef>
                          <a:spcPts val="400"/>
                        </a:spcBef>
                        <a:spcAft>
                          <a:spcPts val="400"/>
                        </a:spcAft>
                      </a:pPr>
                      <a:r>
                        <a:rPr lang="en-GB" sz="1800" b="1" dirty="0">
                          <a:solidFill>
                            <a:srgbClr val="585858"/>
                          </a:solidFill>
                          <a:effectLst/>
                          <a:latin typeface="+mn-lt"/>
                          <a:ea typeface="Calibri" panose="020F0502020204030204" pitchFamily="34" charset="0"/>
                          <a:cs typeface="Times New Roman" panose="02020603050405020304" pitchFamily="18" charset="0"/>
                        </a:rPr>
                        <a:t>Angle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Bef>
                          <a:spcPts val="400"/>
                        </a:spcBef>
                        <a:spcAft>
                          <a:spcPts val="400"/>
                        </a:spcAft>
                      </a:pPr>
                      <a:r>
                        <a:rPr lang="en-GB" sz="1800" b="1" dirty="0">
                          <a:solidFill>
                            <a:srgbClr val="585858"/>
                          </a:solidFill>
                          <a:effectLst/>
                          <a:latin typeface="+mn-lt"/>
                          <a:ea typeface="Calibri" panose="020F0502020204030204" pitchFamily="34" charset="0"/>
                          <a:cs typeface="Times New Roman" panose="02020603050405020304" pitchFamily="18" charset="0"/>
                        </a:rPr>
                        <a:t>Sine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Bef>
                          <a:spcPts val="400"/>
                        </a:spcBef>
                        <a:spcAft>
                          <a:spcPts val="400"/>
                        </a:spcAft>
                      </a:pPr>
                      <a:r>
                        <a:rPr lang="en-GB" sz="1800" b="1" dirty="0">
                          <a:solidFill>
                            <a:srgbClr val="585858"/>
                          </a:solidFill>
                          <a:effectLst/>
                          <a:latin typeface="+mn-lt"/>
                          <a:ea typeface="Calibri" panose="020F0502020204030204" pitchFamily="34" charset="0"/>
                          <a:cs typeface="Times New Roman" panose="02020603050405020304" pitchFamily="18" charset="0"/>
                        </a:rPr>
                        <a:t>Cosine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Bef>
                          <a:spcPts val="400"/>
                        </a:spcBef>
                        <a:spcAft>
                          <a:spcPts val="400"/>
                        </a:spcAft>
                      </a:pPr>
                      <a:r>
                        <a:rPr lang="en-GB" sz="1800" b="1" dirty="0">
                          <a:solidFill>
                            <a:srgbClr val="585858"/>
                          </a:solidFill>
                          <a:effectLst/>
                          <a:latin typeface="+mn-lt"/>
                          <a:ea typeface="Calibri" panose="020F0502020204030204" pitchFamily="34" charset="0"/>
                          <a:cs typeface="Times New Roman" panose="02020603050405020304" pitchFamily="18" charset="0"/>
                        </a:rPr>
                        <a:t>Tangent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489267606"/>
                  </a:ext>
                </a:extLst>
              </a:tr>
              <a:tr h="290904">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0.1736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0.9848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0.1763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2169525"/>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0.2588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0.9659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0.2679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590201"/>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0.3420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0.9397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0.3640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680447"/>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0.4226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0.9063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0.4663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208242"/>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0.5000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0.8660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0.5774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4729721"/>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0.5736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0.8192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0.7002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5573525"/>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0.6428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0.7660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0.8391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469477"/>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0.7071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0.7071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3824732"/>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0.7660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0.6428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1.1918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693313"/>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0.8192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0.5736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1.4281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56977"/>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0.8660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0.5000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1.7321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844852"/>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0.9063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0.4226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2.1445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878646"/>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0.9397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0.3420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2.7475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5160478"/>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0.9659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0.2588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3.7321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0279905"/>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0.9848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0.1736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5.6713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7500341"/>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0.9962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0.0872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11.4301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150876"/>
                  </a:ext>
                </a:extLst>
              </a:tr>
              <a:tr h="290904">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a:solidFill>
                            <a:srgbClr val="00628C"/>
                          </a:solidFill>
                          <a:effectLst/>
                          <a:latin typeface="+mn-lt"/>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1800" dirty="0">
                          <a:solidFill>
                            <a:srgbClr val="00628C"/>
                          </a:solidFill>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304165"/>
                  </a:ext>
                </a:extLst>
              </a:tr>
              <a:tr h="193936">
                <a:tc>
                  <a:txBody>
                    <a:bodyPr/>
                    <a:lstStyle/>
                    <a:p>
                      <a:pPr algn="ctr">
                        <a:spcBef>
                          <a:spcPts val="400"/>
                        </a:spcBef>
                        <a:spcAft>
                          <a:spcPts val="400"/>
                        </a:spcAft>
                      </a:pPr>
                      <a:r>
                        <a:rPr lang="en-GB" sz="1200">
                          <a:solidFill>
                            <a:srgbClr val="00628C"/>
                          </a:solidFill>
                          <a:effectLst/>
                          <a:latin typeface="+mn-lt"/>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400"/>
                        </a:spcBef>
                        <a:spcAft>
                          <a:spcPts val="400"/>
                        </a:spcAft>
                      </a:pPr>
                      <a:r>
                        <a:rPr lang="en-GB" sz="1200">
                          <a:solidFill>
                            <a:srgbClr val="00628C"/>
                          </a:solidFill>
                          <a:effectLst/>
                          <a:latin typeface="+mn-lt"/>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400"/>
                        </a:spcBef>
                        <a:spcAft>
                          <a:spcPts val="400"/>
                        </a:spcAft>
                      </a:pPr>
                      <a:r>
                        <a:rPr lang="en-GB" sz="1200" dirty="0">
                          <a:solidFill>
                            <a:srgbClr val="00628C"/>
                          </a:solidFill>
                          <a:effectLst/>
                          <a:latin typeface="+mn-lt"/>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400"/>
                        </a:spcBef>
                        <a:spcAft>
                          <a:spcPts val="400"/>
                        </a:spcAft>
                      </a:pPr>
                      <a:r>
                        <a:rPr lang="en-GB" sz="1200" dirty="0">
                          <a:solidFill>
                            <a:srgbClr val="00628C"/>
                          </a:solidFill>
                          <a:effectLst/>
                          <a:latin typeface="+mn-lt"/>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79921203"/>
                  </a:ext>
                </a:extLst>
              </a:tr>
            </a:tbl>
          </a:graphicData>
        </a:graphic>
      </p:graphicFrame>
    </p:spTree>
    <p:extLst>
      <p:ext uri="{BB962C8B-B14F-4D97-AF65-F5344CB8AC3E}">
        <p14:creationId xmlns:p14="http://schemas.microsoft.com/office/powerpoint/2010/main" val="928850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0585176"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mj-ea"/>
                <a:cs typeface="Arial" panose="020B0604020202020204" pitchFamily="34" charset="0"/>
              </a:rPr>
              <a:t>Understand the multipliers defined as sine, cosine and tangent refer to the relationships between each pair of sides within a right-angled triangle</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Example </a:t>
            </a:r>
            <a:r>
              <a:rPr lang="en-GB" sz="2400" b="1" dirty="0">
                <a:solidFill>
                  <a:srgbClr val="585858"/>
                </a:solidFill>
                <a:cs typeface="Arial" panose="020B0604020202020204" pitchFamily="34" charset="0"/>
              </a:rPr>
              <a:t>4</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335359" y="4421012"/>
            <a:ext cx="11334925" cy="1528268"/>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Why do you think the questions have been sequenced in this way?</a:t>
            </a:r>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dirty="0"/>
              <a:t>If you were to design another set of questions what angles / lengths / orientation would you choose?</a:t>
            </a:r>
            <a:endPar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1868CE0A-05A2-46CA-B259-1D7A28C40775}"/>
              </a:ext>
            </a:extLst>
          </p:cNvPr>
          <p:cNvGrpSpPr/>
          <p:nvPr/>
        </p:nvGrpSpPr>
        <p:grpSpPr>
          <a:xfrm>
            <a:off x="335359" y="1741532"/>
            <a:ext cx="11334926" cy="2575721"/>
            <a:chOff x="335359" y="1741532"/>
            <a:chExt cx="11334926" cy="2575721"/>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59" y="1741532"/>
              <a:ext cx="11334925" cy="257572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None/>
                <a:tabLst/>
                <a:defRPr/>
              </a:pPr>
              <a:r>
                <a:rPr kumimoji="0" lang="en-GB" sz="1800" b="0" u="none" strike="noStrike" kern="1200" cap="none" spc="0" normalizeH="0" baseline="0" noProof="0" dirty="0">
                  <a:ln>
                    <a:noFill/>
                  </a:ln>
                  <a:solidFill>
                    <a:srgbClr val="585858"/>
                  </a:solidFill>
                  <a:effectLst/>
                  <a:uLnTx/>
                  <a:uFillTx/>
                  <a:latin typeface="Arial"/>
                  <a:ea typeface="Calibri" panose="020F0502020204030204" pitchFamily="34" charset="0"/>
                  <a:cs typeface="Times New Roman" panose="02020603050405020304" pitchFamily="18" charset="0"/>
                </a:rPr>
                <a:t>Using the relevant values in the table (or using your calculator), find the missing side lengths.</a:t>
              </a:r>
            </a:p>
            <a:p>
              <a:pPr marL="0" marR="0" lvl="0" indent="0" algn="l" defTabSz="914400" rtl="0" eaLnBrk="1" fontAlgn="auto" latinLnBrk="0" hangingPunct="1">
                <a:lnSpc>
                  <a:spcPct val="100000"/>
                </a:lnSpc>
                <a:spcBef>
                  <a:spcPts val="600"/>
                </a:spcBef>
                <a:spcAft>
                  <a:spcPts val="600"/>
                </a:spcAft>
                <a:buClrTx/>
                <a:buSzTx/>
                <a:buNone/>
                <a:tabLst/>
                <a:defRPr/>
              </a:pPr>
              <a:r>
                <a:rPr kumimoji="0" lang="en-GB" sz="1800" b="0" u="none" strike="noStrike" kern="1200" cap="none" spc="0" normalizeH="0" baseline="0" noProof="0" dirty="0">
                  <a:ln>
                    <a:noFill/>
                  </a:ln>
                  <a:solidFill>
                    <a:srgbClr val="00628C"/>
                  </a:solidFill>
                  <a:effectLst/>
                  <a:uLnTx/>
                  <a:uFillTx/>
                  <a:latin typeface="Arial"/>
                  <a:ea typeface="Calibri" panose="020F0502020204030204" pitchFamily="34" charset="0"/>
                  <a:cs typeface="Times New Roman" panose="02020603050405020304" pitchFamily="18" charset="0"/>
                </a:rPr>
                <a:t>a)			b)			c)			d)</a:t>
              </a:r>
            </a:p>
            <a:p>
              <a:pPr marL="0" marR="0" lvl="0" indent="0" algn="l" defTabSz="914400" rtl="0" eaLnBrk="1" fontAlgn="auto" latinLnBrk="0" hangingPunct="1">
                <a:lnSpc>
                  <a:spcPct val="100000"/>
                </a:lnSpc>
                <a:spcBef>
                  <a:spcPts val="600"/>
                </a:spcBef>
                <a:spcAft>
                  <a:spcPts val="600"/>
                </a:spcAft>
                <a:buClrTx/>
                <a:buSzTx/>
                <a:buNone/>
                <a:tabLst/>
                <a:defRPr/>
              </a:pPr>
              <a:endParaRPr lang="en-GB" i="1" dirty="0">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600"/>
                </a:spcAft>
                <a:buClrTx/>
                <a:buSzTx/>
                <a:buNone/>
                <a:tabLst/>
                <a:defRPr/>
              </a:pPr>
              <a:endParaRPr kumimoji="0" lang="en-GB" sz="2400" b="0" i="1" u="none" strike="noStrike" kern="1200" cap="none" spc="0" normalizeH="0" baseline="0" noProof="0" dirty="0">
                <a:ln>
                  <a:noFill/>
                </a:ln>
                <a:solidFill>
                  <a:srgbClr val="585858"/>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600"/>
                </a:spcAft>
                <a:buClrTx/>
                <a:buSzTx/>
                <a:buNone/>
                <a:tabLst/>
                <a:defRPr/>
              </a:pPr>
              <a:endParaRPr lang="en-GB" i="1" dirty="0">
                <a:latin typeface="Arial"/>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0C7FEED5-89DE-4E7A-BCB5-0183FAFE4723}"/>
                </a:ext>
              </a:extLst>
            </p:cNvPr>
            <p:cNvPicPr>
              <a:picLocks noChangeAspect="1"/>
            </p:cNvPicPr>
            <p:nvPr/>
          </p:nvPicPr>
          <p:blipFill>
            <a:blip r:embed="rId4"/>
            <a:stretch>
              <a:fillRect/>
            </a:stretch>
          </p:blipFill>
          <p:spPr>
            <a:xfrm>
              <a:off x="769368" y="2704111"/>
              <a:ext cx="3029975" cy="1536325"/>
            </a:xfrm>
            <a:prstGeom prst="rect">
              <a:avLst/>
            </a:prstGeom>
          </p:spPr>
        </p:pic>
        <p:pic>
          <p:nvPicPr>
            <p:cNvPr id="3" name="Picture 2">
              <a:extLst>
                <a:ext uri="{FF2B5EF4-FFF2-40B4-BE49-F238E27FC236}">
                  <a16:creationId xmlns:a16="http://schemas.microsoft.com/office/drawing/2014/main" id="{4643B2AB-D7A8-4E37-84E1-503D9FA6CEF2}"/>
                </a:ext>
              </a:extLst>
            </p:cNvPr>
            <p:cNvPicPr>
              <a:picLocks noChangeAspect="1"/>
            </p:cNvPicPr>
            <p:nvPr/>
          </p:nvPicPr>
          <p:blipFill>
            <a:blip r:embed="rId5"/>
            <a:stretch>
              <a:fillRect/>
            </a:stretch>
          </p:blipFill>
          <p:spPr>
            <a:xfrm>
              <a:off x="3104384" y="2593155"/>
              <a:ext cx="3025707" cy="1570465"/>
            </a:xfrm>
            <a:prstGeom prst="rect">
              <a:avLst/>
            </a:prstGeom>
          </p:spPr>
        </p:pic>
        <p:pic>
          <p:nvPicPr>
            <p:cNvPr id="4" name="Picture 3">
              <a:extLst>
                <a:ext uri="{FF2B5EF4-FFF2-40B4-BE49-F238E27FC236}">
                  <a16:creationId xmlns:a16="http://schemas.microsoft.com/office/drawing/2014/main" id="{A8B73182-6D49-4136-BDF2-9A79200811FA}"/>
                </a:ext>
              </a:extLst>
            </p:cNvPr>
            <p:cNvPicPr>
              <a:picLocks noChangeAspect="1"/>
            </p:cNvPicPr>
            <p:nvPr/>
          </p:nvPicPr>
          <p:blipFill>
            <a:blip r:embed="rId6"/>
            <a:stretch>
              <a:fillRect/>
            </a:stretch>
          </p:blipFill>
          <p:spPr>
            <a:xfrm>
              <a:off x="5928294" y="2881216"/>
              <a:ext cx="3029975" cy="994344"/>
            </a:xfrm>
            <a:prstGeom prst="rect">
              <a:avLst/>
            </a:prstGeom>
          </p:spPr>
        </p:pic>
        <p:pic>
          <p:nvPicPr>
            <p:cNvPr id="5" name="Picture 4">
              <a:extLst>
                <a:ext uri="{FF2B5EF4-FFF2-40B4-BE49-F238E27FC236}">
                  <a16:creationId xmlns:a16="http://schemas.microsoft.com/office/drawing/2014/main" id="{E119E8DA-0C70-4518-8E7F-CC1CC10E624A}"/>
                </a:ext>
              </a:extLst>
            </p:cNvPr>
            <p:cNvPicPr>
              <a:picLocks noChangeAspect="1"/>
            </p:cNvPicPr>
            <p:nvPr/>
          </p:nvPicPr>
          <p:blipFill>
            <a:blip r:embed="rId7"/>
            <a:stretch>
              <a:fillRect/>
            </a:stretch>
          </p:blipFill>
          <p:spPr>
            <a:xfrm>
              <a:off x="8644578" y="2619931"/>
              <a:ext cx="3025707" cy="1382693"/>
            </a:xfrm>
            <a:prstGeom prst="rect">
              <a:avLst/>
            </a:prstGeom>
          </p:spPr>
        </p:pic>
      </p:grpSp>
    </p:spTree>
    <p:custDataLst>
      <p:tags r:id="rId1"/>
    </p:custDataLst>
    <p:extLst>
      <p:ext uri="{BB962C8B-B14F-4D97-AF65-F5344CB8AC3E}">
        <p14:creationId xmlns:p14="http://schemas.microsoft.com/office/powerpoint/2010/main" val="2005252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Understand the multipliers defined as sine, cosine and tangent refer to the relationships between each pair of sides within a right-angled triangle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a:t>
            </a:r>
            <a:endParaRPr lang="en-GB" dirty="0"/>
          </a:p>
        </p:txBody>
      </p:sp>
      <p:pic>
        <p:nvPicPr>
          <p:cNvPr id="3" name="Picture 2">
            <a:extLst>
              <a:ext uri="{FF2B5EF4-FFF2-40B4-BE49-F238E27FC236}">
                <a16:creationId xmlns:a16="http://schemas.microsoft.com/office/drawing/2014/main" id="{03A27B56-9F7A-43C1-A5BE-48523C2C4FF0}"/>
              </a:ext>
            </a:extLst>
          </p:cNvPr>
          <p:cNvPicPr>
            <a:picLocks noChangeAspect="1"/>
          </p:cNvPicPr>
          <p:nvPr/>
        </p:nvPicPr>
        <p:blipFill>
          <a:blip r:embed="rId3"/>
          <a:stretch>
            <a:fillRect/>
          </a:stretch>
        </p:blipFill>
        <p:spPr>
          <a:xfrm>
            <a:off x="7194957" y="1916832"/>
            <a:ext cx="4700899" cy="4320480"/>
          </a:xfrm>
          <a:prstGeom prst="rect">
            <a:avLst/>
          </a:prstGeom>
        </p:spPr>
      </p:pic>
      <p:sp>
        <p:nvSpPr>
          <p:cNvPr id="7" name="TextBox 6">
            <a:extLst>
              <a:ext uri="{FF2B5EF4-FFF2-40B4-BE49-F238E27FC236}">
                <a16:creationId xmlns:a16="http://schemas.microsoft.com/office/drawing/2014/main" id="{88AD76DA-5C58-4833-8AF9-DEFD198EA19C}"/>
              </a:ext>
            </a:extLst>
          </p:cNvPr>
          <p:cNvSpPr txBox="1"/>
          <p:nvPr/>
        </p:nvSpPr>
        <p:spPr>
          <a:xfrm>
            <a:off x="296144" y="1710003"/>
            <a:ext cx="7261448" cy="1774845"/>
          </a:xfrm>
          <a:prstGeom prst="rect">
            <a:avLst/>
          </a:prstGeom>
          <a:noFill/>
        </p:spPr>
        <p:txBody>
          <a:bodyPr wrap="square">
            <a:spAutoFit/>
          </a:bodyPr>
          <a:lstStyle/>
          <a:p>
            <a:pPr marL="457200" lvl="0" indent="-457200">
              <a:spcBef>
                <a:spcPts val="400"/>
              </a:spcBef>
              <a:spcAft>
                <a:spcPts val="4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If the adjacent (purple) side has a length of 5cm and the angle α is 70°:</a:t>
            </a:r>
          </a:p>
          <a:p>
            <a:pPr marL="741045" indent="-514350">
              <a:spcBef>
                <a:spcPts val="400"/>
              </a:spcBef>
              <a:spcAft>
                <a:spcPts val="400"/>
              </a:spcAft>
              <a:buFont typeface="+mj-lt"/>
              <a:buAutoNum type="romanLcPeriod"/>
            </a:pPr>
            <a:r>
              <a:rPr lang="en-GB" sz="2400" dirty="0">
                <a:effectLst/>
                <a:latin typeface="+mj-lt"/>
                <a:ea typeface="Calibri" panose="020F0502020204030204" pitchFamily="34" charset="0"/>
                <a:cs typeface="Times New Roman" panose="02020603050405020304" pitchFamily="18" charset="0"/>
              </a:rPr>
              <a:t>what is the value of tan 70°?</a:t>
            </a:r>
          </a:p>
          <a:p>
            <a:pPr marL="741045" indent="-514350">
              <a:spcBef>
                <a:spcPts val="400"/>
              </a:spcBef>
              <a:spcAft>
                <a:spcPts val="400"/>
              </a:spcAft>
              <a:buFont typeface="+mj-lt"/>
              <a:buAutoNum type="romanLcPeriod"/>
            </a:pPr>
            <a:r>
              <a:rPr lang="en-GB" sz="2400" dirty="0">
                <a:effectLst/>
                <a:latin typeface="+mj-lt"/>
                <a:ea typeface="Calibri" panose="020F0502020204030204" pitchFamily="34" charset="0"/>
                <a:cs typeface="Times New Roman" panose="02020603050405020304" pitchFamily="18" charset="0"/>
              </a:rPr>
              <a:t>what is the length of the opposite (blue) side?</a:t>
            </a:r>
          </a:p>
        </p:txBody>
      </p:sp>
    </p:spTree>
    <p:extLst>
      <p:ext uri="{BB962C8B-B14F-4D97-AF65-F5344CB8AC3E}">
        <p14:creationId xmlns:p14="http://schemas.microsoft.com/office/powerpoint/2010/main" val="2282673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Understand the multipliers defined as sine, cosine and tangent refer to the relationships between each pair of sides within a right-angled triangle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5b, 5c</a:t>
            </a:r>
            <a:endParaRPr lang="en-GB" dirty="0"/>
          </a:p>
        </p:txBody>
      </p:sp>
      <p:pic>
        <p:nvPicPr>
          <p:cNvPr id="3" name="Picture 2">
            <a:extLst>
              <a:ext uri="{FF2B5EF4-FFF2-40B4-BE49-F238E27FC236}">
                <a16:creationId xmlns:a16="http://schemas.microsoft.com/office/drawing/2014/main" id="{03A27B56-9F7A-43C1-A5BE-48523C2C4FF0}"/>
              </a:ext>
            </a:extLst>
          </p:cNvPr>
          <p:cNvPicPr>
            <a:picLocks noChangeAspect="1"/>
          </p:cNvPicPr>
          <p:nvPr/>
        </p:nvPicPr>
        <p:blipFill>
          <a:blip r:embed="rId3"/>
          <a:stretch>
            <a:fillRect/>
          </a:stretch>
        </p:blipFill>
        <p:spPr>
          <a:xfrm>
            <a:off x="7194957" y="1916832"/>
            <a:ext cx="4700899" cy="4320480"/>
          </a:xfrm>
          <a:prstGeom prst="rect">
            <a:avLst/>
          </a:prstGeom>
        </p:spPr>
      </p:pic>
      <p:sp>
        <p:nvSpPr>
          <p:cNvPr id="7" name="TextBox 6">
            <a:extLst>
              <a:ext uri="{FF2B5EF4-FFF2-40B4-BE49-F238E27FC236}">
                <a16:creationId xmlns:a16="http://schemas.microsoft.com/office/drawing/2014/main" id="{88AD76DA-5C58-4833-8AF9-DEFD198EA19C}"/>
              </a:ext>
            </a:extLst>
          </p:cNvPr>
          <p:cNvSpPr txBox="1"/>
          <p:nvPr/>
        </p:nvSpPr>
        <p:spPr>
          <a:xfrm>
            <a:off x="296144" y="1710003"/>
            <a:ext cx="7261448" cy="3559949"/>
          </a:xfrm>
          <a:prstGeom prst="rect">
            <a:avLst/>
          </a:prstGeom>
          <a:noFill/>
        </p:spPr>
        <p:txBody>
          <a:bodyPr wrap="square">
            <a:spAutoFit/>
          </a:bodyPr>
          <a:lstStyle/>
          <a:p>
            <a:pPr marL="457200" lvl="0" indent="-457200">
              <a:spcBef>
                <a:spcPts val="400"/>
              </a:spcBef>
              <a:spcAft>
                <a:spcPts val="400"/>
              </a:spcAft>
              <a:buFont typeface="+mj-lt"/>
              <a:buAutoNum type="alphaLcParenR" startAt="2"/>
            </a:pPr>
            <a:r>
              <a:rPr lang="en-GB" sz="2400" dirty="0">
                <a:effectLst/>
                <a:latin typeface="+mn-lt"/>
                <a:ea typeface="Calibri" panose="020F0502020204030204" pitchFamily="34" charset="0"/>
                <a:cs typeface="Times New Roman" panose="02020603050405020304" pitchFamily="18" charset="0"/>
              </a:rPr>
              <a:t>If the hypotenuse (green side) has a length of 8cm and the angle α is 60°:</a:t>
            </a:r>
          </a:p>
          <a:p>
            <a:pPr marL="741045" indent="-514350">
              <a:spcBef>
                <a:spcPts val="400"/>
              </a:spcBef>
              <a:spcAft>
                <a:spcPts val="400"/>
              </a:spcAft>
              <a:buFont typeface="+mj-lt"/>
              <a:buAutoNum type="romanLcPeriod"/>
            </a:pPr>
            <a:r>
              <a:rPr lang="en-GB" sz="2400" dirty="0">
                <a:effectLst/>
                <a:latin typeface="+mn-lt"/>
                <a:ea typeface="Calibri" panose="020F0502020204030204" pitchFamily="34" charset="0"/>
                <a:cs typeface="Times New Roman" panose="02020603050405020304" pitchFamily="18" charset="0"/>
              </a:rPr>
              <a:t>what is the value of sine 60°?</a:t>
            </a:r>
          </a:p>
          <a:p>
            <a:pPr marL="741045" indent="-514350">
              <a:spcBef>
                <a:spcPts val="400"/>
              </a:spcBef>
              <a:spcAft>
                <a:spcPts val="400"/>
              </a:spcAft>
              <a:buFont typeface="+mj-lt"/>
              <a:buAutoNum type="romanLcPeriod"/>
            </a:pPr>
            <a:r>
              <a:rPr lang="en-GB" sz="2400" dirty="0">
                <a:effectLst/>
                <a:latin typeface="+mn-lt"/>
                <a:ea typeface="Calibri" panose="020F0502020204030204" pitchFamily="34" charset="0"/>
                <a:cs typeface="Times New Roman" panose="02020603050405020304" pitchFamily="18" charset="0"/>
              </a:rPr>
              <a:t>what is the length of the opposite (blue) side?</a:t>
            </a:r>
          </a:p>
          <a:p>
            <a:pPr marL="741045" indent="-514350">
              <a:spcBef>
                <a:spcPts val="400"/>
              </a:spcBef>
              <a:spcAft>
                <a:spcPts val="400"/>
              </a:spcAft>
              <a:buFont typeface="+mj-lt"/>
              <a:buAutoNum type="romanLcPeriod"/>
            </a:pPr>
            <a:r>
              <a:rPr lang="en-GB" sz="2400" dirty="0">
                <a:effectLst/>
                <a:latin typeface="+mn-lt"/>
                <a:ea typeface="Calibri" panose="020F0502020204030204" pitchFamily="34" charset="0"/>
                <a:cs typeface="Times New Roman" panose="02020603050405020304" pitchFamily="18" charset="0"/>
              </a:rPr>
              <a:t>what is the value of cosine 60°?</a:t>
            </a:r>
          </a:p>
          <a:p>
            <a:pPr marL="741045" indent="-514350">
              <a:spcBef>
                <a:spcPts val="400"/>
              </a:spcBef>
              <a:spcAft>
                <a:spcPts val="400"/>
              </a:spcAft>
              <a:buFont typeface="+mj-lt"/>
              <a:buAutoNum type="romanLcPeriod"/>
            </a:pPr>
            <a:r>
              <a:rPr lang="en-GB" sz="2400" dirty="0">
                <a:effectLst/>
                <a:latin typeface="+mn-lt"/>
                <a:ea typeface="Calibri" panose="020F0502020204030204" pitchFamily="34" charset="0"/>
                <a:cs typeface="Times New Roman" panose="02020603050405020304" pitchFamily="18" charset="0"/>
              </a:rPr>
              <a:t>what is the length of the adjacent (purple) side?</a:t>
            </a:r>
          </a:p>
          <a:p>
            <a:pPr marL="226695">
              <a:spcBef>
                <a:spcPts val="400"/>
              </a:spcBef>
              <a:spcAft>
                <a:spcPts val="400"/>
              </a:spcAft>
              <a:buNone/>
            </a:pPr>
            <a:endParaRPr lang="en-GB" sz="2400" i="1" dirty="0">
              <a:effectLst/>
              <a:latin typeface="Myriad Pro"/>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C85E2EA-B436-4E79-95FA-C29A2C4C6DFE}"/>
              </a:ext>
            </a:extLst>
          </p:cNvPr>
          <p:cNvSpPr txBox="1"/>
          <p:nvPr/>
        </p:nvSpPr>
        <p:spPr>
          <a:xfrm>
            <a:off x="116849" y="4669787"/>
            <a:ext cx="7440743" cy="1200329"/>
          </a:xfrm>
          <a:prstGeom prst="rect">
            <a:avLst/>
          </a:prstGeom>
          <a:noFill/>
        </p:spPr>
        <p:txBody>
          <a:bodyPr wrap="square">
            <a:spAutoFit/>
          </a:bodyPr>
          <a:lstStyle/>
          <a:p>
            <a:pPr marL="741045" indent="-514350">
              <a:spcBef>
                <a:spcPts val="400"/>
              </a:spcBef>
              <a:spcAft>
                <a:spcPts val="400"/>
              </a:spcAft>
              <a:buFont typeface="+mj-lt"/>
              <a:buAutoNum type="alphaLcParenR" startAt="3"/>
            </a:pPr>
            <a:r>
              <a:rPr lang="en-GB" sz="2400" dirty="0">
                <a:effectLst/>
                <a:latin typeface="+mn-lt"/>
                <a:ea typeface="Calibri" panose="020F0502020204030204" pitchFamily="34" charset="0"/>
                <a:cs typeface="Times New Roman" panose="02020603050405020304" pitchFamily="18" charset="0"/>
              </a:rPr>
              <a:t>If the hypotenuse is 1cm and the angle α is 45°, what are the lengths of the opposite and adjacent sides?</a:t>
            </a:r>
            <a:endParaRPr lang="en-GB" sz="2400" dirty="0">
              <a:latin typeface="+mn-lt"/>
            </a:endParaRPr>
          </a:p>
        </p:txBody>
      </p:sp>
    </p:spTree>
    <p:extLst>
      <p:ext uri="{BB962C8B-B14F-4D97-AF65-F5344CB8AC3E}">
        <p14:creationId xmlns:p14="http://schemas.microsoft.com/office/powerpoint/2010/main" val="4059224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0585176"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mj-ea"/>
                <a:cs typeface="Arial" panose="020B0604020202020204" pitchFamily="34" charset="0"/>
              </a:rPr>
              <a:t>Understand the multipliers defined as sine, cosine and tangent refer to the relationships between each pair of sides within a right-angled triangle</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Example 5</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1468285" y="5171609"/>
            <a:ext cx="9255429" cy="1182528"/>
          </a:xfrm>
          <a:prstGeom prst="rect">
            <a:avLst/>
          </a:prstGeom>
        </p:spPr>
        <p:txBody>
          <a:bodyPr anchor="ctr">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strategies do you use to help students understand the conventions for naming the sides in a right angled triangle?</a:t>
            </a:r>
          </a:p>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dirty="0"/>
              <a:t>When would you progress from the ‘standard orientation’ shown here to include ‘non-standard’ examples?</a:t>
            </a:r>
            <a:endPar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grpSp>
        <p:nvGrpSpPr>
          <p:cNvPr id="3" name="Group 2">
            <a:extLst>
              <a:ext uri="{FF2B5EF4-FFF2-40B4-BE49-F238E27FC236}">
                <a16:creationId xmlns:a16="http://schemas.microsoft.com/office/drawing/2014/main" id="{73C76B3C-F946-4043-A267-E7B29327AB21}"/>
              </a:ext>
            </a:extLst>
          </p:cNvPr>
          <p:cNvGrpSpPr/>
          <p:nvPr/>
        </p:nvGrpSpPr>
        <p:grpSpPr>
          <a:xfrm>
            <a:off x="296955" y="1556792"/>
            <a:ext cx="11377265" cy="3168352"/>
            <a:chOff x="296955" y="1556792"/>
            <a:chExt cx="11377265" cy="3168352"/>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96955" y="1556792"/>
              <a:ext cx="11377265" cy="316835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spcBef>
                  <a:spcPts val="400"/>
                </a:spcBef>
                <a:spcAft>
                  <a:spcPts val="400"/>
                </a:spcAft>
                <a:buFont typeface="+mj-lt"/>
                <a:buAutoNum type="alphaLcParenR"/>
              </a:pPr>
              <a:r>
                <a:rPr lang="en-GB" sz="1800" dirty="0">
                  <a:effectLst/>
                  <a:latin typeface="+mn-lt"/>
                  <a:ea typeface="Calibri" panose="020F0502020204030204" pitchFamily="34" charset="0"/>
                  <a:cs typeface="Times New Roman" panose="02020603050405020304" pitchFamily="18" charset="0"/>
                </a:rPr>
                <a:t>If the adjacent (purple) side has a length of 5cm and the angle α is 70°:</a:t>
              </a:r>
            </a:p>
            <a:p>
              <a:pPr marL="626745" indent="-400050">
                <a:spcBef>
                  <a:spcPts val="400"/>
                </a:spcBef>
                <a:spcAft>
                  <a:spcPts val="400"/>
                </a:spcAft>
                <a:buFont typeface="+mj-lt"/>
                <a:buAutoNum type="romanLcPeriod"/>
              </a:pPr>
              <a:r>
                <a:rPr lang="en-GB" sz="1800" dirty="0">
                  <a:effectLst/>
                  <a:latin typeface="+mn-lt"/>
                  <a:ea typeface="Calibri" panose="020F0502020204030204" pitchFamily="34" charset="0"/>
                  <a:cs typeface="Times New Roman" panose="02020603050405020304" pitchFamily="18" charset="0"/>
                </a:rPr>
                <a:t>what is the value of tan 70°?</a:t>
              </a:r>
            </a:p>
            <a:p>
              <a:pPr marL="626745" indent="-400050">
                <a:spcBef>
                  <a:spcPts val="400"/>
                </a:spcBef>
                <a:spcAft>
                  <a:spcPts val="400"/>
                </a:spcAft>
                <a:buFont typeface="+mj-lt"/>
                <a:buAutoNum type="romanLcPeriod"/>
              </a:pPr>
              <a:r>
                <a:rPr lang="en-GB" sz="1800" dirty="0">
                  <a:effectLst/>
                  <a:latin typeface="+mn-lt"/>
                  <a:ea typeface="Calibri" panose="020F0502020204030204" pitchFamily="34" charset="0"/>
                  <a:cs typeface="Times New Roman" panose="02020603050405020304" pitchFamily="18" charset="0"/>
                </a:rPr>
                <a:t>what is the length of the opposite (blue) side?</a:t>
              </a:r>
            </a:p>
            <a:p>
              <a:pPr marL="457200" lvl="0" indent="-457200">
                <a:spcBef>
                  <a:spcPts val="400"/>
                </a:spcBef>
                <a:spcAft>
                  <a:spcPts val="400"/>
                </a:spcAft>
                <a:buFont typeface="+mj-lt"/>
                <a:buAutoNum type="alphaLcParenR" startAt="2"/>
              </a:pPr>
              <a:r>
                <a:rPr lang="en-GB" sz="1800" dirty="0">
                  <a:effectLst/>
                  <a:latin typeface="+mn-lt"/>
                  <a:ea typeface="Calibri" panose="020F0502020204030204" pitchFamily="34" charset="0"/>
                  <a:cs typeface="Times New Roman" panose="02020603050405020304" pitchFamily="18" charset="0"/>
                </a:rPr>
                <a:t>If the hypotenuse (green side) has a length of 8cm and the angle α is 60°:</a:t>
              </a:r>
            </a:p>
            <a:p>
              <a:pPr marL="626745" indent="-400050">
                <a:spcBef>
                  <a:spcPts val="400"/>
                </a:spcBef>
                <a:spcAft>
                  <a:spcPts val="400"/>
                </a:spcAft>
                <a:buFont typeface="+mj-lt"/>
                <a:buAutoNum type="romanLcPeriod"/>
              </a:pPr>
              <a:r>
                <a:rPr lang="en-GB" sz="1800" dirty="0">
                  <a:effectLst/>
                  <a:latin typeface="+mn-lt"/>
                  <a:ea typeface="Calibri" panose="020F0502020204030204" pitchFamily="34" charset="0"/>
                  <a:cs typeface="Times New Roman" panose="02020603050405020304" pitchFamily="18" charset="0"/>
                </a:rPr>
                <a:t>what is the value of sine 60°?</a:t>
              </a:r>
            </a:p>
            <a:p>
              <a:pPr marL="626745" indent="-400050">
                <a:spcBef>
                  <a:spcPts val="400"/>
                </a:spcBef>
                <a:spcAft>
                  <a:spcPts val="400"/>
                </a:spcAft>
                <a:buFont typeface="+mj-lt"/>
                <a:buAutoNum type="romanLcPeriod"/>
              </a:pPr>
              <a:r>
                <a:rPr lang="en-GB" sz="1800" dirty="0">
                  <a:effectLst/>
                  <a:latin typeface="+mn-lt"/>
                  <a:ea typeface="Calibri" panose="020F0502020204030204" pitchFamily="34" charset="0"/>
                  <a:cs typeface="Times New Roman" panose="02020603050405020304" pitchFamily="18" charset="0"/>
                </a:rPr>
                <a:t>what is the length of the opposite (blue) side?</a:t>
              </a:r>
            </a:p>
            <a:p>
              <a:pPr marL="626745" indent="-400050">
                <a:spcBef>
                  <a:spcPts val="400"/>
                </a:spcBef>
                <a:spcAft>
                  <a:spcPts val="400"/>
                </a:spcAft>
                <a:buFont typeface="+mj-lt"/>
                <a:buAutoNum type="romanLcPeriod"/>
              </a:pPr>
              <a:r>
                <a:rPr lang="en-GB" sz="1800" dirty="0">
                  <a:effectLst/>
                  <a:latin typeface="+mn-lt"/>
                  <a:ea typeface="Calibri" panose="020F0502020204030204" pitchFamily="34" charset="0"/>
                  <a:cs typeface="Times New Roman" panose="02020603050405020304" pitchFamily="18" charset="0"/>
                </a:rPr>
                <a:t>what is the value of cosine 60°?</a:t>
              </a:r>
            </a:p>
            <a:p>
              <a:pPr marL="626745" indent="-400050">
                <a:spcBef>
                  <a:spcPts val="400"/>
                </a:spcBef>
                <a:spcAft>
                  <a:spcPts val="400"/>
                </a:spcAft>
                <a:buFont typeface="+mj-lt"/>
                <a:buAutoNum type="romanLcPeriod"/>
              </a:pPr>
              <a:r>
                <a:rPr lang="en-GB" sz="1800" dirty="0">
                  <a:effectLst/>
                  <a:latin typeface="+mn-lt"/>
                  <a:ea typeface="Calibri" panose="020F0502020204030204" pitchFamily="34" charset="0"/>
                  <a:cs typeface="Times New Roman" panose="02020603050405020304" pitchFamily="18" charset="0"/>
                </a:rPr>
                <a:t>what is the length of the adjacent (purple) side? </a:t>
              </a:r>
            </a:p>
            <a:p>
              <a:pPr marL="457200">
                <a:spcBef>
                  <a:spcPts val="400"/>
                </a:spcBef>
                <a:spcAft>
                  <a:spcPts val="400"/>
                </a:spcAft>
                <a:buFont typeface="+mj-lt"/>
                <a:buAutoNum type="alphaLcParenR" startAt="3"/>
              </a:pPr>
              <a:r>
                <a:rPr lang="en-GB" sz="1800" dirty="0">
                  <a:effectLst/>
                  <a:latin typeface="+mn-lt"/>
                  <a:ea typeface="Calibri" panose="020F0502020204030204" pitchFamily="34" charset="0"/>
                  <a:cs typeface="Times New Roman" panose="02020603050405020304" pitchFamily="18" charset="0"/>
                </a:rPr>
                <a:t>If the hypotenuse is 1cm and the angle α is 45°, what are the lengths of the opposite and adjacent sides?</a:t>
              </a:r>
            </a:p>
          </p:txBody>
        </p:sp>
        <p:pic>
          <p:nvPicPr>
            <p:cNvPr id="2" name="Picture 1">
              <a:extLst>
                <a:ext uri="{FF2B5EF4-FFF2-40B4-BE49-F238E27FC236}">
                  <a16:creationId xmlns:a16="http://schemas.microsoft.com/office/drawing/2014/main" id="{9411AC50-C3E5-41B6-BAE3-C95C471C9063}"/>
                </a:ext>
              </a:extLst>
            </p:cNvPr>
            <p:cNvPicPr>
              <a:picLocks noChangeAspect="1"/>
            </p:cNvPicPr>
            <p:nvPr/>
          </p:nvPicPr>
          <p:blipFill>
            <a:blip r:embed="rId4"/>
            <a:stretch>
              <a:fillRect/>
            </a:stretch>
          </p:blipFill>
          <p:spPr>
            <a:xfrm>
              <a:off x="8688288" y="1651891"/>
              <a:ext cx="2820254" cy="2593463"/>
            </a:xfrm>
            <a:prstGeom prst="rect">
              <a:avLst/>
            </a:prstGeom>
          </p:spPr>
        </p:pic>
      </p:grpSp>
    </p:spTree>
    <p:custDataLst>
      <p:tags r:id="rId1"/>
    </p:custDataLst>
    <p:extLst>
      <p:ext uri="{BB962C8B-B14F-4D97-AF65-F5344CB8AC3E}">
        <p14:creationId xmlns:p14="http://schemas.microsoft.com/office/powerpoint/2010/main" val="4132355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Use the values of sine, cosine and tangent on a calculator to find unknown angles where the lengths of a right-angled triangle are known</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7" name="TextBox 6">
            <a:extLst>
              <a:ext uri="{FF2B5EF4-FFF2-40B4-BE49-F238E27FC236}">
                <a16:creationId xmlns:a16="http://schemas.microsoft.com/office/drawing/2014/main" id="{19E82BD9-5A82-49E4-A609-E12F5D23785F}"/>
              </a:ext>
            </a:extLst>
          </p:cNvPr>
          <p:cNvSpPr txBox="1"/>
          <p:nvPr/>
        </p:nvSpPr>
        <p:spPr>
          <a:xfrm>
            <a:off x="5231904" y="1323592"/>
            <a:ext cx="6096000" cy="4975721"/>
          </a:xfrm>
          <a:prstGeom prst="rect">
            <a:avLst/>
          </a:prstGeom>
          <a:noFill/>
        </p:spPr>
        <p:txBody>
          <a:bodyPr wrap="square">
            <a:spAutoFit/>
          </a:bodyPr>
          <a:lstStyle/>
          <a:p>
            <a:pP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What are the values of α if the length of the blue line in this unit circle diagram is:</a:t>
            </a:r>
          </a:p>
          <a:p>
            <a:pPr marL="457200" indent="-457200">
              <a:spcBef>
                <a:spcPts val="400"/>
              </a:spcBef>
              <a:spcAft>
                <a:spcPts val="400"/>
              </a:spcAft>
              <a:buFont typeface="+mj-lt"/>
              <a:buAutoNum type="alphaLcParenR"/>
            </a:pPr>
            <a:r>
              <a:rPr lang="en-GB" sz="2400" dirty="0">
                <a:effectLst/>
                <a:latin typeface="+mn-lt"/>
                <a:ea typeface="Calibri" panose="020F0502020204030204" pitchFamily="34" charset="0"/>
                <a:cs typeface="Times New Roman" panose="02020603050405020304" pitchFamily="18" charset="0"/>
              </a:rPr>
              <a:t>0.5?</a:t>
            </a:r>
          </a:p>
          <a:p>
            <a:pPr marL="457200" indent="-457200">
              <a:spcBef>
                <a:spcPts val="400"/>
              </a:spcBef>
              <a:spcAft>
                <a:spcPts val="400"/>
              </a:spcAft>
              <a:buFont typeface="+mj-lt"/>
              <a:buAutoNum type="alphaLcParenR"/>
            </a:pPr>
            <a:r>
              <a:rPr lang="en-GB" sz="2400" dirty="0">
                <a:effectLst/>
                <a:latin typeface="+mn-lt"/>
                <a:ea typeface="Calibri" panose="020F0502020204030204" pitchFamily="34" charset="0"/>
                <a:cs typeface="Times New Roman" panose="02020603050405020304" pitchFamily="18" charset="0"/>
              </a:rPr>
              <a:t>0.38?</a:t>
            </a:r>
          </a:p>
          <a:p>
            <a:pPr marL="457200" indent="-457200">
              <a:spcBef>
                <a:spcPts val="400"/>
              </a:spcBef>
              <a:spcAft>
                <a:spcPts val="400"/>
              </a:spcAft>
              <a:buFont typeface="+mj-lt"/>
              <a:buAutoNum type="alphaLcParenR"/>
            </a:pPr>
            <a:r>
              <a:rPr lang="en-GB" sz="2400" dirty="0">
                <a:effectLst/>
                <a:latin typeface="+mn-lt"/>
                <a:ea typeface="Calibri" panose="020F0502020204030204" pitchFamily="34" charset="0"/>
                <a:cs typeface="Times New Roman" panose="02020603050405020304" pitchFamily="18" charset="0"/>
              </a:rPr>
              <a:t>0.9?</a:t>
            </a:r>
          </a:p>
          <a:p>
            <a:pPr marL="457200" indent="-457200">
              <a:spcBef>
                <a:spcPts val="400"/>
              </a:spcBef>
              <a:spcAft>
                <a:spcPts val="400"/>
              </a:spcAft>
              <a:buFont typeface="+mj-lt"/>
              <a:buAutoNum type="alphaLcParenR"/>
            </a:pPr>
            <a:r>
              <a:rPr lang="en-GB" sz="2400" dirty="0">
                <a:effectLst/>
                <a:latin typeface="+mn-lt"/>
                <a:ea typeface="Calibri" panose="020F0502020204030204" pitchFamily="34" charset="0"/>
                <a:cs typeface="Times New Roman" panose="02020603050405020304" pitchFamily="18" charset="0"/>
              </a:rPr>
              <a:t>1.2?</a:t>
            </a:r>
          </a:p>
          <a:p>
            <a:pP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What are the values of α if the length of the purple line is:</a:t>
            </a:r>
          </a:p>
          <a:p>
            <a:pPr marL="457200" indent="-457200">
              <a:spcBef>
                <a:spcPts val="400"/>
              </a:spcBef>
              <a:spcAft>
                <a:spcPts val="400"/>
              </a:spcAft>
              <a:buFont typeface="+mj-lt"/>
              <a:buAutoNum type="alphaLcParenR" startAt="5"/>
            </a:pPr>
            <a:r>
              <a:rPr lang="en-GB" sz="2400" dirty="0">
                <a:effectLst/>
                <a:latin typeface="+mn-lt"/>
                <a:ea typeface="Calibri" panose="020F0502020204030204" pitchFamily="34" charset="0"/>
                <a:cs typeface="Times New Roman" panose="02020603050405020304" pitchFamily="18" charset="0"/>
              </a:rPr>
              <a:t>¾ ?</a:t>
            </a:r>
          </a:p>
          <a:p>
            <a:pPr marL="457200" indent="-457200">
              <a:spcBef>
                <a:spcPts val="400"/>
              </a:spcBef>
              <a:spcAft>
                <a:spcPts val="400"/>
              </a:spcAft>
              <a:buFont typeface="+mj-lt"/>
              <a:buAutoNum type="alphaLcParenR" startAt="5"/>
            </a:pPr>
            <a:r>
              <a:rPr lang="en-GB" sz="2400" dirty="0">
                <a:effectLst/>
                <a:latin typeface="+mn-lt"/>
                <a:ea typeface="Calibri" panose="020F0502020204030204" pitchFamily="34" charset="0"/>
                <a:cs typeface="Times New Roman" panose="02020603050405020304" pitchFamily="18" charset="0"/>
              </a:rPr>
              <a:t>0.7777?</a:t>
            </a:r>
          </a:p>
          <a:p>
            <a:pPr marL="457200" indent="-457200">
              <a:spcBef>
                <a:spcPts val="400"/>
              </a:spcBef>
              <a:spcAft>
                <a:spcPts val="400"/>
              </a:spcAft>
              <a:buFont typeface="+mj-lt"/>
              <a:buAutoNum type="alphaLcParenR" startAt="5"/>
            </a:pPr>
            <a:r>
              <a:rPr lang="en-GB" sz="2400" dirty="0">
                <a:effectLst/>
                <a:latin typeface="+mn-lt"/>
                <a:ea typeface="Calibri" panose="020F0502020204030204" pitchFamily="34" charset="0"/>
                <a:cs typeface="Times New Roman" panose="02020603050405020304" pitchFamily="18" charset="0"/>
              </a:rPr>
              <a:t>−0.4?</a:t>
            </a:r>
          </a:p>
        </p:txBody>
      </p:sp>
      <p:pic>
        <p:nvPicPr>
          <p:cNvPr id="8" name="Picture 7">
            <a:extLst>
              <a:ext uri="{FF2B5EF4-FFF2-40B4-BE49-F238E27FC236}">
                <a16:creationId xmlns:a16="http://schemas.microsoft.com/office/drawing/2014/main" id="{4323F17E-AB9B-4C75-892C-CCA605626190}"/>
              </a:ext>
            </a:extLst>
          </p:cNvPr>
          <p:cNvPicPr>
            <a:picLocks noChangeAspect="1"/>
          </p:cNvPicPr>
          <p:nvPr/>
        </p:nvPicPr>
        <p:blipFill>
          <a:blip r:embed="rId3"/>
          <a:stretch>
            <a:fillRect/>
          </a:stretch>
        </p:blipFill>
        <p:spPr>
          <a:xfrm>
            <a:off x="836645" y="1958107"/>
            <a:ext cx="4029805" cy="3706689"/>
          </a:xfrm>
          <a:prstGeom prst="rect">
            <a:avLst/>
          </a:prstGeom>
        </p:spPr>
      </p:pic>
    </p:spTree>
    <p:extLst>
      <p:ext uri="{BB962C8B-B14F-4D97-AF65-F5344CB8AC3E}">
        <p14:creationId xmlns:p14="http://schemas.microsoft.com/office/powerpoint/2010/main" val="1202168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0585176"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1800" b="1" dirty="0"/>
              <a:t>Use the values of sine, cosine and tangent on a calculator to find unknown angles where the lengths of a right-angled triangle are known</a:t>
            </a:r>
            <a:endParaRPr kumimoji="0" lang="en-GB" sz="1800" b="1" i="0" u="none" strike="noStrike" kern="1200" cap="none" spc="0" normalizeH="0" baseline="0" noProof="0" dirty="0">
              <a:ln>
                <a:noFill/>
              </a:ln>
              <a:solidFill>
                <a:srgbClr val="FFFFFF"/>
              </a:solidFill>
              <a:effectLst/>
              <a:uLnTx/>
              <a:uFillTx/>
              <a:latin typeface="Arial"/>
              <a:ea typeface="+mj-ea"/>
              <a:cs typeface="Arial" panose="020B0604020202020204" pitchFamily="34" charset="0"/>
            </a:endParaRP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Example 6</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Students often struggle to understand the inputs and outputs of a calculator when using trigonometric ratios. To what extent might using tables of values be helpful as an intermediate step?</a:t>
            </a:r>
          </a:p>
        </p:txBody>
      </p:sp>
      <p:grpSp>
        <p:nvGrpSpPr>
          <p:cNvPr id="2" name="Group 1">
            <a:extLst>
              <a:ext uri="{FF2B5EF4-FFF2-40B4-BE49-F238E27FC236}">
                <a16:creationId xmlns:a16="http://schemas.microsoft.com/office/drawing/2014/main" id="{12562100-9CFF-48CB-BD44-5BCFFC7AEFC6}"/>
              </a:ext>
            </a:extLst>
          </p:cNvPr>
          <p:cNvGrpSpPr/>
          <p:nvPr/>
        </p:nvGrpSpPr>
        <p:grpSpPr>
          <a:xfrm>
            <a:off x="285393" y="1559158"/>
            <a:ext cx="6182909" cy="4534137"/>
            <a:chOff x="285393" y="1559158"/>
            <a:chExt cx="6182909" cy="4534137"/>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07690" y="1559158"/>
              <a:ext cx="6160612" cy="4534137"/>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585858"/>
                </a:solidFill>
                <a:effectLst/>
                <a:uLnTx/>
                <a:uFillTx/>
                <a:latin typeface="Arial"/>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7C01D28-23EB-4855-AA3B-04D828485223}"/>
                </a:ext>
              </a:extLst>
            </p:cNvPr>
            <p:cNvSpPr txBox="1"/>
            <p:nvPr/>
          </p:nvSpPr>
          <p:spPr>
            <a:xfrm>
              <a:off x="3138238" y="1707696"/>
              <a:ext cx="3259635" cy="4237057"/>
            </a:xfrm>
            <a:prstGeom prst="rect">
              <a:avLst/>
            </a:prstGeom>
            <a:noFill/>
          </p:spPr>
          <p:txBody>
            <a:bodyPr wrap="square">
              <a:spAutoFit/>
            </a:bodyPr>
            <a:lstStyle/>
            <a:p>
              <a:pPr>
                <a:spcBef>
                  <a:spcPts val="400"/>
                </a:spcBef>
                <a:spcAft>
                  <a:spcPts val="400"/>
                </a:spcAft>
                <a:buNone/>
              </a:pPr>
              <a:r>
                <a:rPr lang="en-GB" sz="1800" dirty="0">
                  <a:effectLst/>
                  <a:latin typeface="+mn-lt"/>
                  <a:ea typeface="Calibri" panose="020F0502020204030204" pitchFamily="34" charset="0"/>
                  <a:cs typeface="Times New Roman" panose="02020603050405020304" pitchFamily="18" charset="0"/>
                </a:rPr>
                <a:t>What are the values of α if the length of the blue line in this unit circle diagram is:</a:t>
              </a:r>
            </a:p>
            <a:p>
              <a:pPr marL="457200" indent="-457200">
                <a:spcBef>
                  <a:spcPts val="400"/>
                </a:spcBef>
                <a:spcAft>
                  <a:spcPts val="400"/>
                </a:spcAft>
                <a:buFont typeface="+mj-lt"/>
                <a:buAutoNum type="alphaLcParenR"/>
              </a:pPr>
              <a:r>
                <a:rPr lang="en-GB" sz="1800" dirty="0">
                  <a:effectLst/>
                  <a:latin typeface="+mn-lt"/>
                  <a:ea typeface="Calibri" panose="020F0502020204030204" pitchFamily="34" charset="0"/>
                  <a:cs typeface="Times New Roman" panose="02020603050405020304" pitchFamily="18" charset="0"/>
                </a:rPr>
                <a:t>0.5?</a:t>
              </a:r>
            </a:p>
            <a:p>
              <a:pPr marL="457200" indent="-457200">
                <a:spcBef>
                  <a:spcPts val="400"/>
                </a:spcBef>
                <a:spcAft>
                  <a:spcPts val="400"/>
                </a:spcAft>
                <a:buFont typeface="+mj-lt"/>
                <a:buAutoNum type="alphaLcParenR"/>
              </a:pPr>
              <a:r>
                <a:rPr lang="en-GB" sz="1800" dirty="0">
                  <a:effectLst/>
                  <a:latin typeface="+mn-lt"/>
                  <a:ea typeface="Calibri" panose="020F0502020204030204" pitchFamily="34" charset="0"/>
                  <a:cs typeface="Times New Roman" panose="02020603050405020304" pitchFamily="18" charset="0"/>
                </a:rPr>
                <a:t>0.38?</a:t>
              </a:r>
            </a:p>
            <a:p>
              <a:pPr marL="457200" indent="-457200">
                <a:spcBef>
                  <a:spcPts val="400"/>
                </a:spcBef>
                <a:spcAft>
                  <a:spcPts val="400"/>
                </a:spcAft>
                <a:buFont typeface="+mj-lt"/>
                <a:buAutoNum type="alphaLcParenR"/>
              </a:pPr>
              <a:r>
                <a:rPr lang="en-GB" sz="1800" dirty="0">
                  <a:effectLst/>
                  <a:latin typeface="+mn-lt"/>
                  <a:ea typeface="Calibri" panose="020F0502020204030204" pitchFamily="34" charset="0"/>
                  <a:cs typeface="Times New Roman" panose="02020603050405020304" pitchFamily="18" charset="0"/>
                </a:rPr>
                <a:t>0.9?</a:t>
              </a:r>
            </a:p>
            <a:p>
              <a:pPr marL="457200" indent="-457200">
                <a:spcBef>
                  <a:spcPts val="400"/>
                </a:spcBef>
                <a:spcAft>
                  <a:spcPts val="400"/>
                </a:spcAft>
                <a:buFont typeface="+mj-lt"/>
                <a:buAutoNum type="alphaLcParenR"/>
              </a:pPr>
              <a:r>
                <a:rPr lang="en-GB" sz="1800" dirty="0">
                  <a:effectLst/>
                  <a:latin typeface="+mn-lt"/>
                  <a:ea typeface="Calibri" panose="020F0502020204030204" pitchFamily="34" charset="0"/>
                  <a:cs typeface="Times New Roman" panose="02020603050405020304" pitchFamily="18" charset="0"/>
                </a:rPr>
                <a:t>1.2?</a:t>
              </a:r>
            </a:p>
            <a:p>
              <a:pPr>
                <a:spcBef>
                  <a:spcPts val="400"/>
                </a:spcBef>
                <a:spcAft>
                  <a:spcPts val="400"/>
                </a:spcAft>
                <a:buNone/>
              </a:pPr>
              <a:r>
                <a:rPr lang="en-GB" sz="1800" dirty="0">
                  <a:effectLst/>
                  <a:latin typeface="+mn-lt"/>
                  <a:ea typeface="Calibri" panose="020F0502020204030204" pitchFamily="34" charset="0"/>
                  <a:cs typeface="Times New Roman" panose="02020603050405020304" pitchFamily="18" charset="0"/>
                </a:rPr>
                <a:t>What are the values of α if the length of the purple line is:</a:t>
              </a:r>
            </a:p>
            <a:p>
              <a:pPr marL="457200" indent="-457200">
                <a:spcBef>
                  <a:spcPts val="400"/>
                </a:spcBef>
                <a:spcAft>
                  <a:spcPts val="400"/>
                </a:spcAft>
                <a:buFont typeface="+mj-lt"/>
                <a:buAutoNum type="alphaLcParenR" startAt="5"/>
              </a:pPr>
              <a:r>
                <a:rPr lang="en-GB" sz="1800" dirty="0">
                  <a:effectLst/>
                  <a:latin typeface="+mn-lt"/>
                  <a:ea typeface="Calibri" panose="020F0502020204030204" pitchFamily="34" charset="0"/>
                  <a:cs typeface="Times New Roman" panose="02020603050405020304" pitchFamily="18" charset="0"/>
                </a:rPr>
                <a:t>¾ ?</a:t>
              </a:r>
            </a:p>
            <a:p>
              <a:pPr marL="457200" indent="-457200">
                <a:spcBef>
                  <a:spcPts val="400"/>
                </a:spcBef>
                <a:spcAft>
                  <a:spcPts val="400"/>
                </a:spcAft>
                <a:buFont typeface="+mj-lt"/>
                <a:buAutoNum type="alphaLcParenR" startAt="5"/>
              </a:pPr>
              <a:r>
                <a:rPr lang="en-GB" sz="1800" dirty="0">
                  <a:effectLst/>
                  <a:latin typeface="+mn-lt"/>
                  <a:ea typeface="Calibri" panose="020F0502020204030204" pitchFamily="34" charset="0"/>
                  <a:cs typeface="Times New Roman" panose="02020603050405020304" pitchFamily="18" charset="0"/>
                </a:rPr>
                <a:t>0.7777?</a:t>
              </a:r>
            </a:p>
            <a:p>
              <a:pPr marL="457200" indent="-457200">
                <a:spcBef>
                  <a:spcPts val="400"/>
                </a:spcBef>
                <a:spcAft>
                  <a:spcPts val="400"/>
                </a:spcAft>
                <a:buFont typeface="+mj-lt"/>
                <a:buAutoNum type="alphaLcParenR" startAt="5"/>
              </a:pPr>
              <a:r>
                <a:rPr lang="en-GB" sz="1800" dirty="0">
                  <a:effectLst/>
                  <a:latin typeface="+mn-lt"/>
                  <a:ea typeface="Calibri" panose="020F0502020204030204" pitchFamily="34" charset="0"/>
                  <a:cs typeface="Times New Roman" panose="02020603050405020304" pitchFamily="18" charset="0"/>
                </a:rPr>
                <a:t>−0.4?</a:t>
              </a:r>
            </a:p>
          </p:txBody>
        </p:sp>
        <p:pic>
          <p:nvPicPr>
            <p:cNvPr id="3" name="Picture 2">
              <a:extLst>
                <a:ext uri="{FF2B5EF4-FFF2-40B4-BE49-F238E27FC236}">
                  <a16:creationId xmlns:a16="http://schemas.microsoft.com/office/drawing/2014/main" id="{DE10C222-D2B9-400F-B31F-3B078EB277DA}"/>
                </a:ext>
              </a:extLst>
            </p:cNvPr>
            <p:cNvPicPr>
              <a:picLocks noChangeAspect="1"/>
            </p:cNvPicPr>
            <p:nvPr/>
          </p:nvPicPr>
          <p:blipFill>
            <a:blip r:embed="rId4"/>
            <a:stretch>
              <a:fillRect/>
            </a:stretch>
          </p:blipFill>
          <p:spPr>
            <a:xfrm>
              <a:off x="285393" y="2528884"/>
              <a:ext cx="2820864" cy="2594682"/>
            </a:xfrm>
            <a:prstGeom prst="rect">
              <a:avLst/>
            </a:prstGeom>
          </p:spPr>
        </p:pic>
      </p:grpSp>
    </p:spTree>
    <p:custDataLst>
      <p:tags r:id="rId1"/>
    </p:custDataLst>
    <p:extLst>
      <p:ext uri="{BB962C8B-B14F-4D97-AF65-F5344CB8AC3E}">
        <p14:creationId xmlns:p14="http://schemas.microsoft.com/office/powerpoint/2010/main" val="963706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579413" y="1401995"/>
          <a:ext cx="11011552" cy="2291080"/>
        </p:xfrm>
        <a:graphic>
          <a:graphicData uri="http://schemas.openxmlformats.org/drawingml/2006/table">
            <a:tbl>
              <a:tblPr firstRow="1" bandRow="1">
                <a:tableStyleId>{E8B1032C-EA38-4F05-BA0D-38AFFFC7BED3}</a:tableStyleId>
              </a:tblPr>
              <a:tblGrid>
                <a:gridCol w="1628155">
                  <a:extLst>
                    <a:ext uri="{9D8B030D-6E8A-4147-A177-3AD203B41FA5}">
                      <a16:colId xmlns:a16="http://schemas.microsoft.com/office/drawing/2014/main" val="2438572298"/>
                    </a:ext>
                  </a:extLst>
                </a:gridCol>
                <a:gridCol w="9383397">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r>
                        <a:rPr lang="en-GB" dirty="0"/>
                        <a:t>adjacent</a:t>
                      </a:r>
                    </a:p>
                  </a:txBody>
                  <a:tcPr/>
                </a:tc>
                <a:tc>
                  <a:txBody>
                    <a:bodyPr/>
                    <a:lstStyle/>
                    <a:p>
                      <a:r>
                        <a:rPr lang="en-GB" sz="1800" kern="1200" dirty="0">
                          <a:solidFill>
                            <a:schemeClr val="tx1"/>
                          </a:solidFill>
                          <a:effectLst/>
                          <a:latin typeface="+mn-lt"/>
                          <a:ea typeface="+mn-ea"/>
                          <a:cs typeface="+mn-cs"/>
                        </a:rPr>
                        <a:t>In trigonometry, one of the shorter two sides in a right-angled triangle. The side adjacent or next to a given angle.</a:t>
                      </a:r>
                      <a:endParaRPr lang="en-GB" dirty="0"/>
                    </a:p>
                  </a:txBody>
                  <a:tcPr/>
                </a:tc>
                <a:extLst>
                  <a:ext uri="{0D108BD9-81ED-4DB2-BD59-A6C34878D82A}">
                    <a16:rowId xmlns:a16="http://schemas.microsoft.com/office/drawing/2014/main" val="2719448778"/>
                  </a:ext>
                </a:extLst>
              </a:tr>
              <a:tr h="370840">
                <a:tc>
                  <a:txBody>
                    <a:bodyPr/>
                    <a:lstStyle/>
                    <a:p>
                      <a:r>
                        <a:rPr lang="en-GB" sz="1800" kern="1200" dirty="0">
                          <a:solidFill>
                            <a:schemeClr val="tx1"/>
                          </a:solidFill>
                          <a:effectLst/>
                          <a:latin typeface="+mn-lt"/>
                          <a:ea typeface="+mn-ea"/>
                          <a:cs typeface="+mn-cs"/>
                        </a:rPr>
                        <a:t>hypotenuse</a:t>
                      </a:r>
                      <a:endParaRPr lang="en-GB" dirty="0"/>
                    </a:p>
                  </a:txBody>
                  <a:tcPr/>
                </a:tc>
                <a:tc>
                  <a:txBody>
                    <a:bodyPr/>
                    <a:lstStyle/>
                    <a:p>
                      <a:r>
                        <a:rPr lang="en-GB" sz="1800" kern="1200" dirty="0">
                          <a:solidFill>
                            <a:schemeClr val="tx1"/>
                          </a:solidFill>
                          <a:effectLst/>
                          <a:latin typeface="+mn-lt"/>
                          <a:ea typeface="+mn-ea"/>
                          <a:cs typeface="+mn-cs"/>
                        </a:rPr>
                        <a:t>In trigonometry, the longest side of a right-angled triangle. The side opposite the right-angle.</a:t>
                      </a:r>
                      <a:endParaRPr lang="en-GB" dirty="0"/>
                    </a:p>
                  </a:txBody>
                  <a:tcPr/>
                </a:tc>
                <a:extLst>
                  <a:ext uri="{0D108BD9-81ED-4DB2-BD59-A6C34878D82A}">
                    <a16:rowId xmlns:a16="http://schemas.microsoft.com/office/drawing/2014/main" val="78949882"/>
                  </a:ext>
                </a:extLst>
              </a:tr>
              <a:tr h="370840">
                <a:tc>
                  <a:txBody>
                    <a:bodyPr/>
                    <a:lstStyle/>
                    <a:p>
                      <a:r>
                        <a:rPr lang="en-GB" sz="1800" kern="1200" dirty="0">
                          <a:solidFill>
                            <a:schemeClr val="tx1"/>
                          </a:solidFill>
                          <a:effectLst/>
                          <a:latin typeface="+mn-lt"/>
                          <a:ea typeface="+mn-ea"/>
                          <a:cs typeface="+mn-cs"/>
                        </a:rPr>
                        <a:t>opposite</a:t>
                      </a:r>
                      <a:endParaRPr lang="en-GB" dirty="0"/>
                    </a:p>
                  </a:txBody>
                  <a:tcPr/>
                </a:tc>
                <a:tc>
                  <a:txBody>
                    <a:bodyPr/>
                    <a:lstStyle/>
                    <a:p>
                      <a:r>
                        <a:rPr lang="en-GB" sz="1800" kern="1200" dirty="0">
                          <a:solidFill>
                            <a:schemeClr val="tx1"/>
                          </a:solidFill>
                          <a:effectLst/>
                          <a:latin typeface="+mn-lt"/>
                          <a:ea typeface="+mn-ea"/>
                          <a:cs typeface="+mn-cs"/>
                        </a:rPr>
                        <a:t>In trigonometry, one of the shorter two sides in a right-angled triangle. The side opposite a given angle.</a:t>
                      </a:r>
                      <a:endParaRPr lang="en-GB" dirty="0"/>
                    </a:p>
                  </a:txBody>
                  <a:tcPr/>
                </a:tc>
                <a:extLst>
                  <a:ext uri="{0D108BD9-81ED-4DB2-BD59-A6C34878D82A}">
                    <a16:rowId xmlns:a16="http://schemas.microsoft.com/office/drawing/2014/main" val="404107335"/>
                  </a:ext>
                </a:extLst>
              </a:tr>
            </a:tbl>
          </a:graphicData>
        </a:graphic>
      </p:graphicFrame>
    </p:spTree>
    <p:extLst>
      <p:ext uri="{BB962C8B-B14F-4D97-AF65-F5344CB8AC3E}">
        <p14:creationId xmlns:p14="http://schemas.microsoft.com/office/powerpoint/2010/main" val="3044970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(2)</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3996322136"/>
              </p:ext>
            </p:extLst>
          </p:nvPr>
        </p:nvGraphicFramePr>
        <p:xfrm>
          <a:off x="579414" y="1401995"/>
          <a:ext cx="11011552" cy="4377294"/>
        </p:xfrm>
        <a:graphic>
          <a:graphicData uri="http://schemas.openxmlformats.org/drawingml/2006/table">
            <a:tbl>
              <a:tblPr firstRow="1" bandRow="1">
                <a:tableStyleId>{E8B1032C-EA38-4F05-BA0D-38AFFFC7BED3}</a:tableStyleId>
              </a:tblPr>
              <a:tblGrid>
                <a:gridCol w="2873756">
                  <a:extLst>
                    <a:ext uri="{9D8B030D-6E8A-4147-A177-3AD203B41FA5}">
                      <a16:colId xmlns:a16="http://schemas.microsoft.com/office/drawing/2014/main" val="2438572298"/>
                    </a:ext>
                  </a:extLst>
                </a:gridCol>
                <a:gridCol w="8137796">
                  <a:extLst>
                    <a:ext uri="{9D8B030D-6E8A-4147-A177-3AD203B41FA5}">
                      <a16:colId xmlns:a16="http://schemas.microsoft.com/office/drawing/2014/main" val="1416496605"/>
                    </a:ext>
                  </a:extLst>
                </a:gridCol>
              </a:tblGrid>
              <a:tr h="359687">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4011534">
                <a:tc>
                  <a:txBody>
                    <a:bodyPr/>
                    <a:lstStyle/>
                    <a:p>
                      <a:r>
                        <a:rPr lang="en-GB" sz="1800" kern="1200" dirty="0">
                          <a:solidFill>
                            <a:schemeClr val="tx1"/>
                          </a:solidFill>
                          <a:effectLst/>
                          <a:latin typeface="+mn-lt"/>
                          <a:ea typeface="+mn-ea"/>
                          <a:cs typeface="+mn-cs"/>
                        </a:rPr>
                        <a:t>trigonometric functions (sine, cosine, tangent)</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Functions of angles. The main trigonometric functions are cosine, sine and tangent. Other functions are reciprocals of these.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Trigonometric functions (also called the ‘circular functions’) are functions of an angle. They relate the angles of a triangle to the lengths of its sides. The most familiar trigonometric functions are sine, cosine and tangent in the context of the standard unit circle with radius 1 unit. A triangle is formed by a ray originating at the origin and making some angle with the </a:t>
                      </a:r>
                      <a:r>
                        <a:rPr lang="en-GB" sz="1800" i="1" kern="1200" dirty="0">
                          <a:solidFill>
                            <a:schemeClr val="tx1"/>
                          </a:solidFill>
                          <a:effectLst/>
                          <a:latin typeface="+mn-lt"/>
                          <a:ea typeface="+mn-ea"/>
                          <a:cs typeface="+mn-cs"/>
                        </a:rPr>
                        <a:t>x</a:t>
                      </a:r>
                      <a:r>
                        <a:rPr lang="en-GB" sz="1800" kern="1200" dirty="0">
                          <a:solidFill>
                            <a:schemeClr val="tx1"/>
                          </a:solidFill>
                          <a:effectLst/>
                          <a:latin typeface="+mn-lt"/>
                          <a:ea typeface="+mn-ea"/>
                          <a:cs typeface="+mn-cs"/>
                        </a:rPr>
                        <a:t>-axis; the sine of the angle gives the length of the </a:t>
                      </a:r>
                      <a:r>
                        <a:rPr lang="en-GB" sz="1800" i="1" kern="1200" dirty="0">
                          <a:solidFill>
                            <a:schemeClr val="tx1"/>
                          </a:solidFill>
                          <a:effectLst/>
                          <a:latin typeface="+mn-lt"/>
                          <a:ea typeface="+mn-ea"/>
                          <a:cs typeface="+mn-cs"/>
                        </a:rPr>
                        <a:t>y</a:t>
                      </a:r>
                      <a:r>
                        <a:rPr lang="en-GB" sz="1800" kern="1200" dirty="0">
                          <a:solidFill>
                            <a:schemeClr val="tx1"/>
                          </a:solidFill>
                          <a:effectLst/>
                          <a:latin typeface="+mn-lt"/>
                          <a:ea typeface="+mn-ea"/>
                          <a:cs typeface="+mn-cs"/>
                        </a:rPr>
                        <a:t>-component (rise) of the triangle, the cosine gives the length of the </a:t>
                      </a:r>
                      <a:r>
                        <a:rPr lang="en-GB" sz="1800" i="1" kern="1200" dirty="0">
                          <a:solidFill>
                            <a:schemeClr val="tx1"/>
                          </a:solidFill>
                          <a:effectLst/>
                          <a:latin typeface="+mn-lt"/>
                          <a:ea typeface="+mn-ea"/>
                          <a:cs typeface="+mn-cs"/>
                        </a:rPr>
                        <a:t>x</a:t>
                      </a:r>
                      <a:r>
                        <a:rPr lang="en-GB" sz="1800" kern="1200" dirty="0">
                          <a:solidFill>
                            <a:schemeClr val="tx1"/>
                          </a:solidFill>
                          <a:effectLst/>
                          <a:latin typeface="+mn-lt"/>
                          <a:ea typeface="+mn-ea"/>
                          <a:cs typeface="+mn-cs"/>
                        </a:rPr>
                        <a:t>-component (run), and the tangent function gives the slope (</a:t>
                      </a:r>
                      <a:r>
                        <a:rPr lang="en-GB" sz="1800" i="1" kern="1200" dirty="0">
                          <a:solidFill>
                            <a:schemeClr val="tx1"/>
                          </a:solidFill>
                          <a:effectLst/>
                          <a:latin typeface="+mn-lt"/>
                          <a:ea typeface="+mn-ea"/>
                          <a:cs typeface="+mn-cs"/>
                        </a:rPr>
                        <a:t>y</a:t>
                      </a:r>
                      <a:r>
                        <a:rPr lang="en-GB" sz="1800" kern="1200" dirty="0">
                          <a:solidFill>
                            <a:schemeClr val="tx1"/>
                          </a:solidFill>
                          <a:effectLst/>
                          <a:latin typeface="+mn-lt"/>
                          <a:ea typeface="+mn-ea"/>
                          <a:cs typeface="+mn-cs"/>
                        </a:rPr>
                        <a:t>-component divided by the </a:t>
                      </a:r>
                      <a:r>
                        <a:rPr lang="en-GB" sz="1800" i="1" kern="1200" dirty="0">
                          <a:solidFill>
                            <a:schemeClr val="tx1"/>
                          </a:solidFill>
                          <a:effectLst/>
                          <a:latin typeface="+mn-lt"/>
                          <a:ea typeface="+mn-ea"/>
                          <a:cs typeface="+mn-cs"/>
                        </a:rPr>
                        <a:t>x</a:t>
                      </a:r>
                      <a:r>
                        <a:rPr lang="en-GB" sz="1800" kern="1200" dirty="0">
                          <a:solidFill>
                            <a:schemeClr val="tx1"/>
                          </a:solidFill>
                          <a:effectLst/>
                          <a:latin typeface="+mn-lt"/>
                          <a:ea typeface="+mn-ea"/>
                          <a:cs typeface="+mn-cs"/>
                        </a:rPr>
                        <a:t>-component).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Trigonometric functions are commonly defined as ratios of two sides of a right-angled triangle containing the angle. They can equivalently be defined as the lengths of various line segments from a unit circle. </a:t>
                      </a:r>
                    </a:p>
                  </a:txBody>
                  <a:tcPr/>
                </a:tc>
                <a:extLst>
                  <a:ext uri="{0D108BD9-81ED-4DB2-BD59-A6C34878D82A}">
                    <a16:rowId xmlns:a16="http://schemas.microsoft.com/office/drawing/2014/main" val="1856552965"/>
                  </a:ext>
                </a:extLst>
              </a:tr>
            </a:tbl>
          </a:graphicData>
        </a:graphic>
      </p:graphicFrame>
      <p:pic>
        <p:nvPicPr>
          <p:cNvPr id="3" name="Picture 2">
            <a:extLst>
              <a:ext uri="{FF2B5EF4-FFF2-40B4-BE49-F238E27FC236}">
                <a16:creationId xmlns:a16="http://schemas.microsoft.com/office/drawing/2014/main" id="{FC6C93D2-A410-4CBD-A493-5226204E0C0A}"/>
              </a:ext>
            </a:extLst>
          </p:cNvPr>
          <p:cNvPicPr>
            <a:picLocks noChangeAspect="1"/>
          </p:cNvPicPr>
          <p:nvPr/>
        </p:nvPicPr>
        <p:blipFill>
          <a:blip r:embed="rId2"/>
          <a:stretch>
            <a:fillRect/>
          </a:stretch>
        </p:blipFill>
        <p:spPr>
          <a:xfrm>
            <a:off x="479376" y="3003127"/>
            <a:ext cx="2975532" cy="2423918"/>
          </a:xfrm>
          <a:prstGeom prst="rect">
            <a:avLst/>
          </a:prstGeom>
        </p:spPr>
      </p:pic>
      <p:pic>
        <p:nvPicPr>
          <p:cNvPr id="6" name="Picture 5">
            <a:extLst>
              <a:ext uri="{FF2B5EF4-FFF2-40B4-BE49-F238E27FC236}">
                <a16:creationId xmlns:a16="http://schemas.microsoft.com/office/drawing/2014/main" id="{B2F8A15B-F4F8-41E8-A2CD-CAAB98986FB7}"/>
              </a:ext>
            </a:extLst>
          </p:cNvPr>
          <p:cNvPicPr>
            <a:picLocks noChangeAspect="1"/>
          </p:cNvPicPr>
          <p:nvPr/>
        </p:nvPicPr>
        <p:blipFill>
          <a:blip r:embed="rId3"/>
          <a:stretch>
            <a:fillRect/>
          </a:stretch>
        </p:blipFill>
        <p:spPr>
          <a:xfrm>
            <a:off x="5361575" y="5373216"/>
            <a:ext cx="628571" cy="400000"/>
          </a:xfrm>
          <a:prstGeom prst="rect">
            <a:avLst/>
          </a:prstGeom>
        </p:spPr>
      </p:pic>
      <p:pic>
        <p:nvPicPr>
          <p:cNvPr id="7" name="Picture 6">
            <a:extLst>
              <a:ext uri="{FF2B5EF4-FFF2-40B4-BE49-F238E27FC236}">
                <a16:creationId xmlns:a16="http://schemas.microsoft.com/office/drawing/2014/main" id="{0BFE8FF1-2640-4681-888C-A94CDBD2779E}"/>
              </a:ext>
            </a:extLst>
          </p:cNvPr>
          <p:cNvPicPr>
            <a:picLocks noChangeAspect="1"/>
          </p:cNvPicPr>
          <p:nvPr/>
        </p:nvPicPr>
        <p:blipFill>
          <a:blip r:embed="rId4"/>
          <a:stretch>
            <a:fillRect/>
          </a:stretch>
        </p:blipFill>
        <p:spPr>
          <a:xfrm>
            <a:off x="6563789" y="5373216"/>
            <a:ext cx="590476" cy="400000"/>
          </a:xfrm>
          <a:prstGeom prst="rect">
            <a:avLst/>
          </a:prstGeom>
        </p:spPr>
      </p:pic>
      <p:pic>
        <p:nvPicPr>
          <p:cNvPr id="9" name="Picture 8">
            <a:extLst>
              <a:ext uri="{FF2B5EF4-FFF2-40B4-BE49-F238E27FC236}">
                <a16:creationId xmlns:a16="http://schemas.microsoft.com/office/drawing/2014/main" id="{381139C1-7CD0-4660-BEBB-39D8C9251AB6}"/>
              </a:ext>
            </a:extLst>
          </p:cNvPr>
          <p:cNvPicPr>
            <a:picLocks noChangeAspect="1"/>
          </p:cNvPicPr>
          <p:nvPr/>
        </p:nvPicPr>
        <p:blipFill>
          <a:blip r:embed="rId5"/>
          <a:stretch>
            <a:fillRect/>
          </a:stretch>
        </p:blipFill>
        <p:spPr>
          <a:xfrm>
            <a:off x="7748186" y="5373216"/>
            <a:ext cx="1114286" cy="400000"/>
          </a:xfrm>
          <a:prstGeom prst="rect">
            <a:avLst/>
          </a:prstGeom>
        </p:spPr>
      </p:pic>
    </p:spTree>
    <p:extLst>
      <p:ext uri="{BB962C8B-B14F-4D97-AF65-F5344CB8AC3E}">
        <p14:creationId xmlns:p14="http://schemas.microsoft.com/office/powerpoint/2010/main" val="1654204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864096"/>
          </a:xfrm>
        </p:spPr>
        <p:txBody>
          <a:bodyPr/>
          <a:lstStyle/>
          <a:p>
            <a:r>
              <a:rPr lang="en-GB" dirty="0"/>
              <a:t>There are a number of different representations that you may wish to use to support students’ understanding of this key idea. These might include:</a:t>
            </a:r>
          </a:p>
          <a:p>
            <a:endParaRPr lang="en-GB" dirty="0"/>
          </a:p>
          <a:p>
            <a:endParaRPr lang="en-GB" dirty="0"/>
          </a:p>
        </p:txBody>
      </p:sp>
      <p:pic>
        <p:nvPicPr>
          <p:cNvPr id="6" name="Picture 5">
            <a:extLst>
              <a:ext uri="{FF2B5EF4-FFF2-40B4-BE49-F238E27FC236}">
                <a16:creationId xmlns:a16="http://schemas.microsoft.com/office/drawing/2014/main" id="{03F2D114-0D1F-4E42-B394-B77D8E584A75}"/>
              </a:ext>
            </a:extLst>
          </p:cNvPr>
          <p:cNvPicPr>
            <a:picLocks noChangeAspect="1"/>
          </p:cNvPicPr>
          <p:nvPr/>
        </p:nvPicPr>
        <p:blipFill>
          <a:blip r:embed="rId3"/>
          <a:stretch>
            <a:fillRect/>
          </a:stretch>
        </p:blipFill>
        <p:spPr>
          <a:xfrm>
            <a:off x="5663952" y="2492896"/>
            <a:ext cx="3414056" cy="3062896"/>
          </a:xfrm>
          <a:prstGeom prst="rect">
            <a:avLst/>
          </a:prstGeom>
        </p:spPr>
      </p:pic>
      <p:sp>
        <p:nvSpPr>
          <p:cNvPr id="8" name="TextBox 7">
            <a:extLst>
              <a:ext uri="{FF2B5EF4-FFF2-40B4-BE49-F238E27FC236}">
                <a16:creationId xmlns:a16="http://schemas.microsoft.com/office/drawing/2014/main" id="{68930C96-BE61-4748-8DD9-0116923D3333}"/>
              </a:ext>
            </a:extLst>
          </p:cNvPr>
          <p:cNvSpPr txBox="1"/>
          <p:nvPr/>
        </p:nvSpPr>
        <p:spPr>
          <a:xfrm>
            <a:off x="611478" y="2250877"/>
            <a:ext cx="5484522" cy="3662541"/>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unit circle</a:t>
            </a:r>
          </a:p>
          <a:p>
            <a:pPr marL="342900" marR="0" lvl="0" indent="-342900" algn="l" defTabSz="914400" rtl="0" eaLnBrk="1" fontAlgn="base" latinLnBrk="0" hangingPunct="1">
              <a:lnSpc>
                <a:spcPct val="100000"/>
              </a:lnSpc>
              <a:spcBef>
                <a:spcPct val="20000"/>
              </a:spcBef>
              <a:spcAft>
                <a:spcPct val="0"/>
              </a:spcAft>
              <a:buClr>
                <a:schemeClr val="tx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A point moving around a unit circle (a circle of radius 1) provides a very rich representation for understanding and visualising the values of the trigonometric (or circular) functions.</a:t>
            </a:r>
          </a:p>
          <a:p>
            <a:pPr marL="342900" marR="0" lvl="0" indent="-342900" algn="l" defTabSz="914400" rtl="0" eaLnBrk="1" fontAlgn="base" latinLnBrk="0" hangingPunct="1">
              <a:lnSpc>
                <a:spcPct val="100000"/>
              </a:lnSpc>
              <a:spcBef>
                <a:spcPct val="20000"/>
              </a:spcBef>
              <a:spcAft>
                <a:spcPct val="0"/>
              </a:spcAft>
              <a:buClr>
                <a:schemeClr val="tx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When it is placed on a coordinate grid with its centre at the origin, the cosine and sine functions are represented by the x- and y-coordinates, respectively, of the point for different values of the angle θ.</a:t>
            </a:r>
          </a:p>
        </p:txBody>
      </p:sp>
      <p:pic>
        <p:nvPicPr>
          <p:cNvPr id="9" name="Picture 8">
            <a:extLst>
              <a:ext uri="{FF2B5EF4-FFF2-40B4-BE49-F238E27FC236}">
                <a16:creationId xmlns:a16="http://schemas.microsoft.com/office/drawing/2014/main" id="{ED82C3B8-E12C-4473-91AF-41E811CF3B6C}"/>
              </a:ext>
            </a:extLst>
          </p:cNvPr>
          <p:cNvPicPr>
            <a:picLocks noChangeAspect="1"/>
          </p:cNvPicPr>
          <p:nvPr/>
        </p:nvPicPr>
        <p:blipFill>
          <a:blip r:embed="rId4"/>
          <a:stretch>
            <a:fillRect/>
          </a:stretch>
        </p:blipFill>
        <p:spPr>
          <a:xfrm>
            <a:off x="8976320" y="2708920"/>
            <a:ext cx="2910970" cy="2630530"/>
          </a:xfrm>
          <a:prstGeom prst="rect">
            <a:avLst/>
          </a:prstGeom>
        </p:spPr>
      </p:pic>
    </p:spTree>
    <p:extLst>
      <p:ext uri="{BB962C8B-B14F-4D97-AF65-F5344CB8AC3E}">
        <p14:creationId xmlns:p14="http://schemas.microsoft.com/office/powerpoint/2010/main" val="3222190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052736"/>
            <a:ext cx="10972800" cy="3888432"/>
          </a:xfrm>
        </p:spPr>
        <p:txBody>
          <a:bodyPr>
            <a:noAutofit/>
          </a:bodyPr>
          <a:lstStyle/>
          <a:p>
            <a:pPr marL="0" indent="0">
              <a:buNone/>
            </a:pPr>
            <a:r>
              <a:rPr lang="en-GB" sz="2000" dirty="0"/>
              <a:t>From Upper Key Stage 2, students will bring experience of:</a:t>
            </a:r>
          </a:p>
          <a:p>
            <a:pPr>
              <a:spcBef>
                <a:spcPts val="400"/>
              </a:spcBef>
            </a:pPr>
            <a:r>
              <a:rPr lang="en-GB" sz="1800" dirty="0">
                <a:effectLst/>
                <a:latin typeface="+mn-lt"/>
                <a:ea typeface="Calibri" panose="020F0502020204030204" pitchFamily="34" charset="0"/>
                <a:cs typeface="Times New Roman" panose="02020603050405020304" pitchFamily="18" charset="0"/>
              </a:rPr>
              <a:t>multiplying proper fractions and mixed numbers by whole numbers, supported by materials and diagrams </a:t>
            </a:r>
          </a:p>
          <a:p>
            <a:r>
              <a:rPr lang="en-GB" sz="1800" dirty="0">
                <a:effectLst/>
                <a:latin typeface="+mn-lt"/>
                <a:ea typeface="Calibri" panose="020F0502020204030204" pitchFamily="34" charset="0"/>
                <a:cs typeface="Times New Roman" panose="02020603050405020304" pitchFamily="18" charset="0"/>
              </a:rPr>
              <a:t>recognising the per cent symbol (%) and understanding that per cent relates to ‘number of parts per hundred’, and writing percentages as a fraction with denominator 100, and as a decimal </a:t>
            </a:r>
          </a:p>
          <a:p>
            <a:r>
              <a:rPr lang="en-GB" sz="1800" dirty="0">
                <a:effectLst/>
                <a:latin typeface="+mn-lt"/>
                <a:ea typeface="Calibri" panose="020F0502020204030204" pitchFamily="34" charset="0"/>
                <a:cs typeface="Times New Roman" panose="02020603050405020304" pitchFamily="18" charset="0"/>
              </a:rPr>
              <a:t>using all four operations to solve problems involving measure (for example, length, mass, volume, money) using decimal notation, including scaling </a:t>
            </a:r>
          </a:p>
          <a:p>
            <a:r>
              <a:rPr lang="en-GB" sz="1800" dirty="0">
                <a:effectLst/>
                <a:latin typeface="+mn-lt"/>
                <a:ea typeface="Calibri" panose="020F0502020204030204" pitchFamily="34" charset="0"/>
                <a:cs typeface="Times New Roman" panose="02020603050405020304" pitchFamily="18" charset="0"/>
              </a:rPr>
              <a:t>solving problems involving the relative sizes of two quantities where missing values can be found by using integer multiplication and division facts </a:t>
            </a:r>
          </a:p>
          <a:p>
            <a:r>
              <a:rPr lang="en-GB" sz="1800" dirty="0">
                <a:effectLst/>
                <a:latin typeface="+mn-lt"/>
                <a:ea typeface="Calibri" panose="020F0502020204030204" pitchFamily="34" charset="0"/>
                <a:cs typeface="Times New Roman" panose="02020603050405020304" pitchFamily="18" charset="0"/>
              </a:rPr>
              <a:t>solving problems involving the calculation of percentages (for example, of measures, and such as 15% of 360) and the use of percentages for comparison </a:t>
            </a:r>
          </a:p>
          <a:p>
            <a:r>
              <a:rPr lang="en-GB" sz="1800" dirty="0">
                <a:effectLst/>
                <a:latin typeface="+mn-lt"/>
                <a:ea typeface="Calibri" panose="020F0502020204030204" pitchFamily="34" charset="0"/>
                <a:cs typeface="Times New Roman" panose="02020603050405020304" pitchFamily="18" charset="0"/>
              </a:rPr>
              <a:t>solving problems involving similar shapes where the scale factor is known or can be found</a:t>
            </a:r>
          </a:p>
          <a:p>
            <a:pPr>
              <a:spcAft>
                <a:spcPts val="400"/>
              </a:spcAft>
            </a:pPr>
            <a:r>
              <a:rPr lang="en-GB" sz="1800" dirty="0">
                <a:effectLst/>
                <a:latin typeface="+mn-lt"/>
                <a:ea typeface="Calibri" panose="020F0502020204030204" pitchFamily="34" charset="0"/>
                <a:cs typeface="Times New Roman" panose="02020603050405020304" pitchFamily="18" charset="0"/>
              </a:rPr>
              <a:t>solving problems involving unequal sharing and grouping, using knowledge of fractions and multiples.</a:t>
            </a:r>
          </a:p>
          <a:p>
            <a:endParaRPr lang="en-GB" dirty="0"/>
          </a:p>
        </p:txBody>
      </p:sp>
    </p:spTree>
    <p:extLst>
      <p:ext uri="{BB962C8B-B14F-4D97-AF65-F5344CB8AC3E}">
        <p14:creationId xmlns:p14="http://schemas.microsoft.com/office/powerpoint/2010/main" val="2952935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585483" y="1124744"/>
                <a:ext cx="10972800" cy="3888432"/>
              </a:xfrm>
            </p:spPr>
            <p:txBody>
              <a:bodyPr>
                <a:noAutofit/>
              </a:bodyPr>
              <a:lstStyle/>
              <a:p>
                <a:pPr marL="0" indent="0">
                  <a:buNone/>
                </a:pPr>
                <a:r>
                  <a:rPr lang="en-GB" sz="2000" dirty="0"/>
                  <a:t>In KS4, students will build on the core concepts in this mathematical theme to:</a:t>
                </a:r>
              </a:p>
              <a:p>
                <a:r>
                  <a:rPr lang="en-GB" sz="1800" dirty="0"/>
                  <a:t>compare lengths, areas and volumes using ratio notation and/or scale factors; make links to similarity (including trigonometric ratios)</a:t>
                </a:r>
              </a:p>
              <a:p>
                <a:r>
                  <a:rPr lang="en-GB" sz="1800" dirty="0"/>
                  <a:t>convert between related compound units (speed, rates of pay, prices, density, pressure) in numerical and algebraic contexts</a:t>
                </a:r>
              </a:p>
              <a:p>
                <a:r>
                  <a:rPr lang="en-GB" sz="1800" dirty="0"/>
                  <a:t>understand that </a:t>
                </a:r>
                <a14:m>
                  <m:oMath xmlns:m="http://schemas.openxmlformats.org/officeDocument/2006/math">
                    <m:r>
                      <a:rPr lang="en-GB" sz="1800" i="1" dirty="0" smtClean="0">
                        <a:latin typeface="Cambria Math" panose="02040503050406030204" pitchFamily="18" charset="0"/>
                      </a:rPr>
                      <m:t>𝑋</m:t>
                    </m:r>
                  </m:oMath>
                </a14:m>
                <a:r>
                  <a:rPr lang="en-GB" sz="1800" dirty="0"/>
                  <a:t> is inversely proportional to </a:t>
                </a:r>
                <a14:m>
                  <m:oMath xmlns:m="http://schemas.openxmlformats.org/officeDocument/2006/math">
                    <m:r>
                      <a:rPr lang="en-GB" sz="1800" i="1" dirty="0" smtClean="0">
                        <a:latin typeface="Cambria Math" panose="02040503050406030204" pitchFamily="18" charset="0"/>
                      </a:rPr>
                      <m:t>𝑌</m:t>
                    </m:r>
                  </m:oMath>
                </a14:m>
                <a:r>
                  <a:rPr lang="en-GB" sz="1800" dirty="0"/>
                  <a:t> is equivalent to </a:t>
                </a:r>
                <a14:m>
                  <m:oMath xmlns:m="http://schemas.openxmlformats.org/officeDocument/2006/math">
                    <m:r>
                      <a:rPr lang="en-GB" sz="1800" i="1" dirty="0" smtClean="0">
                        <a:latin typeface="Cambria Math" panose="02040503050406030204" pitchFamily="18" charset="0"/>
                      </a:rPr>
                      <m:t>𝑋</m:t>
                    </m:r>
                  </m:oMath>
                </a14:m>
                <a:r>
                  <a:rPr lang="en-GB" sz="1800" dirty="0"/>
                  <a:t> is proportional to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𝑌</m:t>
                        </m:r>
                      </m:den>
                    </m:f>
                  </m:oMath>
                </a14:m>
                <a:endParaRPr lang="en-GB" sz="1800" dirty="0"/>
              </a:p>
              <a:p>
                <a:r>
                  <a:rPr lang="en-GB" sz="1800" dirty="0"/>
                  <a:t>{construct and} interpret equations that describe direct and inverse proportion</a:t>
                </a:r>
              </a:p>
              <a:p>
                <a:r>
                  <a:rPr lang="en-GB" sz="1800" dirty="0"/>
                  <a:t>interpret the gradient of a straight-line graph as a rate of change; recognise and interpret graphs that illustrate direct and inverse proportion</a:t>
                </a:r>
              </a:p>
              <a:p>
                <a:r>
                  <a:rPr lang="en-GB" sz="1800" dirty="0"/>
                  <a:t>{interpret the gradient at a point on a curve as the instantaneous rate of change; apply the concepts of instantaneous and average rate of change (gradients of tangents and chords) in numerical, algebraic and graphical contexts}</a:t>
                </a:r>
              </a:p>
              <a:p>
                <a:r>
                  <a:rPr lang="en-GB" sz="1800" dirty="0"/>
                  <a:t>set up, solve and interpret the answers in growth and decay problems, including compound interest {and work with general iterative processes}. </a:t>
                </a:r>
              </a:p>
              <a:p>
                <a:endParaRPr lang="en-GB" sz="1800"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585483" y="1124744"/>
                <a:ext cx="10972800" cy="3888432"/>
              </a:xfrm>
              <a:blipFill>
                <a:blip r:embed="rId3"/>
                <a:stretch>
                  <a:fillRect l="-556" t="-1570" b="-20094"/>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7B8CED6F-4114-49A2-813B-803638FBB5BC}"/>
              </a:ext>
            </a:extLst>
          </p:cNvPr>
          <p:cNvSpPr txBox="1"/>
          <p:nvPr/>
        </p:nvSpPr>
        <p:spPr>
          <a:xfrm>
            <a:off x="585482" y="5781009"/>
            <a:ext cx="8606861" cy="646331"/>
          </a:xfrm>
          <a:prstGeom prst="rect">
            <a:avLst/>
          </a:prstGeom>
          <a:noFill/>
        </p:spPr>
        <p:txBody>
          <a:bodyPr wrap="square">
            <a:spAutoFit/>
          </a:bodyPr>
          <a:lstStyle/>
          <a:p>
            <a:pPr marL="57150" indent="0">
              <a:buNone/>
            </a:pPr>
            <a:r>
              <a:rPr lang="en-GB" sz="1800" dirty="0"/>
              <a:t>Please note: Braces { } indicate additional mathematical content to be taught to more highly attaining students.</a:t>
            </a:r>
          </a:p>
        </p:txBody>
      </p:sp>
    </p:spTree>
    <p:extLst>
      <p:ext uri="{BB962C8B-B14F-4D97-AF65-F5344CB8AC3E}">
        <p14:creationId xmlns:p14="http://schemas.microsoft.com/office/powerpoint/2010/main" val="1840260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608512"/>
          </a:xfrm>
        </p:spPr>
        <p:txBody>
          <a:bodyPr>
            <a:normAutofit/>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endParaRPr lang="en-GB" dirty="0">
              <a:hlinkClick r:id="rId3"/>
            </a:endParaRPr>
          </a:p>
          <a:p>
            <a:pPr lvl="2">
              <a:lnSpc>
                <a:spcPct val="100000"/>
              </a:lnSpc>
            </a:pPr>
            <a:r>
              <a:rPr lang="en-GB" dirty="0">
                <a:solidFill>
                  <a:srgbClr val="008080"/>
                </a:solidFill>
                <a:latin typeface="+mj-lt"/>
                <a:hlinkClick r:id="rId4"/>
              </a:rPr>
              <a:t>3 Multiplicative Reasoning </a:t>
            </a:r>
            <a:r>
              <a:rPr lang="en-GB" dirty="0">
                <a:hlinkClick r:id="rId4"/>
              </a:rPr>
              <a:t>Theme Overview Document</a:t>
            </a:r>
            <a:endParaRPr lang="en-GB" dirty="0"/>
          </a:p>
          <a:p>
            <a:pPr lvl="2">
              <a:lnSpc>
                <a:spcPct val="100000"/>
              </a:lnSpc>
            </a:pPr>
            <a:r>
              <a:rPr lang="en-GB" dirty="0">
                <a:hlinkClick r:id="rId5"/>
              </a:rPr>
              <a:t>3.2 Trigonometry Core Concept Document</a:t>
            </a:r>
            <a:endParaRPr lang="en-GB" dirty="0"/>
          </a:p>
          <a:p>
            <a:pPr lvl="2">
              <a:lnSpc>
                <a:spcPct val="100000"/>
              </a:lnSpc>
            </a:pPr>
            <a:r>
              <a:rPr lang="en-GB" dirty="0">
                <a:hlinkClick r:id="rId6"/>
              </a:rPr>
              <a:t>6.1 Geometrical properties Core Concept Document </a:t>
            </a:r>
            <a:endParaRPr lang="en-GB" dirty="0"/>
          </a:p>
          <a:p>
            <a:pPr lvl="1">
              <a:lnSpc>
                <a:spcPct val="100000"/>
              </a:lnSpc>
            </a:pPr>
            <a:r>
              <a:rPr lang="en-GB" dirty="0">
                <a:hlinkClick r:id="rId7"/>
              </a:rPr>
              <a:t>Using mathematical representations at KS3 | NCETM</a:t>
            </a:r>
            <a:endParaRPr lang="en-GB" dirty="0"/>
          </a:p>
          <a:p>
            <a:pPr lvl="1">
              <a:lnSpc>
                <a:spcPct val="100000"/>
              </a:lnSpc>
            </a:pPr>
            <a:r>
              <a:rPr lang="en-GB" dirty="0">
                <a:hlinkClick r:id="rId8"/>
              </a:rPr>
              <a:t>NCETM primary mastery professional development materials</a:t>
            </a:r>
            <a:endParaRPr lang="en-GB" dirty="0"/>
          </a:p>
          <a:p>
            <a:pPr lvl="1">
              <a:lnSpc>
                <a:spcPct val="100000"/>
              </a:lnSpc>
            </a:pPr>
            <a:r>
              <a:rPr lang="en-GB" dirty="0">
                <a:hlinkClick r:id="rId9"/>
              </a:rPr>
              <a:t>NCETM primary assessment materials</a:t>
            </a:r>
            <a:endParaRPr lang="en-GB" dirty="0"/>
          </a:p>
        </p:txBody>
      </p:sp>
    </p:spTree>
    <p:extLst>
      <p:ext uri="{BB962C8B-B14F-4D97-AF65-F5344CB8AC3E}">
        <p14:creationId xmlns:p14="http://schemas.microsoft.com/office/powerpoint/2010/main" val="1171887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third of these themes is </a:t>
            </a:r>
            <a:r>
              <a:rPr lang="en-GB" dirty="0">
                <a:hlinkClick r:id="rId3"/>
              </a:rPr>
              <a:t>Multiplicative reasoning</a:t>
            </a:r>
            <a:r>
              <a:rPr lang="en-GB" dirty="0"/>
              <a:t>, which covers the following interconnected core concepts:</a:t>
            </a:r>
          </a:p>
          <a:p>
            <a:pPr marL="800100" lvl="2" indent="0">
              <a:buNone/>
            </a:pPr>
            <a:r>
              <a:rPr lang="en-GB" sz="2400" i="1" dirty="0"/>
              <a:t>3.1	Understanding multiplicative relationships</a:t>
            </a:r>
          </a:p>
          <a:p>
            <a:pPr marL="800100" lvl="2" indent="0">
              <a:buNone/>
            </a:pPr>
            <a:r>
              <a:rPr lang="en-GB" sz="2400" i="1" dirty="0"/>
              <a:t>3.2	Trigonometry</a:t>
            </a:r>
          </a:p>
          <a:p>
            <a:endParaRPr lang="en-GB" dirty="0"/>
          </a:p>
        </p:txBody>
      </p:sp>
    </p:spTree>
    <p:extLst>
      <p:ext uri="{BB962C8B-B14F-4D97-AF65-F5344CB8AC3E}">
        <p14:creationId xmlns:p14="http://schemas.microsoft.com/office/powerpoint/2010/main" val="3872901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53BA29-394A-41D0-AF83-2CE6AC03DFBA}"/>
              </a:ext>
            </a:extLst>
          </p:cNvPr>
          <p:cNvPicPr>
            <a:picLocks noChangeAspect="1"/>
          </p:cNvPicPr>
          <p:nvPr/>
        </p:nvPicPr>
        <p:blipFill>
          <a:blip r:embed="rId3"/>
          <a:stretch>
            <a:fillRect/>
          </a:stretch>
        </p:blipFill>
        <p:spPr>
          <a:xfrm>
            <a:off x="255526" y="1628800"/>
            <a:ext cx="11680948" cy="1542422"/>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3.2 Trigonometry</a:t>
            </a:r>
            <a:r>
              <a:rPr lang="en-GB" sz="1500" dirty="0"/>
              <a:t>, there are two statements of knowledge, skills and understanding. </a:t>
            </a:r>
          </a:p>
          <a:p>
            <a:pPr>
              <a:spcBef>
                <a:spcPts val="600"/>
              </a:spcBef>
            </a:pPr>
            <a:r>
              <a:rPr lang="en-GB" sz="1500" dirty="0"/>
              <a:t>These, in turn, are broken down into six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163840" y="2400010"/>
            <a:ext cx="6244527" cy="236901"/>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625363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2"/>
            <a:ext cx="6160612" cy="439109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sz="1800" b="1" dirty="0">
                <a:latin typeface="+mj-lt"/>
                <a:ea typeface="Calibri" panose="020F0502020204030204" pitchFamily="34" charset="0"/>
                <a:cs typeface="Times New Roman" panose="02020603050405020304" pitchFamily="18" charset="0"/>
              </a:rPr>
              <a:t>3.2.1.3	Know how the sine, cosine and tangent ratios are derived from the sides of a right-angled triangle</a:t>
            </a:r>
          </a:p>
          <a:p>
            <a:pPr fontAlgn="auto">
              <a:lnSpc>
                <a:spcPct val="100000"/>
              </a:lnSpc>
              <a:spcBef>
                <a:spcPts val="600"/>
              </a:spcBef>
              <a:spcAft>
                <a:spcPts val="600"/>
              </a:spcAft>
              <a:buClrTx/>
            </a:pPr>
            <a:r>
              <a:rPr lang="en-GB" sz="1800" dirty="0">
                <a:latin typeface="+mj-lt"/>
                <a:ea typeface="Calibri" panose="020F0502020204030204" pitchFamily="34" charset="0"/>
                <a:cs typeface="Times New Roman" panose="02020603050405020304" pitchFamily="18" charset="0"/>
              </a:rPr>
              <a:t>Understand that the multiplicative relationship between sides of a right-angled triangle can be used to find missing sides in similar triangles.</a:t>
            </a:r>
          </a:p>
          <a:p>
            <a:pPr fontAlgn="auto">
              <a:lnSpc>
                <a:spcPct val="100000"/>
              </a:lnSpc>
              <a:spcBef>
                <a:spcPts val="600"/>
              </a:spcBef>
              <a:spcAft>
                <a:spcPts val="600"/>
              </a:spcAft>
              <a:buClrTx/>
            </a:pPr>
            <a:r>
              <a:rPr lang="en-GB" sz="1800" dirty="0">
                <a:latin typeface="+mj-lt"/>
                <a:ea typeface="Calibri" panose="020F0502020204030204" pitchFamily="34" charset="0"/>
                <a:cs typeface="Times New Roman" panose="02020603050405020304" pitchFamily="18" charset="0"/>
              </a:rPr>
              <a:t>Understand that corresponding sides are in proportion in similar triangles.</a:t>
            </a:r>
          </a:p>
          <a:p>
            <a:pPr fontAlgn="auto">
              <a:lnSpc>
                <a:spcPct val="100000"/>
              </a:lnSpc>
              <a:spcBef>
                <a:spcPts val="600"/>
              </a:spcBef>
              <a:spcAft>
                <a:spcPts val="600"/>
              </a:spcAft>
              <a:buClrTx/>
            </a:pPr>
            <a:r>
              <a:rPr lang="en-GB" sz="1800" dirty="0">
                <a:latin typeface="+mj-lt"/>
                <a:ea typeface="Calibri" panose="020F0502020204030204" pitchFamily="34" charset="0"/>
                <a:cs typeface="Times New Roman" panose="02020603050405020304" pitchFamily="18" charset="0"/>
              </a:rPr>
              <a:t>Understand the multipliers defined as sine, cosine and tangent refer to the relationships between each pair of sides within a right-angled triangle.</a:t>
            </a:r>
          </a:p>
          <a:p>
            <a:pPr fontAlgn="auto">
              <a:lnSpc>
                <a:spcPct val="100000"/>
              </a:lnSpc>
              <a:spcBef>
                <a:spcPts val="600"/>
              </a:spcBef>
              <a:spcAft>
                <a:spcPts val="600"/>
              </a:spcAft>
              <a:buClrTx/>
            </a:pPr>
            <a:r>
              <a:rPr lang="en-GB" sz="1800" dirty="0">
                <a:latin typeface="+mj-lt"/>
                <a:ea typeface="Calibri" panose="020F0502020204030204" pitchFamily="34" charset="0"/>
                <a:cs typeface="Times New Roman" panose="02020603050405020304" pitchFamily="18" charset="0"/>
              </a:rPr>
              <a:t>Use the values of sine, cosine and tangent on a calculator to find unknown angles where the lengths of a right-angled triangle are known.</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556792"/>
            <a:ext cx="10972800" cy="4608512"/>
          </a:xfrm>
        </p:spPr>
        <p:txBody>
          <a:bodyPr>
            <a:noAutofit/>
          </a:bodyPr>
          <a:lstStyle/>
          <a:p>
            <a:pPr>
              <a:lnSpc>
                <a:spcPct val="110000"/>
              </a:lnSpc>
            </a:pPr>
            <a:r>
              <a:rPr lang="en-GB" dirty="0">
                <a:latin typeface="+mn-lt"/>
              </a:rPr>
              <a:t>At Key Stage 2, students solved problems involving similar shapes, where the scale factor was known or could be found. At Key Stage 3, this work on similarity and scale factors is linked to the trigonometric functions.</a:t>
            </a:r>
          </a:p>
          <a:p>
            <a:pPr>
              <a:lnSpc>
                <a:spcPct val="110000"/>
              </a:lnSpc>
            </a:pPr>
            <a:r>
              <a:rPr lang="en-GB" dirty="0">
                <a:latin typeface="+mn-lt"/>
              </a:rPr>
              <a:t>This sense of all right-angled triangles being a scaling of one of the two ‘unit’ right-angled triangles within the unit circle emphasises the multiplicative relationship between triangles. Another important awareness is the multiplicative relationship (or ratio) within each right-angled triangle.</a:t>
            </a:r>
          </a:p>
          <a:p>
            <a:pPr>
              <a:lnSpc>
                <a:spcPct val="110000"/>
              </a:lnSpc>
            </a:pPr>
            <a:r>
              <a:rPr lang="en-GB" dirty="0">
                <a:latin typeface="+mn-lt"/>
              </a:rPr>
              <a:t>This key idea makes explicit the connection to the unit circle so that trigonometry is connected to previous learning and not perceived as a stand-alone topic.</a:t>
            </a:r>
          </a:p>
          <a:p>
            <a:pPr>
              <a:lnSpc>
                <a:spcPct val="110000"/>
              </a:lnSpc>
            </a:pPr>
            <a:endParaRPr lang="en-GB" dirty="0">
              <a:latin typeface="+mn-lt"/>
            </a:endParaRPr>
          </a:p>
        </p:txBody>
      </p:sp>
    </p:spTree>
    <p:extLst>
      <p:ext uri="{BB962C8B-B14F-4D97-AF65-F5344CB8AC3E}">
        <p14:creationId xmlns:p14="http://schemas.microsoft.com/office/powerpoint/2010/main" val="696287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nvGraphicFramePr>
        <p:xfrm>
          <a:off x="660693" y="1411380"/>
          <a:ext cx="6160612" cy="1143533"/>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Upper Key Stage 2 Learning Outcome</a:t>
                      </a:r>
                    </a:p>
                  </a:txBody>
                  <a:tcP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Solve problems involving similar shapes where the scale factor is known or can be found</a:t>
                      </a:r>
                      <a:endParaRPr lang="en-GB" dirty="0">
                        <a:highlight>
                          <a:srgbClr val="FFFF00"/>
                        </a:highlight>
                      </a:endParaRPr>
                    </a:p>
                  </a:txBody>
                  <a:tcPr/>
                </a:tc>
                <a:extLst>
                  <a:ext uri="{0D108BD9-81ED-4DB2-BD59-A6C34878D82A}">
                    <a16:rowId xmlns:a16="http://schemas.microsoft.com/office/drawing/2014/main" val="1387505252"/>
                  </a:ext>
                </a:extLst>
              </a:tr>
            </a:tbl>
          </a:graphicData>
        </a:graphic>
      </p:graphicFrame>
    </p:spTree>
    <p:extLst>
      <p:ext uri="{BB962C8B-B14F-4D97-AF65-F5344CB8AC3E}">
        <p14:creationId xmlns:p14="http://schemas.microsoft.com/office/powerpoint/2010/main" val="3807361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7"/>
            <a:ext cx="4891318" cy="3475456"/>
          </a:xfrm>
        </p:spPr>
        <p:txBody>
          <a:bodyPr anchor="ctr">
            <a:normAutofit/>
          </a:bodyPr>
          <a:lstStyle/>
          <a:p>
            <a:pPr lvl="1"/>
            <a:r>
              <a:rPr lang="en-GB" sz="2400" dirty="0"/>
              <a:t>What representations might your students already be familiar with? </a:t>
            </a:r>
          </a:p>
          <a:p>
            <a:pPr lvl="1"/>
            <a:r>
              <a:rPr lang="en-GB" sz="2400" dirty="0"/>
              <a:t>What language might they use? </a:t>
            </a:r>
          </a:p>
          <a:p>
            <a:pPr lvl="1"/>
            <a:r>
              <a:rPr lang="en-GB" sz="2400" dirty="0"/>
              <a:t>How does this fit in with your curriculum progression?</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4222639301"/>
              </p:ext>
            </p:extLst>
          </p:nvPr>
        </p:nvGraphicFramePr>
        <p:xfrm>
          <a:off x="660693" y="1411380"/>
          <a:ext cx="6160612" cy="2057933"/>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Key Stage 3 Learning Outcome</a:t>
                      </a:r>
                    </a:p>
                  </a:txBody>
                  <a:tcP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6.1.2 Understand and use similarity and congruence</a:t>
                      </a:r>
                      <a:endParaRPr lang="en-GB" dirty="0">
                        <a:highlight>
                          <a:srgbClr val="FFFF00"/>
                        </a:highlight>
                      </a:endParaRPr>
                    </a:p>
                  </a:txBody>
                  <a:tcPr/>
                </a:tc>
                <a:extLst>
                  <a:ext uri="{0D108BD9-81ED-4DB2-BD59-A6C34878D82A}">
                    <a16:rowId xmlns:a16="http://schemas.microsoft.com/office/drawing/2014/main" val="1387505252"/>
                  </a:ext>
                </a:extLst>
              </a:tr>
              <a:tr h="777773">
                <a:tc>
                  <a:txBody>
                    <a:bodyPr/>
                    <a:lstStyle/>
                    <a:p>
                      <a:pPr marL="0" indent="0">
                        <a:buFont typeface="Arial" panose="020B0604020202020204" pitchFamily="34" charset="0"/>
                        <a:buNone/>
                      </a:pPr>
                      <a:r>
                        <a:rPr lang="en-GB" b="1" dirty="0"/>
                        <a:t>Please note: </a:t>
                      </a:r>
                      <a:r>
                        <a:rPr lang="en-GB" dirty="0"/>
                        <a:t>Numerical codes refer to statements of knowledge, skills and understanding in the NCETM breakdown of Key Stage 3 mathematics.</a:t>
                      </a:r>
                    </a:p>
                  </a:txBody>
                  <a:tcPr/>
                </a:tc>
                <a:extLst>
                  <a:ext uri="{0D108BD9-81ED-4DB2-BD59-A6C34878D82A}">
                    <a16:rowId xmlns:a16="http://schemas.microsoft.com/office/drawing/2014/main" val="1887948401"/>
                  </a:ext>
                </a:extLst>
              </a:tr>
            </a:tbl>
          </a:graphicData>
        </a:graphic>
      </p:graphicFrame>
    </p:spTree>
    <p:extLst>
      <p:ext uri="{BB962C8B-B14F-4D97-AF65-F5344CB8AC3E}">
        <p14:creationId xmlns:p14="http://schemas.microsoft.com/office/powerpoint/2010/main" val="30836210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DC33393B-CFAB-4522-A464-D80F94693EF8}" vid="{BBFFB39A-B72C-47D7-B12F-21E4EFC6D8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1BBD15D9795F499E7A6F31F826F7E8" ma:contentTypeVersion="13" ma:contentTypeDescription="Create a new document." ma:contentTypeScope="" ma:versionID="b3d4128a42bd6c752bc73642e1781a34">
  <xsd:schema xmlns:xsd="http://www.w3.org/2001/XMLSchema" xmlns:xs="http://www.w3.org/2001/XMLSchema" xmlns:p="http://schemas.microsoft.com/office/2006/metadata/properties" xmlns:ns3="f6db3b96-2125-4882-a46f-01beadfc3e75" xmlns:ns4="dc65641e-21ab-49f6-8378-c5a21f758e55" targetNamespace="http://schemas.microsoft.com/office/2006/metadata/properties" ma:root="true" ma:fieldsID="fb0b82bd7a0ffb7993e7082f9437a90a" ns3:_="" ns4:_="">
    <xsd:import namespace="f6db3b96-2125-4882-a46f-01beadfc3e75"/>
    <xsd:import namespace="dc65641e-21ab-49f6-8378-c5a21f758e5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db3b96-2125-4882-a46f-01beadfc3e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65641e-21ab-49f6-8378-c5a21f758e5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B18B3D-5C68-4030-BEF3-6F927E24DA37}">
  <ds:schemaRefs>
    <ds:schemaRef ds:uri="http://purl.org/dc/terms/"/>
    <ds:schemaRef ds:uri="http://purl.org/dc/dcmitype/"/>
    <ds:schemaRef ds:uri="dc65641e-21ab-49f6-8378-c5a21f758e55"/>
    <ds:schemaRef ds:uri="http://schemas.microsoft.com/office/2006/documentManagement/types"/>
    <ds:schemaRef ds:uri="http://www.w3.org/XML/1998/namespace"/>
    <ds:schemaRef ds:uri="http://schemas.microsoft.com/office/infopath/2007/PartnerControls"/>
    <ds:schemaRef ds:uri="f6db3b96-2125-4882-a46f-01beadfc3e75"/>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408933B1-BD24-44C3-B705-FCE9AB0BD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db3b96-2125-4882-a46f-01beadfc3e75"/>
    <ds:schemaRef ds:uri="dc65641e-21ab-49f6-8378-c5a21f758e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4.xml><?xml version="1.0" encoding="utf-8"?>
<ds:datastoreItem xmlns:ds="http://schemas.openxmlformats.org/officeDocument/2006/customXml" ds:itemID="{4614D725-2C21-4C66-9CD4-8D3856001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2036</TotalTime>
  <Words>6160</Words>
  <Application>Microsoft Office PowerPoint</Application>
  <PresentationFormat>Widescreen</PresentationFormat>
  <Paragraphs>843</Paragraphs>
  <Slides>39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Cambria Math</vt:lpstr>
      <vt:lpstr>Myriad Pro</vt:lpstr>
      <vt:lpstr>Symbol</vt:lpstr>
      <vt:lpstr>Custom Design</vt:lpstr>
      <vt:lpstr>Deriving sine, cosine and tangent ratios</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Prior learning</vt:lpstr>
      <vt:lpstr>Checking prior learning</vt:lpstr>
      <vt:lpstr>Checking prior learning</vt:lpstr>
      <vt:lpstr>Common difficulties and misconceptions</vt:lpstr>
      <vt:lpstr>Common difficulties and misconceptions (1)</vt:lpstr>
      <vt:lpstr>Common difficulties and misconceptions (1 cont.)</vt:lpstr>
      <vt:lpstr>Understand that the multiplicative relationship between sides of a right-angled triangle can be used to find missing sides in similar triangles</vt:lpstr>
      <vt:lpstr>PowerPoint Presentation</vt:lpstr>
      <vt:lpstr>Understand that corresponding sides are in proportion in similar triangles</vt:lpstr>
      <vt:lpstr>PowerPoint Presentation</vt:lpstr>
      <vt:lpstr>Understand the multipliers defined as sine, cosine and tangent refer to the relationships between each pair of sides within a right-angled triangle</vt:lpstr>
      <vt:lpstr>Understand the multipliers defined as sine, cosine and tangent refer to the relationships between each pair of sides within a right-angled triangle</vt:lpstr>
      <vt:lpstr>Understand the multipliers defined as sine, cosine and tangent refer to the relationships between each pair of sides within a right-angled triangle</vt:lpstr>
      <vt:lpstr>PowerPoint Presentation</vt:lpstr>
      <vt:lpstr>Understand the multipliers defined as sine, cosine and tangent refer to the relationships between each pair of sides within a right-angled triangle</vt:lpstr>
      <vt:lpstr>Understand the multipliers defined as sine, cosine and tangent refer to the relationships between each pair of sides within a right-angled triangle</vt:lpstr>
      <vt:lpstr>PowerPoint Presentation</vt:lpstr>
      <vt:lpstr>Understand the multipliers defined as sine, cosine and tangent refer to the relationships between each pair of sides within a right-angled triangle</vt:lpstr>
      <vt:lpstr>Understand the multipliers defined as sine, cosine and tangent refer to the relationships between each pair of sides within a right-angled triangle</vt:lpstr>
      <vt:lpstr>PowerPoint Presentation</vt:lpstr>
      <vt:lpstr>Use the values of sine, cosine and tangent on a calculator to find unknown angles where the lengths of a right-angled triangle are known</vt:lpstr>
      <vt:lpstr>PowerPoint Presentation</vt:lpstr>
      <vt:lpstr>Reflection questions</vt:lpstr>
      <vt:lpstr>PowerPoint Presentation</vt:lpstr>
      <vt:lpstr>Appendices</vt:lpstr>
      <vt:lpstr>Key vocabulary </vt:lpstr>
      <vt:lpstr>Key vocabulary (2) </vt:lpstr>
      <vt:lpstr>Representations and structure</vt:lpstr>
      <vt:lpstr>Previous learning</vt:lpstr>
      <vt:lpstr>Future learning</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Trigonometric functions &amp; the unit circle</dc:title>
  <dc:creator>Rebecca Donaldson</dc:creator>
  <cp:lastModifiedBy>Steve McCormack</cp:lastModifiedBy>
  <cp:revision>9</cp:revision>
  <dcterms:created xsi:type="dcterms:W3CDTF">2021-05-12T15:11:15Z</dcterms:created>
  <dcterms:modified xsi:type="dcterms:W3CDTF">2021-10-07T08:07:19Z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0x010100B01BBD15D9795F499E7A6F31F826F7E8</vt:lpwstr>
  </property>
</Properties>
</file>