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7"/>
  </p:notesMasterIdLst>
  <p:sldIdLst>
    <p:sldId id="263" r:id="rId6"/>
    <p:sldId id="628" r:id="rId7"/>
    <p:sldId id="588" r:id="rId8"/>
    <p:sldId id="292" r:id="rId9"/>
    <p:sldId id="300" r:id="rId10"/>
    <p:sldId id="269" r:id="rId11"/>
    <p:sldId id="276" r:id="rId12"/>
    <p:sldId id="277" r:id="rId13"/>
    <p:sldId id="279" r:id="rId14"/>
    <p:sldId id="646" r:id="rId15"/>
    <p:sldId id="280" r:id="rId16"/>
    <p:sldId id="281" r:id="rId17"/>
    <p:sldId id="282" r:id="rId18"/>
    <p:sldId id="645" r:id="rId19"/>
    <p:sldId id="580" r:id="rId20"/>
    <p:sldId id="579" r:id="rId21"/>
    <p:sldId id="647" r:id="rId22"/>
    <p:sldId id="629" r:id="rId23"/>
    <p:sldId id="630" r:id="rId24"/>
    <p:sldId id="631" r:id="rId25"/>
    <p:sldId id="632" r:id="rId26"/>
    <p:sldId id="633" r:id="rId27"/>
    <p:sldId id="634" r:id="rId28"/>
    <p:sldId id="635" r:id="rId29"/>
    <p:sldId id="636" r:id="rId30"/>
    <p:sldId id="637" r:id="rId31"/>
    <p:sldId id="638" r:id="rId32"/>
    <p:sldId id="639" r:id="rId33"/>
    <p:sldId id="640" r:id="rId34"/>
    <p:sldId id="641" r:id="rId35"/>
    <p:sldId id="642" r:id="rId36"/>
    <p:sldId id="286" r:id="rId37"/>
    <p:sldId id="265" r:id="rId38"/>
    <p:sldId id="287" r:id="rId39"/>
    <p:sldId id="643" r:id="rId40"/>
    <p:sldId id="644" r:id="rId41"/>
    <p:sldId id="289" r:id="rId42"/>
    <p:sldId id="622" r:id="rId43"/>
    <p:sldId id="607" r:id="rId44"/>
    <p:sldId id="612" r:id="rId45"/>
    <p:sldId id="291" r:id="rId46"/>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34" autoAdjust="0"/>
  </p:normalViewPr>
  <p:slideViewPr>
    <p:cSldViewPr>
      <p:cViewPr varScale="1">
        <p:scale>
          <a:sx n="72" d="100"/>
          <a:sy n="72" d="100"/>
        </p:scale>
        <p:origin x="84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1DA7D3C4-6B6A-4143-9C4A-995FB8D19425}"/>
    <pc:docChg chg="custSel modSld">
      <pc:chgData name="Steve McCormack" userId="a36034f6-e157-44c0-92e0-583c4185333c" providerId="ADAL" clId="{1DA7D3C4-6B6A-4143-9C4A-995FB8D19425}" dt="2021-11-11T08:42:51.800" v="119" actId="6549"/>
      <pc:docMkLst>
        <pc:docMk/>
      </pc:docMkLst>
      <pc:sldChg chg="modSp mod">
        <pc:chgData name="Steve McCormack" userId="a36034f6-e157-44c0-92e0-583c4185333c" providerId="ADAL" clId="{1DA7D3C4-6B6A-4143-9C4A-995FB8D19425}" dt="2021-11-11T08:35:29.978" v="4" actId="1076"/>
        <pc:sldMkLst>
          <pc:docMk/>
          <pc:sldMk cId="28423318" sldId="263"/>
        </pc:sldMkLst>
        <pc:spChg chg="mod">
          <ac:chgData name="Steve McCormack" userId="a36034f6-e157-44c0-92e0-583c4185333c" providerId="ADAL" clId="{1DA7D3C4-6B6A-4143-9C4A-995FB8D19425}" dt="2021-11-11T08:35:29.978" v="4" actId="1076"/>
          <ac:spMkLst>
            <pc:docMk/>
            <pc:sldMk cId="28423318" sldId="263"/>
            <ac:spMk id="2" creationId="{E6852059-E171-4D97-AEA5-4EB713FA17E6}"/>
          </ac:spMkLst>
        </pc:spChg>
      </pc:sldChg>
      <pc:sldChg chg="modSp mod">
        <pc:chgData name="Steve McCormack" userId="a36034f6-e157-44c0-92e0-583c4185333c" providerId="ADAL" clId="{1DA7D3C4-6B6A-4143-9C4A-995FB8D19425}" dt="2021-11-11T08:37:20.189" v="94" actId="6549"/>
        <pc:sldMkLst>
          <pc:docMk/>
          <pc:sldMk cId="387169446" sldId="281"/>
        </pc:sldMkLst>
        <pc:spChg chg="mod">
          <ac:chgData name="Steve McCormack" userId="a36034f6-e157-44c0-92e0-583c4185333c" providerId="ADAL" clId="{1DA7D3C4-6B6A-4143-9C4A-995FB8D19425}" dt="2021-11-11T08:37:20.189" v="94" actId="6549"/>
          <ac:spMkLst>
            <pc:docMk/>
            <pc:sldMk cId="387169446" sldId="281"/>
            <ac:spMk id="3" creationId="{EC771724-309D-4EC6-8089-365C4C85F6A6}"/>
          </ac:spMkLst>
        </pc:spChg>
      </pc:sldChg>
      <pc:sldChg chg="modSp mod">
        <pc:chgData name="Steve McCormack" userId="a36034f6-e157-44c0-92e0-583c4185333c" providerId="ADAL" clId="{1DA7D3C4-6B6A-4143-9C4A-995FB8D19425}" dt="2021-11-11T08:42:02.567" v="107" actId="6549"/>
        <pc:sldMkLst>
          <pc:docMk/>
          <pc:sldMk cId="2638343268" sldId="289"/>
        </pc:sldMkLst>
        <pc:spChg chg="mod">
          <ac:chgData name="Steve McCormack" userId="a36034f6-e157-44c0-92e0-583c4185333c" providerId="ADAL" clId="{1DA7D3C4-6B6A-4143-9C4A-995FB8D19425}" dt="2021-11-11T08:42:02.567" v="107" actId="6549"/>
          <ac:spMkLst>
            <pc:docMk/>
            <pc:sldMk cId="2638343268" sldId="289"/>
            <ac:spMk id="7" creationId="{D5B99C30-A92C-4696-9C5E-2B6F8F4C8C86}"/>
          </ac:spMkLst>
        </pc:spChg>
      </pc:sldChg>
      <pc:sldChg chg="modSp mod">
        <pc:chgData name="Steve McCormack" userId="a36034f6-e157-44c0-92e0-583c4185333c" providerId="ADAL" clId="{1DA7D3C4-6B6A-4143-9C4A-995FB8D19425}" dt="2021-11-11T08:42:51.800" v="119" actId="6549"/>
        <pc:sldMkLst>
          <pc:docMk/>
          <pc:sldMk cId="309275939" sldId="291"/>
        </pc:sldMkLst>
        <pc:spChg chg="mod">
          <ac:chgData name="Steve McCormack" userId="a36034f6-e157-44c0-92e0-583c4185333c" providerId="ADAL" clId="{1DA7D3C4-6B6A-4143-9C4A-995FB8D19425}" dt="2021-11-11T08:42:26.999" v="115" actId="6549"/>
          <ac:spMkLst>
            <pc:docMk/>
            <pc:sldMk cId="309275939" sldId="291"/>
            <ac:spMk id="2" creationId="{2FC8153A-3089-4481-8DDB-FCA2DBF5BD26}"/>
          </ac:spMkLst>
        </pc:spChg>
        <pc:spChg chg="mod">
          <ac:chgData name="Steve McCormack" userId="a36034f6-e157-44c0-92e0-583c4185333c" providerId="ADAL" clId="{1DA7D3C4-6B6A-4143-9C4A-995FB8D19425}" dt="2021-11-11T08:42:51.800" v="119" actId="6549"/>
          <ac:spMkLst>
            <pc:docMk/>
            <pc:sldMk cId="309275939" sldId="291"/>
            <ac:spMk id="3" creationId="{1A7A3616-6D2B-4F04-88B6-EF0D00E74E3C}"/>
          </ac:spMkLst>
        </pc:spChg>
      </pc:sldChg>
      <pc:sldChg chg="modNotesTx">
        <pc:chgData name="Steve McCormack" userId="a36034f6-e157-44c0-92e0-583c4185333c" providerId="ADAL" clId="{1DA7D3C4-6B6A-4143-9C4A-995FB8D19425}" dt="2021-11-11T08:36:12.151" v="66" actId="20577"/>
        <pc:sldMkLst>
          <pc:docMk/>
          <pc:sldMk cId="4015066002" sldId="292"/>
        </pc:sldMkLst>
      </pc:sldChg>
      <pc:sldChg chg="modSp mod">
        <pc:chgData name="Steve McCormack" userId="a36034f6-e157-44c0-92e0-583c4185333c" providerId="ADAL" clId="{1DA7D3C4-6B6A-4143-9C4A-995FB8D19425}" dt="2021-11-11T08:42:16.999" v="111" actId="6549"/>
        <pc:sldMkLst>
          <pc:docMk/>
          <pc:sldMk cId="1267945699" sldId="607"/>
        </pc:sldMkLst>
        <pc:spChg chg="mod">
          <ac:chgData name="Steve McCormack" userId="a36034f6-e157-44c0-92e0-583c4185333c" providerId="ADAL" clId="{1DA7D3C4-6B6A-4143-9C4A-995FB8D19425}" dt="2021-11-11T08:42:16.999" v="111" actId="6549"/>
          <ac:spMkLst>
            <pc:docMk/>
            <pc:sldMk cId="1267945699" sldId="607"/>
            <ac:spMk id="2" creationId="{468AD34D-48AC-4C34-99A5-DF560A5DFC10}"/>
          </ac:spMkLst>
        </pc:spChg>
      </pc:sldChg>
      <pc:sldChg chg="modSp mod">
        <pc:chgData name="Steve McCormack" userId="a36034f6-e157-44c0-92e0-583c4185333c" providerId="ADAL" clId="{1DA7D3C4-6B6A-4143-9C4A-995FB8D19425}" dt="2021-11-11T08:42:20.871" v="113" actId="6549"/>
        <pc:sldMkLst>
          <pc:docMk/>
          <pc:sldMk cId="1254757371" sldId="612"/>
        </pc:sldMkLst>
        <pc:spChg chg="mod">
          <ac:chgData name="Steve McCormack" userId="a36034f6-e157-44c0-92e0-583c4185333c" providerId="ADAL" clId="{1DA7D3C4-6B6A-4143-9C4A-995FB8D19425}" dt="2021-11-11T08:42:20.871" v="113" actId="6549"/>
          <ac:spMkLst>
            <pc:docMk/>
            <pc:sldMk cId="1254757371" sldId="612"/>
            <ac:spMk id="2" creationId="{468AD34D-48AC-4C34-99A5-DF560A5DFC10}"/>
          </ac:spMkLst>
        </pc:spChg>
      </pc:sldChg>
      <pc:sldChg chg="modSp mod">
        <pc:chgData name="Steve McCormack" userId="a36034f6-e157-44c0-92e0-583c4185333c" providerId="ADAL" clId="{1DA7D3C4-6B6A-4143-9C4A-995FB8D19425}" dt="2021-11-11T08:42:12.534" v="109" actId="6549"/>
        <pc:sldMkLst>
          <pc:docMk/>
          <pc:sldMk cId="2473925229" sldId="622"/>
        </pc:sldMkLst>
        <pc:spChg chg="mod">
          <ac:chgData name="Steve McCormack" userId="a36034f6-e157-44c0-92e0-583c4185333c" providerId="ADAL" clId="{1DA7D3C4-6B6A-4143-9C4A-995FB8D19425}" dt="2021-11-11T08:42:12.534" v="109" actId="6549"/>
          <ac:spMkLst>
            <pc:docMk/>
            <pc:sldMk cId="2473925229" sldId="622"/>
            <ac:spMk id="2" creationId="{468AD34D-48AC-4C34-99A5-DF560A5DFC10}"/>
          </ac:spMkLst>
        </pc:spChg>
      </pc:sldChg>
      <pc:sldChg chg="modSp mod">
        <pc:chgData name="Steve McCormack" userId="a36034f6-e157-44c0-92e0-583c4185333c" providerId="ADAL" clId="{1DA7D3C4-6B6A-4143-9C4A-995FB8D19425}" dt="2021-11-11T08:35:46.055" v="10" actId="6549"/>
        <pc:sldMkLst>
          <pc:docMk/>
          <pc:sldMk cId="1485780415" sldId="628"/>
        </pc:sldMkLst>
        <pc:spChg chg="mod">
          <ac:chgData name="Steve McCormack" userId="a36034f6-e157-44c0-92e0-583c4185333c" providerId="ADAL" clId="{1DA7D3C4-6B6A-4143-9C4A-995FB8D19425}" dt="2021-11-11T08:35:46.055" v="10" actId="6549"/>
          <ac:spMkLst>
            <pc:docMk/>
            <pc:sldMk cId="1485780415" sldId="628"/>
            <ac:spMk id="5" creationId="{F3AEFA3D-6E0E-40FE-BDA2-AC1662A877CD}"/>
          </ac:spMkLst>
        </pc:spChg>
      </pc:sldChg>
      <pc:sldChg chg="modSp mod">
        <pc:chgData name="Steve McCormack" userId="a36034f6-e157-44c0-92e0-583c4185333c" providerId="ADAL" clId="{1DA7D3C4-6B6A-4143-9C4A-995FB8D19425}" dt="2021-11-11T08:38:38.439" v="96" actId="6549"/>
        <pc:sldMkLst>
          <pc:docMk/>
          <pc:sldMk cId="1908702286" sldId="630"/>
        </pc:sldMkLst>
        <pc:spChg chg="mod">
          <ac:chgData name="Steve McCormack" userId="a36034f6-e157-44c0-92e0-583c4185333c" providerId="ADAL" clId="{1DA7D3C4-6B6A-4143-9C4A-995FB8D19425}" dt="2021-11-11T08:38:38.439" v="96" actId="6549"/>
          <ac:spMkLst>
            <pc:docMk/>
            <pc:sldMk cId="1908702286" sldId="630"/>
            <ac:spMk id="49" creationId="{1A270631-AD7A-48A2-A26A-AC3207C67C78}"/>
          </ac:spMkLst>
        </pc:spChg>
      </pc:sldChg>
      <pc:sldChg chg="modSp mod">
        <pc:chgData name="Steve McCormack" userId="a36034f6-e157-44c0-92e0-583c4185333c" providerId="ADAL" clId="{1DA7D3C4-6B6A-4143-9C4A-995FB8D19425}" dt="2021-11-11T08:40:34.231" v="99" actId="20577"/>
        <pc:sldMkLst>
          <pc:docMk/>
          <pc:sldMk cId="3373359243" sldId="634"/>
        </pc:sldMkLst>
        <pc:spChg chg="mod">
          <ac:chgData name="Steve McCormack" userId="a36034f6-e157-44c0-92e0-583c4185333c" providerId="ADAL" clId="{1DA7D3C4-6B6A-4143-9C4A-995FB8D19425}" dt="2021-11-11T08:40:34.231" v="99" actId="20577"/>
          <ac:spMkLst>
            <pc:docMk/>
            <pc:sldMk cId="3373359243" sldId="634"/>
            <ac:spMk id="49" creationId="{1A270631-AD7A-48A2-A26A-AC3207C67C78}"/>
          </ac:spMkLst>
        </pc:spChg>
      </pc:sldChg>
      <pc:sldChg chg="modSp mod">
        <pc:chgData name="Steve McCormack" userId="a36034f6-e157-44c0-92e0-583c4185333c" providerId="ADAL" clId="{1DA7D3C4-6B6A-4143-9C4A-995FB8D19425}" dt="2021-11-11T08:41:51.366" v="101" actId="6549"/>
        <pc:sldMkLst>
          <pc:docMk/>
          <pc:sldMk cId="3071053203" sldId="643"/>
        </pc:sldMkLst>
        <pc:spChg chg="mod">
          <ac:chgData name="Steve McCormack" userId="a36034f6-e157-44c0-92e0-583c4185333c" providerId="ADAL" clId="{1DA7D3C4-6B6A-4143-9C4A-995FB8D19425}" dt="2021-11-11T08:41:51.366" v="101" actId="6549"/>
          <ac:spMkLst>
            <pc:docMk/>
            <pc:sldMk cId="3071053203" sldId="643"/>
            <ac:spMk id="2" creationId="{3D3B0D61-9420-4B06-8555-667429430C87}"/>
          </ac:spMkLst>
        </pc:spChg>
      </pc:sldChg>
      <pc:sldChg chg="modSp mod">
        <pc:chgData name="Steve McCormack" userId="a36034f6-e157-44c0-92e0-583c4185333c" providerId="ADAL" clId="{1DA7D3C4-6B6A-4143-9C4A-995FB8D19425}" dt="2021-11-11T08:41:55.846" v="103" actId="6549"/>
        <pc:sldMkLst>
          <pc:docMk/>
          <pc:sldMk cId="2490396870" sldId="644"/>
        </pc:sldMkLst>
        <pc:spChg chg="mod">
          <ac:chgData name="Steve McCormack" userId="a36034f6-e157-44c0-92e0-583c4185333c" providerId="ADAL" clId="{1DA7D3C4-6B6A-4143-9C4A-995FB8D19425}" dt="2021-11-11T08:41:55.846" v="103" actId="6549"/>
          <ac:spMkLst>
            <pc:docMk/>
            <pc:sldMk cId="2490396870" sldId="644"/>
            <ac:spMk id="2" creationId="{3D3B0D61-9420-4B06-8555-667429430C87}"/>
          </ac:spMkLst>
        </pc:spChg>
      </pc:sldChg>
    </pc:docChg>
  </pc:docChgLst>
  <pc:docChgLst>
    <pc:chgData name="Rebecca Donaldson" userId="de1bd23b-13b3-40c7-98d3-b019b9d9da5e" providerId="ADAL" clId="{C8DD442E-C52B-4605-BE91-F198BD2C5A5D}"/>
    <pc:docChg chg="custSel modSld">
      <pc:chgData name="Rebecca Donaldson" userId="de1bd23b-13b3-40c7-98d3-b019b9d9da5e" providerId="ADAL" clId="{C8DD442E-C52B-4605-BE91-F198BD2C5A5D}" dt="2021-11-10T11:51:32.123" v="350" actId="20577"/>
      <pc:docMkLst>
        <pc:docMk/>
      </pc:docMkLst>
      <pc:sldChg chg="modNotesTx">
        <pc:chgData name="Rebecca Donaldson" userId="de1bd23b-13b3-40c7-98d3-b019b9d9da5e" providerId="ADAL" clId="{C8DD442E-C52B-4605-BE91-F198BD2C5A5D}" dt="2021-11-10T11:51:32.123" v="350" actId="20577"/>
        <pc:sldMkLst>
          <pc:docMk/>
          <pc:sldMk cId="1011893477" sldId="6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24 of the 2.1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55444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in the array are the 3 groups of -4? Where are the 4 groups of -3?</a:t>
            </a:r>
          </a:p>
          <a:p>
            <a:pPr>
              <a:spcBef>
                <a:spcPts val="400"/>
              </a:spcBef>
              <a:spcAft>
                <a:spcPts val="400"/>
              </a:spcAft>
            </a:pPr>
            <a:r>
              <a:rPr lang="en-GB" sz="1200" dirty="0">
                <a:solidFill>
                  <a:srgbClr val="008080"/>
                </a:solidFill>
                <a:latin typeface="Myriad Pro"/>
              </a:rPr>
              <a:t>What is the same/different about Robyn and Taylor’s interpretation?</a:t>
            </a:r>
          </a:p>
          <a:p>
            <a:pPr>
              <a:spcBef>
                <a:spcPts val="400"/>
              </a:spcBef>
              <a:spcAft>
                <a:spcPts val="400"/>
              </a:spcAft>
            </a:pPr>
            <a:r>
              <a:rPr lang="en-GB" sz="1200" dirty="0">
                <a:solidFill>
                  <a:srgbClr val="008080"/>
                </a:solidFill>
                <a:latin typeface="Myriad Pro"/>
              </a:rPr>
              <a:t>What is the product represented in the second array?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an array is used to connect an existing representation for multiplication and extend it to include products with one negative factor. Robyn and Taylor both use the array to identify groups of values and you might like to work with students to write these as repeated additions (for example, writing Robyn’s statement as -4 + -4 + -4 to also extend this interpretation of multiplication to negative products. </a:t>
            </a:r>
            <a:r>
              <a:rPr lang="en-GB" sz="1800" dirty="0">
                <a:solidFill>
                  <a:srgbClr val="000000"/>
                </a:solidFill>
                <a:effectLst/>
                <a:latin typeface="Calibri" panose="020F0502020204030204" pitchFamily="34" charset="0"/>
                <a:ea typeface="Calibri" panose="020F0502020204030204" pitchFamily="34" charset="0"/>
              </a:rPr>
              <a:t>The array is a powerful model of multiplication but can be challenging when working with negative numbers.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It is used here with only one negative factor, but the narrative might be continued (using zero pairs) to extend this representation to allow for calculations with two negative factors. An example of how this might be modelled is given on slide 17. However,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of the inconsistencies described, the array has not been used in these materials as a model to multiply two negative numbers. Instead students are asked to reason with mathematical structure in order to justify the outcome for the product of two negative numbers (see Example 4)</a:t>
            </a:r>
            <a:endParaRPr lang="en-GB" sz="18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24 and 25 of the 2.1 Core Concept document. Some suggestions for modelling </a:t>
            </a:r>
            <a:r>
              <a:rPr lang="en-GB" sz="1200" dirty="0">
                <a:highlight>
                  <a:srgbClr val="FFFF00"/>
                </a:highlight>
              </a:rPr>
              <a:t>multiplication with positive </a:t>
            </a:r>
            <a:r>
              <a:rPr lang="en-GB" sz="1200" b="1" dirty="0">
                <a:highlight>
                  <a:srgbClr val="FFFF00"/>
                </a:highlight>
              </a:rPr>
              <a:t>and</a:t>
            </a:r>
            <a:r>
              <a:rPr lang="en-GB" sz="1200" dirty="0">
                <a:highlight>
                  <a:srgbClr val="FFFF00"/>
                </a:highlight>
              </a:rPr>
              <a:t> negative integers, alongside the challenges inherent in these models, are given on the next slide</a:t>
            </a:r>
            <a:r>
              <a:rPr lang="en-GB" sz="1200" b="0" dirty="0">
                <a:solidFill>
                  <a:srgbClr val="008080"/>
                </a:solidFill>
                <a:latin typeface="Myriad Pro"/>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coherent use of representation can support students in understanding mathematical structure, but it is important that the representation is eventually put to one side. It might be argued that this example is also inconsistent in its use of the interpretation of the minus sign.</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25 of the 2.1 Core Concept document.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745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you know about the magnitude of each answer? (You could ask this a different way, by referring to ‘the digits’ rather than ‘the magnitude’)</a:t>
            </a:r>
          </a:p>
          <a:p>
            <a:pPr>
              <a:spcBef>
                <a:spcPts val="400"/>
              </a:spcBef>
              <a:spcAft>
                <a:spcPts val="400"/>
              </a:spcAft>
            </a:pPr>
            <a:r>
              <a:rPr lang="en-GB" sz="1200" dirty="0">
                <a:solidFill>
                  <a:srgbClr val="008080"/>
                </a:solidFill>
                <a:latin typeface="Myriad Pro"/>
              </a:rPr>
              <a:t>Will your answer be positive or negative?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2 the numerical outcome of the calculation is given. The intention here is that students are able to then focus only on the structure of the calculation and reason about whether the result should be positive or negative.</a:t>
            </a:r>
          </a:p>
          <a:p>
            <a:r>
              <a:rPr lang="en-GB" dirty="0"/>
              <a:t>From 1c students are introduced to division with negative numbers. From earlier work, students should understand multiplicative relationships and know that if 3××4 = 12, then 12÷3=4 and 12÷4=3 and it is this structural awareness that is being used here to move beyond multiplication.</a:t>
            </a:r>
          </a:p>
          <a:p>
            <a:r>
              <a:rPr lang="en-GB" dirty="0"/>
              <a:t>The use of large numbers in Q1 and decimals in Q2 is again intended to discourage students from attempting to calculate.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200954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25 and 26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237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give an example to demonstrate that it is sometimes true? Can you give a counter-example to demonstrate that it is never true?</a:t>
            </a:r>
          </a:p>
          <a:p>
            <a:pPr>
              <a:spcBef>
                <a:spcPts val="400"/>
              </a:spcBef>
              <a:spcAft>
                <a:spcPts val="400"/>
              </a:spcAft>
            </a:pPr>
            <a:r>
              <a:rPr lang="en-GB" sz="1200" dirty="0">
                <a:solidFill>
                  <a:srgbClr val="008080"/>
                </a:solidFill>
                <a:latin typeface="Myriad Pro"/>
              </a:rPr>
              <a:t>How else can we model that something is always or never true? (This might offer an opportunity to touch upon proof.)</a:t>
            </a:r>
          </a:p>
          <a:p>
            <a:pPr>
              <a:spcBef>
                <a:spcPts val="400"/>
              </a:spcBef>
              <a:spcAft>
                <a:spcPts val="400"/>
              </a:spcAft>
            </a:pPr>
            <a:r>
              <a:rPr lang="en-GB" sz="1200" dirty="0">
                <a:solidFill>
                  <a:srgbClr val="008080"/>
                </a:solidFill>
                <a:latin typeface="Myriad Pro"/>
              </a:rPr>
              <a:t>Can you rewrite these statements so that they are </a:t>
            </a:r>
            <a:r>
              <a:rPr lang="en-GB" sz="1200" b="1" dirty="0">
                <a:solidFill>
                  <a:srgbClr val="008080"/>
                </a:solidFill>
                <a:latin typeface="Myriad Pro"/>
              </a:rPr>
              <a:t>always</a:t>
            </a:r>
            <a:r>
              <a:rPr lang="en-GB" sz="1200" b="0" dirty="0">
                <a:solidFill>
                  <a:srgbClr val="008080"/>
                </a:solidFill>
                <a:latin typeface="Myriad Pro"/>
              </a:rPr>
              <a:t> true?</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Moving on from the informal generalisation suggested by using ‘peculiar’ numbers (Mason, Watson, Bills and Bills) in Example 2, Example 3 uses an Always Sometimes Never structure to move towards a more formal generalisation of the outcomes when multiplying and dividing with negative numbers</a:t>
            </a:r>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2699521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8301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did Pete generate the blue product? How about the black product?</a:t>
            </a:r>
          </a:p>
          <a:p>
            <a:pPr>
              <a:spcBef>
                <a:spcPts val="400"/>
              </a:spcBef>
              <a:spcAft>
                <a:spcPts val="400"/>
              </a:spcAft>
            </a:pPr>
            <a:r>
              <a:rPr lang="en-GB" sz="1200" dirty="0">
                <a:solidFill>
                  <a:srgbClr val="008080"/>
                </a:solidFill>
                <a:latin typeface="Myriad Pro"/>
              </a:rPr>
              <a:t>What is the value of the left hand side of the calculation? What does this mean for the </a:t>
            </a:r>
            <a:r>
              <a:rPr lang="en-GB" sz="1200">
                <a:solidFill>
                  <a:srgbClr val="008080"/>
                </a:solidFill>
                <a:latin typeface="Myriad Pro"/>
              </a:rPr>
              <a:t>right hand side?</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4 students are asked to reason with two known properties (the zero property and the distributive law) to create a chain of reasoning justifying why -1 ×-1 = 1. A suggested sequence of questions is offered in Example 4 to allow students to explore and access some of the key elements of the required reasoning. Consider how you might support students in your class to link what they might see as separate questions into one coherent whole.</a:t>
            </a:r>
          </a:p>
          <a:p>
            <a:r>
              <a:rPr lang="en-GB" dirty="0"/>
              <a:t>As discussed in Example 1, a pictorial representation is not offered here, rather students are asked to reason with a symbolic representation. You may like to consider the advantages and disadvantages of extending the pictorial representation when working with two negative numbers.</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4068912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26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25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87636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do you know this calculation is not correct? </a:t>
            </a:r>
          </a:p>
          <a:p>
            <a:pPr>
              <a:spcBef>
                <a:spcPts val="400"/>
              </a:spcBef>
              <a:spcAft>
                <a:spcPts val="400"/>
              </a:spcAft>
            </a:pPr>
            <a:r>
              <a:rPr lang="en-GB" sz="1200" dirty="0">
                <a:solidFill>
                  <a:srgbClr val="008080"/>
                </a:solidFill>
                <a:latin typeface="Myriad Pro"/>
              </a:rPr>
              <a:t>What are the different ways to correct this calculation?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intention here is that, by allowing students an opportunity to explore the dimensions of possible variation, they will work with the structure that underpins multiplication with negative numbers. </a:t>
            </a:r>
            <a:r>
              <a:rPr lang="en-GB" sz="1800" dirty="0">
                <a:solidFill>
                  <a:srgbClr val="000000"/>
                </a:solidFill>
                <a:effectLst/>
                <a:latin typeface="Calibri" panose="020F0502020204030204" pitchFamily="34" charset="0"/>
                <a:ea typeface="Calibri" panose="020F0502020204030204" pitchFamily="34" charset="0"/>
              </a:rPr>
              <a:t>The prompt suggests that there are ‘at least two different solutions’. The intended correct solutions are -3</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rPr>
              <a:t>-4 = 12 and 3</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rPr>
              <a:t>-4 = -12 but you might like to challenge students, or they might raise, the situation of 3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GB" sz="1800" dirty="0">
                <a:solidFill>
                  <a:srgbClr val="000000"/>
                </a:solidFill>
                <a:effectLst/>
                <a:latin typeface="Calibri" panose="020F0502020204030204" pitchFamily="34" charset="0"/>
                <a:ea typeface="Calibri" panose="020F0502020204030204" pitchFamily="34" charset="0"/>
              </a:rPr>
              <a:t> - - 4 = 12. Discussing the validity of this suggestion may offer useful insight into students’ understanding and give a context to think deeply about multiplication and negative numbers.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06948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26 and 27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571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do you know that there are minus signs missing?</a:t>
            </a:r>
          </a:p>
          <a:p>
            <a:pPr>
              <a:spcBef>
                <a:spcPts val="400"/>
              </a:spcBef>
              <a:spcAft>
                <a:spcPts val="400"/>
              </a:spcAft>
            </a:pPr>
            <a:r>
              <a:rPr lang="en-GB" sz="1200" dirty="0">
                <a:solidFill>
                  <a:srgbClr val="008080"/>
                </a:solidFill>
                <a:latin typeface="Myriad Pro"/>
              </a:rPr>
              <a:t>Is there more than one way to do this?</a:t>
            </a:r>
          </a:p>
          <a:p>
            <a:pPr>
              <a:spcBef>
                <a:spcPts val="400"/>
              </a:spcBef>
              <a:spcAft>
                <a:spcPts val="400"/>
              </a:spcAft>
            </a:pPr>
            <a:r>
              <a:rPr lang="en-GB" sz="1200" dirty="0">
                <a:solidFill>
                  <a:srgbClr val="008080"/>
                </a:solidFill>
                <a:latin typeface="Myriad Pro"/>
              </a:rPr>
              <a:t>How would this question be different if you were also allowed to remove the minus sign?</a:t>
            </a:r>
          </a:p>
          <a:p>
            <a:pPr>
              <a:spcBef>
                <a:spcPts val="400"/>
              </a:spcBef>
              <a:spcAft>
                <a:spcPts val="400"/>
              </a:spcAft>
            </a:pPr>
            <a:r>
              <a:rPr lang="en-GB" sz="1200" dirty="0">
                <a:solidFill>
                  <a:srgbClr val="008080"/>
                </a:solidFill>
                <a:latin typeface="Myriad Pro"/>
              </a:rPr>
              <a:t>What other calculations could you write using these?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As in the previous examples, the numerical value of the calculation is already given in order that students are able to focus their attention on the relationship between the positive and negative numbers used in the calculation. </a:t>
            </a:r>
          </a:p>
          <a:p>
            <a:r>
              <a:rPr lang="en-GB" dirty="0"/>
              <a:t>Part c may be particularly valuable in offering an insight into students’ understanding of multiplication with negative numbers as it offers several possible correct solutions. </a:t>
            </a:r>
          </a:p>
          <a:p>
            <a:endParaRPr lang="en-GB" sz="1800" dirty="0">
              <a:solidFill>
                <a:srgbClr val="000000"/>
              </a:solidFill>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Each of the questions in Example 6 has at least two correct solutions, with part c having more than that. Is there a benefit to asking students to find </a:t>
            </a:r>
            <a:r>
              <a:rPr lang="en-GB" sz="1800" b="1" dirty="0">
                <a:solidFill>
                  <a:srgbClr val="000000"/>
                </a:solidFill>
                <a:effectLst/>
                <a:latin typeface="Calibri" panose="020F0502020204030204" pitchFamily="34" charset="0"/>
                <a:ea typeface="Calibri" panose="020F0502020204030204" pitchFamily="34" charset="0"/>
              </a:rPr>
              <a:t>all</a:t>
            </a:r>
            <a:r>
              <a:rPr lang="en-GB" sz="1800" dirty="0">
                <a:solidFill>
                  <a:srgbClr val="000000"/>
                </a:solidFill>
                <a:effectLst/>
                <a:latin typeface="Calibri" panose="020F0502020204030204" pitchFamily="34" charset="0"/>
                <a:ea typeface="Calibri" panose="020F0502020204030204" pitchFamily="34" charset="0"/>
              </a:rPr>
              <a:t> possible solutions rather than using the prompt as it is written?</a:t>
            </a:r>
          </a:p>
          <a:p>
            <a:endParaRPr lang="en-GB" sz="1800" dirty="0">
              <a:solidFill>
                <a:srgbClr val="000000"/>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147528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27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3826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do you know that there are minus signs missing?</a:t>
            </a:r>
          </a:p>
          <a:p>
            <a:pPr>
              <a:spcBef>
                <a:spcPts val="400"/>
              </a:spcBef>
              <a:spcAft>
                <a:spcPts val="400"/>
              </a:spcAft>
            </a:pPr>
            <a:r>
              <a:rPr lang="en-GB" sz="1200" dirty="0">
                <a:solidFill>
                  <a:srgbClr val="008080"/>
                </a:solidFill>
                <a:latin typeface="Myriad Pro"/>
              </a:rPr>
              <a:t>Is there more than one way to do this?</a:t>
            </a:r>
          </a:p>
          <a:p>
            <a:pPr>
              <a:spcBef>
                <a:spcPts val="400"/>
              </a:spcBef>
              <a:spcAft>
                <a:spcPts val="400"/>
              </a:spcAft>
            </a:pPr>
            <a:r>
              <a:rPr lang="en-GB" sz="1200" dirty="0">
                <a:solidFill>
                  <a:srgbClr val="008080"/>
                </a:solidFill>
                <a:latin typeface="Myriad Pro"/>
              </a:rPr>
              <a:t>How would this question be different if you were also allowed to remove the minus sign?</a:t>
            </a:r>
          </a:p>
          <a:p>
            <a:pPr>
              <a:spcBef>
                <a:spcPts val="400"/>
              </a:spcBef>
              <a:spcAft>
                <a:spcPts val="400"/>
              </a:spcAft>
            </a:pPr>
            <a:r>
              <a:rPr lang="en-GB" sz="1200" dirty="0">
                <a:solidFill>
                  <a:srgbClr val="008080"/>
                </a:solidFill>
                <a:latin typeface="Myriad Pro"/>
              </a:rPr>
              <a:t>What other calculations could you write using these?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panose="020F0502020204030204" pitchFamily="34" charset="0"/>
                <a:ea typeface="Calibri" panose="020F0502020204030204" pitchFamily="34" charset="0"/>
              </a:rPr>
              <a:t>Example 7 follows on from Example 6, and uses exactly the same relationships in a different form. The intention here is to allow a context in which students’ awareness can be drawn to the multiplicative relationship in all of its forms, so students understand that there are not different ‘sets of rules’ for multiplication and division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3022527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27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517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write an example where Ursula is correct? Can you write an example where Ursula is not correct? Why or why not?</a:t>
            </a:r>
          </a:p>
          <a:p>
            <a:pPr>
              <a:spcBef>
                <a:spcPts val="400"/>
              </a:spcBef>
              <a:spcAft>
                <a:spcPts val="400"/>
              </a:spcAft>
            </a:pPr>
            <a:r>
              <a:rPr lang="en-GB" sz="1200" dirty="0">
                <a:solidFill>
                  <a:srgbClr val="008080"/>
                </a:solidFill>
                <a:latin typeface="Myriad Pro"/>
              </a:rPr>
              <a:t>What other statements</a:t>
            </a:r>
            <a:r>
              <a:rPr lang="en-GB" sz="1200" b="0" dirty="0">
                <a:solidFill>
                  <a:srgbClr val="008080"/>
                </a:solidFill>
                <a:latin typeface="Myriad Pro"/>
              </a:rPr>
              <a:t> can you say about multiplication and division calculations?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of the examples used so far have been of the form factor x factor = product. Example 8 offers a context in which students can reason with known facts to generalise and explain a relationship. Ursula is correct since, if there are an odd number of minus signs in the calculation, then the product or quotient will be negative (and therefore there will then be an even number of minus signs). If there are an even number of minus signs in the calculation, then the product or quotient will be positive. </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2166447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28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353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Throughout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2.1 Core Concept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On pages 7-9 of the 2 Operating on number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NCETM’s guidance on Using mathematical representations at KS3 </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314599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180117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2695834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a:t>
            </a:r>
            <a:r>
              <a:rPr lang="en-GB"/>
              <a:t>Operating on number</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2604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arithmetic procedures can be found on page 2 of the 2.1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2.1.1 Understand and use the structures that underpin addition and subtraction strategies – page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2.1.2 Understand and use the structures that underpin multiplication and division strategies – pages 10 and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2.1.3 Know, understand and use fluently a range of calculation strategies for addition and subtraction of fractions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2.1.4 Know, understand and use fluently a range of calculation strategies for multiplication and division of fractions – pages 11 and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2.1.5 Use the laws and conventions of arithmetic to calculate efficiently – pages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effectLst/>
              <a:latin typeface="Myriad Pro"/>
              <a:ea typeface="Calibri" panose="020F0502020204030204" pitchFamily="34" charset="0"/>
              <a:cs typeface="Times New Roman" panose="02020603050405020304" pitchFamily="18" charset="0"/>
            </a:endParaRPr>
          </a:p>
          <a:p>
            <a:r>
              <a:rPr lang="en-GB" sz="1800" dirty="0"/>
              <a:t>The prior learning is covered in a number of the segments from Spines 1, 2 and 3 of the NCETM primary mastery professional development materials (linked on final slide):</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Within the 2 Operating on number Theme Overview document, you can also find a broader description of students’ potential previous learning (page 6), alongside further information about key underpinning knowledge (page 2). More detail about the prior learning objectives from KS2 can also be found on pages 2 and 3 of the 2.1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a:t>
            </a:r>
            <a:r>
              <a:rPr lang="en-GB" sz="1200" dirty="0"/>
              <a:t> NCETM primary assessment materials: Year 6, page 10</a:t>
            </a:r>
            <a:endParaRPr lang="en-GB" dirty="0"/>
          </a:p>
          <a:p>
            <a:r>
              <a:rPr lang="en-GB" dirty="0"/>
              <a:t>b) </a:t>
            </a:r>
            <a:r>
              <a:rPr lang="en-GB" sz="1200" dirty="0"/>
              <a:t>NCETM primary assessment materials: Year 6, page 11</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62601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c) </a:t>
            </a:r>
            <a:r>
              <a:rPr lang="en-GB" sz="1200" dirty="0">
                <a:effectLst/>
                <a:latin typeface="Myriad Pro"/>
                <a:ea typeface="Calibri" panose="020F0502020204030204" pitchFamily="34" charset="0"/>
                <a:cs typeface="Times New Roman" panose="02020603050405020304" pitchFamily="18" charset="0"/>
              </a:rPr>
              <a:t>2018 Key Stage 2 Mathematics Paper 3: reasoning, Question 19</a:t>
            </a:r>
            <a:r>
              <a:rPr lang="en-GB" dirty="0"/>
              <a:t> </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24 of the 2.1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11/11/2021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xhqegzuq/ncetm_ks3_cc_2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xhqegzuq/ncetm_ks3_cc_2_1.pdf" TargetMode="External"/><Relationship Id="rId4" Type="http://schemas.openxmlformats.org/officeDocument/2006/relationships/hyperlink" Target="https://www.ncetm.org.uk/media/x2uj2qln/ncetm_ks3_theme_2.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08978" y="2414847"/>
            <a:ext cx="6049764" cy="648071"/>
          </a:xfrm>
        </p:spPr>
        <p:txBody>
          <a:bodyPr>
            <a:normAutofit fontScale="90000"/>
          </a:bodyPr>
          <a:lstStyle/>
          <a:p>
            <a:r>
              <a:rPr lang="en-GB" dirty="0"/>
              <a:t>Multiplicative structures for positive and negative integers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2.1 Arithmetic procedures)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pic>
        <p:nvPicPr>
          <p:cNvPr id="13" name="Picture 12">
            <a:extLst>
              <a:ext uri="{FF2B5EF4-FFF2-40B4-BE49-F238E27FC236}">
                <a16:creationId xmlns:a16="http://schemas.microsoft.com/office/drawing/2014/main" id="{5C85F289-4DDE-4B15-B1F0-B2416AE32A9D}"/>
              </a:ext>
            </a:extLst>
          </p:cNvPr>
          <p:cNvPicPr>
            <a:picLocks noChangeAspect="1"/>
          </p:cNvPicPr>
          <p:nvPr/>
        </p:nvPicPr>
        <p:blipFill>
          <a:blip r:embed="rId3"/>
          <a:stretch>
            <a:fillRect/>
          </a:stretch>
        </p:blipFill>
        <p:spPr>
          <a:xfrm>
            <a:off x="6744072" y="2253150"/>
            <a:ext cx="5016900" cy="1788972"/>
          </a:xfrm>
          <a:prstGeom prst="rect">
            <a:avLst/>
          </a:prstGeom>
        </p:spPr>
      </p:pic>
      <p:sp>
        <p:nvSpPr>
          <p:cNvPr id="15" name="TextBox 14">
            <a:extLst>
              <a:ext uri="{FF2B5EF4-FFF2-40B4-BE49-F238E27FC236}">
                <a16:creationId xmlns:a16="http://schemas.microsoft.com/office/drawing/2014/main" id="{DCA3E387-CC08-4033-805E-7F54A8314561}"/>
              </a:ext>
            </a:extLst>
          </p:cNvPr>
          <p:cNvSpPr txBox="1"/>
          <p:nvPr/>
        </p:nvSpPr>
        <p:spPr>
          <a:xfrm>
            <a:off x="1055440" y="2274660"/>
            <a:ext cx="568863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585858"/>
                </a:solidFill>
                <a:latin typeface="+mj-lt"/>
              </a:rPr>
              <a:t>A scientist measures the depth of some objects below the surface of the sea. She records her measurements using negative numbers.</a:t>
            </a:r>
          </a:p>
        </p:txBody>
      </p:sp>
      <p:sp>
        <p:nvSpPr>
          <p:cNvPr id="16" name="TextBox 15">
            <a:extLst>
              <a:ext uri="{FF2B5EF4-FFF2-40B4-BE49-F238E27FC236}">
                <a16:creationId xmlns:a16="http://schemas.microsoft.com/office/drawing/2014/main" id="{2BEAAEE5-AEA9-477E-8B15-D98D7594A7A8}"/>
              </a:ext>
            </a:extLst>
          </p:cNvPr>
          <p:cNvSpPr txBox="1"/>
          <p:nvPr/>
        </p:nvSpPr>
        <p:spPr>
          <a:xfrm>
            <a:off x="601035" y="2276872"/>
            <a:ext cx="576064" cy="461665"/>
          </a:xfrm>
          <a:prstGeom prst="rect">
            <a:avLst/>
          </a:prstGeom>
          <a:noFill/>
        </p:spPr>
        <p:txBody>
          <a:bodyPr wrap="square">
            <a:spAutoFit/>
          </a:bodyPr>
          <a:lstStyle/>
          <a:p>
            <a:pPr>
              <a:buNone/>
            </a:pPr>
            <a:r>
              <a:rPr lang="en-GB" sz="2400" b="0" dirty="0">
                <a:solidFill>
                  <a:srgbClr val="00628C"/>
                </a:solidFill>
                <a:latin typeface="+mj-lt"/>
              </a:rPr>
              <a:t>b)</a:t>
            </a:r>
          </a:p>
        </p:txBody>
      </p:sp>
      <p:sp>
        <p:nvSpPr>
          <p:cNvPr id="17" name="TextBox 16">
            <a:extLst>
              <a:ext uri="{FF2B5EF4-FFF2-40B4-BE49-F238E27FC236}">
                <a16:creationId xmlns:a16="http://schemas.microsoft.com/office/drawing/2014/main" id="{0670F242-2200-4248-9A05-143730F9F3DD}"/>
              </a:ext>
            </a:extLst>
          </p:cNvPr>
          <p:cNvSpPr txBox="1"/>
          <p:nvPr/>
        </p:nvSpPr>
        <p:spPr>
          <a:xfrm>
            <a:off x="614581" y="4127931"/>
            <a:ext cx="11231945" cy="2243691"/>
          </a:xfrm>
          <a:prstGeom prst="rect">
            <a:avLst/>
          </a:prstGeom>
          <a:noFill/>
        </p:spPr>
        <p:txBody>
          <a:bodyPr wrap="square" rtlCol="0">
            <a:spAutoFit/>
          </a:bodyPr>
          <a:lstStyle/>
          <a:p>
            <a:pPr marL="400050" marR="0" indent="-400050" algn="l" rtl="0" eaLnBrk="1" fontAlgn="auto" latinLnBrk="0" hangingPunct="1">
              <a:spcBef>
                <a:spcPts val="0"/>
              </a:spcBef>
              <a:spcAft>
                <a:spcPts val="600"/>
              </a:spcAft>
              <a:buFont typeface="+mj-lt"/>
              <a:buAutoNum type="romanLcPeriod"/>
            </a:pPr>
            <a:r>
              <a:rPr lang="en-GB" sz="2400" b="0" i="0" u="none" strike="noStrike" kern="1200" dirty="0">
                <a:solidFill>
                  <a:srgbClr val="585858"/>
                </a:solidFill>
                <a:effectLst/>
                <a:latin typeface="Arial" panose="020B0604020202020204" pitchFamily="34" charset="0"/>
              </a:rPr>
              <a:t>Which object is deepest? Explain your choice. </a:t>
            </a:r>
            <a:endParaRPr lang="en-GB" sz="2400" b="0" i="0" u="none" strike="noStrike" dirty="0">
              <a:effectLst/>
              <a:latin typeface="Arial" panose="020B0604020202020204" pitchFamily="34" charset="0"/>
            </a:endParaRPr>
          </a:p>
          <a:p>
            <a:pPr marL="400050" marR="0" indent="-400050" algn="l" rtl="0" eaLnBrk="1" fontAlgn="auto" latinLnBrk="0" hangingPunct="1">
              <a:spcBef>
                <a:spcPts val="0"/>
              </a:spcBef>
              <a:spcAft>
                <a:spcPts val="600"/>
              </a:spcAft>
              <a:buFont typeface="+mj-lt"/>
              <a:buAutoNum type="romanLcPeriod"/>
            </a:pPr>
            <a:r>
              <a:rPr lang="en-GB" sz="2400" dirty="0">
                <a:solidFill>
                  <a:srgbClr val="585858"/>
                </a:solidFill>
              </a:rPr>
              <a:t>I</a:t>
            </a:r>
            <a:r>
              <a:rPr lang="en-GB" sz="2400" b="0" i="0" u="none" strike="noStrike" kern="1200" dirty="0">
                <a:solidFill>
                  <a:srgbClr val="585858"/>
                </a:solidFill>
                <a:effectLst/>
                <a:latin typeface="Arial" panose="020B0604020202020204" pitchFamily="34" charset="0"/>
              </a:rPr>
              <a:t>s the sleeping shark deeper than the pirate treasure? Explain your reasoning. </a:t>
            </a:r>
            <a:endParaRPr lang="en-GB" sz="2400" b="0" i="0" u="none" strike="noStrike" dirty="0">
              <a:effectLst/>
              <a:latin typeface="Arial" panose="020B0604020202020204" pitchFamily="34" charset="0"/>
            </a:endParaRPr>
          </a:p>
          <a:p>
            <a:pPr marL="400050" marR="0" indent="-400050" algn="l" rtl="0" eaLnBrk="1" fontAlgn="auto" latinLnBrk="0" hangingPunct="1">
              <a:spcBef>
                <a:spcPts val="0"/>
              </a:spcBef>
              <a:spcAft>
                <a:spcPts val="600"/>
              </a:spcAft>
              <a:buFont typeface="+mj-lt"/>
              <a:buAutoNum type="romanLcPeriod"/>
            </a:pPr>
            <a:r>
              <a:rPr lang="en-GB" sz="2400" b="0" i="0" u="none" strike="noStrike" kern="1200" dirty="0">
                <a:solidFill>
                  <a:srgbClr val="585858"/>
                </a:solidFill>
                <a:effectLst/>
                <a:latin typeface="Arial" panose="020B0604020202020204" pitchFamily="34" charset="0"/>
              </a:rPr>
              <a:t>A seagull is hovering 1m above the surface of the sea. How far apart are the seagull and the coral reef?</a:t>
            </a:r>
            <a:endParaRPr lang="en-GB" sz="2400" b="0" i="0" u="none" strike="noStrike" dirty="0">
              <a:effectLst/>
              <a:latin typeface="Arial" panose="020B0604020202020204" pitchFamily="34" charset="0"/>
            </a:endParaRPr>
          </a:p>
          <a:p>
            <a:pPr marL="571500" indent="-571500">
              <a:spcAft>
                <a:spcPts val="600"/>
              </a:spcAft>
              <a:buFont typeface="+mj-lt"/>
              <a:buAutoNum type="romanLcPeriod"/>
            </a:pPr>
            <a:endParaRPr lang="en-GB" sz="2400" dirty="0"/>
          </a:p>
        </p:txBody>
      </p:sp>
      <p:sp>
        <p:nvSpPr>
          <p:cNvPr id="22" name="TextBox 21">
            <a:extLst>
              <a:ext uri="{FF2B5EF4-FFF2-40B4-BE49-F238E27FC236}">
                <a16:creationId xmlns:a16="http://schemas.microsoft.com/office/drawing/2014/main" id="{356F1C76-2A03-47E0-9196-CFB6763F4EA1}"/>
              </a:ext>
            </a:extLst>
          </p:cNvPr>
          <p:cNvSpPr txBox="1"/>
          <p:nvPr/>
        </p:nvSpPr>
        <p:spPr>
          <a:xfrm>
            <a:off x="1068986" y="1124937"/>
            <a:ext cx="999556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585858"/>
                </a:solidFill>
                <a:latin typeface="+mj-lt"/>
              </a:rPr>
              <a:t>Put these numbers in order, from smallest to largest: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mj-lt"/>
              </a:rPr>
              <a:t>	-</a:t>
            </a:r>
            <a:r>
              <a:rPr lang="en-GB" sz="2400" dirty="0">
                <a:solidFill>
                  <a:srgbClr val="00628C"/>
                </a:solidFill>
                <a:latin typeface="+mj-lt"/>
              </a:rPr>
              <a:t>4.4, -4.44, -4.04, -4.404</a:t>
            </a:r>
            <a:endParaRPr lang="en-GB" sz="2400" b="0" dirty="0">
              <a:solidFill>
                <a:srgbClr val="00628C"/>
              </a:solidFill>
              <a:latin typeface="+mj-lt"/>
            </a:endParaRPr>
          </a:p>
        </p:txBody>
      </p:sp>
      <p:sp>
        <p:nvSpPr>
          <p:cNvPr id="23" name="TextBox 22">
            <a:extLst>
              <a:ext uri="{FF2B5EF4-FFF2-40B4-BE49-F238E27FC236}">
                <a16:creationId xmlns:a16="http://schemas.microsoft.com/office/drawing/2014/main" id="{0F6D361E-DA9A-40EC-BF87-2CE98DDF7638}"/>
              </a:ext>
            </a:extLst>
          </p:cNvPr>
          <p:cNvSpPr txBox="1"/>
          <p:nvPr/>
        </p:nvSpPr>
        <p:spPr>
          <a:xfrm>
            <a:off x="614581" y="1127149"/>
            <a:ext cx="576064" cy="461665"/>
          </a:xfrm>
          <a:prstGeom prst="rect">
            <a:avLst/>
          </a:prstGeom>
          <a:noFill/>
        </p:spPr>
        <p:txBody>
          <a:bodyPr wrap="square">
            <a:spAutoFit/>
          </a:bodyPr>
          <a:lstStyle/>
          <a:p>
            <a:pPr>
              <a:buNone/>
            </a:pPr>
            <a:r>
              <a:rPr lang="en-GB" sz="2400" b="0" dirty="0">
                <a:solidFill>
                  <a:srgbClr val="00628C"/>
                </a:solidFill>
                <a:latin typeface="+mj-lt"/>
              </a:rPr>
              <a:t>a)</a:t>
            </a:r>
          </a:p>
        </p:txBody>
      </p:sp>
    </p:spTree>
    <p:extLst>
      <p:ext uri="{BB962C8B-B14F-4D97-AF65-F5344CB8AC3E}">
        <p14:creationId xmlns:p14="http://schemas.microsoft.com/office/powerpoint/2010/main" val="141364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600FC99-FDE3-47B2-BB88-0E1231FEB920}"/>
                  </a:ext>
                </a:extLst>
              </p:cNvPr>
              <p:cNvSpPr txBox="1"/>
              <p:nvPr/>
            </p:nvSpPr>
            <p:spPr>
              <a:xfrm>
                <a:off x="1027718" y="1216275"/>
                <a:ext cx="9028722" cy="390876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3200" b="1" dirty="0">
                    <a:solidFill>
                      <a:srgbClr val="00628C"/>
                    </a:solidFill>
                    <a:latin typeface="+mj-lt"/>
                  </a:rPr>
                  <a:t>33 630 = 354 x 95</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400" dirty="0">
                  <a:solidFill>
                    <a:srgbClr val="585858"/>
                  </a:solidFill>
                  <a:latin typeface="+mj-lt"/>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2400" b="0" dirty="0">
                    <a:solidFill>
                      <a:srgbClr val="585858"/>
                    </a:solidFill>
                    <a:latin typeface="+mj-lt"/>
                  </a:rPr>
                  <a:t>Use this multiplication to complete the calculations below:</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400" dirty="0">
                  <a:solidFill>
                    <a:srgbClr val="585858"/>
                  </a:solidFill>
                  <a:latin typeface="+mj-lt"/>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2400" b="0" dirty="0">
                    <a:solidFill>
                      <a:srgbClr val="585858"/>
                    </a:solidFill>
                    <a:latin typeface="+mj-lt"/>
                  </a:rPr>
                  <a:t>354 </a:t>
                </a:r>
                <a14:m>
                  <m:oMath xmlns:m="http://schemas.openxmlformats.org/officeDocument/2006/math">
                    <m:r>
                      <a:rPr lang="en-GB" sz="2400" b="0" i="1" dirty="0" smtClean="0">
                        <a:solidFill>
                          <a:srgbClr val="585858"/>
                        </a:solidFill>
                        <a:latin typeface="Cambria Math" panose="02040503050406030204" pitchFamily="18" charset="0"/>
                        <a:ea typeface="Cambria Math" panose="02040503050406030204" pitchFamily="18" charset="0"/>
                      </a:rPr>
                      <m:t>×</m:t>
                    </m:r>
                  </m:oMath>
                </a14:m>
                <a:r>
                  <a:rPr lang="en-GB" sz="2400" b="0" dirty="0">
                    <a:solidFill>
                      <a:srgbClr val="585858"/>
                    </a:solidFill>
                    <a:latin typeface="+mj-lt"/>
                  </a:rPr>
                  <a:t> 9.5 = _____</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400" dirty="0">
                  <a:solidFill>
                    <a:srgbClr val="585858"/>
                  </a:solidFill>
                  <a:latin typeface="+mj-lt"/>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mj-lt"/>
                  </a:rPr>
                  <a:t>3 540 </a:t>
                </a:r>
                <a14:m>
                  <m:oMath xmlns:m="http://schemas.openxmlformats.org/officeDocument/2006/math">
                    <m:r>
                      <a:rPr lang="en-GB" sz="2400" i="1" dirty="0" smtClean="0">
                        <a:solidFill>
                          <a:srgbClr val="585858"/>
                        </a:solidFill>
                        <a:latin typeface="Cambria Math" panose="02040503050406030204" pitchFamily="18" charset="0"/>
                        <a:ea typeface="Cambria Math" panose="02040503050406030204" pitchFamily="18" charset="0"/>
                      </a:rPr>
                      <m:t>×</m:t>
                    </m:r>
                  </m:oMath>
                </a14:m>
                <a:r>
                  <a:rPr lang="en-GB" sz="2400" dirty="0">
                    <a:solidFill>
                      <a:srgbClr val="585858"/>
                    </a:solidFill>
                    <a:latin typeface="+mj-lt"/>
                  </a:rPr>
                  <a:t> 95 = _____</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400" b="0" dirty="0">
                  <a:solidFill>
                    <a:srgbClr val="585858"/>
                  </a:solidFill>
                  <a:latin typeface="+mj-lt"/>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2400" b="0" dirty="0">
                    <a:solidFill>
                      <a:srgbClr val="585858"/>
                    </a:solidFill>
                    <a:latin typeface="+mj-lt"/>
                  </a:rPr>
                  <a:t>3 363 </a:t>
                </a:r>
                <a14:m>
                  <m:oMath xmlns:m="http://schemas.openxmlformats.org/officeDocument/2006/math">
                    <m:r>
                      <a:rPr lang="en-GB" sz="2400" b="0" i="1" smtClean="0">
                        <a:solidFill>
                          <a:srgbClr val="585858"/>
                        </a:solidFill>
                        <a:latin typeface="Cambria Math" panose="02040503050406030204" pitchFamily="18" charset="0"/>
                        <a:ea typeface="Cambria Math" panose="02040503050406030204" pitchFamily="18" charset="0"/>
                      </a:rPr>
                      <m:t>÷</m:t>
                    </m:r>
                  </m:oMath>
                </a14:m>
                <a:r>
                  <a:rPr lang="en-GB" sz="2400" b="0" dirty="0">
                    <a:solidFill>
                      <a:srgbClr val="585858"/>
                    </a:solidFill>
                    <a:latin typeface="+mj-lt"/>
                  </a:rPr>
                  <a:t> 95 = _____</a:t>
                </a:r>
              </a:p>
              <a:p>
                <a:pPr marL="0" marR="0" lvl="0" indent="0" defTabSz="914400" rtl="0" eaLnBrk="1" fontAlgn="auto" latinLnBrk="0" hangingPunct="1">
                  <a:lnSpc>
                    <a:spcPct val="100000"/>
                  </a:lnSpc>
                  <a:spcBef>
                    <a:spcPts val="0"/>
                  </a:spcBef>
                  <a:spcAft>
                    <a:spcPts val="0"/>
                  </a:spcAft>
                  <a:buClrTx/>
                  <a:buSzTx/>
                  <a:buFontTx/>
                  <a:buNone/>
                  <a:tabLst/>
                  <a:defRPr/>
                </a:pPr>
                <a:endParaRPr lang="en-GB" sz="2400" b="0" dirty="0">
                  <a:solidFill>
                    <a:srgbClr val="585858"/>
                  </a:solidFill>
                  <a:latin typeface="+mj-lt"/>
                </a:endParaRPr>
              </a:p>
            </p:txBody>
          </p:sp>
        </mc:Choice>
        <mc:Fallback xmlns="">
          <p:sp>
            <p:nvSpPr>
              <p:cNvPr id="15" name="TextBox 14">
                <a:extLst>
                  <a:ext uri="{FF2B5EF4-FFF2-40B4-BE49-F238E27FC236}">
                    <a16:creationId xmlns:a16="http://schemas.microsoft.com/office/drawing/2014/main" id="{0600FC99-FDE3-47B2-BB88-0E1231FEB920}"/>
                  </a:ext>
                </a:extLst>
              </p:cNvPr>
              <p:cNvSpPr txBox="1">
                <a:spLocks noRot="1" noChangeAspect="1" noMove="1" noResize="1" noEditPoints="1" noAdjustHandles="1" noChangeArrowheads="1" noChangeShapeType="1" noTextEdit="1"/>
              </p:cNvSpPr>
              <p:nvPr/>
            </p:nvSpPr>
            <p:spPr>
              <a:xfrm>
                <a:off x="1027718" y="1216275"/>
                <a:ext cx="9028722" cy="3908762"/>
              </a:xfrm>
              <a:prstGeom prst="rect">
                <a:avLst/>
              </a:prstGeom>
              <a:blipFill>
                <a:blip r:embed="rId3"/>
                <a:stretch>
                  <a:fillRect l="-1756" t="-2028"/>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6797A73F-88E3-4772-879D-ABE48C380CEE}"/>
              </a:ext>
            </a:extLst>
          </p:cNvPr>
          <p:cNvSpPr txBox="1"/>
          <p:nvPr/>
        </p:nvSpPr>
        <p:spPr>
          <a:xfrm>
            <a:off x="573313" y="1218487"/>
            <a:ext cx="576064" cy="461665"/>
          </a:xfrm>
          <a:prstGeom prst="rect">
            <a:avLst/>
          </a:prstGeom>
          <a:noFill/>
        </p:spPr>
        <p:txBody>
          <a:bodyPr wrap="square">
            <a:spAutoFit/>
          </a:bodyPr>
          <a:lstStyle/>
          <a:p>
            <a:pPr>
              <a:buNone/>
            </a:pPr>
            <a:r>
              <a:rPr lang="en-GB" sz="2400" b="0" dirty="0">
                <a:solidFill>
                  <a:srgbClr val="00628C"/>
                </a:solidFill>
                <a:latin typeface="+mj-lt"/>
              </a:rPr>
              <a:t>c)</a:t>
            </a: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Challenging the idea that ‘multiplication makes bigger’ </a:t>
            </a:r>
          </a:p>
          <a:p>
            <a:pPr marL="457200" indent="-457200" fontAlgn="auto">
              <a:spcAft>
                <a:spcPts val="0"/>
              </a:spcAft>
              <a:buClrTx/>
              <a:buFont typeface="+mj-lt"/>
              <a:buAutoNum type="arabicPeriod"/>
            </a:pPr>
            <a:r>
              <a:rPr lang="en-GB" dirty="0"/>
              <a:t>Using informal rules such as ‘two negatives make a positive’</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268760"/>
            <a:ext cx="10972800" cy="4680520"/>
          </a:xfrm>
        </p:spPr>
        <p:txBody>
          <a:bodyPr>
            <a:normAutofit fontScale="92500" lnSpcReduction="10000"/>
          </a:bodyPr>
          <a:lstStyle/>
          <a:p>
            <a:r>
              <a:rPr lang="en-GB" dirty="0"/>
              <a:t>As discussed in 2.1.1.1, students are likely to have met negative numbers at KS2, but this may only have been in context and they are unlikely to have carried out operations involving negative values.</a:t>
            </a:r>
          </a:p>
          <a:p>
            <a:r>
              <a:rPr lang="en-GB" dirty="0"/>
              <a:t>Many students at KS3 may have the misconception that ‘multiplication makes bigger’ when working with positive numbers.</a:t>
            </a:r>
          </a:p>
          <a:p>
            <a:r>
              <a:rPr lang="en-GB" dirty="0"/>
              <a:t>There may be additional layers added to this when consideration is given to the difference between </a:t>
            </a:r>
            <a:r>
              <a:rPr lang="en-GB" i="1" dirty="0"/>
              <a:t>magnitude</a:t>
            </a:r>
            <a:r>
              <a:rPr lang="en-GB" dirty="0"/>
              <a:t> and </a:t>
            </a:r>
            <a:r>
              <a:rPr lang="en-GB" i="1" dirty="0"/>
              <a:t>value</a:t>
            </a:r>
            <a:r>
              <a:rPr lang="en-GB" dirty="0"/>
              <a:t> when working with negative numbers. </a:t>
            </a:r>
          </a:p>
          <a:p>
            <a:r>
              <a:rPr lang="en-GB" dirty="0"/>
              <a:t>For example, until they met negative numbers, students experience would be that numbers closer to zero are ‘smaller’ both in terms of their value </a:t>
            </a:r>
            <a:r>
              <a:rPr lang="en-GB" i="1" dirty="0"/>
              <a:t>and</a:t>
            </a:r>
            <a:r>
              <a:rPr lang="en-GB" dirty="0"/>
              <a:t> their magnitude. When considering -591 and -3, students may consider that -591 is larger because it’s further from zero but agree that it’s a lower value. </a:t>
            </a:r>
          </a:p>
          <a:p>
            <a:r>
              <a:rPr lang="en-GB" dirty="0"/>
              <a:t>Modelling consistent language around this (for example, by using “greater or less” rather than the more ambiguous “bigger or smaller”) may help students as they deepen their understanding.</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Some students will come to working with negative numbers knowing some informal rules such as ‘two negatives make a positive’. Exploring the limits of this sort of rule with a class may be of benefit in moving students to a deeper and more connected understanding.</a:t>
            </a:r>
          </a:p>
        </p:txBody>
      </p:sp>
    </p:spTree>
    <p:extLst>
      <p:ext uri="{BB962C8B-B14F-4D97-AF65-F5344CB8AC3E}">
        <p14:creationId xmlns:p14="http://schemas.microsoft.com/office/powerpoint/2010/main" val="181816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multiplication and division with one negative factor</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E381DBD2-4F07-4A81-9FEA-1DAF487FA940}"/>
              </a:ext>
            </a:extLst>
          </p:cNvPr>
          <p:cNvSpPr txBox="1"/>
          <p:nvPr/>
        </p:nvSpPr>
        <p:spPr>
          <a:xfrm>
            <a:off x="263352" y="1579510"/>
            <a:ext cx="11089232" cy="461665"/>
          </a:xfrm>
          <a:prstGeom prst="rect">
            <a:avLst/>
          </a:prstGeom>
          <a:noFill/>
        </p:spPr>
        <p:txBody>
          <a:bodyPr wrap="square">
            <a:spAutoFit/>
          </a:bodyPr>
          <a:lstStyle/>
          <a:p>
            <a:pPr>
              <a:buNone/>
            </a:pPr>
            <a:r>
              <a:rPr lang="en-GB" sz="2400" dirty="0"/>
              <a:t>The diagram shows some counters in an array. </a:t>
            </a:r>
          </a:p>
        </p:txBody>
      </p:sp>
      <p:pic>
        <p:nvPicPr>
          <p:cNvPr id="4" name="Picture 3">
            <a:extLst>
              <a:ext uri="{FF2B5EF4-FFF2-40B4-BE49-F238E27FC236}">
                <a16:creationId xmlns:a16="http://schemas.microsoft.com/office/drawing/2014/main" id="{4CFDCFEC-E87E-4CF3-A181-583736F67D79}"/>
              </a:ext>
            </a:extLst>
          </p:cNvPr>
          <p:cNvPicPr>
            <a:picLocks noChangeAspect="1"/>
          </p:cNvPicPr>
          <p:nvPr/>
        </p:nvPicPr>
        <p:blipFill>
          <a:blip r:embed="rId3"/>
          <a:stretch>
            <a:fillRect/>
          </a:stretch>
        </p:blipFill>
        <p:spPr>
          <a:xfrm>
            <a:off x="7896200" y="1197986"/>
            <a:ext cx="2376264" cy="181520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545FB56-9637-479B-AFF9-75B309F54362}"/>
                  </a:ext>
                </a:extLst>
              </p:cNvPr>
              <p:cNvSpPr txBox="1"/>
              <p:nvPr/>
            </p:nvSpPr>
            <p:spPr>
              <a:xfrm>
                <a:off x="263352" y="2182191"/>
                <a:ext cx="7416824" cy="830997"/>
              </a:xfrm>
              <a:prstGeom prst="rect">
                <a:avLst/>
              </a:prstGeom>
              <a:noFill/>
            </p:spPr>
            <p:txBody>
              <a:bodyPr wrap="square">
                <a:spAutoFit/>
              </a:bodyPr>
              <a:lstStyle/>
              <a:p>
                <a:pPr>
                  <a:buNone/>
                </a:pPr>
                <a:r>
                  <a:rPr lang="en-GB" sz="2400" dirty="0"/>
                  <a:t>Robyn says, “I can see three groups of negative four” and writes 3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-4 = -12.</a:t>
                </a:r>
              </a:p>
            </p:txBody>
          </p:sp>
        </mc:Choice>
        <mc:Fallback xmlns="">
          <p:sp>
            <p:nvSpPr>
              <p:cNvPr id="9" name="TextBox 8">
                <a:extLst>
                  <a:ext uri="{FF2B5EF4-FFF2-40B4-BE49-F238E27FC236}">
                    <a16:creationId xmlns:a16="http://schemas.microsoft.com/office/drawing/2014/main" id="{3545FB56-9637-479B-AFF9-75B309F54362}"/>
                  </a:ext>
                </a:extLst>
              </p:cNvPr>
              <p:cNvSpPr txBox="1">
                <a:spLocks noRot="1" noChangeAspect="1" noMove="1" noResize="1" noEditPoints="1" noAdjustHandles="1" noChangeArrowheads="1" noChangeShapeType="1" noTextEdit="1"/>
              </p:cNvSpPr>
              <p:nvPr/>
            </p:nvSpPr>
            <p:spPr>
              <a:xfrm>
                <a:off x="263352" y="2182191"/>
                <a:ext cx="7416824" cy="830997"/>
              </a:xfrm>
              <a:prstGeom prst="rect">
                <a:avLst/>
              </a:prstGeom>
              <a:blipFill>
                <a:blip r:embed="rId4"/>
                <a:stretch>
                  <a:fillRect l="-1233" t="-5147" r="-1726" b="-16912"/>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884F8647-4A0D-4616-A889-E9796EB2D95B}"/>
              </a:ext>
            </a:extLst>
          </p:cNvPr>
          <p:cNvSpPr txBox="1"/>
          <p:nvPr/>
        </p:nvSpPr>
        <p:spPr>
          <a:xfrm>
            <a:off x="407368" y="3391100"/>
            <a:ext cx="9289032" cy="904863"/>
          </a:xfrm>
          <a:prstGeom prst="rect">
            <a:avLst/>
          </a:prstGeom>
          <a:noFill/>
        </p:spPr>
        <p:txBody>
          <a:bodyPr wrap="square">
            <a:spAutoFit/>
          </a:bodyPr>
          <a:lstStyle/>
          <a:p>
            <a:pPr>
              <a:buNone/>
            </a:pPr>
            <a:r>
              <a:rPr lang="en-GB" sz="2400" dirty="0"/>
              <a:t>Taylor says, “I can see four groups of negative three.”</a:t>
            </a:r>
          </a:p>
          <a:p>
            <a:pPr marL="457200" indent="-457200">
              <a:buFont typeface="+mj-lt"/>
              <a:buAutoNum type="alphaLcParenR"/>
            </a:pPr>
            <a:r>
              <a:rPr lang="en-GB" sz="2400" dirty="0"/>
              <a:t>Write a number sentence for Taylor’s description of the array.</a:t>
            </a:r>
          </a:p>
        </p:txBody>
      </p:sp>
      <p:pic>
        <p:nvPicPr>
          <p:cNvPr id="13" name="Picture 12">
            <a:extLst>
              <a:ext uri="{FF2B5EF4-FFF2-40B4-BE49-F238E27FC236}">
                <a16:creationId xmlns:a16="http://schemas.microsoft.com/office/drawing/2014/main" id="{894411B1-ECFA-43F5-92C8-D74D925F71F2}"/>
              </a:ext>
            </a:extLst>
          </p:cNvPr>
          <p:cNvPicPr>
            <a:picLocks noChangeAspect="1"/>
          </p:cNvPicPr>
          <p:nvPr/>
        </p:nvPicPr>
        <p:blipFill>
          <a:blip r:embed="rId5"/>
          <a:stretch>
            <a:fillRect/>
          </a:stretch>
        </p:blipFill>
        <p:spPr>
          <a:xfrm>
            <a:off x="6728287" y="4476451"/>
            <a:ext cx="3547896" cy="1815202"/>
          </a:xfrm>
          <a:prstGeom prst="rect">
            <a:avLst/>
          </a:prstGeom>
        </p:spPr>
      </p:pic>
      <p:sp>
        <p:nvSpPr>
          <p:cNvPr id="15" name="TextBox 14">
            <a:extLst>
              <a:ext uri="{FF2B5EF4-FFF2-40B4-BE49-F238E27FC236}">
                <a16:creationId xmlns:a16="http://schemas.microsoft.com/office/drawing/2014/main" id="{88814F21-EBCC-4D5E-ACEA-0E5C4F1E0929}"/>
              </a:ext>
            </a:extLst>
          </p:cNvPr>
          <p:cNvSpPr txBox="1"/>
          <p:nvPr/>
        </p:nvSpPr>
        <p:spPr>
          <a:xfrm>
            <a:off x="315716" y="4653136"/>
            <a:ext cx="6097656" cy="830997"/>
          </a:xfrm>
          <a:prstGeom prst="rect">
            <a:avLst/>
          </a:prstGeom>
          <a:noFill/>
        </p:spPr>
        <p:txBody>
          <a:bodyPr wrap="square">
            <a:spAutoFit/>
          </a:bodyPr>
          <a:lstStyle/>
          <a:p>
            <a:pPr marL="514350" indent="-514350">
              <a:buFont typeface="+mj-lt"/>
              <a:buAutoNum type="alphaLcParenR" startAt="2"/>
            </a:pPr>
            <a:r>
              <a:rPr lang="en-GB" sz="2400" dirty="0"/>
              <a:t>Write two number sentences that might describe this array.</a:t>
            </a:r>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multiplication and division with one negative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94164" y="1741532"/>
                <a:ext cx="4459269"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strengths and limitations of using concrete or pictorial representations to model negative numbers?</a:t>
                </a:r>
              </a:p>
              <a:p>
                <a:pPr marL="360000" lvl="1" fontAlgn="auto">
                  <a:lnSpc>
                    <a:spcPct val="100000"/>
                  </a:lnSpc>
                  <a:spcBef>
                    <a:spcPts val="0"/>
                  </a:spcBef>
                  <a:spcAft>
                    <a:spcPts val="1200"/>
                  </a:spcAft>
                  <a:buClrTx/>
                </a:pPr>
                <a:r>
                  <a:rPr lang="en-GB" sz="2400" dirty="0"/>
                  <a:t>How might you use double-sided counters and the array model to represent multiplication with positive </a:t>
                </a:r>
                <a:r>
                  <a:rPr lang="en-GB" sz="2400" b="1" dirty="0"/>
                  <a:t>and</a:t>
                </a:r>
                <a:r>
                  <a:rPr lang="en-GB" sz="2400" dirty="0"/>
                  <a:t> negative integers, such as -3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-4?</a:t>
                </a:r>
              </a:p>
            </p:txBody>
          </p:sp>
        </mc:Choice>
        <mc:Fallback xmlns="">
          <p:sp>
            <p:nvSpPr>
              <p:cNvPr id="49" name="Content Placeholder 2">
                <a:extLst>
                  <a:ext uri="{FF2B5EF4-FFF2-40B4-BE49-F238E27FC236}">
                    <a16:creationId xmlns:a16="http://schemas.microsoft.com/office/drawing/2014/main" id="{1A270631-AD7A-48A2-A26A-AC3207C67C78}"/>
                  </a:ext>
                </a:extLst>
              </p:cNvPr>
              <p:cNvSpPr txBox="1">
                <a:spLocks noRot="1" noChangeAspect="1" noMove="1" noResize="1" noEditPoints="1" noAdjustHandles="1" noChangeArrowheads="1" noChangeShapeType="1" noTextEdit="1"/>
              </p:cNvSpPr>
              <p:nvPr/>
            </p:nvSpPr>
            <p:spPr>
              <a:xfrm>
                <a:off x="6994164" y="1741532"/>
                <a:ext cx="4459269" cy="3847709"/>
              </a:xfrm>
              <a:prstGeom prst="rect">
                <a:avLst/>
              </a:prstGeom>
              <a:blipFill>
                <a:blip r:embed="rId4"/>
                <a:stretch>
                  <a:fillRect r="-2869"/>
                </a:stretch>
              </a:blipFill>
            </p:spPr>
            <p:txBody>
              <a:bodyPr/>
              <a:lstStyle/>
              <a:p>
                <a:r>
                  <a:rPr lang="en-GB">
                    <a:noFill/>
                  </a:rPr>
                  <a:t> </a:t>
                </a:r>
              </a:p>
            </p:txBody>
          </p:sp>
        </mc:Fallback>
      </mc:AlternateContent>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B45877E-2194-48A3-A3B6-FDADCBF7BC98}"/>
              </a:ext>
            </a:extLst>
          </p:cNvPr>
          <p:cNvSpPr txBox="1"/>
          <p:nvPr/>
        </p:nvSpPr>
        <p:spPr>
          <a:xfrm>
            <a:off x="357942" y="1747818"/>
            <a:ext cx="5999734" cy="369332"/>
          </a:xfrm>
          <a:prstGeom prst="rect">
            <a:avLst/>
          </a:prstGeom>
          <a:noFill/>
        </p:spPr>
        <p:txBody>
          <a:bodyPr wrap="square">
            <a:spAutoFit/>
          </a:bodyPr>
          <a:lstStyle/>
          <a:p>
            <a:pPr>
              <a:buNone/>
            </a:pPr>
            <a:r>
              <a:rPr lang="en-GB" sz="1800" dirty="0"/>
              <a:t>The diagram shows some counters in an array.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2286C90-52DF-4804-8AC4-869F9E1C878D}"/>
                  </a:ext>
                </a:extLst>
              </p:cNvPr>
              <p:cNvSpPr txBox="1"/>
              <p:nvPr/>
            </p:nvSpPr>
            <p:spPr>
              <a:xfrm>
                <a:off x="357943" y="2350499"/>
                <a:ext cx="3721834" cy="923330"/>
              </a:xfrm>
              <a:prstGeom prst="rect">
                <a:avLst/>
              </a:prstGeom>
              <a:noFill/>
            </p:spPr>
            <p:txBody>
              <a:bodyPr wrap="square">
                <a:spAutoFit/>
              </a:bodyPr>
              <a:lstStyle/>
              <a:p>
                <a:pPr>
                  <a:buNone/>
                </a:pPr>
                <a:r>
                  <a:rPr lang="en-GB" sz="1800" dirty="0"/>
                  <a:t>Robyn says, “I can see three groups of negative four” and writes 3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dirty="0"/>
                  <a:t> -4 = -12.</a:t>
                </a:r>
              </a:p>
            </p:txBody>
          </p:sp>
        </mc:Choice>
        <mc:Fallback xmlns="">
          <p:sp>
            <p:nvSpPr>
              <p:cNvPr id="9" name="TextBox 8">
                <a:extLst>
                  <a:ext uri="{FF2B5EF4-FFF2-40B4-BE49-F238E27FC236}">
                    <a16:creationId xmlns:a16="http://schemas.microsoft.com/office/drawing/2014/main" id="{B2286C90-52DF-4804-8AC4-869F9E1C878D}"/>
                  </a:ext>
                </a:extLst>
              </p:cNvPr>
              <p:cNvSpPr txBox="1">
                <a:spLocks noRot="1" noChangeAspect="1" noMove="1" noResize="1" noEditPoints="1" noAdjustHandles="1" noChangeArrowheads="1" noChangeShapeType="1" noTextEdit="1"/>
              </p:cNvSpPr>
              <p:nvPr/>
            </p:nvSpPr>
            <p:spPr>
              <a:xfrm>
                <a:off x="357943" y="2350499"/>
                <a:ext cx="3721834" cy="923330"/>
              </a:xfrm>
              <a:prstGeom prst="rect">
                <a:avLst/>
              </a:prstGeom>
              <a:blipFill>
                <a:blip r:embed="rId5"/>
                <a:stretch>
                  <a:fillRect l="-1475" t="-3974" r="-2459" b="-9934"/>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BB5C3759-A660-4D21-9D3E-3BCD3E5F6D3C}"/>
              </a:ext>
            </a:extLst>
          </p:cNvPr>
          <p:cNvSpPr txBox="1"/>
          <p:nvPr/>
        </p:nvSpPr>
        <p:spPr>
          <a:xfrm>
            <a:off x="501958" y="3559408"/>
            <a:ext cx="6170106" cy="978729"/>
          </a:xfrm>
          <a:prstGeom prst="rect">
            <a:avLst/>
          </a:prstGeom>
          <a:noFill/>
        </p:spPr>
        <p:txBody>
          <a:bodyPr wrap="square">
            <a:spAutoFit/>
          </a:bodyPr>
          <a:lstStyle/>
          <a:p>
            <a:pPr>
              <a:buNone/>
            </a:pPr>
            <a:r>
              <a:rPr lang="en-GB" sz="1800" dirty="0"/>
              <a:t>Taylor says, “I can see four groups of negative three.”</a:t>
            </a:r>
          </a:p>
          <a:p>
            <a:pPr marL="457200" indent="-457200">
              <a:buFont typeface="+mj-lt"/>
              <a:buAutoNum type="alphaLcParenR"/>
            </a:pPr>
            <a:r>
              <a:rPr lang="en-GB" sz="1800" dirty="0"/>
              <a:t>Write a number sentence for Taylor’s description of the array.</a:t>
            </a:r>
          </a:p>
        </p:txBody>
      </p:sp>
      <p:sp>
        <p:nvSpPr>
          <p:cNvPr id="11" name="TextBox 10">
            <a:extLst>
              <a:ext uri="{FF2B5EF4-FFF2-40B4-BE49-F238E27FC236}">
                <a16:creationId xmlns:a16="http://schemas.microsoft.com/office/drawing/2014/main" id="{06936E3F-19F2-41C6-BA69-F7FC6F0EAE82}"/>
              </a:ext>
            </a:extLst>
          </p:cNvPr>
          <p:cNvSpPr txBox="1"/>
          <p:nvPr/>
        </p:nvSpPr>
        <p:spPr>
          <a:xfrm>
            <a:off x="410306" y="4821444"/>
            <a:ext cx="3813486" cy="646331"/>
          </a:xfrm>
          <a:prstGeom prst="rect">
            <a:avLst/>
          </a:prstGeom>
          <a:noFill/>
        </p:spPr>
        <p:txBody>
          <a:bodyPr wrap="square">
            <a:spAutoFit/>
          </a:bodyPr>
          <a:lstStyle/>
          <a:p>
            <a:pPr marL="514350" indent="-514350">
              <a:buFont typeface="+mj-lt"/>
              <a:buAutoNum type="alphaLcParenR" startAt="2"/>
            </a:pPr>
            <a:r>
              <a:rPr lang="en-GB" sz="1800" dirty="0"/>
              <a:t>Write two number sentences that might describe this array.</a:t>
            </a:r>
          </a:p>
        </p:txBody>
      </p:sp>
      <p:pic>
        <p:nvPicPr>
          <p:cNvPr id="12" name="Picture 11">
            <a:extLst>
              <a:ext uri="{FF2B5EF4-FFF2-40B4-BE49-F238E27FC236}">
                <a16:creationId xmlns:a16="http://schemas.microsoft.com/office/drawing/2014/main" id="{24260F12-0477-40A6-BB4F-3C51916D343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10610" y="2249481"/>
            <a:ext cx="1340964" cy="1024348"/>
          </a:xfrm>
          <a:prstGeom prst="rect">
            <a:avLst/>
          </a:prstGeom>
        </p:spPr>
      </p:pic>
      <p:pic>
        <p:nvPicPr>
          <p:cNvPr id="13" name="Picture 12">
            <a:extLst>
              <a:ext uri="{FF2B5EF4-FFF2-40B4-BE49-F238E27FC236}">
                <a16:creationId xmlns:a16="http://schemas.microsoft.com/office/drawing/2014/main" id="{CCE19338-769C-4E4F-9C8E-D69E2995381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156817" y="4785505"/>
            <a:ext cx="2217356" cy="1134461"/>
          </a:xfrm>
          <a:prstGeom prst="rect">
            <a:avLst/>
          </a:prstGeom>
        </p:spPr>
      </p:pic>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multiplication and division with one negative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(cont.)</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196752"/>
            <a:ext cx="4891318" cy="4968551"/>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do you think of this model for representing a product with two negative factors?</a:t>
            </a:r>
          </a:p>
          <a:p>
            <a:pPr marL="360000" lvl="1" fontAlgn="auto">
              <a:lnSpc>
                <a:spcPct val="100000"/>
              </a:lnSpc>
              <a:spcBef>
                <a:spcPts val="0"/>
              </a:spcBef>
              <a:spcAft>
                <a:spcPts val="1200"/>
              </a:spcAft>
              <a:buClrTx/>
            </a:pPr>
            <a:r>
              <a:rPr lang="en-GB" sz="2400" dirty="0"/>
              <a:t>It might be argued that, if the array is not a productive model for all multiplications involving negative numbers, then it should not be introduced. Do you agree with this interpretation?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B45877E-2194-48A3-A3B6-FDADCBF7BC98}"/>
              </a:ext>
            </a:extLst>
          </p:cNvPr>
          <p:cNvSpPr txBox="1"/>
          <p:nvPr/>
        </p:nvSpPr>
        <p:spPr>
          <a:xfrm>
            <a:off x="350820" y="1754565"/>
            <a:ext cx="3216472" cy="978729"/>
          </a:xfrm>
          <a:prstGeom prst="rect">
            <a:avLst/>
          </a:prstGeom>
          <a:noFill/>
        </p:spPr>
        <p:txBody>
          <a:bodyPr wrap="square">
            <a:spAutoFit/>
          </a:bodyPr>
          <a:lstStyle/>
          <a:p>
            <a:pPr>
              <a:buNone/>
            </a:pPr>
            <a:r>
              <a:rPr lang="en-GB" sz="1800" dirty="0"/>
              <a:t>Consider </a:t>
            </a:r>
            <a:r>
              <a:rPr lang="en-GB" sz="1800" b="1" dirty="0"/>
              <a:t>-3 × -4</a:t>
            </a:r>
            <a:r>
              <a:rPr lang="en-GB" sz="1800" dirty="0"/>
              <a:t>.</a:t>
            </a:r>
          </a:p>
          <a:p>
            <a:pPr>
              <a:buNone/>
            </a:pPr>
            <a:r>
              <a:rPr lang="en-GB" sz="1800" dirty="0"/>
              <a:t>An array of matching pairs might be used:</a:t>
            </a:r>
          </a:p>
        </p:txBody>
      </p:sp>
      <p:sp>
        <p:nvSpPr>
          <p:cNvPr id="10" name="TextBox 9">
            <a:extLst>
              <a:ext uri="{FF2B5EF4-FFF2-40B4-BE49-F238E27FC236}">
                <a16:creationId xmlns:a16="http://schemas.microsoft.com/office/drawing/2014/main" id="{BB5C3759-A660-4D21-9D3E-3BCD3E5F6D3C}"/>
              </a:ext>
            </a:extLst>
          </p:cNvPr>
          <p:cNvSpPr txBox="1"/>
          <p:nvPr/>
        </p:nvSpPr>
        <p:spPr>
          <a:xfrm>
            <a:off x="431255" y="2944908"/>
            <a:ext cx="3415285" cy="1200329"/>
          </a:xfrm>
          <a:prstGeom prst="rect">
            <a:avLst/>
          </a:prstGeom>
          <a:noFill/>
        </p:spPr>
        <p:txBody>
          <a:bodyPr wrap="square">
            <a:spAutoFit/>
          </a:bodyPr>
          <a:lstStyle/>
          <a:p>
            <a:pPr>
              <a:buNone/>
            </a:pPr>
            <a:r>
              <a:rPr lang="en-GB" sz="1800" dirty="0"/>
              <a:t>With the calculation being read as “subtract three groups of negative four”, the representation becomes:</a:t>
            </a:r>
          </a:p>
        </p:txBody>
      </p:sp>
      <p:pic>
        <p:nvPicPr>
          <p:cNvPr id="2" name="Picture 1">
            <a:extLst>
              <a:ext uri="{FF2B5EF4-FFF2-40B4-BE49-F238E27FC236}">
                <a16:creationId xmlns:a16="http://schemas.microsoft.com/office/drawing/2014/main" id="{E587DF7F-73B2-4370-97A2-2290378BAD4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22157" y="1811815"/>
            <a:ext cx="2664296" cy="981186"/>
          </a:xfrm>
          <a:prstGeom prst="rect">
            <a:avLst/>
          </a:prstGeom>
        </p:spPr>
      </p:pic>
      <p:pic>
        <p:nvPicPr>
          <p:cNvPr id="16" name="Picture 15">
            <a:extLst>
              <a:ext uri="{FF2B5EF4-FFF2-40B4-BE49-F238E27FC236}">
                <a16:creationId xmlns:a16="http://schemas.microsoft.com/office/drawing/2014/main" id="{0D42F7B7-A6D2-4F0B-9C5E-4FE1B3B94F59}"/>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5578" y="3020229"/>
            <a:ext cx="2312116" cy="981186"/>
          </a:xfrm>
          <a:prstGeom prst="rect">
            <a:avLst/>
          </a:prstGeom>
        </p:spPr>
      </p:pic>
      <p:sp>
        <p:nvSpPr>
          <p:cNvPr id="18" name="TextBox 17">
            <a:extLst>
              <a:ext uri="{FF2B5EF4-FFF2-40B4-BE49-F238E27FC236}">
                <a16:creationId xmlns:a16="http://schemas.microsoft.com/office/drawing/2014/main" id="{75FA585D-D6A3-427C-803A-0D728F2FB679}"/>
              </a:ext>
            </a:extLst>
          </p:cNvPr>
          <p:cNvSpPr txBox="1"/>
          <p:nvPr/>
        </p:nvSpPr>
        <p:spPr>
          <a:xfrm>
            <a:off x="386126" y="4616045"/>
            <a:ext cx="6485947" cy="1477328"/>
          </a:xfrm>
          <a:prstGeom prst="rect">
            <a:avLst/>
          </a:prstGeom>
          <a:noFill/>
        </p:spPr>
        <p:txBody>
          <a:bodyPr wrap="square">
            <a:spAutoFit/>
          </a:bodyPr>
          <a:lstStyle/>
          <a:p>
            <a:pPr>
              <a:buNone/>
            </a:pPr>
            <a:r>
              <a:rPr lang="en-GB" sz="1800" dirty="0"/>
              <a:t>It might be argued that this example is inconsistent in its use of the interpretation of the minus sign. Also, whilst the coherent use of representation can support students in understanding mathematical structure, it is important that the representation is eventually put to one side. </a:t>
            </a:r>
          </a:p>
        </p:txBody>
      </p:sp>
      <p:sp>
        <p:nvSpPr>
          <p:cNvPr id="20" name="TextBox 19">
            <a:extLst>
              <a:ext uri="{FF2B5EF4-FFF2-40B4-BE49-F238E27FC236}">
                <a16:creationId xmlns:a16="http://schemas.microsoft.com/office/drawing/2014/main" id="{F5324BA8-396B-4510-828E-FC8E166FC523}"/>
              </a:ext>
            </a:extLst>
          </p:cNvPr>
          <p:cNvSpPr txBox="1"/>
          <p:nvPr/>
        </p:nvSpPr>
        <p:spPr>
          <a:xfrm>
            <a:off x="386126" y="4168672"/>
            <a:ext cx="6096000" cy="369332"/>
          </a:xfrm>
          <a:prstGeom prst="rect">
            <a:avLst/>
          </a:prstGeom>
          <a:noFill/>
        </p:spPr>
        <p:txBody>
          <a:bodyPr wrap="square">
            <a:spAutoFit/>
          </a:bodyPr>
          <a:lstStyle/>
          <a:p>
            <a:pPr>
              <a:buNone/>
            </a:pPr>
            <a:r>
              <a:rPr lang="en-GB" sz="1800" b="1" dirty="0"/>
              <a:t>This can be seen to be positive twelve</a:t>
            </a:r>
            <a:r>
              <a:rPr lang="en-GB" sz="1800" dirty="0"/>
              <a:t>.</a:t>
            </a:r>
          </a:p>
        </p:txBody>
      </p:sp>
    </p:spTree>
    <p:custDataLst>
      <p:tags r:id="rId1"/>
    </p:custDataLst>
    <p:extLst>
      <p:ext uri="{BB962C8B-B14F-4D97-AF65-F5344CB8AC3E}">
        <p14:creationId xmlns:p14="http://schemas.microsoft.com/office/powerpoint/2010/main" val="157973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multiplication and division with one negative factor</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E42E4A3-10B0-4707-8B40-C7E0421625B0}"/>
                  </a:ext>
                </a:extLst>
              </p:cNvPr>
              <p:cNvSpPr txBox="1"/>
              <p:nvPr/>
            </p:nvSpPr>
            <p:spPr>
              <a:xfrm>
                <a:off x="263352" y="1556792"/>
                <a:ext cx="5832648" cy="4647426"/>
              </a:xfrm>
              <a:prstGeom prst="rect">
                <a:avLst/>
              </a:prstGeom>
              <a:noFill/>
            </p:spPr>
            <p:txBody>
              <a:bodyPr wrap="square">
                <a:spAutoFit/>
              </a:bodyPr>
              <a:lstStyle/>
              <a:p>
                <a:pPr marL="457200" indent="-457200">
                  <a:spcBef>
                    <a:spcPts val="600"/>
                  </a:spcBef>
                  <a:spcAft>
                    <a:spcPts val="600"/>
                  </a:spcAft>
                  <a:buAutoNum type="arabicPeriod"/>
                </a:pPr>
                <a:r>
                  <a:rPr lang="en-GB" sz="2400" dirty="0"/>
                  <a:t>Latoya calculates that </a:t>
                </a:r>
              </a:p>
              <a:p>
                <a:pPr>
                  <a:spcBef>
                    <a:spcPts val="600"/>
                  </a:spcBef>
                  <a:spcAft>
                    <a:spcPts val="600"/>
                  </a:spcAft>
                  <a:buNone/>
                </a:pPr>
                <a:r>
                  <a:rPr lang="en-GB" sz="2400" dirty="0"/>
                  <a:t>	</a:t>
                </a:r>
                <a:r>
                  <a:rPr lang="en-GB" sz="2400" b="1" dirty="0"/>
                  <a:t>3 719 </a:t>
                </a:r>
                <a14:m>
                  <m:oMath xmlns:m="http://schemas.openxmlformats.org/officeDocument/2006/math">
                    <m:r>
                      <a:rPr lang="en-GB" sz="2400" b="1" i="0" dirty="0" smtClean="0">
                        <a:latin typeface="Cambria Math" panose="02040503050406030204" pitchFamily="18" charset="0"/>
                        <a:ea typeface="Cambria Math" panose="02040503050406030204" pitchFamily="18" charset="0"/>
                      </a:rPr>
                      <m:t>×</m:t>
                    </m:r>
                  </m:oMath>
                </a14:m>
                <a:r>
                  <a:rPr lang="en-GB" sz="2400" b="1" dirty="0"/>
                  <a:t> 418 = 1 554 542</a:t>
                </a:r>
              </a:p>
              <a:p>
                <a:pPr>
                  <a:spcBef>
                    <a:spcPts val="600"/>
                  </a:spcBef>
                  <a:spcAft>
                    <a:spcPts val="600"/>
                  </a:spcAft>
                  <a:buNone/>
                </a:pPr>
                <a:r>
                  <a:rPr lang="en-GB" sz="2400" dirty="0"/>
                  <a:t>Use Latoya’s work to fill in the gaps</a:t>
                </a:r>
              </a:p>
              <a:p>
                <a:pPr marL="914400" lvl="1" indent="-457200">
                  <a:spcBef>
                    <a:spcPts val="600"/>
                  </a:spcBef>
                  <a:spcAft>
                    <a:spcPts val="600"/>
                  </a:spcAft>
                  <a:buFont typeface="+mj-lt"/>
                  <a:buAutoNum type="alphaLcParenR"/>
                </a:pPr>
                <a:r>
                  <a:rPr lang="en-GB" sz="2400" dirty="0"/>
                  <a:t>3 719 </a:t>
                </a:r>
                <a14:m>
                  <m:oMath xmlns:m="http://schemas.openxmlformats.org/officeDocument/2006/math">
                    <m:r>
                      <a:rPr lang="en-GB" sz="2400" b="1" i="0" dirty="0" smtClean="0">
                        <a:latin typeface="Cambria Math" panose="02040503050406030204" pitchFamily="18" charset="0"/>
                        <a:ea typeface="Cambria Math" panose="02040503050406030204" pitchFamily="18" charset="0"/>
                      </a:rPr>
                      <m:t>×</m:t>
                    </m:r>
                  </m:oMath>
                </a14:m>
                <a:r>
                  <a:rPr lang="en-GB" sz="2400" dirty="0"/>
                  <a:t> -418 = ____</a:t>
                </a:r>
              </a:p>
              <a:p>
                <a:pPr marL="914400" lvl="1" indent="-457200">
                  <a:spcBef>
                    <a:spcPts val="600"/>
                  </a:spcBef>
                  <a:spcAft>
                    <a:spcPts val="600"/>
                  </a:spcAft>
                  <a:buFont typeface="+mj-lt"/>
                  <a:buAutoNum type="alphaLcParenR"/>
                </a:pPr>
                <a:r>
                  <a:rPr lang="en-GB" sz="2400" dirty="0"/>
                  <a:t>-3 719 </a:t>
                </a:r>
                <a14:m>
                  <m:oMath xmlns:m="http://schemas.openxmlformats.org/officeDocument/2006/math">
                    <m:r>
                      <a:rPr lang="en-GB" sz="2400" b="1" i="0" dirty="0" smtClean="0">
                        <a:latin typeface="Cambria Math" panose="02040503050406030204" pitchFamily="18" charset="0"/>
                        <a:ea typeface="Cambria Math" panose="02040503050406030204" pitchFamily="18" charset="0"/>
                      </a:rPr>
                      <m:t>×</m:t>
                    </m:r>
                  </m:oMath>
                </a14:m>
                <a:r>
                  <a:rPr lang="en-GB" sz="2400" dirty="0"/>
                  <a:t> 418 = ____</a:t>
                </a:r>
              </a:p>
              <a:p>
                <a:pPr marL="914400" lvl="1" indent="-457200">
                  <a:spcBef>
                    <a:spcPts val="600"/>
                  </a:spcBef>
                  <a:spcAft>
                    <a:spcPts val="600"/>
                  </a:spcAft>
                  <a:buFont typeface="+mj-lt"/>
                  <a:buAutoNum type="alphaLcParenR"/>
                </a:pPr>
                <a:r>
                  <a:rPr lang="en-GB" sz="2400" dirty="0"/>
                  <a:t>1 55 542 </a:t>
                </a:r>
                <a14:m>
                  <m:oMath xmlns:m="http://schemas.openxmlformats.org/officeDocument/2006/math">
                    <m:r>
                      <a:rPr lang="en-GB" sz="2400" b="1" i="0" dirty="0" smtClean="0">
                        <a:latin typeface="Cambria Math" panose="02040503050406030204" pitchFamily="18" charset="0"/>
                        <a:ea typeface="Cambria Math" panose="02040503050406030204" pitchFamily="18" charset="0"/>
                      </a:rPr>
                      <m:t>÷</m:t>
                    </m:r>
                  </m:oMath>
                </a14:m>
                <a:r>
                  <a:rPr lang="en-GB" sz="2400" dirty="0"/>
                  <a:t> 418 = ___</a:t>
                </a:r>
              </a:p>
              <a:p>
                <a:pPr marL="914400" lvl="1" indent="-457200">
                  <a:spcBef>
                    <a:spcPts val="600"/>
                  </a:spcBef>
                  <a:spcAft>
                    <a:spcPts val="600"/>
                  </a:spcAft>
                  <a:buFont typeface="+mj-lt"/>
                  <a:buAutoNum type="alphaLcParenR"/>
                </a:pPr>
                <a:r>
                  <a:rPr lang="en-GB" sz="2400" dirty="0"/>
                  <a:t>1 55 542 </a:t>
                </a:r>
                <a14:m>
                  <m:oMath xmlns:m="http://schemas.openxmlformats.org/officeDocument/2006/math">
                    <m:r>
                      <a:rPr lang="en-GB" sz="2400" b="1" i="0" dirty="0" smtClean="0">
                        <a:latin typeface="Cambria Math" panose="02040503050406030204" pitchFamily="18" charset="0"/>
                        <a:ea typeface="Cambria Math" panose="02040503050406030204" pitchFamily="18" charset="0"/>
                      </a:rPr>
                      <m:t>÷</m:t>
                    </m:r>
                  </m:oMath>
                </a14:m>
                <a:r>
                  <a:rPr lang="en-GB" sz="2400" dirty="0"/>
                  <a:t> - 418 = ___</a:t>
                </a:r>
              </a:p>
              <a:p>
                <a:pPr marL="914400" lvl="1" indent="-457200">
                  <a:spcBef>
                    <a:spcPts val="600"/>
                  </a:spcBef>
                  <a:spcAft>
                    <a:spcPts val="600"/>
                  </a:spcAft>
                  <a:buFont typeface="+mj-lt"/>
                  <a:buAutoNum type="alphaLcParenR"/>
                </a:pPr>
                <a:r>
                  <a:rPr lang="en-GB" sz="2400" dirty="0"/>
                  <a:t>-1 55 542 </a:t>
                </a:r>
                <a14:m>
                  <m:oMath xmlns:m="http://schemas.openxmlformats.org/officeDocument/2006/math">
                    <m:r>
                      <a:rPr lang="en-GB" sz="2400" b="1" i="0" dirty="0" smtClean="0">
                        <a:latin typeface="Cambria Math" panose="02040503050406030204" pitchFamily="18" charset="0"/>
                        <a:ea typeface="Cambria Math" panose="02040503050406030204" pitchFamily="18" charset="0"/>
                      </a:rPr>
                      <m:t>÷</m:t>
                    </m:r>
                  </m:oMath>
                </a14:m>
                <a:r>
                  <a:rPr lang="en-GB" sz="2400" dirty="0"/>
                  <a:t> 418 = ___</a:t>
                </a:r>
              </a:p>
              <a:p>
                <a:pPr marL="914400" lvl="1" indent="-457200">
                  <a:spcBef>
                    <a:spcPts val="600"/>
                  </a:spcBef>
                  <a:spcAft>
                    <a:spcPts val="600"/>
                  </a:spcAft>
                  <a:buFont typeface="+mj-lt"/>
                  <a:buAutoNum type="alphaLcParenR"/>
                </a:pPr>
                <a:r>
                  <a:rPr lang="en-GB" sz="2400" dirty="0"/>
                  <a:t>-1 55 542 </a:t>
                </a:r>
                <a14:m>
                  <m:oMath xmlns:m="http://schemas.openxmlformats.org/officeDocument/2006/math">
                    <m:r>
                      <a:rPr lang="en-GB" sz="2400" b="1" i="0" dirty="0" smtClean="0">
                        <a:latin typeface="Cambria Math" panose="02040503050406030204" pitchFamily="18" charset="0"/>
                        <a:ea typeface="Cambria Math" panose="02040503050406030204" pitchFamily="18" charset="0"/>
                      </a:rPr>
                      <m:t>÷</m:t>
                    </m:r>
                  </m:oMath>
                </a14:m>
                <a:r>
                  <a:rPr lang="en-GB" sz="2400" dirty="0"/>
                  <a:t> 3719 = ___</a:t>
                </a:r>
              </a:p>
            </p:txBody>
          </p:sp>
        </mc:Choice>
        <mc:Fallback xmlns="">
          <p:sp>
            <p:nvSpPr>
              <p:cNvPr id="5" name="TextBox 4">
                <a:extLst>
                  <a:ext uri="{FF2B5EF4-FFF2-40B4-BE49-F238E27FC236}">
                    <a16:creationId xmlns:a16="http://schemas.microsoft.com/office/drawing/2014/main" id="{0E42E4A3-10B0-4707-8B40-C7E0421625B0}"/>
                  </a:ext>
                </a:extLst>
              </p:cNvPr>
              <p:cNvSpPr txBox="1">
                <a:spLocks noRot="1" noChangeAspect="1" noMove="1" noResize="1" noEditPoints="1" noAdjustHandles="1" noChangeArrowheads="1" noChangeShapeType="1" noTextEdit="1"/>
              </p:cNvSpPr>
              <p:nvPr/>
            </p:nvSpPr>
            <p:spPr>
              <a:xfrm>
                <a:off x="263352" y="1556792"/>
                <a:ext cx="5832648" cy="4647426"/>
              </a:xfrm>
              <a:prstGeom prst="rect">
                <a:avLst/>
              </a:prstGeom>
              <a:blipFill>
                <a:blip r:embed="rId3"/>
                <a:stretch>
                  <a:fillRect l="-1567" t="-917" b="-20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1FCC9CB-ABDA-466C-8741-FEEF58BF2174}"/>
                  </a:ext>
                </a:extLst>
              </p:cNvPr>
              <p:cNvSpPr txBox="1"/>
              <p:nvPr/>
            </p:nvSpPr>
            <p:spPr>
              <a:xfrm>
                <a:off x="6672064" y="1484784"/>
                <a:ext cx="4752528" cy="3425553"/>
              </a:xfrm>
              <a:prstGeom prst="rect">
                <a:avLst/>
              </a:prstGeom>
              <a:noFill/>
            </p:spPr>
            <p:txBody>
              <a:bodyPr wrap="square">
                <a:spAutoFit/>
              </a:bodyPr>
              <a:lstStyle/>
              <a:p>
                <a:pPr marL="457200" indent="-457200">
                  <a:spcBef>
                    <a:spcPts val="600"/>
                  </a:spcBef>
                  <a:spcAft>
                    <a:spcPts val="600"/>
                  </a:spcAft>
                  <a:buFont typeface="+mj-lt"/>
                  <a:buAutoNum type="arabicPeriod" startAt="2"/>
                </a:pPr>
                <a:r>
                  <a:rPr lang="en-GB" sz="2400" dirty="0"/>
                  <a:t>Marijke calculates that </a:t>
                </a:r>
              </a:p>
              <a:p>
                <a:pPr lvl="1">
                  <a:spcBef>
                    <a:spcPts val="600"/>
                  </a:spcBef>
                  <a:spcAft>
                    <a:spcPts val="600"/>
                  </a:spcAft>
                  <a:buNone/>
                </a:pPr>
                <a:r>
                  <a:rPr lang="en-GB" sz="2400" b="1" dirty="0"/>
                  <a:t>	23.1 </a:t>
                </a:r>
                <a14:m>
                  <m:oMath xmlns:m="http://schemas.openxmlformats.org/officeDocument/2006/math">
                    <m:r>
                      <a:rPr lang="en-GB" sz="2400" b="1" i="0" dirty="0" smtClean="0">
                        <a:latin typeface="Cambria Math" panose="02040503050406030204" pitchFamily="18" charset="0"/>
                        <a:ea typeface="Cambria Math" panose="02040503050406030204" pitchFamily="18" charset="0"/>
                      </a:rPr>
                      <m:t>×</m:t>
                    </m:r>
                  </m:oMath>
                </a14:m>
                <a:r>
                  <a:rPr lang="en-GB" sz="2400" b="1" dirty="0"/>
                  <a:t> 9.7 = 224.07</a:t>
                </a:r>
              </a:p>
              <a:p>
                <a:pPr>
                  <a:buNone/>
                </a:pPr>
                <a:r>
                  <a:rPr lang="en-GB" sz="2400" dirty="0"/>
                  <a:t>Write down as many multiplication and division facts as possible, which use these three numbers and their negatives.</a:t>
                </a:r>
              </a:p>
              <a:p>
                <a:endParaRPr lang="en-GB" sz="2400" dirty="0"/>
              </a:p>
            </p:txBody>
          </p:sp>
        </mc:Choice>
        <mc:Fallback xmlns="">
          <p:sp>
            <p:nvSpPr>
              <p:cNvPr id="11" name="TextBox 10">
                <a:extLst>
                  <a:ext uri="{FF2B5EF4-FFF2-40B4-BE49-F238E27FC236}">
                    <a16:creationId xmlns:a16="http://schemas.microsoft.com/office/drawing/2014/main" id="{91FCC9CB-ABDA-466C-8741-FEEF58BF2174}"/>
                  </a:ext>
                </a:extLst>
              </p:cNvPr>
              <p:cNvSpPr txBox="1">
                <a:spLocks noRot="1" noChangeAspect="1" noMove="1" noResize="1" noEditPoints="1" noAdjustHandles="1" noChangeArrowheads="1" noChangeShapeType="1" noTextEdit="1"/>
              </p:cNvSpPr>
              <p:nvPr/>
            </p:nvSpPr>
            <p:spPr>
              <a:xfrm>
                <a:off x="6672064" y="1484784"/>
                <a:ext cx="4752528" cy="3425553"/>
              </a:xfrm>
              <a:prstGeom prst="rect">
                <a:avLst/>
              </a:prstGeom>
              <a:blipFill>
                <a:blip r:embed="rId4"/>
                <a:stretch>
                  <a:fillRect l="-1923" t="-1246"/>
                </a:stretch>
              </a:blipFill>
            </p:spPr>
            <p:txBody>
              <a:bodyPr/>
              <a:lstStyle/>
              <a:p>
                <a:r>
                  <a:rPr lang="en-GB">
                    <a:noFill/>
                  </a:rPr>
                  <a:t> </a:t>
                </a:r>
              </a:p>
            </p:txBody>
          </p:sp>
        </mc:Fallback>
      </mc:AlternateContent>
    </p:spTree>
    <p:extLst>
      <p:ext uri="{BB962C8B-B14F-4D97-AF65-F5344CB8AC3E}">
        <p14:creationId xmlns:p14="http://schemas.microsoft.com/office/powerpoint/2010/main" val="3313633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multiplication and division with one negative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248127" y="1741531"/>
            <a:ext cx="4464497"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in this context, might it be helpful to give students large or decimal numbers to work with?</a:t>
            </a:r>
          </a:p>
          <a:p>
            <a:pPr marL="360000" lvl="1" fontAlgn="auto">
              <a:lnSpc>
                <a:spcPct val="100000"/>
              </a:lnSpc>
              <a:spcBef>
                <a:spcPts val="0"/>
              </a:spcBef>
              <a:spcAft>
                <a:spcPts val="1200"/>
              </a:spcAft>
              <a:buClrTx/>
            </a:pPr>
            <a:r>
              <a:rPr lang="en-GB" sz="2400" dirty="0"/>
              <a:t>Will you offer students any further guidance for Question 2? Why or why not?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768751"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645E8F-EF69-4090-BA9A-1AD20BF6A1E4}"/>
                  </a:ext>
                </a:extLst>
              </p:cNvPr>
              <p:cNvSpPr txBox="1"/>
              <p:nvPr/>
            </p:nvSpPr>
            <p:spPr>
              <a:xfrm>
                <a:off x="301844" y="1946444"/>
                <a:ext cx="3883207" cy="3816429"/>
              </a:xfrm>
              <a:prstGeom prst="rect">
                <a:avLst/>
              </a:prstGeom>
              <a:noFill/>
            </p:spPr>
            <p:txBody>
              <a:bodyPr wrap="square">
                <a:spAutoFit/>
              </a:bodyPr>
              <a:lstStyle/>
              <a:p>
                <a:pPr marL="457200" indent="-457200">
                  <a:spcBef>
                    <a:spcPts val="600"/>
                  </a:spcBef>
                  <a:spcAft>
                    <a:spcPts val="600"/>
                  </a:spcAft>
                  <a:buAutoNum type="arabicPeriod"/>
                </a:pPr>
                <a:r>
                  <a:rPr lang="en-GB" sz="1800" dirty="0"/>
                  <a:t>Latoya calculates that </a:t>
                </a:r>
              </a:p>
              <a:p>
                <a:pPr>
                  <a:spcBef>
                    <a:spcPts val="600"/>
                  </a:spcBef>
                  <a:spcAft>
                    <a:spcPts val="600"/>
                  </a:spcAft>
                  <a:buNone/>
                </a:pPr>
                <a:r>
                  <a:rPr lang="en-GB" sz="1800" dirty="0"/>
                  <a:t>	</a:t>
                </a:r>
                <a:r>
                  <a:rPr lang="en-GB" sz="1800" b="1" dirty="0"/>
                  <a:t>3 719 </a:t>
                </a:r>
                <a14:m>
                  <m:oMath xmlns:m="http://schemas.openxmlformats.org/officeDocument/2006/math">
                    <m:r>
                      <a:rPr lang="en-GB" sz="1800" b="1" i="0" dirty="0" smtClean="0">
                        <a:latin typeface="Cambria Math" panose="02040503050406030204" pitchFamily="18" charset="0"/>
                        <a:ea typeface="Cambria Math" panose="02040503050406030204" pitchFamily="18" charset="0"/>
                      </a:rPr>
                      <m:t>×</m:t>
                    </m:r>
                  </m:oMath>
                </a14:m>
                <a:r>
                  <a:rPr lang="en-GB" sz="1800" b="1" dirty="0"/>
                  <a:t> 418 = 1 554 542</a:t>
                </a:r>
              </a:p>
              <a:p>
                <a:pPr>
                  <a:spcBef>
                    <a:spcPts val="600"/>
                  </a:spcBef>
                  <a:spcAft>
                    <a:spcPts val="600"/>
                  </a:spcAft>
                  <a:buNone/>
                </a:pPr>
                <a:r>
                  <a:rPr lang="en-GB" sz="1800" dirty="0"/>
                  <a:t>Use Latoya’s work to fill in the gaps</a:t>
                </a:r>
              </a:p>
              <a:p>
                <a:pPr marL="914400" lvl="1" indent="-457200">
                  <a:spcBef>
                    <a:spcPts val="600"/>
                  </a:spcBef>
                  <a:spcAft>
                    <a:spcPts val="600"/>
                  </a:spcAft>
                  <a:buFont typeface="+mj-lt"/>
                  <a:buAutoNum type="alphaLcParenR"/>
                </a:pPr>
                <a:r>
                  <a:rPr lang="en-GB" sz="1800" dirty="0"/>
                  <a:t>3 719 </a:t>
                </a:r>
                <a14:m>
                  <m:oMath xmlns:m="http://schemas.openxmlformats.org/officeDocument/2006/math">
                    <m:r>
                      <a:rPr lang="en-GB" sz="1800" b="1" i="0" dirty="0" smtClean="0">
                        <a:latin typeface="Cambria Math" panose="02040503050406030204" pitchFamily="18" charset="0"/>
                        <a:ea typeface="Cambria Math" panose="02040503050406030204" pitchFamily="18" charset="0"/>
                      </a:rPr>
                      <m:t>×</m:t>
                    </m:r>
                  </m:oMath>
                </a14:m>
                <a:r>
                  <a:rPr lang="en-GB" sz="1800" dirty="0"/>
                  <a:t> -418 = ____</a:t>
                </a:r>
              </a:p>
              <a:p>
                <a:pPr marL="914400" lvl="1" indent="-457200">
                  <a:spcBef>
                    <a:spcPts val="600"/>
                  </a:spcBef>
                  <a:spcAft>
                    <a:spcPts val="600"/>
                  </a:spcAft>
                  <a:buFont typeface="+mj-lt"/>
                  <a:buAutoNum type="alphaLcParenR"/>
                </a:pPr>
                <a:r>
                  <a:rPr lang="en-GB" sz="1800" dirty="0"/>
                  <a:t>-3 719 </a:t>
                </a:r>
                <a14:m>
                  <m:oMath xmlns:m="http://schemas.openxmlformats.org/officeDocument/2006/math">
                    <m:r>
                      <a:rPr lang="en-GB" sz="1800" b="1" i="0" dirty="0" smtClean="0">
                        <a:latin typeface="Cambria Math" panose="02040503050406030204" pitchFamily="18" charset="0"/>
                        <a:ea typeface="Cambria Math" panose="02040503050406030204" pitchFamily="18" charset="0"/>
                      </a:rPr>
                      <m:t>×</m:t>
                    </m:r>
                  </m:oMath>
                </a14:m>
                <a:r>
                  <a:rPr lang="en-GB" sz="1800" dirty="0"/>
                  <a:t> 418 = ____</a:t>
                </a:r>
              </a:p>
              <a:p>
                <a:pPr marL="914400" lvl="1" indent="-457200">
                  <a:spcBef>
                    <a:spcPts val="600"/>
                  </a:spcBef>
                  <a:spcAft>
                    <a:spcPts val="600"/>
                  </a:spcAft>
                  <a:buFont typeface="+mj-lt"/>
                  <a:buAutoNum type="alphaLcParenR"/>
                </a:pPr>
                <a:r>
                  <a:rPr lang="en-GB" sz="1800" dirty="0"/>
                  <a:t>1 55 542 </a:t>
                </a:r>
                <a14:m>
                  <m:oMath xmlns:m="http://schemas.openxmlformats.org/officeDocument/2006/math">
                    <m:r>
                      <a:rPr lang="en-GB" sz="1800" b="1" i="0" dirty="0" smtClean="0">
                        <a:latin typeface="Cambria Math" panose="02040503050406030204" pitchFamily="18" charset="0"/>
                        <a:ea typeface="Cambria Math" panose="02040503050406030204" pitchFamily="18" charset="0"/>
                      </a:rPr>
                      <m:t>÷</m:t>
                    </m:r>
                  </m:oMath>
                </a14:m>
                <a:r>
                  <a:rPr lang="en-GB" sz="1800" dirty="0"/>
                  <a:t> 418 = ___</a:t>
                </a:r>
              </a:p>
              <a:p>
                <a:pPr marL="914400" lvl="1" indent="-457200">
                  <a:spcBef>
                    <a:spcPts val="600"/>
                  </a:spcBef>
                  <a:spcAft>
                    <a:spcPts val="600"/>
                  </a:spcAft>
                  <a:buFont typeface="+mj-lt"/>
                  <a:buAutoNum type="alphaLcParenR"/>
                </a:pPr>
                <a:r>
                  <a:rPr lang="en-GB" sz="1800" dirty="0"/>
                  <a:t>1 55 542 </a:t>
                </a:r>
                <a14:m>
                  <m:oMath xmlns:m="http://schemas.openxmlformats.org/officeDocument/2006/math">
                    <m:r>
                      <a:rPr lang="en-GB" sz="1800" b="1" i="0" dirty="0" smtClean="0">
                        <a:latin typeface="Cambria Math" panose="02040503050406030204" pitchFamily="18" charset="0"/>
                        <a:ea typeface="Cambria Math" panose="02040503050406030204" pitchFamily="18" charset="0"/>
                      </a:rPr>
                      <m:t>÷</m:t>
                    </m:r>
                  </m:oMath>
                </a14:m>
                <a:r>
                  <a:rPr lang="en-GB" sz="1800" dirty="0"/>
                  <a:t> - 418 = ___</a:t>
                </a:r>
              </a:p>
              <a:p>
                <a:pPr marL="914400" lvl="1" indent="-457200">
                  <a:spcBef>
                    <a:spcPts val="600"/>
                  </a:spcBef>
                  <a:spcAft>
                    <a:spcPts val="600"/>
                  </a:spcAft>
                  <a:buFont typeface="+mj-lt"/>
                  <a:buAutoNum type="alphaLcParenR"/>
                </a:pPr>
                <a:r>
                  <a:rPr lang="en-GB" sz="1800" dirty="0"/>
                  <a:t>-1 55 542 </a:t>
                </a:r>
                <a14:m>
                  <m:oMath xmlns:m="http://schemas.openxmlformats.org/officeDocument/2006/math">
                    <m:r>
                      <a:rPr lang="en-GB" sz="1800" b="1" i="0" dirty="0" smtClean="0">
                        <a:latin typeface="Cambria Math" panose="02040503050406030204" pitchFamily="18" charset="0"/>
                        <a:ea typeface="Cambria Math" panose="02040503050406030204" pitchFamily="18" charset="0"/>
                      </a:rPr>
                      <m:t>÷</m:t>
                    </m:r>
                  </m:oMath>
                </a14:m>
                <a:r>
                  <a:rPr lang="en-GB" sz="1800" dirty="0"/>
                  <a:t> 418 = ___</a:t>
                </a:r>
              </a:p>
              <a:p>
                <a:pPr marL="914400" lvl="1" indent="-457200">
                  <a:spcBef>
                    <a:spcPts val="600"/>
                  </a:spcBef>
                  <a:spcAft>
                    <a:spcPts val="600"/>
                  </a:spcAft>
                  <a:buFont typeface="+mj-lt"/>
                  <a:buAutoNum type="alphaLcParenR"/>
                </a:pPr>
                <a:r>
                  <a:rPr lang="en-GB" sz="1800" dirty="0"/>
                  <a:t>-1 55 542 </a:t>
                </a:r>
                <a14:m>
                  <m:oMath xmlns:m="http://schemas.openxmlformats.org/officeDocument/2006/math">
                    <m:r>
                      <a:rPr lang="en-GB" sz="1800" b="1" i="0" dirty="0" smtClean="0">
                        <a:latin typeface="Cambria Math" panose="02040503050406030204" pitchFamily="18" charset="0"/>
                        <a:ea typeface="Cambria Math" panose="02040503050406030204" pitchFamily="18" charset="0"/>
                      </a:rPr>
                      <m:t>÷</m:t>
                    </m:r>
                  </m:oMath>
                </a14:m>
                <a:r>
                  <a:rPr lang="en-GB" sz="1800" dirty="0"/>
                  <a:t> 3719 = ___</a:t>
                </a:r>
              </a:p>
            </p:txBody>
          </p:sp>
        </mc:Choice>
        <mc:Fallback xmlns="">
          <p:sp>
            <p:nvSpPr>
              <p:cNvPr id="6" name="TextBox 5">
                <a:extLst>
                  <a:ext uri="{FF2B5EF4-FFF2-40B4-BE49-F238E27FC236}">
                    <a16:creationId xmlns:a16="http://schemas.microsoft.com/office/drawing/2014/main" id="{AD645E8F-EF69-4090-BA9A-1AD20BF6A1E4}"/>
                  </a:ext>
                </a:extLst>
              </p:cNvPr>
              <p:cNvSpPr txBox="1">
                <a:spLocks noRot="1" noChangeAspect="1" noMove="1" noResize="1" noEditPoints="1" noAdjustHandles="1" noChangeArrowheads="1" noChangeShapeType="1" noTextEdit="1"/>
              </p:cNvSpPr>
              <p:nvPr/>
            </p:nvSpPr>
            <p:spPr>
              <a:xfrm>
                <a:off x="301844" y="1946444"/>
                <a:ext cx="3883207" cy="3816429"/>
              </a:xfrm>
              <a:prstGeom prst="rect">
                <a:avLst/>
              </a:prstGeom>
              <a:blipFill>
                <a:blip r:embed="rId4"/>
                <a:stretch>
                  <a:fillRect l="-1413" t="-799" b="-15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6EC40CE-8DB4-458D-8D91-F28D6CC631CA}"/>
                  </a:ext>
                </a:extLst>
              </p:cNvPr>
              <p:cNvSpPr txBox="1"/>
              <p:nvPr/>
            </p:nvSpPr>
            <p:spPr>
              <a:xfrm>
                <a:off x="4223543" y="1946444"/>
                <a:ext cx="2736302" cy="3203954"/>
              </a:xfrm>
              <a:prstGeom prst="rect">
                <a:avLst/>
              </a:prstGeom>
              <a:noFill/>
            </p:spPr>
            <p:txBody>
              <a:bodyPr wrap="square">
                <a:spAutoFit/>
              </a:bodyPr>
              <a:lstStyle/>
              <a:p>
                <a:pPr marL="457200" indent="-457200">
                  <a:spcBef>
                    <a:spcPts val="600"/>
                  </a:spcBef>
                  <a:spcAft>
                    <a:spcPts val="600"/>
                  </a:spcAft>
                  <a:buFont typeface="+mj-lt"/>
                  <a:buAutoNum type="arabicPeriod" startAt="2"/>
                </a:pPr>
                <a:r>
                  <a:rPr lang="en-GB" sz="1800" dirty="0"/>
                  <a:t>Marijke calculates that </a:t>
                </a:r>
              </a:p>
              <a:p>
                <a:pPr lvl="1">
                  <a:spcBef>
                    <a:spcPts val="600"/>
                  </a:spcBef>
                  <a:spcAft>
                    <a:spcPts val="600"/>
                  </a:spcAft>
                  <a:buNone/>
                </a:pPr>
                <a:r>
                  <a:rPr lang="en-GB" sz="1800" b="1" dirty="0"/>
                  <a:t>23.1 </a:t>
                </a:r>
                <a14:m>
                  <m:oMath xmlns:m="http://schemas.openxmlformats.org/officeDocument/2006/math">
                    <m:r>
                      <a:rPr lang="en-GB" sz="1800" b="1" i="0" dirty="0" smtClean="0">
                        <a:latin typeface="Cambria Math" panose="02040503050406030204" pitchFamily="18" charset="0"/>
                        <a:ea typeface="Cambria Math" panose="02040503050406030204" pitchFamily="18" charset="0"/>
                      </a:rPr>
                      <m:t>×</m:t>
                    </m:r>
                  </m:oMath>
                </a14:m>
                <a:r>
                  <a:rPr lang="en-GB" sz="1800" b="1" dirty="0"/>
                  <a:t> 9.7 = 224.07</a:t>
                </a:r>
              </a:p>
              <a:p>
                <a:pPr lvl="1">
                  <a:buNone/>
                </a:pPr>
                <a:r>
                  <a:rPr lang="en-GB" sz="1800" dirty="0"/>
                  <a:t>Write down as many multiplication and division facts as possible, which use these three numbers and their negatives.</a:t>
                </a:r>
              </a:p>
              <a:p>
                <a:endParaRPr lang="en-GB" sz="1800" dirty="0"/>
              </a:p>
            </p:txBody>
          </p:sp>
        </mc:Choice>
        <mc:Fallback xmlns="">
          <p:sp>
            <p:nvSpPr>
              <p:cNvPr id="7" name="TextBox 6">
                <a:extLst>
                  <a:ext uri="{FF2B5EF4-FFF2-40B4-BE49-F238E27FC236}">
                    <a16:creationId xmlns:a16="http://schemas.microsoft.com/office/drawing/2014/main" id="{F6EC40CE-8DB4-458D-8D91-F28D6CC631CA}"/>
                  </a:ext>
                </a:extLst>
              </p:cNvPr>
              <p:cNvSpPr txBox="1">
                <a:spLocks noRot="1" noChangeAspect="1" noMove="1" noResize="1" noEditPoints="1" noAdjustHandles="1" noChangeArrowheads="1" noChangeShapeType="1" noTextEdit="1"/>
              </p:cNvSpPr>
              <p:nvPr/>
            </p:nvSpPr>
            <p:spPr>
              <a:xfrm>
                <a:off x="4223543" y="1946444"/>
                <a:ext cx="2736302" cy="3203954"/>
              </a:xfrm>
              <a:prstGeom prst="rect">
                <a:avLst/>
              </a:prstGeom>
              <a:blipFill>
                <a:blip r:embed="rId5"/>
                <a:stretch>
                  <a:fillRect l="-1559" t="-951" r="-356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90870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052736"/>
            <a:ext cx="10972800" cy="4104456"/>
          </a:xfrm>
        </p:spPr>
        <p:txBody>
          <a:bodyPr>
            <a:noAutofit/>
          </a:bodyPr>
          <a:lstStyle/>
          <a:p>
            <a:r>
              <a:rPr lang="en-GB" dirty="0"/>
              <a:t>These slides are designed to complement the </a:t>
            </a:r>
            <a:r>
              <a:rPr lang="en-GB" dirty="0">
                <a:hlinkClick r:id="rId2"/>
              </a:rPr>
              <a:t>2.1 Arithmetic procedures</a:t>
            </a:r>
            <a:r>
              <a:rPr lang="en-GB" dirty="0"/>
              <a:t> Core Concept document and its associated Theme Overview document </a:t>
            </a:r>
            <a:r>
              <a:rPr lang="en-GB" dirty="0">
                <a:hlinkClick r:id="rId3"/>
              </a:rPr>
              <a:t>2 Operating on number</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1485780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multiplication and division with one negative factor</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96AF87CD-7089-4089-B2E6-6D027ED574FF}"/>
              </a:ext>
            </a:extLst>
          </p:cNvPr>
          <p:cNvSpPr txBox="1"/>
          <p:nvPr/>
        </p:nvSpPr>
        <p:spPr>
          <a:xfrm>
            <a:off x="911424" y="2060848"/>
            <a:ext cx="10369152" cy="2409890"/>
          </a:xfrm>
          <a:prstGeom prst="rect">
            <a:avLst/>
          </a:prstGeom>
          <a:noFill/>
        </p:spPr>
        <p:txBody>
          <a:bodyPr wrap="square">
            <a:spAutoFit/>
          </a:bodyPr>
          <a:lstStyle/>
          <a:p>
            <a:pPr marL="514350" indent="-514350">
              <a:spcBef>
                <a:spcPts val="600"/>
              </a:spcBef>
              <a:spcAft>
                <a:spcPts val="600"/>
              </a:spcAft>
              <a:buFont typeface="+mj-lt"/>
              <a:buAutoNum type="alphaLcParenR"/>
            </a:pPr>
            <a:r>
              <a:rPr lang="en-GB" dirty="0"/>
              <a:t>Is it always, sometimes or never true that a </a:t>
            </a:r>
            <a:r>
              <a:rPr lang="en-GB" b="1" dirty="0"/>
              <a:t>negative number divided by a positive number </a:t>
            </a:r>
            <a:r>
              <a:rPr lang="en-GB" dirty="0"/>
              <a:t>results in a positive number?</a:t>
            </a:r>
          </a:p>
          <a:p>
            <a:pPr marL="514350" indent="-514350">
              <a:buFont typeface="+mj-lt"/>
              <a:buAutoNum type="alphaLcParenR"/>
            </a:pPr>
            <a:r>
              <a:rPr lang="en-GB" dirty="0"/>
              <a:t>Is it always, sometimes or never true that a </a:t>
            </a:r>
            <a:r>
              <a:rPr lang="en-GB" b="1" dirty="0"/>
              <a:t>positive number divided by a negative number</a:t>
            </a:r>
            <a:r>
              <a:rPr lang="en-GB" dirty="0"/>
              <a:t> results in a positive number?</a:t>
            </a:r>
          </a:p>
        </p:txBody>
      </p:sp>
    </p:spTree>
    <p:extLst>
      <p:ext uri="{BB962C8B-B14F-4D97-AF65-F5344CB8AC3E}">
        <p14:creationId xmlns:p14="http://schemas.microsoft.com/office/powerpoint/2010/main" val="22809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multiplication and division with one negative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does the structure of ‘always, sometimes, never’ offer for assessing understanding here?</a:t>
            </a:r>
          </a:p>
          <a:p>
            <a:pPr marL="360000" lvl="1" fontAlgn="auto">
              <a:lnSpc>
                <a:spcPct val="100000"/>
              </a:lnSpc>
              <a:spcBef>
                <a:spcPts val="0"/>
              </a:spcBef>
              <a:spcAft>
                <a:spcPts val="1200"/>
              </a:spcAft>
              <a:buClrTx/>
            </a:pPr>
            <a:r>
              <a:rPr lang="en-GB" sz="2400" dirty="0"/>
              <a:t>What responses would you expect from your students here? How will you know if they have understood?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F45C48F-9DDF-4F8A-A764-F486388860FF}"/>
              </a:ext>
            </a:extLst>
          </p:cNvPr>
          <p:cNvSpPr txBox="1"/>
          <p:nvPr/>
        </p:nvSpPr>
        <p:spPr>
          <a:xfrm>
            <a:off x="808995" y="2066486"/>
            <a:ext cx="5832648" cy="3197798"/>
          </a:xfrm>
          <a:prstGeom prst="rect">
            <a:avLst/>
          </a:prstGeom>
          <a:noFill/>
        </p:spPr>
        <p:txBody>
          <a:bodyPr wrap="square">
            <a:spAutoFit/>
          </a:bodyPr>
          <a:lstStyle/>
          <a:p>
            <a:pPr marL="514350" indent="-514350">
              <a:spcBef>
                <a:spcPts val="600"/>
              </a:spcBef>
              <a:spcAft>
                <a:spcPts val="600"/>
              </a:spcAft>
              <a:buFont typeface="+mj-lt"/>
              <a:buAutoNum type="alphaLcParenR"/>
            </a:pPr>
            <a:r>
              <a:rPr lang="en-GB" sz="2400" dirty="0"/>
              <a:t>Is it always, sometimes or never true that a </a:t>
            </a:r>
            <a:r>
              <a:rPr lang="en-GB" sz="2400" b="1" dirty="0"/>
              <a:t>negative number divided by a positive number </a:t>
            </a:r>
            <a:r>
              <a:rPr lang="en-GB" sz="2400" dirty="0"/>
              <a:t>results in a positive number?</a:t>
            </a:r>
          </a:p>
          <a:p>
            <a:pPr marL="514350" indent="-514350">
              <a:buFont typeface="+mj-lt"/>
              <a:buAutoNum type="alphaLcParenR"/>
            </a:pPr>
            <a:r>
              <a:rPr lang="en-GB" sz="2400" dirty="0"/>
              <a:t>Is it always, sometimes or never true that a </a:t>
            </a:r>
            <a:r>
              <a:rPr lang="en-GB" sz="2400" b="1" dirty="0"/>
              <a:t>positive number divided by a negative number</a:t>
            </a:r>
            <a:r>
              <a:rPr lang="en-GB" sz="2400" dirty="0"/>
              <a:t> results in a positive number?</a:t>
            </a:r>
          </a:p>
        </p:txBody>
      </p:sp>
    </p:spTree>
    <p:custDataLst>
      <p:tags r:id="rId1"/>
    </p:custDataLst>
    <p:extLst>
      <p:ext uri="{BB962C8B-B14F-4D97-AF65-F5344CB8AC3E}">
        <p14:creationId xmlns:p14="http://schemas.microsoft.com/office/powerpoint/2010/main" val="279989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multiplication and division with two negative factors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013F60-821A-4EBF-ADBE-7C578EED9543}"/>
                  </a:ext>
                </a:extLst>
              </p:cNvPr>
              <p:cNvSpPr txBox="1"/>
              <p:nvPr/>
            </p:nvSpPr>
            <p:spPr>
              <a:xfrm>
                <a:off x="371364" y="1700808"/>
                <a:ext cx="11449272" cy="3970318"/>
              </a:xfrm>
              <a:prstGeom prst="rect">
                <a:avLst/>
              </a:prstGeom>
              <a:noFill/>
            </p:spPr>
            <p:txBody>
              <a:bodyPr wrap="square">
                <a:spAutoFit/>
              </a:bodyPr>
              <a:lstStyle/>
              <a:p>
                <a:pPr>
                  <a:spcBef>
                    <a:spcPts val="600"/>
                  </a:spcBef>
                  <a:spcAft>
                    <a:spcPts val="600"/>
                  </a:spcAft>
                  <a:buNone/>
                </a:pPr>
                <a:r>
                  <a:rPr lang="en-GB" sz="2400" dirty="0"/>
                  <a:t>Pete writes a calculation.</a:t>
                </a:r>
              </a:p>
              <a:p>
                <a:pPr>
                  <a:spcBef>
                    <a:spcPts val="600"/>
                  </a:spcBef>
                  <a:spcAft>
                    <a:spcPts val="600"/>
                  </a:spcAft>
                  <a:buNone/>
                </a:pPr>
                <a:r>
                  <a:rPr lang="en-GB" sz="2400" dirty="0">
                    <a:solidFill>
                      <a:srgbClr val="FF0000"/>
                    </a:solidFill>
                  </a:rPr>
                  <a:t>-1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a:t>
                </a:r>
                <a:r>
                  <a:rPr lang="en-GB" sz="2400" dirty="0">
                    <a:solidFill>
                      <a:srgbClr val="00B050"/>
                    </a:solidFill>
                  </a:rPr>
                  <a:t>1 + -1</a:t>
                </a:r>
                <a:r>
                  <a:rPr lang="en-GB" sz="2400" dirty="0"/>
                  <a:t>) = </a:t>
                </a:r>
                <a:r>
                  <a:rPr lang="en-GB" sz="2400" dirty="0">
                    <a:solidFill>
                      <a:srgbClr val="00B0F0"/>
                    </a:solidFill>
                  </a:rPr>
                  <a:t>-1</a:t>
                </a:r>
                <a:r>
                  <a:rPr lang="en-GB" sz="2400" dirty="0">
                    <a:ea typeface="Cambria Math" panose="02040503050406030204" pitchFamily="18" charset="0"/>
                  </a:rPr>
                  <a:t> </a:t>
                </a:r>
                <a14:m>
                  <m:oMath xmlns:m="http://schemas.openxmlformats.org/officeDocument/2006/math">
                    <m:r>
                      <a:rPr lang="en-GB" sz="2400" i="0" dirty="0" smtClean="0">
                        <a:solidFill>
                          <a:srgbClr val="00B0F0"/>
                        </a:solidFill>
                        <a:latin typeface="Cambria Math" panose="02040503050406030204" pitchFamily="18" charset="0"/>
                        <a:ea typeface="Cambria Math" panose="02040503050406030204" pitchFamily="18" charset="0"/>
                      </a:rPr>
                      <m:t>×</m:t>
                    </m:r>
                    <m:r>
                      <a:rPr lang="en-GB" sz="2400" i="0" dirty="0" smtClean="0">
                        <a:latin typeface="Cambria Math" panose="02040503050406030204" pitchFamily="18" charset="0"/>
                        <a:ea typeface="Cambria Math" panose="02040503050406030204" pitchFamily="18" charset="0"/>
                      </a:rPr>
                      <m:t> </m:t>
                    </m:r>
                  </m:oMath>
                </a14:m>
                <a:r>
                  <a:rPr lang="en-GB" sz="2400" dirty="0">
                    <a:solidFill>
                      <a:srgbClr val="00B0F0"/>
                    </a:solidFill>
                  </a:rPr>
                  <a:t>1 </a:t>
                </a:r>
                <a:r>
                  <a:rPr lang="en-GB" sz="2400" dirty="0"/>
                  <a:t>+ -1</a:t>
                </a:r>
                <a:r>
                  <a:rPr lang="en-GB" sz="2400" dirty="0">
                    <a:ea typeface="Cambria Math" panose="02040503050406030204" pitchFamily="18" charset="0"/>
                  </a:rPr>
                  <a:t>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 </m:t>
                    </m:r>
                  </m:oMath>
                </a14:m>
                <a:r>
                  <a:rPr lang="en-GB" sz="2400" dirty="0"/>
                  <a:t>-1</a:t>
                </a:r>
              </a:p>
              <a:p>
                <a:pPr>
                  <a:spcBef>
                    <a:spcPts val="600"/>
                  </a:spcBef>
                  <a:spcAft>
                    <a:spcPts val="600"/>
                  </a:spcAft>
                  <a:buNone/>
                </a:pPr>
                <a:r>
                  <a:rPr lang="en-GB" sz="2400" dirty="0"/>
                  <a:t>He says, “this shows that negative one multiplied by negative one must be positive one.”</a:t>
                </a:r>
              </a:p>
              <a:p>
                <a:pPr marL="914400" lvl="1" indent="-457200">
                  <a:spcBef>
                    <a:spcPts val="600"/>
                  </a:spcBef>
                  <a:spcAft>
                    <a:spcPts val="600"/>
                  </a:spcAft>
                  <a:buFont typeface="+mj-lt"/>
                  <a:buAutoNum type="alphaLcParenR"/>
                </a:pPr>
                <a:r>
                  <a:rPr lang="en-GB" sz="2400" dirty="0"/>
                  <a:t>What is the value of </a:t>
                </a:r>
                <a:r>
                  <a:rPr lang="en-GB" sz="2400" dirty="0">
                    <a:solidFill>
                      <a:srgbClr val="00B050"/>
                    </a:solidFill>
                  </a:rPr>
                  <a:t>1 + -1</a:t>
                </a:r>
                <a:r>
                  <a:rPr lang="en-GB" sz="2400" dirty="0"/>
                  <a:t>?</a:t>
                </a:r>
              </a:p>
              <a:p>
                <a:pPr marL="914400" lvl="1" indent="-457200">
                  <a:spcBef>
                    <a:spcPts val="600"/>
                  </a:spcBef>
                  <a:spcAft>
                    <a:spcPts val="600"/>
                  </a:spcAft>
                  <a:buFont typeface="+mj-lt"/>
                  <a:buAutoNum type="alphaLcParenR"/>
                </a:pPr>
                <a:r>
                  <a:rPr lang="en-GB" sz="2400" dirty="0"/>
                  <a:t>What is the value of </a:t>
                </a:r>
                <a:r>
                  <a:rPr lang="en-GB" sz="2400" dirty="0">
                    <a:solidFill>
                      <a:srgbClr val="FF0000"/>
                    </a:solidFill>
                  </a:rPr>
                  <a:t>-1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a:t>
                </a:r>
                <a:r>
                  <a:rPr lang="en-GB" sz="2400" dirty="0">
                    <a:solidFill>
                      <a:srgbClr val="00B050"/>
                    </a:solidFill>
                  </a:rPr>
                  <a:t>1 + -1</a:t>
                </a:r>
                <a:r>
                  <a:rPr lang="en-GB" sz="2400" dirty="0"/>
                  <a:t>)?</a:t>
                </a:r>
              </a:p>
              <a:p>
                <a:pPr marL="914400" lvl="1" indent="-457200">
                  <a:spcBef>
                    <a:spcPts val="600"/>
                  </a:spcBef>
                  <a:spcAft>
                    <a:spcPts val="600"/>
                  </a:spcAft>
                  <a:buFont typeface="+mj-lt"/>
                  <a:buAutoNum type="alphaLcParenR"/>
                </a:pPr>
                <a:r>
                  <a:rPr lang="en-GB" sz="2400" dirty="0"/>
                  <a:t>What is the value of </a:t>
                </a:r>
                <a:r>
                  <a:rPr lang="en-GB" sz="2400" dirty="0">
                    <a:solidFill>
                      <a:srgbClr val="00B0F0"/>
                    </a:solidFill>
                  </a:rPr>
                  <a:t>-1</a:t>
                </a:r>
                <a:r>
                  <a:rPr lang="en-GB" sz="2400" dirty="0">
                    <a:ea typeface="Cambria Math" panose="02040503050406030204" pitchFamily="18" charset="0"/>
                  </a:rPr>
                  <a:t> </a:t>
                </a:r>
                <a14:m>
                  <m:oMath xmlns:m="http://schemas.openxmlformats.org/officeDocument/2006/math">
                    <m:r>
                      <a:rPr lang="en-GB" sz="2400" i="0" dirty="0" smtClean="0">
                        <a:solidFill>
                          <a:srgbClr val="00B0F0"/>
                        </a:solidFill>
                        <a:latin typeface="Cambria Math" panose="02040503050406030204" pitchFamily="18" charset="0"/>
                        <a:ea typeface="Cambria Math" panose="02040503050406030204" pitchFamily="18" charset="0"/>
                      </a:rPr>
                      <m:t>×</m:t>
                    </m:r>
                    <m:r>
                      <a:rPr lang="en-GB" sz="2400" i="0" dirty="0" smtClean="0">
                        <a:latin typeface="Cambria Math" panose="02040503050406030204" pitchFamily="18" charset="0"/>
                        <a:ea typeface="Cambria Math" panose="02040503050406030204" pitchFamily="18" charset="0"/>
                      </a:rPr>
                      <m:t> </m:t>
                    </m:r>
                  </m:oMath>
                </a14:m>
                <a:r>
                  <a:rPr lang="en-GB" sz="2400" dirty="0">
                    <a:solidFill>
                      <a:srgbClr val="00B0F0"/>
                    </a:solidFill>
                  </a:rPr>
                  <a:t>1 </a:t>
                </a:r>
                <a:r>
                  <a:rPr lang="en-GB" sz="2400" dirty="0"/>
                  <a:t>? </a:t>
                </a:r>
              </a:p>
              <a:p>
                <a:pPr>
                  <a:spcBef>
                    <a:spcPts val="600"/>
                  </a:spcBef>
                  <a:spcAft>
                    <a:spcPts val="600"/>
                  </a:spcAft>
                  <a:buNone/>
                </a:pPr>
                <a:r>
                  <a:rPr lang="en-GB" sz="2400" dirty="0"/>
                  <a:t>Do you agree with Pete that his calculation shows that -1</a:t>
                </a:r>
                <a:r>
                  <a:rPr lang="en-GB" sz="2400" dirty="0">
                    <a:ea typeface="Cambria Math" panose="02040503050406030204" pitchFamily="18" charset="0"/>
                  </a:rPr>
                  <a:t>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 </m:t>
                    </m:r>
                  </m:oMath>
                </a14:m>
                <a:r>
                  <a:rPr lang="en-GB" sz="2400" dirty="0"/>
                  <a:t>-1 = 1? </a:t>
                </a:r>
              </a:p>
            </p:txBody>
          </p:sp>
        </mc:Choice>
        <mc:Fallback xmlns="">
          <p:sp>
            <p:nvSpPr>
              <p:cNvPr id="5" name="TextBox 4">
                <a:extLst>
                  <a:ext uri="{FF2B5EF4-FFF2-40B4-BE49-F238E27FC236}">
                    <a16:creationId xmlns:a16="http://schemas.microsoft.com/office/drawing/2014/main" id="{94013F60-821A-4EBF-ADBE-7C578EED9543}"/>
                  </a:ext>
                </a:extLst>
              </p:cNvPr>
              <p:cNvSpPr txBox="1">
                <a:spLocks noRot="1" noChangeAspect="1" noMove="1" noResize="1" noEditPoints="1" noAdjustHandles="1" noChangeArrowheads="1" noChangeShapeType="1" noTextEdit="1"/>
              </p:cNvSpPr>
              <p:nvPr/>
            </p:nvSpPr>
            <p:spPr>
              <a:xfrm>
                <a:off x="371364" y="1700808"/>
                <a:ext cx="11449272" cy="3970318"/>
              </a:xfrm>
              <a:prstGeom prst="rect">
                <a:avLst/>
              </a:prstGeom>
              <a:blipFill>
                <a:blip r:embed="rId3"/>
                <a:stretch>
                  <a:fillRect l="-852" t="-1075" r="-266" b="-2765"/>
                </a:stretch>
              </a:blipFill>
            </p:spPr>
            <p:txBody>
              <a:bodyPr/>
              <a:lstStyle/>
              <a:p>
                <a:r>
                  <a:rPr lang="en-GB">
                    <a:noFill/>
                  </a:rPr>
                  <a:t> </a:t>
                </a:r>
              </a:p>
            </p:txBody>
          </p:sp>
        </mc:Fallback>
      </mc:AlternateContent>
    </p:spTree>
    <p:extLst>
      <p:ext uri="{BB962C8B-B14F-4D97-AF65-F5344CB8AC3E}">
        <p14:creationId xmlns:p14="http://schemas.microsoft.com/office/powerpoint/2010/main" val="1011893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multiplication and division with two negative factors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536503"/>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A pictorial representation is not offered here; rather, students are asked to reason with a symbolic representation. </a:t>
            </a:r>
          </a:p>
          <a:p>
            <a:pPr marL="360000" lvl="1" fontAlgn="auto">
              <a:lnSpc>
                <a:spcPct val="100000"/>
              </a:lnSpc>
              <a:spcBef>
                <a:spcPts val="0"/>
              </a:spcBef>
              <a:spcAft>
                <a:spcPts val="1200"/>
              </a:spcAft>
              <a:buClrTx/>
            </a:pPr>
            <a:r>
              <a:rPr lang="en-GB" sz="2400" dirty="0"/>
              <a:t>Are there situations or classes that you teach where a symbolic representation is more appropriate than a pictorial one? How about the other way around?</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E213DB-05F8-4466-BA7B-59E9F33B0CE0}"/>
                  </a:ext>
                </a:extLst>
              </p:cNvPr>
              <p:cNvSpPr txBox="1"/>
              <p:nvPr/>
            </p:nvSpPr>
            <p:spPr>
              <a:xfrm>
                <a:off x="823895" y="1911058"/>
                <a:ext cx="5782420" cy="3508653"/>
              </a:xfrm>
              <a:prstGeom prst="rect">
                <a:avLst/>
              </a:prstGeom>
              <a:noFill/>
            </p:spPr>
            <p:txBody>
              <a:bodyPr wrap="square">
                <a:spAutoFit/>
              </a:bodyPr>
              <a:lstStyle/>
              <a:p>
                <a:pPr>
                  <a:spcBef>
                    <a:spcPts val="600"/>
                  </a:spcBef>
                  <a:spcAft>
                    <a:spcPts val="600"/>
                  </a:spcAft>
                  <a:buNone/>
                </a:pPr>
                <a:r>
                  <a:rPr lang="en-GB" sz="1800" dirty="0"/>
                  <a:t>Pete writes a calculation.</a:t>
                </a:r>
              </a:p>
              <a:p>
                <a:pPr>
                  <a:spcBef>
                    <a:spcPts val="600"/>
                  </a:spcBef>
                  <a:spcAft>
                    <a:spcPts val="600"/>
                  </a:spcAft>
                  <a:buNone/>
                </a:pPr>
                <a:r>
                  <a:rPr lang="en-GB" sz="1800" dirty="0">
                    <a:solidFill>
                      <a:srgbClr val="FF0000"/>
                    </a:solidFill>
                  </a:rPr>
                  <a:t>-1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dirty="0"/>
                  <a:t> (</a:t>
                </a:r>
                <a:r>
                  <a:rPr lang="en-GB" sz="1800" dirty="0">
                    <a:solidFill>
                      <a:srgbClr val="00B050"/>
                    </a:solidFill>
                  </a:rPr>
                  <a:t>1 + -1</a:t>
                </a:r>
                <a:r>
                  <a:rPr lang="en-GB" sz="1800" dirty="0"/>
                  <a:t>) = </a:t>
                </a:r>
                <a:r>
                  <a:rPr lang="en-GB" sz="1800" dirty="0">
                    <a:solidFill>
                      <a:srgbClr val="00B0F0"/>
                    </a:solidFill>
                  </a:rPr>
                  <a:t>-1</a:t>
                </a:r>
                <a:r>
                  <a:rPr lang="en-GB" sz="1800" dirty="0">
                    <a:ea typeface="Cambria Math" panose="02040503050406030204" pitchFamily="18" charset="0"/>
                  </a:rPr>
                  <a:t> </a:t>
                </a:r>
                <a14:m>
                  <m:oMath xmlns:m="http://schemas.openxmlformats.org/officeDocument/2006/math">
                    <m:r>
                      <a:rPr lang="en-GB" sz="1800" i="0" dirty="0" smtClean="0">
                        <a:solidFill>
                          <a:srgbClr val="00B0F0"/>
                        </a:solidFill>
                        <a:latin typeface="Cambria Math" panose="02040503050406030204" pitchFamily="18" charset="0"/>
                        <a:ea typeface="Cambria Math" panose="02040503050406030204" pitchFamily="18" charset="0"/>
                      </a:rPr>
                      <m:t>×</m:t>
                    </m:r>
                    <m:r>
                      <a:rPr lang="en-GB" sz="1800" i="0" dirty="0" smtClean="0">
                        <a:latin typeface="Cambria Math" panose="02040503050406030204" pitchFamily="18" charset="0"/>
                        <a:ea typeface="Cambria Math" panose="02040503050406030204" pitchFamily="18" charset="0"/>
                      </a:rPr>
                      <m:t> </m:t>
                    </m:r>
                  </m:oMath>
                </a14:m>
                <a:r>
                  <a:rPr lang="en-GB" sz="1800" dirty="0">
                    <a:solidFill>
                      <a:srgbClr val="00B0F0"/>
                    </a:solidFill>
                  </a:rPr>
                  <a:t>1 </a:t>
                </a:r>
                <a:r>
                  <a:rPr lang="en-GB" sz="1800" dirty="0"/>
                  <a:t>+ -1</a:t>
                </a:r>
                <a:r>
                  <a:rPr lang="en-GB" sz="1800" dirty="0">
                    <a:ea typeface="Cambria Math" panose="02040503050406030204" pitchFamily="18" charset="0"/>
                  </a:rPr>
                  <a:t>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 </m:t>
                    </m:r>
                  </m:oMath>
                </a14:m>
                <a:r>
                  <a:rPr lang="en-GB" sz="1800" dirty="0"/>
                  <a:t>-1</a:t>
                </a:r>
              </a:p>
              <a:p>
                <a:pPr>
                  <a:spcBef>
                    <a:spcPts val="600"/>
                  </a:spcBef>
                  <a:spcAft>
                    <a:spcPts val="600"/>
                  </a:spcAft>
                  <a:buNone/>
                </a:pPr>
                <a:r>
                  <a:rPr lang="en-GB" sz="1800" dirty="0"/>
                  <a:t>He says, “this shows that negative one multiplied by negative one must be positive one.”</a:t>
                </a:r>
              </a:p>
              <a:p>
                <a:pPr marL="914400" lvl="1" indent="-457200">
                  <a:spcBef>
                    <a:spcPts val="600"/>
                  </a:spcBef>
                  <a:spcAft>
                    <a:spcPts val="600"/>
                  </a:spcAft>
                  <a:buFont typeface="+mj-lt"/>
                  <a:buAutoNum type="alphaLcParenR"/>
                </a:pPr>
                <a:r>
                  <a:rPr lang="en-GB" sz="1800" dirty="0"/>
                  <a:t>What is the value of </a:t>
                </a:r>
                <a:r>
                  <a:rPr lang="en-GB" sz="1800" dirty="0">
                    <a:solidFill>
                      <a:srgbClr val="00B050"/>
                    </a:solidFill>
                  </a:rPr>
                  <a:t>1 + -1</a:t>
                </a:r>
                <a:r>
                  <a:rPr lang="en-GB" sz="1800" dirty="0"/>
                  <a:t>?</a:t>
                </a:r>
              </a:p>
              <a:p>
                <a:pPr marL="914400" lvl="1" indent="-457200">
                  <a:spcBef>
                    <a:spcPts val="600"/>
                  </a:spcBef>
                  <a:spcAft>
                    <a:spcPts val="600"/>
                  </a:spcAft>
                  <a:buFont typeface="+mj-lt"/>
                  <a:buAutoNum type="alphaLcParenR"/>
                </a:pPr>
                <a:r>
                  <a:rPr lang="en-GB" sz="1800" dirty="0"/>
                  <a:t>What is the value of </a:t>
                </a:r>
                <a:r>
                  <a:rPr lang="en-GB" sz="1800" dirty="0">
                    <a:solidFill>
                      <a:srgbClr val="FF0000"/>
                    </a:solidFill>
                  </a:rPr>
                  <a:t>-1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dirty="0"/>
                  <a:t> (</a:t>
                </a:r>
                <a:r>
                  <a:rPr lang="en-GB" sz="1800" dirty="0">
                    <a:solidFill>
                      <a:srgbClr val="00B050"/>
                    </a:solidFill>
                  </a:rPr>
                  <a:t>1 + -1</a:t>
                </a:r>
                <a:r>
                  <a:rPr lang="en-GB" sz="1800" dirty="0"/>
                  <a:t>)?</a:t>
                </a:r>
              </a:p>
              <a:p>
                <a:pPr marL="914400" lvl="1" indent="-457200">
                  <a:spcBef>
                    <a:spcPts val="600"/>
                  </a:spcBef>
                  <a:spcAft>
                    <a:spcPts val="600"/>
                  </a:spcAft>
                  <a:buFont typeface="+mj-lt"/>
                  <a:buAutoNum type="alphaLcParenR"/>
                </a:pPr>
                <a:r>
                  <a:rPr lang="en-GB" sz="1800" dirty="0"/>
                  <a:t>What is the value of </a:t>
                </a:r>
                <a:r>
                  <a:rPr lang="en-GB" sz="1800" dirty="0">
                    <a:solidFill>
                      <a:srgbClr val="00B0F0"/>
                    </a:solidFill>
                  </a:rPr>
                  <a:t>-1</a:t>
                </a:r>
                <a:r>
                  <a:rPr lang="en-GB" sz="1800" dirty="0">
                    <a:ea typeface="Cambria Math" panose="02040503050406030204" pitchFamily="18" charset="0"/>
                  </a:rPr>
                  <a:t> </a:t>
                </a:r>
                <a14:m>
                  <m:oMath xmlns:m="http://schemas.openxmlformats.org/officeDocument/2006/math">
                    <m:r>
                      <a:rPr lang="en-GB" sz="1800" i="0" dirty="0" smtClean="0">
                        <a:solidFill>
                          <a:srgbClr val="00B0F0"/>
                        </a:solidFill>
                        <a:latin typeface="Cambria Math" panose="02040503050406030204" pitchFamily="18" charset="0"/>
                        <a:ea typeface="Cambria Math" panose="02040503050406030204" pitchFamily="18" charset="0"/>
                      </a:rPr>
                      <m:t>×</m:t>
                    </m:r>
                    <m:r>
                      <a:rPr lang="en-GB" sz="1800" i="0" dirty="0" smtClean="0">
                        <a:latin typeface="Cambria Math" panose="02040503050406030204" pitchFamily="18" charset="0"/>
                        <a:ea typeface="Cambria Math" panose="02040503050406030204" pitchFamily="18" charset="0"/>
                      </a:rPr>
                      <m:t> </m:t>
                    </m:r>
                  </m:oMath>
                </a14:m>
                <a:r>
                  <a:rPr lang="en-GB" sz="1800" dirty="0">
                    <a:solidFill>
                      <a:srgbClr val="00B0F0"/>
                    </a:solidFill>
                  </a:rPr>
                  <a:t>1 </a:t>
                </a:r>
                <a:r>
                  <a:rPr lang="en-GB" sz="1800" dirty="0"/>
                  <a:t>? </a:t>
                </a:r>
              </a:p>
              <a:p>
                <a:pPr>
                  <a:spcBef>
                    <a:spcPts val="600"/>
                  </a:spcBef>
                  <a:spcAft>
                    <a:spcPts val="600"/>
                  </a:spcAft>
                  <a:buNone/>
                </a:pPr>
                <a:r>
                  <a:rPr lang="en-GB" sz="1800" dirty="0"/>
                  <a:t>Do you agree with Pete that his calculation shows that -1</a:t>
                </a:r>
                <a:r>
                  <a:rPr lang="en-GB" sz="1800" dirty="0">
                    <a:ea typeface="Cambria Math" panose="02040503050406030204" pitchFamily="18" charset="0"/>
                  </a:rPr>
                  <a:t>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 </m:t>
                    </m:r>
                  </m:oMath>
                </a14:m>
                <a:r>
                  <a:rPr lang="en-GB" sz="1800" dirty="0"/>
                  <a:t>-1 = 1? </a:t>
                </a:r>
              </a:p>
            </p:txBody>
          </p:sp>
        </mc:Choice>
        <mc:Fallback xmlns="">
          <p:sp>
            <p:nvSpPr>
              <p:cNvPr id="6" name="TextBox 5">
                <a:extLst>
                  <a:ext uri="{FF2B5EF4-FFF2-40B4-BE49-F238E27FC236}">
                    <a16:creationId xmlns:a16="http://schemas.microsoft.com/office/drawing/2014/main" id="{04E213DB-05F8-4466-BA7B-59E9F33B0CE0}"/>
                  </a:ext>
                </a:extLst>
              </p:cNvPr>
              <p:cNvSpPr txBox="1">
                <a:spLocks noRot="1" noChangeAspect="1" noMove="1" noResize="1" noEditPoints="1" noAdjustHandles="1" noChangeArrowheads="1" noChangeShapeType="1" noTextEdit="1"/>
              </p:cNvSpPr>
              <p:nvPr/>
            </p:nvSpPr>
            <p:spPr>
              <a:xfrm>
                <a:off x="823895" y="1911058"/>
                <a:ext cx="5782420" cy="3508653"/>
              </a:xfrm>
              <a:prstGeom prst="rect">
                <a:avLst/>
              </a:prstGeom>
              <a:blipFill>
                <a:blip r:embed="rId4"/>
                <a:stretch>
                  <a:fillRect l="-843" t="-868" b="-1736"/>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37335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multiplication and division with two negative factors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4A7803-1414-4511-8A2B-1725BE798FFA}"/>
                  </a:ext>
                </a:extLst>
              </p:cNvPr>
              <p:cNvSpPr txBox="1"/>
              <p:nvPr/>
            </p:nvSpPr>
            <p:spPr>
              <a:xfrm>
                <a:off x="1271464" y="1905506"/>
                <a:ext cx="9649072" cy="3231654"/>
              </a:xfrm>
              <a:prstGeom prst="rect">
                <a:avLst/>
              </a:prstGeom>
              <a:noFill/>
            </p:spPr>
            <p:txBody>
              <a:bodyPr wrap="square">
                <a:spAutoFit/>
              </a:bodyPr>
              <a:lstStyle/>
              <a:p>
                <a:pPr>
                  <a:spcBef>
                    <a:spcPts val="600"/>
                  </a:spcBef>
                  <a:spcAft>
                    <a:spcPts val="600"/>
                  </a:spcAft>
                  <a:buNone/>
                </a:pPr>
                <a:r>
                  <a:rPr lang="en-GB" sz="2400" dirty="0"/>
                  <a:t>Look at the calculation</a:t>
                </a:r>
              </a:p>
              <a:p>
                <a:pPr algn="ctr">
                  <a:spcBef>
                    <a:spcPts val="600"/>
                  </a:spcBef>
                  <a:spcAft>
                    <a:spcPts val="600"/>
                  </a:spcAft>
                  <a:buNone/>
                </a:pPr>
                <a:r>
                  <a:rPr lang="en-GB" sz="4400" b="1" dirty="0">
                    <a:solidFill>
                      <a:srgbClr val="00628C"/>
                    </a:solidFill>
                  </a:rPr>
                  <a:t>3 </a:t>
                </a:r>
                <a14:m>
                  <m:oMath xmlns:m="http://schemas.openxmlformats.org/officeDocument/2006/math">
                    <m:r>
                      <a:rPr lang="en-GB" sz="4400" b="1" i="0" dirty="0" smtClean="0">
                        <a:solidFill>
                          <a:srgbClr val="00628C"/>
                        </a:solidFill>
                        <a:latin typeface="Cambria Math" panose="02040503050406030204" pitchFamily="18" charset="0"/>
                        <a:ea typeface="Cambria Math" panose="02040503050406030204" pitchFamily="18" charset="0"/>
                      </a:rPr>
                      <m:t>×</m:t>
                    </m:r>
                  </m:oMath>
                </a14:m>
                <a:r>
                  <a:rPr lang="en-GB" sz="4400" b="1" dirty="0">
                    <a:solidFill>
                      <a:srgbClr val="00628C"/>
                    </a:solidFill>
                  </a:rPr>
                  <a:t> -4 = 12</a:t>
                </a:r>
              </a:p>
              <a:p>
                <a:pPr>
                  <a:spcBef>
                    <a:spcPts val="600"/>
                  </a:spcBef>
                  <a:spcAft>
                    <a:spcPts val="600"/>
                  </a:spcAft>
                  <a:buNone/>
                </a:pPr>
                <a:r>
                  <a:rPr lang="en-GB" sz="2400" b="1" dirty="0"/>
                  <a:t>It is not correct.</a:t>
                </a:r>
              </a:p>
              <a:p>
                <a:pPr>
                  <a:spcBef>
                    <a:spcPts val="600"/>
                  </a:spcBef>
                  <a:spcAft>
                    <a:spcPts val="600"/>
                  </a:spcAft>
                  <a:buNone/>
                </a:pPr>
                <a:r>
                  <a:rPr lang="en-GB" sz="2400" dirty="0"/>
                  <a:t>Place just one minus sign into the calculation to make it correct. </a:t>
                </a:r>
              </a:p>
              <a:p>
                <a:pPr>
                  <a:spcBef>
                    <a:spcPts val="600"/>
                  </a:spcBef>
                  <a:spcAft>
                    <a:spcPts val="600"/>
                  </a:spcAft>
                  <a:buNone/>
                </a:pPr>
                <a:r>
                  <a:rPr lang="en-GB" sz="2400" dirty="0"/>
                  <a:t>There are at least two different correct solutions – how many can you find?</a:t>
                </a:r>
              </a:p>
            </p:txBody>
          </p:sp>
        </mc:Choice>
        <mc:Fallback xmlns="">
          <p:sp>
            <p:nvSpPr>
              <p:cNvPr id="5" name="TextBox 4">
                <a:extLst>
                  <a:ext uri="{FF2B5EF4-FFF2-40B4-BE49-F238E27FC236}">
                    <a16:creationId xmlns:a16="http://schemas.microsoft.com/office/drawing/2014/main" id="{6B4A7803-1414-4511-8A2B-1725BE798FFA}"/>
                  </a:ext>
                </a:extLst>
              </p:cNvPr>
              <p:cNvSpPr txBox="1">
                <a:spLocks noRot="1" noChangeAspect="1" noMove="1" noResize="1" noEditPoints="1" noAdjustHandles="1" noChangeArrowheads="1" noChangeShapeType="1" noTextEdit="1"/>
              </p:cNvSpPr>
              <p:nvPr/>
            </p:nvSpPr>
            <p:spPr>
              <a:xfrm>
                <a:off x="1271464" y="1905506"/>
                <a:ext cx="9649072" cy="3231654"/>
              </a:xfrm>
              <a:prstGeom prst="rect">
                <a:avLst/>
              </a:prstGeom>
              <a:blipFill>
                <a:blip r:embed="rId3"/>
                <a:stretch>
                  <a:fillRect l="-1011" t="-1321" r="-316" b="-3585"/>
                </a:stretch>
              </a:blipFill>
            </p:spPr>
            <p:txBody>
              <a:bodyPr/>
              <a:lstStyle/>
              <a:p>
                <a:r>
                  <a:rPr lang="en-GB">
                    <a:noFill/>
                  </a:rPr>
                  <a:t> </a:t>
                </a:r>
              </a:p>
            </p:txBody>
          </p:sp>
        </mc:Fallback>
      </mc:AlternateContent>
    </p:spTree>
    <p:extLst>
      <p:ext uri="{BB962C8B-B14F-4D97-AF65-F5344CB8AC3E}">
        <p14:creationId xmlns:p14="http://schemas.microsoft.com/office/powerpoint/2010/main" val="86608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multiplication and division with two negative factors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potential learning benefit of giving students incorrect answers to improve?</a:t>
            </a:r>
          </a:p>
          <a:p>
            <a:pPr marL="360000" lvl="1" fontAlgn="auto">
              <a:lnSpc>
                <a:spcPct val="100000"/>
              </a:lnSpc>
              <a:spcBef>
                <a:spcPts val="0"/>
              </a:spcBef>
              <a:spcAft>
                <a:spcPts val="1200"/>
              </a:spcAft>
              <a:buClrTx/>
            </a:pPr>
            <a:r>
              <a:rPr lang="en-GB" sz="2400" dirty="0"/>
              <a:t>What is the potential learning benefit of giving students examples with multiple solutions?</a:t>
            </a:r>
          </a:p>
          <a:p>
            <a:pPr marL="360000" lvl="1" fontAlgn="auto">
              <a:lnSpc>
                <a:spcPct val="100000"/>
              </a:lnSpc>
              <a:spcBef>
                <a:spcPts val="0"/>
              </a:spcBef>
              <a:spcAft>
                <a:spcPts val="1200"/>
              </a:spcAft>
              <a:buClrTx/>
            </a:pPr>
            <a:r>
              <a:rPr lang="en-GB" sz="2400" dirty="0"/>
              <a:t>Are there any contexts where you </a:t>
            </a:r>
            <a:r>
              <a:rPr lang="en-GB" sz="2400" b="1" dirty="0"/>
              <a:t>wouldn’t</a:t>
            </a:r>
            <a:r>
              <a:rPr lang="en-GB" sz="2400" dirty="0"/>
              <a:t> give students a ‘correction’ question like this?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82663A-87BF-4AAD-BF18-091E55CC11DB}"/>
                  </a:ext>
                </a:extLst>
              </p:cNvPr>
              <p:cNvSpPr txBox="1"/>
              <p:nvPr/>
            </p:nvSpPr>
            <p:spPr>
              <a:xfrm>
                <a:off x="837421" y="1988840"/>
                <a:ext cx="5760640" cy="3170099"/>
              </a:xfrm>
              <a:prstGeom prst="rect">
                <a:avLst/>
              </a:prstGeom>
              <a:noFill/>
            </p:spPr>
            <p:txBody>
              <a:bodyPr wrap="square">
                <a:spAutoFit/>
              </a:bodyPr>
              <a:lstStyle/>
              <a:p>
                <a:pPr>
                  <a:spcBef>
                    <a:spcPts val="600"/>
                  </a:spcBef>
                  <a:spcAft>
                    <a:spcPts val="600"/>
                  </a:spcAft>
                  <a:buNone/>
                </a:pPr>
                <a:r>
                  <a:rPr lang="en-GB" sz="2000" dirty="0"/>
                  <a:t>Look at the calculation</a:t>
                </a:r>
              </a:p>
              <a:p>
                <a:pPr algn="ctr">
                  <a:spcBef>
                    <a:spcPts val="600"/>
                  </a:spcBef>
                  <a:spcAft>
                    <a:spcPts val="600"/>
                  </a:spcAft>
                  <a:buNone/>
                </a:pPr>
                <a:r>
                  <a:rPr lang="en-GB" sz="4000" b="1" dirty="0">
                    <a:solidFill>
                      <a:srgbClr val="00628C"/>
                    </a:solidFill>
                  </a:rPr>
                  <a:t>3 </a:t>
                </a:r>
                <a14:m>
                  <m:oMath xmlns:m="http://schemas.openxmlformats.org/officeDocument/2006/math">
                    <m:r>
                      <a:rPr lang="en-GB" sz="4000" b="1" i="0" dirty="0" smtClean="0">
                        <a:solidFill>
                          <a:srgbClr val="00628C"/>
                        </a:solidFill>
                        <a:latin typeface="Cambria Math" panose="02040503050406030204" pitchFamily="18" charset="0"/>
                        <a:ea typeface="Cambria Math" panose="02040503050406030204" pitchFamily="18" charset="0"/>
                      </a:rPr>
                      <m:t>×</m:t>
                    </m:r>
                  </m:oMath>
                </a14:m>
                <a:r>
                  <a:rPr lang="en-GB" sz="4000" b="1" dirty="0">
                    <a:solidFill>
                      <a:srgbClr val="00628C"/>
                    </a:solidFill>
                  </a:rPr>
                  <a:t> -4 = 12</a:t>
                </a:r>
              </a:p>
              <a:p>
                <a:pPr>
                  <a:spcBef>
                    <a:spcPts val="600"/>
                  </a:spcBef>
                  <a:spcAft>
                    <a:spcPts val="600"/>
                  </a:spcAft>
                  <a:buNone/>
                </a:pPr>
                <a:r>
                  <a:rPr lang="en-GB" sz="2000" b="1" dirty="0"/>
                  <a:t>It is not correct.</a:t>
                </a:r>
              </a:p>
              <a:p>
                <a:pPr>
                  <a:spcBef>
                    <a:spcPts val="600"/>
                  </a:spcBef>
                  <a:spcAft>
                    <a:spcPts val="600"/>
                  </a:spcAft>
                  <a:buNone/>
                </a:pPr>
                <a:r>
                  <a:rPr lang="en-GB" sz="2000" dirty="0"/>
                  <a:t>Place just one minus sign into the calculation to make it correct. </a:t>
                </a:r>
              </a:p>
              <a:p>
                <a:pPr>
                  <a:spcBef>
                    <a:spcPts val="600"/>
                  </a:spcBef>
                  <a:spcAft>
                    <a:spcPts val="600"/>
                  </a:spcAft>
                  <a:buNone/>
                </a:pPr>
                <a:r>
                  <a:rPr lang="en-GB" sz="2000" dirty="0"/>
                  <a:t>There are at least two different correct solutions – how many can you find?</a:t>
                </a:r>
              </a:p>
            </p:txBody>
          </p:sp>
        </mc:Choice>
        <mc:Fallback xmlns="">
          <p:sp>
            <p:nvSpPr>
              <p:cNvPr id="6" name="TextBox 5">
                <a:extLst>
                  <a:ext uri="{FF2B5EF4-FFF2-40B4-BE49-F238E27FC236}">
                    <a16:creationId xmlns:a16="http://schemas.microsoft.com/office/drawing/2014/main" id="{7E82663A-87BF-4AAD-BF18-091E55CC11DB}"/>
                  </a:ext>
                </a:extLst>
              </p:cNvPr>
              <p:cNvSpPr txBox="1">
                <a:spLocks noRot="1" noChangeAspect="1" noMove="1" noResize="1" noEditPoints="1" noAdjustHandles="1" noChangeArrowheads="1" noChangeShapeType="1" noTextEdit="1"/>
              </p:cNvSpPr>
              <p:nvPr/>
            </p:nvSpPr>
            <p:spPr>
              <a:xfrm>
                <a:off x="837421" y="1988840"/>
                <a:ext cx="5760640" cy="3170099"/>
              </a:xfrm>
              <a:prstGeom prst="rect">
                <a:avLst/>
              </a:prstGeom>
              <a:blipFill>
                <a:blip r:embed="rId4"/>
                <a:stretch>
                  <a:fillRect l="-1058" t="-769" r="-847" b="-2692"/>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44069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multiplication and division with two negative factors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FD0E86-2430-4CAC-BED0-CF36488138AA}"/>
                  </a:ext>
                </a:extLst>
              </p:cNvPr>
              <p:cNvSpPr txBox="1"/>
              <p:nvPr/>
            </p:nvSpPr>
            <p:spPr>
              <a:xfrm>
                <a:off x="1091444" y="1808000"/>
                <a:ext cx="10009112" cy="3447098"/>
              </a:xfrm>
              <a:prstGeom prst="rect">
                <a:avLst/>
              </a:prstGeom>
              <a:noFill/>
            </p:spPr>
            <p:txBody>
              <a:bodyPr wrap="square">
                <a:spAutoFit/>
              </a:bodyPr>
              <a:lstStyle/>
              <a:p>
                <a:pPr>
                  <a:spcBef>
                    <a:spcPts val="600"/>
                  </a:spcBef>
                  <a:spcAft>
                    <a:spcPts val="600"/>
                  </a:spcAft>
                  <a:buNone/>
                </a:pPr>
                <a:r>
                  <a:rPr lang="en-GB" sz="2400" dirty="0"/>
                  <a:t>Each of these calculations is correct, but some of the negative numbers are missing their minus sign.</a:t>
                </a:r>
              </a:p>
              <a:p>
                <a:pPr>
                  <a:spcBef>
                    <a:spcPts val="600"/>
                  </a:spcBef>
                  <a:spcAft>
                    <a:spcPts val="600"/>
                  </a:spcAft>
                  <a:buNone/>
                </a:pPr>
                <a:r>
                  <a:rPr lang="en-GB" sz="2400" dirty="0"/>
                  <a:t>Place at least one minus sign in every calculation so that it is correct.</a:t>
                </a:r>
              </a:p>
              <a:p>
                <a:pPr marL="914400" lvl="1" indent="-457200">
                  <a:spcBef>
                    <a:spcPts val="600"/>
                  </a:spcBef>
                  <a:spcAft>
                    <a:spcPts val="600"/>
                  </a:spcAft>
                  <a:buFont typeface="+mj-lt"/>
                  <a:buAutoNum type="alphaLcParenR"/>
                </a:pPr>
                <a:r>
                  <a:rPr lang="en-GB" sz="2400" dirty="0"/>
                  <a:t>13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-27 = 351</a:t>
                </a:r>
              </a:p>
              <a:p>
                <a:pPr marL="914400" lvl="1" indent="-457200">
                  <a:spcBef>
                    <a:spcPts val="600"/>
                  </a:spcBef>
                  <a:spcAft>
                    <a:spcPts val="600"/>
                  </a:spcAft>
                  <a:buFont typeface="+mj-lt"/>
                  <a:buAutoNum type="alphaLcParenR"/>
                </a:pPr>
                <a:r>
                  <a:rPr lang="en-GB" sz="2400" dirty="0"/>
                  <a:t>-47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58 = 2 726</a:t>
                </a:r>
              </a:p>
              <a:p>
                <a:pPr marL="914400" lvl="1" indent="-457200">
                  <a:spcBef>
                    <a:spcPts val="600"/>
                  </a:spcBef>
                  <a:spcAft>
                    <a:spcPts val="600"/>
                  </a:spcAft>
                  <a:buFont typeface="+mj-lt"/>
                  <a:buAutoNum type="alphaLcParenR"/>
                </a:pPr>
                <a:r>
                  <a:rPr lang="en-GB" sz="2400" dirty="0"/>
                  <a:t>13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19 = 247</a:t>
                </a:r>
              </a:p>
              <a:p>
                <a:pPr marL="914400" lvl="1" indent="-457200">
                  <a:spcBef>
                    <a:spcPts val="600"/>
                  </a:spcBef>
                  <a:spcAft>
                    <a:spcPts val="600"/>
                  </a:spcAft>
                  <a:buFont typeface="+mj-lt"/>
                  <a:buAutoNum type="alphaLcParenR"/>
                </a:pPr>
                <a:r>
                  <a:rPr lang="en-GB" sz="2400" dirty="0"/>
                  <a:t>7.4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3.9 = -28.86</a:t>
                </a:r>
              </a:p>
            </p:txBody>
          </p:sp>
        </mc:Choice>
        <mc:Fallback xmlns="">
          <p:sp>
            <p:nvSpPr>
              <p:cNvPr id="5" name="TextBox 4">
                <a:extLst>
                  <a:ext uri="{FF2B5EF4-FFF2-40B4-BE49-F238E27FC236}">
                    <a16:creationId xmlns:a16="http://schemas.microsoft.com/office/drawing/2014/main" id="{34FD0E86-2430-4CAC-BED0-CF36488138AA}"/>
                  </a:ext>
                </a:extLst>
              </p:cNvPr>
              <p:cNvSpPr txBox="1">
                <a:spLocks noRot="1" noChangeAspect="1" noMove="1" noResize="1" noEditPoints="1" noAdjustHandles="1" noChangeArrowheads="1" noChangeShapeType="1" noTextEdit="1"/>
              </p:cNvSpPr>
              <p:nvPr/>
            </p:nvSpPr>
            <p:spPr>
              <a:xfrm>
                <a:off x="1091444" y="1808000"/>
                <a:ext cx="10009112" cy="3447098"/>
              </a:xfrm>
              <a:prstGeom prst="rect">
                <a:avLst/>
              </a:prstGeom>
              <a:blipFill>
                <a:blip r:embed="rId3"/>
                <a:stretch>
                  <a:fillRect l="-914" t="-1239" b="-3363"/>
                </a:stretch>
              </a:blipFill>
            </p:spPr>
            <p:txBody>
              <a:bodyPr/>
              <a:lstStyle/>
              <a:p>
                <a:r>
                  <a:rPr lang="en-GB">
                    <a:noFill/>
                  </a:rPr>
                  <a:t> </a:t>
                </a:r>
              </a:p>
            </p:txBody>
          </p:sp>
        </mc:Fallback>
      </mc:AlternateContent>
    </p:spTree>
    <p:extLst>
      <p:ext uri="{BB962C8B-B14F-4D97-AF65-F5344CB8AC3E}">
        <p14:creationId xmlns:p14="http://schemas.microsoft.com/office/powerpoint/2010/main" val="77882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multiplication and division with two negative factors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00056" y="1268760"/>
            <a:ext cx="5112569" cy="468051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Each of the questions in Example 6 has at least two correct solutions, with part c having more than that. Is there a benefit to asking students to find all possible solutions rather than using the prompt as it is written?</a:t>
            </a:r>
          </a:p>
          <a:p>
            <a:pPr marL="360000" lvl="1" fontAlgn="auto">
              <a:lnSpc>
                <a:spcPct val="100000"/>
              </a:lnSpc>
              <a:spcBef>
                <a:spcPts val="0"/>
              </a:spcBef>
              <a:spcAft>
                <a:spcPts val="1200"/>
              </a:spcAft>
              <a:buClrTx/>
            </a:pPr>
            <a:r>
              <a:rPr lang="en-GB" sz="2400" dirty="0"/>
              <a:t>Consider the language of ‘minus’ and ‘negative’ in your classroom. Do your students use them interchangeably or do they differentiate between how the sign is used? Does it matter?</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93936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F1641C-9BCA-427A-B56C-967CC93E8072}"/>
                  </a:ext>
                </a:extLst>
              </p:cNvPr>
              <p:cNvSpPr txBox="1"/>
              <p:nvPr/>
            </p:nvSpPr>
            <p:spPr>
              <a:xfrm>
                <a:off x="746096" y="1790941"/>
                <a:ext cx="5853960" cy="3631763"/>
              </a:xfrm>
              <a:prstGeom prst="rect">
                <a:avLst/>
              </a:prstGeom>
              <a:noFill/>
            </p:spPr>
            <p:txBody>
              <a:bodyPr wrap="square">
                <a:spAutoFit/>
              </a:bodyPr>
              <a:lstStyle/>
              <a:p>
                <a:pPr>
                  <a:spcBef>
                    <a:spcPts val="600"/>
                  </a:spcBef>
                  <a:spcAft>
                    <a:spcPts val="600"/>
                  </a:spcAft>
                  <a:buNone/>
                </a:pPr>
                <a:r>
                  <a:rPr lang="en-GB" sz="2000" dirty="0"/>
                  <a:t>Each of these calculations is correct, but some of the negative numbers are missing their minus sign.</a:t>
                </a:r>
              </a:p>
              <a:p>
                <a:pPr>
                  <a:spcBef>
                    <a:spcPts val="600"/>
                  </a:spcBef>
                  <a:spcAft>
                    <a:spcPts val="600"/>
                  </a:spcAft>
                  <a:buNone/>
                </a:pPr>
                <a:r>
                  <a:rPr lang="en-GB" sz="2000" dirty="0"/>
                  <a:t>Place at least one minus sign in every calculation so that it is correct.</a:t>
                </a:r>
              </a:p>
              <a:p>
                <a:pPr marL="914400" lvl="1" indent="-457200">
                  <a:spcBef>
                    <a:spcPts val="600"/>
                  </a:spcBef>
                  <a:spcAft>
                    <a:spcPts val="600"/>
                  </a:spcAft>
                  <a:buFont typeface="+mj-lt"/>
                  <a:buAutoNum type="alphaLcParenR"/>
                </a:pPr>
                <a:r>
                  <a:rPr lang="en-GB" sz="2000" dirty="0"/>
                  <a:t>13 </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 -27 = 351</a:t>
                </a:r>
              </a:p>
              <a:p>
                <a:pPr marL="914400" lvl="1" indent="-457200">
                  <a:spcBef>
                    <a:spcPts val="600"/>
                  </a:spcBef>
                  <a:spcAft>
                    <a:spcPts val="600"/>
                  </a:spcAft>
                  <a:buFont typeface="+mj-lt"/>
                  <a:buAutoNum type="alphaLcParenR"/>
                </a:pPr>
                <a:r>
                  <a:rPr lang="en-GB" sz="2000" dirty="0"/>
                  <a:t>-47 </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 58 = 2 726</a:t>
                </a:r>
              </a:p>
              <a:p>
                <a:pPr marL="914400" lvl="1" indent="-457200">
                  <a:spcBef>
                    <a:spcPts val="600"/>
                  </a:spcBef>
                  <a:spcAft>
                    <a:spcPts val="600"/>
                  </a:spcAft>
                  <a:buFont typeface="+mj-lt"/>
                  <a:buAutoNum type="alphaLcParenR"/>
                </a:pPr>
                <a:r>
                  <a:rPr lang="en-GB" sz="2000" dirty="0"/>
                  <a:t>13 </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 19 = 247</a:t>
                </a:r>
              </a:p>
              <a:p>
                <a:pPr marL="914400" lvl="1" indent="-457200">
                  <a:spcBef>
                    <a:spcPts val="600"/>
                  </a:spcBef>
                  <a:spcAft>
                    <a:spcPts val="600"/>
                  </a:spcAft>
                  <a:buFont typeface="+mj-lt"/>
                  <a:buAutoNum type="alphaLcParenR"/>
                </a:pPr>
                <a:r>
                  <a:rPr lang="en-GB" sz="2000" dirty="0"/>
                  <a:t>7.4 </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 3.9 = -28.86</a:t>
                </a:r>
              </a:p>
            </p:txBody>
          </p:sp>
        </mc:Choice>
        <mc:Fallback xmlns="">
          <p:sp>
            <p:nvSpPr>
              <p:cNvPr id="6" name="TextBox 5">
                <a:extLst>
                  <a:ext uri="{FF2B5EF4-FFF2-40B4-BE49-F238E27FC236}">
                    <a16:creationId xmlns:a16="http://schemas.microsoft.com/office/drawing/2014/main" id="{95F1641C-9BCA-427A-B56C-967CC93E8072}"/>
                  </a:ext>
                </a:extLst>
              </p:cNvPr>
              <p:cNvSpPr txBox="1">
                <a:spLocks noRot="1" noChangeAspect="1" noMove="1" noResize="1" noEditPoints="1" noAdjustHandles="1" noChangeArrowheads="1" noChangeShapeType="1" noTextEdit="1"/>
              </p:cNvSpPr>
              <p:nvPr/>
            </p:nvSpPr>
            <p:spPr>
              <a:xfrm>
                <a:off x="746096" y="1790941"/>
                <a:ext cx="5853960" cy="3631763"/>
              </a:xfrm>
              <a:prstGeom prst="rect">
                <a:avLst/>
              </a:prstGeom>
              <a:blipFill>
                <a:blip r:embed="rId4"/>
                <a:stretch>
                  <a:fillRect l="-1041" t="-839" b="-218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694127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multiplication and division with two negative factors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55BDB3-B027-4902-B682-48F4C40D35E5}"/>
                  </a:ext>
                </a:extLst>
              </p:cNvPr>
              <p:cNvSpPr txBox="1"/>
              <p:nvPr/>
            </p:nvSpPr>
            <p:spPr>
              <a:xfrm>
                <a:off x="1091444" y="1808000"/>
                <a:ext cx="10009112" cy="3447098"/>
              </a:xfrm>
              <a:prstGeom prst="rect">
                <a:avLst/>
              </a:prstGeom>
              <a:noFill/>
            </p:spPr>
            <p:txBody>
              <a:bodyPr wrap="square">
                <a:spAutoFit/>
              </a:bodyPr>
              <a:lstStyle/>
              <a:p>
                <a:pPr>
                  <a:spcBef>
                    <a:spcPts val="600"/>
                  </a:spcBef>
                  <a:spcAft>
                    <a:spcPts val="600"/>
                  </a:spcAft>
                  <a:buNone/>
                </a:pPr>
                <a:r>
                  <a:rPr lang="en-GB" sz="2400" dirty="0"/>
                  <a:t>Each of these calculations is correct, but some of the negative numbers are missing their minus sign.</a:t>
                </a:r>
              </a:p>
              <a:p>
                <a:pPr>
                  <a:spcBef>
                    <a:spcPts val="600"/>
                  </a:spcBef>
                  <a:spcAft>
                    <a:spcPts val="600"/>
                  </a:spcAft>
                  <a:buNone/>
                </a:pPr>
                <a:r>
                  <a:rPr lang="en-GB" sz="2400" dirty="0"/>
                  <a:t>Place at least one minus sign in every calculation so that it is correct.</a:t>
                </a:r>
              </a:p>
              <a:p>
                <a:pPr marL="914400" lvl="1" indent="-457200">
                  <a:spcBef>
                    <a:spcPts val="600"/>
                  </a:spcBef>
                  <a:spcAft>
                    <a:spcPts val="600"/>
                  </a:spcAft>
                  <a:buFont typeface="+mj-lt"/>
                  <a:buAutoNum type="alphaLcParenR"/>
                </a:pPr>
                <a:r>
                  <a:rPr lang="en-GB" sz="2400" dirty="0"/>
                  <a:t>351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13 = -27</a:t>
                </a:r>
              </a:p>
              <a:p>
                <a:pPr marL="914400" lvl="1" indent="-457200">
                  <a:spcBef>
                    <a:spcPts val="600"/>
                  </a:spcBef>
                  <a:spcAft>
                    <a:spcPts val="600"/>
                  </a:spcAft>
                  <a:buFont typeface="+mj-lt"/>
                  <a:buAutoNum type="alphaLcParenR"/>
                </a:pPr>
                <a:r>
                  <a:rPr lang="en-GB" sz="2400" dirty="0"/>
                  <a:t>2 726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-47 = 58</a:t>
                </a:r>
              </a:p>
              <a:p>
                <a:pPr marL="914400" lvl="1" indent="-457200">
                  <a:spcBef>
                    <a:spcPts val="600"/>
                  </a:spcBef>
                  <a:spcAft>
                    <a:spcPts val="600"/>
                  </a:spcAft>
                  <a:buFont typeface="+mj-lt"/>
                  <a:buAutoNum type="alphaLcParenR"/>
                </a:pPr>
                <a:r>
                  <a:rPr lang="en-GB" sz="2400" dirty="0"/>
                  <a:t>247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19 = 13</a:t>
                </a:r>
              </a:p>
              <a:p>
                <a:pPr marL="914400" lvl="1" indent="-457200">
                  <a:spcBef>
                    <a:spcPts val="600"/>
                  </a:spcBef>
                  <a:spcAft>
                    <a:spcPts val="600"/>
                  </a:spcAft>
                  <a:buFont typeface="+mj-lt"/>
                  <a:buAutoNum type="alphaLcParenR"/>
                </a:pPr>
                <a:r>
                  <a:rPr lang="en-GB" sz="2400" dirty="0"/>
                  <a:t>-28.86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dirty="0"/>
                  <a:t> 7.4 = 3.9</a:t>
                </a:r>
              </a:p>
            </p:txBody>
          </p:sp>
        </mc:Choice>
        <mc:Fallback xmlns="">
          <p:sp>
            <p:nvSpPr>
              <p:cNvPr id="4" name="TextBox 3">
                <a:extLst>
                  <a:ext uri="{FF2B5EF4-FFF2-40B4-BE49-F238E27FC236}">
                    <a16:creationId xmlns:a16="http://schemas.microsoft.com/office/drawing/2014/main" id="{C555BDB3-B027-4902-B682-48F4C40D35E5}"/>
                  </a:ext>
                </a:extLst>
              </p:cNvPr>
              <p:cNvSpPr txBox="1">
                <a:spLocks noRot="1" noChangeAspect="1" noMove="1" noResize="1" noEditPoints="1" noAdjustHandles="1" noChangeArrowheads="1" noChangeShapeType="1" noTextEdit="1"/>
              </p:cNvSpPr>
              <p:nvPr/>
            </p:nvSpPr>
            <p:spPr>
              <a:xfrm>
                <a:off x="1091444" y="1808000"/>
                <a:ext cx="10009112" cy="3447098"/>
              </a:xfrm>
              <a:prstGeom prst="rect">
                <a:avLst/>
              </a:prstGeom>
              <a:blipFill>
                <a:blip r:embed="rId3"/>
                <a:stretch>
                  <a:fillRect l="-914" t="-1239" b="-3363"/>
                </a:stretch>
              </a:blipFill>
            </p:spPr>
            <p:txBody>
              <a:bodyPr/>
              <a:lstStyle/>
              <a:p>
                <a:r>
                  <a:rPr lang="en-GB">
                    <a:noFill/>
                  </a:rPr>
                  <a:t> </a:t>
                </a:r>
              </a:p>
            </p:txBody>
          </p:sp>
        </mc:Fallback>
      </mc:AlternateContent>
    </p:spTree>
    <p:extLst>
      <p:ext uri="{BB962C8B-B14F-4D97-AF65-F5344CB8AC3E}">
        <p14:creationId xmlns:p14="http://schemas.microsoft.com/office/powerpoint/2010/main" val="38801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multiplication and division with two negative factors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57676" y="1268760"/>
            <a:ext cx="5354949" cy="4896544"/>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Understanding that the multiplicative structures work with all positive and negative numbers, whether they are whole numbers or presented as decimals or fractions, is a useful awareness for students to have. </a:t>
            </a:r>
          </a:p>
          <a:p>
            <a:pPr marL="360000" lvl="1" fontAlgn="auto">
              <a:lnSpc>
                <a:spcPct val="100000"/>
              </a:lnSpc>
              <a:spcBef>
                <a:spcPts val="0"/>
              </a:spcBef>
              <a:spcAft>
                <a:spcPts val="1200"/>
              </a:spcAft>
              <a:buClrTx/>
            </a:pPr>
            <a:r>
              <a:rPr lang="en-GB" sz="2400" dirty="0"/>
              <a:t>Would you include fractions in the question for the classes you teach? Why or why not?</a:t>
            </a:r>
          </a:p>
          <a:p>
            <a:pPr marL="360000" lvl="1" fontAlgn="auto">
              <a:lnSpc>
                <a:spcPct val="100000"/>
              </a:lnSpc>
              <a:spcBef>
                <a:spcPts val="0"/>
              </a:spcBef>
              <a:spcAft>
                <a:spcPts val="1200"/>
              </a:spcAft>
              <a:buClrTx/>
            </a:pPr>
            <a:r>
              <a:rPr lang="en-GB" sz="2400" dirty="0"/>
              <a:t>How about using algebraic symbols?</a:t>
            </a:r>
          </a:p>
          <a:p>
            <a:pPr marL="360000"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00027"/>
            <a:ext cx="5908979"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ECB749-9F1C-4CA6-A214-623611502B22}"/>
                  </a:ext>
                </a:extLst>
              </p:cNvPr>
              <p:cNvSpPr txBox="1"/>
              <p:nvPr/>
            </p:nvSpPr>
            <p:spPr>
              <a:xfrm>
                <a:off x="555706" y="1807999"/>
                <a:ext cx="5832648" cy="3631763"/>
              </a:xfrm>
              <a:prstGeom prst="rect">
                <a:avLst/>
              </a:prstGeom>
              <a:noFill/>
            </p:spPr>
            <p:txBody>
              <a:bodyPr wrap="square">
                <a:spAutoFit/>
              </a:bodyPr>
              <a:lstStyle/>
              <a:p>
                <a:pPr>
                  <a:spcBef>
                    <a:spcPts val="600"/>
                  </a:spcBef>
                  <a:spcAft>
                    <a:spcPts val="600"/>
                  </a:spcAft>
                  <a:buNone/>
                </a:pPr>
                <a:r>
                  <a:rPr lang="en-GB" sz="2000" dirty="0"/>
                  <a:t>Each of these calculations is correct, but some of the negative numbers are missing their minus sign.</a:t>
                </a:r>
              </a:p>
              <a:p>
                <a:pPr>
                  <a:spcBef>
                    <a:spcPts val="600"/>
                  </a:spcBef>
                  <a:spcAft>
                    <a:spcPts val="600"/>
                  </a:spcAft>
                  <a:buNone/>
                </a:pPr>
                <a:r>
                  <a:rPr lang="en-GB" sz="2000" dirty="0"/>
                  <a:t>Place at least one minus sign in every calculation so that it is correct.</a:t>
                </a:r>
              </a:p>
              <a:p>
                <a:pPr marL="914400" lvl="1" indent="-457200">
                  <a:spcBef>
                    <a:spcPts val="600"/>
                  </a:spcBef>
                  <a:spcAft>
                    <a:spcPts val="600"/>
                  </a:spcAft>
                  <a:buFont typeface="+mj-lt"/>
                  <a:buAutoNum type="alphaLcParenR"/>
                </a:pPr>
                <a:r>
                  <a:rPr lang="en-GB" sz="2000" dirty="0"/>
                  <a:t>351 </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 13 = -27</a:t>
                </a:r>
              </a:p>
              <a:p>
                <a:pPr marL="914400" lvl="1" indent="-457200">
                  <a:spcBef>
                    <a:spcPts val="600"/>
                  </a:spcBef>
                  <a:spcAft>
                    <a:spcPts val="600"/>
                  </a:spcAft>
                  <a:buFont typeface="+mj-lt"/>
                  <a:buAutoNum type="alphaLcParenR"/>
                </a:pPr>
                <a:r>
                  <a:rPr lang="en-GB" sz="2000" dirty="0"/>
                  <a:t>2726 </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 -47 = 58</a:t>
                </a:r>
              </a:p>
              <a:p>
                <a:pPr marL="914400" lvl="1" indent="-457200">
                  <a:spcBef>
                    <a:spcPts val="600"/>
                  </a:spcBef>
                  <a:spcAft>
                    <a:spcPts val="600"/>
                  </a:spcAft>
                  <a:buFont typeface="+mj-lt"/>
                  <a:buAutoNum type="alphaLcParenR"/>
                </a:pPr>
                <a:r>
                  <a:rPr lang="en-GB" sz="2000" dirty="0"/>
                  <a:t>247 </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 19 = 13</a:t>
                </a:r>
              </a:p>
              <a:p>
                <a:pPr marL="914400" lvl="1" indent="-457200">
                  <a:spcBef>
                    <a:spcPts val="600"/>
                  </a:spcBef>
                  <a:spcAft>
                    <a:spcPts val="600"/>
                  </a:spcAft>
                  <a:buFont typeface="+mj-lt"/>
                  <a:buAutoNum type="alphaLcParenR"/>
                </a:pPr>
                <a:r>
                  <a:rPr lang="en-GB" sz="2000" dirty="0"/>
                  <a:t>-28.86 </a:t>
                </a:r>
                <a14:m>
                  <m:oMath xmlns:m="http://schemas.openxmlformats.org/officeDocument/2006/math">
                    <m:r>
                      <a:rPr lang="en-GB" sz="2000" i="0" dirty="0" smtClean="0">
                        <a:latin typeface="Cambria Math" panose="02040503050406030204" pitchFamily="18" charset="0"/>
                        <a:ea typeface="Cambria Math" panose="02040503050406030204" pitchFamily="18" charset="0"/>
                      </a:rPr>
                      <m:t>÷</m:t>
                    </m:r>
                  </m:oMath>
                </a14:m>
                <a:r>
                  <a:rPr lang="en-GB" sz="2000" dirty="0"/>
                  <a:t> 7.4 = 3.9</a:t>
                </a:r>
              </a:p>
            </p:txBody>
          </p:sp>
        </mc:Choice>
        <mc:Fallback xmlns="">
          <p:sp>
            <p:nvSpPr>
              <p:cNvPr id="6" name="TextBox 5">
                <a:extLst>
                  <a:ext uri="{FF2B5EF4-FFF2-40B4-BE49-F238E27FC236}">
                    <a16:creationId xmlns:a16="http://schemas.microsoft.com/office/drawing/2014/main" id="{A2ECB749-9F1C-4CA6-A214-623611502B22}"/>
                  </a:ext>
                </a:extLst>
              </p:cNvPr>
              <p:cNvSpPr txBox="1">
                <a:spLocks noRot="1" noChangeAspect="1" noMove="1" noResize="1" noEditPoints="1" noAdjustHandles="1" noChangeArrowheads="1" noChangeShapeType="1" noTextEdit="1"/>
              </p:cNvSpPr>
              <p:nvPr/>
            </p:nvSpPr>
            <p:spPr>
              <a:xfrm>
                <a:off x="555706" y="1807999"/>
                <a:ext cx="5832648" cy="3631763"/>
              </a:xfrm>
              <a:prstGeom prst="rect">
                <a:avLst/>
              </a:prstGeom>
              <a:blipFill>
                <a:blip r:embed="rId4"/>
                <a:stretch>
                  <a:fillRect l="-1045" t="-840" r="-313" b="-235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68034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the associative law to calculate the products of positive and negative numbers</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D4DC4AF6-6961-4CE8-9C05-3AB51BCC59E2}"/>
              </a:ext>
            </a:extLst>
          </p:cNvPr>
          <p:cNvSpPr txBox="1"/>
          <p:nvPr/>
        </p:nvSpPr>
        <p:spPr>
          <a:xfrm>
            <a:off x="1379476" y="1844824"/>
            <a:ext cx="9433048" cy="2708434"/>
          </a:xfrm>
          <a:prstGeom prst="rect">
            <a:avLst/>
          </a:prstGeom>
          <a:noFill/>
        </p:spPr>
        <p:txBody>
          <a:bodyPr wrap="square">
            <a:spAutoFit/>
          </a:bodyPr>
          <a:lstStyle/>
          <a:p>
            <a:pPr>
              <a:spcBef>
                <a:spcPts val="600"/>
              </a:spcBef>
              <a:spcAft>
                <a:spcPts val="600"/>
              </a:spcAft>
              <a:buNone/>
            </a:pPr>
            <a:r>
              <a:rPr lang="en-GB" dirty="0"/>
              <a:t>Ursula says, </a:t>
            </a:r>
          </a:p>
          <a:p>
            <a:pPr algn="ctr">
              <a:spcBef>
                <a:spcPts val="600"/>
              </a:spcBef>
              <a:spcAft>
                <a:spcPts val="600"/>
              </a:spcAft>
              <a:buNone/>
            </a:pPr>
            <a:r>
              <a:rPr lang="en-GB" b="1" dirty="0">
                <a:solidFill>
                  <a:srgbClr val="00628C"/>
                </a:solidFill>
              </a:rPr>
              <a:t>“All multiplication and division calculations have an even number of minus signs”</a:t>
            </a:r>
          </a:p>
          <a:p>
            <a:pPr>
              <a:spcBef>
                <a:spcPts val="600"/>
              </a:spcBef>
              <a:spcAft>
                <a:spcPts val="600"/>
              </a:spcAft>
              <a:buNone/>
            </a:pPr>
            <a:endParaRPr lang="en-GB" dirty="0"/>
          </a:p>
          <a:p>
            <a:pPr>
              <a:spcBef>
                <a:spcPts val="600"/>
              </a:spcBef>
              <a:spcAft>
                <a:spcPts val="600"/>
              </a:spcAft>
              <a:buNone/>
            </a:pPr>
            <a:r>
              <a:rPr lang="en-GB" dirty="0"/>
              <a:t>Is Ursula correct? Explain how you know.</a:t>
            </a:r>
          </a:p>
        </p:txBody>
      </p:sp>
    </p:spTree>
    <p:extLst>
      <p:ext uri="{BB962C8B-B14F-4D97-AF65-F5344CB8AC3E}">
        <p14:creationId xmlns:p14="http://schemas.microsoft.com/office/powerpoint/2010/main" val="1653600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the associative law to calculate the products of positive and negative numbers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It might be said that Example 8 is not dissimilar to offering ‘two negatives make a positive’ as it offers students a rule to follow. To what extent do you agree with this perspective?</a:t>
            </a:r>
          </a:p>
          <a:p>
            <a:pPr marL="360000" lvl="1" fontAlgn="auto">
              <a:lnSpc>
                <a:spcPct val="100000"/>
              </a:lnSpc>
              <a:spcBef>
                <a:spcPts val="0"/>
              </a:spcBef>
              <a:spcAft>
                <a:spcPts val="1200"/>
              </a:spcAft>
              <a:buClrTx/>
            </a:pPr>
            <a:r>
              <a:rPr lang="en-GB" sz="2400" dirty="0"/>
              <a:t>What other statements might you want students to explore the truth of?</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C472C7-D26C-4E6D-9B63-3164B44A1592}"/>
              </a:ext>
            </a:extLst>
          </p:cNvPr>
          <p:cNvSpPr txBox="1"/>
          <p:nvPr/>
        </p:nvSpPr>
        <p:spPr>
          <a:xfrm>
            <a:off x="839416" y="2132856"/>
            <a:ext cx="5760640" cy="2246769"/>
          </a:xfrm>
          <a:prstGeom prst="rect">
            <a:avLst/>
          </a:prstGeom>
          <a:noFill/>
        </p:spPr>
        <p:txBody>
          <a:bodyPr wrap="square">
            <a:spAutoFit/>
          </a:bodyPr>
          <a:lstStyle/>
          <a:p>
            <a:pPr>
              <a:spcBef>
                <a:spcPts val="600"/>
              </a:spcBef>
              <a:spcAft>
                <a:spcPts val="600"/>
              </a:spcAft>
              <a:buNone/>
            </a:pPr>
            <a:r>
              <a:rPr lang="en-GB" sz="2400" dirty="0"/>
              <a:t>Ursula says, </a:t>
            </a:r>
          </a:p>
          <a:p>
            <a:pPr algn="ctr">
              <a:spcBef>
                <a:spcPts val="600"/>
              </a:spcBef>
              <a:spcAft>
                <a:spcPts val="600"/>
              </a:spcAft>
              <a:buNone/>
            </a:pPr>
            <a:r>
              <a:rPr lang="en-GB" sz="2400" b="1" dirty="0">
                <a:solidFill>
                  <a:srgbClr val="00628C"/>
                </a:solidFill>
              </a:rPr>
              <a:t>“All multiplication and division calculations have an even number of minus signs”</a:t>
            </a:r>
            <a:endParaRPr lang="en-GB" sz="2400" dirty="0"/>
          </a:p>
          <a:p>
            <a:pPr>
              <a:spcBef>
                <a:spcPts val="600"/>
              </a:spcBef>
              <a:spcAft>
                <a:spcPts val="600"/>
              </a:spcAft>
              <a:buNone/>
            </a:pPr>
            <a:r>
              <a:rPr lang="en-GB" sz="2400" dirty="0"/>
              <a:t>Is Ursula correct? Explain how you know.</a:t>
            </a:r>
          </a:p>
        </p:txBody>
      </p:sp>
    </p:spTree>
    <p:custDataLst>
      <p:tags r:id="rId1"/>
    </p:custDataLst>
    <p:extLst>
      <p:ext uri="{BB962C8B-B14F-4D97-AF65-F5344CB8AC3E}">
        <p14:creationId xmlns:p14="http://schemas.microsoft.com/office/powerpoint/2010/main" val="3432543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223637225"/>
                  </p:ext>
                </p:extLst>
              </p:nvPr>
            </p:nvGraphicFramePr>
            <p:xfrm>
              <a:off x="601035" y="1052736"/>
              <a:ext cx="10972800" cy="4680519"/>
            </p:xfrm>
            <a:graphic>
              <a:graphicData uri="http://schemas.openxmlformats.org/drawingml/2006/table">
                <a:tbl>
                  <a:tblPr firstRow="1" bandRow="1">
                    <a:tableStyleId>{E8B1032C-EA38-4F05-BA0D-38AFFFC7BED3}</a:tableStyleId>
                  </a:tblPr>
                  <a:tblGrid>
                    <a:gridCol w="1246493">
                      <a:extLst>
                        <a:ext uri="{9D8B030D-6E8A-4147-A177-3AD203B41FA5}">
                          <a16:colId xmlns:a16="http://schemas.microsoft.com/office/drawing/2014/main" val="2438572298"/>
                        </a:ext>
                      </a:extLst>
                    </a:gridCol>
                    <a:gridCol w="9726307">
                      <a:extLst>
                        <a:ext uri="{9D8B030D-6E8A-4147-A177-3AD203B41FA5}">
                          <a16:colId xmlns:a16="http://schemas.microsoft.com/office/drawing/2014/main" val="1416496605"/>
                        </a:ext>
                      </a:extLst>
                    </a:gridCol>
                  </a:tblGrid>
                  <a:tr h="387632">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608143">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associative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associative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in the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of real numbers is associative, which means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c</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1 + (2 + 3) = (1 + 2) + 3.</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Similarly, multiplication is associative.</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associative because 1 − (2 − 3) = 1 − (−1) = 2, whereas (1 − 2) − 3 = (−1) − 3 = −4 and 1 ÷ (2 ÷ 3) = 1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2</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3</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whereas (1 ÷ 2) ÷ 3 = </a:t>
                          </a:r>
                          <a14:m>
                            <m:oMath xmlns:m="http://schemas.openxmlformats.org/officeDocument/2006/math">
                              <m:d>
                                <m:dPr>
                                  <m:ctrlPr>
                                    <a:rPr lang="en-GB" sz="1400" i="1" smtClean="0">
                                      <a:solidFill>
                                        <a:srgbClr val="585858"/>
                                      </a:solidFill>
                                      <a:effectLst/>
                                      <a:latin typeface="Cambria Math" panose="02040503050406030204" pitchFamily="18" charset="0"/>
                                      <a:cs typeface="Times New Roman" panose="02020603050405020304" pitchFamily="18" charset="0"/>
                                    </a:rPr>
                                  </m:ctrlPr>
                                </m:dPr>
                                <m:e>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e>
                              </m:d>
                            </m:oMath>
                          </a14:m>
                          <a:r>
                            <a:rPr lang="en-GB" sz="1400" dirty="0">
                              <a:solidFill>
                                <a:srgbClr val="585858"/>
                              </a:solidFill>
                              <a:effectLst/>
                              <a:latin typeface="+mj-lt"/>
                              <a:ea typeface="Calibri" panose="020F0502020204030204" pitchFamily="34" charset="0"/>
                              <a:cs typeface="Times New Roman" panose="02020603050405020304" pitchFamily="18" charset="0"/>
                            </a:rPr>
                            <a:t> ÷ 3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6</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78949882"/>
                      </a:ext>
                    </a:extLst>
                  </a:tr>
                  <a:tr h="97136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3 = 3 × 2.</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404107335"/>
                      </a:ext>
                    </a:extLst>
                  </a:tr>
                  <a:tr h="1713382">
                    <a:tc>
                      <a:txBody>
                        <a:bodyPr/>
                        <a:lstStyle/>
                        <a:p>
                          <a:pPr marL="0" algn="l" defTabSz="914400" rtl="0" eaLnBrk="1" latinLnBrk="0" hangingPunct="1">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distributive</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One binary operation ∗ on a set S is distributive over another binary operation • on that set if a ∗ (b • c) = (a ∗ b) • (a ∗ c) for all a, b and c ∈ S.</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For the set of real numbers, multiplication is distributive over addition and subtraction since a(b + c) = ab + ac for all a, b and c real numbers. It follows that 4(50 + 6) = (4 × 50) + (4 × 6) and 4 × (50 − 2) = (4 × 50) − (4 × 2).</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For division,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cs typeface="Times New Roman" panose="02020603050405020304" pitchFamily="18" charset="0"/>
                                    </a:rPr>
                                    <m:t>(</m:t>
                                  </m:r>
                                  <m:r>
                                    <a:rPr lang="en-GB" sz="1400" b="0" i="1" kern="1200" smtClean="0">
                                      <a:solidFill>
                                        <a:srgbClr val="585858"/>
                                      </a:solidFill>
                                      <a:effectLst/>
                                      <a:latin typeface="Cambria Math" panose="02040503050406030204" pitchFamily="18" charset="0"/>
                                      <a:cs typeface="Times New Roman" panose="02020603050405020304" pitchFamily="18" charset="0"/>
                                    </a:rPr>
                                    <m:t>𝑎</m:t>
                                  </m:r>
                                  <m:r>
                                    <a:rPr lang="en-GB" sz="1400" b="0" i="1" kern="1200" smtClean="0">
                                      <a:solidFill>
                                        <a:srgbClr val="585858"/>
                                      </a:solidFill>
                                      <a:effectLst/>
                                      <a:latin typeface="Cambria Math" panose="02040503050406030204" pitchFamily="18" charset="0"/>
                                      <a:cs typeface="Times New Roman" panose="02020603050405020304" pitchFamily="18" charset="0"/>
                                    </a:rPr>
                                    <m:t>+</m:t>
                                  </m:r>
                                  <m:r>
                                    <a:rPr lang="en-GB" sz="1400" b="0" i="1" kern="1200" smtClean="0">
                                      <a:solidFill>
                                        <a:srgbClr val="585858"/>
                                      </a:solidFill>
                                      <a:effectLst/>
                                      <a:latin typeface="Cambria Math" panose="02040503050406030204" pitchFamily="18" charset="0"/>
                                      <a:cs typeface="Times New Roman" panose="02020603050405020304" pitchFamily="18" charset="0"/>
                                    </a:rPr>
                                    <m:t>𝑏</m:t>
                                  </m:r>
                                  <m:r>
                                    <a:rPr lang="en-GB" sz="1400" b="0" i="1" kern="1200" smtClean="0">
                                      <a:solidFill>
                                        <a:srgbClr val="585858"/>
                                      </a:solidFill>
                                      <a:effectLst/>
                                      <a:latin typeface="Cambria Math" panose="02040503050406030204" pitchFamily="18" charset="0"/>
                                      <a:cs typeface="Times New Roman" panose="02020603050405020304" pitchFamily="18" charset="0"/>
                                    </a:rPr>
                                    <m:t>)</m:t>
                                  </m:r>
                                </m:num>
                                <m:den>
                                  <m:r>
                                    <a:rPr lang="en-GB" sz="1400" b="0" i="1" kern="1200" smtClean="0">
                                      <a:solidFill>
                                        <a:srgbClr val="585858"/>
                                      </a:solidFill>
                                      <a:effectLst/>
                                      <a:latin typeface="Cambria Math" panose="02040503050406030204" pitchFamily="18" charset="0"/>
                                      <a:cs typeface="Times New Roman" panose="02020603050405020304" pitchFamily="18" charset="0"/>
                                    </a:rPr>
                                    <m:t>𝑐</m:t>
                                  </m:r>
                                </m:den>
                              </m:f>
                              <m: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(division is distributive over addition), but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cs typeface="Times New Roman" panose="02020603050405020304" pitchFamily="18" charset="0"/>
                                    </a:rPr>
                                    <m:t>𝑐</m:t>
                                  </m:r>
                                </m:num>
                                <m:den>
                                  <m:r>
                                    <a:rPr lang="en-GB" sz="1400" b="0" i="1" kern="1200" smtClean="0">
                                      <a:solidFill>
                                        <a:srgbClr val="585858"/>
                                      </a:solidFill>
                                      <a:effectLst/>
                                      <a:latin typeface="Cambria Math" panose="02040503050406030204" pitchFamily="18" charset="0"/>
                                      <a:cs typeface="Times New Roman" panose="02020603050405020304" pitchFamily="18" charset="0"/>
                                    </a:rPr>
                                    <m:t>(</m:t>
                                  </m:r>
                                  <m:r>
                                    <a:rPr lang="en-GB" sz="1400" b="0" i="1" kern="1200" smtClean="0">
                                      <a:solidFill>
                                        <a:srgbClr val="585858"/>
                                      </a:solidFill>
                                      <a:effectLst/>
                                      <a:latin typeface="Cambria Math" panose="02040503050406030204" pitchFamily="18" charset="0"/>
                                      <a:cs typeface="Times New Roman" panose="02020603050405020304" pitchFamily="18" charset="0"/>
                                    </a:rPr>
                                    <m:t>𝑎</m:t>
                                  </m:r>
                                  <m:r>
                                    <a:rPr lang="en-GB" sz="1400" b="0" i="1" kern="1200" smtClean="0">
                                      <a:solidFill>
                                        <a:srgbClr val="585858"/>
                                      </a:solidFill>
                                      <a:effectLst/>
                                      <a:latin typeface="Cambria Math" panose="02040503050406030204" pitchFamily="18" charset="0"/>
                                      <a:cs typeface="Times New Roman" panose="02020603050405020304" pitchFamily="18" charset="0"/>
                                    </a:rPr>
                                    <m:t>+</m:t>
                                  </m:r>
                                  <m:r>
                                    <a:rPr lang="en-GB" sz="1400" b="0" i="1" kern="1200" smtClean="0">
                                      <a:solidFill>
                                        <a:srgbClr val="585858"/>
                                      </a:solidFill>
                                      <a:effectLst/>
                                      <a:latin typeface="Cambria Math" panose="02040503050406030204" pitchFamily="18" charset="0"/>
                                      <a:cs typeface="Times New Roman" panose="02020603050405020304" pitchFamily="18" charset="0"/>
                                    </a:rPr>
                                    <m:t>𝑏</m:t>
                                  </m:r>
                                  <m:r>
                                    <a:rPr lang="en-GB" sz="1400" b="0" i="1" kern="1200" smtClean="0">
                                      <a:solidFill>
                                        <a:srgbClr val="585858"/>
                                      </a:solidFill>
                                      <a:effectLst/>
                                      <a:latin typeface="Cambria Math" panose="02040503050406030204" pitchFamily="18" charset="0"/>
                                      <a:cs typeface="Times New Roman" panose="02020603050405020304" pitchFamily="18" charset="0"/>
                                    </a:rPr>
                                    <m:t>)</m:t>
                                  </m:r>
                                </m:den>
                              </m:f>
                              <m: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den>
                              </m:f>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a:t>
                          </a:r>
                          <a:r>
                            <a:rPr lang="en-GB" sz="1400" kern="1200" dirty="0">
                              <a:solidFill>
                                <a:srgbClr val="585858"/>
                              </a:solidFill>
                              <a:effectLst/>
                              <a:latin typeface="+mj-lt"/>
                              <a:ea typeface="Calibri" panose="020F0502020204030204" pitchFamily="34" charset="0"/>
                              <a:cs typeface="Times New Roman" panose="02020603050405020304" pitchFamily="18" charset="0"/>
                            </a:rPr>
                            <a:t> (addition is not distributive over division).</a:t>
                          </a:r>
                        </a:p>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Addition, subtraction and division are not distributive over other number operations.</a:t>
                          </a:r>
                        </a:p>
                      </a:txBody>
                      <a:tcPr marL="68580" marR="68580" marT="0" marB="0"/>
                    </a:tc>
                    <a:extLst>
                      <a:ext uri="{0D108BD9-81ED-4DB2-BD59-A6C34878D82A}">
                        <a16:rowId xmlns:a16="http://schemas.microsoft.com/office/drawing/2014/main" val="4286981003"/>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223637225"/>
                  </p:ext>
                </p:extLst>
              </p:nvPr>
            </p:nvGraphicFramePr>
            <p:xfrm>
              <a:off x="601035" y="1052736"/>
              <a:ext cx="10972800" cy="4680519"/>
            </p:xfrm>
            <a:graphic>
              <a:graphicData uri="http://schemas.openxmlformats.org/drawingml/2006/table">
                <a:tbl>
                  <a:tblPr firstRow="1" bandRow="1">
                    <a:tableStyleId>{E8B1032C-EA38-4F05-BA0D-38AFFFC7BED3}</a:tableStyleId>
                  </a:tblPr>
                  <a:tblGrid>
                    <a:gridCol w="1246493">
                      <a:extLst>
                        <a:ext uri="{9D8B030D-6E8A-4147-A177-3AD203B41FA5}">
                          <a16:colId xmlns:a16="http://schemas.microsoft.com/office/drawing/2014/main" val="2438572298"/>
                        </a:ext>
                      </a:extLst>
                    </a:gridCol>
                    <a:gridCol w="9726307">
                      <a:extLst>
                        <a:ext uri="{9D8B030D-6E8A-4147-A177-3AD203B41FA5}">
                          <a16:colId xmlns:a16="http://schemas.microsoft.com/office/drawing/2014/main" val="1416496605"/>
                        </a:ext>
                      </a:extLst>
                    </a:gridCol>
                  </a:tblGrid>
                  <a:tr h="387632">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608143">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associative</a:t>
                          </a:r>
                        </a:p>
                      </a:txBody>
                      <a:tcPr marL="68580" marR="68580" marT="0" marB="0"/>
                    </a:tc>
                    <a:tc>
                      <a:txBody>
                        <a:bodyPr/>
                        <a:lstStyle/>
                        <a:p>
                          <a:endParaRPr lang="en-US"/>
                        </a:p>
                      </a:txBody>
                      <a:tcPr marL="68580" marR="68580" marT="0" marB="0">
                        <a:blipFill>
                          <a:blip r:embed="rId2"/>
                          <a:stretch>
                            <a:fillRect l="-12907" t="-26136" r="-188" b="-171970"/>
                          </a:stretch>
                        </a:blipFill>
                      </a:tcPr>
                    </a:tc>
                    <a:extLst>
                      <a:ext uri="{0D108BD9-81ED-4DB2-BD59-A6C34878D82A}">
                        <a16:rowId xmlns:a16="http://schemas.microsoft.com/office/drawing/2014/main" val="78949882"/>
                      </a:ext>
                    </a:extLst>
                  </a:tr>
                  <a:tr h="971362">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on a set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Cambria Math" panose="02040503050406030204" pitchFamily="18" charset="0"/>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S</a:t>
                          </a:r>
                          <a:r>
                            <a:rPr lang="en-GB" sz="14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j-lt"/>
                              <a:ea typeface="Calibri" panose="020F0502020204030204" pitchFamily="34" charset="0"/>
                              <a:cs typeface="Times New Roman" panose="02020603050405020304" pitchFamily="18" charset="0"/>
                            </a:rPr>
                            <a:t>a</a:t>
                          </a:r>
                          <a:r>
                            <a:rPr lang="en-GB" sz="1400" dirty="0">
                              <a:solidFill>
                                <a:srgbClr val="585858"/>
                              </a:solidFill>
                              <a:effectLst/>
                              <a:latin typeface="+mj-lt"/>
                              <a:ea typeface="Calibri" panose="020F0502020204030204" pitchFamily="34" charset="0"/>
                              <a:cs typeface="Times New Roman" panose="02020603050405020304" pitchFamily="18" charset="0"/>
                            </a:rPr>
                            <a:t> and </a:t>
                          </a:r>
                          <a:r>
                            <a:rPr lang="en-GB" sz="1400" i="1" dirty="0">
                              <a:solidFill>
                                <a:srgbClr val="585858"/>
                              </a:solidFill>
                              <a:effectLst/>
                              <a:latin typeface="+mj-lt"/>
                              <a:ea typeface="Calibri" panose="020F0502020204030204" pitchFamily="34" charset="0"/>
                              <a:cs typeface="Times New Roman" panose="02020603050405020304" pitchFamily="18" charset="0"/>
                            </a:rPr>
                            <a:t>b</a:t>
                          </a:r>
                          <a:r>
                            <a:rPr lang="en-GB" sz="1400" dirty="0">
                              <a:solidFill>
                                <a:srgbClr val="585858"/>
                              </a:solidFill>
                              <a:effectLst/>
                              <a:latin typeface="+mj-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j-lt"/>
                              <a:ea typeface="Calibri" panose="020F0502020204030204" pitchFamily="34" charset="0"/>
                              <a:cs typeface="Myriad Pro"/>
                            </a:rPr>
                            <a:t>×</a:t>
                          </a:r>
                          <a:r>
                            <a:rPr lang="en-GB" sz="1400" dirty="0">
                              <a:solidFill>
                                <a:srgbClr val="585858"/>
                              </a:solidFill>
                              <a:effectLst/>
                              <a:latin typeface="+mj-lt"/>
                              <a:ea typeface="Calibri" panose="020F0502020204030204" pitchFamily="34" charset="0"/>
                              <a:cs typeface="Times New Roman" panose="02020603050405020304" pitchFamily="18" charset="0"/>
                            </a:rPr>
                            <a:t> 3 = 3 × 2.</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404107335"/>
                      </a:ext>
                    </a:extLst>
                  </a:tr>
                  <a:tr h="1713382">
                    <a:tc>
                      <a:txBody>
                        <a:bodyPr/>
                        <a:lstStyle/>
                        <a:p>
                          <a:pPr marL="0" algn="l" defTabSz="914400" rtl="0" eaLnBrk="1" latinLnBrk="0" hangingPunct="1">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distributive</a:t>
                          </a:r>
                        </a:p>
                      </a:txBody>
                      <a:tcPr marL="68580" marR="68580" marT="0" marB="0"/>
                    </a:tc>
                    <a:tc>
                      <a:txBody>
                        <a:bodyPr/>
                        <a:lstStyle/>
                        <a:p>
                          <a:endParaRPr lang="en-US"/>
                        </a:p>
                      </a:txBody>
                      <a:tcPr marL="68580" marR="68580" marT="0" marB="0">
                        <a:blipFill>
                          <a:blip r:embed="rId2"/>
                          <a:stretch>
                            <a:fillRect l="-12907" t="-174468" r="-188" b="-4610"/>
                          </a:stretch>
                        </a:blipFill>
                      </a:tcPr>
                    </a:tc>
                    <a:extLst>
                      <a:ext uri="{0D108BD9-81ED-4DB2-BD59-A6C34878D82A}">
                        <a16:rowId xmlns:a16="http://schemas.microsoft.com/office/drawing/2014/main" val="4286981003"/>
                      </a:ext>
                    </a:extLst>
                  </a:tr>
                </a:tbl>
              </a:graphicData>
            </a:graphic>
          </p:graphicFrame>
        </mc:Fallback>
      </mc:AlternateContent>
    </p:spTree>
    <p:extLst>
      <p:ext uri="{BB962C8B-B14F-4D97-AF65-F5344CB8AC3E}">
        <p14:creationId xmlns:p14="http://schemas.microsoft.com/office/powerpoint/2010/main" val="3071053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352633366"/>
                  </p:ext>
                </p:extLst>
              </p:nvPr>
            </p:nvGraphicFramePr>
            <p:xfrm>
              <a:off x="601035" y="1052736"/>
              <a:ext cx="10972800" cy="3959071"/>
            </p:xfrm>
            <a:graphic>
              <a:graphicData uri="http://schemas.openxmlformats.org/drawingml/2006/table">
                <a:tbl>
                  <a:tblPr firstRow="1" bandRow="1">
                    <a:tableStyleId>{E8B1032C-EA38-4F05-BA0D-38AFFFC7BED3}</a:tableStyleId>
                  </a:tblPr>
                  <a:tblGrid>
                    <a:gridCol w="1246493">
                      <a:extLst>
                        <a:ext uri="{9D8B030D-6E8A-4147-A177-3AD203B41FA5}">
                          <a16:colId xmlns:a16="http://schemas.microsoft.com/office/drawing/2014/main" val="2438572298"/>
                        </a:ext>
                      </a:extLst>
                    </a:gridCol>
                    <a:gridCol w="9726307">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981512">
                    <a:tc>
                      <a:txBody>
                        <a:bodyPr/>
                        <a:lstStyle/>
                        <a:p>
                          <a:pPr marL="0" algn="l" defTabSz="914400" rtl="0" eaLnBrk="1" latinLnBrk="0" hangingPunct="1">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multiplicative identity</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1623658817"/>
                      </a:ext>
                    </a:extLst>
                  </a:tr>
                  <a:tr h="129822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a:t>
                          </a:r>
                        </a:p>
                      </a:txBody>
                      <a:tcPr marL="68580" marR="68580" marT="0" marB="0"/>
                    </a:tc>
                    <a:tc>
                      <a:txBody>
                        <a:bodyPr/>
                        <a:lstStyle/>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A number that is an integer or that can be expressed as a fraction whose numerator and denominator are integers, and whose denominator is not zero.</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Examples: −1,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a:t>
                          </a:r>
                          <a14:m>
                            <m:oMath xmlns:m="http://schemas.openxmlformats.org/officeDocument/2006/math">
                              <m:f>
                                <m:fPr>
                                  <m:ctrlPr>
                                    <a:rPr lang="en-GB" sz="1400" i="1" dirty="0" smtClean="0">
                                      <a:solidFill>
                                        <a:srgbClr val="585858"/>
                                      </a:solidFill>
                                      <a:effectLst/>
                                      <a:latin typeface="Cambria Math" panose="02040503050406030204" pitchFamily="18" charset="0"/>
                                      <a:cs typeface="Times New Roman" panose="02020603050405020304" pitchFamily="18" charset="0"/>
                                    </a:rPr>
                                  </m:ctrlPr>
                                </m:fPr>
                                <m:num>
                                  <m:r>
                                    <a:rPr lang="en-GB" sz="1400" b="0" i="1" dirty="0" smtClean="0">
                                      <a:solidFill>
                                        <a:srgbClr val="585858"/>
                                      </a:solidFill>
                                      <a:effectLst/>
                                      <a:latin typeface="Cambria Math" panose="02040503050406030204" pitchFamily="18" charset="0"/>
                                      <a:cs typeface="Times New Roman" panose="02020603050405020304" pitchFamily="18" charset="0"/>
                                    </a:rPr>
                                    <m:t>3</m:t>
                                  </m:r>
                                </m:num>
                                <m:den>
                                  <m:r>
                                    <a:rPr lang="en-GB" sz="1400" b="0" i="1" dirty="0" smtClean="0">
                                      <a:solidFill>
                                        <a:srgbClr val="585858"/>
                                      </a:solidFill>
                                      <a:effectLst/>
                                      <a:latin typeface="Cambria Math" panose="02040503050406030204" pitchFamily="18" charset="0"/>
                                      <a:cs typeface="Times New Roman" panose="02020603050405020304" pitchFamily="18" charset="0"/>
                                    </a:rPr>
                                    <m:t>5</m:t>
                                  </m:r>
                                </m:den>
                              </m:f>
                            </m:oMath>
                          </a14:m>
                          <a:r>
                            <a:rPr lang="en-GB" sz="1400" dirty="0">
                              <a:solidFill>
                                <a:srgbClr val="585858"/>
                              </a:solidFill>
                              <a:effectLst/>
                              <a:latin typeface="+mj-lt"/>
                              <a:ea typeface="Calibri" panose="020F0502020204030204" pitchFamily="34" charset="0"/>
                              <a:cs typeface="Times New Roman" panose="02020603050405020304" pitchFamily="18" charset="0"/>
                            </a:rPr>
                            <a:t> , 9, 235. </a:t>
                          </a:r>
                        </a:p>
                        <a:p>
                          <a:pPr>
                            <a:spcBef>
                              <a:spcPts val="400"/>
                            </a:spcBef>
                            <a:spcAft>
                              <a:spcPts val="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numbers, when expressed as decimals, are recurring decimals or finite (terminating) decimals. Numbers that are not rational are irrational. Irrational numbers include </a:t>
                          </a:r>
                          <a14:m>
                            <m:oMath xmlns:m="http://schemas.openxmlformats.org/officeDocument/2006/math">
                              <m:rad>
                                <m:radPr>
                                  <m:degHide m:val="on"/>
                                  <m:ctrlPr>
                                    <a:rPr lang="en-GB" sz="1400" i="1" smtClean="0">
                                      <a:solidFill>
                                        <a:srgbClr val="585858"/>
                                      </a:solidFill>
                                      <a:effectLst/>
                                      <a:latin typeface="Cambria Math" panose="02040503050406030204" pitchFamily="18" charset="0"/>
                                      <a:cs typeface="Times New Roman" panose="02020603050405020304" pitchFamily="18" charset="0"/>
                                    </a:rPr>
                                  </m:ctrlPr>
                                </m:radPr>
                                <m:deg/>
                                <m:e>
                                  <m:r>
                                    <a:rPr lang="en-GB" sz="1400" b="0" i="1" smtClean="0">
                                      <a:solidFill>
                                        <a:srgbClr val="585858"/>
                                      </a:solidFill>
                                      <a:effectLst/>
                                      <a:latin typeface="Cambria Math" panose="02040503050406030204" pitchFamily="18" charset="0"/>
                                      <a:cs typeface="Times New Roman" panose="02020603050405020304" pitchFamily="18" charset="0"/>
                                    </a:rPr>
                                    <m:t>5</m:t>
                                  </m:r>
                                </m:e>
                              </m:rad>
                              <m:r>
                                <a:rPr lang="en-GB" sz="1400" b="0" i="1" smtClean="0">
                                  <a:solidFill>
                                    <a:srgbClr val="585858"/>
                                  </a:solidFill>
                                  <a:effectLst/>
                                  <a:latin typeface="Cambria Math" panose="02040503050406030204" pitchFamily="18" charset="0"/>
                                  <a:cs typeface="Times New Roman" panose="02020603050405020304" pitchFamily="18" charset="0"/>
                                </a:rPr>
                                <m:t> </m:t>
                              </m:r>
                            </m:oMath>
                          </a14:m>
                          <a:r>
                            <a:rPr lang="en-GB" sz="1400" dirty="0">
                              <a:solidFill>
                                <a:srgbClr val="585858"/>
                              </a:solidFill>
                              <a:effectLst/>
                              <a:latin typeface="+mj-lt"/>
                              <a:ea typeface="Calibri" panose="020F0502020204030204" pitchFamily="34" charset="0"/>
                              <a:cs typeface="Times New Roman" panose="02020603050405020304" pitchFamily="18" charset="0"/>
                            </a:rPr>
                            <a:t>and </a:t>
                          </a:r>
                          <a14:m>
                            <m:oMath xmlns:m="http://schemas.openxmlformats.org/officeDocument/2006/math">
                              <m: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en-GB" sz="1400" dirty="0">
                              <a:solidFill>
                                <a:srgbClr val="585858"/>
                              </a:solidFill>
                              <a:effectLst/>
                              <a:latin typeface="+mj-lt"/>
                              <a:ea typeface="Calibri" panose="020F0502020204030204" pitchFamily="34" charset="0"/>
                              <a:cs typeface="Times New Roman" panose="02020603050405020304" pitchFamily="18" charset="0"/>
                            </a:rPr>
                            <a:t>, which produce infinite, non-recurring decimals.</a:t>
                          </a:r>
                        </a:p>
                      </a:txBody>
                      <a:tcPr marL="68580" marR="68580" marT="0" marB="0"/>
                    </a:tc>
                    <a:extLst>
                      <a:ext uri="{0D108BD9-81ED-4DB2-BD59-A6C34878D82A}">
                        <a16:rowId xmlns:a16="http://schemas.microsoft.com/office/drawing/2014/main" val="1832127228"/>
                      </a:ext>
                    </a:extLst>
                  </a:tr>
                  <a:tr h="1298220">
                    <a:tc>
                      <a:txBody>
                        <a:bodyPr/>
                        <a:lstStyle/>
                        <a:p>
                          <a:pPr>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reciprocal</a:t>
                          </a:r>
                        </a:p>
                      </a:txBody>
                      <a:tcPr marL="68580" marR="68580" marT="0" marB="0"/>
                    </a:tc>
                    <a:tc>
                      <a:txBody>
                        <a:bodyPr/>
                        <a:lstStyle/>
                        <a:p>
                          <a:pPr>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The multiplicative inverse of any non-zero number. Any non-zero number multiplied by its reciprocal is equal to 1. In symbols, </a:t>
                          </a:r>
                          <a14:m>
                            <m:oMath xmlns:m="http://schemas.openxmlformats.org/officeDocument/2006/math">
                              <m:r>
                                <a:rPr lang="en-GB" sz="1400" b="0" i="1" kern="1200" smtClean="0">
                                  <a:solidFill>
                                    <a:srgbClr val="585858"/>
                                  </a:solidFill>
                                  <a:effectLst/>
                                  <a:latin typeface="Cambria Math" panose="02040503050406030204" pitchFamily="18" charset="0"/>
                                  <a:cs typeface="Times New Roman" panose="02020603050405020304" pitchFamily="18" charset="0"/>
                                </a:rPr>
                                <m:t>𝑥</m:t>
                              </m:r>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cs typeface="Times New Roman" panose="02020603050405020304" pitchFamily="18" charset="0"/>
                                    </a:rPr>
                                    <m:t>𝑥</m:t>
                                  </m:r>
                                </m:den>
                              </m:f>
                              <m:r>
                                <a:rPr lang="en-GB" sz="1400" b="0" i="1" kern="1200" smtClean="0">
                                  <a:solidFill>
                                    <a:srgbClr val="585858"/>
                                  </a:solidFill>
                                  <a:effectLst/>
                                  <a:latin typeface="Cambria Math" panose="02040503050406030204" pitchFamily="18" charset="0"/>
                                  <a:cs typeface="Times New Roman" panose="02020603050405020304" pitchFamily="18" charset="0"/>
                                </a:rPr>
                                <m:t>=1</m:t>
                              </m:r>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for all </a:t>
                          </a:r>
                          <a14:m>
                            <m:oMath xmlns:m="http://schemas.openxmlformats.org/officeDocument/2006/math">
                              <m:r>
                                <a:rPr lang="en-GB" sz="1400" i="1" kern="1200"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 0.</a:t>
                          </a:r>
                        </a:p>
                        <a:p>
                          <a:pPr>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Multiplying by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cs typeface="Times New Roman" panose="02020603050405020304" pitchFamily="18" charset="0"/>
                                    </a:rPr>
                                    <m:t>𝑥</m:t>
                                  </m:r>
                                </m:den>
                              </m:f>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is the same as dividing by </a:t>
                          </a:r>
                          <a14:m>
                            <m:oMath xmlns:m="http://schemas.openxmlformats.org/officeDocument/2006/math">
                              <m:r>
                                <a:rPr lang="en-GB" sz="1400" i="1" kern="1200"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GB" sz="1400" kern="1200" dirty="0">
                              <a:solidFill>
                                <a:srgbClr val="585858"/>
                              </a:solidFill>
                              <a:effectLst/>
                              <a:latin typeface="+mj-lt"/>
                              <a:ea typeface="Calibri" panose="020F0502020204030204" pitchFamily="34" charset="0"/>
                              <a:cs typeface="Times New Roman" panose="02020603050405020304" pitchFamily="18" charset="0"/>
                            </a:rPr>
                            <a:t>, and – since division by zero is not defined – zero has to be excluded from all other numbers that have a reciprocal.</a:t>
                          </a:r>
                        </a:p>
                      </a:txBody>
                      <a:tcPr marL="68580" marR="68580" marT="0" marB="0"/>
                    </a:tc>
                    <a:extLst>
                      <a:ext uri="{0D108BD9-81ED-4DB2-BD59-A6C34878D82A}">
                        <a16:rowId xmlns:a16="http://schemas.microsoft.com/office/drawing/2014/main" val="3627478870"/>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352633366"/>
                  </p:ext>
                </p:extLst>
              </p:nvPr>
            </p:nvGraphicFramePr>
            <p:xfrm>
              <a:off x="601035" y="1052736"/>
              <a:ext cx="10972800" cy="3959071"/>
            </p:xfrm>
            <a:graphic>
              <a:graphicData uri="http://schemas.openxmlformats.org/drawingml/2006/table">
                <a:tbl>
                  <a:tblPr firstRow="1" bandRow="1">
                    <a:tableStyleId>{E8B1032C-EA38-4F05-BA0D-38AFFFC7BED3}</a:tableStyleId>
                  </a:tblPr>
                  <a:tblGrid>
                    <a:gridCol w="1246493">
                      <a:extLst>
                        <a:ext uri="{9D8B030D-6E8A-4147-A177-3AD203B41FA5}">
                          <a16:colId xmlns:a16="http://schemas.microsoft.com/office/drawing/2014/main" val="2438572298"/>
                        </a:ext>
                      </a:extLst>
                    </a:gridCol>
                    <a:gridCol w="9726307">
                      <a:extLst>
                        <a:ext uri="{9D8B030D-6E8A-4147-A177-3AD203B41FA5}">
                          <a16:colId xmlns:a16="http://schemas.microsoft.com/office/drawing/2014/main" val="1416496605"/>
                        </a:ext>
                      </a:extLst>
                    </a:gridCol>
                  </a:tblGrid>
                  <a:tr h="381119">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981512">
                    <a:tc>
                      <a:txBody>
                        <a:bodyPr/>
                        <a:lstStyle/>
                        <a:p>
                          <a:pPr marL="0" algn="l" defTabSz="914400" rtl="0" eaLnBrk="1" latinLnBrk="0" hangingPunct="1">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multiplicative identity</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j-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1623658817"/>
                      </a:ext>
                    </a:extLst>
                  </a:tr>
                  <a:tr h="1298220">
                    <a:tc>
                      <a:txBody>
                        <a:bodyPr/>
                        <a:lstStyle/>
                        <a:p>
                          <a:pPr>
                            <a:spcBef>
                              <a:spcPts val="400"/>
                            </a:spcBef>
                            <a:spcAft>
                              <a:spcPts val="400"/>
                            </a:spcAft>
                          </a:pPr>
                          <a:r>
                            <a:rPr lang="en-GB" sz="1400" dirty="0">
                              <a:solidFill>
                                <a:srgbClr val="585858"/>
                              </a:solidFill>
                              <a:effectLst/>
                              <a:latin typeface="+mj-lt"/>
                              <a:ea typeface="Calibri" panose="020F0502020204030204" pitchFamily="34" charset="0"/>
                              <a:cs typeface="Times New Roman" panose="02020603050405020304" pitchFamily="18" charset="0"/>
                            </a:rPr>
                            <a:t>rational number</a:t>
                          </a:r>
                        </a:p>
                      </a:txBody>
                      <a:tcPr marL="68580" marR="68580" marT="0" marB="0"/>
                    </a:tc>
                    <a:tc>
                      <a:txBody>
                        <a:bodyPr/>
                        <a:lstStyle/>
                        <a:p>
                          <a:endParaRPr lang="en-US"/>
                        </a:p>
                      </a:txBody>
                      <a:tcPr marL="68580" marR="68580" marT="0" marB="0">
                        <a:blipFill>
                          <a:blip r:embed="rId2"/>
                          <a:stretch>
                            <a:fillRect l="-12907" t="-107009" r="-188" b="-100467"/>
                          </a:stretch>
                        </a:blipFill>
                      </a:tcPr>
                    </a:tc>
                    <a:extLst>
                      <a:ext uri="{0D108BD9-81ED-4DB2-BD59-A6C34878D82A}">
                        <a16:rowId xmlns:a16="http://schemas.microsoft.com/office/drawing/2014/main" val="1832127228"/>
                      </a:ext>
                    </a:extLst>
                  </a:tr>
                  <a:tr h="1298220">
                    <a:tc>
                      <a:txBody>
                        <a:bodyPr/>
                        <a:lstStyle/>
                        <a:p>
                          <a:pPr>
                            <a:spcBef>
                              <a:spcPts val="400"/>
                            </a:spcBef>
                            <a:spcAft>
                              <a:spcPts val="400"/>
                            </a:spcAft>
                          </a:pPr>
                          <a:r>
                            <a:rPr lang="en-GB" sz="1400" kern="1200">
                              <a:solidFill>
                                <a:srgbClr val="585858"/>
                              </a:solidFill>
                              <a:effectLst/>
                              <a:latin typeface="+mj-lt"/>
                              <a:ea typeface="Calibri" panose="020F0502020204030204" pitchFamily="34" charset="0"/>
                              <a:cs typeface="Times New Roman" panose="02020603050405020304" pitchFamily="18" charset="0"/>
                            </a:rPr>
                            <a:t>reciprocal</a:t>
                          </a:r>
                        </a:p>
                      </a:txBody>
                      <a:tcPr marL="68580" marR="68580" marT="0" marB="0"/>
                    </a:tc>
                    <a:tc>
                      <a:txBody>
                        <a:bodyPr/>
                        <a:lstStyle/>
                        <a:p>
                          <a:endParaRPr lang="en-US"/>
                        </a:p>
                      </a:txBody>
                      <a:tcPr marL="68580" marR="68580" marT="0" marB="0">
                        <a:blipFill>
                          <a:blip r:embed="rId2"/>
                          <a:stretch>
                            <a:fillRect l="-12907" t="-207981" r="-188" b="-939"/>
                          </a:stretch>
                        </a:blipFill>
                      </a:tcPr>
                    </a:tc>
                    <a:extLst>
                      <a:ext uri="{0D108BD9-81ED-4DB2-BD59-A6C34878D82A}">
                        <a16:rowId xmlns:a16="http://schemas.microsoft.com/office/drawing/2014/main" val="3627478870"/>
                      </a:ext>
                    </a:extLst>
                  </a:tr>
                </a:tbl>
              </a:graphicData>
            </a:graphic>
          </p:graphicFrame>
        </mc:Fallback>
      </mc:AlternateContent>
    </p:spTree>
    <p:extLst>
      <p:ext uri="{BB962C8B-B14F-4D97-AF65-F5344CB8AC3E}">
        <p14:creationId xmlns:p14="http://schemas.microsoft.com/office/powerpoint/2010/main" val="2490396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sp>
        <p:nvSpPr>
          <p:cNvPr id="7" name="TextBox 6">
            <a:extLst>
              <a:ext uri="{FF2B5EF4-FFF2-40B4-BE49-F238E27FC236}">
                <a16:creationId xmlns:a16="http://schemas.microsoft.com/office/drawing/2014/main" id="{D5B99C30-A92C-4696-9C5E-2B6F8F4C8C86}"/>
              </a:ext>
            </a:extLst>
          </p:cNvPr>
          <p:cNvSpPr txBox="1"/>
          <p:nvPr/>
        </p:nvSpPr>
        <p:spPr>
          <a:xfrm>
            <a:off x="609600" y="2132856"/>
            <a:ext cx="8294712" cy="2952603"/>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Double-sided (positive and negative) counters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Counters with different colours can be used to represent positive and negative quantities. By adding and subtracting (i.e. removing) both positive and negative quantities from such collections, students can make sense of the addition and subtraction of directed numbers.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Arrays and area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array is a useful image for revealing the commutative and distributive properties of multiplication. </a:t>
            </a:r>
          </a:p>
        </p:txBody>
      </p:sp>
      <p:pic>
        <p:nvPicPr>
          <p:cNvPr id="8" name="Picture 7">
            <a:extLst>
              <a:ext uri="{FF2B5EF4-FFF2-40B4-BE49-F238E27FC236}">
                <a16:creationId xmlns:a16="http://schemas.microsoft.com/office/drawing/2014/main" id="{A825F768-8016-42F1-AC08-9115928EA601}"/>
              </a:ext>
            </a:extLst>
          </p:cNvPr>
          <p:cNvPicPr>
            <a:picLocks noChangeAspect="1"/>
          </p:cNvPicPr>
          <p:nvPr/>
        </p:nvPicPr>
        <p:blipFill>
          <a:blip r:embed="rId3"/>
          <a:stretch>
            <a:fillRect/>
          </a:stretch>
        </p:blipFill>
        <p:spPr>
          <a:xfrm rot="5400000">
            <a:off x="8480090" y="3090345"/>
            <a:ext cx="3031333" cy="1116355"/>
          </a:xfrm>
          <a:prstGeom prst="rect">
            <a:avLst/>
          </a:prstGeom>
        </p:spPr>
      </p:pic>
    </p:spTree>
    <p:extLst>
      <p:ext uri="{BB962C8B-B14F-4D97-AF65-F5344CB8AC3E}">
        <p14:creationId xmlns:p14="http://schemas.microsoft.com/office/powerpoint/2010/main" val="2638343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2473925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126794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4015066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1254757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2 Operating on number Theme Overview Document</a:t>
            </a:r>
            <a:endParaRPr lang="en-GB" dirty="0"/>
          </a:p>
          <a:p>
            <a:pPr lvl="2">
              <a:lnSpc>
                <a:spcPct val="100000"/>
              </a:lnSpc>
            </a:pPr>
            <a:r>
              <a:rPr lang="en-GB" dirty="0">
                <a:hlinkClick r:id="rId5"/>
              </a:rPr>
              <a:t>2.1 Arithmetic procedures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9"/>
              </a:rPr>
              <a:t>Standards and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725144"/>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154253"/>
            <a:ext cx="10972800" cy="864096"/>
          </a:xfrm>
        </p:spPr>
        <p:txBody>
          <a:bodyPr>
            <a:normAutofit/>
          </a:bodyPr>
          <a:lstStyle/>
          <a:p>
            <a:pPr>
              <a:spcBef>
                <a:spcPts val="600"/>
              </a:spcBef>
            </a:pPr>
            <a:r>
              <a:rPr lang="en-GB" sz="1500" dirty="0"/>
              <a:t>Within this core concept, </a:t>
            </a:r>
            <a:r>
              <a:rPr lang="en-GB" sz="1500" dirty="0">
                <a:hlinkClick r:id="rId3"/>
              </a:rPr>
              <a:t>2.1 Arithmetic Procedures</a:t>
            </a:r>
            <a:r>
              <a:rPr lang="en-GB" sz="1500" dirty="0"/>
              <a:t>, there are five statements of knowledge, skills and understanding. </a:t>
            </a:r>
          </a:p>
          <a:p>
            <a:pPr>
              <a:spcBef>
                <a:spcPts val="600"/>
              </a:spcBef>
            </a:pPr>
            <a:r>
              <a:rPr lang="en-GB" sz="1500" dirty="0"/>
              <a:t>These, in turn, are broken down into twenty one key ideas. The highlighted key idea is exemplified in this slide deck.</a:t>
            </a:r>
          </a:p>
          <a:p>
            <a:pPr>
              <a:spcBef>
                <a:spcPts val="600"/>
              </a:spcBef>
            </a:pPr>
            <a:endParaRPr lang="en-GB" dirty="0"/>
          </a:p>
        </p:txBody>
      </p:sp>
      <p:pic>
        <p:nvPicPr>
          <p:cNvPr id="9" name="Picture 8">
            <a:extLst>
              <a:ext uri="{FF2B5EF4-FFF2-40B4-BE49-F238E27FC236}">
                <a16:creationId xmlns:a16="http://schemas.microsoft.com/office/drawing/2014/main" id="{957D1D29-C8DF-462E-BD78-BF62E86388A0}"/>
              </a:ext>
            </a:extLst>
          </p:cNvPr>
          <p:cNvPicPr>
            <a:picLocks noChangeAspect="1"/>
          </p:cNvPicPr>
          <p:nvPr/>
        </p:nvPicPr>
        <p:blipFill>
          <a:blip r:embed="rId4"/>
          <a:stretch>
            <a:fillRect/>
          </a:stretch>
        </p:blipFill>
        <p:spPr>
          <a:xfrm>
            <a:off x="257175" y="176467"/>
            <a:ext cx="11677650" cy="44831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15680" y="908720"/>
            <a:ext cx="6912768" cy="198046"/>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49058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2.1.2.1 Understand the mathematical structures that underpin multiplication and division of positive and negative integers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multiplication and division with one negative factor</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multiplication and division with two negative factors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the associative law to calculate the products of positive and negative numbers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052736"/>
            <a:ext cx="10972800" cy="4968552"/>
          </a:xfrm>
        </p:spPr>
        <p:txBody>
          <a:bodyPr>
            <a:normAutofit fontScale="85000" lnSpcReduction="20000"/>
          </a:bodyPr>
          <a:lstStyle/>
          <a:p>
            <a:pPr>
              <a:lnSpc>
                <a:spcPct val="120000"/>
              </a:lnSpc>
            </a:pPr>
            <a:r>
              <a:rPr lang="en-GB" dirty="0"/>
              <a:t>The ability to calculate is a fundamental skill in mathematics and this, of course, includes the requirement that students know and use standard methods of calculation. However, students who know these methods solely as a set of memorised steps, without any understanding of why they work and the laws of arithmetic on which they are based, may quickly forget them.</a:t>
            </a:r>
          </a:p>
          <a:p>
            <a:pPr>
              <a:lnSpc>
                <a:spcPct val="120000"/>
              </a:lnSpc>
            </a:pPr>
            <a:r>
              <a:rPr lang="en-GB" dirty="0"/>
              <a:t>Multiplication and division involving negative integers is introduced in this set of key ideas. The use of negative numbers extends the domain in which students can explore and deepen their understanding of the multiplicative structure. </a:t>
            </a:r>
          </a:p>
          <a:p>
            <a:pPr>
              <a:lnSpc>
                <a:spcPct val="120000"/>
              </a:lnSpc>
            </a:pPr>
            <a:r>
              <a:rPr lang="en-GB" dirty="0"/>
              <a:t>This can bring to the surface misconceptions based on previous experiences of multiplication and division with positive numbers (i.e. ‘multiplication makes bigger’) and may raise questions about the difference between magnitude and value of a negative number.</a:t>
            </a:r>
          </a:p>
          <a:p>
            <a:pPr>
              <a:lnSpc>
                <a:spcPct val="120000"/>
              </a:lnSpc>
            </a:pPr>
            <a:r>
              <a:rPr lang="en-GB" dirty="0"/>
              <a:t>It is important to explore why the rules for combining positive and negative numbers work and to avoid rote learning of the rules without meaning. For example, the structure −a × 0 = −a × (+b + −b) together with the application of the distributive law can be used to give meaning to the fact that the product of two negative numbers is a positive number.</a:t>
            </a: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5" name="Table 6">
            <a:extLst>
              <a:ext uri="{FF2B5EF4-FFF2-40B4-BE49-F238E27FC236}">
                <a16:creationId xmlns:a16="http://schemas.microsoft.com/office/drawing/2014/main" id="{087D97B3-91D9-472F-B65D-83C9F1471A53}"/>
              </a:ext>
            </a:extLst>
          </p:cNvPr>
          <p:cNvGraphicFramePr>
            <a:graphicFrameLocks noGrp="1"/>
          </p:cNvGraphicFramePr>
          <p:nvPr>
            <p:extLst>
              <p:ext uri="{D42A27DB-BD31-4B8C-83A1-F6EECF244321}">
                <p14:modId xmlns:p14="http://schemas.microsoft.com/office/powerpoint/2010/main" val="2763399591"/>
              </p:ext>
            </p:extLst>
          </p:nvPr>
        </p:nvGraphicFramePr>
        <p:xfrm>
          <a:off x="509868" y="1124744"/>
          <a:ext cx="6587435" cy="5473115"/>
        </p:xfrm>
        <a:graphic>
          <a:graphicData uri="http://schemas.openxmlformats.org/drawingml/2006/table">
            <a:tbl>
              <a:tblPr firstRow="1" bandRow="1">
                <a:tableStyleId>{E8B1032C-EA38-4F05-BA0D-38AFFFC7BED3}</a:tableStyleId>
              </a:tblPr>
              <a:tblGrid>
                <a:gridCol w="6587435">
                  <a:extLst>
                    <a:ext uri="{9D8B030D-6E8A-4147-A177-3AD203B41FA5}">
                      <a16:colId xmlns:a16="http://schemas.microsoft.com/office/drawing/2014/main" val="590117535"/>
                    </a:ext>
                  </a:extLst>
                </a:gridCol>
              </a:tblGrid>
              <a:tr h="327474">
                <a:tc>
                  <a:txBody>
                    <a:bodyPr/>
                    <a:lstStyle/>
                    <a:p>
                      <a:r>
                        <a:rPr lang="en-GB" dirty="0"/>
                        <a:t>Upper Key Stage 2 Learning Outcome</a:t>
                      </a:r>
                    </a:p>
                  </a:txBody>
                  <a:tcPr/>
                </a:tc>
                <a:extLst>
                  <a:ext uri="{0D108BD9-81ED-4DB2-BD59-A6C34878D82A}">
                    <a16:rowId xmlns:a16="http://schemas.microsoft.com/office/drawing/2014/main" val="1564221312"/>
                  </a:ext>
                </a:extLst>
              </a:tr>
              <a:tr h="640835">
                <a:tc>
                  <a:txBody>
                    <a:bodyPr/>
                    <a:lstStyle/>
                    <a:p>
                      <a:pPr marL="285750" indent="-285750">
                        <a:buFont typeface="Arial" panose="020B0604020202020204" pitchFamily="34" charset="0"/>
                        <a:buChar char="•"/>
                      </a:pPr>
                      <a:r>
                        <a:rPr lang="en-GB" dirty="0"/>
                        <a:t>Multiply and divide whole numbers and those involving decimals by 10, 100 and 1 000</a:t>
                      </a:r>
                    </a:p>
                  </a:txBody>
                  <a:tcPr anchor="ctr"/>
                </a:tc>
                <a:extLst>
                  <a:ext uri="{0D108BD9-81ED-4DB2-BD59-A6C34878D82A}">
                    <a16:rowId xmlns:a16="http://schemas.microsoft.com/office/drawing/2014/main" val="1387505252"/>
                  </a:ext>
                </a:extLst>
              </a:tr>
              <a:tr h="818686">
                <a:tc>
                  <a:txBody>
                    <a:bodyPr/>
                    <a:lstStyle/>
                    <a:p>
                      <a:pPr marL="285750" indent="-285750">
                        <a:buFont typeface="Arial" panose="020B0604020202020204" pitchFamily="34" charset="0"/>
                        <a:buChar char="•"/>
                      </a:pPr>
                      <a:r>
                        <a:rPr lang="en-GB" dirty="0"/>
                        <a:t>Multiply multi-digit numbers up to four digits by a two-digit whole number using the formal written method of long multiplication</a:t>
                      </a:r>
                    </a:p>
                  </a:txBody>
                  <a:tcPr anchor="ctr"/>
                </a:tc>
                <a:extLst>
                  <a:ext uri="{0D108BD9-81ED-4DB2-BD59-A6C34878D82A}">
                    <a16:rowId xmlns:a16="http://schemas.microsoft.com/office/drawing/2014/main" val="2375757639"/>
                  </a:ext>
                </a:extLst>
              </a:tr>
              <a:tr h="130989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Divide numbers up to four digits by a two-digit whole number using the formal written methods of long or short division, and interpret remainders as whole number remainders, fractions, or by rounding, as appropriate for the context</a:t>
                      </a:r>
                    </a:p>
                  </a:txBody>
                  <a:tcPr anchor="ctr"/>
                </a:tc>
                <a:extLst>
                  <a:ext uri="{0D108BD9-81ED-4DB2-BD59-A6C34878D82A}">
                    <a16:rowId xmlns:a16="http://schemas.microsoft.com/office/drawing/2014/main" val="1204700574"/>
                  </a:ext>
                </a:extLst>
              </a:tr>
              <a:tr h="696360">
                <a:tc>
                  <a:txBody>
                    <a:bodyPr/>
                    <a:lstStyle/>
                    <a:p>
                      <a:pPr marL="285750" indent="-285750">
                        <a:buFont typeface="Arial" panose="020B0604020202020204" pitchFamily="34" charset="0"/>
                        <a:buChar char="•"/>
                      </a:pPr>
                      <a:r>
                        <a:rPr lang="en-GB" dirty="0"/>
                        <a:t>Use their knowledge of the order of operations to carry out calculations involving the four operations</a:t>
                      </a:r>
                    </a:p>
                  </a:txBody>
                  <a:tcPr anchor="ctr"/>
                </a:tc>
                <a:extLst>
                  <a:ext uri="{0D108BD9-81ED-4DB2-BD59-A6C34878D82A}">
                    <a16:rowId xmlns:a16="http://schemas.microsoft.com/office/drawing/2014/main" val="502591801"/>
                  </a:ext>
                </a:extLst>
              </a:tr>
              <a:tr h="696360">
                <a:tc>
                  <a:txBody>
                    <a:bodyPr/>
                    <a:lstStyle/>
                    <a:p>
                      <a:pPr marL="285750" indent="-285750">
                        <a:buFont typeface="Arial" panose="020B0604020202020204" pitchFamily="34" charset="0"/>
                        <a:buChar char="•"/>
                      </a:pPr>
                      <a:r>
                        <a:rPr lang="en-GB" dirty="0"/>
                        <a:t>Solve problems involving addition, subtraction, multiplication and division</a:t>
                      </a:r>
                    </a:p>
                  </a:txBody>
                  <a:tcPr anchor="ctr"/>
                </a:tc>
                <a:extLst>
                  <a:ext uri="{0D108BD9-81ED-4DB2-BD59-A6C34878D82A}">
                    <a16:rowId xmlns:a16="http://schemas.microsoft.com/office/drawing/2014/main" val="4192537400"/>
                  </a:ext>
                </a:extLst>
              </a:tr>
              <a:tr h="6963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negative numbers in context, and calculate intervals across zero</a:t>
                      </a:r>
                    </a:p>
                  </a:txBody>
                  <a:tcPr anchor="ctr"/>
                </a:tc>
                <a:extLst>
                  <a:ext uri="{0D108BD9-81ED-4DB2-BD59-A6C34878D82A}">
                    <a16:rowId xmlns:a16="http://schemas.microsoft.com/office/drawing/2014/main" val="396316068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393</TotalTime>
  <Words>6790</Words>
  <Application>Microsoft Office PowerPoint</Application>
  <PresentationFormat>Widescreen</PresentationFormat>
  <Paragraphs>485</Paragraphs>
  <Slides>41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Cambria Math</vt:lpstr>
      <vt:lpstr>Myriad Pro</vt:lpstr>
      <vt:lpstr>Custom Design</vt:lpstr>
      <vt:lpstr>Multiplicative structures for positive and negative integers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Understand multiplication and division with one negative factor</vt:lpstr>
      <vt:lpstr>PowerPoint Presentation</vt:lpstr>
      <vt:lpstr>PowerPoint Presentation</vt:lpstr>
      <vt:lpstr>Understand multiplication and division with one negative factor</vt:lpstr>
      <vt:lpstr>PowerPoint Presentation</vt:lpstr>
      <vt:lpstr>Understand multiplication and division with one negative factor</vt:lpstr>
      <vt:lpstr>PowerPoint Presentation</vt:lpstr>
      <vt:lpstr>Understand multiplication and division with two negative factors</vt:lpstr>
      <vt:lpstr>PowerPoint Presentation</vt:lpstr>
      <vt:lpstr>Understand multiplication and division with two negative factors</vt:lpstr>
      <vt:lpstr>PowerPoint Presentation</vt:lpstr>
      <vt:lpstr>Understand multiplication and division with two negative factors</vt:lpstr>
      <vt:lpstr>PowerPoint Presentation</vt:lpstr>
      <vt:lpstr>Understand multiplication and division with two negative factors</vt:lpstr>
      <vt:lpstr>PowerPoint Presentation</vt:lpstr>
      <vt:lpstr>Use the associative law to calculate the products of positive and negative numbers</vt:lpstr>
      <vt:lpstr>PowerPoint Presentation</vt:lpstr>
      <vt:lpstr>Reflection questions</vt:lpstr>
      <vt:lpstr>PowerPoint Presentation</vt:lpstr>
      <vt:lpstr>Appendices</vt:lpstr>
      <vt:lpstr>Key vocabulary (1) </vt:lpstr>
      <vt:lpstr>Key vocabulary (2) </vt:lpstr>
      <vt:lpstr>Representations and structure</vt:lpstr>
      <vt:lpstr>Previous learning (1)</vt:lpstr>
      <vt:lpstr>Previous learning (2)</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Multiplicative structures for positive &amp; negative integers</dc:title>
  <dc:creator>Rebecca Donaldson</dc:creator>
  <cp:lastModifiedBy>Steve McCormack</cp:lastModifiedBy>
  <cp:revision>5</cp:revision>
  <dcterms:created xsi:type="dcterms:W3CDTF">2021-06-17T09:49:05Z</dcterms:created>
  <dcterms:modified xsi:type="dcterms:W3CDTF">2021-11-11T08:43:14Z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