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0"/>
  </p:notesMasterIdLst>
  <p:sldIdLst>
    <p:sldId id="263" r:id="rId6"/>
    <p:sldId id="589" r:id="rId7"/>
    <p:sldId id="588" r:id="rId8"/>
    <p:sldId id="295" r:id="rId9"/>
    <p:sldId id="308" r:id="rId10"/>
    <p:sldId id="269" r:id="rId11"/>
    <p:sldId id="276" r:id="rId12"/>
    <p:sldId id="277" r:id="rId13"/>
    <p:sldId id="279" r:id="rId14"/>
    <p:sldId id="590" r:id="rId15"/>
    <p:sldId id="280" r:id="rId16"/>
    <p:sldId id="281" r:id="rId17"/>
    <p:sldId id="282" r:id="rId18"/>
    <p:sldId id="580" r:id="rId19"/>
    <p:sldId id="579" r:id="rId20"/>
    <p:sldId id="591" r:id="rId21"/>
    <p:sldId id="603" r:id="rId22"/>
    <p:sldId id="604" r:id="rId23"/>
    <p:sldId id="605" r:id="rId24"/>
    <p:sldId id="592" r:id="rId25"/>
    <p:sldId id="593" r:id="rId26"/>
    <p:sldId id="594" r:id="rId27"/>
    <p:sldId id="595" r:id="rId28"/>
    <p:sldId id="596" r:id="rId29"/>
    <p:sldId id="286" r:id="rId30"/>
    <p:sldId id="265" r:id="rId31"/>
    <p:sldId id="287" r:id="rId32"/>
    <p:sldId id="606" r:id="rId33"/>
    <p:sldId id="329" r:id="rId34"/>
    <p:sldId id="609" r:id="rId35"/>
    <p:sldId id="614" r:id="rId36"/>
    <p:sldId id="615" r:id="rId37"/>
    <p:sldId id="625" r:id="rId38"/>
    <p:sldId id="610" r:id="rId39"/>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39" autoAdjust="0"/>
    <p:restoredTop sz="80831" autoAdjust="0"/>
  </p:normalViewPr>
  <p:slideViewPr>
    <p:cSldViewPr>
      <p:cViewPr varScale="1">
        <p:scale>
          <a:sx n="58" d="100"/>
          <a:sy n="58" d="100"/>
        </p:scale>
        <p:origin x="72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4999AED0-46D0-409E-975A-9C0C98A0B64F}"/>
    <pc:docChg chg="modSld">
      <pc:chgData name="Steve McCormack" userId="a36034f6-e157-44c0-92e0-583c4185333c" providerId="ADAL" clId="{4999AED0-46D0-409E-975A-9C0C98A0B64F}" dt="2021-10-06T07:34:57.342" v="54" actId="6549"/>
      <pc:docMkLst>
        <pc:docMk/>
      </pc:docMkLst>
      <pc:sldChg chg="modSp mod">
        <pc:chgData name="Steve McCormack" userId="a36034f6-e157-44c0-92e0-583c4185333c" providerId="ADAL" clId="{4999AED0-46D0-409E-975A-9C0C98A0B64F}" dt="2021-10-06T07:32:22.996" v="33" actId="6549"/>
        <pc:sldMkLst>
          <pc:docMk/>
          <pc:sldMk cId="387169446" sldId="281"/>
        </pc:sldMkLst>
        <pc:spChg chg="mod">
          <ac:chgData name="Steve McCormack" userId="a36034f6-e157-44c0-92e0-583c4185333c" providerId="ADAL" clId="{4999AED0-46D0-409E-975A-9C0C98A0B64F}" dt="2021-10-06T07:32:22.996" v="33" actId="6549"/>
          <ac:spMkLst>
            <pc:docMk/>
            <pc:sldMk cId="387169446" sldId="281"/>
            <ac:spMk id="3" creationId="{EC771724-309D-4EC6-8089-365C4C85F6A6}"/>
          </ac:spMkLst>
        </pc:spChg>
      </pc:sldChg>
      <pc:sldChg chg="modSp mod">
        <pc:chgData name="Steve McCormack" userId="a36034f6-e157-44c0-92e0-583c4185333c" providerId="ADAL" clId="{4999AED0-46D0-409E-975A-9C0C98A0B64F}" dt="2021-10-06T07:33:01.406" v="35" actId="6549"/>
        <pc:sldMkLst>
          <pc:docMk/>
          <pc:sldMk cId="1972075379" sldId="579"/>
        </pc:sldMkLst>
        <pc:spChg chg="mod">
          <ac:chgData name="Steve McCormack" userId="a36034f6-e157-44c0-92e0-583c4185333c" providerId="ADAL" clId="{4999AED0-46D0-409E-975A-9C0C98A0B64F}" dt="2021-10-06T07:33:01.406" v="35" actId="6549"/>
          <ac:spMkLst>
            <pc:docMk/>
            <pc:sldMk cId="1972075379" sldId="579"/>
            <ac:spMk id="46" creationId="{F54F07ED-8B66-4FB3-B9ED-20C6A6FEE49C}"/>
          </ac:spMkLst>
        </pc:spChg>
      </pc:sldChg>
      <pc:sldChg chg="modSp mod">
        <pc:chgData name="Steve McCormack" userId="a36034f6-e157-44c0-92e0-583c4185333c" providerId="ADAL" clId="{4999AED0-46D0-409E-975A-9C0C98A0B64F}" dt="2021-10-06T07:32:48.273" v="34" actId="20577"/>
        <pc:sldMkLst>
          <pc:docMk/>
          <pc:sldMk cId="717258061" sldId="580"/>
        </pc:sldMkLst>
        <pc:spChg chg="mod">
          <ac:chgData name="Steve McCormack" userId="a36034f6-e157-44c0-92e0-583c4185333c" providerId="ADAL" clId="{4999AED0-46D0-409E-975A-9C0C98A0B64F}" dt="2021-10-06T07:32:48.273" v="34" actId="20577"/>
          <ac:spMkLst>
            <pc:docMk/>
            <pc:sldMk cId="717258061" sldId="580"/>
            <ac:spMk id="2" creationId="{23A84928-1FCA-4634-9C2E-8162352F2955}"/>
          </ac:spMkLst>
        </pc:spChg>
      </pc:sldChg>
      <pc:sldChg chg="modSp mod">
        <pc:chgData name="Steve McCormack" userId="a36034f6-e157-44c0-92e0-583c4185333c" providerId="ADAL" clId="{4999AED0-46D0-409E-975A-9C0C98A0B64F}" dt="2021-10-06T07:31:27.503" v="5" actId="6549"/>
        <pc:sldMkLst>
          <pc:docMk/>
          <pc:sldMk cId="0" sldId="589"/>
        </pc:sldMkLst>
        <pc:spChg chg="mod">
          <ac:chgData name="Steve McCormack" userId="a36034f6-e157-44c0-92e0-583c4185333c" providerId="ADAL" clId="{4999AED0-46D0-409E-975A-9C0C98A0B64F}" dt="2021-10-06T07:31:27.503" v="5" actId="6549"/>
          <ac:spMkLst>
            <pc:docMk/>
            <pc:sldMk cId="0" sldId="589"/>
            <ac:spMk id="5" creationId="{F3AEFA3D-6E0E-40FE-BDA2-AC1662A877CD}"/>
          </ac:spMkLst>
        </pc:spChg>
      </pc:sldChg>
      <pc:sldChg chg="modSp mod">
        <pc:chgData name="Steve McCormack" userId="a36034f6-e157-44c0-92e0-583c4185333c" providerId="ADAL" clId="{4999AED0-46D0-409E-975A-9C0C98A0B64F}" dt="2021-10-06T07:33:09.278" v="36" actId="20577"/>
        <pc:sldMkLst>
          <pc:docMk/>
          <pc:sldMk cId="861517222" sldId="591"/>
        </pc:sldMkLst>
        <pc:spChg chg="mod">
          <ac:chgData name="Steve McCormack" userId="a36034f6-e157-44c0-92e0-583c4185333c" providerId="ADAL" clId="{4999AED0-46D0-409E-975A-9C0C98A0B64F}" dt="2021-10-06T07:33:09.278" v="36" actId="20577"/>
          <ac:spMkLst>
            <pc:docMk/>
            <pc:sldMk cId="861517222" sldId="591"/>
            <ac:spMk id="2" creationId="{23A84928-1FCA-4634-9C2E-8162352F2955}"/>
          </ac:spMkLst>
        </pc:spChg>
      </pc:sldChg>
      <pc:sldChg chg="modSp mod">
        <pc:chgData name="Steve McCormack" userId="a36034f6-e157-44c0-92e0-583c4185333c" providerId="ADAL" clId="{4999AED0-46D0-409E-975A-9C0C98A0B64F}" dt="2021-10-06T07:33:42.446" v="40" actId="20577"/>
        <pc:sldMkLst>
          <pc:docMk/>
          <pc:sldMk cId="910018831" sldId="592"/>
        </pc:sldMkLst>
        <pc:spChg chg="mod">
          <ac:chgData name="Steve McCormack" userId="a36034f6-e157-44c0-92e0-583c4185333c" providerId="ADAL" clId="{4999AED0-46D0-409E-975A-9C0C98A0B64F}" dt="2021-10-06T07:33:42.446" v="40" actId="20577"/>
          <ac:spMkLst>
            <pc:docMk/>
            <pc:sldMk cId="910018831" sldId="592"/>
            <ac:spMk id="46" creationId="{F54F07ED-8B66-4FB3-B9ED-20C6A6FEE49C}"/>
          </ac:spMkLst>
        </pc:spChg>
      </pc:sldChg>
      <pc:sldChg chg="modSp mod">
        <pc:chgData name="Steve McCormack" userId="a36034f6-e157-44c0-92e0-583c4185333c" providerId="ADAL" clId="{4999AED0-46D0-409E-975A-9C0C98A0B64F}" dt="2021-10-06T07:33:53.070" v="41" actId="6549"/>
        <pc:sldMkLst>
          <pc:docMk/>
          <pc:sldMk cId="3624987827" sldId="593"/>
        </pc:sldMkLst>
        <pc:spChg chg="mod">
          <ac:chgData name="Steve McCormack" userId="a36034f6-e157-44c0-92e0-583c4185333c" providerId="ADAL" clId="{4999AED0-46D0-409E-975A-9C0C98A0B64F}" dt="2021-10-06T07:33:53.070" v="41" actId="6549"/>
          <ac:spMkLst>
            <pc:docMk/>
            <pc:sldMk cId="3624987827" sldId="593"/>
            <ac:spMk id="2" creationId="{23A84928-1FCA-4634-9C2E-8162352F2955}"/>
          </ac:spMkLst>
        </pc:spChg>
      </pc:sldChg>
      <pc:sldChg chg="modSp mod">
        <pc:chgData name="Steve McCormack" userId="a36034f6-e157-44c0-92e0-583c4185333c" providerId="ADAL" clId="{4999AED0-46D0-409E-975A-9C0C98A0B64F}" dt="2021-10-06T07:33:59.535" v="42" actId="20577"/>
        <pc:sldMkLst>
          <pc:docMk/>
          <pc:sldMk cId="2636555742" sldId="594"/>
        </pc:sldMkLst>
        <pc:spChg chg="mod">
          <ac:chgData name="Steve McCormack" userId="a36034f6-e157-44c0-92e0-583c4185333c" providerId="ADAL" clId="{4999AED0-46D0-409E-975A-9C0C98A0B64F}" dt="2021-10-06T07:33:59.535" v="42" actId="20577"/>
          <ac:spMkLst>
            <pc:docMk/>
            <pc:sldMk cId="2636555742" sldId="594"/>
            <ac:spMk id="46" creationId="{F54F07ED-8B66-4FB3-B9ED-20C6A6FEE49C}"/>
          </ac:spMkLst>
        </pc:spChg>
      </pc:sldChg>
      <pc:sldChg chg="modSp mod">
        <pc:chgData name="Steve McCormack" userId="a36034f6-e157-44c0-92e0-583c4185333c" providerId="ADAL" clId="{4999AED0-46D0-409E-975A-9C0C98A0B64F}" dt="2021-10-06T07:34:04.494" v="43" actId="20577"/>
        <pc:sldMkLst>
          <pc:docMk/>
          <pc:sldMk cId="355216633" sldId="595"/>
        </pc:sldMkLst>
        <pc:spChg chg="mod">
          <ac:chgData name="Steve McCormack" userId="a36034f6-e157-44c0-92e0-583c4185333c" providerId="ADAL" clId="{4999AED0-46D0-409E-975A-9C0C98A0B64F}" dt="2021-10-06T07:34:04.494" v="43" actId="20577"/>
          <ac:spMkLst>
            <pc:docMk/>
            <pc:sldMk cId="355216633" sldId="595"/>
            <ac:spMk id="2" creationId="{23A84928-1FCA-4634-9C2E-8162352F2955}"/>
          </ac:spMkLst>
        </pc:spChg>
      </pc:sldChg>
      <pc:sldChg chg="modSp mod">
        <pc:chgData name="Steve McCormack" userId="a36034f6-e157-44c0-92e0-583c4185333c" providerId="ADAL" clId="{4999AED0-46D0-409E-975A-9C0C98A0B64F}" dt="2021-10-06T07:34:15.678" v="44" actId="6549"/>
        <pc:sldMkLst>
          <pc:docMk/>
          <pc:sldMk cId="3576773038" sldId="596"/>
        </pc:sldMkLst>
        <pc:spChg chg="mod">
          <ac:chgData name="Steve McCormack" userId="a36034f6-e157-44c0-92e0-583c4185333c" providerId="ADAL" clId="{4999AED0-46D0-409E-975A-9C0C98A0B64F}" dt="2021-10-06T07:34:15.678" v="44" actId="6549"/>
          <ac:spMkLst>
            <pc:docMk/>
            <pc:sldMk cId="3576773038" sldId="596"/>
            <ac:spMk id="46" creationId="{F54F07ED-8B66-4FB3-B9ED-20C6A6FEE49C}"/>
          </ac:spMkLst>
        </pc:spChg>
      </pc:sldChg>
      <pc:sldChg chg="modSp mod">
        <pc:chgData name="Steve McCormack" userId="a36034f6-e157-44c0-92e0-583c4185333c" providerId="ADAL" clId="{4999AED0-46D0-409E-975A-9C0C98A0B64F}" dt="2021-10-06T07:33:15.151" v="37" actId="20577"/>
        <pc:sldMkLst>
          <pc:docMk/>
          <pc:sldMk cId="4030556599" sldId="603"/>
        </pc:sldMkLst>
        <pc:spChg chg="mod">
          <ac:chgData name="Steve McCormack" userId="a36034f6-e157-44c0-92e0-583c4185333c" providerId="ADAL" clId="{4999AED0-46D0-409E-975A-9C0C98A0B64F}" dt="2021-10-06T07:33:15.151" v="37" actId="20577"/>
          <ac:spMkLst>
            <pc:docMk/>
            <pc:sldMk cId="4030556599" sldId="603"/>
            <ac:spMk id="9" creationId="{7092FD03-2BC0-478F-8ED2-D6B6C75DC899}"/>
          </ac:spMkLst>
        </pc:spChg>
      </pc:sldChg>
      <pc:sldChg chg="modSp mod">
        <pc:chgData name="Steve McCormack" userId="a36034f6-e157-44c0-92e0-583c4185333c" providerId="ADAL" clId="{4999AED0-46D0-409E-975A-9C0C98A0B64F}" dt="2021-10-06T07:33:24.318" v="38" actId="20577"/>
        <pc:sldMkLst>
          <pc:docMk/>
          <pc:sldMk cId="484474552" sldId="604"/>
        </pc:sldMkLst>
        <pc:spChg chg="mod">
          <ac:chgData name="Steve McCormack" userId="a36034f6-e157-44c0-92e0-583c4185333c" providerId="ADAL" clId="{4999AED0-46D0-409E-975A-9C0C98A0B64F}" dt="2021-10-06T07:33:24.318" v="38" actId="20577"/>
          <ac:spMkLst>
            <pc:docMk/>
            <pc:sldMk cId="484474552" sldId="604"/>
            <ac:spMk id="2" creationId="{23A84928-1FCA-4634-9C2E-8162352F2955}"/>
          </ac:spMkLst>
        </pc:spChg>
      </pc:sldChg>
      <pc:sldChg chg="modSp mod">
        <pc:chgData name="Steve McCormack" userId="a36034f6-e157-44c0-92e0-583c4185333c" providerId="ADAL" clId="{4999AED0-46D0-409E-975A-9C0C98A0B64F}" dt="2021-10-06T07:33:34.558" v="39" actId="20577"/>
        <pc:sldMkLst>
          <pc:docMk/>
          <pc:sldMk cId="141739463" sldId="605"/>
        </pc:sldMkLst>
        <pc:spChg chg="mod">
          <ac:chgData name="Steve McCormack" userId="a36034f6-e157-44c0-92e0-583c4185333c" providerId="ADAL" clId="{4999AED0-46D0-409E-975A-9C0C98A0B64F}" dt="2021-10-06T07:33:34.558" v="39" actId="20577"/>
          <ac:spMkLst>
            <pc:docMk/>
            <pc:sldMk cId="141739463" sldId="605"/>
            <ac:spMk id="2" creationId="{23A84928-1FCA-4634-9C2E-8162352F2955}"/>
          </ac:spMkLst>
        </pc:spChg>
      </pc:sldChg>
      <pc:sldChg chg="modSp mod">
        <pc:chgData name="Steve McCormack" userId="a36034f6-e157-44c0-92e0-583c4185333c" providerId="ADAL" clId="{4999AED0-46D0-409E-975A-9C0C98A0B64F}" dt="2021-10-06T07:34:29.279" v="46" actId="6549"/>
        <pc:sldMkLst>
          <pc:docMk/>
          <pc:sldMk cId="2094395986" sldId="606"/>
        </pc:sldMkLst>
        <pc:spChg chg="mod">
          <ac:chgData name="Steve McCormack" userId="a36034f6-e157-44c0-92e0-583c4185333c" providerId="ADAL" clId="{4999AED0-46D0-409E-975A-9C0C98A0B64F}" dt="2021-10-06T07:34:29.279" v="46" actId="6549"/>
          <ac:spMkLst>
            <pc:docMk/>
            <pc:sldMk cId="2094395986" sldId="606"/>
            <ac:spMk id="2" creationId="{3D3B0D61-9420-4B06-8555-667429430C87}"/>
          </ac:spMkLst>
        </pc:spChg>
      </pc:sldChg>
      <pc:sldChg chg="modSp mod">
        <pc:chgData name="Steve McCormack" userId="a36034f6-e157-44c0-92e0-583c4185333c" providerId="ADAL" clId="{4999AED0-46D0-409E-975A-9C0C98A0B64F}" dt="2021-10-06T07:34:57.342" v="54" actId="6549"/>
        <pc:sldMkLst>
          <pc:docMk/>
          <pc:sldMk cId="3440204941" sldId="610"/>
        </pc:sldMkLst>
        <pc:spChg chg="mod">
          <ac:chgData name="Steve McCormack" userId="a36034f6-e157-44c0-92e0-583c4185333c" providerId="ADAL" clId="{4999AED0-46D0-409E-975A-9C0C98A0B64F}" dt="2021-10-06T07:34:57.342" v="54" actId="6549"/>
          <ac:spMkLst>
            <pc:docMk/>
            <pc:sldMk cId="3440204941" sldId="610"/>
            <ac:spMk id="2" creationId="{2FC8153A-3089-4481-8DDB-FCA2DBF5BD26}"/>
          </ac:spMkLst>
        </pc:spChg>
      </pc:sldChg>
      <pc:sldChg chg="modSp mod">
        <pc:chgData name="Steve McCormack" userId="a36034f6-e157-44c0-92e0-583c4185333c" providerId="ADAL" clId="{4999AED0-46D0-409E-975A-9C0C98A0B64F}" dt="2021-10-06T07:34:40.718" v="48" actId="6549"/>
        <pc:sldMkLst>
          <pc:docMk/>
          <pc:sldMk cId="3258187742" sldId="614"/>
        </pc:sldMkLst>
        <pc:spChg chg="mod">
          <ac:chgData name="Steve McCormack" userId="a36034f6-e157-44c0-92e0-583c4185333c" providerId="ADAL" clId="{4999AED0-46D0-409E-975A-9C0C98A0B64F}" dt="2021-10-06T07:34:40.718" v="48" actId="6549"/>
          <ac:spMkLst>
            <pc:docMk/>
            <pc:sldMk cId="3258187742" sldId="614"/>
            <ac:spMk id="2" creationId="{468AD34D-48AC-4C34-99A5-DF560A5DFC10}"/>
          </ac:spMkLst>
        </pc:spChg>
      </pc:sldChg>
      <pc:sldChg chg="modSp mod">
        <pc:chgData name="Steve McCormack" userId="a36034f6-e157-44c0-92e0-583c4185333c" providerId="ADAL" clId="{4999AED0-46D0-409E-975A-9C0C98A0B64F}" dt="2021-10-06T07:34:45.006" v="50" actId="6549"/>
        <pc:sldMkLst>
          <pc:docMk/>
          <pc:sldMk cId="1375629310" sldId="615"/>
        </pc:sldMkLst>
        <pc:spChg chg="mod">
          <ac:chgData name="Steve McCormack" userId="a36034f6-e157-44c0-92e0-583c4185333c" providerId="ADAL" clId="{4999AED0-46D0-409E-975A-9C0C98A0B64F}" dt="2021-10-06T07:34:45.006" v="50" actId="6549"/>
          <ac:spMkLst>
            <pc:docMk/>
            <pc:sldMk cId="1375629310" sldId="615"/>
            <ac:spMk id="2" creationId="{468AD34D-48AC-4C34-99A5-DF560A5DFC10}"/>
          </ac:spMkLst>
        </pc:spChg>
      </pc:sldChg>
      <pc:sldChg chg="modSp mod">
        <pc:chgData name="Steve McCormack" userId="a36034f6-e157-44c0-92e0-583c4185333c" providerId="ADAL" clId="{4999AED0-46D0-409E-975A-9C0C98A0B64F}" dt="2021-10-06T07:34:51.935" v="52" actId="6549"/>
        <pc:sldMkLst>
          <pc:docMk/>
          <pc:sldMk cId="1109354515" sldId="625"/>
        </pc:sldMkLst>
        <pc:spChg chg="mod">
          <ac:chgData name="Steve McCormack" userId="a36034f6-e157-44c0-92e0-583c4185333c" providerId="ADAL" clId="{4999AED0-46D0-409E-975A-9C0C98A0B64F}" dt="2021-10-06T07:34:51.935" v="52" actId="6549"/>
          <ac:spMkLst>
            <pc:docMk/>
            <pc:sldMk cId="1109354515" sldId="625"/>
            <ac:spMk id="2" creationId="{468AD34D-48AC-4C34-99A5-DF560A5DFC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How can you work out the total number of students in the class? How is this represented on your pie chart?</a:t>
            </a:r>
          </a:p>
          <a:p>
            <a:pPr>
              <a:spcBef>
                <a:spcPts val="400"/>
              </a:spcBef>
              <a:spcAft>
                <a:spcPts val="400"/>
              </a:spcAft>
            </a:pPr>
            <a:r>
              <a:rPr lang="en-GB" sz="2000" dirty="0">
                <a:solidFill>
                  <a:srgbClr val="008080"/>
                </a:solidFill>
                <a:latin typeface="Myriad Pro"/>
              </a:rPr>
              <a:t>What proportion of the students took ___ time? How many degrees is that proportion of a full turn?</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How will you support students to understand the proportion of the whole that each row represents? What questions or representations might you use?</a:t>
            </a:r>
          </a:p>
          <a:p>
            <a:pPr>
              <a:spcBef>
                <a:spcPts val="400"/>
              </a:spcBef>
              <a:spcAft>
                <a:spcPts val="400"/>
              </a:spcAft>
            </a:pPr>
            <a:r>
              <a:rPr lang="en-GB" sz="2000" dirty="0">
                <a:solidFill>
                  <a:srgbClr val="008080"/>
                </a:solidFill>
                <a:latin typeface="Myriad Pro"/>
              </a:rPr>
              <a:t>What will you provide students with to support them to construct their pie chart? A circle with the first radius given might help students to get started when constructing their pie chart with equipment. Pre-divided circles help to connect students’ understanding of fractions/percentages to how pie charts are a proportional representation.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can be found on page 14 of the 5.1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How many students were in the sample?</a:t>
            </a:r>
          </a:p>
          <a:p>
            <a:pPr>
              <a:spcBef>
                <a:spcPts val="400"/>
              </a:spcBef>
              <a:spcAft>
                <a:spcPts val="400"/>
              </a:spcAft>
            </a:pPr>
            <a:r>
              <a:rPr lang="en-GB" sz="2000" dirty="0">
                <a:solidFill>
                  <a:srgbClr val="008080"/>
                </a:solidFill>
                <a:latin typeface="Myriad Pro"/>
              </a:rPr>
              <a:t>What proportion of the students were ___ concerned? </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The following slides offer some alternative versions of this task, using different representations to support students’ multiplicative reasoning. You might want to consider which slides you use with your class and, if you use more than one of them, what order you want to share these different representations.</a:t>
            </a:r>
          </a:p>
          <a:p>
            <a:pPr>
              <a:spcBef>
                <a:spcPts val="400"/>
              </a:spcBef>
              <a:spcAft>
                <a:spcPts val="400"/>
              </a:spcAft>
            </a:pPr>
            <a:r>
              <a:rPr lang="en-GB" sz="2000" dirty="0">
                <a:solidFill>
                  <a:srgbClr val="008080"/>
                </a:solidFill>
                <a:latin typeface="Myriad Pro"/>
              </a:rPr>
              <a:t>You might want to consider the values you use as the data sets in the next few examples that students complete. You could use data sets of more than 360 data values to draw students’ attention to the use of pie charts as a proportional representation.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61366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is the whole? What is each part?</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If students are familiar with bar models, then this representation might help them to connect with the multiplicative reasoning they have already done. If they are not familiar, you may wish to spend some time introducing this representation before linking it to pie charts. Further information about using bar models as representations can be useful can be found on the NCETM website (see the link in the very last slide).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191490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If 360</a:t>
            </a:r>
            <a:r>
              <a:rPr lang="en-GB" sz="2000" b="0" dirty="0">
                <a:solidFill>
                  <a:srgbClr val="008080"/>
                </a:solidFill>
                <a:latin typeface="Times New Roman" panose="02020603050405020304" pitchFamily="18" charset="0"/>
                <a:cs typeface="Times New Roman" panose="02020603050405020304" pitchFamily="18" charset="0"/>
              </a:rPr>
              <a:t>° represents 30 people, what angle would represent 1 person?</a:t>
            </a:r>
          </a:p>
          <a:p>
            <a:r>
              <a:rPr lang="en-GB" sz="2000" b="0" dirty="0">
                <a:solidFill>
                  <a:srgbClr val="008080"/>
                </a:solidFill>
                <a:latin typeface="Times New Roman" panose="02020603050405020304" pitchFamily="18" charset="0"/>
                <a:cs typeface="Times New Roman" panose="02020603050405020304" pitchFamily="18" charset="0"/>
              </a:rPr>
              <a:t>If 30 people are represented by </a:t>
            </a:r>
            <a:r>
              <a:rPr lang="en-GB" sz="2000" b="0" dirty="0">
                <a:solidFill>
                  <a:srgbClr val="008080"/>
                </a:solidFill>
                <a:latin typeface="Myriad Pro"/>
              </a:rPr>
              <a:t>360</a:t>
            </a:r>
            <a:r>
              <a:rPr lang="en-GB" sz="2000" b="0" dirty="0">
                <a:solidFill>
                  <a:srgbClr val="008080"/>
                </a:solidFill>
                <a:latin typeface="Times New Roman" panose="02020603050405020304" pitchFamily="18" charset="0"/>
                <a:cs typeface="Times New Roman" panose="02020603050405020304" pitchFamily="18" charset="0"/>
              </a:rPr>
              <a:t>°, 1 person would be represented by __.</a:t>
            </a:r>
          </a:p>
          <a:p>
            <a:r>
              <a:rPr lang="en-GB" sz="2000" b="0" dirty="0">
                <a:solidFill>
                  <a:srgbClr val="008080"/>
                </a:solidFill>
                <a:latin typeface="Myriad Pro"/>
              </a:rPr>
              <a:t>If I know what angle 1 person represents, what else do I know?</a:t>
            </a:r>
          </a:p>
          <a:p>
            <a:r>
              <a:rPr lang="en-GB" sz="2000" b="0" dirty="0">
                <a:solidFill>
                  <a:srgbClr val="008080"/>
                </a:solidFill>
                <a:latin typeface="Myriad Pro"/>
              </a:rPr>
              <a:t>What do I need to multiply by to go from __ to 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latin typeface="Times New Roman" panose="02020603050405020304" pitchFamily="18" charset="0"/>
                <a:cs typeface="Times New Roman" panose="02020603050405020304" pitchFamily="18" charset="0"/>
              </a:rPr>
              <a:t>If __ people are represented by </a:t>
            </a:r>
            <a:r>
              <a:rPr lang="en-GB" sz="2000" b="0" dirty="0">
                <a:solidFill>
                  <a:srgbClr val="008080"/>
                </a:solidFill>
                <a:latin typeface="Myriad Pro"/>
              </a:rPr>
              <a:t>__</a:t>
            </a:r>
            <a:r>
              <a:rPr lang="en-GB" sz="2000" b="0" dirty="0">
                <a:solidFill>
                  <a:srgbClr val="008080"/>
                </a:solidFill>
                <a:latin typeface="Times New Roman" panose="02020603050405020304" pitchFamily="18" charset="0"/>
                <a:cs typeface="Times New Roman" panose="02020603050405020304" pitchFamily="18" charset="0"/>
              </a:rPr>
              <a:t>°, __ people would be represented by __.</a:t>
            </a:r>
          </a:p>
          <a:p>
            <a:endParaRPr lang="en-GB" sz="2000" b="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If students are familiar with ratio tables, then this representation might help them to connect with the multiplicative reasoning they have already done. If they are not familiar, you may wish to spend some time introducing this representation before linking it to pie charts. Further information about using ratio tables as representations can be useful can be found on the NCETM website (see the link in the very last slide).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304172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is the same/different about the bar model/ratio table?</a:t>
            </a:r>
          </a:p>
          <a:p>
            <a:pPr>
              <a:spcBef>
                <a:spcPts val="400"/>
              </a:spcBef>
              <a:spcAft>
                <a:spcPts val="400"/>
              </a:spcAft>
            </a:pPr>
            <a:r>
              <a:rPr lang="en-GB" sz="2000" dirty="0">
                <a:solidFill>
                  <a:srgbClr val="008080"/>
                </a:solidFill>
                <a:latin typeface="Myriad Pro"/>
              </a:rPr>
              <a:t>Where is the angle value of ‘1 person’ in each representation? Where is the angle value of ‘three people’?</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These two representations offer an alternative to remembering a process for constructing a pie chart. How might they support students to have a deeper understanding of a pie chart’s structure?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49924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these representations can be found on page 15 of the 5.1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1174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Which will be the biggest sector of your pie chart? Which will be the smallest?</a:t>
            </a:r>
          </a:p>
          <a:p>
            <a:pPr>
              <a:spcBef>
                <a:spcPts val="400"/>
              </a:spcBef>
              <a:spcAft>
                <a:spcPts val="400"/>
              </a:spcAft>
            </a:pPr>
            <a:r>
              <a:rPr lang="en-GB" sz="2000" dirty="0">
                <a:solidFill>
                  <a:srgbClr val="008080"/>
                </a:solidFill>
                <a:latin typeface="Myriad Pro"/>
              </a:rPr>
              <a:t>How many students were in the class in total? </a:t>
            </a:r>
          </a:p>
          <a:p>
            <a:pPr>
              <a:spcBef>
                <a:spcPts val="400"/>
              </a:spcBef>
              <a:spcAft>
                <a:spcPts val="400"/>
              </a:spcAft>
            </a:pPr>
            <a:r>
              <a:rPr lang="en-GB" sz="2000" dirty="0">
                <a:solidFill>
                  <a:srgbClr val="008080"/>
                </a:solidFill>
                <a:latin typeface="Myriad Pro"/>
              </a:rPr>
              <a:t>What fraction of the class did each chore?</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Think about how much support students will need to access this task, and what questions you might ask to help structure their thinking. There many ways in which you might prompt them to get started; there are some examples in the suggested questions above.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3525763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This task can be found on page 16 of the 5.1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789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will be the biggest sector of your pie chart? Which will be the smallest?</a:t>
            </a:r>
          </a:p>
          <a:p>
            <a:pPr>
              <a:spcBef>
                <a:spcPts val="400"/>
              </a:spcBef>
              <a:spcAft>
                <a:spcPts val="400"/>
              </a:spcAft>
            </a:pPr>
            <a:r>
              <a:rPr lang="en-GB" sz="2000" dirty="0">
                <a:solidFill>
                  <a:srgbClr val="008080"/>
                </a:solidFill>
                <a:latin typeface="Myriad Pro"/>
              </a:rPr>
              <a:t>How is this different from reading from a bar chart or numerical table?</a:t>
            </a:r>
          </a:p>
          <a:p>
            <a:pPr>
              <a:spcBef>
                <a:spcPts val="400"/>
              </a:spcBef>
              <a:spcAft>
                <a:spcPts val="400"/>
              </a:spcAft>
            </a:pPr>
            <a:r>
              <a:rPr lang="en-GB" sz="2000" dirty="0">
                <a:solidFill>
                  <a:srgbClr val="008080"/>
                </a:solidFill>
                <a:latin typeface="Myriad Pro"/>
              </a:rPr>
              <a:t>What is the total number of students represented here? </a:t>
            </a:r>
          </a:p>
          <a:p>
            <a:pPr>
              <a:spcBef>
                <a:spcPts val="400"/>
              </a:spcBef>
              <a:spcAft>
                <a:spcPts val="400"/>
              </a:spcAft>
            </a:pPr>
            <a:r>
              <a:rPr lang="en-GB" sz="2000" dirty="0">
                <a:solidFill>
                  <a:srgbClr val="008080"/>
                </a:solidFill>
                <a:latin typeface="Myriad Pro"/>
              </a:rPr>
              <a:t>What would happen if you created your pie chart based on the number of faces, rather than the number of students (or vice versa)? Why is this?</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b="0" dirty="0">
                <a:solidFill>
                  <a:srgbClr val="008080"/>
                </a:solidFill>
                <a:latin typeface="Myriad Pro"/>
              </a:rPr>
              <a:t>Offering some data in one form and asking for it to be re-presented in a different one can support and challenge students to deepen their thinking. What questions or prompts might they need to support them? What other data representations might they be able to work with?</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146790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Statistics and probability.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016789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This question can be found on page 22 of the 5.1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7645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about the representations and structure involved in this key idea can be found </a:t>
            </a:r>
            <a:r>
              <a:rPr lang="en-GB"/>
              <a:t>on page 5-7of </a:t>
            </a:r>
            <a:r>
              <a:rPr lang="en-GB" dirty="0"/>
              <a:t>the Statistics and probability Theme Overview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2980011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008080"/>
                </a:solidFill>
                <a:effectLst/>
                <a:latin typeface="Myriad Pro"/>
                <a:ea typeface="Calibri" panose="020F0502020204030204" pitchFamily="34" charset="0"/>
                <a:cs typeface="Times New Roman" panose="02020603050405020304" pitchFamily="18" charset="0"/>
              </a:rPr>
              <a:t>More information about bar models and ratio tables can be found in the NCETM’s </a:t>
            </a:r>
            <a:r>
              <a:rPr lang="en-GB" sz="1200" dirty="0">
                <a:latin typeface="Myriad Pro"/>
              </a:rPr>
              <a:t>Using mathematical representations at KS3 document</a:t>
            </a:r>
            <a:r>
              <a:rPr lang="en-GB" sz="1200" baseline="0" dirty="0">
                <a:solidFill>
                  <a:srgbClr val="008080"/>
                </a:solidFill>
                <a:effectLst/>
                <a:latin typeface="Myriad Pro"/>
                <a:ea typeface="Calibri" panose="020F0502020204030204" pitchFamily="34" charset="0"/>
                <a:cs typeface="Times New Roman" panose="02020603050405020304" pitchFamily="18" charset="0"/>
              </a:rPr>
              <a:t>. Bar models and ratio tables are used in the context of pie charts in Example 2 of this slide deck, which can also be found in the 5.1 Core Concept document. Links to both of these are on the final slide.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371416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611348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3960485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419001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4000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Statistical representations and measures can be found on page 2 of the 5.1 Core Concept document. </a:t>
            </a:r>
          </a:p>
          <a:p>
            <a:endParaRPr lang="en-GB" dirty="0"/>
          </a:p>
          <a:p>
            <a:r>
              <a:rPr lang="en-GB" dirty="0"/>
              <a:t>The background to each key idea is also explored in more detail on the following pages:</a:t>
            </a:r>
          </a:p>
          <a:p>
            <a:r>
              <a:rPr lang="en-GB" dirty="0"/>
              <a:t>5.1.1 Understand and calculate accurately measures of central tendency and spread – page 5</a:t>
            </a:r>
          </a:p>
          <a:p>
            <a:r>
              <a:rPr lang="en-GB" dirty="0"/>
              <a:t>5.1.2 Construct accurately statistical representations – page 5</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for multiplication and fractions in spines 2 and 3 of the NCETM primary mastery professional development materials (linked on final slide).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Statistics and probability 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228600" indent="-228600">
              <a:buAutoNum type="alphaLcParenR"/>
            </a:pPr>
            <a:r>
              <a:rPr lang="en-GB" dirty="0"/>
              <a:t>NCETM primary assessment materials, year 5 page 28</a:t>
            </a:r>
          </a:p>
          <a:p>
            <a:pPr marL="228600" indent="-228600">
              <a:buAutoNum type="alphaLcParenR"/>
            </a:pPr>
            <a:r>
              <a:rPr lang="en-GB" dirty="0"/>
              <a:t>NCETM primary assessment materials, year 6 page 25</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79366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NCETM primary assessment materials, year 6 pages 37-38</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14 of the 5.1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06/10/2021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aqpap5j5/ncetm_ks3_cc_5_1.pdf" TargetMode="External"/><Relationship Id="rId2" Type="http://schemas.openxmlformats.org/officeDocument/2006/relationships/hyperlink" Target="https://www.ncetm.org.uk/media/lyyj1i4x/ncetm_ks3_theme_5.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4668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50639" TargetMode="External"/><Relationship Id="rId5" Type="http://schemas.openxmlformats.org/officeDocument/2006/relationships/hyperlink" Target="https://www.ncetm.org.uk/classroom-resources/secmm-using-mathematical-representations-at-ks3/" TargetMode="External"/><Relationship Id="rId4" Type="http://schemas.openxmlformats.org/officeDocument/2006/relationships/hyperlink" Target="https://www.ncetm.org.uk/media/lyyj1i4x/ncetm_ks3_theme_5.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lyyj1i4x/ncetm_ks3_theme_5.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aqpap5j5/ncetm_ks3_cc_5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95400" y="2420890"/>
            <a:ext cx="6049764" cy="648071"/>
          </a:xfrm>
        </p:spPr>
        <p:txBody>
          <a:bodyPr>
            <a:normAutofit fontScale="90000"/>
          </a:bodyPr>
          <a:lstStyle/>
          <a:p>
            <a:r>
              <a:rPr lang="en-GB" dirty="0"/>
              <a:t>Constructing pie charts from different data representations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5.1 Statistical representations and measures)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5" name="TextBox 4">
            <a:extLst>
              <a:ext uri="{FF2B5EF4-FFF2-40B4-BE49-F238E27FC236}">
                <a16:creationId xmlns:a16="http://schemas.microsoft.com/office/drawing/2014/main" id="{BDCE2144-6C42-4094-8E84-4D2768E7F45E}"/>
              </a:ext>
            </a:extLst>
          </p:cNvPr>
          <p:cNvSpPr txBox="1"/>
          <p:nvPr/>
        </p:nvSpPr>
        <p:spPr>
          <a:xfrm>
            <a:off x="3431704" y="2489738"/>
            <a:ext cx="3751239" cy="3247043"/>
          </a:xfrm>
          <a:prstGeom prst="rect">
            <a:avLst/>
          </a:prstGeom>
          <a:noFill/>
        </p:spPr>
        <p:txBody>
          <a:bodyPr wrap="square">
            <a:spAutoFit/>
          </a:bodyPr>
          <a:lstStyle/>
          <a:p>
            <a:pPr marL="342900" indent="-342900">
              <a:spcAft>
                <a:spcPts val="600"/>
              </a:spcAft>
            </a:pPr>
            <a:r>
              <a:rPr lang="en-GB" sz="2000" dirty="0">
                <a:solidFill>
                  <a:srgbClr val="585858"/>
                </a:solidFill>
                <a:latin typeface="+mj-lt"/>
              </a:rPr>
              <a:t>Angle C is the smallest angle. </a:t>
            </a:r>
          </a:p>
          <a:p>
            <a:pPr marL="342900" indent="-342900">
              <a:spcAft>
                <a:spcPts val="600"/>
              </a:spcAft>
            </a:pPr>
            <a:r>
              <a:rPr lang="en-GB" sz="2000" dirty="0">
                <a:solidFill>
                  <a:srgbClr val="585858"/>
                </a:solidFill>
                <a:latin typeface="+mj-lt"/>
              </a:rPr>
              <a:t>Angle D is the largest angle. </a:t>
            </a:r>
          </a:p>
          <a:p>
            <a:pPr marL="342900" indent="-342900">
              <a:spcAft>
                <a:spcPts val="600"/>
              </a:spcAft>
            </a:pPr>
            <a:r>
              <a:rPr lang="en-GB" sz="2000" dirty="0">
                <a:solidFill>
                  <a:srgbClr val="585858"/>
                </a:solidFill>
                <a:latin typeface="+mj-lt"/>
              </a:rPr>
              <a:t>All the angles are the same size.</a:t>
            </a:r>
          </a:p>
          <a:p>
            <a:pPr marL="342900" indent="-342900">
              <a:spcAft>
                <a:spcPts val="600"/>
              </a:spcAft>
            </a:pPr>
            <a:r>
              <a:rPr lang="en-GB" sz="2000" dirty="0">
                <a:solidFill>
                  <a:srgbClr val="585858"/>
                </a:solidFill>
                <a:latin typeface="+mj-lt"/>
              </a:rPr>
              <a:t>Angle B is a right angle. </a:t>
            </a:r>
          </a:p>
          <a:p>
            <a:pPr marL="342900" indent="-342900">
              <a:spcAft>
                <a:spcPts val="600"/>
              </a:spcAft>
            </a:pPr>
            <a:r>
              <a:rPr lang="en-GB" sz="2000" dirty="0">
                <a:solidFill>
                  <a:srgbClr val="585858"/>
                </a:solidFill>
                <a:latin typeface="+mj-lt"/>
              </a:rPr>
              <a:t>Angle B is an obtuse angle. </a:t>
            </a:r>
          </a:p>
          <a:p>
            <a:pPr marL="342900" indent="-342900">
              <a:spcAft>
                <a:spcPts val="600"/>
              </a:spcAft>
            </a:pPr>
            <a:r>
              <a:rPr lang="en-GB" sz="2000" dirty="0">
                <a:solidFill>
                  <a:srgbClr val="585858"/>
                </a:solidFill>
                <a:latin typeface="+mj-lt"/>
              </a:rPr>
              <a:t>Explain your reasoning.</a:t>
            </a:r>
          </a:p>
        </p:txBody>
      </p:sp>
      <p:pic>
        <p:nvPicPr>
          <p:cNvPr id="7" name="Picture 6">
            <a:extLst>
              <a:ext uri="{FF2B5EF4-FFF2-40B4-BE49-F238E27FC236}">
                <a16:creationId xmlns:a16="http://schemas.microsoft.com/office/drawing/2014/main" id="{261E90D5-A6CD-497D-AAE4-A127FBC8F137}"/>
              </a:ext>
            </a:extLst>
          </p:cNvPr>
          <p:cNvPicPr>
            <a:picLocks noChangeAspect="1"/>
          </p:cNvPicPr>
          <p:nvPr/>
        </p:nvPicPr>
        <p:blipFill>
          <a:blip r:embed="rId3"/>
          <a:stretch>
            <a:fillRect/>
          </a:stretch>
        </p:blipFill>
        <p:spPr>
          <a:xfrm>
            <a:off x="352366" y="2684011"/>
            <a:ext cx="2830290" cy="2858499"/>
          </a:xfrm>
          <a:prstGeom prst="rect">
            <a:avLst/>
          </a:prstGeom>
        </p:spPr>
      </p:pic>
      <p:sp>
        <p:nvSpPr>
          <p:cNvPr id="8" name="TextBox 7">
            <a:extLst>
              <a:ext uri="{FF2B5EF4-FFF2-40B4-BE49-F238E27FC236}">
                <a16:creationId xmlns:a16="http://schemas.microsoft.com/office/drawing/2014/main" id="{9E92254F-BCDB-439C-8C8C-71466FDF075F}"/>
              </a:ext>
            </a:extLst>
          </p:cNvPr>
          <p:cNvSpPr txBox="1"/>
          <p:nvPr/>
        </p:nvSpPr>
        <p:spPr>
          <a:xfrm>
            <a:off x="767408" y="1175805"/>
            <a:ext cx="6336704" cy="1154162"/>
          </a:xfrm>
          <a:prstGeom prst="rect">
            <a:avLst/>
          </a:prstGeom>
          <a:noFill/>
        </p:spPr>
        <p:txBody>
          <a:bodyPr wrap="square">
            <a:spAutoFit/>
          </a:bodyPr>
          <a:lstStyle/>
          <a:p>
            <a:pPr>
              <a:spcAft>
                <a:spcPts val="600"/>
              </a:spcAft>
              <a:buNone/>
            </a:pPr>
            <a:r>
              <a:rPr lang="en-GB" sz="2000" dirty="0">
                <a:solidFill>
                  <a:srgbClr val="585858"/>
                </a:solidFill>
                <a:latin typeface="+mj-lt"/>
              </a:rPr>
              <a:t>The circle is divided into quarters by the two diameter lines and four angles A, B, C and D are marked. </a:t>
            </a:r>
          </a:p>
          <a:p>
            <a:pPr>
              <a:spcAft>
                <a:spcPts val="600"/>
              </a:spcAft>
              <a:buNone/>
            </a:pPr>
            <a:r>
              <a:rPr lang="en-GB" sz="2000" dirty="0">
                <a:solidFill>
                  <a:srgbClr val="585858"/>
                </a:solidFill>
                <a:latin typeface="+mj-lt"/>
              </a:rPr>
              <a:t>Are the statements below true or false? </a:t>
            </a:r>
          </a:p>
        </p:txBody>
      </p:sp>
      <p:sp>
        <p:nvSpPr>
          <p:cNvPr id="9" name="TextBox 8">
            <a:extLst>
              <a:ext uri="{FF2B5EF4-FFF2-40B4-BE49-F238E27FC236}">
                <a16:creationId xmlns:a16="http://schemas.microsoft.com/office/drawing/2014/main" id="{5B7F4225-7BE1-446F-91C6-9F43DC566E74}"/>
              </a:ext>
            </a:extLst>
          </p:cNvPr>
          <p:cNvSpPr txBox="1"/>
          <p:nvPr/>
        </p:nvSpPr>
        <p:spPr>
          <a:xfrm>
            <a:off x="375566" y="1175805"/>
            <a:ext cx="617311" cy="400110"/>
          </a:xfrm>
          <a:prstGeom prst="rect">
            <a:avLst/>
          </a:prstGeom>
          <a:noFill/>
        </p:spPr>
        <p:txBody>
          <a:bodyPr wrap="square">
            <a:spAutoFit/>
          </a:bodyPr>
          <a:lstStyle/>
          <a:p>
            <a:pPr>
              <a:buNone/>
            </a:pPr>
            <a:r>
              <a:rPr lang="en-GB" sz="2000" dirty="0">
                <a:solidFill>
                  <a:srgbClr val="00628C"/>
                </a:solidFill>
                <a:latin typeface="+mj-lt"/>
              </a:rPr>
              <a:t>a)</a:t>
            </a:r>
          </a:p>
        </p:txBody>
      </p:sp>
      <p:sp>
        <p:nvSpPr>
          <p:cNvPr id="10" name="TextBox 9">
            <a:extLst>
              <a:ext uri="{FF2B5EF4-FFF2-40B4-BE49-F238E27FC236}">
                <a16:creationId xmlns:a16="http://schemas.microsoft.com/office/drawing/2014/main" id="{06E0E3F7-BAAF-4C1D-8428-3A3763880BF9}"/>
              </a:ext>
            </a:extLst>
          </p:cNvPr>
          <p:cNvSpPr txBox="1"/>
          <p:nvPr/>
        </p:nvSpPr>
        <p:spPr>
          <a:xfrm>
            <a:off x="8110194" y="1239783"/>
            <a:ext cx="3689109" cy="2062103"/>
          </a:xfrm>
          <a:prstGeom prst="rect">
            <a:avLst/>
          </a:prstGeom>
          <a:noFill/>
        </p:spPr>
        <p:txBody>
          <a:bodyPr wrap="square">
            <a:spAutoFit/>
          </a:bodyPr>
          <a:lstStyle/>
          <a:p>
            <a:pPr>
              <a:buNone/>
            </a:pPr>
            <a:r>
              <a:rPr lang="en-GB" sz="2000" dirty="0">
                <a:solidFill>
                  <a:srgbClr val="585858"/>
                </a:solidFill>
                <a:latin typeface="+mj-lt"/>
              </a:rPr>
              <a:t>The pie chart shows the ingredients needed to make a breakfast cereal. </a:t>
            </a:r>
          </a:p>
          <a:p>
            <a:pPr>
              <a:buNone/>
            </a:pPr>
            <a:endParaRPr lang="en-GB" sz="2000" dirty="0">
              <a:solidFill>
                <a:srgbClr val="585858"/>
              </a:solidFill>
              <a:latin typeface="+mj-lt"/>
            </a:endParaRPr>
          </a:p>
          <a:p>
            <a:pPr>
              <a:buNone/>
            </a:pPr>
            <a:r>
              <a:rPr lang="en-GB" sz="2000" dirty="0">
                <a:solidFill>
                  <a:srgbClr val="585858"/>
                </a:solidFill>
                <a:latin typeface="+mj-lt"/>
              </a:rPr>
              <a:t>Estimate the percentage of the mixture that is sultanas.</a:t>
            </a:r>
          </a:p>
        </p:txBody>
      </p:sp>
      <p:pic>
        <p:nvPicPr>
          <p:cNvPr id="11" name="Picture 10">
            <a:extLst>
              <a:ext uri="{FF2B5EF4-FFF2-40B4-BE49-F238E27FC236}">
                <a16:creationId xmlns:a16="http://schemas.microsoft.com/office/drawing/2014/main" id="{126DFCD5-86BD-4B0C-8EF4-140A00308A06}"/>
              </a:ext>
            </a:extLst>
          </p:cNvPr>
          <p:cNvPicPr>
            <a:picLocks noChangeAspect="1"/>
          </p:cNvPicPr>
          <p:nvPr/>
        </p:nvPicPr>
        <p:blipFill>
          <a:blip r:embed="rId4"/>
          <a:stretch>
            <a:fillRect/>
          </a:stretch>
        </p:blipFill>
        <p:spPr>
          <a:xfrm>
            <a:off x="8851962" y="3395700"/>
            <a:ext cx="2205571" cy="2205571"/>
          </a:xfrm>
          <a:prstGeom prst="rect">
            <a:avLst/>
          </a:prstGeom>
        </p:spPr>
      </p:pic>
      <p:sp>
        <p:nvSpPr>
          <p:cNvPr id="12" name="TextBox 11">
            <a:extLst>
              <a:ext uri="{FF2B5EF4-FFF2-40B4-BE49-F238E27FC236}">
                <a16:creationId xmlns:a16="http://schemas.microsoft.com/office/drawing/2014/main" id="{838A1C35-007F-4A8D-A56C-5DC0604CA970}"/>
              </a:ext>
            </a:extLst>
          </p:cNvPr>
          <p:cNvSpPr txBox="1"/>
          <p:nvPr/>
        </p:nvSpPr>
        <p:spPr>
          <a:xfrm>
            <a:off x="7720606" y="1212722"/>
            <a:ext cx="508406" cy="400110"/>
          </a:xfrm>
          <a:prstGeom prst="rect">
            <a:avLst/>
          </a:prstGeom>
          <a:noFill/>
        </p:spPr>
        <p:txBody>
          <a:bodyPr wrap="square">
            <a:spAutoFit/>
          </a:bodyPr>
          <a:lstStyle/>
          <a:p>
            <a:pPr>
              <a:buNone/>
            </a:pPr>
            <a:r>
              <a:rPr lang="en-GB" sz="2000" dirty="0">
                <a:solidFill>
                  <a:srgbClr val="00628C"/>
                </a:solidFill>
                <a:latin typeface="+mj-lt"/>
              </a:rPr>
              <a:t>b)</a:t>
            </a:r>
          </a:p>
        </p:txBody>
      </p:sp>
    </p:spTree>
    <p:extLst>
      <p:ext uri="{BB962C8B-B14F-4D97-AF65-F5344CB8AC3E}">
        <p14:creationId xmlns:p14="http://schemas.microsoft.com/office/powerpoint/2010/main" val="401227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pic>
        <p:nvPicPr>
          <p:cNvPr id="5" name="Picture 4">
            <a:extLst>
              <a:ext uri="{FF2B5EF4-FFF2-40B4-BE49-F238E27FC236}">
                <a16:creationId xmlns:a16="http://schemas.microsoft.com/office/drawing/2014/main" id="{A237ED6E-DAD7-462C-B7C0-26E586F004C1}"/>
              </a:ext>
            </a:extLst>
          </p:cNvPr>
          <p:cNvPicPr>
            <a:picLocks noChangeAspect="1"/>
          </p:cNvPicPr>
          <p:nvPr/>
        </p:nvPicPr>
        <p:blipFill rotWithShape="1">
          <a:blip r:embed="rId3"/>
          <a:srcRect l="3713"/>
          <a:stretch/>
        </p:blipFill>
        <p:spPr>
          <a:xfrm>
            <a:off x="1631504" y="1761654"/>
            <a:ext cx="2952328" cy="2958393"/>
          </a:xfrm>
          <a:prstGeom prst="rect">
            <a:avLst/>
          </a:prstGeom>
        </p:spPr>
      </p:pic>
      <p:sp>
        <p:nvSpPr>
          <p:cNvPr id="7" name="TextBox 6">
            <a:extLst>
              <a:ext uri="{FF2B5EF4-FFF2-40B4-BE49-F238E27FC236}">
                <a16:creationId xmlns:a16="http://schemas.microsoft.com/office/drawing/2014/main" id="{97DA4C51-ADB2-4369-BCBD-7C7C24A4FAC2}"/>
              </a:ext>
            </a:extLst>
          </p:cNvPr>
          <p:cNvSpPr txBox="1"/>
          <p:nvPr/>
        </p:nvSpPr>
        <p:spPr>
          <a:xfrm>
            <a:off x="4728959" y="1978966"/>
            <a:ext cx="6552728" cy="2523768"/>
          </a:xfrm>
          <a:prstGeom prst="rect">
            <a:avLst/>
          </a:prstGeom>
          <a:noFill/>
        </p:spPr>
        <p:txBody>
          <a:bodyPr wrap="square">
            <a:spAutoFit/>
          </a:bodyPr>
          <a:lstStyle/>
          <a:p>
            <a:pPr>
              <a:spcAft>
                <a:spcPts val="600"/>
              </a:spcAft>
              <a:buNone/>
            </a:pPr>
            <a:r>
              <a:rPr lang="en-GB" sz="2000" dirty="0">
                <a:solidFill>
                  <a:srgbClr val="585858"/>
                </a:solidFill>
                <a:latin typeface="+mj-lt"/>
              </a:rPr>
              <a:t>The sector representing the amount of strawberries takes up 22% of the pie chart.</a:t>
            </a:r>
          </a:p>
          <a:p>
            <a:pPr>
              <a:spcAft>
                <a:spcPts val="600"/>
              </a:spcAft>
              <a:buNone/>
            </a:pPr>
            <a:r>
              <a:rPr lang="en-GB" sz="2000" dirty="0">
                <a:solidFill>
                  <a:srgbClr val="585858"/>
                </a:solidFill>
                <a:latin typeface="+mj-lt"/>
              </a:rPr>
              <a:t>The sector representing the amount of apple is twice as big as the sector representing the amount of strawberries.</a:t>
            </a:r>
          </a:p>
          <a:p>
            <a:pPr>
              <a:spcAft>
                <a:spcPts val="600"/>
              </a:spcAft>
              <a:buNone/>
            </a:pPr>
            <a:r>
              <a:rPr lang="en-GB" sz="2000" dirty="0">
                <a:solidFill>
                  <a:srgbClr val="585858"/>
                </a:solidFill>
                <a:latin typeface="+mj-lt"/>
              </a:rPr>
              <a:t>The sectors representing the amount of yoghurt and the amount of banana are identical.</a:t>
            </a:r>
          </a:p>
        </p:txBody>
      </p:sp>
      <p:sp>
        <p:nvSpPr>
          <p:cNvPr id="8" name="TextBox 7">
            <a:extLst>
              <a:ext uri="{FF2B5EF4-FFF2-40B4-BE49-F238E27FC236}">
                <a16:creationId xmlns:a16="http://schemas.microsoft.com/office/drawing/2014/main" id="{382B6AF0-7546-4CEE-98C3-8624B9B3D943}"/>
              </a:ext>
            </a:extLst>
          </p:cNvPr>
          <p:cNvSpPr txBox="1"/>
          <p:nvPr/>
        </p:nvSpPr>
        <p:spPr>
          <a:xfrm>
            <a:off x="1104762" y="1271630"/>
            <a:ext cx="10391838" cy="400110"/>
          </a:xfrm>
          <a:prstGeom prst="rect">
            <a:avLst/>
          </a:prstGeom>
          <a:noFill/>
        </p:spPr>
        <p:txBody>
          <a:bodyPr wrap="square">
            <a:spAutoFit/>
          </a:bodyPr>
          <a:lstStyle/>
          <a:p>
            <a:pPr>
              <a:spcAft>
                <a:spcPts val="600"/>
              </a:spcAft>
              <a:buNone/>
            </a:pPr>
            <a:r>
              <a:rPr lang="en-GB" sz="2000" dirty="0">
                <a:solidFill>
                  <a:srgbClr val="585858"/>
                </a:solidFill>
                <a:latin typeface="+mj-lt"/>
              </a:rPr>
              <a:t>The pie chart represents the proportions of the four ingredients in a smoothie drink. </a:t>
            </a:r>
          </a:p>
        </p:txBody>
      </p:sp>
      <p:sp>
        <p:nvSpPr>
          <p:cNvPr id="9" name="TextBox 8">
            <a:extLst>
              <a:ext uri="{FF2B5EF4-FFF2-40B4-BE49-F238E27FC236}">
                <a16:creationId xmlns:a16="http://schemas.microsoft.com/office/drawing/2014/main" id="{FE3D37F1-A16D-4B17-AD6A-0969ACFA08D7}"/>
              </a:ext>
            </a:extLst>
          </p:cNvPr>
          <p:cNvSpPr txBox="1"/>
          <p:nvPr/>
        </p:nvSpPr>
        <p:spPr>
          <a:xfrm>
            <a:off x="1104762" y="4840102"/>
            <a:ext cx="10163396" cy="1015663"/>
          </a:xfrm>
          <a:prstGeom prst="rect">
            <a:avLst/>
          </a:prstGeom>
          <a:noFill/>
        </p:spPr>
        <p:txBody>
          <a:bodyPr wrap="square">
            <a:spAutoFit/>
          </a:bodyPr>
          <a:lstStyle/>
          <a:p>
            <a:pPr marR="0" lvl="0" indent="0" fontAlgn="auto">
              <a:lnSpc>
                <a:spcPct val="100000"/>
              </a:lnSpc>
              <a:spcBef>
                <a:spcPts val="0"/>
              </a:spcBef>
              <a:spcAft>
                <a:spcPts val="600"/>
              </a:spcAft>
              <a:buClrTx/>
              <a:buSzTx/>
              <a:buFontTx/>
              <a:buNone/>
              <a:tabLst/>
              <a:defRPr/>
            </a:pPr>
            <a:r>
              <a:rPr lang="en-GB" sz="2000" dirty="0">
                <a:solidFill>
                  <a:srgbClr val="585858"/>
                </a:solidFill>
                <a:latin typeface="+mj-lt"/>
              </a:rPr>
              <a:t>Calculate the percentage of bananas needed to make a smoothie drink. What percentage of bananas would be needed to make two smoothie drinks? Explain your reasoning.</a:t>
            </a:r>
          </a:p>
        </p:txBody>
      </p:sp>
      <p:sp>
        <p:nvSpPr>
          <p:cNvPr id="10" name="TextBox 9">
            <a:extLst>
              <a:ext uri="{FF2B5EF4-FFF2-40B4-BE49-F238E27FC236}">
                <a16:creationId xmlns:a16="http://schemas.microsoft.com/office/drawing/2014/main" id="{F10AA7E9-BC96-4AE1-A209-B29C969071D8}"/>
              </a:ext>
            </a:extLst>
          </p:cNvPr>
          <p:cNvSpPr txBox="1"/>
          <p:nvPr/>
        </p:nvSpPr>
        <p:spPr>
          <a:xfrm>
            <a:off x="695400" y="1275933"/>
            <a:ext cx="556831" cy="400110"/>
          </a:xfrm>
          <a:prstGeom prst="rect">
            <a:avLst/>
          </a:prstGeom>
          <a:noFill/>
        </p:spPr>
        <p:txBody>
          <a:bodyPr wrap="square">
            <a:spAutoFit/>
          </a:bodyPr>
          <a:lstStyle/>
          <a:p>
            <a:pPr>
              <a:buNone/>
            </a:pPr>
            <a:r>
              <a:rPr lang="en-GB" sz="2000" dirty="0">
                <a:solidFill>
                  <a:srgbClr val="00628C"/>
                </a:solidFill>
                <a:latin typeface="+mj-lt"/>
              </a:rPr>
              <a:t>c)</a:t>
            </a:r>
          </a:p>
        </p:txBody>
      </p:sp>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eriod"/>
            </a:pPr>
            <a:r>
              <a:rPr lang="en-GB" dirty="0"/>
              <a:t>Drawing upon more than one area of learning</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Constructing pie charts may present students with some challenges because it draws upon more than one area of prior learning. Students should have an understanding of multiplicative reasoning, be able to use a calculator and use rulers and angle measurers or protractors to construct lines and angles. </a:t>
            </a:r>
          </a:p>
          <a:p>
            <a:r>
              <a:rPr lang="en-GB" dirty="0"/>
              <a:t>How can you ensure that your students are prepared to apply this prior learning to the construction of pie charts?</a:t>
            </a:r>
          </a:p>
          <a:p>
            <a:r>
              <a:rPr lang="en-GB" dirty="0"/>
              <a:t>When might it be appropriate to provide scaffolds and supports?</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Construct pie charts, using the knowledge that angles in a full turn sum to 360°</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5" name="TextBox 4">
            <a:extLst>
              <a:ext uri="{FF2B5EF4-FFF2-40B4-BE49-F238E27FC236}">
                <a16:creationId xmlns:a16="http://schemas.microsoft.com/office/drawing/2014/main" id="{D43182C6-8BE8-4520-A842-92CA68D23213}"/>
              </a:ext>
            </a:extLst>
          </p:cNvPr>
          <p:cNvSpPr txBox="1"/>
          <p:nvPr/>
        </p:nvSpPr>
        <p:spPr>
          <a:xfrm>
            <a:off x="551384" y="2348880"/>
            <a:ext cx="4176464" cy="2410916"/>
          </a:xfrm>
          <a:prstGeom prst="rect">
            <a:avLst/>
          </a:prstGeom>
          <a:noFill/>
        </p:spPr>
        <p:txBody>
          <a:bodyPr wrap="square">
            <a:spAutoFit/>
          </a:bodyPr>
          <a:lstStyle/>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Students in a martial arts class were asked how long it takes them to travel to the class. </a:t>
            </a:r>
          </a:p>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Construct a pie chart to represent these results.</a:t>
            </a:r>
          </a:p>
        </p:txBody>
      </p:sp>
      <p:graphicFrame>
        <p:nvGraphicFramePr>
          <p:cNvPr id="7" name="Table 6">
            <a:extLst>
              <a:ext uri="{FF2B5EF4-FFF2-40B4-BE49-F238E27FC236}">
                <a16:creationId xmlns:a16="http://schemas.microsoft.com/office/drawing/2014/main" id="{C46455A0-B2D0-40FC-9E07-9A1D34A9BA59}"/>
              </a:ext>
            </a:extLst>
          </p:cNvPr>
          <p:cNvGraphicFramePr>
            <a:graphicFrameLocks noGrp="1"/>
          </p:cNvGraphicFramePr>
          <p:nvPr>
            <p:extLst>
              <p:ext uri="{D42A27DB-BD31-4B8C-83A1-F6EECF244321}">
                <p14:modId xmlns:p14="http://schemas.microsoft.com/office/powerpoint/2010/main" val="442180755"/>
              </p:ext>
            </p:extLst>
          </p:nvPr>
        </p:nvGraphicFramePr>
        <p:xfrm>
          <a:off x="5142248" y="1781834"/>
          <a:ext cx="5994312" cy="3396973"/>
        </p:xfrm>
        <a:graphic>
          <a:graphicData uri="http://schemas.openxmlformats.org/drawingml/2006/table">
            <a:tbl>
              <a:tblPr firstRow="1" firstCol="1" bandRow="1">
                <a:tableStyleId>{912C8C85-51F0-491E-9774-3900AFEF0FD7}</a:tableStyleId>
              </a:tblPr>
              <a:tblGrid>
                <a:gridCol w="4191333">
                  <a:extLst>
                    <a:ext uri="{9D8B030D-6E8A-4147-A177-3AD203B41FA5}">
                      <a16:colId xmlns:a16="http://schemas.microsoft.com/office/drawing/2014/main" val="1804618460"/>
                    </a:ext>
                  </a:extLst>
                </a:gridCol>
                <a:gridCol w="1802979">
                  <a:extLst>
                    <a:ext uri="{9D8B030D-6E8A-4147-A177-3AD203B41FA5}">
                      <a16:colId xmlns:a16="http://schemas.microsoft.com/office/drawing/2014/main" val="310712713"/>
                    </a:ext>
                  </a:extLst>
                </a:gridCol>
              </a:tblGrid>
              <a:tr h="606908">
                <a:tc>
                  <a:txBody>
                    <a:bodyPr/>
                    <a:lstStyle/>
                    <a:p>
                      <a:pPr>
                        <a:lnSpc>
                          <a:spcPct val="107000"/>
                        </a:lnSpc>
                        <a:spcAft>
                          <a:spcPts val="800"/>
                        </a:spcAft>
                      </a:pPr>
                      <a:r>
                        <a:rPr lang="en-GB" sz="2000" b="1" dirty="0">
                          <a:solidFill>
                            <a:srgbClr val="585858"/>
                          </a:solidFill>
                          <a:effectLst/>
                        </a:rPr>
                        <a:t>Time taken to travel to the class (nearest minute)</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2000" b="1" dirty="0">
                          <a:solidFill>
                            <a:srgbClr val="585858"/>
                          </a:solidFill>
                          <a:effectLst/>
                        </a:rPr>
                        <a:t>Number of students</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1831237"/>
                  </a:ext>
                </a:extLst>
              </a:tr>
              <a:tr h="553690">
                <a:tc>
                  <a:txBody>
                    <a:bodyPr/>
                    <a:lstStyle/>
                    <a:p>
                      <a:pPr>
                        <a:lnSpc>
                          <a:spcPct val="107000"/>
                        </a:lnSpc>
                        <a:spcAft>
                          <a:spcPts val="800"/>
                        </a:spcAft>
                      </a:pPr>
                      <a:r>
                        <a:rPr lang="en-GB" sz="2000" b="0" dirty="0">
                          <a:solidFill>
                            <a:srgbClr val="585858"/>
                          </a:solidFill>
                          <a:effectLst/>
                        </a:rPr>
                        <a:t>15 minutes or less</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6</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2570073"/>
                  </a:ext>
                </a:extLst>
              </a:tr>
              <a:tr h="553690">
                <a:tc>
                  <a:txBody>
                    <a:bodyPr/>
                    <a:lstStyle/>
                    <a:p>
                      <a:pPr>
                        <a:lnSpc>
                          <a:spcPct val="107000"/>
                        </a:lnSpc>
                        <a:spcAft>
                          <a:spcPts val="800"/>
                        </a:spcAft>
                      </a:pPr>
                      <a:r>
                        <a:rPr lang="en-GB" sz="2000" b="0" dirty="0">
                          <a:solidFill>
                            <a:srgbClr val="585858"/>
                          </a:solidFill>
                          <a:effectLst/>
                        </a:rPr>
                        <a:t>From 16 to 30 minutes</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6</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434591"/>
                  </a:ext>
                </a:extLst>
              </a:tr>
              <a:tr h="553690">
                <a:tc>
                  <a:txBody>
                    <a:bodyPr/>
                    <a:lstStyle/>
                    <a:p>
                      <a:pPr>
                        <a:lnSpc>
                          <a:spcPct val="107000"/>
                        </a:lnSpc>
                        <a:spcAft>
                          <a:spcPts val="800"/>
                        </a:spcAft>
                      </a:pPr>
                      <a:r>
                        <a:rPr lang="en-GB" sz="2000" b="0" dirty="0">
                          <a:solidFill>
                            <a:srgbClr val="585858"/>
                          </a:solidFill>
                          <a:effectLst/>
                        </a:rPr>
                        <a:t>From 31 to 45 minutes</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12</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380489"/>
                  </a:ext>
                </a:extLst>
              </a:tr>
              <a:tr h="553690">
                <a:tc>
                  <a:txBody>
                    <a:bodyPr/>
                    <a:lstStyle/>
                    <a:p>
                      <a:pPr>
                        <a:lnSpc>
                          <a:spcPct val="107000"/>
                        </a:lnSpc>
                        <a:spcAft>
                          <a:spcPts val="800"/>
                        </a:spcAft>
                      </a:pPr>
                      <a:r>
                        <a:rPr lang="en-GB" sz="2000" b="0" dirty="0">
                          <a:solidFill>
                            <a:srgbClr val="585858"/>
                          </a:solidFill>
                          <a:effectLst/>
                        </a:rPr>
                        <a:t>From 46 to 60 minutes</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9</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150475"/>
                  </a:ext>
                </a:extLst>
              </a:tr>
              <a:tr h="553690">
                <a:tc>
                  <a:txBody>
                    <a:bodyPr/>
                    <a:lstStyle/>
                    <a:p>
                      <a:pPr>
                        <a:lnSpc>
                          <a:spcPct val="107000"/>
                        </a:lnSpc>
                        <a:spcAft>
                          <a:spcPts val="800"/>
                        </a:spcAft>
                      </a:pPr>
                      <a:r>
                        <a:rPr lang="en-GB" sz="2000" b="0" dirty="0">
                          <a:solidFill>
                            <a:srgbClr val="585858"/>
                          </a:solidFill>
                          <a:effectLst/>
                        </a:rPr>
                        <a:t>Over an hour</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3</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4691401"/>
                  </a:ext>
                </a:extLst>
              </a:tr>
            </a:tbl>
          </a:graphicData>
        </a:graphic>
      </p:graphicFrame>
    </p:spTree>
    <p:extLst>
      <p:ext uri="{BB962C8B-B14F-4D97-AF65-F5344CB8AC3E}">
        <p14:creationId xmlns:p14="http://schemas.microsoft.com/office/powerpoint/2010/main" val="71725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Construct pie charts, using the knowledge that angles in a full turn sum to 360°</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support might you give students to connect their understanding of fractions to pie charts?</a:t>
            </a:r>
          </a:p>
          <a:p>
            <a:pPr marL="360000" lvl="1" fontAlgn="auto">
              <a:lnSpc>
                <a:spcPct val="100000"/>
              </a:lnSpc>
              <a:spcBef>
                <a:spcPts val="0"/>
              </a:spcBef>
              <a:spcAft>
                <a:spcPts val="1200"/>
              </a:spcAft>
              <a:buClrTx/>
            </a:pPr>
            <a:r>
              <a:rPr lang="en-GB" sz="2400" dirty="0"/>
              <a:t>What support might you give students for the actual construction of their pie charts?</a:t>
            </a:r>
          </a:p>
        </p:txBody>
      </p:sp>
      <p:grpSp>
        <p:nvGrpSpPr>
          <p:cNvPr id="2" name="Group 1">
            <a:extLst>
              <a:ext uri="{FF2B5EF4-FFF2-40B4-BE49-F238E27FC236}">
                <a16:creationId xmlns:a16="http://schemas.microsoft.com/office/drawing/2014/main" id="{1AD96514-EB0B-40E7-8924-717DFE468203}"/>
              </a:ext>
            </a:extLst>
          </p:cNvPr>
          <p:cNvGrpSpPr/>
          <p:nvPr/>
        </p:nvGrpSpPr>
        <p:grpSpPr>
          <a:xfrm>
            <a:off x="660695" y="1741531"/>
            <a:ext cx="6160612" cy="4207749"/>
            <a:chOff x="660695" y="1741531"/>
            <a:chExt cx="6160612" cy="4207749"/>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42077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FB59103-F4AD-4DE4-A80E-449464ADC19A}"/>
                </a:ext>
              </a:extLst>
            </p:cNvPr>
            <p:cNvSpPr txBox="1"/>
            <p:nvPr/>
          </p:nvSpPr>
          <p:spPr>
            <a:xfrm>
              <a:off x="686365" y="1741531"/>
              <a:ext cx="6134941" cy="1025922"/>
            </a:xfrm>
            <a:prstGeom prst="rect">
              <a:avLst/>
            </a:prstGeom>
            <a:noFill/>
          </p:spPr>
          <p:txBody>
            <a:bodyPr wrap="square">
              <a:spAutoFit/>
            </a:bodyPr>
            <a:lstStyle/>
            <a:p>
              <a:pPr algn="ctr">
                <a:spcBef>
                  <a:spcPts val="400"/>
                </a:spcBef>
                <a:spcAft>
                  <a:spcPts val="4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Students in a martial arts class were asked how long it takes them to travel to the class. </a:t>
              </a:r>
            </a:p>
            <a:p>
              <a:pPr algn="ctr">
                <a:spcBef>
                  <a:spcPts val="400"/>
                </a:spcBef>
                <a:spcAft>
                  <a:spcPts val="4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Construct a pie chart to represent these results.</a:t>
              </a:r>
            </a:p>
          </p:txBody>
        </p:sp>
      </p:grpSp>
      <p:graphicFrame>
        <p:nvGraphicFramePr>
          <p:cNvPr id="8" name="Table 7">
            <a:extLst>
              <a:ext uri="{FF2B5EF4-FFF2-40B4-BE49-F238E27FC236}">
                <a16:creationId xmlns:a16="http://schemas.microsoft.com/office/drawing/2014/main" id="{5E783D92-A421-45D9-9A47-2794408E0FB2}"/>
              </a:ext>
            </a:extLst>
          </p:cNvPr>
          <p:cNvGraphicFramePr>
            <a:graphicFrameLocks noGrp="1"/>
          </p:cNvGraphicFramePr>
          <p:nvPr>
            <p:extLst>
              <p:ext uri="{D42A27DB-BD31-4B8C-83A1-F6EECF244321}">
                <p14:modId xmlns:p14="http://schemas.microsoft.com/office/powerpoint/2010/main" val="1742935910"/>
              </p:ext>
            </p:extLst>
          </p:nvPr>
        </p:nvGraphicFramePr>
        <p:xfrm>
          <a:off x="1384691" y="2962243"/>
          <a:ext cx="4770176" cy="2739698"/>
        </p:xfrm>
        <a:graphic>
          <a:graphicData uri="http://schemas.openxmlformats.org/drawingml/2006/table">
            <a:tbl>
              <a:tblPr firstRow="1" firstCol="1" bandRow="1">
                <a:tableStyleId>{912C8C85-51F0-491E-9774-3900AFEF0FD7}</a:tableStyleId>
              </a:tblPr>
              <a:tblGrid>
                <a:gridCol w="3335395">
                  <a:extLst>
                    <a:ext uri="{9D8B030D-6E8A-4147-A177-3AD203B41FA5}">
                      <a16:colId xmlns:a16="http://schemas.microsoft.com/office/drawing/2014/main" val="1804618460"/>
                    </a:ext>
                  </a:extLst>
                </a:gridCol>
                <a:gridCol w="1434781">
                  <a:extLst>
                    <a:ext uri="{9D8B030D-6E8A-4147-A177-3AD203B41FA5}">
                      <a16:colId xmlns:a16="http://schemas.microsoft.com/office/drawing/2014/main" val="310712713"/>
                    </a:ext>
                  </a:extLst>
                </a:gridCol>
              </a:tblGrid>
              <a:tr h="490381">
                <a:tc>
                  <a:txBody>
                    <a:bodyPr/>
                    <a:lstStyle/>
                    <a:p>
                      <a:pPr>
                        <a:lnSpc>
                          <a:spcPct val="107000"/>
                        </a:lnSpc>
                        <a:spcAft>
                          <a:spcPts val="800"/>
                        </a:spcAft>
                      </a:pPr>
                      <a:r>
                        <a:rPr lang="en-GB" sz="1600" b="1" dirty="0">
                          <a:solidFill>
                            <a:srgbClr val="585858"/>
                          </a:solidFill>
                          <a:effectLst/>
                        </a:rPr>
                        <a:t>Time taken to travel to the class (nearest minute)</a:t>
                      </a:r>
                      <a:endParaRPr lang="en-GB" sz="16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b="1" dirty="0">
                          <a:solidFill>
                            <a:srgbClr val="585858"/>
                          </a:solidFill>
                          <a:effectLst/>
                        </a:rPr>
                        <a:t>Number of students</a:t>
                      </a:r>
                      <a:endParaRPr lang="en-GB" sz="16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1831237"/>
                  </a:ext>
                </a:extLst>
              </a:tr>
              <a:tr h="447381">
                <a:tc>
                  <a:txBody>
                    <a:bodyPr/>
                    <a:lstStyle/>
                    <a:p>
                      <a:pPr>
                        <a:lnSpc>
                          <a:spcPct val="107000"/>
                        </a:lnSpc>
                        <a:spcAft>
                          <a:spcPts val="800"/>
                        </a:spcAft>
                      </a:pPr>
                      <a:r>
                        <a:rPr lang="en-GB" sz="1600" b="0" dirty="0">
                          <a:solidFill>
                            <a:srgbClr val="585858"/>
                          </a:solidFill>
                          <a:effectLst/>
                        </a:rPr>
                        <a:t>15 minutes or less</a:t>
                      </a:r>
                      <a:endParaRPr lang="en-GB" sz="16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600" dirty="0">
                          <a:solidFill>
                            <a:srgbClr val="585858"/>
                          </a:solidFill>
                          <a:effectLst/>
                        </a:rPr>
                        <a:t>6</a:t>
                      </a:r>
                      <a:endParaRPr lang="en-GB" sz="16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2570073"/>
                  </a:ext>
                </a:extLst>
              </a:tr>
              <a:tr h="447381">
                <a:tc>
                  <a:txBody>
                    <a:bodyPr/>
                    <a:lstStyle/>
                    <a:p>
                      <a:pPr>
                        <a:lnSpc>
                          <a:spcPct val="107000"/>
                        </a:lnSpc>
                        <a:spcAft>
                          <a:spcPts val="800"/>
                        </a:spcAft>
                      </a:pPr>
                      <a:r>
                        <a:rPr lang="en-GB" sz="1600" b="0" dirty="0">
                          <a:solidFill>
                            <a:srgbClr val="585858"/>
                          </a:solidFill>
                          <a:effectLst/>
                        </a:rPr>
                        <a:t>From 16 to 30 minutes</a:t>
                      </a:r>
                      <a:endParaRPr lang="en-GB" sz="16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600" dirty="0">
                          <a:solidFill>
                            <a:srgbClr val="585858"/>
                          </a:solidFill>
                          <a:effectLst/>
                        </a:rPr>
                        <a:t>6</a:t>
                      </a:r>
                      <a:endParaRPr lang="en-GB" sz="16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434591"/>
                  </a:ext>
                </a:extLst>
              </a:tr>
              <a:tr h="447381">
                <a:tc>
                  <a:txBody>
                    <a:bodyPr/>
                    <a:lstStyle/>
                    <a:p>
                      <a:pPr>
                        <a:lnSpc>
                          <a:spcPct val="107000"/>
                        </a:lnSpc>
                        <a:spcAft>
                          <a:spcPts val="800"/>
                        </a:spcAft>
                      </a:pPr>
                      <a:r>
                        <a:rPr lang="en-GB" sz="1600" b="0" dirty="0">
                          <a:solidFill>
                            <a:srgbClr val="585858"/>
                          </a:solidFill>
                          <a:effectLst/>
                        </a:rPr>
                        <a:t>From 31 to 45 minutes</a:t>
                      </a:r>
                      <a:endParaRPr lang="en-GB" sz="16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600" dirty="0">
                          <a:solidFill>
                            <a:srgbClr val="585858"/>
                          </a:solidFill>
                          <a:effectLst/>
                        </a:rPr>
                        <a:t>12</a:t>
                      </a:r>
                      <a:endParaRPr lang="en-GB" sz="16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380489"/>
                  </a:ext>
                </a:extLst>
              </a:tr>
              <a:tr h="447381">
                <a:tc>
                  <a:txBody>
                    <a:bodyPr/>
                    <a:lstStyle/>
                    <a:p>
                      <a:pPr>
                        <a:lnSpc>
                          <a:spcPct val="107000"/>
                        </a:lnSpc>
                        <a:spcAft>
                          <a:spcPts val="800"/>
                        </a:spcAft>
                      </a:pPr>
                      <a:r>
                        <a:rPr lang="en-GB" sz="1600" b="0" dirty="0">
                          <a:solidFill>
                            <a:srgbClr val="585858"/>
                          </a:solidFill>
                          <a:effectLst/>
                        </a:rPr>
                        <a:t>From 46 to 60 minutes</a:t>
                      </a:r>
                      <a:endParaRPr lang="en-GB" sz="16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600" dirty="0">
                          <a:solidFill>
                            <a:srgbClr val="585858"/>
                          </a:solidFill>
                          <a:effectLst/>
                        </a:rPr>
                        <a:t>9</a:t>
                      </a:r>
                      <a:endParaRPr lang="en-GB" sz="16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150475"/>
                  </a:ext>
                </a:extLst>
              </a:tr>
              <a:tr h="447381">
                <a:tc>
                  <a:txBody>
                    <a:bodyPr/>
                    <a:lstStyle/>
                    <a:p>
                      <a:pPr>
                        <a:lnSpc>
                          <a:spcPct val="107000"/>
                        </a:lnSpc>
                        <a:spcAft>
                          <a:spcPts val="800"/>
                        </a:spcAft>
                      </a:pPr>
                      <a:r>
                        <a:rPr lang="en-GB" sz="1600" b="0" dirty="0">
                          <a:solidFill>
                            <a:srgbClr val="585858"/>
                          </a:solidFill>
                          <a:effectLst/>
                        </a:rPr>
                        <a:t>Over an hour</a:t>
                      </a:r>
                      <a:endParaRPr lang="en-GB" sz="16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600" dirty="0">
                          <a:solidFill>
                            <a:srgbClr val="585858"/>
                          </a:solidFill>
                          <a:effectLst/>
                        </a:rPr>
                        <a:t>3</a:t>
                      </a:r>
                      <a:endParaRPr lang="en-GB" sz="16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4691401"/>
                  </a:ext>
                </a:extLst>
              </a:tr>
            </a:tbl>
          </a:graphicData>
        </a:graphic>
      </p:graphicFrame>
    </p:spTree>
    <p:custDataLst>
      <p:tags r:id="rId1"/>
    </p:custDataLst>
    <p:extLst>
      <p:ext uri="{BB962C8B-B14F-4D97-AF65-F5344CB8AC3E}">
        <p14:creationId xmlns:p14="http://schemas.microsoft.com/office/powerpoint/2010/main" val="197207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Construct pie charts, using the knowledge that angles in a full turn sum to 360°</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ECEC6581-4379-4AB7-AE30-D6F1DD38863A}"/>
              </a:ext>
            </a:extLst>
          </p:cNvPr>
          <p:cNvSpPr txBox="1"/>
          <p:nvPr/>
        </p:nvSpPr>
        <p:spPr>
          <a:xfrm>
            <a:off x="623392" y="2330805"/>
            <a:ext cx="4248472" cy="2462213"/>
          </a:xfrm>
          <a:prstGeom prst="rect">
            <a:avLst/>
          </a:prstGeom>
          <a:noFill/>
        </p:spPr>
        <p:txBody>
          <a:bodyPr wrap="square">
            <a:spAutoFit/>
          </a:bodyPr>
          <a:lstStyle/>
          <a:p>
            <a:pPr algn="ctr">
              <a:spcBef>
                <a:spcPts val="600"/>
              </a:spcBef>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A class of students were asked about their level of concern towards litter in their community. </a:t>
            </a:r>
          </a:p>
          <a:p>
            <a:pPr algn="ctr">
              <a:spcBef>
                <a:spcPts val="600"/>
              </a:spcBef>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Construct a pie chart to represent these results.</a:t>
            </a:r>
            <a:endParaRPr lang="en-GB" sz="3600" dirty="0">
              <a:solidFill>
                <a:srgbClr val="585858"/>
              </a:solidFill>
              <a:latin typeface="+mj-lt"/>
            </a:endParaRPr>
          </a:p>
        </p:txBody>
      </p:sp>
      <p:graphicFrame>
        <p:nvGraphicFramePr>
          <p:cNvPr id="7" name="Table 6">
            <a:extLst>
              <a:ext uri="{FF2B5EF4-FFF2-40B4-BE49-F238E27FC236}">
                <a16:creationId xmlns:a16="http://schemas.microsoft.com/office/drawing/2014/main" id="{F23FF564-D6BA-4CF3-9438-39C18DAF3A55}"/>
              </a:ext>
            </a:extLst>
          </p:cNvPr>
          <p:cNvGraphicFramePr>
            <a:graphicFrameLocks noGrp="1"/>
          </p:cNvGraphicFramePr>
          <p:nvPr>
            <p:extLst>
              <p:ext uri="{D42A27DB-BD31-4B8C-83A1-F6EECF244321}">
                <p14:modId xmlns:p14="http://schemas.microsoft.com/office/powerpoint/2010/main" val="3678133957"/>
              </p:ext>
            </p:extLst>
          </p:nvPr>
        </p:nvGraphicFramePr>
        <p:xfrm>
          <a:off x="5087888" y="2277053"/>
          <a:ext cx="6094325" cy="2569718"/>
        </p:xfrm>
        <a:graphic>
          <a:graphicData uri="http://schemas.openxmlformats.org/drawingml/2006/table">
            <a:tbl>
              <a:tblPr firstRow="1" firstCol="1" bandRow="1">
                <a:tableStyleId>{912C8C85-51F0-491E-9774-3900AFEF0FD7}</a:tableStyleId>
              </a:tblPr>
              <a:tblGrid>
                <a:gridCol w="3388896">
                  <a:extLst>
                    <a:ext uri="{9D8B030D-6E8A-4147-A177-3AD203B41FA5}">
                      <a16:colId xmlns:a16="http://schemas.microsoft.com/office/drawing/2014/main" val="494656149"/>
                    </a:ext>
                  </a:extLst>
                </a:gridCol>
                <a:gridCol w="2705429">
                  <a:extLst>
                    <a:ext uri="{9D8B030D-6E8A-4147-A177-3AD203B41FA5}">
                      <a16:colId xmlns:a16="http://schemas.microsoft.com/office/drawing/2014/main" val="2930362551"/>
                    </a:ext>
                  </a:extLst>
                </a:gridCol>
              </a:tblGrid>
              <a:tr h="708623">
                <a:tc>
                  <a:txBody>
                    <a:bodyPr/>
                    <a:lstStyle/>
                    <a:p>
                      <a:pPr>
                        <a:lnSpc>
                          <a:spcPct val="107000"/>
                        </a:lnSpc>
                        <a:spcBef>
                          <a:spcPts val="400"/>
                        </a:spcBef>
                        <a:spcAft>
                          <a:spcPts val="800"/>
                        </a:spcAft>
                      </a:pPr>
                      <a:r>
                        <a:rPr lang="en-GB" sz="2400" b="1" dirty="0">
                          <a:solidFill>
                            <a:srgbClr val="585858"/>
                          </a:solidFill>
                          <a:effectLst/>
                        </a:rPr>
                        <a:t>Level of concern</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400"/>
                        </a:spcBef>
                        <a:spcAft>
                          <a:spcPts val="800"/>
                        </a:spcAft>
                      </a:pPr>
                      <a:r>
                        <a:rPr lang="en-GB" sz="2400" b="1" dirty="0">
                          <a:solidFill>
                            <a:srgbClr val="585858"/>
                          </a:solidFill>
                          <a:effectLst/>
                        </a:rPr>
                        <a:t>Number of students</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4609199"/>
                  </a:ext>
                </a:extLst>
              </a:tr>
              <a:tr h="453882">
                <a:tc>
                  <a:txBody>
                    <a:bodyPr/>
                    <a:lstStyle/>
                    <a:p>
                      <a:pPr>
                        <a:lnSpc>
                          <a:spcPct val="107000"/>
                        </a:lnSpc>
                        <a:spcAft>
                          <a:spcPts val="800"/>
                        </a:spcAft>
                      </a:pPr>
                      <a:r>
                        <a:rPr lang="en-GB" sz="2400" b="0" dirty="0">
                          <a:solidFill>
                            <a:srgbClr val="585858"/>
                          </a:solidFill>
                          <a:effectLst/>
                        </a:rPr>
                        <a:t>Very concerned</a:t>
                      </a:r>
                      <a:endParaRPr lang="en-GB" sz="2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585858"/>
                          </a:solidFill>
                          <a:effectLst/>
                        </a:rPr>
                        <a:t>3</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6453935"/>
                  </a:ext>
                </a:extLst>
              </a:tr>
              <a:tr h="453882">
                <a:tc>
                  <a:txBody>
                    <a:bodyPr/>
                    <a:lstStyle/>
                    <a:p>
                      <a:pPr>
                        <a:lnSpc>
                          <a:spcPct val="107000"/>
                        </a:lnSpc>
                        <a:spcAft>
                          <a:spcPts val="800"/>
                        </a:spcAft>
                      </a:pPr>
                      <a:r>
                        <a:rPr lang="en-GB" sz="2400" b="0" dirty="0">
                          <a:solidFill>
                            <a:srgbClr val="585858"/>
                          </a:solidFill>
                          <a:effectLst/>
                        </a:rPr>
                        <a:t>Somewhat concerned</a:t>
                      </a:r>
                      <a:endParaRPr lang="en-GB" sz="2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585858"/>
                          </a:solidFill>
                          <a:effectLst/>
                        </a:rPr>
                        <a:t>9</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053548"/>
                  </a:ext>
                </a:extLst>
              </a:tr>
              <a:tr h="453882">
                <a:tc>
                  <a:txBody>
                    <a:bodyPr/>
                    <a:lstStyle/>
                    <a:p>
                      <a:pPr>
                        <a:lnSpc>
                          <a:spcPct val="107000"/>
                        </a:lnSpc>
                        <a:spcAft>
                          <a:spcPts val="800"/>
                        </a:spcAft>
                      </a:pPr>
                      <a:r>
                        <a:rPr lang="en-GB" sz="2400" b="0" dirty="0">
                          <a:solidFill>
                            <a:srgbClr val="585858"/>
                          </a:solidFill>
                          <a:effectLst/>
                        </a:rPr>
                        <a:t>Slightly concerned</a:t>
                      </a:r>
                      <a:endParaRPr lang="en-GB" sz="2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585858"/>
                          </a:solidFill>
                          <a:effectLst/>
                        </a:rPr>
                        <a:t>12</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0488893"/>
                  </a:ext>
                </a:extLst>
              </a:tr>
              <a:tr h="453882">
                <a:tc>
                  <a:txBody>
                    <a:bodyPr/>
                    <a:lstStyle/>
                    <a:p>
                      <a:pPr>
                        <a:lnSpc>
                          <a:spcPct val="107000"/>
                        </a:lnSpc>
                        <a:spcAft>
                          <a:spcPts val="800"/>
                        </a:spcAft>
                      </a:pPr>
                      <a:r>
                        <a:rPr lang="en-GB" sz="2400" b="0" dirty="0">
                          <a:solidFill>
                            <a:srgbClr val="585858"/>
                          </a:solidFill>
                          <a:effectLst/>
                        </a:rPr>
                        <a:t>Not concerned</a:t>
                      </a:r>
                      <a:endParaRPr lang="en-GB" sz="2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585858"/>
                          </a:solidFill>
                          <a:effectLst/>
                        </a:rPr>
                        <a:t>6</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354881"/>
                  </a:ext>
                </a:extLst>
              </a:tr>
            </a:tbl>
          </a:graphicData>
        </a:graphic>
      </p:graphicFrame>
    </p:spTree>
    <p:extLst>
      <p:ext uri="{BB962C8B-B14F-4D97-AF65-F5344CB8AC3E}">
        <p14:creationId xmlns:p14="http://schemas.microsoft.com/office/powerpoint/2010/main" val="86151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53684C-DC8C-4F45-958E-B5115681E280}"/>
              </a:ext>
            </a:extLst>
          </p:cNvPr>
          <p:cNvSpPr txBox="1"/>
          <p:nvPr/>
        </p:nvSpPr>
        <p:spPr>
          <a:xfrm>
            <a:off x="263352" y="1868258"/>
            <a:ext cx="6336704" cy="1169551"/>
          </a:xfrm>
          <a:prstGeom prst="rect">
            <a:avLst/>
          </a:prstGeom>
          <a:noFill/>
        </p:spPr>
        <p:txBody>
          <a:bodyPr wrap="square">
            <a:spAutoFit/>
          </a:bodyPr>
          <a:lstStyle/>
          <a:p>
            <a:pPr algn="ctr">
              <a:spcBef>
                <a:spcPts val="600"/>
              </a:spcBef>
              <a:spcAft>
                <a:spcPts val="6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A class of students were asked about their level of concern towards litter in their community. </a:t>
            </a:r>
          </a:p>
          <a:p>
            <a:pPr algn="ctr">
              <a:spcBef>
                <a:spcPts val="600"/>
              </a:spcBef>
              <a:spcAft>
                <a:spcPts val="6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Construct a pie chart to represent these results.</a:t>
            </a:r>
            <a:endParaRPr lang="en-GB" sz="3200" dirty="0">
              <a:solidFill>
                <a:srgbClr val="585858"/>
              </a:solidFill>
              <a:latin typeface="+mj-lt"/>
            </a:endParaRPr>
          </a:p>
        </p:txBody>
      </p:sp>
      <p:graphicFrame>
        <p:nvGraphicFramePr>
          <p:cNvPr id="7" name="Table 6">
            <a:extLst>
              <a:ext uri="{FF2B5EF4-FFF2-40B4-BE49-F238E27FC236}">
                <a16:creationId xmlns:a16="http://schemas.microsoft.com/office/drawing/2014/main" id="{06BF202C-9A77-40FE-906F-2435D6367DD0}"/>
              </a:ext>
            </a:extLst>
          </p:cNvPr>
          <p:cNvGraphicFramePr>
            <a:graphicFrameLocks noGrp="1"/>
          </p:cNvGraphicFramePr>
          <p:nvPr>
            <p:extLst>
              <p:ext uri="{D42A27DB-BD31-4B8C-83A1-F6EECF244321}">
                <p14:modId xmlns:p14="http://schemas.microsoft.com/office/powerpoint/2010/main" val="2189231665"/>
              </p:ext>
            </p:extLst>
          </p:nvPr>
        </p:nvGraphicFramePr>
        <p:xfrm>
          <a:off x="623393" y="3165929"/>
          <a:ext cx="5400600" cy="2207287"/>
        </p:xfrm>
        <a:graphic>
          <a:graphicData uri="http://schemas.openxmlformats.org/drawingml/2006/table">
            <a:tbl>
              <a:tblPr firstRow="1" firstCol="1" bandRow="1">
                <a:tableStyleId>{912C8C85-51F0-491E-9774-3900AFEF0FD7}</a:tableStyleId>
              </a:tblPr>
              <a:tblGrid>
                <a:gridCol w="3003134">
                  <a:extLst>
                    <a:ext uri="{9D8B030D-6E8A-4147-A177-3AD203B41FA5}">
                      <a16:colId xmlns:a16="http://schemas.microsoft.com/office/drawing/2014/main" val="494656149"/>
                    </a:ext>
                  </a:extLst>
                </a:gridCol>
                <a:gridCol w="2397466">
                  <a:extLst>
                    <a:ext uri="{9D8B030D-6E8A-4147-A177-3AD203B41FA5}">
                      <a16:colId xmlns:a16="http://schemas.microsoft.com/office/drawing/2014/main" val="2930362551"/>
                    </a:ext>
                  </a:extLst>
                </a:gridCol>
              </a:tblGrid>
              <a:tr h="616211">
                <a:tc>
                  <a:txBody>
                    <a:bodyPr/>
                    <a:lstStyle/>
                    <a:p>
                      <a:pPr>
                        <a:lnSpc>
                          <a:spcPct val="107000"/>
                        </a:lnSpc>
                        <a:spcBef>
                          <a:spcPts val="400"/>
                        </a:spcBef>
                        <a:spcAft>
                          <a:spcPts val="800"/>
                        </a:spcAft>
                      </a:pPr>
                      <a:r>
                        <a:rPr lang="en-GB" sz="2000" b="1" dirty="0">
                          <a:solidFill>
                            <a:srgbClr val="585858"/>
                          </a:solidFill>
                          <a:effectLst/>
                        </a:rPr>
                        <a:t>Level of concern</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400"/>
                        </a:spcBef>
                        <a:spcAft>
                          <a:spcPts val="800"/>
                        </a:spcAft>
                      </a:pPr>
                      <a:r>
                        <a:rPr lang="en-GB" sz="2000" b="1" dirty="0">
                          <a:solidFill>
                            <a:srgbClr val="585858"/>
                          </a:solidFill>
                          <a:effectLst/>
                        </a:rPr>
                        <a:t>Number of students</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4609199"/>
                  </a:ext>
                </a:extLst>
              </a:tr>
              <a:tr h="394691">
                <a:tc>
                  <a:txBody>
                    <a:bodyPr/>
                    <a:lstStyle/>
                    <a:p>
                      <a:pPr>
                        <a:lnSpc>
                          <a:spcPct val="107000"/>
                        </a:lnSpc>
                        <a:spcAft>
                          <a:spcPts val="800"/>
                        </a:spcAft>
                      </a:pPr>
                      <a:r>
                        <a:rPr lang="en-GB" sz="2000" b="0" dirty="0">
                          <a:solidFill>
                            <a:srgbClr val="585858"/>
                          </a:solidFill>
                          <a:effectLst/>
                        </a:rPr>
                        <a:t>Very concerned</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3</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6453935"/>
                  </a:ext>
                </a:extLst>
              </a:tr>
              <a:tr h="394691">
                <a:tc>
                  <a:txBody>
                    <a:bodyPr/>
                    <a:lstStyle/>
                    <a:p>
                      <a:pPr>
                        <a:lnSpc>
                          <a:spcPct val="107000"/>
                        </a:lnSpc>
                        <a:spcAft>
                          <a:spcPts val="800"/>
                        </a:spcAft>
                      </a:pPr>
                      <a:r>
                        <a:rPr lang="en-GB" sz="2000" b="0" dirty="0">
                          <a:solidFill>
                            <a:srgbClr val="585858"/>
                          </a:solidFill>
                          <a:effectLst/>
                        </a:rPr>
                        <a:t>Somewhat concerned</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9</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053548"/>
                  </a:ext>
                </a:extLst>
              </a:tr>
              <a:tr h="394691">
                <a:tc>
                  <a:txBody>
                    <a:bodyPr/>
                    <a:lstStyle/>
                    <a:p>
                      <a:pPr>
                        <a:lnSpc>
                          <a:spcPct val="107000"/>
                        </a:lnSpc>
                        <a:spcAft>
                          <a:spcPts val="800"/>
                        </a:spcAft>
                      </a:pPr>
                      <a:r>
                        <a:rPr lang="en-GB" sz="2000" b="0" dirty="0">
                          <a:solidFill>
                            <a:srgbClr val="585858"/>
                          </a:solidFill>
                          <a:effectLst/>
                        </a:rPr>
                        <a:t>Slightly concerned</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12</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0488893"/>
                  </a:ext>
                </a:extLst>
              </a:tr>
              <a:tr h="394691">
                <a:tc>
                  <a:txBody>
                    <a:bodyPr/>
                    <a:lstStyle/>
                    <a:p>
                      <a:pPr>
                        <a:lnSpc>
                          <a:spcPct val="107000"/>
                        </a:lnSpc>
                        <a:spcAft>
                          <a:spcPts val="800"/>
                        </a:spcAft>
                      </a:pPr>
                      <a:r>
                        <a:rPr lang="en-GB" sz="2000" b="0" dirty="0">
                          <a:solidFill>
                            <a:srgbClr val="585858"/>
                          </a:solidFill>
                          <a:effectLst/>
                        </a:rPr>
                        <a:t>Not concerned</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6</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354881"/>
                  </a:ext>
                </a:extLst>
              </a:tr>
            </a:tbl>
          </a:graphicData>
        </a:graphic>
      </p:graphicFrame>
      <p:sp>
        <p:nvSpPr>
          <p:cNvPr id="9" name="Title 1">
            <a:extLst>
              <a:ext uri="{FF2B5EF4-FFF2-40B4-BE49-F238E27FC236}">
                <a16:creationId xmlns:a16="http://schemas.microsoft.com/office/drawing/2014/main" id="{7092FD03-2BC0-478F-8ED2-D6B6C75DC899}"/>
              </a:ext>
            </a:extLst>
          </p:cNvPr>
          <p:cNvSpPr txBox="1">
            <a:spLocks/>
          </p:cNvSpPr>
          <p:nvPr/>
        </p:nvSpPr>
        <p:spPr>
          <a:xfrm>
            <a:off x="119336" y="443081"/>
            <a:ext cx="10593151"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Construct pie charts, using the knowledge that angles in a full turn sum to 360°</a:t>
            </a:r>
          </a:p>
        </p:txBody>
      </p:sp>
      <p:sp>
        <p:nvSpPr>
          <p:cNvPr id="10" name="TextBox 9">
            <a:extLst>
              <a:ext uri="{FF2B5EF4-FFF2-40B4-BE49-F238E27FC236}">
                <a16:creationId xmlns:a16="http://schemas.microsoft.com/office/drawing/2014/main" id="{88C18AAF-D122-40BE-9838-BA4BBF3921B8}"/>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a:t>
            </a:r>
            <a:endParaRPr lang="en-GB" dirty="0"/>
          </a:p>
        </p:txBody>
      </p:sp>
      <p:sp>
        <p:nvSpPr>
          <p:cNvPr id="12" name="TextBox 11">
            <a:extLst>
              <a:ext uri="{FF2B5EF4-FFF2-40B4-BE49-F238E27FC236}">
                <a16:creationId xmlns:a16="http://schemas.microsoft.com/office/drawing/2014/main" id="{76502C99-25C0-4194-9571-5F8EFC0037AD}"/>
              </a:ext>
            </a:extLst>
          </p:cNvPr>
          <p:cNvSpPr txBox="1"/>
          <p:nvPr/>
        </p:nvSpPr>
        <p:spPr>
          <a:xfrm>
            <a:off x="7248128" y="2280028"/>
            <a:ext cx="3909498" cy="1015663"/>
          </a:xfrm>
          <a:prstGeom prst="rect">
            <a:avLst/>
          </a:prstGeom>
          <a:noFill/>
        </p:spPr>
        <p:txBody>
          <a:bodyPr wrap="square">
            <a:spAutoFit/>
          </a:bodyPr>
          <a:lstStyle/>
          <a:p>
            <a:pPr algn="ctr">
              <a:spcBef>
                <a:spcPts val="600"/>
              </a:spcBef>
              <a:spcAft>
                <a:spcPts val="600"/>
              </a:spcAft>
              <a:buNone/>
            </a:pPr>
            <a:r>
              <a:rPr lang="en-GB" sz="2000" dirty="0">
                <a:solidFill>
                  <a:srgbClr val="585858"/>
                </a:solidFill>
                <a:latin typeface="+mj-lt"/>
                <a:cs typeface="Times New Roman" panose="02020603050405020304" pitchFamily="18" charset="0"/>
              </a:rPr>
              <a:t>How might this bar model help you to construct a pie chart to represent these results?</a:t>
            </a:r>
          </a:p>
        </p:txBody>
      </p:sp>
      <p:pic>
        <p:nvPicPr>
          <p:cNvPr id="13" name="Picture 12">
            <a:extLst>
              <a:ext uri="{FF2B5EF4-FFF2-40B4-BE49-F238E27FC236}">
                <a16:creationId xmlns:a16="http://schemas.microsoft.com/office/drawing/2014/main" id="{B58B2540-DF6D-4CC0-905B-95BE8C7B171E}"/>
              </a:ext>
            </a:extLst>
          </p:cNvPr>
          <p:cNvPicPr>
            <a:picLocks noChangeAspect="1"/>
          </p:cNvPicPr>
          <p:nvPr/>
        </p:nvPicPr>
        <p:blipFill>
          <a:blip r:embed="rId3"/>
          <a:stretch>
            <a:fillRect/>
          </a:stretch>
        </p:blipFill>
        <p:spPr>
          <a:xfrm>
            <a:off x="7063007" y="3494666"/>
            <a:ext cx="4504903" cy="1666718"/>
          </a:xfrm>
          <a:prstGeom prst="rect">
            <a:avLst/>
          </a:prstGeom>
        </p:spPr>
      </p:pic>
    </p:spTree>
    <p:extLst>
      <p:ext uri="{BB962C8B-B14F-4D97-AF65-F5344CB8AC3E}">
        <p14:creationId xmlns:p14="http://schemas.microsoft.com/office/powerpoint/2010/main" val="4030556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pPr fontAlgn="auto">
              <a:spcAft>
                <a:spcPts val="0"/>
              </a:spcAft>
              <a:buClrTx/>
              <a:buFontTx/>
            </a:pPr>
            <a:r>
              <a:rPr lang="en-GB" b="1" dirty="0"/>
              <a:t>Construct pie charts, using the knowledge that angles in a full turn sum to 360°</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2b</a:t>
            </a:r>
            <a:endParaRPr lang="en-GB" dirty="0"/>
          </a:p>
        </p:txBody>
      </p:sp>
      <p:sp>
        <p:nvSpPr>
          <p:cNvPr id="5" name="TextBox 4">
            <a:extLst>
              <a:ext uri="{FF2B5EF4-FFF2-40B4-BE49-F238E27FC236}">
                <a16:creationId xmlns:a16="http://schemas.microsoft.com/office/drawing/2014/main" id="{016291C4-6393-4BAC-8772-5ABAF1839417}"/>
              </a:ext>
            </a:extLst>
          </p:cNvPr>
          <p:cNvSpPr txBox="1"/>
          <p:nvPr/>
        </p:nvSpPr>
        <p:spPr>
          <a:xfrm>
            <a:off x="263352" y="1868258"/>
            <a:ext cx="6336704" cy="1169551"/>
          </a:xfrm>
          <a:prstGeom prst="rect">
            <a:avLst/>
          </a:prstGeom>
          <a:noFill/>
        </p:spPr>
        <p:txBody>
          <a:bodyPr wrap="square">
            <a:spAutoFit/>
          </a:bodyPr>
          <a:lstStyle/>
          <a:p>
            <a:pPr algn="ctr">
              <a:spcBef>
                <a:spcPts val="600"/>
              </a:spcBef>
              <a:spcAft>
                <a:spcPts val="6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A class of students were asked about their level of concern towards litter in their community. </a:t>
            </a:r>
          </a:p>
          <a:p>
            <a:pPr algn="ctr">
              <a:spcBef>
                <a:spcPts val="600"/>
              </a:spcBef>
              <a:spcAft>
                <a:spcPts val="6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Construct a pie chart to represent these results.</a:t>
            </a:r>
            <a:endParaRPr lang="en-GB" sz="3200" dirty="0">
              <a:solidFill>
                <a:srgbClr val="585858"/>
              </a:solidFill>
              <a:latin typeface="+mj-lt"/>
            </a:endParaRPr>
          </a:p>
        </p:txBody>
      </p:sp>
      <p:graphicFrame>
        <p:nvGraphicFramePr>
          <p:cNvPr id="7" name="Table 6">
            <a:extLst>
              <a:ext uri="{FF2B5EF4-FFF2-40B4-BE49-F238E27FC236}">
                <a16:creationId xmlns:a16="http://schemas.microsoft.com/office/drawing/2014/main" id="{FAE63883-93BD-4CD5-9435-59407A7DC9AA}"/>
              </a:ext>
            </a:extLst>
          </p:cNvPr>
          <p:cNvGraphicFramePr>
            <a:graphicFrameLocks noGrp="1"/>
          </p:cNvGraphicFramePr>
          <p:nvPr>
            <p:extLst>
              <p:ext uri="{D42A27DB-BD31-4B8C-83A1-F6EECF244321}">
                <p14:modId xmlns:p14="http://schemas.microsoft.com/office/powerpoint/2010/main" val="1728159116"/>
              </p:ext>
            </p:extLst>
          </p:nvPr>
        </p:nvGraphicFramePr>
        <p:xfrm>
          <a:off x="623393" y="3165929"/>
          <a:ext cx="5400600" cy="2207287"/>
        </p:xfrm>
        <a:graphic>
          <a:graphicData uri="http://schemas.openxmlformats.org/drawingml/2006/table">
            <a:tbl>
              <a:tblPr firstRow="1" firstCol="1" bandRow="1">
                <a:tableStyleId>{912C8C85-51F0-491E-9774-3900AFEF0FD7}</a:tableStyleId>
              </a:tblPr>
              <a:tblGrid>
                <a:gridCol w="3003134">
                  <a:extLst>
                    <a:ext uri="{9D8B030D-6E8A-4147-A177-3AD203B41FA5}">
                      <a16:colId xmlns:a16="http://schemas.microsoft.com/office/drawing/2014/main" val="494656149"/>
                    </a:ext>
                  </a:extLst>
                </a:gridCol>
                <a:gridCol w="2397466">
                  <a:extLst>
                    <a:ext uri="{9D8B030D-6E8A-4147-A177-3AD203B41FA5}">
                      <a16:colId xmlns:a16="http://schemas.microsoft.com/office/drawing/2014/main" val="2930362551"/>
                    </a:ext>
                  </a:extLst>
                </a:gridCol>
              </a:tblGrid>
              <a:tr h="616211">
                <a:tc>
                  <a:txBody>
                    <a:bodyPr/>
                    <a:lstStyle/>
                    <a:p>
                      <a:pPr>
                        <a:lnSpc>
                          <a:spcPct val="107000"/>
                        </a:lnSpc>
                        <a:spcBef>
                          <a:spcPts val="400"/>
                        </a:spcBef>
                        <a:spcAft>
                          <a:spcPts val="800"/>
                        </a:spcAft>
                      </a:pPr>
                      <a:r>
                        <a:rPr lang="en-GB" sz="2000" b="1" dirty="0">
                          <a:solidFill>
                            <a:srgbClr val="585858"/>
                          </a:solidFill>
                          <a:effectLst/>
                        </a:rPr>
                        <a:t>Level of concern</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400"/>
                        </a:spcBef>
                        <a:spcAft>
                          <a:spcPts val="800"/>
                        </a:spcAft>
                      </a:pPr>
                      <a:r>
                        <a:rPr lang="en-GB" sz="2000" b="1" dirty="0">
                          <a:solidFill>
                            <a:srgbClr val="585858"/>
                          </a:solidFill>
                          <a:effectLst/>
                        </a:rPr>
                        <a:t>Number of students</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4609199"/>
                  </a:ext>
                </a:extLst>
              </a:tr>
              <a:tr h="394691">
                <a:tc>
                  <a:txBody>
                    <a:bodyPr/>
                    <a:lstStyle/>
                    <a:p>
                      <a:pPr>
                        <a:lnSpc>
                          <a:spcPct val="107000"/>
                        </a:lnSpc>
                        <a:spcAft>
                          <a:spcPts val="800"/>
                        </a:spcAft>
                      </a:pPr>
                      <a:r>
                        <a:rPr lang="en-GB" sz="2000" b="0" dirty="0">
                          <a:solidFill>
                            <a:srgbClr val="585858"/>
                          </a:solidFill>
                          <a:effectLst/>
                        </a:rPr>
                        <a:t>Very concerned</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3</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6453935"/>
                  </a:ext>
                </a:extLst>
              </a:tr>
              <a:tr h="394691">
                <a:tc>
                  <a:txBody>
                    <a:bodyPr/>
                    <a:lstStyle/>
                    <a:p>
                      <a:pPr>
                        <a:lnSpc>
                          <a:spcPct val="107000"/>
                        </a:lnSpc>
                        <a:spcAft>
                          <a:spcPts val="800"/>
                        </a:spcAft>
                      </a:pPr>
                      <a:r>
                        <a:rPr lang="en-GB" sz="2000" b="0" dirty="0">
                          <a:solidFill>
                            <a:srgbClr val="585858"/>
                          </a:solidFill>
                          <a:effectLst/>
                        </a:rPr>
                        <a:t>Somewhat concerned</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9</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053548"/>
                  </a:ext>
                </a:extLst>
              </a:tr>
              <a:tr h="394691">
                <a:tc>
                  <a:txBody>
                    <a:bodyPr/>
                    <a:lstStyle/>
                    <a:p>
                      <a:pPr>
                        <a:lnSpc>
                          <a:spcPct val="107000"/>
                        </a:lnSpc>
                        <a:spcAft>
                          <a:spcPts val="800"/>
                        </a:spcAft>
                      </a:pPr>
                      <a:r>
                        <a:rPr lang="en-GB" sz="2000" b="0" dirty="0">
                          <a:solidFill>
                            <a:srgbClr val="585858"/>
                          </a:solidFill>
                          <a:effectLst/>
                        </a:rPr>
                        <a:t>Slightly concerned</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12</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0488893"/>
                  </a:ext>
                </a:extLst>
              </a:tr>
              <a:tr h="394691">
                <a:tc>
                  <a:txBody>
                    <a:bodyPr/>
                    <a:lstStyle/>
                    <a:p>
                      <a:pPr>
                        <a:lnSpc>
                          <a:spcPct val="107000"/>
                        </a:lnSpc>
                        <a:spcAft>
                          <a:spcPts val="800"/>
                        </a:spcAft>
                      </a:pPr>
                      <a:r>
                        <a:rPr lang="en-GB" sz="2000" b="0" dirty="0">
                          <a:solidFill>
                            <a:srgbClr val="585858"/>
                          </a:solidFill>
                          <a:effectLst/>
                        </a:rPr>
                        <a:t>Not concerned</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585858"/>
                          </a:solidFill>
                          <a:effectLst/>
                        </a:rPr>
                        <a:t>6</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354881"/>
                  </a:ext>
                </a:extLst>
              </a:tr>
            </a:tbl>
          </a:graphicData>
        </a:graphic>
      </p:graphicFrame>
      <p:sp>
        <p:nvSpPr>
          <p:cNvPr id="9" name="TextBox 8">
            <a:extLst>
              <a:ext uri="{FF2B5EF4-FFF2-40B4-BE49-F238E27FC236}">
                <a16:creationId xmlns:a16="http://schemas.microsoft.com/office/drawing/2014/main" id="{E210E9AF-DD1E-4B97-9632-A604D0C4EB31}"/>
              </a:ext>
            </a:extLst>
          </p:cNvPr>
          <p:cNvSpPr txBox="1"/>
          <p:nvPr/>
        </p:nvSpPr>
        <p:spPr>
          <a:xfrm>
            <a:off x="7248128" y="2280028"/>
            <a:ext cx="3909498" cy="1015663"/>
          </a:xfrm>
          <a:prstGeom prst="rect">
            <a:avLst/>
          </a:prstGeom>
          <a:noFill/>
        </p:spPr>
        <p:txBody>
          <a:bodyPr wrap="square">
            <a:spAutoFit/>
          </a:bodyPr>
          <a:lstStyle/>
          <a:p>
            <a:pPr algn="ctr">
              <a:spcBef>
                <a:spcPts val="600"/>
              </a:spcBef>
              <a:spcAft>
                <a:spcPts val="600"/>
              </a:spcAft>
              <a:buNone/>
            </a:pPr>
            <a:r>
              <a:rPr lang="en-GB" sz="2000" dirty="0">
                <a:solidFill>
                  <a:srgbClr val="585858"/>
                </a:solidFill>
                <a:latin typeface="+mj-lt"/>
                <a:cs typeface="Times New Roman" panose="02020603050405020304" pitchFamily="18" charset="0"/>
              </a:rPr>
              <a:t>How might this ratio table help you to construct a pie chart to represent these results?</a:t>
            </a:r>
          </a:p>
        </p:txBody>
      </p:sp>
      <p:graphicFrame>
        <p:nvGraphicFramePr>
          <p:cNvPr id="10" name="Table 9">
            <a:extLst>
              <a:ext uri="{FF2B5EF4-FFF2-40B4-BE49-F238E27FC236}">
                <a16:creationId xmlns:a16="http://schemas.microsoft.com/office/drawing/2014/main" id="{E335C438-6F0D-4736-B85B-A11E288DCFDB}"/>
              </a:ext>
            </a:extLst>
          </p:cNvPr>
          <p:cNvGraphicFramePr>
            <a:graphicFrameLocks noGrp="1"/>
          </p:cNvGraphicFramePr>
          <p:nvPr>
            <p:extLst>
              <p:ext uri="{D42A27DB-BD31-4B8C-83A1-F6EECF244321}">
                <p14:modId xmlns:p14="http://schemas.microsoft.com/office/powerpoint/2010/main" val="3297209979"/>
              </p:ext>
            </p:extLst>
          </p:nvPr>
        </p:nvGraphicFramePr>
        <p:xfrm>
          <a:off x="6600056" y="3717032"/>
          <a:ext cx="5135552" cy="936000"/>
        </p:xfrm>
        <a:graphic>
          <a:graphicData uri="http://schemas.openxmlformats.org/drawingml/2006/table">
            <a:tbl>
              <a:tblPr firstRow="1" firstCol="1" bandRow="1">
                <a:tableStyleId>{912C8C85-51F0-491E-9774-3900AFEF0FD7}</a:tableStyleId>
              </a:tblPr>
              <a:tblGrid>
                <a:gridCol w="1493012">
                  <a:extLst>
                    <a:ext uri="{9D8B030D-6E8A-4147-A177-3AD203B41FA5}">
                      <a16:colId xmlns:a16="http://schemas.microsoft.com/office/drawing/2014/main" val="2749948059"/>
                    </a:ext>
                  </a:extLst>
                </a:gridCol>
                <a:gridCol w="607090">
                  <a:extLst>
                    <a:ext uri="{9D8B030D-6E8A-4147-A177-3AD203B41FA5}">
                      <a16:colId xmlns:a16="http://schemas.microsoft.com/office/drawing/2014/main" val="1864189466"/>
                    </a:ext>
                  </a:extLst>
                </a:gridCol>
                <a:gridCol w="607090">
                  <a:extLst>
                    <a:ext uri="{9D8B030D-6E8A-4147-A177-3AD203B41FA5}">
                      <a16:colId xmlns:a16="http://schemas.microsoft.com/office/drawing/2014/main" val="1342173982"/>
                    </a:ext>
                  </a:extLst>
                </a:gridCol>
                <a:gridCol w="607090">
                  <a:extLst>
                    <a:ext uri="{9D8B030D-6E8A-4147-A177-3AD203B41FA5}">
                      <a16:colId xmlns:a16="http://schemas.microsoft.com/office/drawing/2014/main" val="1772472724"/>
                    </a:ext>
                  </a:extLst>
                </a:gridCol>
                <a:gridCol w="607090">
                  <a:extLst>
                    <a:ext uri="{9D8B030D-6E8A-4147-A177-3AD203B41FA5}">
                      <a16:colId xmlns:a16="http://schemas.microsoft.com/office/drawing/2014/main" val="140850424"/>
                    </a:ext>
                  </a:extLst>
                </a:gridCol>
                <a:gridCol w="607090">
                  <a:extLst>
                    <a:ext uri="{9D8B030D-6E8A-4147-A177-3AD203B41FA5}">
                      <a16:colId xmlns:a16="http://schemas.microsoft.com/office/drawing/2014/main" val="2948443190"/>
                    </a:ext>
                  </a:extLst>
                </a:gridCol>
                <a:gridCol w="607090">
                  <a:extLst>
                    <a:ext uri="{9D8B030D-6E8A-4147-A177-3AD203B41FA5}">
                      <a16:colId xmlns:a16="http://schemas.microsoft.com/office/drawing/2014/main" val="547632847"/>
                    </a:ext>
                  </a:extLst>
                </a:gridCol>
              </a:tblGrid>
              <a:tr h="468000">
                <a:tc>
                  <a:txBody>
                    <a:bodyPr/>
                    <a:lstStyle/>
                    <a:p>
                      <a:pPr algn="ctr">
                        <a:lnSpc>
                          <a:spcPct val="107000"/>
                        </a:lnSpc>
                        <a:spcBef>
                          <a:spcPts val="400"/>
                        </a:spcBef>
                        <a:spcAft>
                          <a:spcPts val="400"/>
                        </a:spcAft>
                      </a:pPr>
                      <a:r>
                        <a:rPr lang="en-GB" sz="1600" b="1" dirty="0">
                          <a:solidFill>
                            <a:srgbClr val="585858"/>
                          </a:solidFill>
                          <a:effectLst/>
                        </a:rPr>
                        <a:t>No. of people</a:t>
                      </a:r>
                      <a:endParaRPr lang="en-GB" sz="16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30</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1</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3</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9</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12</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6</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249461"/>
                  </a:ext>
                </a:extLst>
              </a:tr>
              <a:tr h="468000">
                <a:tc>
                  <a:txBody>
                    <a:bodyPr/>
                    <a:lstStyle/>
                    <a:p>
                      <a:pPr marL="280670" indent="-280670" algn="ctr">
                        <a:spcBef>
                          <a:spcPts val="400"/>
                        </a:spcBef>
                        <a:spcAft>
                          <a:spcPts val="400"/>
                        </a:spcAft>
                      </a:pPr>
                      <a:r>
                        <a:rPr lang="en-GB" sz="1600" b="1" dirty="0">
                          <a:solidFill>
                            <a:srgbClr val="585858"/>
                          </a:solidFill>
                          <a:effectLst/>
                        </a:rPr>
                        <a:t>Angle size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0670" indent="-280670" algn="ctr">
                        <a:spcBef>
                          <a:spcPts val="400"/>
                        </a:spcBef>
                        <a:spcAft>
                          <a:spcPts val="400"/>
                        </a:spcAft>
                      </a:pPr>
                      <a:r>
                        <a:rPr lang="en-GB" sz="1600" dirty="0">
                          <a:solidFill>
                            <a:srgbClr val="585858"/>
                          </a:solidFill>
                          <a:effectLst/>
                        </a:rPr>
                        <a:t>360°</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0995457"/>
                  </a:ext>
                </a:extLst>
              </a:tr>
            </a:tbl>
          </a:graphicData>
        </a:graphic>
      </p:graphicFrame>
    </p:spTree>
    <p:extLst>
      <p:ext uri="{BB962C8B-B14F-4D97-AF65-F5344CB8AC3E}">
        <p14:creationId xmlns:p14="http://schemas.microsoft.com/office/powerpoint/2010/main" val="48447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b="1" dirty="0"/>
              <a:t>Construct pie charts, using the knowledge that angles in a full turn sum to 360°</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2c</a:t>
            </a:r>
            <a:endParaRPr lang="en-GB" dirty="0"/>
          </a:p>
        </p:txBody>
      </p:sp>
      <p:pic>
        <p:nvPicPr>
          <p:cNvPr id="9" name="Picture 8">
            <a:extLst>
              <a:ext uri="{FF2B5EF4-FFF2-40B4-BE49-F238E27FC236}">
                <a16:creationId xmlns:a16="http://schemas.microsoft.com/office/drawing/2014/main" id="{B219C5C7-7BDE-465A-A2BE-9BFDD2A643C0}"/>
              </a:ext>
            </a:extLst>
          </p:cNvPr>
          <p:cNvPicPr>
            <a:picLocks noChangeAspect="1"/>
          </p:cNvPicPr>
          <p:nvPr/>
        </p:nvPicPr>
        <p:blipFill>
          <a:blip r:embed="rId3"/>
          <a:stretch>
            <a:fillRect/>
          </a:stretch>
        </p:blipFill>
        <p:spPr>
          <a:xfrm>
            <a:off x="586658" y="2159278"/>
            <a:ext cx="4504903" cy="1666718"/>
          </a:xfrm>
          <a:prstGeom prst="rect">
            <a:avLst/>
          </a:prstGeom>
        </p:spPr>
      </p:pic>
      <p:graphicFrame>
        <p:nvGraphicFramePr>
          <p:cNvPr id="10" name="Table 9">
            <a:extLst>
              <a:ext uri="{FF2B5EF4-FFF2-40B4-BE49-F238E27FC236}">
                <a16:creationId xmlns:a16="http://schemas.microsoft.com/office/drawing/2014/main" id="{B4CC5313-765B-49F1-AB09-D340F207E473}"/>
              </a:ext>
            </a:extLst>
          </p:cNvPr>
          <p:cNvGraphicFramePr>
            <a:graphicFrameLocks noGrp="1"/>
          </p:cNvGraphicFramePr>
          <p:nvPr>
            <p:extLst>
              <p:ext uri="{D42A27DB-BD31-4B8C-83A1-F6EECF244321}">
                <p14:modId xmlns:p14="http://schemas.microsoft.com/office/powerpoint/2010/main" val="453245599"/>
              </p:ext>
            </p:extLst>
          </p:nvPr>
        </p:nvGraphicFramePr>
        <p:xfrm>
          <a:off x="6023992" y="2492896"/>
          <a:ext cx="5135552" cy="936000"/>
        </p:xfrm>
        <a:graphic>
          <a:graphicData uri="http://schemas.openxmlformats.org/drawingml/2006/table">
            <a:tbl>
              <a:tblPr firstRow="1" firstCol="1" bandRow="1">
                <a:tableStyleId>{912C8C85-51F0-491E-9774-3900AFEF0FD7}</a:tableStyleId>
              </a:tblPr>
              <a:tblGrid>
                <a:gridCol w="1493012">
                  <a:extLst>
                    <a:ext uri="{9D8B030D-6E8A-4147-A177-3AD203B41FA5}">
                      <a16:colId xmlns:a16="http://schemas.microsoft.com/office/drawing/2014/main" val="2749948059"/>
                    </a:ext>
                  </a:extLst>
                </a:gridCol>
                <a:gridCol w="607090">
                  <a:extLst>
                    <a:ext uri="{9D8B030D-6E8A-4147-A177-3AD203B41FA5}">
                      <a16:colId xmlns:a16="http://schemas.microsoft.com/office/drawing/2014/main" val="1864189466"/>
                    </a:ext>
                  </a:extLst>
                </a:gridCol>
                <a:gridCol w="607090">
                  <a:extLst>
                    <a:ext uri="{9D8B030D-6E8A-4147-A177-3AD203B41FA5}">
                      <a16:colId xmlns:a16="http://schemas.microsoft.com/office/drawing/2014/main" val="1342173982"/>
                    </a:ext>
                  </a:extLst>
                </a:gridCol>
                <a:gridCol w="607090">
                  <a:extLst>
                    <a:ext uri="{9D8B030D-6E8A-4147-A177-3AD203B41FA5}">
                      <a16:colId xmlns:a16="http://schemas.microsoft.com/office/drawing/2014/main" val="1772472724"/>
                    </a:ext>
                  </a:extLst>
                </a:gridCol>
                <a:gridCol w="607090">
                  <a:extLst>
                    <a:ext uri="{9D8B030D-6E8A-4147-A177-3AD203B41FA5}">
                      <a16:colId xmlns:a16="http://schemas.microsoft.com/office/drawing/2014/main" val="140850424"/>
                    </a:ext>
                  </a:extLst>
                </a:gridCol>
                <a:gridCol w="607090">
                  <a:extLst>
                    <a:ext uri="{9D8B030D-6E8A-4147-A177-3AD203B41FA5}">
                      <a16:colId xmlns:a16="http://schemas.microsoft.com/office/drawing/2014/main" val="2948443190"/>
                    </a:ext>
                  </a:extLst>
                </a:gridCol>
                <a:gridCol w="607090">
                  <a:extLst>
                    <a:ext uri="{9D8B030D-6E8A-4147-A177-3AD203B41FA5}">
                      <a16:colId xmlns:a16="http://schemas.microsoft.com/office/drawing/2014/main" val="547632847"/>
                    </a:ext>
                  </a:extLst>
                </a:gridCol>
              </a:tblGrid>
              <a:tr h="468000">
                <a:tc>
                  <a:txBody>
                    <a:bodyPr/>
                    <a:lstStyle/>
                    <a:p>
                      <a:pPr algn="ctr">
                        <a:lnSpc>
                          <a:spcPct val="107000"/>
                        </a:lnSpc>
                        <a:spcBef>
                          <a:spcPts val="400"/>
                        </a:spcBef>
                        <a:spcAft>
                          <a:spcPts val="400"/>
                        </a:spcAft>
                      </a:pPr>
                      <a:r>
                        <a:rPr lang="en-GB" sz="1600" b="1" dirty="0">
                          <a:solidFill>
                            <a:srgbClr val="585858"/>
                          </a:solidFill>
                          <a:effectLst/>
                        </a:rPr>
                        <a:t>No. of people</a:t>
                      </a:r>
                      <a:endParaRPr lang="en-GB" sz="16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30</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1</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3</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9</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12</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6</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249461"/>
                  </a:ext>
                </a:extLst>
              </a:tr>
              <a:tr h="468000">
                <a:tc>
                  <a:txBody>
                    <a:bodyPr/>
                    <a:lstStyle/>
                    <a:p>
                      <a:pPr marL="280670" indent="-280670" algn="ctr">
                        <a:spcBef>
                          <a:spcPts val="400"/>
                        </a:spcBef>
                        <a:spcAft>
                          <a:spcPts val="400"/>
                        </a:spcAft>
                      </a:pPr>
                      <a:r>
                        <a:rPr lang="en-GB" sz="1600" b="1" dirty="0">
                          <a:solidFill>
                            <a:srgbClr val="585858"/>
                          </a:solidFill>
                          <a:effectLst/>
                        </a:rPr>
                        <a:t>Angle size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0670" indent="-280670" algn="ctr">
                        <a:spcBef>
                          <a:spcPts val="400"/>
                        </a:spcBef>
                        <a:spcAft>
                          <a:spcPts val="400"/>
                        </a:spcAft>
                      </a:pPr>
                      <a:r>
                        <a:rPr lang="en-GB" sz="1600" dirty="0">
                          <a:solidFill>
                            <a:srgbClr val="585858"/>
                          </a:solidFill>
                          <a:effectLst/>
                        </a:rPr>
                        <a:t>360°</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0995457"/>
                  </a:ext>
                </a:extLst>
              </a:tr>
            </a:tbl>
          </a:graphicData>
        </a:graphic>
      </p:graphicFrame>
      <p:sp>
        <p:nvSpPr>
          <p:cNvPr id="11" name="TextBox 10">
            <a:extLst>
              <a:ext uri="{FF2B5EF4-FFF2-40B4-BE49-F238E27FC236}">
                <a16:creationId xmlns:a16="http://schemas.microsoft.com/office/drawing/2014/main" id="{87587BB0-08C5-4A47-B5ED-B6FB97EA864B}"/>
              </a:ext>
            </a:extLst>
          </p:cNvPr>
          <p:cNvSpPr txBox="1"/>
          <p:nvPr/>
        </p:nvSpPr>
        <p:spPr>
          <a:xfrm>
            <a:off x="1340728" y="4365104"/>
            <a:ext cx="9510544" cy="984885"/>
          </a:xfrm>
          <a:prstGeom prst="rect">
            <a:avLst/>
          </a:prstGeom>
          <a:noFill/>
        </p:spPr>
        <p:txBody>
          <a:bodyPr wrap="square">
            <a:spAutoFit/>
          </a:bodyPr>
          <a:lstStyle/>
          <a:p>
            <a:pPr algn="ctr">
              <a:spcBef>
                <a:spcPts val="600"/>
              </a:spcBef>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Which of these two representations, if any, do you find more helpful?</a:t>
            </a:r>
          </a:p>
          <a:p>
            <a:pPr algn="ctr">
              <a:spcBef>
                <a:spcPts val="600"/>
              </a:spcBef>
              <a:spcAft>
                <a:spcPts val="600"/>
              </a:spcAft>
              <a:buNone/>
            </a:pPr>
            <a:r>
              <a:rPr lang="en-GB" sz="2400" dirty="0">
                <a:solidFill>
                  <a:srgbClr val="585858"/>
                </a:solidFill>
                <a:latin typeface="+mj-lt"/>
                <a:ea typeface="Calibri" panose="020F0502020204030204" pitchFamily="34" charset="0"/>
                <a:cs typeface="Times New Roman" panose="02020603050405020304" pitchFamily="18" charset="0"/>
              </a:rPr>
              <a:t>How else could you construct your pie chart?</a:t>
            </a:r>
            <a:endParaRPr lang="en-GB" sz="2400" dirty="0">
              <a:solidFill>
                <a:srgbClr val="585858"/>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73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124744"/>
            <a:ext cx="10972800" cy="5302596"/>
          </a:xfrm>
        </p:spPr>
        <p:txBody>
          <a:bodyPr>
            <a:normAutofit/>
          </a:bodyPr>
          <a:lstStyle/>
          <a:p>
            <a:r>
              <a:rPr lang="en-GB" dirty="0"/>
              <a:t>These slides are designed to complement the </a:t>
            </a:r>
            <a:r>
              <a:rPr lang="en-GB" dirty="0">
                <a:hlinkClick r:id="rId2"/>
              </a:rPr>
              <a:t>5.1 Statistical representations and measures</a:t>
            </a:r>
            <a:r>
              <a:rPr lang="en-GB" dirty="0"/>
              <a:t> core concept document and its associated </a:t>
            </a:r>
            <a:r>
              <a:rPr lang="en-GB" dirty="0">
                <a:hlinkClick r:id="rId3"/>
              </a:rPr>
              <a:t>Statistics and probability</a:t>
            </a:r>
            <a:r>
              <a:rPr lang="en-GB" dirty="0"/>
              <a:t> theme overview document,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29351E-8F4E-4F15-81E2-97842F1CCA5A}"/>
              </a:ext>
            </a:extLst>
          </p:cNvPr>
          <p:cNvGrpSpPr/>
          <p:nvPr/>
        </p:nvGrpSpPr>
        <p:grpSpPr>
          <a:xfrm>
            <a:off x="335360" y="1556792"/>
            <a:ext cx="11521279" cy="3024336"/>
            <a:chOff x="335360" y="1556792"/>
            <a:chExt cx="11521279" cy="3024336"/>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556792"/>
              <a:ext cx="11521279" cy="302433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A62DD38-F829-4737-BEAE-29B9D1CCD45C}"/>
                </a:ext>
              </a:extLst>
            </p:cNvPr>
            <p:cNvSpPr txBox="1"/>
            <p:nvPr/>
          </p:nvSpPr>
          <p:spPr>
            <a:xfrm>
              <a:off x="344345" y="1605754"/>
              <a:ext cx="6485947" cy="1077218"/>
            </a:xfrm>
            <a:prstGeom prst="rect">
              <a:avLst/>
            </a:prstGeom>
            <a:noFill/>
          </p:spPr>
          <p:txBody>
            <a:bodyPr wrap="square">
              <a:spAutoFit/>
            </a:bodyPr>
            <a:lstStyle/>
            <a:p>
              <a:pPr algn="ctr">
                <a:spcBef>
                  <a:spcPts val="60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A class of students were asked about their level of concern towards litter in their community. </a:t>
              </a:r>
            </a:p>
            <a:p>
              <a:pPr algn="ctr">
                <a:spcBef>
                  <a:spcPts val="60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Construct a pie chart to represent these results.</a:t>
              </a:r>
              <a:endParaRPr lang="en-GB" dirty="0">
                <a:solidFill>
                  <a:srgbClr val="585858"/>
                </a:solidFill>
                <a:latin typeface="+mj-lt"/>
              </a:endParaRPr>
            </a:p>
          </p:txBody>
        </p:sp>
        <p:pic>
          <p:nvPicPr>
            <p:cNvPr id="9" name="Picture 8">
              <a:extLst>
                <a:ext uri="{FF2B5EF4-FFF2-40B4-BE49-F238E27FC236}">
                  <a16:creationId xmlns:a16="http://schemas.microsoft.com/office/drawing/2014/main" id="{0AD03F7A-420B-4069-9845-5A1745AC0E6A}"/>
                </a:ext>
              </a:extLst>
            </p:cNvPr>
            <p:cNvPicPr>
              <a:picLocks noChangeAspect="1"/>
            </p:cNvPicPr>
            <p:nvPr/>
          </p:nvPicPr>
          <p:blipFill>
            <a:blip r:embed="rId4"/>
            <a:stretch>
              <a:fillRect/>
            </a:stretch>
          </p:blipFill>
          <p:spPr>
            <a:xfrm>
              <a:off x="7390454" y="1724242"/>
              <a:ext cx="3906022" cy="1445145"/>
            </a:xfrm>
            <a:prstGeom prst="rect">
              <a:avLst/>
            </a:prstGeom>
          </p:spPr>
        </p:pic>
      </p:grpSp>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Construct pie charts, using the knowledge that angles in a full turn sum to 360°</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344345" y="4630090"/>
            <a:ext cx="11521278" cy="1533306"/>
          </a:xfrm>
          <a:prstGeom prst="rect">
            <a:avLst/>
          </a:prstGeom>
        </p:spPr>
        <p:txBody>
          <a:bodyPr anchor="ctr">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each of these representations support students to make connections with multiplicative reasoning?</a:t>
            </a:r>
          </a:p>
          <a:p>
            <a:pPr marL="360000" lvl="1" fontAlgn="auto">
              <a:lnSpc>
                <a:spcPct val="100000"/>
              </a:lnSpc>
              <a:spcBef>
                <a:spcPts val="0"/>
              </a:spcBef>
              <a:spcAft>
                <a:spcPts val="1200"/>
              </a:spcAft>
              <a:buClrTx/>
            </a:pPr>
            <a:r>
              <a:rPr lang="en-GB" sz="2400" dirty="0"/>
              <a:t>How might you vary future examples to ensure students understand pie charts as proportional representation?</a:t>
            </a:r>
          </a:p>
        </p:txBody>
      </p:sp>
      <p:graphicFrame>
        <p:nvGraphicFramePr>
          <p:cNvPr id="8" name="Table 7">
            <a:extLst>
              <a:ext uri="{FF2B5EF4-FFF2-40B4-BE49-F238E27FC236}">
                <a16:creationId xmlns:a16="http://schemas.microsoft.com/office/drawing/2014/main" id="{CCAA7C2D-FB37-44D9-B94D-FBF54E501959}"/>
              </a:ext>
            </a:extLst>
          </p:cNvPr>
          <p:cNvGraphicFramePr>
            <a:graphicFrameLocks noGrp="1"/>
          </p:cNvGraphicFramePr>
          <p:nvPr>
            <p:extLst>
              <p:ext uri="{D42A27DB-BD31-4B8C-83A1-F6EECF244321}">
                <p14:modId xmlns:p14="http://schemas.microsoft.com/office/powerpoint/2010/main" val="3656239003"/>
              </p:ext>
            </p:extLst>
          </p:nvPr>
        </p:nvGraphicFramePr>
        <p:xfrm>
          <a:off x="1724968" y="2826850"/>
          <a:ext cx="3866977" cy="1580490"/>
        </p:xfrm>
        <a:graphic>
          <a:graphicData uri="http://schemas.openxmlformats.org/drawingml/2006/table">
            <a:tbl>
              <a:tblPr firstRow="1" firstCol="1" bandRow="1">
                <a:tableStyleId>{912C8C85-51F0-491E-9774-3900AFEF0FD7}</a:tableStyleId>
              </a:tblPr>
              <a:tblGrid>
                <a:gridCol w="1900873">
                  <a:extLst>
                    <a:ext uri="{9D8B030D-6E8A-4147-A177-3AD203B41FA5}">
                      <a16:colId xmlns:a16="http://schemas.microsoft.com/office/drawing/2014/main" val="494656149"/>
                    </a:ext>
                  </a:extLst>
                </a:gridCol>
                <a:gridCol w="1966104">
                  <a:extLst>
                    <a:ext uri="{9D8B030D-6E8A-4147-A177-3AD203B41FA5}">
                      <a16:colId xmlns:a16="http://schemas.microsoft.com/office/drawing/2014/main" val="2930362551"/>
                    </a:ext>
                  </a:extLst>
                </a:gridCol>
              </a:tblGrid>
              <a:tr h="326266">
                <a:tc>
                  <a:txBody>
                    <a:bodyPr/>
                    <a:lstStyle/>
                    <a:p>
                      <a:pPr>
                        <a:lnSpc>
                          <a:spcPct val="107000"/>
                        </a:lnSpc>
                        <a:spcBef>
                          <a:spcPts val="400"/>
                        </a:spcBef>
                        <a:spcAft>
                          <a:spcPts val="800"/>
                        </a:spcAft>
                      </a:pPr>
                      <a:r>
                        <a:rPr lang="en-GB" sz="1400" b="1" dirty="0">
                          <a:solidFill>
                            <a:srgbClr val="585858"/>
                          </a:solidFill>
                          <a:effectLst/>
                        </a:rPr>
                        <a:t>Level of concern</a:t>
                      </a:r>
                      <a:endParaRPr lang="en-GB" sz="1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400"/>
                        </a:spcBef>
                        <a:spcAft>
                          <a:spcPts val="800"/>
                        </a:spcAft>
                      </a:pPr>
                      <a:r>
                        <a:rPr lang="en-GB" sz="1400" b="1" dirty="0">
                          <a:solidFill>
                            <a:srgbClr val="585858"/>
                          </a:solidFill>
                          <a:effectLst/>
                        </a:rPr>
                        <a:t>Number of students</a:t>
                      </a:r>
                      <a:endParaRPr lang="en-GB" sz="1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4609199"/>
                  </a:ext>
                </a:extLst>
              </a:tr>
              <a:tr h="313556">
                <a:tc>
                  <a:txBody>
                    <a:bodyPr/>
                    <a:lstStyle/>
                    <a:p>
                      <a:pPr>
                        <a:lnSpc>
                          <a:spcPct val="107000"/>
                        </a:lnSpc>
                        <a:spcAft>
                          <a:spcPts val="800"/>
                        </a:spcAft>
                      </a:pPr>
                      <a:r>
                        <a:rPr lang="en-GB" sz="1400" b="0" dirty="0">
                          <a:solidFill>
                            <a:srgbClr val="585858"/>
                          </a:solidFill>
                          <a:effectLst/>
                        </a:rPr>
                        <a:t>Very concerned</a:t>
                      </a:r>
                      <a:endParaRPr lang="en-GB" sz="1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dirty="0">
                          <a:solidFill>
                            <a:srgbClr val="585858"/>
                          </a:solidFill>
                          <a:effectLst/>
                        </a:rPr>
                        <a:t>3</a:t>
                      </a:r>
                      <a:endParaRPr lang="en-GB" sz="1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6453935"/>
                  </a:ext>
                </a:extLst>
              </a:tr>
              <a:tr h="313556">
                <a:tc>
                  <a:txBody>
                    <a:bodyPr/>
                    <a:lstStyle/>
                    <a:p>
                      <a:pPr>
                        <a:lnSpc>
                          <a:spcPct val="107000"/>
                        </a:lnSpc>
                        <a:spcAft>
                          <a:spcPts val="800"/>
                        </a:spcAft>
                      </a:pPr>
                      <a:r>
                        <a:rPr lang="en-GB" sz="1400" b="0" dirty="0">
                          <a:solidFill>
                            <a:srgbClr val="585858"/>
                          </a:solidFill>
                          <a:effectLst/>
                        </a:rPr>
                        <a:t>Somewhat concerned</a:t>
                      </a:r>
                      <a:endParaRPr lang="en-GB" sz="1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dirty="0">
                          <a:solidFill>
                            <a:srgbClr val="585858"/>
                          </a:solidFill>
                          <a:effectLst/>
                        </a:rPr>
                        <a:t>9</a:t>
                      </a:r>
                      <a:endParaRPr lang="en-GB" sz="1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053548"/>
                  </a:ext>
                </a:extLst>
              </a:tr>
              <a:tr h="313556">
                <a:tc>
                  <a:txBody>
                    <a:bodyPr/>
                    <a:lstStyle/>
                    <a:p>
                      <a:pPr>
                        <a:lnSpc>
                          <a:spcPct val="107000"/>
                        </a:lnSpc>
                        <a:spcAft>
                          <a:spcPts val="800"/>
                        </a:spcAft>
                      </a:pPr>
                      <a:r>
                        <a:rPr lang="en-GB" sz="1400" b="0" dirty="0">
                          <a:solidFill>
                            <a:srgbClr val="585858"/>
                          </a:solidFill>
                          <a:effectLst/>
                        </a:rPr>
                        <a:t>Slightly concerned</a:t>
                      </a:r>
                      <a:endParaRPr lang="en-GB" sz="1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dirty="0">
                          <a:solidFill>
                            <a:srgbClr val="585858"/>
                          </a:solidFill>
                          <a:effectLst/>
                        </a:rPr>
                        <a:t>12</a:t>
                      </a:r>
                      <a:endParaRPr lang="en-GB" sz="1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0488893"/>
                  </a:ext>
                </a:extLst>
              </a:tr>
              <a:tr h="313556">
                <a:tc>
                  <a:txBody>
                    <a:bodyPr/>
                    <a:lstStyle/>
                    <a:p>
                      <a:pPr>
                        <a:lnSpc>
                          <a:spcPct val="107000"/>
                        </a:lnSpc>
                        <a:spcAft>
                          <a:spcPts val="800"/>
                        </a:spcAft>
                      </a:pPr>
                      <a:r>
                        <a:rPr lang="en-GB" sz="1400" b="0" dirty="0">
                          <a:solidFill>
                            <a:srgbClr val="585858"/>
                          </a:solidFill>
                          <a:effectLst/>
                        </a:rPr>
                        <a:t>Not concerned</a:t>
                      </a:r>
                      <a:endParaRPr lang="en-GB" sz="1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dirty="0">
                          <a:solidFill>
                            <a:srgbClr val="585858"/>
                          </a:solidFill>
                          <a:effectLst/>
                        </a:rPr>
                        <a:t>6</a:t>
                      </a:r>
                      <a:endParaRPr lang="en-GB" sz="1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354881"/>
                  </a:ext>
                </a:extLst>
              </a:tr>
            </a:tbl>
          </a:graphicData>
        </a:graphic>
      </p:graphicFrame>
      <p:graphicFrame>
        <p:nvGraphicFramePr>
          <p:cNvPr id="10" name="Table 9">
            <a:extLst>
              <a:ext uri="{FF2B5EF4-FFF2-40B4-BE49-F238E27FC236}">
                <a16:creationId xmlns:a16="http://schemas.microsoft.com/office/drawing/2014/main" id="{4227E310-A2A7-41B5-85BD-12FFDA2C781E}"/>
              </a:ext>
            </a:extLst>
          </p:cNvPr>
          <p:cNvGraphicFramePr>
            <a:graphicFrameLocks noGrp="1"/>
          </p:cNvGraphicFramePr>
          <p:nvPr>
            <p:extLst>
              <p:ext uri="{D42A27DB-BD31-4B8C-83A1-F6EECF244321}">
                <p14:modId xmlns:p14="http://schemas.microsoft.com/office/powerpoint/2010/main" val="2816755662"/>
              </p:ext>
            </p:extLst>
          </p:nvPr>
        </p:nvGraphicFramePr>
        <p:xfrm>
          <a:off x="6783592" y="3488782"/>
          <a:ext cx="4905316" cy="804044"/>
        </p:xfrm>
        <a:graphic>
          <a:graphicData uri="http://schemas.openxmlformats.org/drawingml/2006/table">
            <a:tbl>
              <a:tblPr firstRow="1" firstCol="1" bandRow="1">
                <a:tableStyleId>{912C8C85-51F0-491E-9774-3900AFEF0FD7}</a:tableStyleId>
              </a:tblPr>
              <a:tblGrid>
                <a:gridCol w="1426078">
                  <a:extLst>
                    <a:ext uri="{9D8B030D-6E8A-4147-A177-3AD203B41FA5}">
                      <a16:colId xmlns:a16="http://schemas.microsoft.com/office/drawing/2014/main" val="2749948059"/>
                    </a:ext>
                  </a:extLst>
                </a:gridCol>
                <a:gridCol w="579873">
                  <a:extLst>
                    <a:ext uri="{9D8B030D-6E8A-4147-A177-3AD203B41FA5}">
                      <a16:colId xmlns:a16="http://schemas.microsoft.com/office/drawing/2014/main" val="1864189466"/>
                    </a:ext>
                  </a:extLst>
                </a:gridCol>
                <a:gridCol w="579873">
                  <a:extLst>
                    <a:ext uri="{9D8B030D-6E8A-4147-A177-3AD203B41FA5}">
                      <a16:colId xmlns:a16="http://schemas.microsoft.com/office/drawing/2014/main" val="1342173982"/>
                    </a:ext>
                  </a:extLst>
                </a:gridCol>
                <a:gridCol w="579873">
                  <a:extLst>
                    <a:ext uri="{9D8B030D-6E8A-4147-A177-3AD203B41FA5}">
                      <a16:colId xmlns:a16="http://schemas.microsoft.com/office/drawing/2014/main" val="1772472724"/>
                    </a:ext>
                  </a:extLst>
                </a:gridCol>
                <a:gridCol w="579873">
                  <a:extLst>
                    <a:ext uri="{9D8B030D-6E8A-4147-A177-3AD203B41FA5}">
                      <a16:colId xmlns:a16="http://schemas.microsoft.com/office/drawing/2014/main" val="140850424"/>
                    </a:ext>
                  </a:extLst>
                </a:gridCol>
                <a:gridCol w="579873">
                  <a:extLst>
                    <a:ext uri="{9D8B030D-6E8A-4147-A177-3AD203B41FA5}">
                      <a16:colId xmlns:a16="http://schemas.microsoft.com/office/drawing/2014/main" val="2948443190"/>
                    </a:ext>
                  </a:extLst>
                </a:gridCol>
                <a:gridCol w="579873">
                  <a:extLst>
                    <a:ext uri="{9D8B030D-6E8A-4147-A177-3AD203B41FA5}">
                      <a16:colId xmlns:a16="http://schemas.microsoft.com/office/drawing/2014/main" val="547632847"/>
                    </a:ext>
                  </a:extLst>
                </a:gridCol>
              </a:tblGrid>
              <a:tr h="402022">
                <a:tc>
                  <a:txBody>
                    <a:bodyPr/>
                    <a:lstStyle/>
                    <a:p>
                      <a:pPr algn="ctr">
                        <a:lnSpc>
                          <a:spcPct val="107000"/>
                        </a:lnSpc>
                        <a:spcBef>
                          <a:spcPts val="400"/>
                        </a:spcBef>
                        <a:spcAft>
                          <a:spcPts val="400"/>
                        </a:spcAft>
                      </a:pPr>
                      <a:r>
                        <a:rPr lang="en-GB" sz="1600" b="1" dirty="0">
                          <a:solidFill>
                            <a:srgbClr val="585858"/>
                          </a:solidFill>
                          <a:effectLst/>
                        </a:rPr>
                        <a:t>No. of people</a:t>
                      </a:r>
                      <a:endParaRPr lang="en-GB" sz="16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30</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1</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3</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9</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12</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indent="-280670" algn="ctr">
                        <a:spcBef>
                          <a:spcPts val="400"/>
                        </a:spcBef>
                        <a:spcAft>
                          <a:spcPts val="400"/>
                        </a:spcAft>
                      </a:pPr>
                      <a:r>
                        <a:rPr lang="en-GB" sz="1600" dirty="0">
                          <a:solidFill>
                            <a:srgbClr val="585858"/>
                          </a:solidFill>
                          <a:effectLst/>
                        </a:rPr>
                        <a:t>6</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249461"/>
                  </a:ext>
                </a:extLst>
              </a:tr>
              <a:tr h="402022">
                <a:tc>
                  <a:txBody>
                    <a:bodyPr/>
                    <a:lstStyle/>
                    <a:p>
                      <a:pPr marL="280670" indent="-280670" algn="ctr">
                        <a:spcBef>
                          <a:spcPts val="400"/>
                        </a:spcBef>
                        <a:spcAft>
                          <a:spcPts val="400"/>
                        </a:spcAft>
                      </a:pPr>
                      <a:r>
                        <a:rPr lang="en-GB" sz="1600" b="1" dirty="0">
                          <a:solidFill>
                            <a:srgbClr val="585858"/>
                          </a:solidFill>
                          <a:effectLst/>
                        </a:rPr>
                        <a:t>Angle size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0670" indent="-280670" algn="ctr">
                        <a:spcBef>
                          <a:spcPts val="400"/>
                        </a:spcBef>
                        <a:spcAft>
                          <a:spcPts val="400"/>
                        </a:spcAft>
                      </a:pPr>
                      <a:r>
                        <a:rPr lang="en-GB" sz="1600" dirty="0">
                          <a:solidFill>
                            <a:srgbClr val="585858"/>
                          </a:solidFill>
                          <a:effectLst/>
                        </a:rPr>
                        <a:t>360°</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670" indent="-280670" algn="ctr">
                        <a:spcBef>
                          <a:spcPts val="400"/>
                        </a:spcBef>
                        <a:spcAft>
                          <a:spcPts val="400"/>
                        </a:spcAft>
                      </a:pPr>
                      <a:r>
                        <a:rPr lang="en-GB" sz="1600" dirty="0">
                          <a:solidFill>
                            <a:srgbClr val="585858"/>
                          </a:solidFill>
                          <a:effectLst/>
                        </a:rPr>
                        <a:t> </a:t>
                      </a:r>
                      <a:endParaRPr lang="en-GB" sz="16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0995457"/>
                  </a:ext>
                </a:extLst>
              </a:tr>
            </a:tbl>
          </a:graphicData>
        </a:graphic>
      </p:graphicFrame>
    </p:spTree>
    <p:custDataLst>
      <p:tags r:id="rId1"/>
    </p:custDataLst>
    <p:extLst>
      <p:ext uri="{BB962C8B-B14F-4D97-AF65-F5344CB8AC3E}">
        <p14:creationId xmlns:p14="http://schemas.microsoft.com/office/powerpoint/2010/main" val="91001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Construct pie charts using data taken from other representations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E9937B50-D007-4297-8F30-DF43E9B61B66}"/>
              </a:ext>
            </a:extLst>
          </p:cNvPr>
          <p:cNvSpPr txBox="1"/>
          <p:nvPr/>
        </p:nvSpPr>
        <p:spPr>
          <a:xfrm>
            <a:off x="407368" y="1961931"/>
            <a:ext cx="4657028" cy="2934137"/>
          </a:xfrm>
          <a:prstGeom prst="rect">
            <a:avLst/>
          </a:prstGeom>
          <a:noFill/>
        </p:spPr>
        <p:txBody>
          <a:bodyPr wrap="square">
            <a:spAutoFit/>
          </a:bodyPr>
          <a:lstStyle/>
          <a:p>
            <a:pPr algn="ctr">
              <a:spcBef>
                <a:spcPts val="400"/>
              </a:spcBef>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Students were asked to specify the main housework chore they typically complete at home.</a:t>
            </a:r>
          </a:p>
          <a:p>
            <a:pPr algn="ctr">
              <a:spcBef>
                <a:spcPts val="400"/>
              </a:spcBef>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 Their responses are shown in the bar chart.</a:t>
            </a:r>
          </a:p>
          <a:p>
            <a:pPr algn="ctr">
              <a:spcBef>
                <a:spcPts val="400"/>
              </a:spcBef>
              <a:spcAft>
                <a:spcPts val="600"/>
              </a:spcAft>
              <a:buNone/>
            </a:pPr>
            <a:r>
              <a:rPr lang="en-GB" sz="2400" dirty="0">
                <a:solidFill>
                  <a:srgbClr val="585858"/>
                </a:solidFill>
                <a:latin typeface="+mj-lt"/>
                <a:ea typeface="Calibri" panose="020F0502020204030204" pitchFamily="34" charset="0"/>
                <a:cs typeface="Times New Roman" panose="02020603050405020304" pitchFamily="18" charset="0"/>
              </a:rPr>
              <a:t>Construct a pie chart to represent this data.</a:t>
            </a:r>
            <a:endParaRPr lang="en-GB" sz="2400" dirty="0">
              <a:solidFill>
                <a:srgbClr val="585858"/>
              </a:solidFill>
              <a:effectLs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FCF900F-297E-4854-90A3-4AB272DC45F8}"/>
              </a:ext>
            </a:extLst>
          </p:cNvPr>
          <p:cNvPicPr>
            <a:picLocks noChangeAspect="1"/>
          </p:cNvPicPr>
          <p:nvPr/>
        </p:nvPicPr>
        <p:blipFill>
          <a:blip r:embed="rId3"/>
          <a:stretch>
            <a:fillRect/>
          </a:stretch>
        </p:blipFill>
        <p:spPr>
          <a:xfrm>
            <a:off x="5591944" y="1806258"/>
            <a:ext cx="5760640" cy="3796029"/>
          </a:xfrm>
          <a:prstGeom prst="rect">
            <a:avLst/>
          </a:prstGeom>
        </p:spPr>
      </p:pic>
    </p:spTree>
    <p:extLst>
      <p:ext uri="{BB962C8B-B14F-4D97-AF65-F5344CB8AC3E}">
        <p14:creationId xmlns:p14="http://schemas.microsoft.com/office/powerpoint/2010/main" val="3624987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Construct pie charts using data taken from other representations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asking students to ‘re-present’ this data support their understanding of the structure of pie charts?</a:t>
            </a:r>
          </a:p>
          <a:p>
            <a:pPr marL="360000" lvl="1" fontAlgn="auto">
              <a:lnSpc>
                <a:spcPct val="100000"/>
              </a:lnSpc>
              <a:spcBef>
                <a:spcPts val="0"/>
              </a:spcBef>
              <a:spcAft>
                <a:spcPts val="1200"/>
              </a:spcAft>
              <a:buClrTx/>
            </a:pPr>
            <a:r>
              <a:rPr lang="en-GB" sz="2400" dirty="0"/>
              <a:t>What questions or prompts might they need?</a:t>
            </a:r>
          </a:p>
          <a:p>
            <a:pPr marL="360000" lvl="1" fontAlgn="auto">
              <a:lnSpc>
                <a:spcPct val="100000"/>
              </a:lnSpc>
              <a:spcBef>
                <a:spcPts val="0"/>
              </a:spcBef>
              <a:spcAft>
                <a:spcPts val="1200"/>
              </a:spcAft>
              <a:buClrTx/>
            </a:pPr>
            <a:r>
              <a:rPr lang="en-GB" sz="2400" dirty="0"/>
              <a:t>What questions might you ask to compare the two representations?</a:t>
            </a:r>
          </a:p>
        </p:txBody>
      </p:sp>
      <p:grpSp>
        <p:nvGrpSpPr>
          <p:cNvPr id="2" name="Group 1">
            <a:extLst>
              <a:ext uri="{FF2B5EF4-FFF2-40B4-BE49-F238E27FC236}">
                <a16:creationId xmlns:a16="http://schemas.microsoft.com/office/drawing/2014/main" id="{5E39B3E4-9306-4849-B0C0-3DA34B34600D}"/>
              </a:ext>
            </a:extLst>
          </p:cNvPr>
          <p:cNvGrpSpPr/>
          <p:nvPr/>
        </p:nvGrpSpPr>
        <p:grpSpPr>
          <a:xfrm>
            <a:off x="407368" y="1570690"/>
            <a:ext cx="6413939" cy="4522606"/>
            <a:chOff x="407368" y="1570690"/>
            <a:chExt cx="6413939" cy="4522606"/>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07368" y="1570690"/>
              <a:ext cx="6413939" cy="452260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91B57B8-2FA9-4AED-9431-C2D88BA2E47E}"/>
                </a:ext>
              </a:extLst>
            </p:cNvPr>
            <p:cNvSpPr txBox="1"/>
            <p:nvPr/>
          </p:nvSpPr>
          <p:spPr>
            <a:xfrm>
              <a:off x="407368" y="1573432"/>
              <a:ext cx="6413939" cy="1456809"/>
            </a:xfrm>
            <a:prstGeom prst="rect">
              <a:avLst/>
            </a:prstGeom>
            <a:noFill/>
          </p:spPr>
          <p:txBody>
            <a:bodyPr wrap="square">
              <a:spAutoFit/>
            </a:bodyPr>
            <a:lstStyle/>
            <a:p>
              <a:pPr algn="ctr">
                <a:spcBef>
                  <a:spcPts val="40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Students were asked to specify the main housework chore they typically complete at home.</a:t>
              </a:r>
            </a:p>
            <a:p>
              <a:pPr algn="ctr">
                <a:spcBef>
                  <a:spcPts val="40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 Their responses are shown in the bar chart.</a:t>
              </a:r>
            </a:p>
            <a:p>
              <a:pPr algn="ctr">
                <a:spcBef>
                  <a:spcPts val="400"/>
                </a:spcBef>
                <a:spcAft>
                  <a:spcPts val="600"/>
                </a:spcAft>
                <a:buNone/>
              </a:pPr>
              <a:r>
                <a:rPr lang="en-GB" sz="1800" dirty="0">
                  <a:solidFill>
                    <a:srgbClr val="585858"/>
                  </a:solidFill>
                  <a:latin typeface="+mj-lt"/>
                  <a:ea typeface="Calibri" panose="020F0502020204030204" pitchFamily="34" charset="0"/>
                  <a:cs typeface="Times New Roman" panose="02020603050405020304" pitchFamily="18" charset="0"/>
                </a:rPr>
                <a:t>Construct a pie chart to represent this data.</a:t>
              </a:r>
              <a:endParaRPr lang="en-GB" sz="1800" dirty="0">
                <a:solidFill>
                  <a:srgbClr val="585858"/>
                </a:solidFill>
                <a:effectLst/>
                <a:latin typeface="+mj-lt"/>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8AC27EEF-D05A-4A59-BAF4-88A1C4D3E63A}"/>
              </a:ext>
            </a:extLst>
          </p:cNvPr>
          <p:cNvPicPr>
            <a:picLocks noChangeAspect="1"/>
          </p:cNvPicPr>
          <p:nvPr/>
        </p:nvPicPr>
        <p:blipFill>
          <a:blip r:embed="rId4"/>
          <a:stretch>
            <a:fillRect/>
          </a:stretch>
        </p:blipFill>
        <p:spPr>
          <a:xfrm>
            <a:off x="1348698" y="3145930"/>
            <a:ext cx="4531278" cy="2985929"/>
          </a:xfrm>
          <a:prstGeom prst="rect">
            <a:avLst/>
          </a:prstGeom>
        </p:spPr>
      </p:pic>
    </p:spTree>
    <p:custDataLst>
      <p:tags r:id="rId1"/>
    </p:custDataLst>
    <p:extLst>
      <p:ext uri="{BB962C8B-B14F-4D97-AF65-F5344CB8AC3E}">
        <p14:creationId xmlns:p14="http://schemas.microsoft.com/office/powerpoint/2010/main" val="2636555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pPr fontAlgn="auto">
              <a:spcAft>
                <a:spcPts val="0"/>
              </a:spcAft>
              <a:buClrTx/>
              <a:buFontTx/>
            </a:pPr>
            <a:r>
              <a:rPr lang="en-GB" sz="2000" b="1" dirty="0"/>
              <a:t>Construct pie charts using data taken from other representations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D5C5AE88-65F3-4FB1-8B0C-E3D4C5A5C9E7}"/>
              </a:ext>
            </a:extLst>
          </p:cNvPr>
          <p:cNvSpPr txBox="1"/>
          <p:nvPr/>
        </p:nvSpPr>
        <p:spPr>
          <a:xfrm>
            <a:off x="947428" y="1556792"/>
            <a:ext cx="10297144" cy="933589"/>
          </a:xfrm>
          <a:prstGeom prst="rect">
            <a:avLst/>
          </a:prstGeom>
          <a:noFill/>
        </p:spPr>
        <p:txBody>
          <a:bodyPr wrap="square">
            <a:spAutoFit/>
          </a:bodyPr>
          <a:lstStyle/>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Students were asked about their attitude to school uniform. </a:t>
            </a:r>
          </a:p>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Construct a pie chart to represent this data.</a:t>
            </a:r>
          </a:p>
        </p:txBody>
      </p:sp>
      <p:graphicFrame>
        <p:nvGraphicFramePr>
          <p:cNvPr id="7" name="Table 6">
            <a:extLst>
              <a:ext uri="{FF2B5EF4-FFF2-40B4-BE49-F238E27FC236}">
                <a16:creationId xmlns:a16="http://schemas.microsoft.com/office/drawing/2014/main" id="{361A7925-D539-4EFD-9797-5080B99C7B3B}"/>
              </a:ext>
            </a:extLst>
          </p:cNvPr>
          <p:cNvGraphicFramePr>
            <a:graphicFrameLocks noGrp="1"/>
          </p:cNvGraphicFramePr>
          <p:nvPr>
            <p:extLst>
              <p:ext uri="{D42A27DB-BD31-4B8C-83A1-F6EECF244321}">
                <p14:modId xmlns:p14="http://schemas.microsoft.com/office/powerpoint/2010/main" val="1973614362"/>
              </p:ext>
            </p:extLst>
          </p:nvPr>
        </p:nvGraphicFramePr>
        <p:xfrm>
          <a:off x="2457912" y="2636912"/>
          <a:ext cx="7276176" cy="2990433"/>
        </p:xfrm>
        <a:graphic>
          <a:graphicData uri="http://schemas.openxmlformats.org/drawingml/2006/table">
            <a:tbl>
              <a:tblPr firstRow="1" firstCol="1" bandRow="1">
                <a:tableStyleId>{912C8C85-51F0-491E-9774-3900AFEF0FD7}</a:tableStyleId>
              </a:tblPr>
              <a:tblGrid>
                <a:gridCol w="3638088">
                  <a:extLst>
                    <a:ext uri="{9D8B030D-6E8A-4147-A177-3AD203B41FA5}">
                      <a16:colId xmlns:a16="http://schemas.microsoft.com/office/drawing/2014/main" val="466963126"/>
                    </a:ext>
                  </a:extLst>
                </a:gridCol>
                <a:gridCol w="3638088">
                  <a:extLst>
                    <a:ext uri="{9D8B030D-6E8A-4147-A177-3AD203B41FA5}">
                      <a16:colId xmlns:a16="http://schemas.microsoft.com/office/drawing/2014/main" val="3642547546"/>
                    </a:ext>
                  </a:extLst>
                </a:gridCol>
              </a:tblGrid>
              <a:tr h="551309">
                <a:tc>
                  <a:txBody>
                    <a:bodyPr/>
                    <a:lstStyle/>
                    <a:p>
                      <a:pPr>
                        <a:spcBef>
                          <a:spcPts val="400"/>
                        </a:spcBef>
                        <a:spcAft>
                          <a:spcPts val="400"/>
                        </a:spcAft>
                      </a:pPr>
                      <a:r>
                        <a:rPr lang="en-GB" sz="2000" b="1" dirty="0">
                          <a:solidFill>
                            <a:srgbClr val="585858"/>
                          </a:solidFill>
                          <a:effectLst/>
                        </a:rPr>
                        <a:t>Attitude to school uniform</a:t>
                      </a:r>
                      <a:endParaRPr lang="en-GB" sz="20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2000" b="1" dirty="0">
                          <a:solidFill>
                            <a:srgbClr val="585858"/>
                          </a:solidFill>
                          <a:effectLst/>
                          <a:sym typeface="Wingdings" panose="05000000000000000000" pitchFamily="2" charset="2"/>
                        </a:rPr>
                        <a:t></a:t>
                      </a:r>
                      <a:r>
                        <a:rPr lang="en-GB" sz="2000" dirty="0">
                          <a:solidFill>
                            <a:srgbClr val="585858"/>
                          </a:solidFill>
                          <a:effectLst/>
                        </a:rPr>
                        <a:t> </a:t>
                      </a:r>
                      <a:r>
                        <a:rPr lang="en-GB" sz="2000" b="1" dirty="0">
                          <a:solidFill>
                            <a:srgbClr val="585858"/>
                          </a:solidFill>
                          <a:effectLst/>
                        </a:rPr>
                        <a:t>represents two students</a:t>
                      </a:r>
                      <a:endParaRPr lang="en-GB" sz="20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004078"/>
                  </a:ext>
                </a:extLst>
              </a:tr>
              <a:tr h="668253">
                <a:tc>
                  <a:txBody>
                    <a:bodyPr/>
                    <a:lstStyle/>
                    <a:p>
                      <a:pPr>
                        <a:spcBef>
                          <a:spcPts val="400"/>
                        </a:spcBef>
                        <a:spcAft>
                          <a:spcPts val="400"/>
                        </a:spcAft>
                      </a:pPr>
                      <a:r>
                        <a:rPr lang="en-GB" sz="2000" b="0" dirty="0">
                          <a:solidFill>
                            <a:srgbClr val="585858"/>
                          </a:solidFill>
                          <a:effectLst/>
                        </a:rPr>
                        <a:t>In favour of a strict uniform policy</a:t>
                      </a:r>
                      <a:endParaRPr lang="en-GB" sz="2000" b="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2000" b="1" dirty="0">
                          <a:solidFill>
                            <a:srgbClr val="585858"/>
                          </a:solidFill>
                          <a:effectLst/>
                          <a:sym typeface="Wingdings" panose="05000000000000000000" pitchFamily="2" charset="2"/>
                        </a:rPr>
                        <a:t></a:t>
                      </a:r>
                      <a:endParaRPr lang="en-GB" sz="20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3184255"/>
                  </a:ext>
                </a:extLst>
              </a:tr>
              <a:tr h="551309">
                <a:tc>
                  <a:txBody>
                    <a:bodyPr/>
                    <a:lstStyle/>
                    <a:p>
                      <a:pPr>
                        <a:spcBef>
                          <a:spcPts val="400"/>
                        </a:spcBef>
                        <a:spcAft>
                          <a:spcPts val="400"/>
                        </a:spcAft>
                      </a:pPr>
                      <a:r>
                        <a:rPr lang="en-GB" sz="2000" b="0" dirty="0">
                          <a:solidFill>
                            <a:srgbClr val="585858"/>
                          </a:solidFill>
                          <a:effectLst/>
                        </a:rPr>
                        <a:t>In favour of a dress code</a:t>
                      </a:r>
                      <a:endParaRPr lang="en-GB" sz="2000" b="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2000" b="1" dirty="0">
                          <a:solidFill>
                            <a:srgbClr val="585858"/>
                          </a:solidFill>
                          <a:effectLst/>
                          <a:sym typeface="Wingdings" panose="05000000000000000000" pitchFamily="2" charset="2"/>
                        </a:rPr>
                        <a:t></a:t>
                      </a:r>
                      <a:endParaRPr lang="en-GB" sz="20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383942"/>
                  </a:ext>
                </a:extLst>
              </a:tr>
              <a:tr h="668253">
                <a:tc>
                  <a:txBody>
                    <a:bodyPr/>
                    <a:lstStyle/>
                    <a:p>
                      <a:pPr>
                        <a:spcBef>
                          <a:spcPts val="400"/>
                        </a:spcBef>
                        <a:spcAft>
                          <a:spcPts val="400"/>
                        </a:spcAft>
                      </a:pPr>
                      <a:r>
                        <a:rPr lang="en-GB" sz="2000" b="0" dirty="0">
                          <a:solidFill>
                            <a:srgbClr val="585858"/>
                          </a:solidFill>
                          <a:effectLst/>
                        </a:rPr>
                        <a:t>In favour of no uniform or dress code</a:t>
                      </a:r>
                      <a:endParaRPr lang="en-GB" sz="2000" b="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2000" b="1" dirty="0">
                          <a:solidFill>
                            <a:srgbClr val="585858"/>
                          </a:solidFill>
                          <a:effectLst/>
                          <a:sym typeface="Wingdings" panose="05000000000000000000" pitchFamily="2" charset="2"/>
                        </a:rPr>
                        <a:t></a:t>
                      </a:r>
                      <a:endParaRPr lang="en-GB" sz="20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13473"/>
                  </a:ext>
                </a:extLst>
              </a:tr>
              <a:tr h="551309">
                <a:tc>
                  <a:txBody>
                    <a:bodyPr/>
                    <a:lstStyle/>
                    <a:p>
                      <a:pPr>
                        <a:spcBef>
                          <a:spcPts val="400"/>
                        </a:spcBef>
                        <a:spcAft>
                          <a:spcPts val="400"/>
                        </a:spcAft>
                      </a:pPr>
                      <a:r>
                        <a:rPr lang="en-GB" sz="2000" b="0" dirty="0">
                          <a:solidFill>
                            <a:srgbClr val="585858"/>
                          </a:solidFill>
                          <a:effectLst/>
                        </a:rPr>
                        <a:t>Undecided</a:t>
                      </a:r>
                      <a:endParaRPr lang="en-GB" sz="2000" b="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2000" b="1" dirty="0">
                          <a:solidFill>
                            <a:srgbClr val="585858"/>
                          </a:solidFill>
                          <a:effectLst/>
                          <a:sym typeface="Wingdings" panose="05000000000000000000" pitchFamily="2" charset="2"/>
                        </a:rPr>
                        <a:t></a:t>
                      </a:r>
                      <a:endParaRPr lang="en-GB" sz="20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326937"/>
                  </a:ext>
                </a:extLst>
              </a:tr>
            </a:tbl>
          </a:graphicData>
        </a:graphic>
      </p:graphicFrame>
    </p:spTree>
    <p:extLst>
      <p:ext uri="{BB962C8B-B14F-4D97-AF65-F5344CB8AC3E}">
        <p14:creationId xmlns:p14="http://schemas.microsoft.com/office/powerpoint/2010/main" val="355216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Construct pie charts using data taken from other representations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Which different ways might students approach this task?</a:t>
            </a:r>
          </a:p>
          <a:p>
            <a:pPr marL="360000" lvl="1" fontAlgn="auto">
              <a:lnSpc>
                <a:spcPct val="100000"/>
              </a:lnSpc>
              <a:spcBef>
                <a:spcPts val="0"/>
              </a:spcBef>
              <a:spcAft>
                <a:spcPts val="1200"/>
              </a:spcAft>
              <a:buClrTx/>
            </a:pPr>
            <a:r>
              <a:rPr lang="en-GB" sz="2400" dirty="0"/>
              <a:t>What other data representations might students be able to work with?</a:t>
            </a:r>
          </a:p>
        </p:txBody>
      </p:sp>
      <p:grpSp>
        <p:nvGrpSpPr>
          <p:cNvPr id="2" name="Group 1">
            <a:extLst>
              <a:ext uri="{FF2B5EF4-FFF2-40B4-BE49-F238E27FC236}">
                <a16:creationId xmlns:a16="http://schemas.microsoft.com/office/drawing/2014/main" id="{1C859EBE-D8BF-4ADD-B08C-FEF613625E35}"/>
              </a:ext>
            </a:extLst>
          </p:cNvPr>
          <p:cNvGrpSpPr/>
          <p:nvPr/>
        </p:nvGrpSpPr>
        <p:grpSpPr>
          <a:xfrm>
            <a:off x="660695" y="1772816"/>
            <a:ext cx="6160612" cy="4176464"/>
            <a:chOff x="660695" y="1772816"/>
            <a:chExt cx="6160612" cy="417646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72816"/>
              <a:ext cx="6160612" cy="41764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1C26695-9C48-4EFD-B1E7-D6C7A35EC827}"/>
                </a:ext>
              </a:extLst>
            </p:cNvPr>
            <p:cNvSpPr txBox="1"/>
            <p:nvPr/>
          </p:nvSpPr>
          <p:spPr>
            <a:xfrm>
              <a:off x="660695" y="1903558"/>
              <a:ext cx="6160612" cy="748923"/>
            </a:xfrm>
            <a:prstGeom prst="rect">
              <a:avLst/>
            </a:prstGeom>
            <a:noFill/>
          </p:spPr>
          <p:txBody>
            <a:bodyPr wrap="square">
              <a:spAutoFit/>
            </a:bodyPr>
            <a:lstStyle/>
            <a:p>
              <a:pPr algn="ctr">
                <a:spcBef>
                  <a:spcPts val="400"/>
                </a:spcBef>
                <a:spcAft>
                  <a:spcPts val="4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Students were asked about their attitude to school uniform. </a:t>
              </a:r>
            </a:p>
            <a:p>
              <a:pPr algn="ctr">
                <a:spcBef>
                  <a:spcPts val="400"/>
                </a:spcBef>
                <a:spcAft>
                  <a:spcPts val="4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Construct a pie chart to represent this data.</a:t>
              </a:r>
            </a:p>
          </p:txBody>
        </p:sp>
      </p:grpSp>
      <p:graphicFrame>
        <p:nvGraphicFramePr>
          <p:cNvPr id="8" name="Table 7">
            <a:extLst>
              <a:ext uri="{FF2B5EF4-FFF2-40B4-BE49-F238E27FC236}">
                <a16:creationId xmlns:a16="http://schemas.microsoft.com/office/drawing/2014/main" id="{85C5AC81-372D-45A3-8FA6-B73E6EA9D591}"/>
              </a:ext>
            </a:extLst>
          </p:cNvPr>
          <p:cNvGraphicFramePr>
            <a:graphicFrameLocks noGrp="1"/>
          </p:cNvGraphicFramePr>
          <p:nvPr>
            <p:extLst>
              <p:ext uri="{D42A27DB-BD31-4B8C-83A1-F6EECF244321}">
                <p14:modId xmlns:p14="http://schemas.microsoft.com/office/powerpoint/2010/main" val="1464554490"/>
              </p:ext>
            </p:extLst>
          </p:nvPr>
        </p:nvGraphicFramePr>
        <p:xfrm>
          <a:off x="1042677" y="2810545"/>
          <a:ext cx="5400600" cy="2952328"/>
        </p:xfrm>
        <a:graphic>
          <a:graphicData uri="http://schemas.openxmlformats.org/drawingml/2006/table">
            <a:tbl>
              <a:tblPr firstRow="1" firstCol="1" bandRow="1">
                <a:tableStyleId>{912C8C85-51F0-491E-9774-3900AFEF0FD7}</a:tableStyleId>
              </a:tblPr>
              <a:tblGrid>
                <a:gridCol w="2700300">
                  <a:extLst>
                    <a:ext uri="{9D8B030D-6E8A-4147-A177-3AD203B41FA5}">
                      <a16:colId xmlns:a16="http://schemas.microsoft.com/office/drawing/2014/main" val="466963126"/>
                    </a:ext>
                  </a:extLst>
                </a:gridCol>
                <a:gridCol w="2700300">
                  <a:extLst>
                    <a:ext uri="{9D8B030D-6E8A-4147-A177-3AD203B41FA5}">
                      <a16:colId xmlns:a16="http://schemas.microsoft.com/office/drawing/2014/main" val="3642547546"/>
                    </a:ext>
                  </a:extLst>
                </a:gridCol>
              </a:tblGrid>
              <a:tr h="544284">
                <a:tc>
                  <a:txBody>
                    <a:bodyPr/>
                    <a:lstStyle/>
                    <a:p>
                      <a:pPr>
                        <a:spcBef>
                          <a:spcPts val="400"/>
                        </a:spcBef>
                        <a:spcAft>
                          <a:spcPts val="400"/>
                        </a:spcAft>
                      </a:pPr>
                      <a:r>
                        <a:rPr lang="en-GB" sz="1600" b="1" dirty="0">
                          <a:solidFill>
                            <a:srgbClr val="585858"/>
                          </a:solidFill>
                          <a:effectLst/>
                        </a:rPr>
                        <a:t>Attitude to school uniform</a:t>
                      </a:r>
                      <a:endParaRPr lang="en-GB" sz="16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b="1" dirty="0">
                          <a:solidFill>
                            <a:srgbClr val="585858"/>
                          </a:solidFill>
                          <a:effectLst/>
                          <a:sym typeface="Wingdings" panose="05000000000000000000" pitchFamily="2" charset="2"/>
                        </a:rPr>
                        <a:t></a:t>
                      </a:r>
                      <a:r>
                        <a:rPr lang="en-GB" sz="1600" dirty="0">
                          <a:solidFill>
                            <a:srgbClr val="585858"/>
                          </a:solidFill>
                          <a:effectLst/>
                        </a:rPr>
                        <a:t> </a:t>
                      </a:r>
                      <a:r>
                        <a:rPr lang="en-GB" sz="1600" b="1" dirty="0">
                          <a:solidFill>
                            <a:srgbClr val="585858"/>
                          </a:solidFill>
                          <a:effectLst/>
                        </a:rPr>
                        <a:t>represents two students</a:t>
                      </a:r>
                      <a:endParaRPr lang="en-GB" sz="16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004078"/>
                  </a:ext>
                </a:extLst>
              </a:tr>
              <a:tr h="659738">
                <a:tc>
                  <a:txBody>
                    <a:bodyPr/>
                    <a:lstStyle/>
                    <a:p>
                      <a:pPr>
                        <a:spcBef>
                          <a:spcPts val="400"/>
                        </a:spcBef>
                        <a:spcAft>
                          <a:spcPts val="400"/>
                        </a:spcAft>
                      </a:pPr>
                      <a:r>
                        <a:rPr lang="en-GB" sz="1600" b="0" dirty="0">
                          <a:solidFill>
                            <a:srgbClr val="585858"/>
                          </a:solidFill>
                          <a:effectLst/>
                        </a:rPr>
                        <a:t>In favour of a strict uniform policy</a:t>
                      </a:r>
                      <a:endParaRPr lang="en-GB" sz="1600" b="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b="1" dirty="0">
                          <a:solidFill>
                            <a:srgbClr val="585858"/>
                          </a:solidFill>
                          <a:effectLst/>
                          <a:sym typeface="Wingdings" panose="05000000000000000000" pitchFamily="2" charset="2"/>
                        </a:rPr>
                        <a:t></a:t>
                      </a:r>
                      <a:endParaRPr lang="en-GB" sz="16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3184255"/>
                  </a:ext>
                </a:extLst>
              </a:tr>
              <a:tr h="544284">
                <a:tc>
                  <a:txBody>
                    <a:bodyPr/>
                    <a:lstStyle/>
                    <a:p>
                      <a:pPr>
                        <a:spcBef>
                          <a:spcPts val="400"/>
                        </a:spcBef>
                        <a:spcAft>
                          <a:spcPts val="400"/>
                        </a:spcAft>
                      </a:pPr>
                      <a:r>
                        <a:rPr lang="en-GB" sz="1600" b="0" dirty="0">
                          <a:solidFill>
                            <a:srgbClr val="585858"/>
                          </a:solidFill>
                          <a:effectLst/>
                        </a:rPr>
                        <a:t>In favour of a dress code</a:t>
                      </a:r>
                      <a:endParaRPr lang="en-GB" sz="1600" b="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b="1" dirty="0">
                          <a:solidFill>
                            <a:srgbClr val="585858"/>
                          </a:solidFill>
                          <a:effectLst/>
                          <a:sym typeface="Wingdings" panose="05000000000000000000" pitchFamily="2" charset="2"/>
                        </a:rPr>
                        <a:t></a:t>
                      </a:r>
                      <a:endParaRPr lang="en-GB" sz="16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383942"/>
                  </a:ext>
                </a:extLst>
              </a:tr>
              <a:tr h="659738">
                <a:tc>
                  <a:txBody>
                    <a:bodyPr/>
                    <a:lstStyle/>
                    <a:p>
                      <a:pPr>
                        <a:spcBef>
                          <a:spcPts val="400"/>
                        </a:spcBef>
                        <a:spcAft>
                          <a:spcPts val="400"/>
                        </a:spcAft>
                      </a:pPr>
                      <a:r>
                        <a:rPr lang="en-GB" sz="1600" b="0" dirty="0">
                          <a:solidFill>
                            <a:srgbClr val="585858"/>
                          </a:solidFill>
                          <a:effectLst/>
                        </a:rPr>
                        <a:t>In favour of no uniform or dress code</a:t>
                      </a:r>
                      <a:endParaRPr lang="en-GB" sz="1600" b="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b="1" dirty="0">
                          <a:solidFill>
                            <a:srgbClr val="585858"/>
                          </a:solidFill>
                          <a:effectLst/>
                          <a:sym typeface="Wingdings" panose="05000000000000000000" pitchFamily="2" charset="2"/>
                        </a:rPr>
                        <a:t></a:t>
                      </a:r>
                      <a:endParaRPr lang="en-GB" sz="16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13473"/>
                  </a:ext>
                </a:extLst>
              </a:tr>
              <a:tr h="544284">
                <a:tc>
                  <a:txBody>
                    <a:bodyPr/>
                    <a:lstStyle/>
                    <a:p>
                      <a:pPr>
                        <a:spcBef>
                          <a:spcPts val="400"/>
                        </a:spcBef>
                        <a:spcAft>
                          <a:spcPts val="400"/>
                        </a:spcAft>
                      </a:pPr>
                      <a:r>
                        <a:rPr lang="en-GB" sz="1600" b="0" dirty="0">
                          <a:solidFill>
                            <a:srgbClr val="585858"/>
                          </a:solidFill>
                          <a:effectLst/>
                        </a:rPr>
                        <a:t>Undecided</a:t>
                      </a:r>
                      <a:endParaRPr lang="en-GB" sz="1600" b="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b="1" dirty="0">
                          <a:solidFill>
                            <a:srgbClr val="585858"/>
                          </a:solidFill>
                          <a:effectLst/>
                          <a:sym typeface="Wingdings" panose="05000000000000000000" pitchFamily="2" charset="2"/>
                        </a:rPr>
                        <a:t></a:t>
                      </a:r>
                      <a:endParaRPr lang="en-GB" sz="1600" dirty="0">
                        <a:solidFill>
                          <a:srgbClr val="585858"/>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326937"/>
                  </a:ext>
                </a:extLst>
              </a:tr>
            </a:tbl>
          </a:graphicData>
        </a:graphic>
      </p:graphicFrame>
    </p:spTree>
    <p:custDataLst>
      <p:tags r:id="rId1"/>
    </p:custDataLst>
    <p:extLst>
      <p:ext uri="{BB962C8B-B14F-4D97-AF65-F5344CB8AC3E}">
        <p14:creationId xmlns:p14="http://schemas.microsoft.com/office/powerpoint/2010/main" val="3576773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4" name="Table 4">
            <a:extLst>
              <a:ext uri="{FF2B5EF4-FFF2-40B4-BE49-F238E27FC236}">
                <a16:creationId xmlns:a16="http://schemas.microsoft.com/office/drawing/2014/main" id="{3F259EAD-C7CC-4B60-8486-4205180CF74F}"/>
              </a:ext>
            </a:extLst>
          </p:cNvPr>
          <p:cNvGraphicFramePr>
            <a:graphicFrameLocks noGrp="1"/>
          </p:cNvGraphicFramePr>
          <p:nvPr>
            <p:ph idx="1"/>
            <p:extLst>
              <p:ext uri="{D42A27DB-BD31-4B8C-83A1-F6EECF244321}">
                <p14:modId xmlns:p14="http://schemas.microsoft.com/office/powerpoint/2010/main" val="3780375062"/>
              </p:ext>
            </p:extLst>
          </p:nvPr>
        </p:nvGraphicFramePr>
        <p:xfrm>
          <a:off x="618165" y="1124744"/>
          <a:ext cx="10972800" cy="1300480"/>
        </p:xfrm>
        <a:graphic>
          <a:graphicData uri="http://schemas.openxmlformats.org/drawingml/2006/table">
            <a:tbl>
              <a:tblPr firstRow="1" bandRow="1">
                <a:tableStyleId>{68D230F3-CF80-4859-8CE7-A43EE81993B5}</a:tableStyleId>
              </a:tblPr>
              <a:tblGrid>
                <a:gridCol w="1525960">
                  <a:extLst>
                    <a:ext uri="{9D8B030D-6E8A-4147-A177-3AD203B41FA5}">
                      <a16:colId xmlns:a16="http://schemas.microsoft.com/office/drawing/2014/main" val="3777633611"/>
                    </a:ext>
                  </a:extLst>
                </a:gridCol>
                <a:gridCol w="9446840">
                  <a:extLst>
                    <a:ext uri="{9D8B030D-6E8A-4147-A177-3AD203B41FA5}">
                      <a16:colId xmlns:a16="http://schemas.microsoft.com/office/drawing/2014/main" val="1135718169"/>
                    </a:ext>
                  </a:extLst>
                </a:gridCol>
              </a:tblGrid>
              <a:tr h="338461">
                <a:tc>
                  <a:txBody>
                    <a:bodyPr/>
                    <a:lstStyle/>
                    <a:p>
                      <a:r>
                        <a:rPr lang="en-GB" dirty="0"/>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098303"/>
                  </a:ext>
                </a:extLst>
              </a:tr>
              <a:tr h="695726">
                <a:tc>
                  <a:txBody>
                    <a:bodyPr/>
                    <a:lstStyle/>
                    <a:p>
                      <a:pPr>
                        <a:spcBef>
                          <a:spcPts val="400"/>
                        </a:spcBef>
                        <a:spcAft>
                          <a:spcPts val="400"/>
                        </a:spcAft>
                      </a:pPr>
                      <a:r>
                        <a:rPr lang="en-GB" sz="1600" dirty="0">
                          <a:solidFill>
                            <a:srgbClr val="585858"/>
                          </a:solidFill>
                          <a:effectLst/>
                        </a:rPr>
                        <a:t>mode</a:t>
                      </a:r>
                      <a:endParaRPr lang="en-GB" sz="16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600" dirty="0">
                          <a:solidFill>
                            <a:srgbClr val="585858"/>
                          </a:solidFill>
                          <a:effectLst/>
                        </a:rPr>
                        <a:t>The most commonly occurring value or class with the largest frequency.</a:t>
                      </a:r>
                    </a:p>
                    <a:p>
                      <a:pPr>
                        <a:spcBef>
                          <a:spcPts val="400"/>
                        </a:spcBef>
                        <a:spcAft>
                          <a:spcPts val="400"/>
                        </a:spcAft>
                      </a:pPr>
                      <a:r>
                        <a:rPr lang="en-GB" sz="1600" dirty="0">
                          <a:solidFill>
                            <a:srgbClr val="585858"/>
                          </a:solidFill>
                          <a:effectLst/>
                        </a:rPr>
                        <a:t>Example: The mode of this set of data: 2, 3, 3, 3, 4, 4, 5, 5, 6, 7, 8 is 3.</a:t>
                      </a:r>
                    </a:p>
                    <a:p>
                      <a:pPr>
                        <a:spcBef>
                          <a:spcPts val="400"/>
                        </a:spcBef>
                        <a:spcAft>
                          <a:spcPts val="400"/>
                        </a:spcAft>
                      </a:pPr>
                      <a:r>
                        <a:rPr lang="en-GB" sz="1600" dirty="0">
                          <a:solidFill>
                            <a:srgbClr val="585858"/>
                          </a:solidFill>
                          <a:effectLst/>
                        </a:rPr>
                        <a:t>Some sets of data may have more than one mode.</a:t>
                      </a:r>
                      <a:endParaRPr lang="en-GB" sz="16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712805"/>
                  </a:ext>
                </a:extLst>
              </a:tr>
            </a:tbl>
          </a:graphicData>
        </a:graphic>
      </p:graphicFrame>
    </p:spTree>
    <p:extLst>
      <p:ext uri="{BB962C8B-B14F-4D97-AF65-F5344CB8AC3E}">
        <p14:creationId xmlns:p14="http://schemas.microsoft.com/office/powerpoint/2010/main" val="2094395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(1)</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4608512"/>
          </a:xfrm>
        </p:spPr>
        <p:txBody>
          <a:bodyPr>
            <a:normAutofit fontScale="92500"/>
          </a:bodyPr>
          <a:lstStyle/>
          <a:p>
            <a:r>
              <a:rPr lang="en-GB" dirty="0"/>
              <a:t>There are a number of different statistical representations that students might encounter as part of this key idea. It will be important that students understand when data can and cannot be presented using these representations. </a:t>
            </a:r>
          </a:p>
          <a:p>
            <a:r>
              <a:rPr lang="en-GB" b="1" dirty="0"/>
              <a:t>Pie charts</a:t>
            </a:r>
          </a:p>
          <a:p>
            <a:pPr lvl="1"/>
            <a:r>
              <a:rPr lang="en-GB" dirty="0"/>
              <a:t>Pie charts allow for comparisons between proportions. They are particularly relevant for students when they are working with populations of different sizes, or for making multiplicative comparisons within the same population.</a:t>
            </a:r>
          </a:p>
          <a:p>
            <a:r>
              <a:rPr lang="en-GB" b="1" dirty="0"/>
              <a:t>Bar charts</a:t>
            </a:r>
          </a:p>
          <a:p>
            <a:pPr lvl="1"/>
            <a:r>
              <a:rPr lang="en-GB" dirty="0"/>
              <a:t>Bar charts can be used give students a sense of the ‘shape’ of the distribution of the data across a sample, to identify and compare frequencies. They give an opportunity for comparisons to be made using absolute values.</a:t>
            </a:r>
          </a:p>
          <a:p>
            <a:r>
              <a:rPr lang="en-GB" b="1" dirty="0"/>
              <a:t>Pictograms</a:t>
            </a:r>
          </a:p>
          <a:p>
            <a:pPr lvl="1"/>
            <a:r>
              <a:rPr lang="en-GB" dirty="0"/>
              <a:t>Pictograms are a simple way of recording frequencies, tabulating images that represent a certain frequency.</a:t>
            </a:r>
          </a:p>
          <a:p>
            <a:endParaRPr lang="en-GB" dirty="0"/>
          </a:p>
        </p:txBody>
      </p:sp>
    </p:spTree>
    <p:extLst>
      <p:ext uri="{BB962C8B-B14F-4D97-AF65-F5344CB8AC3E}">
        <p14:creationId xmlns:p14="http://schemas.microsoft.com/office/powerpoint/2010/main" val="235826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(1)</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4032448"/>
          </a:xfrm>
        </p:spPr>
        <p:txBody>
          <a:bodyPr>
            <a:normAutofit/>
          </a:bodyPr>
          <a:lstStyle/>
          <a:p>
            <a:r>
              <a:rPr lang="en-GB" sz="2000" dirty="0"/>
              <a:t>There are a number of different representations of multiplicative relationships that students might find helpful to support them to construct pie charts. These might include:</a:t>
            </a:r>
          </a:p>
          <a:p>
            <a:endParaRPr lang="en-GB" sz="2000" dirty="0"/>
          </a:p>
        </p:txBody>
      </p:sp>
      <p:pic>
        <p:nvPicPr>
          <p:cNvPr id="4" name="Picture 3">
            <a:extLst>
              <a:ext uri="{FF2B5EF4-FFF2-40B4-BE49-F238E27FC236}">
                <a16:creationId xmlns:a16="http://schemas.microsoft.com/office/drawing/2014/main" id="{8E393F62-43C5-470D-B568-3F58AEB576FA}"/>
              </a:ext>
            </a:extLst>
          </p:cNvPr>
          <p:cNvPicPr>
            <a:picLocks noChangeAspect="1"/>
          </p:cNvPicPr>
          <p:nvPr/>
        </p:nvPicPr>
        <p:blipFill>
          <a:blip r:embed="rId3"/>
          <a:stretch>
            <a:fillRect/>
          </a:stretch>
        </p:blipFill>
        <p:spPr>
          <a:xfrm>
            <a:off x="8114546" y="2420888"/>
            <a:ext cx="3429279" cy="1268760"/>
          </a:xfrm>
          <a:prstGeom prst="rect">
            <a:avLst/>
          </a:prstGeom>
        </p:spPr>
      </p:pic>
      <p:pic>
        <p:nvPicPr>
          <p:cNvPr id="6" name="Picture 5">
            <a:extLst>
              <a:ext uri="{FF2B5EF4-FFF2-40B4-BE49-F238E27FC236}">
                <a16:creationId xmlns:a16="http://schemas.microsoft.com/office/drawing/2014/main" id="{A264614A-5E82-4584-8355-F725228D2515}"/>
              </a:ext>
            </a:extLst>
          </p:cNvPr>
          <p:cNvPicPr>
            <a:picLocks noChangeAspect="1"/>
          </p:cNvPicPr>
          <p:nvPr/>
        </p:nvPicPr>
        <p:blipFill>
          <a:blip r:embed="rId4"/>
          <a:stretch>
            <a:fillRect/>
          </a:stretch>
        </p:blipFill>
        <p:spPr>
          <a:xfrm>
            <a:off x="8034855" y="4510757"/>
            <a:ext cx="3744416" cy="699311"/>
          </a:xfrm>
          <a:prstGeom prst="rect">
            <a:avLst/>
          </a:prstGeom>
        </p:spPr>
      </p:pic>
      <p:sp>
        <p:nvSpPr>
          <p:cNvPr id="8" name="TextBox 7">
            <a:extLst>
              <a:ext uri="{FF2B5EF4-FFF2-40B4-BE49-F238E27FC236}">
                <a16:creationId xmlns:a16="http://schemas.microsoft.com/office/drawing/2014/main" id="{29172F10-69BB-4EA6-9C75-E1B138E8FB04}"/>
              </a:ext>
            </a:extLst>
          </p:cNvPr>
          <p:cNvSpPr txBox="1"/>
          <p:nvPr/>
        </p:nvSpPr>
        <p:spPr>
          <a:xfrm>
            <a:off x="648175" y="1955749"/>
            <a:ext cx="7070576" cy="3927229"/>
          </a:xfrm>
          <a:prstGeom prst="rect">
            <a:avLst/>
          </a:prstGeom>
          <a:noFill/>
        </p:spPr>
        <p:txBody>
          <a:bodyPr wrap="square">
            <a:spAutoFit/>
          </a:bodyPr>
          <a:lstStyle/>
          <a:p>
            <a:pPr marL="342900" indent="-342900">
              <a:buClrTx/>
              <a:buFont typeface="Arial" panose="020B0604020202020204" pitchFamily="34" charset="0"/>
              <a:buChar char="•"/>
            </a:pPr>
            <a:r>
              <a:rPr lang="en-GB" sz="2000" b="1" dirty="0">
                <a:solidFill>
                  <a:srgbClr val="585858"/>
                </a:solidFill>
                <a:cs typeface="Arial" panose="020B0604020202020204" pitchFamily="34" charset="0"/>
              </a:rPr>
              <a:t>Bar models</a:t>
            </a:r>
          </a:p>
          <a:p>
            <a:pPr marL="800100" lvl="1" indent="-342900">
              <a:buClrTx/>
              <a:buFont typeface="Arial" panose="020B0604020202020204" pitchFamily="34" charset="0"/>
              <a:buChar char="•"/>
            </a:pPr>
            <a:r>
              <a:rPr lang="en-GB" sz="1800" dirty="0">
                <a:solidFill>
                  <a:srgbClr val="585858"/>
                </a:solidFill>
                <a:cs typeface="Arial" panose="020B0604020202020204" pitchFamily="34" charset="0"/>
              </a:rPr>
              <a:t>Bar model diagrams use rectangles to represent both known and unknown quantities, and the relationships between them, in mathematical problems. They can be used to model the proportion of whole pie chart taken up by each sector.</a:t>
            </a:r>
          </a:p>
          <a:p>
            <a:pPr marL="342900" indent="-342900">
              <a:buClrTx/>
              <a:buFont typeface="Arial" panose="020B0604020202020204" pitchFamily="34" charset="0"/>
              <a:buChar char="•"/>
            </a:pPr>
            <a:r>
              <a:rPr lang="en-GB" sz="2000" b="1" dirty="0">
                <a:solidFill>
                  <a:srgbClr val="585858"/>
                </a:solidFill>
                <a:cs typeface="Arial" panose="020B0604020202020204" pitchFamily="34" charset="0"/>
              </a:rPr>
              <a:t>Ratio tables/double number lines</a:t>
            </a:r>
          </a:p>
          <a:p>
            <a:pPr marL="800100" lvl="1" indent="-342900">
              <a:buClrTx/>
              <a:buFont typeface="Arial" panose="020B0604020202020204" pitchFamily="34" charset="0"/>
              <a:buChar char="•"/>
            </a:pPr>
            <a:r>
              <a:rPr lang="en-GB" sz="1800" dirty="0">
                <a:solidFill>
                  <a:srgbClr val="585858"/>
                </a:solidFill>
                <a:cs typeface="Arial" panose="020B0604020202020204" pitchFamily="34" charset="0"/>
              </a:rPr>
              <a:t>Double number lines (also known as ‘stacked number lines’) consist of two single number lines with corresponding pairs of values lined up. The ratio table displays two particular pairs of values from the double number line. They can be used to model the relationship between 360° and the total frequency being represented in the pie chart.</a:t>
            </a:r>
          </a:p>
        </p:txBody>
      </p:sp>
    </p:spTree>
    <p:extLst>
      <p:ext uri="{BB962C8B-B14F-4D97-AF65-F5344CB8AC3E}">
        <p14:creationId xmlns:p14="http://schemas.microsoft.com/office/powerpoint/2010/main" val="1096403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77471" y="1124744"/>
            <a:ext cx="10972800" cy="3888432"/>
          </a:xfrm>
        </p:spPr>
        <p:txBody>
          <a:bodyPr>
            <a:normAutofit/>
          </a:bodyPr>
          <a:lstStyle/>
          <a:p>
            <a:pPr marL="0" indent="0">
              <a:buNone/>
            </a:pPr>
            <a:r>
              <a:rPr lang="en-GB" sz="2000" dirty="0"/>
              <a:t>From Upper Key Stage 2, students will bring experience of:</a:t>
            </a:r>
          </a:p>
          <a:p>
            <a:r>
              <a:rPr lang="en-GB" sz="1800" dirty="0"/>
              <a:t>interpreting and presenting discrete and continuous data using appropriate graphical methods, including bar charts, pictograms and time graphs</a:t>
            </a:r>
          </a:p>
          <a:p>
            <a:r>
              <a:rPr lang="en-GB" sz="1800" dirty="0"/>
              <a:t>solving comparison, sum and difference problems using information presented in bar charts, pictograms, tables and other graphs</a:t>
            </a:r>
          </a:p>
          <a:p>
            <a:r>
              <a:rPr lang="en-GB" sz="1800" dirty="0"/>
              <a:t>interpreting and constructing pie charts and line graphs, and using these to solve problems</a:t>
            </a:r>
          </a:p>
          <a:p>
            <a:r>
              <a:rPr lang="en-GB" sz="1800" dirty="0"/>
              <a:t>encountering and drawing graphs relating two variables, arising from their own enquiry and in other subjects (non-statutory guidance)</a:t>
            </a:r>
          </a:p>
          <a:p>
            <a:r>
              <a:rPr lang="en-GB" sz="1800" dirty="0"/>
              <a:t>calculating and interpreting the mean as an average</a:t>
            </a:r>
          </a:p>
          <a:p>
            <a:r>
              <a:rPr lang="en-GB" sz="1800" dirty="0"/>
              <a:t>knowing when it is appropriate to find the mean of a data set (non-statutory guidance).</a:t>
            </a:r>
          </a:p>
          <a:p>
            <a:endParaRPr lang="en-GB" dirty="0"/>
          </a:p>
        </p:txBody>
      </p:sp>
    </p:spTree>
    <p:extLst>
      <p:ext uri="{BB962C8B-B14F-4D97-AF65-F5344CB8AC3E}">
        <p14:creationId xmlns:p14="http://schemas.microsoft.com/office/powerpoint/2010/main" val="325818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dirty="0"/>
              <a:t>In KS4, students will build on the core concepts in this mathematical theme to:</a:t>
            </a:r>
          </a:p>
          <a:p>
            <a:r>
              <a:rPr lang="en-GB" sz="2000" dirty="0"/>
              <a:t>infer properties of populations or distributions from a sample, whilst knowing the limitations of sampling</a:t>
            </a:r>
          </a:p>
          <a:p>
            <a:r>
              <a:rPr lang="en-GB" sz="2000" dirty="0"/>
              <a:t>interpret and construct tables and line graphs for time series data</a:t>
            </a:r>
          </a:p>
          <a:p>
            <a:r>
              <a:rPr lang="en-GB" sz="2000" dirty="0"/>
              <a:t>{construct and interpret diagrams for grouped discrete data and continuous data, i.e. histograms with equal and unequal class intervals and cumulative frequency graphs, and know their appropriate use}</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375629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268760"/>
            <a:ext cx="10972800" cy="3888432"/>
          </a:xfrm>
        </p:spPr>
        <p:txBody>
          <a:bodyPr>
            <a:noAutofit/>
          </a:bodyPr>
          <a:lstStyle/>
          <a:p>
            <a:pPr marL="0" indent="0">
              <a:buNone/>
            </a:pPr>
            <a:r>
              <a:rPr lang="en-GB" dirty="0"/>
              <a:t>In KS4, students will build on the core concepts in this mathematical theme to:</a:t>
            </a:r>
          </a:p>
          <a:p>
            <a:r>
              <a:rPr lang="en-GB" sz="2000" dirty="0"/>
              <a:t>interpret, analyse and compare the distributions of data sets from univariate empirical distributions through:</a:t>
            </a:r>
          </a:p>
          <a:p>
            <a:pPr lvl="1"/>
            <a:r>
              <a:rPr lang="en-GB" dirty="0"/>
              <a:t>appropriate graphical representation involving discrete, continuous and grouped data, {including box plots}</a:t>
            </a:r>
          </a:p>
          <a:p>
            <a:pPr lvl="1"/>
            <a:r>
              <a:rPr lang="en-GB" dirty="0"/>
              <a:t>appropriate measures of central tendency (including modal class) and spread {including quartiles and inter-quartile range}</a:t>
            </a:r>
          </a:p>
          <a:p>
            <a:r>
              <a:rPr lang="en-GB" sz="2000" dirty="0"/>
              <a:t>apply statistics to describe a population</a:t>
            </a:r>
          </a:p>
          <a:p>
            <a:r>
              <a:rPr lang="en-GB" sz="2000" dirty="0"/>
              <a:t>use and interpret scatter graphs of bivariate data; recognise correlation and know that it does not indicate causation; draw estimated lines of best fit; make predictions; interpolate and extrapolate apparent trends whilst knowing the dangers of so doing</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109354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hlinkClick r:id="rId4"/>
              </a:rPr>
              <a:t>Statistics and probability theme overview document</a:t>
            </a:r>
            <a:endParaRPr lang="en-GB" dirty="0"/>
          </a:p>
          <a:p>
            <a:pPr lvl="2"/>
            <a:r>
              <a:rPr lang="en-GB" dirty="0">
                <a:hlinkClick r:id="rId4"/>
              </a:rPr>
              <a:t>5.1 Statistical representations and measures core concept guidance document</a:t>
            </a:r>
            <a:endParaRPr lang="en-GB" dirty="0"/>
          </a:p>
          <a:p>
            <a:pPr lvl="1"/>
            <a:r>
              <a:rPr lang="en-GB" dirty="0">
                <a:hlinkClick r:id="rId5"/>
              </a:rPr>
              <a:t>Using mathematical representations at KS3 | NCETM</a:t>
            </a:r>
            <a:endParaRPr lang="en-GB" dirty="0"/>
          </a:p>
          <a:p>
            <a:pPr lvl="1"/>
            <a:r>
              <a:rPr lang="en-GB" dirty="0">
                <a:hlinkClick r:id="rId6"/>
              </a:rPr>
              <a:t>NCETM primary mastery professional development materials</a:t>
            </a:r>
            <a:endParaRPr lang="en-GB" dirty="0"/>
          </a:p>
          <a:p>
            <a:pPr lvl="1"/>
            <a:r>
              <a:rPr lang="en-GB" dirty="0">
                <a:hlinkClick r:id="rId7"/>
              </a:rPr>
              <a:t>NCETM primary assessment materials</a:t>
            </a:r>
            <a:endParaRPr lang="en-GB" dirty="0"/>
          </a:p>
          <a:p>
            <a:endParaRPr lang="en-GB" dirty="0"/>
          </a:p>
        </p:txBody>
      </p:sp>
    </p:spTree>
    <p:extLst>
      <p:ext uri="{BB962C8B-B14F-4D97-AF65-F5344CB8AC3E}">
        <p14:creationId xmlns:p14="http://schemas.microsoft.com/office/powerpoint/2010/main" val="344020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fifth of these themes is </a:t>
            </a:r>
            <a:r>
              <a:rPr lang="en-GB" dirty="0">
                <a:hlinkClick r:id="rId3"/>
              </a:rPr>
              <a:t>Statistics and probability</a:t>
            </a:r>
            <a:r>
              <a:rPr lang="en-GB" dirty="0"/>
              <a:t>, which covers the following interconnected core concepts:</a:t>
            </a:r>
          </a:p>
          <a:p>
            <a:pPr marL="800100" lvl="2" indent="0">
              <a:buNone/>
            </a:pPr>
            <a:r>
              <a:rPr lang="en-GB" sz="2400" i="1" dirty="0"/>
              <a:t>5.1	Statistical representations and measures</a:t>
            </a:r>
          </a:p>
          <a:p>
            <a:pPr marL="800100" lvl="2" indent="0">
              <a:buNone/>
            </a:pPr>
            <a:r>
              <a:rPr lang="en-GB" sz="2400" i="1" dirty="0"/>
              <a:t>5.2	Statistical analysis</a:t>
            </a:r>
          </a:p>
          <a:p>
            <a:pPr marL="800100" lvl="2" indent="0">
              <a:buNone/>
            </a:pPr>
            <a:r>
              <a:rPr lang="en-GB" sz="2400" i="1" dirty="0"/>
              <a:t>5.3	Probability</a:t>
            </a:r>
          </a:p>
          <a:p>
            <a:endParaRPr lang="en-GB" dirty="0"/>
          </a:p>
        </p:txBody>
      </p:sp>
    </p:spTree>
    <p:extLst>
      <p:ext uri="{BB962C8B-B14F-4D97-AF65-F5344CB8AC3E}">
        <p14:creationId xmlns:p14="http://schemas.microsoft.com/office/powerpoint/2010/main" val="176678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98FBB-7431-4A2E-AB35-E7AFA173A573}"/>
              </a:ext>
            </a:extLst>
          </p:cNvPr>
          <p:cNvPicPr>
            <a:picLocks noChangeAspect="1"/>
          </p:cNvPicPr>
          <p:nvPr/>
        </p:nvPicPr>
        <p:blipFill>
          <a:blip r:embed="rId3"/>
          <a:stretch>
            <a:fillRect/>
          </a:stretch>
        </p:blipFill>
        <p:spPr>
          <a:xfrm>
            <a:off x="255526" y="1556792"/>
            <a:ext cx="11680948" cy="1920406"/>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5.1 Statistical representations and measures</a:t>
            </a:r>
            <a:r>
              <a:rPr lang="en-GB" sz="1500" dirty="0"/>
              <a:t>, there are two statements of knowledge, skills and understanding. </a:t>
            </a:r>
          </a:p>
          <a:p>
            <a:pPr>
              <a:spcBef>
                <a:spcPts val="600"/>
              </a:spcBef>
            </a:pPr>
            <a:r>
              <a:rPr lang="en-GB" sz="1500" dirty="0"/>
              <a:t>These, in turn, are broken down into eight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2852936"/>
            <a:ext cx="4680520" cy="216024"/>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00587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5.1.2.2 Construct pie charts from data presented in a number of different ways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Construct pie charts, using the knowledge that angles in a full turn sum to 360°.</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Construct pie charts using data taken from other representations.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316961"/>
            <a:ext cx="10972800" cy="4704327"/>
          </a:xfrm>
        </p:spPr>
        <p:txBody>
          <a:bodyPr>
            <a:normAutofit fontScale="92500" lnSpcReduction="20000"/>
          </a:bodyPr>
          <a:lstStyle/>
          <a:p>
            <a:pPr>
              <a:lnSpc>
                <a:spcPct val="110000"/>
              </a:lnSpc>
            </a:pPr>
            <a:r>
              <a:rPr lang="en-GB" dirty="0"/>
              <a:t>Students will construct all of the Key Stage 3 statistical representations, including representing bivariate data in scatter graphs. They should appreciate the difference between a frequency-based chart (such as a bar chart or pictogram) and a proportion-based chart (such as a pie chart). Teaching should encourage students to think about when one type of chart is more appropriate than another. </a:t>
            </a:r>
          </a:p>
          <a:p>
            <a:pPr>
              <a:lnSpc>
                <a:spcPct val="110000"/>
              </a:lnSpc>
            </a:pPr>
            <a:r>
              <a:rPr lang="en-GB" dirty="0"/>
              <a:t>Constructing pie charts at Key Stage 3 will involve students making connections with angles, fractions and percentages and using rulers, protractors and angle measurers. </a:t>
            </a:r>
          </a:p>
          <a:p>
            <a:pPr>
              <a:lnSpc>
                <a:spcPct val="110000"/>
              </a:lnSpc>
            </a:pPr>
            <a:r>
              <a:rPr lang="en-GB" dirty="0"/>
              <a:t>While the accurate construction of such diagrams is important in order to communicate findings clearly, it is also necessary for students to think about when a particular statistical diagram is appropriate and what each type of diagram is communicating about the data. Engagement in a range of real-life, contextual problems that require the collection, analysis and representation of data will be an important part of students’ study in this area.</a:t>
            </a:r>
          </a:p>
          <a:p>
            <a:pPr>
              <a:lnSpc>
                <a:spcPct val="110000"/>
              </a:lnSpc>
            </a:pPr>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415114163"/>
              </p:ext>
            </p:extLst>
          </p:nvPr>
        </p:nvGraphicFramePr>
        <p:xfrm>
          <a:off x="660695" y="2060848"/>
          <a:ext cx="6160612" cy="205793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Draw given angles and measure them in degrees (°).</a:t>
                      </a: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Interpret and construct pie charts and line graphs and use these to solve problems.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50259180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0674870F-3223-406C-905A-4D52A2CF750A}" vid="{8A670032-7C0A-4EA1-824E-C681621E39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1601</TotalTime>
  <Words>4505</Words>
  <Application>Microsoft Office PowerPoint</Application>
  <PresentationFormat>Widescreen</PresentationFormat>
  <Paragraphs>458</Paragraphs>
  <Slides>34</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Myriad Pro</vt:lpstr>
      <vt:lpstr>Times New Roman</vt:lpstr>
      <vt:lpstr>Wingdings</vt:lpstr>
      <vt:lpstr>Custom Design</vt:lpstr>
      <vt:lpstr>Constructing pie charts from different data representations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Construct pie charts, using the knowledge that angles in a full turn sum to 360°</vt:lpstr>
      <vt:lpstr>PowerPoint Presentation</vt:lpstr>
      <vt:lpstr>Construct pie charts, using the knowledge that angles in a full turn sum to 360°</vt:lpstr>
      <vt:lpstr>PowerPoint Presentation</vt:lpstr>
      <vt:lpstr>Construct pie charts, using the knowledge that angles in a full turn sum to 360°</vt:lpstr>
      <vt:lpstr>Construct pie charts, using the knowledge that angles in a full turn sum to 360°</vt:lpstr>
      <vt:lpstr>PowerPoint Presentation</vt:lpstr>
      <vt:lpstr>Construct pie charts using data taken from other representations</vt:lpstr>
      <vt:lpstr>PowerPoint Presentation</vt:lpstr>
      <vt:lpstr>Construct pie charts using data taken from other representations</vt:lpstr>
      <vt:lpstr>PowerPoint Presentation</vt:lpstr>
      <vt:lpstr>Reflection questions</vt:lpstr>
      <vt:lpstr>PowerPoint Presentation</vt:lpstr>
      <vt:lpstr>Appendices</vt:lpstr>
      <vt:lpstr>Key vocabulary </vt:lpstr>
      <vt:lpstr>Representations and structure (1)</vt:lpstr>
      <vt:lpstr>Representations and structure (1)</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Steve McCormack</cp:lastModifiedBy>
  <cp:revision>59</cp:revision>
  <dcterms:created xsi:type="dcterms:W3CDTF">2008-01-11T09:41:35Z</dcterms:created>
  <dcterms:modified xsi:type="dcterms:W3CDTF">2021-10-06T07:34:58Z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