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3"/>
  </p:notesMasterIdLst>
  <p:sldIdLst>
    <p:sldId id="263" r:id="rId6"/>
    <p:sldId id="256" r:id="rId7"/>
    <p:sldId id="588" r:id="rId8"/>
    <p:sldId id="589" r:id="rId9"/>
    <p:sldId id="590" r:id="rId10"/>
    <p:sldId id="269" r:id="rId11"/>
    <p:sldId id="276" r:id="rId12"/>
    <p:sldId id="277" r:id="rId13"/>
    <p:sldId id="279" r:id="rId14"/>
    <p:sldId id="280" r:id="rId15"/>
    <p:sldId id="281" r:id="rId16"/>
    <p:sldId id="591" r:id="rId17"/>
    <p:sldId id="282" r:id="rId18"/>
    <p:sldId id="608" r:id="rId19"/>
    <p:sldId id="609" r:id="rId20"/>
    <p:sldId id="580" r:id="rId21"/>
    <p:sldId id="579" r:id="rId22"/>
    <p:sldId id="592" r:id="rId23"/>
    <p:sldId id="610" r:id="rId24"/>
    <p:sldId id="611" r:id="rId25"/>
    <p:sldId id="593" r:id="rId26"/>
    <p:sldId id="613" r:id="rId27"/>
    <p:sldId id="594" r:id="rId28"/>
    <p:sldId id="595" r:id="rId29"/>
    <p:sldId id="596" r:id="rId30"/>
    <p:sldId id="597" r:id="rId31"/>
    <p:sldId id="598" r:id="rId32"/>
    <p:sldId id="599" r:id="rId33"/>
    <p:sldId id="286" r:id="rId34"/>
    <p:sldId id="265" r:id="rId35"/>
    <p:sldId id="287" r:id="rId36"/>
    <p:sldId id="288" r:id="rId37"/>
    <p:sldId id="289" r:id="rId38"/>
    <p:sldId id="622" r:id="rId39"/>
    <p:sldId id="607" r:id="rId40"/>
    <p:sldId id="612" r:id="rId41"/>
    <p:sldId id="291" r:id="rId42"/>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628C"/>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B60695-3339-4ABA-9211-0BEF2DCE4577}" v="5" dt="2021-10-13T07:19:18.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85158" autoAdjust="0"/>
  </p:normalViewPr>
  <p:slideViewPr>
    <p:cSldViewPr>
      <p:cViewPr varScale="1">
        <p:scale>
          <a:sx n="61" d="100"/>
          <a:sy n="61" d="100"/>
        </p:scale>
        <p:origin x="1134"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9C41CEA7-6EB3-4ABF-8720-D66EE2FD87A4}"/>
    <pc:docChg chg="custSel modSld">
      <pc:chgData name="Steve McCormack" userId="a36034f6-e157-44c0-92e0-583c4185333c" providerId="ADAL" clId="{9C41CEA7-6EB3-4ABF-8720-D66EE2FD87A4}" dt="2021-10-13T15:49:59.867" v="129" actId="6549"/>
      <pc:docMkLst>
        <pc:docMk/>
      </pc:docMkLst>
      <pc:sldChg chg="modSp mod">
        <pc:chgData name="Steve McCormack" userId="a36034f6-e157-44c0-92e0-583c4185333c" providerId="ADAL" clId="{9C41CEA7-6EB3-4ABF-8720-D66EE2FD87A4}" dt="2021-10-13T15:45:04.509" v="10" actId="6549"/>
        <pc:sldMkLst>
          <pc:docMk/>
          <pc:sldMk cId="0" sldId="256"/>
        </pc:sldMkLst>
        <pc:spChg chg="mod">
          <ac:chgData name="Steve McCormack" userId="a36034f6-e157-44c0-92e0-583c4185333c" providerId="ADAL" clId="{9C41CEA7-6EB3-4ABF-8720-D66EE2FD87A4}" dt="2021-10-13T15:45:04.509" v="10" actId="6549"/>
          <ac:spMkLst>
            <pc:docMk/>
            <pc:sldMk cId="0" sldId="256"/>
            <ac:spMk id="5" creationId="{F3AEFA3D-6E0E-40FE-BDA2-AC1662A877CD}"/>
          </ac:spMkLst>
        </pc:spChg>
      </pc:sldChg>
      <pc:sldChg chg="modSp mod">
        <pc:chgData name="Steve McCormack" userId="a36034f6-e157-44c0-92e0-583c4185333c" providerId="ADAL" clId="{9C41CEA7-6EB3-4ABF-8720-D66EE2FD87A4}" dt="2021-10-13T15:44:55.310" v="4" actId="1076"/>
        <pc:sldMkLst>
          <pc:docMk/>
          <pc:sldMk cId="28423318" sldId="263"/>
        </pc:sldMkLst>
        <pc:spChg chg="mod">
          <ac:chgData name="Steve McCormack" userId="a36034f6-e157-44c0-92e0-583c4185333c" providerId="ADAL" clId="{9C41CEA7-6EB3-4ABF-8720-D66EE2FD87A4}" dt="2021-10-13T15:44:55.310" v="4" actId="1076"/>
          <ac:spMkLst>
            <pc:docMk/>
            <pc:sldMk cId="28423318" sldId="263"/>
            <ac:spMk id="2" creationId="{E6852059-E171-4D97-AEA5-4EB713FA17E6}"/>
          </ac:spMkLst>
        </pc:spChg>
      </pc:sldChg>
      <pc:sldChg chg="modSp mod">
        <pc:chgData name="Steve McCormack" userId="a36034f6-e157-44c0-92e0-583c4185333c" providerId="ADAL" clId="{9C41CEA7-6EB3-4ABF-8720-D66EE2FD87A4}" dt="2021-10-13T15:47:02.832" v="74" actId="20577"/>
        <pc:sldMkLst>
          <pc:docMk/>
          <pc:sldMk cId="1934899181" sldId="280"/>
        </pc:sldMkLst>
        <pc:spChg chg="mod">
          <ac:chgData name="Steve McCormack" userId="a36034f6-e157-44c0-92e0-583c4185333c" providerId="ADAL" clId="{9C41CEA7-6EB3-4ABF-8720-D66EE2FD87A4}" dt="2021-10-13T15:47:02.832" v="74" actId="20577"/>
          <ac:spMkLst>
            <pc:docMk/>
            <pc:sldMk cId="1934899181" sldId="280"/>
            <ac:spMk id="10" creationId="{EB5E001B-7DFD-470F-A7A4-1EE45ABC5A31}"/>
          </ac:spMkLst>
        </pc:spChg>
      </pc:sldChg>
      <pc:sldChg chg="modSp mod">
        <pc:chgData name="Steve McCormack" userId="a36034f6-e157-44c0-92e0-583c4185333c" providerId="ADAL" clId="{9C41CEA7-6EB3-4ABF-8720-D66EE2FD87A4}" dt="2021-10-13T15:47:19.355" v="102" actId="6549"/>
        <pc:sldMkLst>
          <pc:docMk/>
          <pc:sldMk cId="387169446" sldId="281"/>
        </pc:sldMkLst>
        <pc:spChg chg="mod">
          <ac:chgData name="Steve McCormack" userId="a36034f6-e157-44c0-92e0-583c4185333c" providerId="ADAL" clId="{9C41CEA7-6EB3-4ABF-8720-D66EE2FD87A4}" dt="2021-10-13T15:47:19.355" v="102" actId="6549"/>
          <ac:spMkLst>
            <pc:docMk/>
            <pc:sldMk cId="387169446" sldId="281"/>
            <ac:spMk id="3" creationId="{EC771724-309D-4EC6-8089-365C4C85F6A6}"/>
          </ac:spMkLst>
        </pc:spChg>
      </pc:sldChg>
      <pc:sldChg chg="modSp mod">
        <pc:chgData name="Steve McCormack" userId="a36034f6-e157-44c0-92e0-583c4185333c" providerId="ADAL" clId="{9C41CEA7-6EB3-4ABF-8720-D66EE2FD87A4}" dt="2021-10-13T15:49:36.697" v="121" actId="6549"/>
        <pc:sldMkLst>
          <pc:docMk/>
          <pc:sldMk cId="1792976774" sldId="288"/>
        </pc:sldMkLst>
        <pc:spChg chg="mod">
          <ac:chgData name="Steve McCormack" userId="a36034f6-e157-44c0-92e0-583c4185333c" providerId="ADAL" clId="{9C41CEA7-6EB3-4ABF-8720-D66EE2FD87A4}" dt="2021-10-13T15:49:36.697" v="121" actId="6549"/>
          <ac:spMkLst>
            <pc:docMk/>
            <pc:sldMk cId="1792976774" sldId="288"/>
            <ac:spMk id="2" creationId="{3D3B0D61-9420-4B06-8555-667429430C87}"/>
          </ac:spMkLst>
        </pc:spChg>
      </pc:sldChg>
      <pc:sldChg chg="modSp mod">
        <pc:chgData name="Steve McCormack" userId="a36034f6-e157-44c0-92e0-583c4185333c" providerId="ADAL" clId="{9C41CEA7-6EB3-4ABF-8720-D66EE2FD87A4}" dt="2021-10-13T15:49:59.867" v="129" actId="6549"/>
        <pc:sldMkLst>
          <pc:docMk/>
          <pc:sldMk cId="309275939" sldId="291"/>
        </pc:sldMkLst>
        <pc:spChg chg="mod">
          <ac:chgData name="Steve McCormack" userId="a36034f6-e157-44c0-92e0-583c4185333c" providerId="ADAL" clId="{9C41CEA7-6EB3-4ABF-8720-D66EE2FD87A4}" dt="2021-10-13T15:49:59.867" v="129" actId="6549"/>
          <ac:spMkLst>
            <pc:docMk/>
            <pc:sldMk cId="309275939" sldId="291"/>
            <ac:spMk id="2" creationId="{2FC8153A-3089-4481-8DDB-FCA2DBF5BD26}"/>
          </ac:spMkLst>
        </pc:spChg>
      </pc:sldChg>
      <pc:sldChg chg="modSp mod">
        <pc:chgData name="Steve McCormack" userId="a36034f6-e157-44c0-92e0-583c4185333c" providerId="ADAL" clId="{9C41CEA7-6EB3-4ABF-8720-D66EE2FD87A4}" dt="2021-10-13T15:48:10.283" v="108" actId="20577"/>
        <pc:sldMkLst>
          <pc:docMk/>
          <pc:sldMk cId="1972075379" sldId="579"/>
        </pc:sldMkLst>
        <pc:spChg chg="mod">
          <ac:chgData name="Steve McCormack" userId="a36034f6-e157-44c0-92e0-583c4185333c" providerId="ADAL" clId="{9C41CEA7-6EB3-4ABF-8720-D66EE2FD87A4}" dt="2021-10-13T15:48:10.283" v="108" actId="20577"/>
          <ac:spMkLst>
            <pc:docMk/>
            <pc:sldMk cId="1972075379" sldId="579"/>
            <ac:spMk id="7" creationId="{4D80421F-1872-4C7A-BBD2-DC737654C663}"/>
          </ac:spMkLst>
        </pc:spChg>
      </pc:sldChg>
      <pc:sldChg chg="modSp mod">
        <pc:chgData name="Steve McCormack" userId="a36034f6-e157-44c0-92e0-583c4185333c" providerId="ADAL" clId="{9C41CEA7-6EB3-4ABF-8720-D66EE2FD87A4}" dt="2021-10-13T15:48:03.286" v="107" actId="20577"/>
        <pc:sldMkLst>
          <pc:docMk/>
          <pc:sldMk cId="717258061" sldId="580"/>
        </pc:sldMkLst>
        <pc:spChg chg="mod">
          <ac:chgData name="Steve McCormack" userId="a36034f6-e157-44c0-92e0-583c4185333c" providerId="ADAL" clId="{9C41CEA7-6EB3-4ABF-8720-D66EE2FD87A4}" dt="2021-10-13T15:48:03.286" v="107" actId="20577"/>
          <ac:spMkLst>
            <pc:docMk/>
            <pc:sldMk cId="717258061" sldId="580"/>
            <ac:spMk id="10" creationId="{1A3F060E-95AE-40BD-A03F-A335A387DC43}"/>
          </ac:spMkLst>
        </pc:spChg>
      </pc:sldChg>
      <pc:sldChg chg="modNotesTx">
        <pc:chgData name="Steve McCormack" userId="a36034f6-e157-44c0-92e0-583c4185333c" providerId="ADAL" clId="{9C41CEA7-6EB3-4ABF-8720-D66EE2FD87A4}" dt="2021-10-13T15:45:39.406" v="71" actId="20577"/>
        <pc:sldMkLst>
          <pc:docMk/>
          <pc:sldMk cId="1107073824" sldId="589"/>
        </pc:sldMkLst>
      </pc:sldChg>
      <pc:sldChg chg="modSp mod">
        <pc:chgData name="Steve McCormack" userId="a36034f6-e157-44c0-92e0-583c4185333c" providerId="ADAL" clId="{9C41CEA7-6EB3-4ABF-8720-D66EE2FD87A4}" dt="2021-10-13T15:47:35.484" v="104" actId="6549"/>
        <pc:sldMkLst>
          <pc:docMk/>
          <pc:sldMk cId="2098932935" sldId="591"/>
        </pc:sldMkLst>
        <pc:spChg chg="mod">
          <ac:chgData name="Steve McCormack" userId="a36034f6-e157-44c0-92e0-583c4185333c" providerId="ADAL" clId="{9C41CEA7-6EB3-4ABF-8720-D66EE2FD87A4}" dt="2021-10-13T15:47:35.484" v="104" actId="6549"/>
          <ac:spMkLst>
            <pc:docMk/>
            <pc:sldMk cId="2098932935" sldId="591"/>
            <ac:spMk id="3" creationId="{EC771724-309D-4EC6-8089-365C4C85F6A6}"/>
          </ac:spMkLst>
        </pc:spChg>
      </pc:sldChg>
      <pc:sldChg chg="modSp mod">
        <pc:chgData name="Steve McCormack" userId="a36034f6-e157-44c0-92e0-583c4185333c" providerId="ADAL" clId="{9C41CEA7-6EB3-4ABF-8720-D66EE2FD87A4}" dt="2021-10-13T15:48:19.291" v="109" actId="20577"/>
        <pc:sldMkLst>
          <pc:docMk/>
          <pc:sldMk cId="3713796833" sldId="592"/>
        </pc:sldMkLst>
        <pc:spChg chg="mod">
          <ac:chgData name="Steve McCormack" userId="a36034f6-e157-44c0-92e0-583c4185333c" providerId="ADAL" clId="{9C41CEA7-6EB3-4ABF-8720-D66EE2FD87A4}" dt="2021-10-13T15:48:19.291" v="109" actId="20577"/>
          <ac:spMkLst>
            <pc:docMk/>
            <pc:sldMk cId="3713796833" sldId="592"/>
            <ac:spMk id="2" creationId="{23A84928-1FCA-4634-9C2E-8162352F2955}"/>
          </ac:spMkLst>
        </pc:spChg>
      </pc:sldChg>
      <pc:sldChg chg="modSp mod">
        <pc:chgData name="Steve McCormack" userId="a36034f6-e157-44c0-92e0-583c4185333c" providerId="ADAL" clId="{9C41CEA7-6EB3-4ABF-8720-D66EE2FD87A4}" dt="2021-10-13T15:48:37.243" v="112" actId="20577"/>
        <pc:sldMkLst>
          <pc:docMk/>
          <pc:sldMk cId="2314960008" sldId="593"/>
        </pc:sldMkLst>
        <pc:spChg chg="mod">
          <ac:chgData name="Steve McCormack" userId="a36034f6-e157-44c0-92e0-583c4185333c" providerId="ADAL" clId="{9C41CEA7-6EB3-4ABF-8720-D66EE2FD87A4}" dt="2021-10-13T15:48:37.243" v="112" actId="20577"/>
          <ac:spMkLst>
            <pc:docMk/>
            <pc:sldMk cId="2314960008" sldId="593"/>
            <ac:spMk id="14" creationId="{E0FD48EE-3074-4BB9-93C8-9875C0EDD166}"/>
          </ac:spMkLst>
        </pc:spChg>
      </pc:sldChg>
      <pc:sldChg chg="modSp mod">
        <pc:chgData name="Steve McCormack" userId="a36034f6-e157-44c0-92e0-583c4185333c" providerId="ADAL" clId="{9C41CEA7-6EB3-4ABF-8720-D66EE2FD87A4}" dt="2021-10-13T15:48:54.166" v="114" actId="6549"/>
        <pc:sldMkLst>
          <pc:docMk/>
          <pc:sldMk cId="1768158704" sldId="594"/>
        </pc:sldMkLst>
        <pc:spChg chg="mod">
          <ac:chgData name="Steve McCormack" userId="a36034f6-e157-44c0-92e0-583c4185333c" providerId="ADAL" clId="{9C41CEA7-6EB3-4ABF-8720-D66EE2FD87A4}" dt="2021-10-13T15:48:54.166" v="114" actId="6549"/>
          <ac:spMkLst>
            <pc:docMk/>
            <pc:sldMk cId="1768158704" sldId="594"/>
            <ac:spMk id="7" creationId="{E1BC813D-D1AC-4527-A76D-6EF20B1495DF}"/>
          </ac:spMkLst>
        </pc:spChg>
      </pc:sldChg>
      <pc:sldChg chg="modSp mod">
        <pc:chgData name="Steve McCormack" userId="a36034f6-e157-44c0-92e0-583c4185333c" providerId="ADAL" clId="{9C41CEA7-6EB3-4ABF-8720-D66EE2FD87A4}" dt="2021-10-13T15:48:59.334" v="115" actId="6549"/>
        <pc:sldMkLst>
          <pc:docMk/>
          <pc:sldMk cId="1977555133" sldId="595"/>
        </pc:sldMkLst>
        <pc:spChg chg="mod">
          <ac:chgData name="Steve McCormack" userId="a36034f6-e157-44c0-92e0-583c4185333c" providerId="ADAL" clId="{9C41CEA7-6EB3-4ABF-8720-D66EE2FD87A4}" dt="2021-10-13T15:48:59.334" v="115" actId="6549"/>
          <ac:spMkLst>
            <pc:docMk/>
            <pc:sldMk cId="1977555133" sldId="595"/>
            <ac:spMk id="7" creationId="{5319E51F-7399-44A5-8BD0-223A0604F894}"/>
          </ac:spMkLst>
        </pc:spChg>
      </pc:sldChg>
      <pc:sldChg chg="modSp mod">
        <pc:chgData name="Steve McCormack" userId="a36034f6-e157-44c0-92e0-583c4185333c" providerId="ADAL" clId="{9C41CEA7-6EB3-4ABF-8720-D66EE2FD87A4}" dt="2021-10-13T15:49:06.282" v="116" actId="6549"/>
        <pc:sldMkLst>
          <pc:docMk/>
          <pc:sldMk cId="595782314" sldId="596"/>
        </pc:sldMkLst>
        <pc:spChg chg="mod">
          <ac:chgData name="Steve McCormack" userId="a36034f6-e157-44c0-92e0-583c4185333c" providerId="ADAL" clId="{9C41CEA7-6EB3-4ABF-8720-D66EE2FD87A4}" dt="2021-10-13T15:49:06.282" v="116" actId="6549"/>
          <ac:spMkLst>
            <pc:docMk/>
            <pc:sldMk cId="595782314" sldId="596"/>
            <ac:spMk id="7" creationId="{004B95A8-CD14-4F90-9C4D-DECAFBFDC695}"/>
          </ac:spMkLst>
        </pc:spChg>
      </pc:sldChg>
      <pc:sldChg chg="modSp mod">
        <pc:chgData name="Steve McCormack" userId="a36034f6-e157-44c0-92e0-583c4185333c" providerId="ADAL" clId="{9C41CEA7-6EB3-4ABF-8720-D66EE2FD87A4}" dt="2021-10-13T15:49:12.135" v="117" actId="6549"/>
        <pc:sldMkLst>
          <pc:docMk/>
          <pc:sldMk cId="4210064602" sldId="597"/>
        </pc:sldMkLst>
        <pc:spChg chg="mod">
          <ac:chgData name="Steve McCormack" userId="a36034f6-e157-44c0-92e0-583c4185333c" providerId="ADAL" clId="{9C41CEA7-6EB3-4ABF-8720-D66EE2FD87A4}" dt="2021-10-13T15:49:12.135" v="117" actId="6549"/>
          <ac:spMkLst>
            <pc:docMk/>
            <pc:sldMk cId="4210064602" sldId="597"/>
            <ac:spMk id="7" creationId="{A2496346-8F90-4B91-9452-27117C774F9B}"/>
          </ac:spMkLst>
        </pc:spChg>
      </pc:sldChg>
      <pc:sldChg chg="modSp mod">
        <pc:chgData name="Steve McCormack" userId="a36034f6-e157-44c0-92e0-583c4185333c" providerId="ADAL" clId="{9C41CEA7-6EB3-4ABF-8720-D66EE2FD87A4}" dt="2021-10-13T15:49:21.206" v="118" actId="20577"/>
        <pc:sldMkLst>
          <pc:docMk/>
          <pc:sldMk cId="1894517892" sldId="598"/>
        </pc:sldMkLst>
        <pc:spChg chg="mod">
          <ac:chgData name="Steve McCormack" userId="a36034f6-e157-44c0-92e0-583c4185333c" providerId="ADAL" clId="{9C41CEA7-6EB3-4ABF-8720-D66EE2FD87A4}" dt="2021-10-13T15:49:21.206" v="118" actId="20577"/>
          <ac:spMkLst>
            <pc:docMk/>
            <pc:sldMk cId="1894517892" sldId="598"/>
            <ac:spMk id="2" creationId="{23A84928-1FCA-4634-9C2E-8162352F2955}"/>
          </ac:spMkLst>
        </pc:spChg>
      </pc:sldChg>
      <pc:sldChg chg="modSp mod">
        <pc:chgData name="Steve McCormack" userId="a36034f6-e157-44c0-92e0-583c4185333c" providerId="ADAL" clId="{9C41CEA7-6EB3-4ABF-8720-D66EE2FD87A4}" dt="2021-10-13T15:49:25.758" v="119" actId="20577"/>
        <pc:sldMkLst>
          <pc:docMk/>
          <pc:sldMk cId="62079119" sldId="599"/>
        </pc:sldMkLst>
        <pc:spChg chg="mod">
          <ac:chgData name="Steve McCormack" userId="a36034f6-e157-44c0-92e0-583c4185333c" providerId="ADAL" clId="{9C41CEA7-6EB3-4ABF-8720-D66EE2FD87A4}" dt="2021-10-13T15:49:25.758" v="119" actId="20577"/>
          <ac:spMkLst>
            <pc:docMk/>
            <pc:sldMk cId="62079119" sldId="599"/>
            <ac:spMk id="7" creationId="{8812FA2E-0900-4AE6-A332-D70EAD9A7E2D}"/>
          </ac:spMkLst>
        </pc:spChg>
      </pc:sldChg>
      <pc:sldChg chg="modSp mod">
        <pc:chgData name="Steve McCormack" userId="a36034f6-e157-44c0-92e0-583c4185333c" providerId="ADAL" clId="{9C41CEA7-6EB3-4ABF-8720-D66EE2FD87A4}" dt="2021-10-13T15:49:50.902" v="125" actId="6549"/>
        <pc:sldMkLst>
          <pc:docMk/>
          <pc:sldMk cId="1267945699" sldId="607"/>
        </pc:sldMkLst>
        <pc:spChg chg="mod">
          <ac:chgData name="Steve McCormack" userId="a36034f6-e157-44c0-92e0-583c4185333c" providerId="ADAL" clId="{9C41CEA7-6EB3-4ABF-8720-D66EE2FD87A4}" dt="2021-10-13T15:49:50.902" v="125" actId="6549"/>
          <ac:spMkLst>
            <pc:docMk/>
            <pc:sldMk cId="1267945699" sldId="607"/>
            <ac:spMk id="2" creationId="{468AD34D-48AC-4C34-99A5-DF560A5DFC10}"/>
          </ac:spMkLst>
        </pc:spChg>
      </pc:sldChg>
      <pc:sldChg chg="modSp mod">
        <pc:chgData name="Steve McCormack" userId="a36034f6-e157-44c0-92e0-583c4185333c" providerId="ADAL" clId="{9C41CEA7-6EB3-4ABF-8720-D66EE2FD87A4}" dt="2021-10-13T15:47:50.651" v="105" actId="6549"/>
        <pc:sldMkLst>
          <pc:docMk/>
          <pc:sldMk cId="2103268338" sldId="608"/>
        </pc:sldMkLst>
        <pc:spChg chg="mod">
          <ac:chgData name="Steve McCormack" userId="a36034f6-e157-44c0-92e0-583c4185333c" providerId="ADAL" clId="{9C41CEA7-6EB3-4ABF-8720-D66EE2FD87A4}" dt="2021-10-13T15:47:50.651" v="105" actId="6549"/>
          <ac:spMkLst>
            <pc:docMk/>
            <pc:sldMk cId="2103268338" sldId="608"/>
            <ac:spMk id="2" creationId="{23A84928-1FCA-4634-9C2E-8162352F2955}"/>
          </ac:spMkLst>
        </pc:spChg>
      </pc:sldChg>
      <pc:sldChg chg="modSp mod">
        <pc:chgData name="Steve McCormack" userId="a36034f6-e157-44c0-92e0-583c4185333c" providerId="ADAL" clId="{9C41CEA7-6EB3-4ABF-8720-D66EE2FD87A4}" dt="2021-10-13T15:47:57.897" v="106" actId="20577"/>
        <pc:sldMkLst>
          <pc:docMk/>
          <pc:sldMk cId="639829892" sldId="609"/>
        </pc:sldMkLst>
        <pc:spChg chg="mod">
          <ac:chgData name="Steve McCormack" userId="a36034f6-e157-44c0-92e0-583c4185333c" providerId="ADAL" clId="{9C41CEA7-6EB3-4ABF-8720-D66EE2FD87A4}" dt="2021-10-13T15:47:57.897" v="106" actId="20577"/>
          <ac:spMkLst>
            <pc:docMk/>
            <pc:sldMk cId="639829892" sldId="609"/>
            <ac:spMk id="7" creationId="{4F467BA0-7410-4086-832B-94C0EF3E8215}"/>
          </ac:spMkLst>
        </pc:spChg>
      </pc:sldChg>
      <pc:sldChg chg="modSp mod">
        <pc:chgData name="Steve McCormack" userId="a36034f6-e157-44c0-92e0-583c4185333c" providerId="ADAL" clId="{9C41CEA7-6EB3-4ABF-8720-D66EE2FD87A4}" dt="2021-10-13T15:48:24.762" v="110" actId="6549"/>
        <pc:sldMkLst>
          <pc:docMk/>
          <pc:sldMk cId="2677331237" sldId="610"/>
        </pc:sldMkLst>
        <pc:spChg chg="mod">
          <ac:chgData name="Steve McCormack" userId="a36034f6-e157-44c0-92e0-583c4185333c" providerId="ADAL" clId="{9C41CEA7-6EB3-4ABF-8720-D66EE2FD87A4}" dt="2021-10-13T15:48:24.762" v="110" actId="6549"/>
          <ac:spMkLst>
            <pc:docMk/>
            <pc:sldMk cId="2677331237" sldId="610"/>
            <ac:spMk id="2" creationId="{23A84928-1FCA-4634-9C2E-8162352F2955}"/>
          </ac:spMkLst>
        </pc:spChg>
      </pc:sldChg>
      <pc:sldChg chg="modSp mod">
        <pc:chgData name="Steve McCormack" userId="a36034f6-e157-44c0-92e0-583c4185333c" providerId="ADAL" clId="{9C41CEA7-6EB3-4ABF-8720-D66EE2FD87A4}" dt="2021-10-13T15:48:29.270" v="111" actId="6549"/>
        <pc:sldMkLst>
          <pc:docMk/>
          <pc:sldMk cId="3083614249" sldId="611"/>
        </pc:sldMkLst>
        <pc:spChg chg="mod">
          <ac:chgData name="Steve McCormack" userId="a36034f6-e157-44c0-92e0-583c4185333c" providerId="ADAL" clId="{9C41CEA7-6EB3-4ABF-8720-D66EE2FD87A4}" dt="2021-10-13T15:48:29.270" v="111" actId="6549"/>
          <ac:spMkLst>
            <pc:docMk/>
            <pc:sldMk cId="3083614249" sldId="611"/>
            <ac:spMk id="2" creationId="{23A84928-1FCA-4634-9C2E-8162352F2955}"/>
          </ac:spMkLst>
        </pc:spChg>
      </pc:sldChg>
      <pc:sldChg chg="modSp mod">
        <pc:chgData name="Steve McCormack" userId="a36034f6-e157-44c0-92e0-583c4185333c" providerId="ADAL" clId="{9C41CEA7-6EB3-4ABF-8720-D66EE2FD87A4}" dt="2021-10-13T15:49:54.550" v="127" actId="6549"/>
        <pc:sldMkLst>
          <pc:docMk/>
          <pc:sldMk cId="1254757371" sldId="612"/>
        </pc:sldMkLst>
        <pc:spChg chg="mod">
          <ac:chgData name="Steve McCormack" userId="a36034f6-e157-44c0-92e0-583c4185333c" providerId="ADAL" clId="{9C41CEA7-6EB3-4ABF-8720-D66EE2FD87A4}" dt="2021-10-13T15:49:54.550" v="127" actId="6549"/>
          <ac:spMkLst>
            <pc:docMk/>
            <pc:sldMk cId="1254757371" sldId="612"/>
            <ac:spMk id="2" creationId="{468AD34D-48AC-4C34-99A5-DF560A5DFC10}"/>
          </ac:spMkLst>
        </pc:spChg>
      </pc:sldChg>
      <pc:sldChg chg="modSp mod">
        <pc:chgData name="Steve McCormack" userId="a36034f6-e157-44c0-92e0-583c4185333c" providerId="ADAL" clId="{9C41CEA7-6EB3-4ABF-8720-D66EE2FD87A4}" dt="2021-10-13T15:48:44.521" v="113" actId="6549"/>
        <pc:sldMkLst>
          <pc:docMk/>
          <pc:sldMk cId="3859817780" sldId="613"/>
        </pc:sldMkLst>
        <pc:spChg chg="mod">
          <ac:chgData name="Steve McCormack" userId="a36034f6-e157-44c0-92e0-583c4185333c" providerId="ADAL" clId="{9C41CEA7-6EB3-4ABF-8720-D66EE2FD87A4}" dt="2021-10-13T15:48:44.521" v="113" actId="6549"/>
          <ac:spMkLst>
            <pc:docMk/>
            <pc:sldMk cId="3859817780" sldId="613"/>
            <ac:spMk id="14" creationId="{E0FD48EE-3074-4BB9-93C8-9875C0EDD166}"/>
          </ac:spMkLst>
        </pc:spChg>
      </pc:sldChg>
      <pc:sldChg chg="modSp mod">
        <pc:chgData name="Steve McCormack" userId="a36034f6-e157-44c0-92e0-583c4185333c" providerId="ADAL" clId="{9C41CEA7-6EB3-4ABF-8720-D66EE2FD87A4}" dt="2021-10-13T15:49:46.569" v="123" actId="6549"/>
        <pc:sldMkLst>
          <pc:docMk/>
          <pc:sldMk cId="2473925229" sldId="622"/>
        </pc:sldMkLst>
        <pc:spChg chg="mod">
          <ac:chgData name="Steve McCormack" userId="a36034f6-e157-44c0-92e0-583c4185333c" providerId="ADAL" clId="{9C41CEA7-6EB3-4ABF-8720-D66EE2FD87A4}" dt="2021-10-13T15:49:46.569" v="123" actId="6549"/>
          <ac:spMkLst>
            <pc:docMk/>
            <pc:sldMk cId="2473925229" sldId="622"/>
            <ac:spMk id="2" creationId="{468AD34D-48AC-4C34-99A5-DF560A5DFC10}"/>
          </ac:spMkLst>
        </pc:spChg>
      </pc:sldChg>
    </pc:docChg>
  </pc:docChgLst>
  <pc:docChgLst>
    <pc:chgData name="Carol Knights" userId="23be5868-5566-498b-9c06-a891da1c2ca3" providerId="ADAL" clId="{E5B60695-3339-4ABA-9211-0BEF2DCE4577}"/>
    <pc:docChg chg="custSel modSld">
      <pc:chgData name="Carol Knights" userId="23be5868-5566-498b-9c06-a891da1c2ca3" providerId="ADAL" clId="{E5B60695-3339-4ABA-9211-0BEF2DCE4577}" dt="2021-10-13T07:31:10.804" v="102" actId="20577"/>
      <pc:docMkLst>
        <pc:docMk/>
      </pc:docMkLst>
      <pc:sldChg chg="modSp mod">
        <pc:chgData name="Carol Knights" userId="23be5868-5566-498b-9c06-a891da1c2ca3" providerId="ADAL" clId="{E5B60695-3339-4ABA-9211-0BEF2DCE4577}" dt="2021-10-13T07:15:20.958" v="0" actId="20577"/>
        <pc:sldMkLst>
          <pc:docMk/>
          <pc:sldMk cId="0" sldId="256"/>
        </pc:sldMkLst>
        <pc:spChg chg="mod">
          <ac:chgData name="Carol Knights" userId="23be5868-5566-498b-9c06-a891da1c2ca3" providerId="ADAL" clId="{E5B60695-3339-4ABA-9211-0BEF2DCE4577}" dt="2021-10-13T07:15:20.958" v="0" actId="20577"/>
          <ac:spMkLst>
            <pc:docMk/>
            <pc:sldMk cId="0" sldId="256"/>
            <ac:spMk id="5" creationId="{F3AEFA3D-6E0E-40FE-BDA2-AC1662A877CD}"/>
          </ac:spMkLst>
        </pc:spChg>
      </pc:sldChg>
      <pc:sldChg chg="modSp mod">
        <pc:chgData name="Carol Knights" userId="23be5868-5566-498b-9c06-a891da1c2ca3" providerId="ADAL" clId="{E5B60695-3339-4ABA-9211-0BEF2DCE4577}" dt="2021-10-13T07:18:10.703" v="4" actId="20577"/>
        <pc:sldMkLst>
          <pc:docMk/>
          <pc:sldMk cId="1934899181" sldId="280"/>
        </pc:sldMkLst>
        <pc:spChg chg="mod">
          <ac:chgData name="Carol Knights" userId="23be5868-5566-498b-9c06-a891da1c2ca3" providerId="ADAL" clId="{E5B60695-3339-4ABA-9211-0BEF2DCE4577}" dt="2021-10-13T07:17:55.695" v="3" actId="20577"/>
          <ac:spMkLst>
            <pc:docMk/>
            <pc:sldMk cId="1934899181" sldId="280"/>
            <ac:spMk id="10" creationId="{EB5E001B-7DFD-470F-A7A4-1EE45ABC5A31}"/>
          </ac:spMkLst>
        </pc:spChg>
        <pc:graphicFrameChg chg="modGraphic">
          <ac:chgData name="Carol Knights" userId="23be5868-5566-498b-9c06-a891da1c2ca3" providerId="ADAL" clId="{E5B60695-3339-4ABA-9211-0BEF2DCE4577}" dt="2021-10-13T07:18:10.703" v="4" actId="20577"/>
          <ac:graphicFrameMkLst>
            <pc:docMk/>
            <pc:sldMk cId="1934899181" sldId="280"/>
            <ac:graphicFrameMk id="8" creationId="{7D140C63-C86A-473F-A789-D53FA5A527F8}"/>
          </ac:graphicFrameMkLst>
        </pc:graphicFrameChg>
      </pc:sldChg>
      <pc:sldChg chg="modSp mod">
        <pc:chgData name="Carol Knights" userId="23be5868-5566-498b-9c06-a891da1c2ca3" providerId="ADAL" clId="{E5B60695-3339-4ABA-9211-0BEF2DCE4577}" dt="2021-10-13T07:19:18.222" v="10" actId="20577"/>
        <pc:sldMkLst>
          <pc:docMk/>
          <pc:sldMk cId="387169446" sldId="281"/>
        </pc:sldMkLst>
        <pc:spChg chg="mod">
          <ac:chgData name="Carol Knights" userId="23be5868-5566-498b-9c06-a891da1c2ca3" providerId="ADAL" clId="{E5B60695-3339-4ABA-9211-0BEF2DCE4577}" dt="2021-10-13T07:19:18.222" v="10" actId="20577"/>
          <ac:spMkLst>
            <pc:docMk/>
            <pc:sldMk cId="387169446" sldId="281"/>
            <ac:spMk id="4" creationId="{F119E42E-06D3-4962-8EB7-A909E87EEFF5}"/>
          </ac:spMkLst>
        </pc:spChg>
      </pc:sldChg>
      <pc:sldChg chg="modSp mod">
        <pc:chgData name="Carol Knights" userId="23be5868-5566-498b-9c06-a891da1c2ca3" providerId="ADAL" clId="{E5B60695-3339-4ABA-9211-0BEF2DCE4577}" dt="2021-10-13T07:29:25.208" v="13" actId="113"/>
        <pc:sldMkLst>
          <pc:docMk/>
          <pc:sldMk cId="1768158704" sldId="594"/>
        </pc:sldMkLst>
        <pc:spChg chg="mod">
          <ac:chgData name="Carol Knights" userId="23be5868-5566-498b-9c06-a891da1c2ca3" providerId="ADAL" clId="{E5B60695-3339-4ABA-9211-0BEF2DCE4577}" dt="2021-10-13T07:29:25.208" v="13" actId="113"/>
          <ac:spMkLst>
            <pc:docMk/>
            <pc:sldMk cId="1768158704" sldId="594"/>
            <ac:spMk id="10" creationId="{2F49473C-8030-412F-86A4-DB587E2903EE}"/>
          </ac:spMkLst>
        </pc:spChg>
      </pc:sldChg>
      <pc:sldChg chg="modSp mod">
        <pc:chgData name="Carol Knights" userId="23be5868-5566-498b-9c06-a891da1c2ca3" providerId="ADAL" clId="{E5B60695-3339-4ABA-9211-0BEF2DCE4577}" dt="2021-10-13T07:29:46.765" v="17" actId="20577"/>
        <pc:sldMkLst>
          <pc:docMk/>
          <pc:sldMk cId="1977555133" sldId="595"/>
        </pc:sldMkLst>
        <pc:spChg chg="mod">
          <ac:chgData name="Carol Knights" userId="23be5868-5566-498b-9c06-a891da1c2ca3" providerId="ADAL" clId="{E5B60695-3339-4ABA-9211-0BEF2DCE4577}" dt="2021-10-13T07:29:46.765" v="17" actId="20577"/>
          <ac:spMkLst>
            <pc:docMk/>
            <pc:sldMk cId="1977555133" sldId="595"/>
            <ac:spMk id="9" creationId="{9CBBC18B-F8F1-4234-AE23-5842D9048742}"/>
          </ac:spMkLst>
        </pc:spChg>
      </pc:sldChg>
      <pc:sldChg chg="modSp mod">
        <pc:chgData name="Carol Knights" userId="23be5868-5566-498b-9c06-a891da1c2ca3" providerId="ADAL" clId="{E5B60695-3339-4ABA-9211-0BEF2DCE4577}" dt="2021-10-13T07:31:10.804" v="102" actId="20577"/>
        <pc:sldMkLst>
          <pc:docMk/>
          <pc:sldMk cId="4210064602" sldId="597"/>
        </pc:sldMkLst>
        <pc:spChg chg="mod">
          <ac:chgData name="Carol Knights" userId="23be5868-5566-498b-9c06-a891da1c2ca3" providerId="ADAL" clId="{E5B60695-3339-4ABA-9211-0BEF2DCE4577}" dt="2021-10-13T07:31:10.804" v="102" actId="20577"/>
          <ac:spMkLst>
            <pc:docMk/>
            <pc:sldMk cId="4210064602" sldId="597"/>
            <ac:spMk id="49" creationId="{1A270631-AD7A-48A2-A26A-AC3207C67C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13/10/2021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r>
              <a:rPr lang="en-GB" sz="3600" dirty="0">
                <a:solidFill>
                  <a:srgbClr val="008080"/>
                </a:solidFill>
                <a:latin typeface="Myriad Pro"/>
              </a:rPr>
              <a:t>What do you notice about questions a, b and 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rgbClr val="008080"/>
                </a:solidFill>
                <a:latin typeface="Myriad Pro"/>
              </a:rPr>
              <a:t>How could you rewrite question d to be more like the others?</a:t>
            </a:r>
          </a:p>
          <a:p>
            <a:r>
              <a:rPr lang="en-GB" sz="3600" dirty="0">
                <a:solidFill>
                  <a:srgbClr val="008080"/>
                </a:solidFill>
                <a:latin typeface="Myriad Pro"/>
              </a:rPr>
              <a:t>Can you write your own examples?</a:t>
            </a:r>
            <a:endParaRPr lang="en-GB" sz="2800" dirty="0">
              <a:solidFill>
                <a:srgbClr val="008080"/>
              </a:solidFill>
              <a:latin typeface="Myriad Pro"/>
            </a:endParaRP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For question d, students need to identify that the calculation can be thought of as (3 + 7) – 7 – __ = 0. You may want to think about how fluent they are with partitioning, and whether you need to draw their attention to this structure more explicitly.</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2940068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decisions behind the sequencing of the questions, and the importance of awareness of partitioning, can be found on page XX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2142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What is the same and what is different about your arrangements?</a:t>
            </a:r>
          </a:p>
          <a:p>
            <a:pPr>
              <a:spcBef>
                <a:spcPts val="400"/>
              </a:spcBef>
              <a:spcAft>
                <a:spcPts val="400"/>
              </a:spcAft>
            </a:pPr>
            <a:r>
              <a:rPr lang="en-GB" sz="2000" dirty="0">
                <a:solidFill>
                  <a:srgbClr val="008080"/>
                </a:solidFill>
                <a:latin typeface="Myriad Pro"/>
              </a:rPr>
              <a:t>What is the general rule for arranging counters to show -2?</a:t>
            </a:r>
          </a:p>
          <a:p>
            <a:pPr>
              <a:spcBef>
                <a:spcPts val="400"/>
              </a:spcBef>
              <a:spcAft>
                <a:spcPts val="400"/>
              </a:spcAft>
            </a:pPr>
            <a:r>
              <a:rPr lang="en-GB" sz="2000" dirty="0">
                <a:solidFill>
                  <a:srgbClr val="008080"/>
                </a:solidFill>
                <a:latin typeface="Myriad Pro"/>
              </a:rPr>
              <a:t>How would your arrangements change if you were showing +2 instead?</a:t>
            </a:r>
          </a:p>
          <a:p>
            <a:pPr>
              <a:spcBef>
                <a:spcPts val="400"/>
              </a:spcBef>
              <a:spcAft>
                <a:spcPts val="400"/>
              </a:spcAft>
            </a:pPr>
            <a:r>
              <a:rPr lang="en-GB" sz="2000" dirty="0">
                <a:solidFill>
                  <a:srgbClr val="008080"/>
                </a:solidFill>
                <a:latin typeface="Myriad Pro"/>
              </a:rPr>
              <a:t>How would your arrangements change if you were showing -3/+3 instead?</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The intention of Example 2 is for students to have a flexible understanding of numbers and be able to exploit mathematical structures to manipulate numbers in order to calculate efficiently. You might want to think about what questions you will use with students to extend their understanding of partitioning to include negative numbers, or to draw attention to the symmetry of the number line around zero.</a:t>
            </a:r>
          </a:p>
          <a:p>
            <a:pPr>
              <a:spcBef>
                <a:spcPts val="400"/>
              </a:spcBef>
              <a:spcAft>
                <a:spcPts val="400"/>
              </a:spcAft>
            </a:pPr>
            <a:endParaRPr lang="en-GB" sz="200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this representation can be found on page XX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dirty="0">
                <a:solidFill>
                  <a:srgbClr val="008080"/>
                </a:solidFill>
                <a:latin typeface="Myriad Pro"/>
              </a:rPr>
              <a:t>How did you know whether a positive or negative counter had been added/taken away?</a:t>
            </a:r>
          </a:p>
          <a:p>
            <a:r>
              <a:rPr lang="en-GB" sz="2000" dirty="0">
                <a:solidFill>
                  <a:srgbClr val="008080"/>
                </a:solidFill>
                <a:latin typeface="Myriad Pro"/>
              </a:rPr>
              <a:t>Is there always two ways to change the total of the counters?</a:t>
            </a:r>
          </a:p>
          <a:p>
            <a:r>
              <a:rPr lang="en-GB" sz="2000" dirty="0">
                <a:solidFill>
                  <a:srgbClr val="008080"/>
                </a:solidFill>
                <a:latin typeface="Myriad Pro"/>
              </a:rPr>
              <a:t>What might be the general rule for adding/subtracting negative numbers?</a:t>
            </a:r>
            <a:endParaRPr lang="en-GB" sz="16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solidFill>
                  <a:srgbClr val="008080"/>
                </a:solidFill>
                <a:latin typeface="Myriad Pro"/>
              </a:rPr>
              <a:t>These questions are designed to build students’ towards recognising that adding +1 is equivalent to subtracting -1. What further questions might you ask to draw out this understanding?</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29487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dirty="0">
                <a:solidFill>
                  <a:srgbClr val="008080"/>
                </a:solidFill>
                <a:latin typeface="Myriad Pro"/>
              </a:rPr>
              <a:t>How did you know whether a positive or negative counter had been added/taken away?</a:t>
            </a:r>
          </a:p>
          <a:p>
            <a:r>
              <a:rPr lang="en-GB" sz="2000" dirty="0">
                <a:solidFill>
                  <a:srgbClr val="008080"/>
                </a:solidFill>
                <a:latin typeface="Myriad Pro"/>
              </a:rPr>
              <a:t>Is there always two ways to change the total of the counters?</a:t>
            </a:r>
          </a:p>
          <a:p>
            <a:r>
              <a:rPr lang="en-GB" sz="2000" dirty="0">
                <a:solidFill>
                  <a:srgbClr val="008080"/>
                </a:solidFill>
                <a:latin typeface="Myriad Pro"/>
              </a:rPr>
              <a:t>What might be the general rule for adding/subtracting negative numbers?</a:t>
            </a:r>
            <a:endParaRPr lang="en-GB" sz="16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solidFill>
                  <a:srgbClr val="008080"/>
                </a:solidFill>
                <a:latin typeface="Myriad Pro"/>
              </a:rPr>
              <a:t>These questions are designed to build students’ towards recognising that adding +1 is equivalent to subtracting -1. What further questions might you ask to draw out this understanding?</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3823799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dirty="0">
                <a:solidFill>
                  <a:srgbClr val="008080"/>
                </a:solidFill>
                <a:latin typeface="Myriad Pro"/>
              </a:rPr>
              <a:t>How did you know whether a positive or negative counter had been added/taken away?</a:t>
            </a:r>
          </a:p>
          <a:p>
            <a:r>
              <a:rPr lang="en-GB" sz="2000" dirty="0">
                <a:solidFill>
                  <a:srgbClr val="008080"/>
                </a:solidFill>
                <a:latin typeface="Myriad Pro"/>
              </a:rPr>
              <a:t>Is there always two ways to change the total of the counters?</a:t>
            </a:r>
          </a:p>
          <a:p>
            <a:r>
              <a:rPr lang="en-GB" sz="2000" dirty="0">
                <a:solidFill>
                  <a:srgbClr val="008080"/>
                </a:solidFill>
                <a:latin typeface="Myriad Pro"/>
              </a:rPr>
              <a:t>What might be the general rule for adding/subtracting negative numbers?</a:t>
            </a:r>
            <a:endParaRPr lang="en-GB" sz="16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solidFill>
                  <a:srgbClr val="008080"/>
                </a:solidFill>
                <a:latin typeface="Myriad Pro"/>
              </a:rPr>
              <a:t>These questions are designed to build students’ towards recognising that adding +1 is equivalent to subtracting -1. What further questions might you ask to draw out this understanding?</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1943855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how to use this representation to support understanding of addition and subtraction with negative numbers can be found on page XX of the 2.1 Core Concept Document. There is also a link to a useful blog which details lots of different strategies for modelling addition and subtraction with negative numbers, which you may wish to read before reflecting upon the questions on this slide.</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3224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srgbClr val="000000"/>
                </a:solidFill>
                <a:effectLst/>
                <a:uLnTx/>
                <a:uFillTx/>
                <a:latin typeface="Myriad Pro"/>
                <a:cs typeface="Arial" panose="020B0604020202020204" pitchFamily="34" charset="0"/>
              </a:rPr>
              <a:t>Double sided counters are also discussed from 8:20 in video 7 on the Insights from experienced teachers page.</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1925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r>
              <a:rPr lang="en-GB" sz="3600" dirty="0">
                <a:solidFill>
                  <a:srgbClr val="008080"/>
                </a:solidFill>
                <a:latin typeface="Myriad Pro"/>
              </a:rPr>
              <a:t>How can you answer all of these questions </a:t>
            </a:r>
            <a:r>
              <a:rPr lang="en-GB" sz="3600" b="1" dirty="0">
                <a:solidFill>
                  <a:srgbClr val="008080"/>
                </a:solidFill>
                <a:latin typeface="Myriad Pro"/>
              </a:rPr>
              <a:t>without</a:t>
            </a:r>
            <a:r>
              <a:rPr lang="en-GB" sz="3600" b="0" dirty="0">
                <a:solidFill>
                  <a:srgbClr val="008080"/>
                </a:solidFill>
                <a:latin typeface="Myriad Pro"/>
              </a:rPr>
              <a:t> needing to calculate them?</a:t>
            </a:r>
            <a:endParaRPr lang="en-GB" sz="3600" dirty="0">
              <a:solidFill>
                <a:srgbClr val="008080"/>
              </a:solidFill>
              <a:latin typeface="Myriad Pro"/>
            </a:endParaRPr>
          </a:p>
          <a:p>
            <a:r>
              <a:rPr lang="en-GB" sz="3600" dirty="0">
                <a:solidFill>
                  <a:srgbClr val="008080"/>
                </a:solidFill>
                <a:latin typeface="Myriad Pro"/>
              </a:rPr>
              <a:t>Is there more than one way to make each calculation correct? Why or why not?</a:t>
            </a:r>
            <a:endParaRPr lang="en-GB" sz="2800" dirty="0">
              <a:solidFill>
                <a:srgbClr val="008080"/>
              </a:solidFill>
              <a:latin typeface="Myriad Pro"/>
            </a:endParaRP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r>
              <a:rPr lang="en-GB" sz="2000" dirty="0"/>
              <a:t>By specifying that the calculations have been carried out correctly, students are able to focus on the relationships between the numbers and the implications for the position of the negative sign(s).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351390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Operating on number.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757466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Detail about the decisions behind the sequencing of the questions can also be found on page XX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2654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r>
              <a:rPr lang="en-GB" sz="3600" dirty="0">
                <a:solidFill>
                  <a:srgbClr val="008080"/>
                </a:solidFill>
                <a:latin typeface="Myriad Pro"/>
              </a:rPr>
              <a:t>What models or representations might you use to explain the correct answer to Mia and Sasha?</a:t>
            </a:r>
          </a:p>
          <a:p>
            <a:r>
              <a:rPr lang="en-GB" sz="3600" dirty="0">
                <a:solidFill>
                  <a:srgbClr val="008080"/>
                </a:solidFill>
                <a:latin typeface="Myriad Pro"/>
              </a:rPr>
              <a:t>Why might Mia and Sasha have made these mistakes?</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b="0" i="0" dirty="0">
                <a:solidFill>
                  <a:srgbClr val="008080"/>
                </a:solidFill>
                <a:latin typeface="Myriad Pro"/>
              </a:rPr>
              <a:t>Phrases like “two negatives make a positive” can lead to misconceptions; you may want to think about the language you and your students use when describing general rules.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3053461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decisions behind discussing misconceptions can be found on page XX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9189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r>
              <a:rPr lang="en-GB" sz="3600" dirty="0">
                <a:solidFill>
                  <a:srgbClr val="008080"/>
                </a:solidFill>
                <a:latin typeface="Myriad Pro"/>
              </a:rPr>
              <a:t>If a + b is negative, how are a and b related?</a:t>
            </a:r>
          </a:p>
          <a:p>
            <a:r>
              <a:rPr lang="en-GB" sz="3600" dirty="0">
                <a:solidFill>
                  <a:srgbClr val="008080"/>
                </a:solidFill>
                <a:latin typeface="Myriad Pro"/>
              </a:rPr>
              <a:t>How would your answer to part a change if a = b?</a:t>
            </a:r>
          </a:p>
          <a:p>
            <a:r>
              <a:rPr lang="en-GB" sz="3600" dirty="0">
                <a:solidFill>
                  <a:srgbClr val="008080"/>
                </a:solidFill>
                <a:latin typeface="Myriad Pro"/>
              </a:rPr>
              <a:t>If a – b is positive, how are a and b related?</a:t>
            </a:r>
          </a:p>
          <a:p>
            <a:r>
              <a:rPr lang="en-GB" sz="2800" dirty="0">
                <a:solidFill>
                  <a:srgbClr val="008080"/>
                </a:solidFill>
                <a:latin typeface="Myriad Pro"/>
              </a:rPr>
              <a:t>How can you change part b to have possible values?</a:t>
            </a:r>
          </a:p>
          <a:p>
            <a:r>
              <a:rPr lang="en-GB" sz="2800" dirty="0">
                <a:solidFill>
                  <a:srgbClr val="008080"/>
                </a:solidFill>
                <a:latin typeface="Myriad Pro"/>
              </a:rPr>
              <a:t>Can you write your own possible and impossible questions?</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b="0" dirty="0">
                <a:solidFill>
                  <a:srgbClr val="008080"/>
                </a:solidFill>
                <a:latin typeface="Myriad Pro"/>
              </a:rPr>
              <a:t>In part a, asking students to reason about what values will work when a = b might help them reason the value for when a &lt; b.</a:t>
            </a:r>
          </a:p>
          <a:p>
            <a:pPr>
              <a:spcBef>
                <a:spcPts val="400"/>
              </a:spcBef>
              <a:spcAft>
                <a:spcPts val="400"/>
              </a:spcAft>
            </a:pPr>
            <a:r>
              <a:rPr lang="en-GB" sz="2000" b="0" dirty="0">
                <a:solidFill>
                  <a:srgbClr val="008080"/>
                </a:solidFill>
                <a:latin typeface="Myriad Pro"/>
              </a:rPr>
              <a:t>By giving students a question for which there are no possible values that work, part b really encourages them to reason why </a:t>
            </a:r>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664866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details about how example 6 challenges students to think more deeply can be found on pages XX of the 2.1 Core Concept Document.</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6028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Myriad Pro"/>
                <a:ea typeface="Calibri" panose="020F0502020204030204" pitchFamily="34" charset="0"/>
                <a:cs typeface="Times New Roman" panose="02020603050405020304" pitchFamily="18" charset="0"/>
              </a:rPr>
              <a:t>On page 13 of the Operating on number theme overview document (double sided counters)</a:t>
            </a:r>
          </a:p>
          <a:p>
            <a:pPr marL="171450" marR="0" lvl="0" indent="-1714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Myriad Pro"/>
                <a:ea typeface="Calibri" panose="020F0502020204030204" pitchFamily="34" charset="0"/>
                <a:cs typeface="Times New Roman" panose="02020603050405020304" pitchFamily="18" charset="0"/>
              </a:rPr>
              <a:t>Within the NCETM’s Using mathematical representations at KS3 document (single number lines)</a:t>
            </a: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3145999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2695834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2604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371207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arithmetic procedures can be found on page 2 of the 2.1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2.1.1 Understand and use the structures that underpin addition and subtraction strategies – page XX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2.1.2 Understand and use the structures that underpin multiplication and division strategies – pages XX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2.1.3 Know, understand and use fluently a range of calculation strategies for addition and subtraction of fractions – pages XX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2.1.4 Know, understand and use fluently a range of calculation strategies for multiplication and division of fractions – pages XX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2.1.5 Use the laws and conventions of arithmetic to calculate efficiently – pages 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628C"/>
              </a:solidFill>
              <a:effectLst/>
              <a:latin typeface="Myriad Pro"/>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628C"/>
              </a:solidFill>
              <a:effectLst/>
              <a:latin typeface="Myriad Pro"/>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628C"/>
              </a:solidFill>
              <a:effectLst/>
              <a:latin typeface="Myriad Pro"/>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628C"/>
              </a:solidFill>
              <a:effectLst/>
              <a:latin typeface="Myriad Pro"/>
              <a:ea typeface="Times New Roman" panose="02020603050405020304" pitchFamily="18" charset="0"/>
              <a:cs typeface="Arial" panose="020B0604020202020204" pitchFamily="34"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a:ea typeface="Calibri" panose="020F0502020204030204" pitchFamily="34" charset="0"/>
              <a:cs typeface="Times New Roman" panose="02020603050405020304" pitchFamily="18" charset="0"/>
            </a:endParaRPr>
          </a:p>
          <a:p>
            <a:r>
              <a:rPr lang="en-GB" dirty="0"/>
              <a:t>The prior learning is covered in a number of the segments from Spines 1, 2 and 3 of the NCETM primary mastery professional development materials (linked on final slide):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2 Operating on number Theme Overview document, you can also find a broader description of students’ potential previous learning (page 6), alongside further information about key underpinning knowledge (page 2). More detail about the prior learning objectives from KS2 can also be found on page X of the 2.1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a) 2018 Key Stage 2 Mathematics Paper 1: arithmetic, question 10</a:t>
            </a:r>
          </a:p>
          <a:p>
            <a:r>
              <a:rPr lang="en-GB" dirty="0"/>
              <a:t>b) NCETM primary assessment materials: Year 4, page 10</a:t>
            </a:r>
          </a:p>
          <a:p>
            <a:r>
              <a:rPr lang="en-GB" dirty="0"/>
              <a:t>c) NCETM primary assessment materials: Year 5, page 10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XX of the 2.1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180353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detail can be found on page XX of the 2.1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13/10/2021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hyperlink" Target="https://www.ncetm.org.uk/media/xhqegzuq/ncetm_ks3_cc_2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ncetm.org.uk/classroom-resources/insights-from-experienced-teacher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insights-from-experienced-teach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xhqegzuq/ncetm_ks3_cc_2_1.pdf" TargetMode="External"/><Relationship Id="rId10" Type="http://schemas.openxmlformats.org/officeDocument/2006/relationships/hyperlink" Target="https://www.gov.uk/government/collections/national-curriculum-assessments-practice-materials#key-stage-2-past-papers" TargetMode="External"/><Relationship Id="rId4" Type="http://schemas.openxmlformats.org/officeDocument/2006/relationships/hyperlink" Target="https://www.ncetm.org.uk/media/x2uj2qln/ncetm_ks3_theme_2.pdf" TargetMode="External"/><Relationship Id="rId9" Type="http://schemas.openxmlformats.org/officeDocument/2006/relationships/hyperlink" Target="https://www.ncetm.org.uk/resources/4668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cetm.org.uk/media/xhqegzuq/ncetm_ks3_cc_2_1.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29741" y="2420890"/>
            <a:ext cx="6049764" cy="648071"/>
          </a:xfrm>
        </p:spPr>
        <p:txBody>
          <a:bodyPr>
            <a:normAutofit fontScale="90000"/>
          </a:bodyPr>
          <a:lstStyle/>
          <a:p>
            <a:r>
              <a:rPr lang="en-GB" dirty="0"/>
              <a:t>Additive structures for positive and negative integers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2.1. Arithmetic procedures)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mc:AlternateContent xmlns:mc="http://schemas.openxmlformats.org/markup-compatibility/2006" xmlns:a14="http://schemas.microsoft.com/office/drawing/2010/main">
        <mc:Choice Requires="a14">
          <p:graphicFrame>
            <p:nvGraphicFramePr>
              <p:cNvPr id="5" name="Table 16">
                <a:extLst>
                  <a:ext uri="{FF2B5EF4-FFF2-40B4-BE49-F238E27FC236}">
                    <a16:creationId xmlns:a16="http://schemas.microsoft.com/office/drawing/2014/main" id="{D904018C-3097-4FC0-ACC9-C0DD86050297}"/>
                  </a:ext>
                </a:extLst>
              </p:cNvPr>
              <p:cNvGraphicFramePr>
                <a:graphicFrameLocks noGrp="1"/>
              </p:cNvGraphicFramePr>
              <p:nvPr>
                <p:extLst>
                  <p:ext uri="{D42A27DB-BD31-4B8C-83A1-F6EECF244321}">
                    <p14:modId xmlns:p14="http://schemas.microsoft.com/office/powerpoint/2010/main" val="580517377"/>
                  </p:ext>
                </p:extLst>
              </p:nvPr>
            </p:nvGraphicFramePr>
            <p:xfrm>
              <a:off x="575380" y="1200744"/>
              <a:ext cx="6887450" cy="949113"/>
            </p:xfrm>
            <a:graphic>
              <a:graphicData uri="http://schemas.openxmlformats.org/drawingml/2006/table">
                <a:tbl>
                  <a:tblPr firstRow="1" bandRow="1">
                    <a:tableStyleId>{5C22544A-7EE6-4342-B048-85BDC9FD1C3A}</a:tableStyleId>
                  </a:tblPr>
                  <a:tblGrid>
                    <a:gridCol w="538480">
                      <a:extLst>
                        <a:ext uri="{9D8B030D-6E8A-4147-A177-3AD203B41FA5}">
                          <a16:colId xmlns:a16="http://schemas.microsoft.com/office/drawing/2014/main" val="4291655300"/>
                        </a:ext>
                      </a:extLst>
                    </a:gridCol>
                    <a:gridCol w="228065">
                      <a:extLst>
                        <a:ext uri="{9D8B030D-6E8A-4147-A177-3AD203B41FA5}">
                          <a16:colId xmlns:a16="http://schemas.microsoft.com/office/drawing/2014/main" val="3386958415"/>
                        </a:ext>
                      </a:extLst>
                    </a:gridCol>
                    <a:gridCol w="796508">
                      <a:extLst>
                        <a:ext uri="{9D8B030D-6E8A-4147-A177-3AD203B41FA5}">
                          <a16:colId xmlns:a16="http://schemas.microsoft.com/office/drawing/2014/main" val="2568783069"/>
                        </a:ext>
                      </a:extLst>
                    </a:gridCol>
                    <a:gridCol w="228065">
                      <a:extLst>
                        <a:ext uri="{9D8B030D-6E8A-4147-A177-3AD203B41FA5}">
                          <a16:colId xmlns:a16="http://schemas.microsoft.com/office/drawing/2014/main" val="3636970583"/>
                        </a:ext>
                      </a:extLst>
                    </a:gridCol>
                    <a:gridCol w="5096332">
                      <a:extLst>
                        <a:ext uri="{9D8B030D-6E8A-4147-A177-3AD203B41FA5}">
                          <a16:colId xmlns:a16="http://schemas.microsoft.com/office/drawing/2014/main" val="1361886392"/>
                        </a:ext>
                      </a:extLst>
                    </a:gridCol>
                  </a:tblGrid>
                  <a:tr h="123613">
                    <a:tc rowSpan="3">
                      <a:txBody>
                        <a:bodyPr/>
                        <a:lstStyle/>
                        <a:p>
                          <a:r>
                            <a:rPr lang="en-GB" sz="2400" b="0" dirty="0">
                              <a:solidFill>
                                <a:srgbClr val="00628C"/>
                              </a:solidFill>
                              <a:latin typeface="+mj-lt"/>
                            </a:rPr>
                            <a:t>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100" b="0" dirty="0">
                            <a:solidFill>
                              <a:srgbClr val="008080"/>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100" b="0" dirty="0">
                            <a:solidFill>
                              <a:srgbClr val="008080"/>
                            </a:solidFill>
                            <a:latin typeface="+mj-lt"/>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b="0" dirty="0">
                            <a:solidFill>
                              <a:srgbClr val="008080"/>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3">
                      <a:txBody>
                        <a:bodyPr/>
                        <a:lstStyle/>
                        <a:p>
                          <a:pPr marL="0"/>
                          <a14:m>
                            <m:oMathPara xmlns:m="http://schemas.openxmlformats.org/officeDocument/2006/math">
                              <m:oMathParaPr>
                                <m:jc m:val="left"/>
                              </m:oMathParaPr>
                              <m:oMath xmlns:m="http://schemas.openxmlformats.org/officeDocument/2006/math">
                                <m:r>
                                  <a:rPr lang="en-GB" sz="2400" b="0" i="1" dirty="0" smtClean="0">
                                    <a:solidFill>
                                      <a:srgbClr val="585858"/>
                                    </a:solidFill>
                                    <a:latin typeface="Cambria Math" panose="02040503050406030204" pitchFamily="18" charset="0"/>
                                  </a:rPr>
                                  <m:t>10 = 298</m:t>
                                </m:r>
                              </m:oMath>
                            </m:oMathPara>
                          </a14:m>
                          <a:endParaRPr lang="en-GB" sz="2400" b="0" dirty="0">
                            <a:solidFill>
                              <a:srgbClr val="585858"/>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3845542"/>
                      </a:ext>
                    </a:extLst>
                  </a:tr>
                  <a:tr h="242147">
                    <a:tc vMerge="1">
                      <a:txBody>
                        <a:bodyPr/>
                        <a:lstStyle/>
                        <a:p>
                          <a:endParaRPr lang="en-GB"/>
                        </a:p>
                      </a:txBody>
                      <a:tcPr/>
                    </a:tc>
                    <a:tc>
                      <a:txBody>
                        <a:bodyPr/>
                        <a:lstStyle/>
                        <a:p>
                          <a:endParaRPr lang="en-GB" sz="2400" b="0" dirty="0">
                            <a:solidFill>
                              <a:srgbClr val="008080"/>
                            </a:solidFill>
                            <a:latin typeface="+mj-lt"/>
                          </a:endParaRPr>
                        </a:p>
                      </a:txBody>
                      <a:tcPr>
                        <a:lnL w="381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GB" sz="2400" b="0" dirty="0">
                            <a:solidFill>
                              <a:srgbClr val="585858"/>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sz="2400" b="0" i="1" smtClean="0">
                                    <a:solidFill>
                                      <a:srgbClr val="585858"/>
                                    </a:solidFill>
                                    <a:latin typeface="Cambria Math" panose="02040503050406030204" pitchFamily="18" charset="0"/>
                                  </a:rPr>
                                  <m:t>−</m:t>
                                </m:r>
                              </m:oMath>
                            </m:oMathPara>
                          </a14:m>
                          <a:endParaRPr lang="en-GB" sz="2400" b="0" dirty="0">
                            <a:solidFill>
                              <a:srgbClr val="585858"/>
                            </a:solidFill>
                            <a:latin typeface="+mj-lt"/>
                          </a:endParaRPr>
                        </a:p>
                      </a:txBody>
                      <a:tcPr anchor="ctr">
                        <a:lnL w="12700" cap="flat" cmpd="sng" algn="ctr">
                          <a:solidFill>
                            <a:schemeClr val="tx1"/>
                          </a:solidFill>
                          <a:prstDash val="solid"/>
                          <a:round/>
                          <a:headEnd type="none" w="med" len="med"/>
                          <a:tailEnd type="none" w="med" len="med"/>
                        </a:lnL>
                        <a:lnR w="38100" cmpd="sng">
                          <a:noFill/>
                        </a:lnR>
                        <a:lnT w="38100" cmpd="sng">
                          <a:noFill/>
                        </a:lnT>
                        <a:lnB w="12700" cmpd="sng">
                          <a:noFill/>
                        </a:lnB>
                        <a:lnTlToBr w="12700" cmpd="sng">
                          <a:noFill/>
                          <a:prstDash val="solid"/>
                        </a:lnTlToBr>
                        <a:lnBlToTr w="12700" cmpd="sng">
                          <a:noFill/>
                          <a:prstDash val="solid"/>
                        </a:lnBlToTr>
                        <a:noFill/>
                      </a:tcPr>
                    </a:tc>
                    <a:tc vMerge="1">
                      <a:txBody>
                        <a:bodyPr/>
                        <a:lstStyle/>
                        <a:p>
                          <a:endParaRPr lang="en-GB"/>
                        </a:p>
                      </a:txBody>
                      <a:tcPr/>
                    </a:tc>
                    <a:extLst>
                      <a:ext uri="{0D108BD9-81ED-4DB2-BD59-A6C34878D82A}">
                        <a16:rowId xmlns:a16="http://schemas.microsoft.com/office/drawing/2014/main" val="273469864"/>
                      </a:ext>
                    </a:extLst>
                  </a:tr>
                  <a:tr h="0">
                    <a:tc vMerge="1">
                      <a:txBody>
                        <a:bodyPr/>
                        <a:lstStyle/>
                        <a:p>
                          <a:endParaRPr lang="en-GB"/>
                        </a:p>
                      </a:txBody>
                      <a:tcPr/>
                    </a:tc>
                    <a:tc>
                      <a:txBody>
                        <a:bodyPr/>
                        <a:lstStyle/>
                        <a:p>
                          <a:endParaRPr lang="en-GB" sz="100" b="0" dirty="0">
                            <a:solidFill>
                              <a:srgbClr val="008080"/>
                            </a:solidFill>
                            <a:latin typeface="+mj-lt"/>
                          </a:endParaRPr>
                        </a:p>
                      </a:txBody>
                      <a:tcPr>
                        <a:lnL w="381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00" b="0" dirty="0">
                            <a:solidFill>
                              <a:srgbClr val="008080"/>
                            </a:solidFill>
                            <a:latin typeface="+mj-lt"/>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b="0" dirty="0">
                            <a:solidFill>
                              <a:srgbClr val="008080"/>
                            </a:solidFill>
                            <a:latin typeface="+mj-lt"/>
                          </a:endParaRPr>
                        </a:p>
                      </a:txBody>
                      <a:tcPr>
                        <a:lnL w="12700" cmpd="sng">
                          <a:noFill/>
                        </a:lnL>
                        <a:lnR w="381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a:p>
                      </a:txBody>
                      <a:tcPr/>
                    </a:tc>
                    <a:extLst>
                      <a:ext uri="{0D108BD9-81ED-4DB2-BD59-A6C34878D82A}">
                        <a16:rowId xmlns:a16="http://schemas.microsoft.com/office/drawing/2014/main" val="1595951104"/>
                      </a:ext>
                    </a:extLst>
                  </a:tr>
                  <a:tr h="0">
                    <a:tc>
                      <a:txBody>
                        <a:bodyPr/>
                        <a:lstStyle/>
                        <a:p>
                          <a:endParaRPr lang="en-GB" sz="1050" b="0" dirty="0">
                            <a:solidFill>
                              <a:srgbClr val="008080"/>
                            </a:solidFill>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3">
                      <a:txBody>
                        <a:bodyPr/>
                        <a:lstStyle/>
                        <a:p>
                          <a:endParaRPr lang="en-GB" sz="1050" b="0" dirty="0">
                            <a:solidFill>
                              <a:srgbClr val="008080"/>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a:txBody>
                        <a:bodyPr/>
                        <a:lstStyle/>
                        <a:p>
                          <a:endParaRPr lang="en-GB" sz="700" b="0" dirty="0">
                            <a:solidFill>
                              <a:srgbClr val="008080"/>
                            </a:solidFill>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1285486"/>
                      </a:ext>
                    </a:extLst>
                  </a:tr>
                </a:tbl>
              </a:graphicData>
            </a:graphic>
          </p:graphicFrame>
        </mc:Choice>
        <mc:Fallback xmlns="">
          <p:graphicFrame>
            <p:nvGraphicFramePr>
              <p:cNvPr id="5" name="Table 16">
                <a:extLst>
                  <a:ext uri="{FF2B5EF4-FFF2-40B4-BE49-F238E27FC236}">
                    <a16:creationId xmlns:a16="http://schemas.microsoft.com/office/drawing/2014/main" id="{D904018C-3097-4FC0-ACC9-C0DD86050297}"/>
                  </a:ext>
                </a:extLst>
              </p:cNvPr>
              <p:cNvGraphicFramePr>
                <a:graphicFrameLocks noGrp="1"/>
              </p:cNvGraphicFramePr>
              <p:nvPr>
                <p:extLst>
                  <p:ext uri="{D42A27DB-BD31-4B8C-83A1-F6EECF244321}">
                    <p14:modId xmlns:p14="http://schemas.microsoft.com/office/powerpoint/2010/main" val="580517377"/>
                  </p:ext>
                </p:extLst>
              </p:nvPr>
            </p:nvGraphicFramePr>
            <p:xfrm>
              <a:off x="575380" y="1200744"/>
              <a:ext cx="6887450" cy="949113"/>
            </p:xfrm>
            <a:graphic>
              <a:graphicData uri="http://schemas.openxmlformats.org/drawingml/2006/table">
                <a:tbl>
                  <a:tblPr firstRow="1" bandRow="1">
                    <a:tableStyleId>{5C22544A-7EE6-4342-B048-85BDC9FD1C3A}</a:tableStyleId>
                  </a:tblPr>
                  <a:tblGrid>
                    <a:gridCol w="538480">
                      <a:extLst>
                        <a:ext uri="{9D8B030D-6E8A-4147-A177-3AD203B41FA5}">
                          <a16:colId xmlns:a16="http://schemas.microsoft.com/office/drawing/2014/main" val="4291655300"/>
                        </a:ext>
                      </a:extLst>
                    </a:gridCol>
                    <a:gridCol w="228065">
                      <a:extLst>
                        <a:ext uri="{9D8B030D-6E8A-4147-A177-3AD203B41FA5}">
                          <a16:colId xmlns:a16="http://schemas.microsoft.com/office/drawing/2014/main" val="3386958415"/>
                        </a:ext>
                      </a:extLst>
                    </a:gridCol>
                    <a:gridCol w="796508">
                      <a:extLst>
                        <a:ext uri="{9D8B030D-6E8A-4147-A177-3AD203B41FA5}">
                          <a16:colId xmlns:a16="http://schemas.microsoft.com/office/drawing/2014/main" val="2568783069"/>
                        </a:ext>
                      </a:extLst>
                    </a:gridCol>
                    <a:gridCol w="228065">
                      <a:extLst>
                        <a:ext uri="{9D8B030D-6E8A-4147-A177-3AD203B41FA5}">
                          <a16:colId xmlns:a16="http://schemas.microsoft.com/office/drawing/2014/main" val="3636970583"/>
                        </a:ext>
                      </a:extLst>
                    </a:gridCol>
                    <a:gridCol w="5096332">
                      <a:extLst>
                        <a:ext uri="{9D8B030D-6E8A-4147-A177-3AD203B41FA5}">
                          <a16:colId xmlns:a16="http://schemas.microsoft.com/office/drawing/2014/main" val="1361886392"/>
                        </a:ext>
                      </a:extLst>
                    </a:gridCol>
                  </a:tblGrid>
                  <a:tr h="123613">
                    <a:tc rowSpan="3">
                      <a:txBody>
                        <a:bodyPr/>
                        <a:lstStyle/>
                        <a:p>
                          <a:r>
                            <a:rPr lang="en-GB" sz="2400" b="0" dirty="0">
                              <a:solidFill>
                                <a:srgbClr val="00628C"/>
                              </a:solidFill>
                              <a:latin typeface="+mj-lt"/>
                            </a:rPr>
                            <a:t>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100" b="0" dirty="0">
                            <a:solidFill>
                              <a:srgbClr val="008080"/>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100" b="0" dirty="0">
                            <a:solidFill>
                              <a:srgbClr val="008080"/>
                            </a:solidFill>
                            <a:latin typeface="+mj-lt"/>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b="0" dirty="0">
                            <a:solidFill>
                              <a:srgbClr val="008080"/>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3">
                      <a:txBody>
                        <a:bodyPr/>
                        <a:lstStyle/>
                        <a:p>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35125" b="-36522"/>
                          </a:stretch>
                        </a:blipFill>
                      </a:tcPr>
                    </a:tc>
                    <a:extLst>
                      <a:ext uri="{0D108BD9-81ED-4DB2-BD59-A6C34878D82A}">
                        <a16:rowId xmlns:a16="http://schemas.microsoft.com/office/drawing/2014/main" val="2933845542"/>
                      </a:ext>
                    </a:extLst>
                  </a:tr>
                  <a:tr h="457200">
                    <a:tc vMerge="1">
                      <a:txBody>
                        <a:bodyPr/>
                        <a:lstStyle/>
                        <a:p>
                          <a:endParaRPr lang="en-GB"/>
                        </a:p>
                      </a:txBody>
                      <a:tcPr/>
                    </a:tc>
                    <a:tc>
                      <a:txBody>
                        <a:bodyPr/>
                        <a:lstStyle/>
                        <a:p>
                          <a:endParaRPr lang="en-GB" sz="2400" b="0" dirty="0">
                            <a:solidFill>
                              <a:srgbClr val="008080"/>
                            </a:solidFill>
                            <a:latin typeface="+mj-lt"/>
                          </a:endParaRPr>
                        </a:p>
                      </a:txBody>
                      <a:tcPr>
                        <a:lnL w="381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GB" sz="2400" b="0" dirty="0">
                            <a:solidFill>
                              <a:srgbClr val="585858"/>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solidFill>
                            <a:schemeClr val="tx1"/>
                          </a:solidFill>
                          <a:prstDash val="solid"/>
                          <a:round/>
                          <a:headEnd type="none" w="med" len="med"/>
                          <a:tailEnd type="none" w="med" len="med"/>
                        </a:lnL>
                        <a:lnR w="38100" cmpd="sng">
                          <a:noFill/>
                        </a:lnR>
                        <a:lnT w="38100" cmpd="sng">
                          <a:noFill/>
                        </a:lnT>
                        <a:lnB w="12700" cmpd="sng">
                          <a:noFill/>
                        </a:lnB>
                        <a:lnTlToBr w="12700" cmpd="sng">
                          <a:noFill/>
                          <a:prstDash val="solid"/>
                        </a:lnTlToBr>
                        <a:lnBlToTr w="12700" cmpd="sng">
                          <a:noFill/>
                          <a:prstDash val="solid"/>
                        </a:lnBlToTr>
                        <a:blipFill>
                          <a:blip r:embed="rId3"/>
                          <a:stretch>
                            <a:fillRect l="-694595" t="-26316" r="-2262162" b="-80263"/>
                          </a:stretch>
                        </a:blipFill>
                      </a:tcPr>
                    </a:tc>
                    <a:tc vMerge="1">
                      <a:txBody>
                        <a:bodyPr/>
                        <a:lstStyle/>
                        <a:p>
                          <a:endParaRPr lang="en-GB"/>
                        </a:p>
                      </a:txBody>
                      <a:tcPr/>
                    </a:tc>
                    <a:extLst>
                      <a:ext uri="{0D108BD9-81ED-4DB2-BD59-A6C34878D82A}">
                        <a16:rowId xmlns:a16="http://schemas.microsoft.com/office/drawing/2014/main" val="273469864"/>
                      </a:ext>
                    </a:extLst>
                  </a:tr>
                  <a:tr h="116840">
                    <a:tc vMerge="1">
                      <a:txBody>
                        <a:bodyPr/>
                        <a:lstStyle/>
                        <a:p>
                          <a:endParaRPr lang="en-GB"/>
                        </a:p>
                      </a:txBody>
                      <a:tcPr/>
                    </a:tc>
                    <a:tc>
                      <a:txBody>
                        <a:bodyPr/>
                        <a:lstStyle/>
                        <a:p>
                          <a:endParaRPr lang="en-GB" sz="100" b="0" dirty="0">
                            <a:solidFill>
                              <a:srgbClr val="008080"/>
                            </a:solidFill>
                            <a:latin typeface="+mj-lt"/>
                          </a:endParaRPr>
                        </a:p>
                      </a:txBody>
                      <a:tcPr>
                        <a:lnL w="381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00" b="0" dirty="0">
                            <a:solidFill>
                              <a:srgbClr val="008080"/>
                            </a:solidFill>
                            <a:latin typeface="+mj-lt"/>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b="0" dirty="0">
                            <a:solidFill>
                              <a:srgbClr val="008080"/>
                            </a:solidFill>
                            <a:latin typeface="+mj-lt"/>
                          </a:endParaRPr>
                        </a:p>
                      </a:txBody>
                      <a:tcPr>
                        <a:lnL w="12700" cmpd="sng">
                          <a:noFill/>
                        </a:lnL>
                        <a:lnR w="381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a:p>
                      </a:txBody>
                      <a:tcPr/>
                    </a:tc>
                    <a:extLst>
                      <a:ext uri="{0D108BD9-81ED-4DB2-BD59-A6C34878D82A}">
                        <a16:rowId xmlns:a16="http://schemas.microsoft.com/office/drawing/2014/main" val="1595951104"/>
                      </a:ext>
                    </a:extLst>
                  </a:tr>
                  <a:tr h="251460">
                    <a:tc>
                      <a:txBody>
                        <a:bodyPr/>
                        <a:lstStyle/>
                        <a:p>
                          <a:endParaRPr lang="en-GB" sz="1050" b="0" dirty="0">
                            <a:solidFill>
                              <a:srgbClr val="008080"/>
                            </a:solidFill>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3">
                      <a:txBody>
                        <a:bodyPr/>
                        <a:lstStyle/>
                        <a:p>
                          <a:endParaRPr lang="en-GB" sz="1050" b="0" dirty="0">
                            <a:solidFill>
                              <a:srgbClr val="008080"/>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a:txBody>
                        <a:bodyPr/>
                        <a:lstStyle/>
                        <a:p>
                          <a:endParaRPr lang="en-GB" sz="700" b="0" dirty="0">
                            <a:solidFill>
                              <a:srgbClr val="008080"/>
                            </a:solidFill>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1285486"/>
                      </a:ext>
                    </a:extLst>
                  </a:tr>
                </a:tbl>
              </a:graphicData>
            </a:graphic>
          </p:graphicFrame>
        </mc:Fallback>
      </mc:AlternateContent>
      <p:sp>
        <p:nvSpPr>
          <p:cNvPr id="9" name="TextBox 8">
            <a:extLst>
              <a:ext uri="{FF2B5EF4-FFF2-40B4-BE49-F238E27FC236}">
                <a16:creationId xmlns:a16="http://schemas.microsoft.com/office/drawing/2014/main" id="{669D4BAD-7A61-4E86-AC48-EB7AF0CE24BC}"/>
              </a:ext>
            </a:extLst>
          </p:cNvPr>
          <p:cNvSpPr txBox="1"/>
          <p:nvPr/>
        </p:nvSpPr>
        <p:spPr>
          <a:xfrm>
            <a:off x="1055439" y="1988840"/>
            <a:ext cx="1053552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585858"/>
                </a:solidFill>
                <a:latin typeface="+mj-lt"/>
              </a:rPr>
              <a:t>What temperature is 20 degrees lower than 6 degrees Celsius? </a:t>
            </a:r>
          </a:p>
        </p:txBody>
      </p:sp>
      <p:sp>
        <p:nvSpPr>
          <p:cNvPr id="11" name="TextBox 10">
            <a:extLst>
              <a:ext uri="{FF2B5EF4-FFF2-40B4-BE49-F238E27FC236}">
                <a16:creationId xmlns:a16="http://schemas.microsoft.com/office/drawing/2014/main" id="{051EAF85-16D9-4052-B775-621D4A1EFB54}"/>
              </a:ext>
            </a:extLst>
          </p:cNvPr>
          <p:cNvSpPr txBox="1"/>
          <p:nvPr/>
        </p:nvSpPr>
        <p:spPr>
          <a:xfrm>
            <a:off x="575380" y="1988840"/>
            <a:ext cx="576064" cy="461665"/>
          </a:xfrm>
          <a:prstGeom prst="rect">
            <a:avLst/>
          </a:prstGeom>
          <a:noFill/>
        </p:spPr>
        <p:txBody>
          <a:bodyPr wrap="square">
            <a:spAutoFit/>
          </a:bodyPr>
          <a:lstStyle/>
          <a:p>
            <a:pPr>
              <a:buNone/>
            </a:pPr>
            <a:r>
              <a:rPr lang="en-GB" sz="2400" b="0" dirty="0">
                <a:solidFill>
                  <a:srgbClr val="00628C"/>
                </a:solidFill>
                <a:latin typeface="+mj-lt"/>
              </a:rPr>
              <a:t>b)</a:t>
            </a:r>
          </a:p>
        </p:txBody>
      </p:sp>
      <p:sp>
        <p:nvSpPr>
          <p:cNvPr id="10" name="TextBox 9">
            <a:extLst>
              <a:ext uri="{FF2B5EF4-FFF2-40B4-BE49-F238E27FC236}">
                <a16:creationId xmlns:a16="http://schemas.microsoft.com/office/drawing/2014/main" id="{EB5E001B-7DFD-470F-A7A4-1EE45ABC5A31}"/>
              </a:ext>
            </a:extLst>
          </p:cNvPr>
          <p:cNvSpPr txBox="1"/>
          <p:nvPr/>
        </p:nvSpPr>
        <p:spPr>
          <a:xfrm>
            <a:off x="1055439" y="2645912"/>
            <a:ext cx="10129132" cy="3120854"/>
          </a:xfrm>
          <a:prstGeom prst="rect">
            <a:avLst/>
          </a:prstGeom>
          <a:noFill/>
        </p:spPr>
        <p:txBody>
          <a:bodyPr wrap="square">
            <a:spAutoFit/>
          </a:bodyPr>
          <a:lstStyle/>
          <a:p>
            <a:pPr>
              <a:buNone/>
            </a:pPr>
            <a:r>
              <a:rPr lang="en-GB" sz="2400" dirty="0"/>
              <a:t>The temperature at 6am was recorded each day for one week. </a:t>
            </a:r>
          </a:p>
          <a:p>
            <a:pPr>
              <a:buNone/>
            </a:pPr>
            <a:endParaRPr lang="en-GB" sz="2400" dirty="0"/>
          </a:p>
          <a:p>
            <a:pPr>
              <a:buNone/>
            </a:pPr>
            <a:endParaRPr lang="en-GB" sz="2400" dirty="0"/>
          </a:p>
          <a:p>
            <a:pPr>
              <a:buNone/>
            </a:pPr>
            <a:endParaRPr lang="en-GB" sz="2400" dirty="0"/>
          </a:p>
          <a:p>
            <a:pPr>
              <a:buNone/>
            </a:pPr>
            <a:r>
              <a:rPr lang="en-GB" sz="2400" dirty="0"/>
              <a:t>What was the coldest morning? What was the warmest morning? </a:t>
            </a:r>
          </a:p>
          <a:p>
            <a:pPr>
              <a:buNone/>
            </a:pPr>
            <a:r>
              <a:rPr lang="en-GB" sz="2400" dirty="0"/>
              <a:t>What is the difference in temperature between Monday and Tuesday? </a:t>
            </a:r>
          </a:p>
          <a:p>
            <a:pPr>
              <a:buNone/>
            </a:pPr>
            <a:r>
              <a:rPr lang="en-GB" sz="2400" dirty="0"/>
              <a:t>Place the recorded temperatures in order from smallest to largest.</a:t>
            </a:r>
          </a:p>
        </p:txBody>
      </p:sp>
      <p:sp>
        <p:nvSpPr>
          <p:cNvPr id="13" name="TextBox 12">
            <a:extLst>
              <a:ext uri="{FF2B5EF4-FFF2-40B4-BE49-F238E27FC236}">
                <a16:creationId xmlns:a16="http://schemas.microsoft.com/office/drawing/2014/main" id="{01268531-8F49-4E31-9E11-61C4C9B41BD4}"/>
              </a:ext>
            </a:extLst>
          </p:cNvPr>
          <p:cNvSpPr txBox="1"/>
          <p:nvPr/>
        </p:nvSpPr>
        <p:spPr>
          <a:xfrm>
            <a:off x="575380" y="2636912"/>
            <a:ext cx="576064" cy="461665"/>
          </a:xfrm>
          <a:prstGeom prst="rect">
            <a:avLst/>
          </a:prstGeom>
          <a:noFill/>
        </p:spPr>
        <p:txBody>
          <a:bodyPr wrap="square">
            <a:spAutoFit/>
          </a:bodyPr>
          <a:lstStyle/>
          <a:p>
            <a:pPr>
              <a:buNone/>
            </a:pPr>
            <a:r>
              <a:rPr lang="en-GB" sz="2400" b="0" dirty="0">
                <a:solidFill>
                  <a:srgbClr val="00628C"/>
                </a:solidFill>
                <a:latin typeface="+mj-lt"/>
              </a:rPr>
              <a:t>c)</a:t>
            </a:r>
          </a:p>
        </p:txBody>
      </p:sp>
      <p:graphicFrame>
        <p:nvGraphicFramePr>
          <p:cNvPr id="8" name="Table 14">
            <a:extLst>
              <a:ext uri="{FF2B5EF4-FFF2-40B4-BE49-F238E27FC236}">
                <a16:creationId xmlns:a16="http://schemas.microsoft.com/office/drawing/2014/main" id="{7D140C63-C86A-473F-A789-D53FA5A527F8}"/>
              </a:ext>
            </a:extLst>
          </p:cNvPr>
          <p:cNvGraphicFramePr>
            <a:graphicFrameLocks noGrp="1"/>
          </p:cNvGraphicFramePr>
          <p:nvPr>
            <p:extLst>
              <p:ext uri="{D42A27DB-BD31-4B8C-83A1-F6EECF244321}">
                <p14:modId xmlns:p14="http://schemas.microsoft.com/office/powerpoint/2010/main" val="3050521105"/>
              </p:ext>
            </p:extLst>
          </p:nvPr>
        </p:nvGraphicFramePr>
        <p:xfrm>
          <a:off x="1872267" y="3432412"/>
          <a:ext cx="8495475" cy="792480"/>
        </p:xfrm>
        <a:graphic>
          <a:graphicData uri="http://schemas.openxmlformats.org/drawingml/2006/table">
            <a:tbl>
              <a:tblPr firstRow="1" bandRow="1">
                <a:tableStyleId>{5940675A-B579-460E-94D1-54222C63F5DA}</a:tableStyleId>
              </a:tblPr>
              <a:tblGrid>
                <a:gridCol w="1383475">
                  <a:extLst>
                    <a:ext uri="{9D8B030D-6E8A-4147-A177-3AD203B41FA5}">
                      <a16:colId xmlns:a16="http://schemas.microsoft.com/office/drawing/2014/main" val="3657704243"/>
                    </a:ext>
                  </a:extLst>
                </a:gridCol>
                <a:gridCol w="1016000">
                  <a:extLst>
                    <a:ext uri="{9D8B030D-6E8A-4147-A177-3AD203B41FA5}">
                      <a16:colId xmlns:a16="http://schemas.microsoft.com/office/drawing/2014/main" val="191745709"/>
                    </a:ext>
                  </a:extLst>
                </a:gridCol>
                <a:gridCol w="1016000">
                  <a:extLst>
                    <a:ext uri="{9D8B030D-6E8A-4147-A177-3AD203B41FA5}">
                      <a16:colId xmlns:a16="http://schemas.microsoft.com/office/drawing/2014/main" val="985527127"/>
                    </a:ext>
                  </a:extLst>
                </a:gridCol>
                <a:gridCol w="1016000">
                  <a:extLst>
                    <a:ext uri="{9D8B030D-6E8A-4147-A177-3AD203B41FA5}">
                      <a16:colId xmlns:a16="http://schemas.microsoft.com/office/drawing/2014/main" val="1391723110"/>
                    </a:ext>
                  </a:extLst>
                </a:gridCol>
                <a:gridCol w="1016000">
                  <a:extLst>
                    <a:ext uri="{9D8B030D-6E8A-4147-A177-3AD203B41FA5}">
                      <a16:colId xmlns:a16="http://schemas.microsoft.com/office/drawing/2014/main" val="3927604208"/>
                    </a:ext>
                  </a:extLst>
                </a:gridCol>
                <a:gridCol w="1016000">
                  <a:extLst>
                    <a:ext uri="{9D8B030D-6E8A-4147-A177-3AD203B41FA5}">
                      <a16:colId xmlns:a16="http://schemas.microsoft.com/office/drawing/2014/main" val="740929118"/>
                    </a:ext>
                  </a:extLst>
                </a:gridCol>
                <a:gridCol w="1016000">
                  <a:extLst>
                    <a:ext uri="{9D8B030D-6E8A-4147-A177-3AD203B41FA5}">
                      <a16:colId xmlns:a16="http://schemas.microsoft.com/office/drawing/2014/main" val="1935577025"/>
                    </a:ext>
                  </a:extLst>
                </a:gridCol>
                <a:gridCol w="1016000">
                  <a:extLst>
                    <a:ext uri="{9D8B030D-6E8A-4147-A177-3AD203B41FA5}">
                      <a16:colId xmlns:a16="http://schemas.microsoft.com/office/drawing/2014/main" val="4258338018"/>
                    </a:ext>
                  </a:extLst>
                </a:gridCol>
              </a:tblGrid>
              <a:tr h="370840">
                <a:tc>
                  <a:txBody>
                    <a:bodyPr/>
                    <a:lstStyle/>
                    <a:p>
                      <a:pPr algn="l"/>
                      <a:r>
                        <a:rPr lang="en-GB" sz="2000" dirty="0"/>
                        <a:t>Day</a:t>
                      </a:r>
                    </a:p>
                  </a:txBody>
                  <a:tcPr>
                    <a:solidFill>
                      <a:schemeClr val="accent2"/>
                    </a:solidFill>
                  </a:tcPr>
                </a:tc>
                <a:tc>
                  <a:txBody>
                    <a:bodyPr/>
                    <a:lstStyle/>
                    <a:p>
                      <a:pPr algn="ctr"/>
                      <a:r>
                        <a:rPr lang="en-GB" sz="2000" dirty="0"/>
                        <a:t>Mon</a:t>
                      </a:r>
                    </a:p>
                  </a:txBody>
                  <a:tcPr/>
                </a:tc>
                <a:tc>
                  <a:txBody>
                    <a:bodyPr/>
                    <a:lstStyle/>
                    <a:p>
                      <a:pPr algn="ctr"/>
                      <a:r>
                        <a:rPr lang="en-GB" sz="2000" dirty="0"/>
                        <a:t>Tues</a:t>
                      </a:r>
                    </a:p>
                  </a:txBody>
                  <a:tcPr/>
                </a:tc>
                <a:tc>
                  <a:txBody>
                    <a:bodyPr/>
                    <a:lstStyle/>
                    <a:p>
                      <a:pPr algn="ctr"/>
                      <a:r>
                        <a:rPr lang="en-GB" sz="2000" dirty="0"/>
                        <a:t>Wed</a:t>
                      </a:r>
                    </a:p>
                  </a:txBody>
                  <a:tcPr/>
                </a:tc>
                <a:tc>
                  <a:txBody>
                    <a:bodyPr/>
                    <a:lstStyle/>
                    <a:p>
                      <a:pPr algn="ctr"/>
                      <a:r>
                        <a:rPr lang="en-GB" sz="2000" dirty="0"/>
                        <a:t>Thurs</a:t>
                      </a:r>
                    </a:p>
                  </a:txBody>
                  <a:tcPr/>
                </a:tc>
                <a:tc>
                  <a:txBody>
                    <a:bodyPr/>
                    <a:lstStyle/>
                    <a:p>
                      <a:pPr algn="ctr"/>
                      <a:r>
                        <a:rPr lang="en-GB" sz="2000" dirty="0"/>
                        <a:t>Fri</a:t>
                      </a:r>
                    </a:p>
                  </a:txBody>
                  <a:tcPr/>
                </a:tc>
                <a:tc>
                  <a:txBody>
                    <a:bodyPr/>
                    <a:lstStyle/>
                    <a:p>
                      <a:pPr algn="ctr"/>
                      <a:r>
                        <a:rPr lang="en-GB" sz="2000" dirty="0"/>
                        <a:t>Sat</a:t>
                      </a:r>
                    </a:p>
                  </a:txBody>
                  <a:tcPr/>
                </a:tc>
                <a:tc>
                  <a:txBody>
                    <a:bodyPr/>
                    <a:lstStyle/>
                    <a:p>
                      <a:pPr algn="ctr"/>
                      <a:r>
                        <a:rPr lang="en-GB" sz="2000" dirty="0"/>
                        <a:t>Sun</a:t>
                      </a:r>
                    </a:p>
                  </a:txBody>
                  <a:tcPr/>
                </a:tc>
                <a:extLst>
                  <a:ext uri="{0D108BD9-81ED-4DB2-BD59-A6C34878D82A}">
                    <a16:rowId xmlns:a16="http://schemas.microsoft.com/office/drawing/2014/main" val="3953347992"/>
                  </a:ext>
                </a:extLst>
              </a:tr>
              <a:tr h="370840">
                <a:tc>
                  <a:txBody>
                    <a:bodyPr/>
                    <a:lstStyle/>
                    <a:p>
                      <a:pPr algn="l"/>
                      <a:r>
                        <a:rPr lang="en-GB" sz="2000" dirty="0"/>
                        <a:t>Temp (</a:t>
                      </a:r>
                      <a:r>
                        <a:rPr lang="en-GB" sz="2000" dirty="0">
                          <a:latin typeface="Times New Roman" panose="02020603050405020304" pitchFamily="18" charset="0"/>
                          <a:cs typeface="Times New Roman" panose="02020603050405020304" pitchFamily="18" charset="0"/>
                        </a:rPr>
                        <a:t>°C)</a:t>
                      </a:r>
                      <a:endParaRPr lang="en-GB" sz="2000" dirty="0"/>
                    </a:p>
                  </a:txBody>
                  <a:tcPr>
                    <a:solidFill>
                      <a:schemeClr val="accent2"/>
                    </a:solidFill>
                  </a:tcPr>
                </a:tc>
                <a:tc>
                  <a:txBody>
                    <a:bodyPr/>
                    <a:lstStyle/>
                    <a:p>
                      <a:pPr algn="ctr"/>
                      <a:r>
                        <a:rPr lang="en-GB" sz="2000" dirty="0"/>
                        <a:t>1</a:t>
                      </a:r>
                    </a:p>
                  </a:txBody>
                  <a:tcPr/>
                </a:tc>
                <a:tc>
                  <a:txBody>
                    <a:bodyPr/>
                    <a:lstStyle/>
                    <a:p>
                      <a:pPr algn="ctr"/>
                      <a:r>
                        <a:rPr lang="en-GB" sz="2000" dirty="0"/>
                        <a:t>-1</a:t>
                      </a:r>
                    </a:p>
                  </a:txBody>
                  <a:tcPr/>
                </a:tc>
                <a:tc>
                  <a:txBody>
                    <a:bodyPr/>
                    <a:lstStyle/>
                    <a:p>
                      <a:pPr algn="ctr"/>
                      <a:r>
                        <a:rPr lang="en-GB" sz="2000" dirty="0"/>
                        <a:t>0</a:t>
                      </a:r>
                    </a:p>
                  </a:txBody>
                  <a:tcPr/>
                </a:tc>
                <a:tc>
                  <a:txBody>
                    <a:bodyPr/>
                    <a:lstStyle/>
                    <a:p>
                      <a:pPr algn="ctr"/>
                      <a:r>
                        <a:rPr lang="en-GB" sz="2000" dirty="0"/>
                        <a:t>3</a:t>
                      </a:r>
                    </a:p>
                  </a:txBody>
                  <a:tcPr/>
                </a:tc>
                <a:tc>
                  <a:txBody>
                    <a:bodyPr/>
                    <a:lstStyle/>
                    <a:p>
                      <a:pPr algn="ctr"/>
                      <a:r>
                        <a:rPr lang="en-GB" sz="2000" dirty="0"/>
                        <a:t>2</a:t>
                      </a:r>
                    </a:p>
                  </a:txBody>
                  <a:tcPr/>
                </a:tc>
                <a:tc>
                  <a:txBody>
                    <a:bodyPr/>
                    <a:lstStyle/>
                    <a:p>
                      <a:pPr algn="ctr"/>
                      <a:r>
                        <a:rPr lang="en-GB" sz="2000" dirty="0"/>
                        <a:t>-2</a:t>
                      </a:r>
                    </a:p>
                  </a:txBody>
                  <a:tcPr/>
                </a:tc>
                <a:tc>
                  <a:txBody>
                    <a:bodyPr/>
                    <a:lstStyle/>
                    <a:p>
                      <a:pPr algn="ctr"/>
                      <a:r>
                        <a:rPr lang="en-GB" sz="2000" dirty="0"/>
                        <a:t>-3</a:t>
                      </a:r>
                    </a:p>
                  </a:txBody>
                  <a:tcPr/>
                </a:tc>
                <a:extLst>
                  <a:ext uri="{0D108BD9-81ED-4DB2-BD59-A6C34878D82A}">
                    <a16:rowId xmlns:a16="http://schemas.microsoft.com/office/drawing/2014/main" val="1734507230"/>
                  </a:ext>
                </a:extLst>
              </a:tr>
            </a:tbl>
          </a:graphicData>
        </a:graphic>
      </p:graphicFrame>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3024336"/>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eriod"/>
            </a:pPr>
            <a:r>
              <a:rPr lang="en-GB" dirty="0"/>
              <a:t>Challenging the idea that ‘addition makes larger and subtraction makes smaller’</a:t>
            </a:r>
          </a:p>
          <a:p>
            <a:pPr marL="457200" indent="-457200" fontAlgn="auto">
              <a:spcAft>
                <a:spcPts val="0"/>
              </a:spcAft>
              <a:buClrTx/>
              <a:buFont typeface="+mj-lt"/>
              <a:buAutoNum type="arabicPeriod"/>
            </a:pPr>
            <a:r>
              <a:rPr lang="en-GB" dirty="0"/>
              <a:t>Attempting to determine the sign of the answer using rules</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18165" y="1412777"/>
            <a:ext cx="10972800" cy="3888432"/>
          </a:xfrm>
        </p:spPr>
        <p:txBody>
          <a:bodyPr/>
          <a:lstStyle/>
          <a:p>
            <a:r>
              <a:rPr lang="en-GB" dirty="0"/>
              <a:t>Although students have been introduced to negative numbers at Key Stage 2, their experience is likely to have been set in a context, and it is unlikely that they will have carried out operations with negative numbers. </a:t>
            </a:r>
          </a:p>
          <a:p>
            <a:r>
              <a:rPr lang="en-GB" dirty="0"/>
              <a:t>Students are now working with a new ‘type’ of number and, in doing so, challenging and extending their understanding of additive operations. Until the introduction of negative numbers, students’ experience will have been that addition makes larger and subtraction makes smaller. The inclusion of situations in which this is not the case can be problematic.</a:t>
            </a:r>
          </a:p>
          <a:p>
            <a:r>
              <a:rPr lang="en-GB" dirty="0"/>
              <a:t>Examples 2 and 3 use double-sided counters to counter this misconception. </a:t>
            </a:r>
          </a:p>
        </p:txBody>
      </p:sp>
    </p:spTree>
    <p:extLst>
      <p:ext uri="{BB962C8B-B14F-4D97-AF65-F5344CB8AC3E}">
        <p14:creationId xmlns:p14="http://schemas.microsoft.com/office/powerpoint/2010/main" val="2098932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24744"/>
            <a:ext cx="10972800" cy="4320480"/>
          </a:xfrm>
        </p:spPr>
        <p:txBody>
          <a:bodyPr>
            <a:normAutofit/>
          </a:bodyPr>
          <a:lstStyle/>
          <a:p>
            <a:r>
              <a:rPr lang="en-GB" dirty="0"/>
              <a:t>When assessing students’ understanding of operations with negative numbers, Hart (1981)*  records that, when subtracting a positive integer from either a positive or negative number, many students simply subtract the numerals and then attempt to determine the sign for the answer while, when subtracting a negative integer, many students used the rule that ‘two negatives make a positive’. </a:t>
            </a:r>
          </a:p>
          <a:p>
            <a:r>
              <a:rPr lang="en-GB" dirty="0"/>
              <a:t>Examining the structure of such calculations (using classroom examples, such as the ones offered below) rather than teaching such rules will help students overcome these difficulties.</a:t>
            </a:r>
          </a:p>
          <a:p>
            <a:r>
              <a:rPr lang="en-GB" dirty="0"/>
              <a:t>Example 5 explicitly challenges this misconception, presenting students with two incorrect statements to discuss.</a:t>
            </a:r>
          </a:p>
        </p:txBody>
      </p:sp>
      <p:sp>
        <p:nvSpPr>
          <p:cNvPr id="6" name="TextBox 5">
            <a:extLst>
              <a:ext uri="{FF2B5EF4-FFF2-40B4-BE49-F238E27FC236}">
                <a16:creationId xmlns:a16="http://schemas.microsoft.com/office/drawing/2014/main" id="{1D6A965B-831C-4D97-A4D3-5DF44A37F3EE}"/>
              </a:ext>
            </a:extLst>
          </p:cNvPr>
          <p:cNvSpPr txBox="1"/>
          <p:nvPr/>
        </p:nvSpPr>
        <p:spPr>
          <a:xfrm>
            <a:off x="1009844" y="6083811"/>
            <a:ext cx="7822460" cy="276999"/>
          </a:xfrm>
          <a:prstGeom prst="rect">
            <a:avLst/>
          </a:prstGeom>
          <a:noFill/>
        </p:spPr>
        <p:txBody>
          <a:bodyPr wrap="square">
            <a:spAutoFit/>
          </a:bodyPr>
          <a:lstStyle/>
          <a:p>
            <a:pPr>
              <a:buNone/>
            </a:pPr>
            <a:r>
              <a:rPr lang="en-GB" sz="1200" dirty="0">
                <a:solidFill>
                  <a:schemeClr val="bg1">
                    <a:lumMod val="65000"/>
                  </a:schemeClr>
                </a:solidFill>
                <a:effectLst/>
                <a:latin typeface="+mj-lt"/>
                <a:ea typeface="Calibri" panose="020F0502020204030204" pitchFamily="34" charset="0"/>
                <a:cs typeface="Times New Roman" panose="02020603050405020304" pitchFamily="18" charset="0"/>
              </a:rPr>
              <a:t>*K. M. Hart (ed.), 1981, </a:t>
            </a:r>
            <a:r>
              <a:rPr lang="en-GB" sz="1200" i="1" dirty="0">
                <a:solidFill>
                  <a:schemeClr val="bg1">
                    <a:lumMod val="65000"/>
                  </a:schemeClr>
                </a:solidFill>
                <a:effectLst/>
                <a:latin typeface="+mj-lt"/>
                <a:ea typeface="Calibri" panose="020F0502020204030204" pitchFamily="34" charset="0"/>
                <a:cs typeface="Times New Roman" panose="02020603050405020304" pitchFamily="18" charset="0"/>
              </a:rPr>
              <a:t>Children's Understanding of Mathematics: 11–16</a:t>
            </a:r>
            <a:r>
              <a:rPr lang="en-GB" sz="1200" dirty="0">
                <a:solidFill>
                  <a:schemeClr val="bg1">
                    <a:lumMod val="65000"/>
                  </a:schemeClr>
                </a:solidFill>
                <a:effectLst/>
                <a:latin typeface="+mj-lt"/>
                <a:ea typeface="Calibri" panose="020F0502020204030204" pitchFamily="34" charset="0"/>
                <a:cs typeface="Times New Roman" panose="02020603050405020304" pitchFamily="18" charset="0"/>
              </a:rPr>
              <a:t>, London, John Murray</a:t>
            </a:r>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Use ‘zero pairs’ to partition a number</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1</a:t>
            </a:r>
            <a:endParaRPr lang="en-GB" dirty="0"/>
          </a:p>
        </p:txBody>
      </p:sp>
      <p:sp>
        <p:nvSpPr>
          <p:cNvPr id="5" name="Rectangle 1">
            <a:extLst>
              <a:ext uri="{FF2B5EF4-FFF2-40B4-BE49-F238E27FC236}">
                <a16:creationId xmlns:a16="http://schemas.microsoft.com/office/drawing/2014/main" id="{A1FF333E-B177-4188-9180-58135D9D6073}"/>
              </a:ext>
            </a:extLst>
          </p:cNvPr>
          <p:cNvSpPr>
            <a:spLocks noChangeArrowheads="1"/>
          </p:cNvSpPr>
          <p:nvPr/>
        </p:nvSpPr>
        <p:spPr bwMode="auto">
          <a:xfrm>
            <a:off x="116849" y="1554454"/>
            <a:ext cx="86926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None/>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Fill in the blanks to make the calculations correct.</a:t>
            </a:r>
            <a:endParaRPr kumimoji="0" lang="en-GB" altLang="en-US" sz="2400" b="0" u="none" strike="noStrike" cap="none" normalizeH="0" baseline="0" dirty="0">
              <a:ln>
                <a:noFill/>
              </a:ln>
              <a:solidFill>
                <a:srgbClr val="585858"/>
              </a:solidFill>
              <a:effectLst/>
              <a:latin typeface="+mj-lt"/>
            </a:endParaRPr>
          </a:p>
        </p:txBody>
      </p:sp>
      <p:grpSp>
        <p:nvGrpSpPr>
          <p:cNvPr id="7" name="Group 6">
            <a:extLst>
              <a:ext uri="{FF2B5EF4-FFF2-40B4-BE49-F238E27FC236}">
                <a16:creationId xmlns:a16="http://schemas.microsoft.com/office/drawing/2014/main" id="{B7FE306B-685C-43E4-99CC-7783202806BC}"/>
              </a:ext>
            </a:extLst>
          </p:cNvPr>
          <p:cNvGrpSpPr/>
          <p:nvPr/>
        </p:nvGrpSpPr>
        <p:grpSpPr>
          <a:xfrm>
            <a:off x="6888088" y="3481844"/>
            <a:ext cx="3975314" cy="523220"/>
            <a:chOff x="3947534" y="4984290"/>
            <a:chExt cx="3667771" cy="523220"/>
          </a:xfrm>
        </p:grpSpPr>
        <p:sp>
          <p:nvSpPr>
            <p:cNvPr id="9" name="TextBox 8">
              <a:extLst>
                <a:ext uri="{FF2B5EF4-FFF2-40B4-BE49-F238E27FC236}">
                  <a16:creationId xmlns:a16="http://schemas.microsoft.com/office/drawing/2014/main" id="{79BB8F73-1042-4A79-B1A1-6C3CDC282B18}"/>
                </a:ext>
              </a:extLst>
            </p:cNvPr>
            <p:cNvSpPr txBox="1"/>
            <p:nvPr/>
          </p:nvSpPr>
          <p:spPr>
            <a:xfrm>
              <a:off x="4446812" y="4984290"/>
              <a:ext cx="1894870" cy="523220"/>
            </a:xfrm>
            <a:prstGeom prst="rect">
              <a:avLst/>
            </a:prstGeom>
            <a:noFill/>
            <a:ln>
              <a:noFill/>
            </a:ln>
          </p:spPr>
          <p:txBody>
            <a:bodyPr wrap="square" rtlCol="0">
              <a:spAutoFit/>
            </a:bodyPr>
            <a:lstStyle/>
            <a:p>
              <a:pPr>
                <a:buNone/>
              </a:pPr>
              <a:r>
                <a:rPr lang="en-GB" sz="2800" dirty="0">
                  <a:solidFill>
                    <a:srgbClr val="585858"/>
                  </a:solidFill>
                  <a:latin typeface="+mj-lt"/>
                </a:rPr>
                <a:t>182 – 82 –</a:t>
              </a:r>
            </a:p>
          </p:txBody>
        </p:sp>
        <p:sp>
          <p:nvSpPr>
            <p:cNvPr id="10" name="TextBox 9">
              <a:extLst>
                <a:ext uri="{FF2B5EF4-FFF2-40B4-BE49-F238E27FC236}">
                  <a16:creationId xmlns:a16="http://schemas.microsoft.com/office/drawing/2014/main" id="{AB137D09-1F02-4709-ACBD-20DB2D78B6CF}"/>
                </a:ext>
              </a:extLst>
            </p:cNvPr>
            <p:cNvSpPr txBox="1"/>
            <p:nvPr/>
          </p:nvSpPr>
          <p:spPr>
            <a:xfrm>
              <a:off x="6863682" y="4984290"/>
              <a:ext cx="751623" cy="523220"/>
            </a:xfrm>
            <a:prstGeom prst="rect">
              <a:avLst/>
            </a:prstGeom>
            <a:noFill/>
            <a:ln>
              <a:noFill/>
            </a:ln>
          </p:spPr>
          <p:txBody>
            <a:bodyPr wrap="none" rtlCol="0">
              <a:spAutoFit/>
            </a:bodyPr>
            <a:lstStyle/>
            <a:p>
              <a:pPr>
                <a:buNone/>
              </a:pPr>
              <a:r>
                <a:rPr lang="en-GB" sz="2800" dirty="0">
                  <a:solidFill>
                    <a:srgbClr val="585858"/>
                  </a:solidFill>
                  <a:latin typeface="+mj-lt"/>
                </a:rPr>
                <a:t>= -1</a:t>
              </a:r>
            </a:p>
          </p:txBody>
        </p:sp>
        <p:sp>
          <p:nvSpPr>
            <p:cNvPr id="11" name="TextBox 10">
              <a:extLst>
                <a:ext uri="{FF2B5EF4-FFF2-40B4-BE49-F238E27FC236}">
                  <a16:creationId xmlns:a16="http://schemas.microsoft.com/office/drawing/2014/main" id="{6BF823FE-E841-40CA-93CE-E9E1F0B98859}"/>
                </a:ext>
              </a:extLst>
            </p:cNvPr>
            <p:cNvSpPr txBox="1"/>
            <p:nvPr/>
          </p:nvSpPr>
          <p:spPr>
            <a:xfrm>
              <a:off x="6341682" y="4984290"/>
              <a:ext cx="522000" cy="522000"/>
            </a:xfrm>
            <a:prstGeom prst="rect">
              <a:avLst/>
            </a:prstGeom>
            <a:noFill/>
            <a:ln>
              <a:solidFill>
                <a:srgbClr val="008080"/>
              </a:solidFill>
            </a:ln>
          </p:spPr>
          <p:txBody>
            <a:bodyPr wrap="square" rtlCol="0">
              <a:spAutoFit/>
            </a:bodyPr>
            <a:lstStyle/>
            <a:p>
              <a:pPr>
                <a:buNone/>
              </a:pPr>
              <a:endParaRPr lang="en-GB" dirty="0">
                <a:solidFill>
                  <a:srgbClr val="585858"/>
                </a:solidFill>
                <a:latin typeface="+mj-lt"/>
              </a:endParaRPr>
            </a:p>
          </p:txBody>
        </p:sp>
        <p:sp>
          <p:nvSpPr>
            <p:cNvPr id="12" name="TextBox 11">
              <a:extLst>
                <a:ext uri="{FF2B5EF4-FFF2-40B4-BE49-F238E27FC236}">
                  <a16:creationId xmlns:a16="http://schemas.microsoft.com/office/drawing/2014/main" id="{531826CE-73E9-447F-9B66-32BEC69AF195}"/>
                </a:ext>
              </a:extLst>
            </p:cNvPr>
            <p:cNvSpPr txBox="1"/>
            <p:nvPr/>
          </p:nvSpPr>
          <p:spPr>
            <a:xfrm>
              <a:off x="3947534" y="4984290"/>
              <a:ext cx="499278" cy="523220"/>
            </a:xfrm>
            <a:prstGeom prst="rect">
              <a:avLst/>
            </a:prstGeom>
            <a:noFill/>
            <a:ln>
              <a:noFill/>
            </a:ln>
          </p:spPr>
          <p:txBody>
            <a:bodyPr wrap="square" rtlCol="0">
              <a:spAutoFit/>
            </a:bodyPr>
            <a:lstStyle/>
            <a:p>
              <a:pPr>
                <a:buNone/>
              </a:pPr>
              <a:r>
                <a:rPr lang="en-GB" sz="2800" dirty="0">
                  <a:solidFill>
                    <a:srgbClr val="00628C"/>
                  </a:solidFill>
                  <a:latin typeface="+mj-lt"/>
                </a:rPr>
                <a:t>e)</a:t>
              </a:r>
            </a:p>
          </p:txBody>
        </p:sp>
      </p:grpSp>
      <p:grpSp>
        <p:nvGrpSpPr>
          <p:cNvPr id="13" name="Group 12">
            <a:extLst>
              <a:ext uri="{FF2B5EF4-FFF2-40B4-BE49-F238E27FC236}">
                <a16:creationId xmlns:a16="http://schemas.microsoft.com/office/drawing/2014/main" id="{F8C301F4-5E18-4127-9F78-D26799F4D997}"/>
              </a:ext>
            </a:extLst>
          </p:cNvPr>
          <p:cNvGrpSpPr/>
          <p:nvPr/>
        </p:nvGrpSpPr>
        <p:grpSpPr>
          <a:xfrm>
            <a:off x="6888088" y="2334590"/>
            <a:ext cx="3408073" cy="524440"/>
            <a:chOff x="3939566" y="4307158"/>
            <a:chExt cx="3144413" cy="524440"/>
          </a:xfrm>
        </p:grpSpPr>
        <p:sp>
          <p:nvSpPr>
            <p:cNvPr id="14" name="TextBox 13">
              <a:extLst>
                <a:ext uri="{FF2B5EF4-FFF2-40B4-BE49-F238E27FC236}">
                  <a16:creationId xmlns:a16="http://schemas.microsoft.com/office/drawing/2014/main" id="{62DDC36F-8989-4D6F-82C0-AB4F3684F651}"/>
                </a:ext>
              </a:extLst>
            </p:cNvPr>
            <p:cNvSpPr txBox="1"/>
            <p:nvPr/>
          </p:nvSpPr>
          <p:spPr>
            <a:xfrm>
              <a:off x="6443281" y="4308378"/>
              <a:ext cx="640698" cy="523220"/>
            </a:xfrm>
            <a:prstGeom prst="rect">
              <a:avLst/>
            </a:prstGeom>
            <a:noFill/>
            <a:ln>
              <a:noFill/>
            </a:ln>
          </p:spPr>
          <p:txBody>
            <a:bodyPr wrap="none" rtlCol="0">
              <a:spAutoFit/>
            </a:bodyPr>
            <a:lstStyle/>
            <a:p>
              <a:pPr>
                <a:buNone/>
              </a:pPr>
              <a:r>
                <a:rPr lang="en-GB" sz="2800" dirty="0">
                  <a:solidFill>
                    <a:srgbClr val="585858"/>
                  </a:solidFill>
                  <a:latin typeface="+mj-lt"/>
                </a:rPr>
                <a:t>= 0</a:t>
              </a:r>
            </a:p>
          </p:txBody>
        </p:sp>
        <p:sp>
          <p:nvSpPr>
            <p:cNvPr id="15" name="TextBox 14">
              <a:extLst>
                <a:ext uri="{FF2B5EF4-FFF2-40B4-BE49-F238E27FC236}">
                  <a16:creationId xmlns:a16="http://schemas.microsoft.com/office/drawing/2014/main" id="{7354EB7F-3321-45B6-A1C1-4E37BABDB566}"/>
                </a:ext>
              </a:extLst>
            </p:cNvPr>
            <p:cNvSpPr txBox="1"/>
            <p:nvPr/>
          </p:nvSpPr>
          <p:spPr>
            <a:xfrm>
              <a:off x="4438844" y="4308378"/>
              <a:ext cx="1482437" cy="523220"/>
            </a:xfrm>
            <a:prstGeom prst="rect">
              <a:avLst/>
            </a:prstGeom>
            <a:noFill/>
            <a:ln>
              <a:noFill/>
            </a:ln>
          </p:spPr>
          <p:txBody>
            <a:bodyPr wrap="square" rtlCol="0">
              <a:spAutoFit/>
            </a:bodyPr>
            <a:lstStyle/>
            <a:p>
              <a:pPr>
                <a:buNone/>
              </a:pPr>
              <a:r>
                <a:rPr lang="en-GB" sz="2800" dirty="0">
                  <a:solidFill>
                    <a:srgbClr val="585858"/>
                  </a:solidFill>
                  <a:latin typeface="+mj-lt"/>
                </a:rPr>
                <a:t>10 – 7 –</a:t>
              </a:r>
            </a:p>
          </p:txBody>
        </p:sp>
        <p:sp>
          <p:nvSpPr>
            <p:cNvPr id="16" name="TextBox 15">
              <a:extLst>
                <a:ext uri="{FF2B5EF4-FFF2-40B4-BE49-F238E27FC236}">
                  <a16:creationId xmlns:a16="http://schemas.microsoft.com/office/drawing/2014/main" id="{B4F9028E-ACB0-4327-941E-5FB3F9A0DAE6}"/>
                </a:ext>
              </a:extLst>
            </p:cNvPr>
            <p:cNvSpPr txBox="1"/>
            <p:nvPr/>
          </p:nvSpPr>
          <p:spPr>
            <a:xfrm>
              <a:off x="5921281" y="4308378"/>
              <a:ext cx="522000" cy="522000"/>
            </a:xfrm>
            <a:prstGeom prst="rect">
              <a:avLst/>
            </a:prstGeom>
            <a:noFill/>
            <a:ln>
              <a:solidFill>
                <a:srgbClr val="008080"/>
              </a:solidFill>
            </a:ln>
          </p:spPr>
          <p:txBody>
            <a:bodyPr wrap="square" rtlCol="0">
              <a:spAutoFit/>
            </a:bodyPr>
            <a:lstStyle/>
            <a:p>
              <a:pPr>
                <a:buNone/>
              </a:pPr>
              <a:endParaRPr lang="en-GB" dirty="0">
                <a:solidFill>
                  <a:srgbClr val="585858"/>
                </a:solidFill>
                <a:latin typeface="+mj-lt"/>
              </a:endParaRPr>
            </a:p>
          </p:txBody>
        </p:sp>
        <p:sp>
          <p:nvSpPr>
            <p:cNvPr id="17" name="TextBox 16">
              <a:extLst>
                <a:ext uri="{FF2B5EF4-FFF2-40B4-BE49-F238E27FC236}">
                  <a16:creationId xmlns:a16="http://schemas.microsoft.com/office/drawing/2014/main" id="{260108B5-3472-46A4-9954-7695D2074533}"/>
                </a:ext>
              </a:extLst>
            </p:cNvPr>
            <p:cNvSpPr txBox="1"/>
            <p:nvPr/>
          </p:nvSpPr>
          <p:spPr>
            <a:xfrm>
              <a:off x="3939566" y="4307158"/>
              <a:ext cx="499278" cy="523220"/>
            </a:xfrm>
            <a:prstGeom prst="rect">
              <a:avLst/>
            </a:prstGeom>
            <a:noFill/>
            <a:ln>
              <a:noFill/>
            </a:ln>
          </p:spPr>
          <p:txBody>
            <a:bodyPr wrap="square" rtlCol="0">
              <a:spAutoFit/>
            </a:bodyPr>
            <a:lstStyle/>
            <a:p>
              <a:pPr>
                <a:buNone/>
              </a:pPr>
              <a:r>
                <a:rPr lang="en-GB" sz="2800" dirty="0">
                  <a:solidFill>
                    <a:srgbClr val="00628C"/>
                  </a:solidFill>
                  <a:latin typeface="+mj-lt"/>
                </a:rPr>
                <a:t>d)</a:t>
              </a:r>
            </a:p>
          </p:txBody>
        </p:sp>
      </p:grpSp>
      <p:grpSp>
        <p:nvGrpSpPr>
          <p:cNvPr id="18" name="Group 17">
            <a:extLst>
              <a:ext uri="{FF2B5EF4-FFF2-40B4-BE49-F238E27FC236}">
                <a16:creationId xmlns:a16="http://schemas.microsoft.com/office/drawing/2014/main" id="{98B28B18-1754-48D6-BF0D-3CC92D083768}"/>
              </a:ext>
            </a:extLst>
          </p:cNvPr>
          <p:cNvGrpSpPr/>
          <p:nvPr/>
        </p:nvGrpSpPr>
        <p:grpSpPr>
          <a:xfrm>
            <a:off x="1487336" y="4707431"/>
            <a:ext cx="3670291" cy="523220"/>
            <a:chOff x="3939566" y="3588493"/>
            <a:chExt cx="3386345" cy="523220"/>
          </a:xfrm>
        </p:grpSpPr>
        <p:sp>
          <p:nvSpPr>
            <p:cNvPr id="19" name="TextBox 18">
              <a:extLst>
                <a:ext uri="{FF2B5EF4-FFF2-40B4-BE49-F238E27FC236}">
                  <a16:creationId xmlns:a16="http://schemas.microsoft.com/office/drawing/2014/main" id="{9EB023A6-32E6-49D4-A149-797FCF355EEC}"/>
                </a:ext>
              </a:extLst>
            </p:cNvPr>
            <p:cNvSpPr txBox="1"/>
            <p:nvPr/>
          </p:nvSpPr>
          <p:spPr>
            <a:xfrm>
              <a:off x="4446812" y="3588493"/>
              <a:ext cx="2357099" cy="523220"/>
            </a:xfrm>
            <a:prstGeom prst="rect">
              <a:avLst/>
            </a:prstGeom>
            <a:noFill/>
            <a:ln>
              <a:noFill/>
            </a:ln>
          </p:spPr>
          <p:txBody>
            <a:bodyPr wrap="square" rtlCol="0">
              <a:spAutoFit/>
            </a:bodyPr>
            <a:lstStyle/>
            <a:p>
              <a:pPr>
                <a:buNone/>
              </a:pPr>
              <a:r>
                <a:rPr lang="en-GB" sz="2800" dirty="0">
                  <a:solidFill>
                    <a:srgbClr val="585858"/>
                  </a:solidFill>
                  <a:latin typeface="+mj-lt"/>
                </a:rPr>
                <a:t>15 + 7 – 15 =</a:t>
              </a:r>
            </a:p>
          </p:txBody>
        </p:sp>
        <p:sp>
          <p:nvSpPr>
            <p:cNvPr id="20" name="TextBox 19">
              <a:extLst>
                <a:ext uri="{FF2B5EF4-FFF2-40B4-BE49-F238E27FC236}">
                  <a16:creationId xmlns:a16="http://schemas.microsoft.com/office/drawing/2014/main" id="{CC26E129-F7DF-4307-A6D8-2591A71F83B4}"/>
                </a:ext>
              </a:extLst>
            </p:cNvPr>
            <p:cNvSpPr txBox="1"/>
            <p:nvPr/>
          </p:nvSpPr>
          <p:spPr>
            <a:xfrm>
              <a:off x="6803911" y="3588493"/>
              <a:ext cx="522000" cy="522000"/>
            </a:xfrm>
            <a:prstGeom prst="rect">
              <a:avLst/>
            </a:prstGeom>
            <a:noFill/>
            <a:ln>
              <a:solidFill>
                <a:srgbClr val="008080"/>
              </a:solidFill>
            </a:ln>
          </p:spPr>
          <p:txBody>
            <a:bodyPr wrap="square" rtlCol="0">
              <a:spAutoFit/>
            </a:bodyPr>
            <a:lstStyle/>
            <a:p>
              <a:pPr>
                <a:buNone/>
              </a:pPr>
              <a:endParaRPr lang="en-GB" dirty="0">
                <a:solidFill>
                  <a:srgbClr val="585858"/>
                </a:solidFill>
                <a:latin typeface="+mj-lt"/>
              </a:endParaRPr>
            </a:p>
          </p:txBody>
        </p:sp>
        <p:sp>
          <p:nvSpPr>
            <p:cNvPr id="21" name="TextBox 20">
              <a:extLst>
                <a:ext uri="{FF2B5EF4-FFF2-40B4-BE49-F238E27FC236}">
                  <a16:creationId xmlns:a16="http://schemas.microsoft.com/office/drawing/2014/main" id="{CBB47120-0305-4F82-B375-0A1CB421DE4D}"/>
                </a:ext>
              </a:extLst>
            </p:cNvPr>
            <p:cNvSpPr txBox="1"/>
            <p:nvPr/>
          </p:nvSpPr>
          <p:spPr>
            <a:xfrm>
              <a:off x="3939566" y="3588493"/>
              <a:ext cx="499278" cy="523220"/>
            </a:xfrm>
            <a:prstGeom prst="rect">
              <a:avLst/>
            </a:prstGeom>
            <a:noFill/>
            <a:ln>
              <a:noFill/>
            </a:ln>
          </p:spPr>
          <p:txBody>
            <a:bodyPr wrap="square" rtlCol="0">
              <a:spAutoFit/>
            </a:bodyPr>
            <a:lstStyle/>
            <a:p>
              <a:pPr>
                <a:buNone/>
              </a:pPr>
              <a:r>
                <a:rPr lang="en-GB" sz="2800" dirty="0">
                  <a:solidFill>
                    <a:srgbClr val="00628C"/>
                  </a:solidFill>
                  <a:latin typeface="+mj-lt"/>
                </a:rPr>
                <a:t>c)</a:t>
              </a:r>
            </a:p>
          </p:txBody>
        </p:sp>
      </p:grpSp>
      <p:grpSp>
        <p:nvGrpSpPr>
          <p:cNvPr id="22" name="Group 21">
            <a:extLst>
              <a:ext uri="{FF2B5EF4-FFF2-40B4-BE49-F238E27FC236}">
                <a16:creationId xmlns:a16="http://schemas.microsoft.com/office/drawing/2014/main" id="{1B3764EA-7BA9-4D4B-8368-EC0BB33C3EAD}"/>
              </a:ext>
            </a:extLst>
          </p:cNvPr>
          <p:cNvGrpSpPr/>
          <p:nvPr/>
        </p:nvGrpSpPr>
        <p:grpSpPr>
          <a:xfrm>
            <a:off x="1472250" y="3534355"/>
            <a:ext cx="3817083" cy="524440"/>
            <a:chOff x="3947534" y="2898137"/>
            <a:chExt cx="3521781" cy="524440"/>
          </a:xfrm>
        </p:grpSpPr>
        <p:sp>
          <p:nvSpPr>
            <p:cNvPr id="23" name="TextBox 22">
              <a:extLst>
                <a:ext uri="{FF2B5EF4-FFF2-40B4-BE49-F238E27FC236}">
                  <a16:creationId xmlns:a16="http://schemas.microsoft.com/office/drawing/2014/main" id="{A9DEE585-9756-41A1-AB68-52B88C203655}"/>
                </a:ext>
              </a:extLst>
            </p:cNvPr>
            <p:cNvSpPr txBox="1"/>
            <p:nvPr/>
          </p:nvSpPr>
          <p:spPr>
            <a:xfrm>
              <a:off x="4446813" y="2899357"/>
              <a:ext cx="1859804" cy="523220"/>
            </a:xfrm>
            <a:prstGeom prst="rect">
              <a:avLst/>
            </a:prstGeom>
            <a:noFill/>
            <a:ln>
              <a:noFill/>
            </a:ln>
          </p:spPr>
          <p:txBody>
            <a:bodyPr wrap="square" rtlCol="0">
              <a:spAutoFit/>
            </a:bodyPr>
            <a:lstStyle/>
            <a:p>
              <a:pPr>
                <a:buNone/>
              </a:pPr>
              <a:r>
                <a:rPr lang="en-GB" sz="2800" dirty="0">
                  <a:solidFill>
                    <a:srgbClr val="585858"/>
                  </a:solidFill>
                  <a:latin typeface="+mj-lt"/>
                </a:rPr>
                <a:t>3 – 3 + 1 –</a:t>
              </a:r>
            </a:p>
          </p:txBody>
        </p:sp>
        <p:sp>
          <p:nvSpPr>
            <p:cNvPr id="24" name="TextBox 23">
              <a:extLst>
                <a:ext uri="{FF2B5EF4-FFF2-40B4-BE49-F238E27FC236}">
                  <a16:creationId xmlns:a16="http://schemas.microsoft.com/office/drawing/2014/main" id="{AC9750D5-BDCB-4F1A-A824-98A057089928}"/>
                </a:ext>
              </a:extLst>
            </p:cNvPr>
            <p:cNvSpPr txBox="1"/>
            <p:nvPr/>
          </p:nvSpPr>
          <p:spPr>
            <a:xfrm>
              <a:off x="6828617" y="2899357"/>
              <a:ext cx="640698" cy="523220"/>
            </a:xfrm>
            <a:prstGeom prst="rect">
              <a:avLst/>
            </a:prstGeom>
            <a:noFill/>
            <a:ln>
              <a:noFill/>
            </a:ln>
          </p:spPr>
          <p:txBody>
            <a:bodyPr wrap="none" rtlCol="0">
              <a:spAutoFit/>
            </a:bodyPr>
            <a:lstStyle/>
            <a:p>
              <a:pPr>
                <a:buNone/>
              </a:pPr>
              <a:r>
                <a:rPr lang="en-GB" sz="2800" dirty="0">
                  <a:solidFill>
                    <a:srgbClr val="585858"/>
                  </a:solidFill>
                  <a:latin typeface="+mj-lt"/>
                </a:rPr>
                <a:t>= 0</a:t>
              </a:r>
            </a:p>
          </p:txBody>
        </p:sp>
        <p:sp>
          <p:nvSpPr>
            <p:cNvPr id="25" name="TextBox 24">
              <a:extLst>
                <a:ext uri="{FF2B5EF4-FFF2-40B4-BE49-F238E27FC236}">
                  <a16:creationId xmlns:a16="http://schemas.microsoft.com/office/drawing/2014/main" id="{40F91E1A-CFDC-43DD-866D-DA00018E295A}"/>
                </a:ext>
              </a:extLst>
            </p:cNvPr>
            <p:cNvSpPr txBox="1"/>
            <p:nvPr/>
          </p:nvSpPr>
          <p:spPr>
            <a:xfrm>
              <a:off x="6306617" y="2899357"/>
              <a:ext cx="522000" cy="522000"/>
            </a:xfrm>
            <a:prstGeom prst="rect">
              <a:avLst/>
            </a:prstGeom>
            <a:noFill/>
            <a:ln>
              <a:solidFill>
                <a:srgbClr val="008080"/>
              </a:solidFill>
            </a:ln>
          </p:spPr>
          <p:txBody>
            <a:bodyPr wrap="square" rtlCol="0">
              <a:spAutoFit/>
            </a:bodyPr>
            <a:lstStyle/>
            <a:p>
              <a:pPr>
                <a:buNone/>
              </a:pPr>
              <a:endParaRPr lang="en-GB" dirty="0">
                <a:solidFill>
                  <a:srgbClr val="585858"/>
                </a:solidFill>
                <a:latin typeface="+mj-lt"/>
              </a:endParaRPr>
            </a:p>
          </p:txBody>
        </p:sp>
        <p:sp>
          <p:nvSpPr>
            <p:cNvPr id="26" name="TextBox 25">
              <a:extLst>
                <a:ext uri="{FF2B5EF4-FFF2-40B4-BE49-F238E27FC236}">
                  <a16:creationId xmlns:a16="http://schemas.microsoft.com/office/drawing/2014/main" id="{F8433B89-FD27-4C58-869A-3765FB007EB2}"/>
                </a:ext>
              </a:extLst>
            </p:cNvPr>
            <p:cNvSpPr txBox="1"/>
            <p:nvPr/>
          </p:nvSpPr>
          <p:spPr>
            <a:xfrm>
              <a:off x="3947534" y="2898137"/>
              <a:ext cx="499278" cy="523220"/>
            </a:xfrm>
            <a:prstGeom prst="rect">
              <a:avLst/>
            </a:prstGeom>
            <a:noFill/>
            <a:ln>
              <a:noFill/>
            </a:ln>
          </p:spPr>
          <p:txBody>
            <a:bodyPr wrap="square" rtlCol="0">
              <a:spAutoFit/>
            </a:bodyPr>
            <a:lstStyle/>
            <a:p>
              <a:pPr>
                <a:buNone/>
              </a:pPr>
              <a:r>
                <a:rPr lang="en-GB" sz="2800" dirty="0">
                  <a:solidFill>
                    <a:srgbClr val="00628C"/>
                  </a:solidFill>
                  <a:latin typeface="+mj-lt"/>
                </a:rPr>
                <a:t>b)</a:t>
              </a:r>
            </a:p>
          </p:txBody>
        </p:sp>
      </p:grpSp>
      <p:grpSp>
        <p:nvGrpSpPr>
          <p:cNvPr id="27" name="Group 26">
            <a:extLst>
              <a:ext uri="{FF2B5EF4-FFF2-40B4-BE49-F238E27FC236}">
                <a16:creationId xmlns:a16="http://schemas.microsoft.com/office/drawing/2014/main" id="{1AA48188-C949-4996-B071-DB0B99DBD71A}"/>
              </a:ext>
            </a:extLst>
          </p:cNvPr>
          <p:cNvGrpSpPr/>
          <p:nvPr/>
        </p:nvGrpSpPr>
        <p:grpSpPr>
          <a:xfrm>
            <a:off x="1472250" y="2351993"/>
            <a:ext cx="3841710" cy="540740"/>
            <a:chOff x="3924813" y="2173956"/>
            <a:chExt cx="3544503" cy="540740"/>
          </a:xfrm>
        </p:grpSpPr>
        <p:sp>
          <p:nvSpPr>
            <p:cNvPr id="28" name="TextBox 27">
              <a:extLst>
                <a:ext uri="{FF2B5EF4-FFF2-40B4-BE49-F238E27FC236}">
                  <a16:creationId xmlns:a16="http://schemas.microsoft.com/office/drawing/2014/main" id="{3E304D49-E22F-4821-8B78-6E35EFF1A068}"/>
                </a:ext>
              </a:extLst>
            </p:cNvPr>
            <p:cNvSpPr txBox="1"/>
            <p:nvPr/>
          </p:nvSpPr>
          <p:spPr>
            <a:xfrm>
              <a:off x="4446815" y="2191476"/>
              <a:ext cx="1746982" cy="523220"/>
            </a:xfrm>
            <a:prstGeom prst="rect">
              <a:avLst/>
            </a:prstGeom>
            <a:noFill/>
            <a:ln>
              <a:noFill/>
            </a:ln>
          </p:spPr>
          <p:txBody>
            <a:bodyPr wrap="none" rtlCol="0">
              <a:spAutoFit/>
            </a:bodyPr>
            <a:lstStyle/>
            <a:p>
              <a:pPr>
                <a:buNone/>
              </a:pPr>
              <a:r>
                <a:rPr lang="en-GB" sz="2800" dirty="0">
                  <a:solidFill>
                    <a:srgbClr val="585858"/>
                  </a:solidFill>
                  <a:latin typeface="+mj-lt"/>
                </a:rPr>
                <a:t>3 + 4 – 4 –</a:t>
              </a:r>
            </a:p>
          </p:txBody>
        </p:sp>
        <p:sp>
          <p:nvSpPr>
            <p:cNvPr id="29" name="TextBox 28">
              <a:extLst>
                <a:ext uri="{FF2B5EF4-FFF2-40B4-BE49-F238E27FC236}">
                  <a16:creationId xmlns:a16="http://schemas.microsoft.com/office/drawing/2014/main" id="{2E276CFB-9709-454E-B57F-7A98CCB8C36B}"/>
                </a:ext>
              </a:extLst>
            </p:cNvPr>
            <p:cNvSpPr txBox="1"/>
            <p:nvPr/>
          </p:nvSpPr>
          <p:spPr>
            <a:xfrm>
              <a:off x="6828618" y="2190936"/>
              <a:ext cx="640698" cy="523220"/>
            </a:xfrm>
            <a:prstGeom prst="rect">
              <a:avLst/>
            </a:prstGeom>
            <a:noFill/>
            <a:ln>
              <a:noFill/>
            </a:ln>
          </p:spPr>
          <p:txBody>
            <a:bodyPr wrap="none" rtlCol="0">
              <a:spAutoFit/>
            </a:bodyPr>
            <a:lstStyle/>
            <a:p>
              <a:pPr>
                <a:buNone/>
              </a:pPr>
              <a:r>
                <a:rPr lang="en-GB" sz="2800" dirty="0">
                  <a:solidFill>
                    <a:srgbClr val="585858"/>
                  </a:solidFill>
                  <a:latin typeface="+mj-lt"/>
                </a:rPr>
                <a:t>= 0</a:t>
              </a:r>
            </a:p>
          </p:txBody>
        </p:sp>
        <p:sp>
          <p:nvSpPr>
            <p:cNvPr id="30" name="TextBox 29">
              <a:extLst>
                <a:ext uri="{FF2B5EF4-FFF2-40B4-BE49-F238E27FC236}">
                  <a16:creationId xmlns:a16="http://schemas.microsoft.com/office/drawing/2014/main" id="{818A02DD-D604-4EA4-B7F3-E1F2BA357939}"/>
                </a:ext>
              </a:extLst>
            </p:cNvPr>
            <p:cNvSpPr txBox="1"/>
            <p:nvPr/>
          </p:nvSpPr>
          <p:spPr>
            <a:xfrm>
              <a:off x="6306618" y="2191475"/>
              <a:ext cx="522000" cy="522000"/>
            </a:xfrm>
            <a:prstGeom prst="rect">
              <a:avLst/>
            </a:prstGeom>
            <a:noFill/>
            <a:ln>
              <a:solidFill>
                <a:srgbClr val="008080"/>
              </a:solidFill>
            </a:ln>
          </p:spPr>
          <p:txBody>
            <a:bodyPr wrap="square" rtlCol="0">
              <a:spAutoFit/>
            </a:bodyPr>
            <a:lstStyle/>
            <a:p>
              <a:pPr>
                <a:buNone/>
              </a:pPr>
              <a:endParaRPr lang="en-GB" dirty="0">
                <a:solidFill>
                  <a:srgbClr val="585858"/>
                </a:solidFill>
                <a:latin typeface="+mj-lt"/>
              </a:endParaRPr>
            </a:p>
          </p:txBody>
        </p:sp>
        <p:sp>
          <p:nvSpPr>
            <p:cNvPr id="31" name="TextBox 30">
              <a:extLst>
                <a:ext uri="{FF2B5EF4-FFF2-40B4-BE49-F238E27FC236}">
                  <a16:creationId xmlns:a16="http://schemas.microsoft.com/office/drawing/2014/main" id="{0014B095-B4A6-43D2-93FB-1AC817C6FC2E}"/>
                </a:ext>
              </a:extLst>
            </p:cNvPr>
            <p:cNvSpPr txBox="1"/>
            <p:nvPr/>
          </p:nvSpPr>
          <p:spPr>
            <a:xfrm>
              <a:off x="3924813" y="2173956"/>
              <a:ext cx="499278" cy="523220"/>
            </a:xfrm>
            <a:prstGeom prst="rect">
              <a:avLst/>
            </a:prstGeom>
            <a:noFill/>
            <a:ln>
              <a:noFill/>
            </a:ln>
          </p:spPr>
          <p:txBody>
            <a:bodyPr wrap="square" rtlCol="0">
              <a:spAutoFit/>
            </a:bodyPr>
            <a:lstStyle/>
            <a:p>
              <a:pPr>
                <a:buNone/>
              </a:pPr>
              <a:r>
                <a:rPr lang="en-GB" sz="2800" dirty="0">
                  <a:solidFill>
                    <a:srgbClr val="00628C"/>
                  </a:solidFill>
                  <a:latin typeface="+mj-lt"/>
                </a:rPr>
                <a:t>a)</a:t>
              </a:r>
            </a:p>
          </p:txBody>
        </p:sp>
      </p:grpSp>
    </p:spTree>
    <p:extLst>
      <p:ext uri="{BB962C8B-B14F-4D97-AF65-F5344CB8AC3E}">
        <p14:creationId xmlns:p14="http://schemas.microsoft.com/office/powerpoint/2010/main" val="2103268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representations might you want to use alongside these calculations?</a:t>
            </a:r>
          </a:p>
          <a:p>
            <a:pPr marL="360000" lvl="1" fontAlgn="auto">
              <a:lnSpc>
                <a:spcPct val="100000"/>
              </a:lnSpc>
              <a:spcBef>
                <a:spcPts val="0"/>
              </a:spcBef>
              <a:spcAft>
                <a:spcPts val="1200"/>
              </a:spcAft>
              <a:buClrTx/>
            </a:pPr>
            <a:r>
              <a:rPr lang="en-GB" sz="2400" dirty="0"/>
              <a:t>How can you support pupils to be more aware of partitioning as a strategy?</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545211" y="1651310"/>
            <a:ext cx="5971777" cy="420774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sz="2800"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4F467BA0-7410-4086-832B-94C0EF3E8215}"/>
              </a:ext>
            </a:extLst>
          </p:cNvPr>
          <p:cNvSpPr>
            <a:spLocks noGrp="1"/>
          </p:cNvSpPr>
          <p:nvPr>
            <p:ph type="title"/>
          </p:nvPr>
        </p:nvSpPr>
        <p:spPr>
          <a:xfrm>
            <a:off x="116849" y="443915"/>
            <a:ext cx="10593151" cy="426170"/>
          </a:xfrm>
        </p:spPr>
        <p:txBody>
          <a:bodyPr/>
          <a:lstStyle/>
          <a:p>
            <a:r>
              <a:rPr lang="en-GB" sz="2000" b="1" dirty="0"/>
              <a:t>Use ‘zero pairs’ to partition a number</a:t>
            </a:r>
          </a:p>
        </p:txBody>
      </p:sp>
      <p:sp>
        <p:nvSpPr>
          <p:cNvPr id="8" name="TextBox 7">
            <a:extLst>
              <a:ext uri="{FF2B5EF4-FFF2-40B4-BE49-F238E27FC236}">
                <a16:creationId xmlns:a16="http://schemas.microsoft.com/office/drawing/2014/main" id="{6D4B0197-0D65-475A-B9EB-DE843184159C}"/>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1</a:t>
            </a:r>
            <a:endParaRPr lang="en-GB" dirty="0"/>
          </a:p>
        </p:txBody>
      </p:sp>
      <p:sp>
        <p:nvSpPr>
          <p:cNvPr id="9" name="Rectangle 1">
            <a:extLst>
              <a:ext uri="{FF2B5EF4-FFF2-40B4-BE49-F238E27FC236}">
                <a16:creationId xmlns:a16="http://schemas.microsoft.com/office/drawing/2014/main" id="{0CA5E64D-DC33-4331-B2D1-5526858976EA}"/>
              </a:ext>
            </a:extLst>
          </p:cNvPr>
          <p:cNvSpPr>
            <a:spLocks noChangeArrowheads="1"/>
          </p:cNvSpPr>
          <p:nvPr/>
        </p:nvSpPr>
        <p:spPr bwMode="auto">
          <a:xfrm>
            <a:off x="623392" y="1732746"/>
            <a:ext cx="57760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None/>
            </a:pPr>
            <a:r>
              <a:rPr kumimoji="0" lang="en-GB" altLang="en-US" sz="20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Fill in the blanks to make the calculations correct.</a:t>
            </a:r>
            <a:endParaRPr kumimoji="0" lang="en-GB" altLang="en-US" sz="2000" b="0" u="none" strike="noStrike" cap="none" normalizeH="0" baseline="0" dirty="0">
              <a:ln>
                <a:noFill/>
              </a:ln>
              <a:solidFill>
                <a:srgbClr val="585858"/>
              </a:solidFill>
              <a:effectLst/>
              <a:latin typeface="+mj-lt"/>
            </a:endParaRPr>
          </a:p>
        </p:txBody>
      </p:sp>
      <p:grpSp>
        <p:nvGrpSpPr>
          <p:cNvPr id="10" name="Group 9">
            <a:extLst>
              <a:ext uri="{FF2B5EF4-FFF2-40B4-BE49-F238E27FC236}">
                <a16:creationId xmlns:a16="http://schemas.microsoft.com/office/drawing/2014/main" id="{4F824AAB-2F1E-49BD-B3A0-AB54820E9CAA}"/>
              </a:ext>
            </a:extLst>
          </p:cNvPr>
          <p:cNvGrpSpPr/>
          <p:nvPr/>
        </p:nvGrpSpPr>
        <p:grpSpPr>
          <a:xfrm>
            <a:off x="911425" y="5139534"/>
            <a:ext cx="3312369" cy="461665"/>
            <a:chOff x="3867239" y="4984290"/>
            <a:chExt cx="3056115" cy="461665"/>
          </a:xfrm>
        </p:grpSpPr>
        <p:sp>
          <p:nvSpPr>
            <p:cNvPr id="11" name="TextBox 10">
              <a:extLst>
                <a:ext uri="{FF2B5EF4-FFF2-40B4-BE49-F238E27FC236}">
                  <a16:creationId xmlns:a16="http://schemas.microsoft.com/office/drawing/2014/main" id="{CF788D45-58E2-4A47-8E53-84949937FFAC}"/>
                </a:ext>
              </a:extLst>
            </p:cNvPr>
            <p:cNvSpPr txBox="1"/>
            <p:nvPr/>
          </p:nvSpPr>
          <p:spPr>
            <a:xfrm>
              <a:off x="4213283" y="4984290"/>
              <a:ext cx="1894870" cy="461665"/>
            </a:xfrm>
            <a:prstGeom prst="rect">
              <a:avLst/>
            </a:prstGeom>
            <a:noFill/>
            <a:ln>
              <a:noFill/>
            </a:ln>
          </p:spPr>
          <p:txBody>
            <a:bodyPr wrap="square" rtlCol="0">
              <a:spAutoFit/>
            </a:bodyPr>
            <a:lstStyle/>
            <a:p>
              <a:pPr>
                <a:buNone/>
              </a:pPr>
              <a:r>
                <a:rPr lang="en-GB" sz="2400" dirty="0">
                  <a:solidFill>
                    <a:srgbClr val="585858"/>
                  </a:solidFill>
                  <a:latin typeface="+mj-lt"/>
                </a:rPr>
                <a:t>182 – 82 –</a:t>
              </a:r>
            </a:p>
          </p:txBody>
        </p:sp>
        <p:sp>
          <p:nvSpPr>
            <p:cNvPr id="12" name="TextBox 11">
              <a:extLst>
                <a:ext uri="{FF2B5EF4-FFF2-40B4-BE49-F238E27FC236}">
                  <a16:creationId xmlns:a16="http://schemas.microsoft.com/office/drawing/2014/main" id="{E8205C75-AE21-4C52-A796-992746AAE71E}"/>
                </a:ext>
              </a:extLst>
            </p:cNvPr>
            <p:cNvSpPr txBox="1"/>
            <p:nvPr/>
          </p:nvSpPr>
          <p:spPr>
            <a:xfrm>
              <a:off x="6256033" y="4984290"/>
              <a:ext cx="667321" cy="461665"/>
            </a:xfrm>
            <a:prstGeom prst="rect">
              <a:avLst/>
            </a:prstGeom>
            <a:noFill/>
            <a:ln>
              <a:noFill/>
            </a:ln>
          </p:spPr>
          <p:txBody>
            <a:bodyPr wrap="none" rtlCol="0">
              <a:spAutoFit/>
            </a:bodyPr>
            <a:lstStyle/>
            <a:p>
              <a:pPr>
                <a:buNone/>
              </a:pPr>
              <a:r>
                <a:rPr lang="en-GB" sz="2400" dirty="0">
                  <a:solidFill>
                    <a:srgbClr val="585858"/>
                  </a:solidFill>
                  <a:latin typeface="+mj-lt"/>
                </a:rPr>
                <a:t>= -1</a:t>
              </a:r>
            </a:p>
          </p:txBody>
        </p:sp>
        <p:sp>
          <p:nvSpPr>
            <p:cNvPr id="13" name="TextBox 12">
              <a:extLst>
                <a:ext uri="{FF2B5EF4-FFF2-40B4-BE49-F238E27FC236}">
                  <a16:creationId xmlns:a16="http://schemas.microsoft.com/office/drawing/2014/main" id="{F0C30BF2-48E6-49D6-9BDE-1715CF0D0C4D}"/>
                </a:ext>
              </a:extLst>
            </p:cNvPr>
            <p:cNvSpPr txBox="1"/>
            <p:nvPr/>
          </p:nvSpPr>
          <p:spPr>
            <a:xfrm>
              <a:off x="5724533" y="4984290"/>
              <a:ext cx="522000" cy="461665"/>
            </a:xfrm>
            <a:prstGeom prst="rect">
              <a:avLst/>
            </a:prstGeom>
            <a:noFill/>
            <a:ln>
              <a:solidFill>
                <a:srgbClr val="008080"/>
              </a:solidFill>
            </a:ln>
          </p:spPr>
          <p:txBody>
            <a:bodyPr wrap="square" rtlCol="0">
              <a:spAutoFit/>
            </a:bodyPr>
            <a:lstStyle/>
            <a:p>
              <a:pPr>
                <a:buNone/>
              </a:pPr>
              <a:endParaRPr lang="en-GB" sz="2400" dirty="0">
                <a:solidFill>
                  <a:srgbClr val="585858"/>
                </a:solidFill>
                <a:latin typeface="+mj-lt"/>
              </a:endParaRPr>
            </a:p>
          </p:txBody>
        </p:sp>
        <p:sp>
          <p:nvSpPr>
            <p:cNvPr id="14" name="TextBox 13">
              <a:extLst>
                <a:ext uri="{FF2B5EF4-FFF2-40B4-BE49-F238E27FC236}">
                  <a16:creationId xmlns:a16="http://schemas.microsoft.com/office/drawing/2014/main" id="{1D9D45C4-05DF-499E-8454-1363298350D2}"/>
                </a:ext>
              </a:extLst>
            </p:cNvPr>
            <p:cNvSpPr txBox="1"/>
            <p:nvPr/>
          </p:nvSpPr>
          <p:spPr>
            <a:xfrm>
              <a:off x="3867239" y="4984290"/>
              <a:ext cx="499278" cy="461665"/>
            </a:xfrm>
            <a:prstGeom prst="rect">
              <a:avLst/>
            </a:prstGeom>
            <a:noFill/>
            <a:ln>
              <a:noFill/>
            </a:ln>
          </p:spPr>
          <p:txBody>
            <a:bodyPr wrap="square" rtlCol="0">
              <a:spAutoFit/>
            </a:bodyPr>
            <a:lstStyle/>
            <a:p>
              <a:pPr>
                <a:buNone/>
              </a:pPr>
              <a:r>
                <a:rPr lang="en-GB" sz="2400" dirty="0">
                  <a:solidFill>
                    <a:srgbClr val="00628C"/>
                  </a:solidFill>
                  <a:latin typeface="+mj-lt"/>
                </a:rPr>
                <a:t>e)</a:t>
              </a:r>
            </a:p>
          </p:txBody>
        </p:sp>
      </p:grpSp>
      <p:grpSp>
        <p:nvGrpSpPr>
          <p:cNvPr id="15" name="Group 14">
            <a:extLst>
              <a:ext uri="{FF2B5EF4-FFF2-40B4-BE49-F238E27FC236}">
                <a16:creationId xmlns:a16="http://schemas.microsoft.com/office/drawing/2014/main" id="{CEEC8C7A-02A2-4F79-A1EE-0D4EA3D10F55}"/>
              </a:ext>
            </a:extLst>
          </p:cNvPr>
          <p:cNvGrpSpPr/>
          <p:nvPr/>
        </p:nvGrpSpPr>
        <p:grpSpPr>
          <a:xfrm>
            <a:off x="911425" y="4418790"/>
            <a:ext cx="2880320" cy="462885"/>
            <a:chOff x="3863109" y="4307158"/>
            <a:chExt cx="2657489" cy="462885"/>
          </a:xfrm>
        </p:grpSpPr>
        <p:sp>
          <p:nvSpPr>
            <p:cNvPr id="16" name="TextBox 15">
              <a:extLst>
                <a:ext uri="{FF2B5EF4-FFF2-40B4-BE49-F238E27FC236}">
                  <a16:creationId xmlns:a16="http://schemas.microsoft.com/office/drawing/2014/main" id="{7ABF1BC1-4047-407A-9D30-2D9AACBBBBB7}"/>
                </a:ext>
              </a:extLst>
            </p:cNvPr>
            <p:cNvSpPr txBox="1"/>
            <p:nvPr/>
          </p:nvSpPr>
          <p:spPr>
            <a:xfrm>
              <a:off x="5947933" y="4308378"/>
              <a:ext cx="572665" cy="461665"/>
            </a:xfrm>
            <a:prstGeom prst="rect">
              <a:avLst/>
            </a:prstGeom>
            <a:noFill/>
            <a:ln>
              <a:noFill/>
            </a:ln>
          </p:spPr>
          <p:txBody>
            <a:bodyPr wrap="none" rtlCol="0">
              <a:spAutoFit/>
            </a:bodyPr>
            <a:lstStyle/>
            <a:p>
              <a:pPr>
                <a:buNone/>
              </a:pPr>
              <a:r>
                <a:rPr lang="en-GB" sz="2400" dirty="0">
                  <a:solidFill>
                    <a:srgbClr val="585858"/>
                  </a:solidFill>
                  <a:latin typeface="+mj-lt"/>
                </a:rPr>
                <a:t>= 0</a:t>
              </a:r>
            </a:p>
          </p:txBody>
        </p:sp>
        <p:sp>
          <p:nvSpPr>
            <p:cNvPr id="17" name="TextBox 16">
              <a:extLst>
                <a:ext uri="{FF2B5EF4-FFF2-40B4-BE49-F238E27FC236}">
                  <a16:creationId xmlns:a16="http://schemas.microsoft.com/office/drawing/2014/main" id="{FEE3BC8A-1E94-473B-8114-E203D216C7F1}"/>
                </a:ext>
              </a:extLst>
            </p:cNvPr>
            <p:cNvSpPr txBox="1"/>
            <p:nvPr/>
          </p:nvSpPr>
          <p:spPr>
            <a:xfrm>
              <a:off x="4205315" y="4308378"/>
              <a:ext cx="1482437" cy="461665"/>
            </a:xfrm>
            <a:prstGeom prst="rect">
              <a:avLst/>
            </a:prstGeom>
            <a:noFill/>
            <a:ln>
              <a:noFill/>
            </a:ln>
          </p:spPr>
          <p:txBody>
            <a:bodyPr wrap="square" rtlCol="0">
              <a:spAutoFit/>
            </a:bodyPr>
            <a:lstStyle/>
            <a:p>
              <a:pPr>
                <a:buNone/>
              </a:pPr>
              <a:r>
                <a:rPr lang="en-GB" sz="2400" dirty="0">
                  <a:solidFill>
                    <a:srgbClr val="585858"/>
                  </a:solidFill>
                  <a:latin typeface="+mj-lt"/>
                </a:rPr>
                <a:t>10 – 7 –</a:t>
              </a:r>
            </a:p>
          </p:txBody>
        </p:sp>
        <p:sp>
          <p:nvSpPr>
            <p:cNvPr id="18" name="TextBox 17">
              <a:extLst>
                <a:ext uri="{FF2B5EF4-FFF2-40B4-BE49-F238E27FC236}">
                  <a16:creationId xmlns:a16="http://schemas.microsoft.com/office/drawing/2014/main" id="{46520EB2-673A-4696-9749-6AECE919B759}"/>
                </a:ext>
              </a:extLst>
            </p:cNvPr>
            <p:cNvSpPr txBox="1"/>
            <p:nvPr/>
          </p:nvSpPr>
          <p:spPr>
            <a:xfrm>
              <a:off x="5416435" y="4308378"/>
              <a:ext cx="522000" cy="461665"/>
            </a:xfrm>
            <a:prstGeom prst="rect">
              <a:avLst/>
            </a:prstGeom>
            <a:noFill/>
            <a:ln>
              <a:solidFill>
                <a:srgbClr val="008080"/>
              </a:solidFill>
            </a:ln>
          </p:spPr>
          <p:txBody>
            <a:bodyPr wrap="square" rtlCol="0">
              <a:spAutoFit/>
            </a:bodyPr>
            <a:lstStyle/>
            <a:p>
              <a:pPr>
                <a:buNone/>
              </a:pPr>
              <a:endParaRPr lang="en-GB" sz="2400" dirty="0">
                <a:solidFill>
                  <a:srgbClr val="585858"/>
                </a:solidFill>
                <a:latin typeface="+mj-lt"/>
              </a:endParaRPr>
            </a:p>
          </p:txBody>
        </p:sp>
        <p:sp>
          <p:nvSpPr>
            <p:cNvPr id="19" name="TextBox 18">
              <a:extLst>
                <a:ext uri="{FF2B5EF4-FFF2-40B4-BE49-F238E27FC236}">
                  <a16:creationId xmlns:a16="http://schemas.microsoft.com/office/drawing/2014/main" id="{14DFB43B-3831-433E-BCA8-5D3538662ECE}"/>
                </a:ext>
              </a:extLst>
            </p:cNvPr>
            <p:cNvSpPr txBox="1"/>
            <p:nvPr/>
          </p:nvSpPr>
          <p:spPr>
            <a:xfrm>
              <a:off x="3863109" y="4307158"/>
              <a:ext cx="499278" cy="461665"/>
            </a:xfrm>
            <a:prstGeom prst="rect">
              <a:avLst/>
            </a:prstGeom>
            <a:noFill/>
            <a:ln>
              <a:noFill/>
            </a:ln>
          </p:spPr>
          <p:txBody>
            <a:bodyPr wrap="square" rtlCol="0">
              <a:spAutoFit/>
            </a:bodyPr>
            <a:lstStyle/>
            <a:p>
              <a:pPr>
                <a:buNone/>
              </a:pPr>
              <a:r>
                <a:rPr lang="en-GB" sz="2400" dirty="0">
                  <a:solidFill>
                    <a:srgbClr val="00628C"/>
                  </a:solidFill>
                  <a:latin typeface="+mj-lt"/>
                </a:rPr>
                <a:t>d)</a:t>
              </a:r>
            </a:p>
          </p:txBody>
        </p:sp>
      </p:grpSp>
      <p:grpSp>
        <p:nvGrpSpPr>
          <p:cNvPr id="20" name="Group 19">
            <a:extLst>
              <a:ext uri="{FF2B5EF4-FFF2-40B4-BE49-F238E27FC236}">
                <a16:creationId xmlns:a16="http://schemas.microsoft.com/office/drawing/2014/main" id="{B2127F83-9943-4FC0-BC7E-2C1DA6BC1BB0}"/>
              </a:ext>
            </a:extLst>
          </p:cNvPr>
          <p:cNvGrpSpPr/>
          <p:nvPr/>
        </p:nvGrpSpPr>
        <p:grpSpPr>
          <a:xfrm>
            <a:off x="911425" y="3698046"/>
            <a:ext cx="2891329" cy="461665"/>
            <a:chOff x="3863110" y="3588493"/>
            <a:chExt cx="2667648" cy="461665"/>
          </a:xfrm>
        </p:grpSpPr>
        <p:sp>
          <p:nvSpPr>
            <p:cNvPr id="21" name="TextBox 20">
              <a:extLst>
                <a:ext uri="{FF2B5EF4-FFF2-40B4-BE49-F238E27FC236}">
                  <a16:creationId xmlns:a16="http://schemas.microsoft.com/office/drawing/2014/main" id="{ED4B92D8-480D-433E-AB31-97C7E3EDFD38}"/>
                </a:ext>
              </a:extLst>
            </p:cNvPr>
            <p:cNvSpPr txBox="1"/>
            <p:nvPr/>
          </p:nvSpPr>
          <p:spPr>
            <a:xfrm>
              <a:off x="4173659" y="3588493"/>
              <a:ext cx="2357099" cy="461665"/>
            </a:xfrm>
            <a:prstGeom prst="rect">
              <a:avLst/>
            </a:prstGeom>
            <a:noFill/>
            <a:ln>
              <a:noFill/>
            </a:ln>
          </p:spPr>
          <p:txBody>
            <a:bodyPr wrap="square" rtlCol="0">
              <a:spAutoFit/>
            </a:bodyPr>
            <a:lstStyle/>
            <a:p>
              <a:pPr>
                <a:buNone/>
              </a:pPr>
              <a:r>
                <a:rPr lang="en-GB" sz="2400" dirty="0">
                  <a:solidFill>
                    <a:srgbClr val="585858"/>
                  </a:solidFill>
                  <a:latin typeface="+mj-lt"/>
                </a:rPr>
                <a:t>15 + 7 – 15 =</a:t>
              </a:r>
            </a:p>
          </p:txBody>
        </p:sp>
        <p:sp>
          <p:nvSpPr>
            <p:cNvPr id="22" name="TextBox 21">
              <a:extLst>
                <a:ext uri="{FF2B5EF4-FFF2-40B4-BE49-F238E27FC236}">
                  <a16:creationId xmlns:a16="http://schemas.microsoft.com/office/drawing/2014/main" id="{74F60BFE-3BD1-4F82-93BB-842A0CD9CBC2}"/>
                </a:ext>
              </a:extLst>
            </p:cNvPr>
            <p:cNvSpPr txBox="1"/>
            <p:nvPr/>
          </p:nvSpPr>
          <p:spPr>
            <a:xfrm>
              <a:off x="5998601" y="3588493"/>
              <a:ext cx="522000" cy="461665"/>
            </a:xfrm>
            <a:prstGeom prst="rect">
              <a:avLst/>
            </a:prstGeom>
            <a:noFill/>
            <a:ln>
              <a:solidFill>
                <a:srgbClr val="008080"/>
              </a:solidFill>
            </a:ln>
          </p:spPr>
          <p:txBody>
            <a:bodyPr wrap="square" rtlCol="0">
              <a:spAutoFit/>
            </a:bodyPr>
            <a:lstStyle/>
            <a:p>
              <a:pPr>
                <a:buNone/>
              </a:pPr>
              <a:endParaRPr lang="en-GB" sz="2400" dirty="0">
                <a:solidFill>
                  <a:srgbClr val="585858"/>
                </a:solidFill>
                <a:latin typeface="+mj-lt"/>
              </a:endParaRPr>
            </a:p>
          </p:txBody>
        </p:sp>
        <p:sp>
          <p:nvSpPr>
            <p:cNvPr id="23" name="TextBox 22">
              <a:extLst>
                <a:ext uri="{FF2B5EF4-FFF2-40B4-BE49-F238E27FC236}">
                  <a16:creationId xmlns:a16="http://schemas.microsoft.com/office/drawing/2014/main" id="{594B0010-167A-460F-A2C4-01A99BB5B32D}"/>
                </a:ext>
              </a:extLst>
            </p:cNvPr>
            <p:cNvSpPr txBox="1"/>
            <p:nvPr/>
          </p:nvSpPr>
          <p:spPr>
            <a:xfrm>
              <a:off x="3863110" y="3588493"/>
              <a:ext cx="499278" cy="461665"/>
            </a:xfrm>
            <a:prstGeom prst="rect">
              <a:avLst/>
            </a:prstGeom>
            <a:noFill/>
            <a:ln>
              <a:noFill/>
            </a:ln>
          </p:spPr>
          <p:txBody>
            <a:bodyPr wrap="square" rtlCol="0">
              <a:spAutoFit/>
            </a:bodyPr>
            <a:lstStyle/>
            <a:p>
              <a:pPr>
                <a:buNone/>
              </a:pPr>
              <a:r>
                <a:rPr lang="en-GB" sz="2400" dirty="0">
                  <a:solidFill>
                    <a:srgbClr val="00628C"/>
                  </a:solidFill>
                  <a:latin typeface="+mj-lt"/>
                </a:rPr>
                <a:t>c)</a:t>
              </a:r>
            </a:p>
          </p:txBody>
        </p:sp>
      </p:grpSp>
      <p:grpSp>
        <p:nvGrpSpPr>
          <p:cNvPr id="24" name="Group 23">
            <a:extLst>
              <a:ext uri="{FF2B5EF4-FFF2-40B4-BE49-F238E27FC236}">
                <a16:creationId xmlns:a16="http://schemas.microsoft.com/office/drawing/2014/main" id="{7263ABF1-96B0-4627-941B-52C8F55EF857}"/>
              </a:ext>
            </a:extLst>
          </p:cNvPr>
          <p:cNvGrpSpPr/>
          <p:nvPr/>
        </p:nvGrpSpPr>
        <p:grpSpPr>
          <a:xfrm>
            <a:off x="905203" y="2975612"/>
            <a:ext cx="3240359" cy="462885"/>
            <a:chOff x="3871075" y="2898137"/>
            <a:chExt cx="2989675" cy="462885"/>
          </a:xfrm>
        </p:grpSpPr>
        <p:sp>
          <p:nvSpPr>
            <p:cNvPr id="25" name="TextBox 24">
              <a:extLst>
                <a:ext uri="{FF2B5EF4-FFF2-40B4-BE49-F238E27FC236}">
                  <a16:creationId xmlns:a16="http://schemas.microsoft.com/office/drawing/2014/main" id="{EB9ACEE7-3AA0-4EDE-A824-B59CDA7ADDC1}"/>
                </a:ext>
              </a:extLst>
            </p:cNvPr>
            <p:cNvSpPr txBox="1"/>
            <p:nvPr/>
          </p:nvSpPr>
          <p:spPr>
            <a:xfrm>
              <a:off x="4227780" y="2899357"/>
              <a:ext cx="1859804" cy="461665"/>
            </a:xfrm>
            <a:prstGeom prst="rect">
              <a:avLst/>
            </a:prstGeom>
            <a:noFill/>
            <a:ln>
              <a:noFill/>
            </a:ln>
          </p:spPr>
          <p:txBody>
            <a:bodyPr wrap="square" rtlCol="0">
              <a:spAutoFit/>
            </a:bodyPr>
            <a:lstStyle/>
            <a:p>
              <a:pPr>
                <a:buNone/>
              </a:pPr>
              <a:r>
                <a:rPr lang="en-GB" sz="2400" dirty="0">
                  <a:solidFill>
                    <a:srgbClr val="585858"/>
                  </a:solidFill>
                  <a:latin typeface="+mj-lt"/>
                </a:rPr>
                <a:t>3 – 3 + 1 –</a:t>
              </a:r>
            </a:p>
          </p:txBody>
        </p:sp>
        <p:sp>
          <p:nvSpPr>
            <p:cNvPr id="26" name="TextBox 25">
              <a:extLst>
                <a:ext uri="{FF2B5EF4-FFF2-40B4-BE49-F238E27FC236}">
                  <a16:creationId xmlns:a16="http://schemas.microsoft.com/office/drawing/2014/main" id="{4E4DE225-B712-4905-9AB7-26974A328981}"/>
                </a:ext>
              </a:extLst>
            </p:cNvPr>
            <p:cNvSpPr txBox="1"/>
            <p:nvPr/>
          </p:nvSpPr>
          <p:spPr>
            <a:xfrm>
              <a:off x="6288085" y="2899357"/>
              <a:ext cx="572665" cy="461665"/>
            </a:xfrm>
            <a:prstGeom prst="rect">
              <a:avLst/>
            </a:prstGeom>
            <a:noFill/>
            <a:ln>
              <a:noFill/>
            </a:ln>
          </p:spPr>
          <p:txBody>
            <a:bodyPr wrap="none" rtlCol="0">
              <a:spAutoFit/>
            </a:bodyPr>
            <a:lstStyle/>
            <a:p>
              <a:pPr>
                <a:buNone/>
              </a:pPr>
              <a:r>
                <a:rPr lang="en-GB" sz="2400" dirty="0">
                  <a:solidFill>
                    <a:srgbClr val="585858"/>
                  </a:solidFill>
                  <a:latin typeface="+mj-lt"/>
                </a:rPr>
                <a:t>= 0</a:t>
              </a:r>
            </a:p>
          </p:txBody>
        </p:sp>
        <p:sp>
          <p:nvSpPr>
            <p:cNvPr id="27" name="TextBox 26">
              <a:extLst>
                <a:ext uri="{FF2B5EF4-FFF2-40B4-BE49-F238E27FC236}">
                  <a16:creationId xmlns:a16="http://schemas.microsoft.com/office/drawing/2014/main" id="{74CB7D4C-048E-45EC-A2A1-ACE5E69ECF0B}"/>
                </a:ext>
              </a:extLst>
            </p:cNvPr>
            <p:cNvSpPr txBox="1"/>
            <p:nvPr/>
          </p:nvSpPr>
          <p:spPr>
            <a:xfrm>
              <a:off x="5756585" y="2899357"/>
              <a:ext cx="522000" cy="461665"/>
            </a:xfrm>
            <a:prstGeom prst="rect">
              <a:avLst/>
            </a:prstGeom>
            <a:noFill/>
            <a:ln>
              <a:solidFill>
                <a:srgbClr val="008080"/>
              </a:solidFill>
            </a:ln>
          </p:spPr>
          <p:txBody>
            <a:bodyPr wrap="square" rtlCol="0">
              <a:spAutoFit/>
            </a:bodyPr>
            <a:lstStyle/>
            <a:p>
              <a:pPr>
                <a:buNone/>
              </a:pPr>
              <a:endParaRPr lang="en-GB" sz="2400" dirty="0">
                <a:solidFill>
                  <a:srgbClr val="585858"/>
                </a:solidFill>
                <a:latin typeface="+mj-lt"/>
              </a:endParaRPr>
            </a:p>
          </p:txBody>
        </p:sp>
        <p:sp>
          <p:nvSpPr>
            <p:cNvPr id="28" name="TextBox 27">
              <a:extLst>
                <a:ext uri="{FF2B5EF4-FFF2-40B4-BE49-F238E27FC236}">
                  <a16:creationId xmlns:a16="http://schemas.microsoft.com/office/drawing/2014/main" id="{43732406-8173-4C29-9A64-163CD43CF9F0}"/>
                </a:ext>
              </a:extLst>
            </p:cNvPr>
            <p:cNvSpPr txBox="1"/>
            <p:nvPr/>
          </p:nvSpPr>
          <p:spPr>
            <a:xfrm>
              <a:off x="3871075" y="2898137"/>
              <a:ext cx="499278" cy="461665"/>
            </a:xfrm>
            <a:prstGeom prst="rect">
              <a:avLst/>
            </a:prstGeom>
            <a:noFill/>
            <a:ln>
              <a:noFill/>
            </a:ln>
          </p:spPr>
          <p:txBody>
            <a:bodyPr wrap="square" rtlCol="0">
              <a:spAutoFit/>
            </a:bodyPr>
            <a:lstStyle/>
            <a:p>
              <a:pPr>
                <a:buNone/>
              </a:pPr>
              <a:r>
                <a:rPr lang="en-GB" sz="2400" dirty="0">
                  <a:solidFill>
                    <a:srgbClr val="00628C"/>
                  </a:solidFill>
                  <a:latin typeface="+mj-lt"/>
                </a:rPr>
                <a:t>b)</a:t>
              </a:r>
            </a:p>
          </p:txBody>
        </p:sp>
      </p:grpSp>
      <p:grpSp>
        <p:nvGrpSpPr>
          <p:cNvPr id="29" name="Group 28">
            <a:extLst>
              <a:ext uri="{FF2B5EF4-FFF2-40B4-BE49-F238E27FC236}">
                <a16:creationId xmlns:a16="http://schemas.microsoft.com/office/drawing/2014/main" id="{DC4E5CA8-3A73-4B7D-AEEA-4BB5603F3FCD}"/>
              </a:ext>
            </a:extLst>
          </p:cNvPr>
          <p:cNvGrpSpPr/>
          <p:nvPr/>
        </p:nvGrpSpPr>
        <p:grpSpPr>
          <a:xfrm>
            <a:off x="908548" y="2235658"/>
            <a:ext cx="3240359" cy="479185"/>
            <a:chOff x="3848355" y="2173956"/>
            <a:chExt cx="2989675" cy="479185"/>
          </a:xfrm>
        </p:grpSpPr>
        <p:sp>
          <p:nvSpPr>
            <p:cNvPr id="30" name="TextBox 29">
              <a:extLst>
                <a:ext uri="{FF2B5EF4-FFF2-40B4-BE49-F238E27FC236}">
                  <a16:creationId xmlns:a16="http://schemas.microsoft.com/office/drawing/2014/main" id="{49EF313D-3E32-4499-8D3D-6134AB9F88A8}"/>
                </a:ext>
              </a:extLst>
            </p:cNvPr>
            <p:cNvSpPr txBox="1"/>
            <p:nvPr/>
          </p:nvSpPr>
          <p:spPr>
            <a:xfrm>
              <a:off x="4204621" y="2191476"/>
              <a:ext cx="1519220" cy="461665"/>
            </a:xfrm>
            <a:prstGeom prst="rect">
              <a:avLst/>
            </a:prstGeom>
            <a:noFill/>
            <a:ln>
              <a:noFill/>
            </a:ln>
          </p:spPr>
          <p:txBody>
            <a:bodyPr wrap="none" rtlCol="0">
              <a:spAutoFit/>
            </a:bodyPr>
            <a:lstStyle/>
            <a:p>
              <a:pPr>
                <a:buNone/>
              </a:pPr>
              <a:r>
                <a:rPr lang="en-GB" sz="2400" dirty="0">
                  <a:solidFill>
                    <a:srgbClr val="585858"/>
                  </a:solidFill>
                  <a:latin typeface="+mj-lt"/>
                </a:rPr>
                <a:t>3 + 4 – 4 –</a:t>
              </a:r>
            </a:p>
          </p:txBody>
        </p:sp>
        <p:sp>
          <p:nvSpPr>
            <p:cNvPr id="31" name="TextBox 30">
              <a:extLst>
                <a:ext uri="{FF2B5EF4-FFF2-40B4-BE49-F238E27FC236}">
                  <a16:creationId xmlns:a16="http://schemas.microsoft.com/office/drawing/2014/main" id="{21C90A13-D7C5-424D-A9F2-FD58BCB6BA1D}"/>
                </a:ext>
              </a:extLst>
            </p:cNvPr>
            <p:cNvSpPr txBox="1"/>
            <p:nvPr/>
          </p:nvSpPr>
          <p:spPr>
            <a:xfrm>
              <a:off x="6265365" y="2190936"/>
              <a:ext cx="572665" cy="461665"/>
            </a:xfrm>
            <a:prstGeom prst="rect">
              <a:avLst/>
            </a:prstGeom>
            <a:noFill/>
            <a:ln>
              <a:noFill/>
            </a:ln>
          </p:spPr>
          <p:txBody>
            <a:bodyPr wrap="none" rtlCol="0">
              <a:spAutoFit/>
            </a:bodyPr>
            <a:lstStyle/>
            <a:p>
              <a:pPr>
                <a:buNone/>
              </a:pPr>
              <a:r>
                <a:rPr lang="en-GB" sz="2400" dirty="0">
                  <a:solidFill>
                    <a:srgbClr val="585858"/>
                  </a:solidFill>
                  <a:latin typeface="+mj-lt"/>
                </a:rPr>
                <a:t>= 0</a:t>
              </a:r>
            </a:p>
          </p:txBody>
        </p:sp>
        <p:sp>
          <p:nvSpPr>
            <p:cNvPr id="32" name="TextBox 31">
              <a:extLst>
                <a:ext uri="{FF2B5EF4-FFF2-40B4-BE49-F238E27FC236}">
                  <a16:creationId xmlns:a16="http://schemas.microsoft.com/office/drawing/2014/main" id="{91A87AAD-FE76-4464-9C19-FA9B692C4E11}"/>
                </a:ext>
              </a:extLst>
            </p:cNvPr>
            <p:cNvSpPr txBox="1"/>
            <p:nvPr/>
          </p:nvSpPr>
          <p:spPr>
            <a:xfrm>
              <a:off x="5733865" y="2191475"/>
              <a:ext cx="522000" cy="461665"/>
            </a:xfrm>
            <a:prstGeom prst="rect">
              <a:avLst/>
            </a:prstGeom>
            <a:noFill/>
            <a:ln>
              <a:solidFill>
                <a:srgbClr val="008080"/>
              </a:solidFill>
            </a:ln>
          </p:spPr>
          <p:txBody>
            <a:bodyPr wrap="square" rtlCol="0">
              <a:spAutoFit/>
            </a:bodyPr>
            <a:lstStyle/>
            <a:p>
              <a:pPr>
                <a:buNone/>
              </a:pPr>
              <a:endParaRPr lang="en-GB" sz="2400" dirty="0">
                <a:solidFill>
                  <a:srgbClr val="585858"/>
                </a:solidFill>
                <a:latin typeface="+mj-lt"/>
              </a:endParaRPr>
            </a:p>
          </p:txBody>
        </p:sp>
        <p:sp>
          <p:nvSpPr>
            <p:cNvPr id="33" name="TextBox 32">
              <a:extLst>
                <a:ext uri="{FF2B5EF4-FFF2-40B4-BE49-F238E27FC236}">
                  <a16:creationId xmlns:a16="http://schemas.microsoft.com/office/drawing/2014/main" id="{6A3AD957-E7A7-43B5-97B8-D29442B35AA9}"/>
                </a:ext>
              </a:extLst>
            </p:cNvPr>
            <p:cNvSpPr txBox="1"/>
            <p:nvPr/>
          </p:nvSpPr>
          <p:spPr>
            <a:xfrm>
              <a:off x="3848355" y="2173956"/>
              <a:ext cx="499278" cy="461665"/>
            </a:xfrm>
            <a:prstGeom prst="rect">
              <a:avLst/>
            </a:prstGeom>
            <a:noFill/>
            <a:ln>
              <a:noFill/>
            </a:ln>
          </p:spPr>
          <p:txBody>
            <a:bodyPr wrap="square" rtlCol="0">
              <a:spAutoFit/>
            </a:bodyPr>
            <a:lstStyle/>
            <a:p>
              <a:pPr>
                <a:buNone/>
              </a:pPr>
              <a:r>
                <a:rPr lang="en-GB" sz="2400" dirty="0">
                  <a:solidFill>
                    <a:srgbClr val="00628C"/>
                  </a:solidFill>
                  <a:latin typeface="+mj-lt"/>
                </a:rPr>
                <a:t>a)</a:t>
              </a:r>
            </a:p>
          </p:txBody>
        </p:sp>
      </p:grpSp>
    </p:spTree>
    <p:custDataLst>
      <p:tags r:id="rId1"/>
    </p:custDataLst>
    <p:extLst>
      <p:ext uri="{BB962C8B-B14F-4D97-AF65-F5344CB8AC3E}">
        <p14:creationId xmlns:p14="http://schemas.microsoft.com/office/powerpoint/2010/main" val="63982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A3F060E-95AE-40BD-A03F-A335A387DC43}"/>
              </a:ext>
            </a:extLst>
          </p:cNvPr>
          <p:cNvSpPr>
            <a:spLocks noGrp="1"/>
          </p:cNvSpPr>
          <p:nvPr>
            <p:ph type="title"/>
          </p:nvPr>
        </p:nvSpPr>
        <p:spPr>
          <a:xfrm>
            <a:off x="116849" y="443915"/>
            <a:ext cx="10593151" cy="426170"/>
          </a:xfrm>
        </p:spPr>
        <p:txBody>
          <a:bodyPr/>
          <a:lstStyle/>
          <a:p>
            <a:r>
              <a:rPr lang="en-GB" sz="2000" b="1" dirty="0"/>
              <a:t>Use ‘zero pairs’ to partition a number</a:t>
            </a:r>
          </a:p>
        </p:txBody>
      </p:sp>
      <p:sp>
        <p:nvSpPr>
          <p:cNvPr id="11" name="TextBox 10">
            <a:extLst>
              <a:ext uri="{FF2B5EF4-FFF2-40B4-BE49-F238E27FC236}">
                <a16:creationId xmlns:a16="http://schemas.microsoft.com/office/drawing/2014/main" id="{167C8BEF-0A27-4431-B6B9-362B78F9B5CA}"/>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a:t>
            </a:r>
            <a:endParaRPr lang="en-GB" dirty="0"/>
          </a:p>
        </p:txBody>
      </p:sp>
      <p:sp>
        <p:nvSpPr>
          <p:cNvPr id="12" name="Rectangle 1">
            <a:extLst>
              <a:ext uri="{FF2B5EF4-FFF2-40B4-BE49-F238E27FC236}">
                <a16:creationId xmlns:a16="http://schemas.microsoft.com/office/drawing/2014/main" id="{1E31CAD1-06CB-4B49-84D4-C94170D3143C}"/>
              </a:ext>
            </a:extLst>
          </p:cNvPr>
          <p:cNvSpPr>
            <a:spLocks noChangeArrowheads="1"/>
          </p:cNvSpPr>
          <p:nvPr/>
        </p:nvSpPr>
        <p:spPr bwMode="auto">
          <a:xfrm>
            <a:off x="1350783" y="1532994"/>
            <a:ext cx="3555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These counters show -2.</a:t>
            </a:r>
          </a:p>
        </p:txBody>
      </p:sp>
      <p:sp>
        <p:nvSpPr>
          <p:cNvPr id="13" name="Rectangle 1">
            <a:extLst>
              <a:ext uri="{FF2B5EF4-FFF2-40B4-BE49-F238E27FC236}">
                <a16:creationId xmlns:a16="http://schemas.microsoft.com/office/drawing/2014/main" id="{05B86967-9CC2-4591-9E85-B6BD09FFC84F}"/>
              </a:ext>
            </a:extLst>
          </p:cNvPr>
          <p:cNvSpPr>
            <a:spLocks noChangeArrowheads="1"/>
          </p:cNvSpPr>
          <p:nvPr/>
        </p:nvSpPr>
        <p:spPr bwMode="auto">
          <a:xfrm>
            <a:off x="6425903" y="1555496"/>
            <a:ext cx="42066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These counters also show -2.</a:t>
            </a:r>
          </a:p>
        </p:txBody>
      </p:sp>
      <p:sp>
        <p:nvSpPr>
          <p:cNvPr id="14" name="Rectangle 1">
            <a:extLst>
              <a:ext uri="{FF2B5EF4-FFF2-40B4-BE49-F238E27FC236}">
                <a16:creationId xmlns:a16="http://schemas.microsoft.com/office/drawing/2014/main" id="{019C401E-F885-4388-B5D9-FA3384AE42A6}"/>
              </a:ext>
            </a:extLst>
          </p:cNvPr>
          <p:cNvSpPr>
            <a:spLocks noChangeArrowheads="1"/>
          </p:cNvSpPr>
          <p:nvPr/>
        </p:nvSpPr>
        <p:spPr bwMode="auto">
          <a:xfrm>
            <a:off x="2291172" y="4697910"/>
            <a:ext cx="7609659"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1200"/>
              </a:spcAft>
              <a:buClrTx/>
              <a:buSzTx/>
              <a:buFontTx/>
              <a:buNone/>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Find more arrangements of counters to show -2.</a:t>
            </a:r>
          </a:p>
          <a:p>
            <a:pPr marL="0" marR="0" lvl="0" indent="0" algn="ctr" defTabSz="914400" rtl="0" eaLnBrk="0" fontAlgn="base" latinLnBrk="0" hangingPunct="0">
              <a:lnSpc>
                <a:spcPct val="100000"/>
              </a:lnSpc>
              <a:spcBef>
                <a:spcPct val="0"/>
              </a:spcBef>
              <a:spcAft>
                <a:spcPts val="1200"/>
              </a:spcAft>
              <a:buClrTx/>
              <a:buSzTx/>
              <a:buFontTx/>
              <a:buNone/>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Describe how you found these arrangements.</a:t>
            </a:r>
          </a:p>
        </p:txBody>
      </p:sp>
      <p:pic>
        <p:nvPicPr>
          <p:cNvPr id="15" name="Picture 14">
            <a:extLst>
              <a:ext uri="{FF2B5EF4-FFF2-40B4-BE49-F238E27FC236}">
                <a16:creationId xmlns:a16="http://schemas.microsoft.com/office/drawing/2014/main" id="{ABA81866-3E30-421D-809B-9723287B7A5F}"/>
              </a:ext>
            </a:extLst>
          </p:cNvPr>
          <p:cNvPicPr/>
          <p:nvPr/>
        </p:nvPicPr>
        <p:blipFill rotWithShape="1">
          <a:blip r:embed="rId3">
            <a:extLst>
              <a:ext uri="{28A0092B-C50C-407E-A947-70E740481C1C}">
                <a14:useLocalDpi xmlns:a14="http://schemas.microsoft.com/office/drawing/2010/main" val="0"/>
              </a:ext>
            </a:extLst>
          </a:blip>
          <a:srcRect l="29609" r="32764"/>
          <a:stretch/>
        </p:blipFill>
        <p:spPr bwMode="auto">
          <a:xfrm>
            <a:off x="1271464" y="2149678"/>
            <a:ext cx="3714421" cy="2719482"/>
          </a:xfrm>
          <a:prstGeom prst="rect">
            <a:avLst/>
          </a:prstGeom>
          <a:noFill/>
          <a:ln>
            <a:noFill/>
          </a:ln>
        </p:spPr>
      </p:pic>
      <p:pic>
        <p:nvPicPr>
          <p:cNvPr id="16" name="Picture 15">
            <a:extLst>
              <a:ext uri="{FF2B5EF4-FFF2-40B4-BE49-F238E27FC236}">
                <a16:creationId xmlns:a16="http://schemas.microsoft.com/office/drawing/2014/main" id="{213F6C06-2E85-472B-9F1D-0A24940EDFF9}"/>
              </a:ext>
            </a:extLst>
          </p:cNvPr>
          <p:cNvPicPr/>
          <p:nvPr/>
        </p:nvPicPr>
        <p:blipFill rotWithShape="1">
          <a:blip r:embed="rId4">
            <a:extLst>
              <a:ext uri="{28A0092B-C50C-407E-A947-70E740481C1C}">
                <a14:useLocalDpi xmlns:a14="http://schemas.microsoft.com/office/drawing/2010/main" val="0"/>
              </a:ext>
            </a:extLst>
          </a:blip>
          <a:srcRect l="36522" t="-1592" r="36041" b="7962"/>
          <a:stretch/>
        </p:blipFill>
        <p:spPr bwMode="auto">
          <a:xfrm>
            <a:off x="7211978" y="2552282"/>
            <a:ext cx="2668906" cy="1740814"/>
          </a:xfrm>
          <a:prstGeom prst="rect">
            <a:avLst/>
          </a:prstGeom>
          <a:noFill/>
          <a:ln>
            <a:noFill/>
          </a:ln>
        </p:spPr>
      </p:pic>
    </p:spTree>
    <p:extLst>
      <p:ext uri="{BB962C8B-B14F-4D97-AF65-F5344CB8AC3E}">
        <p14:creationId xmlns:p14="http://schemas.microsoft.com/office/powerpoint/2010/main" val="71725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101353" y="1669523"/>
            <a:ext cx="4652943"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you link this representation to the symmetry of the number line around zero?</a:t>
            </a:r>
          </a:p>
          <a:p>
            <a:pPr marL="360000" lvl="1" fontAlgn="auto">
              <a:lnSpc>
                <a:spcPct val="100000"/>
              </a:lnSpc>
              <a:spcBef>
                <a:spcPts val="0"/>
              </a:spcBef>
              <a:spcAft>
                <a:spcPts val="1200"/>
              </a:spcAft>
              <a:buClrTx/>
            </a:pPr>
            <a:r>
              <a:rPr lang="en-GB" sz="2400" dirty="0"/>
              <a:t>How might you use this representation to extend student’s understanding of partitioning numbers to include negative numbers?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53289" y="1676541"/>
            <a:ext cx="6748064" cy="415159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4D80421F-1872-4C7A-BBD2-DC737654C663}"/>
              </a:ext>
            </a:extLst>
          </p:cNvPr>
          <p:cNvSpPr>
            <a:spLocks noGrp="1"/>
          </p:cNvSpPr>
          <p:nvPr>
            <p:ph type="title"/>
          </p:nvPr>
        </p:nvSpPr>
        <p:spPr>
          <a:xfrm>
            <a:off x="116849" y="443915"/>
            <a:ext cx="10593151" cy="426170"/>
          </a:xfrm>
        </p:spPr>
        <p:txBody>
          <a:bodyPr/>
          <a:lstStyle/>
          <a:p>
            <a:r>
              <a:rPr lang="en-GB" sz="2000" b="1" dirty="0"/>
              <a:t>Use ‘zero pairs’ to partition a number</a:t>
            </a:r>
          </a:p>
        </p:txBody>
      </p:sp>
      <p:sp>
        <p:nvSpPr>
          <p:cNvPr id="8" name="TextBox 7">
            <a:extLst>
              <a:ext uri="{FF2B5EF4-FFF2-40B4-BE49-F238E27FC236}">
                <a16:creationId xmlns:a16="http://schemas.microsoft.com/office/drawing/2014/main" id="{2371FE57-D07A-4932-8A36-1E89BE823220}"/>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a:t>
            </a:r>
            <a:endParaRPr lang="en-GB" dirty="0"/>
          </a:p>
        </p:txBody>
      </p:sp>
      <p:sp>
        <p:nvSpPr>
          <p:cNvPr id="9" name="Rectangle 1">
            <a:extLst>
              <a:ext uri="{FF2B5EF4-FFF2-40B4-BE49-F238E27FC236}">
                <a16:creationId xmlns:a16="http://schemas.microsoft.com/office/drawing/2014/main" id="{C551FB32-6930-4E20-9B7B-7F9F627B938F}"/>
              </a:ext>
            </a:extLst>
          </p:cNvPr>
          <p:cNvSpPr>
            <a:spLocks noChangeArrowheads="1"/>
          </p:cNvSpPr>
          <p:nvPr/>
        </p:nvSpPr>
        <p:spPr bwMode="auto">
          <a:xfrm>
            <a:off x="444692" y="1888016"/>
            <a:ext cx="27109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These counters show -2.</a:t>
            </a:r>
          </a:p>
        </p:txBody>
      </p:sp>
      <p:sp>
        <p:nvSpPr>
          <p:cNvPr id="10" name="Rectangle 1">
            <a:extLst>
              <a:ext uri="{FF2B5EF4-FFF2-40B4-BE49-F238E27FC236}">
                <a16:creationId xmlns:a16="http://schemas.microsoft.com/office/drawing/2014/main" id="{74712EEC-EEF4-4982-A97C-3E34E539D6C7}"/>
              </a:ext>
            </a:extLst>
          </p:cNvPr>
          <p:cNvSpPr>
            <a:spLocks noChangeArrowheads="1"/>
          </p:cNvSpPr>
          <p:nvPr/>
        </p:nvSpPr>
        <p:spPr bwMode="auto">
          <a:xfrm>
            <a:off x="3861371" y="1888016"/>
            <a:ext cx="31983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These counters also show -2.</a:t>
            </a:r>
          </a:p>
        </p:txBody>
      </p:sp>
      <p:sp>
        <p:nvSpPr>
          <p:cNvPr id="11" name="Rectangle 1">
            <a:extLst>
              <a:ext uri="{FF2B5EF4-FFF2-40B4-BE49-F238E27FC236}">
                <a16:creationId xmlns:a16="http://schemas.microsoft.com/office/drawing/2014/main" id="{4FBA47E3-AF35-45B4-BB04-046FCAA18FA2}"/>
              </a:ext>
            </a:extLst>
          </p:cNvPr>
          <p:cNvSpPr>
            <a:spLocks noChangeArrowheads="1"/>
          </p:cNvSpPr>
          <p:nvPr/>
        </p:nvSpPr>
        <p:spPr bwMode="auto">
          <a:xfrm>
            <a:off x="689075" y="4933551"/>
            <a:ext cx="591098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1200"/>
              </a:spcAft>
              <a:buClrTx/>
              <a:buSzTx/>
              <a:buFontTx/>
              <a:buNone/>
              <a:tabLst/>
            </a:pPr>
            <a:r>
              <a:rPr kumimoji="0" lang="en-GB" altLang="en-US" sz="18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Find more arrangements of counters to show -2.</a:t>
            </a:r>
          </a:p>
          <a:p>
            <a:pPr marL="0" marR="0" lvl="0" indent="0" algn="ctr" defTabSz="914400" rtl="0" eaLnBrk="0" fontAlgn="base" latinLnBrk="0" hangingPunct="0">
              <a:lnSpc>
                <a:spcPct val="100000"/>
              </a:lnSpc>
              <a:spcBef>
                <a:spcPct val="0"/>
              </a:spcBef>
              <a:spcAft>
                <a:spcPts val="1200"/>
              </a:spcAft>
              <a:buClrTx/>
              <a:buSzTx/>
              <a:buFontTx/>
              <a:buNone/>
              <a:tabLst/>
            </a:pPr>
            <a:r>
              <a:rPr kumimoji="0" lang="en-GB" altLang="en-US" sz="18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Describe how you found these arrangements.</a:t>
            </a:r>
          </a:p>
        </p:txBody>
      </p:sp>
      <p:pic>
        <p:nvPicPr>
          <p:cNvPr id="12" name="Picture 11">
            <a:extLst>
              <a:ext uri="{FF2B5EF4-FFF2-40B4-BE49-F238E27FC236}">
                <a16:creationId xmlns:a16="http://schemas.microsoft.com/office/drawing/2014/main" id="{C8E93A23-DA07-4DEE-A181-AF8A6C72C338}"/>
              </a:ext>
            </a:extLst>
          </p:cNvPr>
          <p:cNvPicPr/>
          <p:nvPr/>
        </p:nvPicPr>
        <p:blipFill rotWithShape="1">
          <a:blip r:embed="rId4">
            <a:extLst>
              <a:ext uri="{28A0092B-C50C-407E-A947-70E740481C1C}">
                <a14:useLocalDpi xmlns:a14="http://schemas.microsoft.com/office/drawing/2010/main" val="0"/>
              </a:ext>
            </a:extLst>
          </a:blip>
          <a:srcRect l="29609" r="32764"/>
          <a:stretch/>
        </p:blipFill>
        <p:spPr bwMode="auto">
          <a:xfrm>
            <a:off x="444692" y="2468822"/>
            <a:ext cx="2957597" cy="2208087"/>
          </a:xfrm>
          <a:prstGeom prst="rect">
            <a:avLst/>
          </a:prstGeom>
          <a:noFill/>
          <a:ln>
            <a:noFill/>
          </a:ln>
        </p:spPr>
      </p:pic>
      <p:pic>
        <p:nvPicPr>
          <p:cNvPr id="13" name="Picture 12">
            <a:extLst>
              <a:ext uri="{FF2B5EF4-FFF2-40B4-BE49-F238E27FC236}">
                <a16:creationId xmlns:a16="http://schemas.microsoft.com/office/drawing/2014/main" id="{1149E193-119B-4E05-BE51-3C3A9583E69A}"/>
              </a:ext>
            </a:extLst>
          </p:cNvPr>
          <p:cNvPicPr/>
          <p:nvPr/>
        </p:nvPicPr>
        <p:blipFill rotWithShape="1">
          <a:blip r:embed="rId5">
            <a:extLst>
              <a:ext uri="{28A0092B-C50C-407E-A947-70E740481C1C}">
                <a14:useLocalDpi xmlns:a14="http://schemas.microsoft.com/office/drawing/2010/main" val="0"/>
              </a:ext>
            </a:extLst>
          </a:blip>
          <a:srcRect l="36522" t="-1592" r="36041" b="7962"/>
          <a:stretch/>
        </p:blipFill>
        <p:spPr bwMode="auto">
          <a:xfrm>
            <a:off x="4364410" y="2589616"/>
            <a:ext cx="2192231" cy="1374614"/>
          </a:xfrm>
          <a:prstGeom prst="rect">
            <a:avLst/>
          </a:prstGeom>
          <a:noFill/>
          <a:ln>
            <a:noFill/>
          </a:ln>
        </p:spPr>
      </p:pic>
    </p:spTree>
    <p:custDataLst>
      <p:tags r:id="rId1"/>
    </p:custDataLst>
    <p:extLst>
      <p:ext uri="{BB962C8B-B14F-4D97-AF65-F5344CB8AC3E}">
        <p14:creationId xmlns:p14="http://schemas.microsoft.com/office/powerpoint/2010/main" val="197207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03687" cy="426170"/>
          </a:xfrm>
        </p:spPr>
        <p:txBody>
          <a:bodyPr>
            <a:normAutofit fontScale="90000"/>
          </a:bodyPr>
          <a:lstStyle/>
          <a:p>
            <a:r>
              <a:rPr lang="en-GB" sz="2000" b="1" dirty="0"/>
              <a:t>Expand understanding of addition and subtraction to include calculation with negative numbers</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3a</a:t>
            </a:r>
            <a:endParaRPr lang="en-GB" dirty="0"/>
          </a:p>
        </p:txBody>
      </p:sp>
      <p:sp>
        <p:nvSpPr>
          <p:cNvPr id="5" name="Rectangle 1">
            <a:extLst>
              <a:ext uri="{FF2B5EF4-FFF2-40B4-BE49-F238E27FC236}">
                <a16:creationId xmlns:a16="http://schemas.microsoft.com/office/drawing/2014/main" id="{28F31CA5-31D6-46C1-A842-C0FE8F0C2891}"/>
              </a:ext>
            </a:extLst>
          </p:cNvPr>
          <p:cNvSpPr>
            <a:spLocks noChangeArrowheads="1"/>
          </p:cNvSpPr>
          <p:nvPr/>
        </p:nvSpPr>
        <p:spPr bwMode="auto">
          <a:xfrm>
            <a:off x="581379" y="2053034"/>
            <a:ext cx="3555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These counters show -2.</a:t>
            </a:r>
          </a:p>
        </p:txBody>
      </p:sp>
      <p:pic>
        <p:nvPicPr>
          <p:cNvPr id="7" name="Picture 6">
            <a:extLst>
              <a:ext uri="{FF2B5EF4-FFF2-40B4-BE49-F238E27FC236}">
                <a16:creationId xmlns:a16="http://schemas.microsoft.com/office/drawing/2014/main" id="{28E8DAC4-1911-42D5-84BA-2171002A6F12}"/>
              </a:ext>
            </a:extLst>
          </p:cNvPr>
          <p:cNvPicPr/>
          <p:nvPr/>
        </p:nvPicPr>
        <p:blipFill rotWithShape="1">
          <a:blip r:embed="rId3">
            <a:extLst>
              <a:ext uri="{28A0092B-C50C-407E-A947-70E740481C1C}">
                <a14:useLocalDpi xmlns:a14="http://schemas.microsoft.com/office/drawing/2010/main" val="0"/>
              </a:ext>
            </a:extLst>
          </a:blip>
          <a:srcRect l="29609" r="32764"/>
          <a:stretch/>
        </p:blipFill>
        <p:spPr bwMode="auto">
          <a:xfrm>
            <a:off x="581379" y="2708920"/>
            <a:ext cx="3714421" cy="2719482"/>
          </a:xfrm>
          <a:prstGeom prst="rect">
            <a:avLst/>
          </a:prstGeom>
          <a:noFill/>
          <a:ln>
            <a:noFill/>
          </a:ln>
        </p:spPr>
      </p:pic>
      <p:graphicFrame>
        <p:nvGraphicFramePr>
          <p:cNvPr id="12" name="Table 4">
            <a:extLst>
              <a:ext uri="{FF2B5EF4-FFF2-40B4-BE49-F238E27FC236}">
                <a16:creationId xmlns:a16="http://schemas.microsoft.com/office/drawing/2014/main" id="{D4D09F06-7411-4FE5-9C4C-2FF6010CA7A9}"/>
              </a:ext>
            </a:extLst>
          </p:cNvPr>
          <p:cNvGraphicFramePr>
            <a:graphicFrameLocks noGrp="1"/>
          </p:cNvGraphicFramePr>
          <p:nvPr>
            <p:extLst>
              <p:ext uri="{D42A27DB-BD31-4B8C-83A1-F6EECF244321}">
                <p14:modId xmlns:p14="http://schemas.microsoft.com/office/powerpoint/2010/main" val="3752818014"/>
              </p:ext>
            </p:extLst>
          </p:nvPr>
        </p:nvGraphicFramePr>
        <p:xfrm>
          <a:off x="5006868" y="2053034"/>
          <a:ext cx="6732000" cy="246888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093316900"/>
                    </a:ext>
                  </a:extLst>
                </a:gridCol>
                <a:gridCol w="6192000">
                  <a:extLst>
                    <a:ext uri="{9D8B030D-6E8A-4147-A177-3AD203B41FA5}">
                      <a16:colId xmlns:a16="http://schemas.microsoft.com/office/drawing/2014/main" val="4277019026"/>
                    </a:ext>
                  </a:extLst>
                </a:gridCol>
              </a:tblGrid>
              <a:tr h="6193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Another counter is added and the value changes to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157701052"/>
                  </a:ext>
                </a:extLst>
              </a:tr>
              <a:tr h="725563">
                <a:tc>
                  <a:txBody>
                    <a:bodyPr/>
                    <a:lstStyle/>
                    <a:p>
                      <a:r>
                        <a:rPr kumimoji="0" lang="en-GB" altLang="en-US" sz="2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t>
                      </a:r>
                      <a:r>
                        <a:rPr kumimoji="0" lang="en-GB" altLang="en-US" sz="2400" b="0" i="0" u="none" strike="noStrike" cap="none" normalizeH="0" baseline="0" dirty="0" err="1">
                          <a:ln>
                            <a:noFill/>
                          </a:ln>
                          <a:solidFill>
                            <a:srgbClr val="00628C"/>
                          </a:solidFill>
                          <a:effectLst/>
                          <a:latin typeface="+mj-lt"/>
                          <a:ea typeface="Calibri" panose="020F0502020204030204" pitchFamily="34" charset="0"/>
                          <a:cs typeface="Times New Roman" panose="02020603050405020304" pitchFamily="18" charset="0"/>
                        </a:rPr>
                        <a:t>i</a:t>
                      </a:r>
                      <a:r>
                        <a:rPr kumimoji="0" lang="en-GB" altLang="en-US" sz="2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t>
                      </a:r>
                      <a:endParaRPr lang="en-GB" sz="24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Was the counter a positive or a negative? Explain how you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6385823"/>
                  </a:ext>
                </a:extLst>
              </a:tr>
              <a:tr h="370840">
                <a:tc>
                  <a:txBody>
                    <a:bodyPr/>
                    <a:lstStyle/>
                    <a:p>
                      <a:r>
                        <a:rPr kumimoji="0" lang="en-GB" altLang="en-US" sz="2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(ii)</a:t>
                      </a:r>
                      <a:endParaRPr lang="en-GB" sz="24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Write a number sentence to describe this.</a:t>
                      </a:r>
                      <a:endParaRPr lang="en-GB" sz="24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094901"/>
                  </a:ext>
                </a:extLst>
              </a:tr>
            </a:tbl>
          </a:graphicData>
        </a:graphic>
      </p:graphicFrame>
    </p:spTree>
    <p:extLst>
      <p:ext uri="{BB962C8B-B14F-4D97-AF65-F5344CB8AC3E}">
        <p14:creationId xmlns:p14="http://schemas.microsoft.com/office/powerpoint/2010/main" val="3713796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03687" cy="426170"/>
          </a:xfrm>
        </p:spPr>
        <p:txBody>
          <a:bodyPr>
            <a:normAutofit fontScale="90000"/>
          </a:bodyPr>
          <a:lstStyle/>
          <a:p>
            <a:r>
              <a:rPr lang="en-GB" sz="2000" b="1" dirty="0"/>
              <a:t>Expand understanding of addition and subtraction to include calculation with negative numbers</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3b</a:t>
            </a:r>
            <a:endParaRPr lang="en-GB" dirty="0"/>
          </a:p>
        </p:txBody>
      </p:sp>
      <p:sp>
        <p:nvSpPr>
          <p:cNvPr id="5" name="Rectangle 1">
            <a:extLst>
              <a:ext uri="{FF2B5EF4-FFF2-40B4-BE49-F238E27FC236}">
                <a16:creationId xmlns:a16="http://schemas.microsoft.com/office/drawing/2014/main" id="{28F31CA5-31D6-46C1-A842-C0FE8F0C2891}"/>
              </a:ext>
            </a:extLst>
          </p:cNvPr>
          <p:cNvSpPr>
            <a:spLocks noChangeArrowheads="1"/>
          </p:cNvSpPr>
          <p:nvPr/>
        </p:nvSpPr>
        <p:spPr bwMode="auto">
          <a:xfrm>
            <a:off x="581379" y="2053034"/>
            <a:ext cx="3555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These counters show -2.</a:t>
            </a:r>
          </a:p>
        </p:txBody>
      </p:sp>
      <p:pic>
        <p:nvPicPr>
          <p:cNvPr id="7" name="Picture 6">
            <a:extLst>
              <a:ext uri="{FF2B5EF4-FFF2-40B4-BE49-F238E27FC236}">
                <a16:creationId xmlns:a16="http://schemas.microsoft.com/office/drawing/2014/main" id="{28E8DAC4-1911-42D5-84BA-2171002A6F12}"/>
              </a:ext>
            </a:extLst>
          </p:cNvPr>
          <p:cNvPicPr/>
          <p:nvPr/>
        </p:nvPicPr>
        <p:blipFill rotWithShape="1">
          <a:blip r:embed="rId3">
            <a:extLst>
              <a:ext uri="{28A0092B-C50C-407E-A947-70E740481C1C}">
                <a14:useLocalDpi xmlns:a14="http://schemas.microsoft.com/office/drawing/2010/main" val="0"/>
              </a:ext>
            </a:extLst>
          </a:blip>
          <a:srcRect l="29609" r="32764"/>
          <a:stretch/>
        </p:blipFill>
        <p:spPr bwMode="auto">
          <a:xfrm>
            <a:off x="581379" y="2708920"/>
            <a:ext cx="3714421" cy="2719482"/>
          </a:xfrm>
          <a:prstGeom prst="rect">
            <a:avLst/>
          </a:prstGeom>
          <a:noFill/>
          <a:ln>
            <a:noFill/>
          </a:ln>
        </p:spPr>
      </p:pic>
      <p:graphicFrame>
        <p:nvGraphicFramePr>
          <p:cNvPr id="10" name="Table 9">
            <a:extLst>
              <a:ext uri="{FF2B5EF4-FFF2-40B4-BE49-F238E27FC236}">
                <a16:creationId xmlns:a16="http://schemas.microsoft.com/office/drawing/2014/main" id="{6070FF2E-954D-4AE0-89E2-7A30A83EA9BA}"/>
              </a:ext>
            </a:extLst>
          </p:cNvPr>
          <p:cNvGraphicFramePr>
            <a:graphicFrameLocks noGrp="1"/>
          </p:cNvGraphicFramePr>
          <p:nvPr>
            <p:extLst>
              <p:ext uri="{D42A27DB-BD31-4B8C-83A1-F6EECF244321}">
                <p14:modId xmlns:p14="http://schemas.microsoft.com/office/powerpoint/2010/main" val="2209848506"/>
              </p:ext>
            </p:extLst>
          </p:nvPr>
        </p:nvGraphicFramePr>
        <p:xfrm>
          <a:off x="5006868" y="2053034"/>
          <a:ext cx="6732000" cy="246888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518790342"/>
                    </a:ext>
                  </a:extLst>
                </a:gridCol>
                <a:gridCol w="6192000">
                  <a:extLst>
                    <a:ext uri="{9D8B030D-6E8A-4147-A177-3AD203B41FA5}">
                      <a16:colId xmlns:a16="http://schemas.microsoft.com/office/drawing/2014/main" val="2644334810"/>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One of the counters is taken away and the value changes to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4062381587"/>
                  </a:ext>
                </a:extLst>
              </a:tr>
              <a:tr h="370840">
                <a:tc>
                  <a:txBody>
                    <a:bodyPr/>
                    <a:lstStyle/>
                    <a:p>
                      <a:r>
                        <a:rPr kumimoji="0" lang="en-GB" altLang="en-US" sz="2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t>
                      </a:r>
                      <a:r>
                        <a:rPr kumimoji="0" lang="en-GB" altLang="en-US" sz="2400" b="0" i="0" u="none" strike="noStrike" cap="none" normalizeH="0" baseline="0" dirty="0" err="1">
                          <a:ln>
                            <a:noFill/>
                          </a:ln>
                          <a:solidFill>
                            <a:srgbClr val="00628C"/>
                          </a:solidFill>
                          <a:effectLst/>
                          <a:latin typeface="+mj-lt"/>
                          <a:ea typeface="Calibri" panose="020F0502020204030204" pitchFamily="34" charset="0"/>
                          <a:cs typeface="Times New Roman" panose="02020603050405020304" pitchFamily="18" charset="0"/>
                        </a:rPr>
                        <a:t>i</a:t>
                      </a:r>
                      <a:r>
                        <a:rPr kumimoji="0" lang="en-GB" altLang="en-US" sz="2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t>
                      </a:r>
                      <a:endParaRPr lang="en-GB" sz="24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Was the counter a positive or a negative? Explain how you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248956"/>
                  </a:ext>
                </a:extLst>
              </a:tr>
              <a:tr h="370840">
                <a:tc>
                  <a:txBody>
                    <a:bodyPr/>
                    <a:lstStyle/>
                    <a:p>
                      <a:r>
                        <a:rPr kumimoji="0" lang="en-GB" altLang="en-US" sz="2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(ii)</a:t>
                      </a:r>
                      <a:endParaRPr lang="en-GB" sz="24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Write a number sentence to describe this.</a:t>
                      </a:r>
                      <a:endParaRPr lang="en-GB" sz="24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973912"/>
                  </a:ext>
                </a:extLst>
              </a:tr>
            </a:tbl>
          </a:graphicData>
        </a:graphic>
      </p:graphicFrame>
    </p:spTree>
    <p:extLst>
      <p:ext uri="{BB962C8B-B14F-4D97-AF65-F5344CB8AC3E}">
        <p14:creationId xmlns:p14="http://schemas.microsoft.com/office/powerpoint/2010/main" val="2677331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412777"/>
            <a:ext cx="10972800" cy="4464495"/>
          </a:xfrm>
        </p:spPr>
        <p:txBody>
          <a:bodyPr>
            <a:normAutofit fontScale="92500"/>
          </a:bodyPr>
          <a:lstStyle/>
          <a:p>
            <a:r>
              <a:rPr lang="en-GB" dirty="0"/>
              <a:t>These slides are designed to complement the </a:t>
            </a:r>
            <a:r>
              <a:rPr lang="en-GB" sz="2400" dirty="0">
                <a:solidFill>
                  <a:srgbClr val="008080"/>
                </a:solidFill>
                <a:latin typeface="+mj-lt"/>
                <a:hlinkClick r:id="rId2"/>
              </a:rPr>
              <a:t>2.1 Arithmetic procedures</a:t>
            </a:r>
            <a:r>
              <a:rPr lang="en-GB" sz="2400" dirty="0">
                <a:solidFill>
                  <a:srgbClr val="008080"/>
                </a:solidFill>
                <a:latin typeface="+mj-lt"/>
              </a:rPr>
              <a:t> </a:t>
            </a:r>
            <a:r>
              <a:rPr lang="en-GB" dirty="0">
                <a:latin typeface="+mj-lt"/>
              </a:rPr>
              <a:t>Core Concept document and its associated Theme Overview document </a:t>
            </a:r>
            <a:r>
              <a:rPr lang="en-GB" sz="2400" dirty="0">
                <a:solidFill>
                  <a:srgbClr val="008080"/>
                </a:solidFill>
                <a:latin typeface="+mj-lt"/>
                <a:hlinkClick r:id="rId3"/>
              </a:rPr>
              <a:t>2 Operating on Number</a:t>
            </a:r>
            <a:r>
              <a:rPr lang="en-GB" dirty="0">
                <a:latin typeface="+mj-lt"/>
              </a:rPr>
              <a:t>, </a:t>
            </a:r>
            <a:r>
              <a:rPr lang="en-GB" b="0" i="0" dirty="0">
                <a:effectLst/>
                <a:latin typeface="+mj-l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03687" cy="426170"/>
          </a:xfrm>
        </p:spPr>
        <p:txBody>
          <a:bodyPr>
            <a:normAutofit fontScale="90000"/>
          </a:bodyPr>
          <a:lstStyle/>
          <a:p>
            <a:r>
              <a:rPr lang="en-GB" sz="2000" b="1" dirty="0"/>
              <a:t>Expand understanding of addition and subtraction to include calculation with negative numbers</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3c</a:t>
            </a:r>
            <a:endParaRPr lang="en-GB" dirty="0"/>
          </a:p>
        </p:txBody>
      </p:sp>
      <p:sp>
        <p:nvSpPr>
          <p:cNvPr id="5" name="Rectangle 1">
            <a:extLst>
              <a:ext uri="{FF2B5EF4-FFF2-40B4-BE49-F238E27FC236}">
                <a16:creationId xmlns:a16="http://schemas.microsoft.com/office/drawing/2014/main" id="{28F31CA5-31D6-46C1-A842-C0FE8F0C2891}"/>
              </a:ext>
            </a:extLst>
          </p:cNvPr>
          <p:cNvSpPr>
            <a:spLocks noChangeArrowheads="1"/>
          </p:cNvSpPr>
          <p:nvPr/>
        </p:nvSpPr>
        <p:spPr bwMode="auto">
          <a:xfrm>
            <a:off x="561775" y="2053034"/>
            <a:ext cx="3555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These counters show -2.</a:t>
            </a:r>
          </a:p>
        </p:txBody>
      </p:sp>
      <p:pic>
        <p:nvPicPr>
          <p:cNvPr id="7" name="Picture 6">
            <a:extLst>
              <a:ext uri="{FF2B5EF4-FFF2-40B4-BE49-F238E27FC236}">
                <a16:creationId xmlns:a16="http://schemas.microsoft.com/office/drawing/2014/main" id="{28E8DAC4-1911-42D5-84BA-2171002A6F12}"/>
              </a:ext>
            </a:extLst>
          </p:cNvPr>
          <p:cNvPicPr/>
          <p:nvPr/>
        </p:nvPicPr>
        <p:blipFill rotWithShape="1">
          <a:blip r:embed="rId3">
            <a:extLst>
              <a:ext uri="{28A0092B-C50C-407E-A947-70E740481C1C}">
                <a14:useLocalDpi xmlns:a14="http://schemas.microsoft.com/office/drawing/2010/main" val="0"/>
              </a:ext>
            </a:extLst>
          </a:blip>
          <a:srcRect l="29609" r="32764"/>
          <a:stretch/>
        </p:blipFill>
        <p:spPr bwMode="auto">
          <a:xfrm>
            <a:off x="561775" y="2708920"/>
            <a:ext cx="3714421" cy="2719482"/>
          </a:xfrm>
          <a:prstGeom prst="rect">
            <a:avLst/>
          </a:prstGeom>
          <a:noFill/>
          <a:ln>
            <a:noFill/>
          </a:ln>
        </p:spPr>
      </p:pic>
      <p:graphicFrame>
        <p:nvGraphicFramePr>
          <p:cNvPr id="14" name="Table 13">
            <a:extLst>
              <a:ext uri="{FF2B5EF4-FFF2-40B4-BE49-F238E27FC236}">
                <a16:creationId xmlns:a16="http://schemas.microsoft.com/office/drawing/2014/main" id="{6F698915-858D-4553-B389-9682901B778B}"/>
              </a:ext>
            </a:extLst>
          </p:cNvPr>
          <p:cNvGraphicFramePr>
            <a:graphicFrameLocks noGrp="1"/>
          </p:cNvGraphicFramePr>
          <p:nvPr>
            <p:extLst>
              <p:ext uri="{D42A27DB-BD31-4B8C-83A1-F6EECF244321}">
                <p14:modId xmlns:p14="http://schemas.microsoft.com/office/powerpoint/2010/main" val="876363206"/>
              </p:ext>
            </p:extLst>
          </p:nvPr>
        </p:nvGraphicFramePr>
        <p:xfrm>
          <a:off x="5052632" y="2053034"/>
          <a:ext cx="6732000" cy="246888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97832668"/>
                    </a:ext>
                  </a:extLst>
                </a:gridCol>
                <a:gridCol w="6192000">
                  <a:extLst>
                    <a:ext uri="{9D8B030D-6E8A-4147-A177-3AD203B41FA5}">
                      <a16:colId xmlns:a16="http://schemas.microsoft.com/office/drawing/2014/main" val="2422274179"/>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Find two different ways to change the total of the counters to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555639946"/>
                  </a:ext>
                </a:extLst>
              </a:tr>
              <a:tr h="370840">
                <a:tc>
                  <a:txBody>
                    <a:bodyPr/>
                    <a:lstStyle/>
                    <a:p>
                      <a:r>
                        <a:rPr kumimoji="0" lang="en-GB" altLang="en-US" sz="2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t>
                      </a:r>
                      <a:r>
                        <a:rPr kumimoji="0" lang="en-GB" altLang="en-US" sz="2400" b="0" i="0" u="none" strike="noStrike" cap="none" normalizeH="0" baseline="0" dirty="0" err="1">
                          <a:ln>
                            <a:noFill/>
                          </a:ln>
                          <a:solidFill>
                            <a:srgbClr val="00628C"/>
                          </a:solidFill>
                          <a:effectLst/>
                          <a:latin typeface="+mj-lt"/>
                          <a:ea typeface="Calibri" panose="020F0502020204030204" pitchFamily="34" charset="0"/>
                          <a:cs typeface="Times New Roman" panose="02020603050405020304" pitchFamily="18" charset="0"/>
                        </a:rPr>
                        <a:t>i</a:t>
                      </a:r>
                      <a:r>
                        <a:rPr kumimoji="0" lang="en-GB" altLang="en-US" sz="2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 </a:t>
                      </a:r>
                      <a:endParaRPr lang="en-GB" sz="24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Explain how you know that you are correct.</a:t>
                      </a:r>
                    </a:p>
                    <a:p>
                      <a:endParaRPr lang="en-GB" sz="24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7653538"/>
                  </a:ext>
                </a:extLst>
              </a:tr>
              <a:tr h="370840">
                <a:tc>
                  <a:txBody>
                    <a:bodyPr/>
                    <a:lstStyle/>
                    <a:p>
                      <a:r>
                        <a:rPr kumimoji="0" lang="en-GB" altLang="en-US" sz="2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(ii)</a:t>
                      </a:r>
                      <a:endParaRPr lang="en-GB" sz="24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Write a number sentence to describe each of your strategies. </a:t>
                      </a:r>
                      <a:endParaRPr lang="en-GB" sz="24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43121"/>
                  </a:ext>
                </a:extLst>
              </a:tr>
            </a:tbl>
          </a:graphicData>
        </a:graphic>
      </p:graphicFrame>
    </p:spTree>
    <p:extLst>
      <p:ext uri="{BB962C8B-B14F-4D97-AF65-F5344CB8AC3E}">
        <p14:creationId xmlns:p14="http://schemas.microsoft.com/office/powerpoint/2010/main" val="3083614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176121" y="1610521"/>
            <a:ext cx="4850532" cy="4423773"/>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Does this strategy, or other strategies that you have used, offer access to the additive structure that underpins this topic?</a:t>
            </a:r>
          </a:p>
          <a:p>
            <a:pPr marL="360000" lvl="1" fontAlgn="auto">
              <a:lnSpc>
                <a:spcPct val="100000"/>
              </a:lnSpc>
              <a:spcBef>
                <a:spcPts val="0"/>
              </a:spcBef>
              <a:spcAft>
                <a:spcPts val="1200"/>
              </a:spcAft>
              <a:buClrTx/>
            </a:pPr>
            <a:r>
              <a:rPr lang="en-GB" sz="2400" dirty="0"/>
              <a:t>Does this strategy, or other strategies that you have used, support your students in calculating with negative numbers?</a:t>
            </a:r>
          </a:p>
          <a:p>
            <a:pPr marL="360000" lvl="1" fontAlgn="auto">
              <a:lnSpc>
                <a:spcPct val="100000"/>
              </a:lnSpc>
              <a:spcBef>
                <a:spcPts val="0"/>
              </a:spcBef>
              <a:spcAft>
                <a:spcPts val="1200"/>
              </a:spcAft>
              <a:buClrTx/>
            </a:pPr>
            <a:r>
              <a:rPr lang="en-GB" sz="2400" dirty="0"/>
              <a:t>What are the benefits and disadvantages of each?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191343" y="1610521"/>
            <a:ext cx="6984777" cy="462679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graphicFrame>
        <p:nvGraphicFramePr>
          <p:cNvPr id="7" name="Table 4">
            <a:extLst>
              <a:ext uri="{FF2B5EF4-FFF2-40B4-BE49-F238E27FC236}">
                <a16:creationId xmlns:a16="http://schemas.microsoft.com/office/drawing/2014/main" id="{CA7E0B0B-EE7F-4EBA-811B-466902528BA0}"/>
              </a:ext>
            </a:extLst>
          </p:cNvPr>
          <p:cNvGraphicFramePr>
            <a:graphicFrameLocks noGrp="1"/>
          </p:cNvGraphicFramePr>
          <p:nvPr>
            <p:extLst>
              <p:ext uri="{D42A27DB-BD31-4B8C-83A1-F6EECF244321}">
                <p14:modId xmlns:p14="http://schemas.microsoft.com/office/powerpoint/2010/main" val="251145367"/>
              </p:ext>
            </p:extLst>
          </p:nvPr>
        </p:nvGraphicFramePr>
        <p:xfrm>
          <a:off x="2495600" y="1728120"/>
          <a:ext cx="4582542" cy="1920240"/>
        </p:xfrm>
        <a:graphic>
          <a:graphicData uri="http://schemas.openxmlformats.org/drawingml/2006/table">
            <a:tbl>
              <a:tblPr firstRow="1" bandRow="1">
                <a:tableStyleId>{5C22544A-7EE6-4342-B048-85BDC9FD1C3A}</a:tableStyleId>
              </a:tblPr>
              <a:tblGrid>
                <a:gridCol w="442542">
                  <a:extLst>
                    <a:ext uri="{9D8B030D-6E8A-4147-A177-3AD203B41FA5}">
                      <a16:colId xmlns:a16="http://schemas.microsoft.com/office/drawing/2014/main" val="3674662821"/>
                    </a:ext>
                  </a:extLst>
                </a:gridCol>
                <a:gridCol w="468000">
                  <a:extLst>
                    <a:ext uri="{9D8B030D-6E8A-4147-A177-3AD203B41FA5}">
                      <a16:colId xmlns:a16="http://schemas.microsoft.com/office/drawing/2014/main" val="1093316900"/>
                    </a:ext>
                  </a:extLst>
                </a:gridCol>
                <a:gridCol w="3672000">
                  <a:extLst>
                    <a:ext uri="{9D8B030D-6E8A-4147-A177-3AD203B41FA5}">
                      <a16:colId xmlns:a16="http://schemas.microsoft.com/office/drawing/2014/main" val="4277019026"/>
                    </a:ext>
                  </a:extLst>
                </a:gridCol>
              </a:tblGrid>
              <a:tr h="370840">
                <a:tc>
                  <a:txBody>
                    <a:bodyPr/>
                    <a:lstStyle/>
                    <a:p>
                      <a:r>
                        <a:rPr kumimoji="0" lang="en-GB" altLang="en-US"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 </a:t>
                      </a:r>
                      <a:endParaRPr lang="en-GB"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Another counter is added and the value changes to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157701052"/>
                  </a:ext>
                </a:extLst>
              </a:tr>
              <a:tr h="370840">
                <a:tc>
                  <a:txBody>
                    <a:bodyPr/>
                    <a:lstStyle/>
                    <a:p>
                      <a:endParaRPr lang="en-GB"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t>
                      </a:r>
                      <a:r>
                        <a:rPr kumimoji="0" lang="en-GB" altLang="en-US" b="0" i="0" u="none" strike="noStrike" cap="none" normalizeH="0" baseline="0" dirty="0" err="1">
                          <a:ln>
                            <a:noFill/>
                          </a:ln>
                          <a:solidFill>
                            <a:srgbClr val="00628C"/>
                          </a:solidFill>
                          <a:effectLst/>
                          <a:latin typeface="+mj-lt"/>
                          <a:ea typeface="Calibri" panose="020F0502020204030204" pitchFamily="34" charset="0"/>
                          <a:cs typeface="Times New Roman" panose="02020603050405020304" pitchFamily="18" charset="0"/>
                        </a:rPr>
                        <a:t>i</a:t>
                      </a:r>
                      <a:r>
                        <a:rPr kumimoji="0" lang="en-GB" altLang="en-US"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t>
                      </a:r>
                      <a:endParaRPr lang="en-GB"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Was the counter a positive or a negative? Explain how you know.</a:t>
                      </a:r>
                      <a:endParaRPr lang="en-GB"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6385823"/>
                  </a:ext>
                </a:extLst>
              </a:tr>
              <a:tr h="370840">
                <a:tc>
                  <a:txBody>
                    <a:bodyPr/>
                    <a:lstStyle/>
                    <a:p>
                      <a:endParaRPr lang="en-GB" i="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(ii)</a:t>
                      </a:r>
                      <a:endParaRPr lang="en-GB"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Write a number sentence to describe this.</a:t>
                      </a:r>
                      <a:endParaRPr lang="en-GB"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094901"/>
                  </a:ext>
                </a:extLst>
              </a:tr>
            </a:tbl>
          </a:graphicData>
        </a:graphic>
      </p:graphicFrame>
      <p:graphicFrame>
        <p:nvGraphicFramePr>
          <p:cNvPr id="8" name="Table 7">
            <a:extLst>
              <a:ext uri="{FF2B5EF4-FFF2-40B4-BE49-F238E27FC236}">
                <a16:creationId xmlns:a16="http://schemas.microsoft.com/office/drawing/2014/main" id="{44665B46-E3A6-4336-BD45-BBCDD03694CA}"/>
              </a:ext>
            </a:extLst>
          </p:cNvPr>
          <p:cNvGraphicFramePr>
            <a:graphicFrameLocks noGrp="1"/>
          </p:cNvGraphicFramePr>
          <p:nvPr>
            <p:extLst>
              <p:ext uri="{D42A27DB-BD31-4B8C-83A1-F6EECF244321}">
                <p14:modId xmlns:p14="http://schemas.microsoft.com/office/powerpoint/2010/main" val="3798018584"/>
              </p:ext>
            </p:extLst>
          </p:nvPr>
        </p:nvGraphicFramePr>
        <p:xfrm>
          <a:off x="2495600" y="3668075"/>
          <a:ext cx="4704729" cy="1078645"/>
        </p:xfrm>
        <a:graphic>
          <a:graphicData uri="http://schemas.openxmlformats.org/drawingml/2006/table">
            <a:tbl>
              <a:tblPr firstRow="1" bandRow="1">
                <a:tableStyleId>{5C22544A-7EE6-4342-B048-85BDC9FD1C3A}</a:tableStyleId>
              </a:tblPr>
              <a:tblGrid>
                <a:gridCol w="404313">
                  <a:extLst>
                    <a:ext uri="{9D8B030D-6E8A-4147-A177-3AD203B41FA5}">
                      <a16:colId xmlns:a16="http://schemas.microsoft.com/office/drawing/2014/main" val="611780887"/>
                    </a:ext>
                  </a:extLst>
                </a:gridCol>
                <a:gridCol w="4300416">
                  <a:extLst>
                    <a:ext uri="{9D8B030D-6E8A-4147-A177-3AD203B41FA5}">
                      <a16:colId xmlns:a16="http://schemas.microsoft.com/office/drawing/2014/main" val="2518790342"/>
                    </a:ext>
                  </a:extLst>
                </a:gridCol>
              </a:tblGrid>
              <a:tr h="1078645">
                <a:tc>
                  <a:txBody>
                    <a:bodyPr/>
                    <a:lstStyle/>
                    <a:p>
                      <a:r>
                        <a:rPr kumimoji="0" lang="en-GB" altLang="en-US"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b)</a:t>
                      </a:r>
                      <a:endParaRPr lang="en-GB"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One of the counters is taken away and the value changes to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Repeat parts </a:t>
                      </a:r>
                      <a:r>
                        <a:rPr kumimoji="0" lang="en-GB" altLang="en-US"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t>
                      </a:r>
                      <a:r>
                        <a:rPr kumimoji="0" lang="en-GB" altLang="en-US" b="0" i="0" u="none" strike="noStrike" cap="none" normalizeH="0" baseline="0" dirty="0" err="1">
                          <a:ln>
                            <a:noFill/>
                          </a:ln>
                          <a:solidFill>
                            <a:srgbClr val="00628C"/>
                          </a:solidFill>
                          <a:effectLst/>
                          <a:latin typeface="+mj-lt"/>
                          <a:ea typeface="Calibri" panose="020F0502020204030204" pitchFamily="34" charset="0"/>
                          <a:cs typeface="Times New Roman" panose="02020603050405020304" pitchFamily="18" charset="0"/>
                        </a:rPr>
                        <a:t>i</a:t>
                      </a:r>
                      <a:r>
                        <a:rPr kumimoji="0" lang="en-GB" altLang="en-US"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t>
                      </a:r>
                      <a:r>
                        <a:rPr kumimoji="0" lang="en-GB" altLang="en-US"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 and </a:t>
                      </a:r>
                      <a:r>
                        <a:rPr kumimoji="0" lang="en-GB" altLang="en-US"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(ii) </a:t>
                      </a:r>
                      <a:r>
                        <a:rPr kumimoji="0" lang="en-GB" altLang="en-US"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for this situation.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2381587"/>
                  </a:ext>
                </a:extLst>
              </a:tr>
            </a:tbl>
          </a:graphicData>
        </a:graphic>
      </p:graphicFrame>
      <p:graphicFrame>
        <p:nvGraphicFramePr>
          <p:cNvPr id="9" name="Table 8">
            <a:extLst>
              <a:ext uri="{FF2B5EF4-FFF2-40B4-BE49-F238E27FC236}">
                <a16:creationId xmlns:a16="http://schemas.microsoft.com/office/drawing/2014/main" id="{9CA4B929-8FBC-487B-BB42-C7FE950765BD}"/>
              </a:ext>
            </a:extLst>
          </p:cNvPr>
          <p:cNvGraphicFramePr>
            <a:graphicFrameLocks noGrp="1"/>
          </p:cNvGraphicFramePr>
          <p:nvPr>
            <p:extLst>
              <p:ext uri="{D42A27DB-BD31-4B8C-83A1-F6EECF244321}">
                <p14:modId xmlns:p14="http://schemas.microsoft.com/office/powerpoint/2010/main" val="985537609"/>
              </p:ext>
            </p:extLst>
          </p:nvPr>
        </p:nvGraphicFramePr>
        <p:xfrm>
          <a:off x="191343" y="4865712"/>
          <a:ext cx="7088793" cy="13716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1695277997"/>
                    </a:ext>
                  </a:extLst>
                </a:gridCol>
                <a:gridCol w="504000">
                  <a:extLst>
                    <a:ext uri="{9D8B030D-6E8A-4147-A177-3AD203B41FA5}">
                      <a16:colId xmlns:a16="http://schemas.microsoft.com/office/drawing/2014/main" val="297832668"/>
                    </a:ext>
                  </a:extLst>
                </a:gridCol>
                <a:gridCol w="6188793">
                  <a:extLst>
                    <a:ext uri="{9D8B030D-6E8A-4147-A177-3AD203B41FA5}">
                      <a16:colId xmlns:a16="http://schemas.microsoft.com/office/drawing/2014/main" val="2422274179"/>
                    </a:ext>
                  </a:extLst>
                </a:gridCol>
              </a:tblGrid>
              <a:tr h="324000">
                <a:tc>
                  <a:txBody>
                    <a:bodyPr/>
                    <a:lstStyle/>
                    <a:p>
                      <a:r>
                        <a:rPr kumimoji="0" lang="en-GB" altLang="en-US"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c)</a:t>
                      </a:r>
                      <a:endParaRPr lang="en-GB"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Find two different ways to change the total of the counters to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555639946"/>
                  </a:ext>
                </a:extLst>
              </a:tr>
              <a:tr h="317597">
                <a:tc>
                  <a:txBody>
                    <a:bodyPr/>
                    <a:lstStyle/>
                    <a:p>
                      <a:endParaRPr lang="en-GB"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t>
                      </a:r>
                      <a:r>
                        <a:rPr kumimoji="0" lang="en-GB" altLang="en-US" b="0" i="0" u="none" strike="noStrike" cap="none" normalizeH="0" baseline="0" dirty="0" err="1">
                          <a:ln>
                            <a:noFill/>
                          </a:ln>
                          <a:solidFill>
                            <a:srgbClr val="00628C"/>
                          </a:solidFill>
                          <a:effectLst/>
                          <a:latin typeface="+mj-lt"/>
                          <a:ea typeface="Calibri" panose="020F0502020204030204" pitchFamily="34" charset="0"/>
                          <a:cs typeface="Times New Roman" panose="02020603050405020304" pitchFamily="18" charset="0"/>
                        </a:rPr>
                        <a:t>i</a:t>
                      </a:r>
                      <a:r>
                        <a:rPr kumimoji="0" lang="en-GB" altLang="en-US"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 </a:t>
                      </a:r>
                      <a:endParaRPr lang="en-GB"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Explain how you know that you are correct.</a:t>
                      </a:r>
                      <a:endParaRPr lang="en-GB"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7653538"/>
                  </a:ext>
                </a:extLst>
              </a:tr>
              <a:tr h="555795">
                <a:tc>
                  <a:txBody>
                    <a:bodyPr/>
                    <a:lstStyle/>
                    <a:p>
                      <a:endParaRPr lang="en-GB"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(ii)</a:t>
                      </a:r>
                      <a:endParaRPr lang="en-GB"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Write a number sentence to describe each of your strategies. </a:t>
                      </a:r>
                      <a:endParaRPr lang="en-GB"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43121"/>
                  </a:ext>
                </a:extLst>
              </a:tr>
            </a:tbl>
          </a:graphicData>
        </a:graphic>
      </p:graphicFrame>
      <p:sp>
        <p:nvSpPr>
          <p:cNvPr id="14" name="Title 1">
            <a:extLst>
              <a:ext uri="{FF2B5EF4-FFF2-40B4-BE49-F238E27FC236}">
                <a16:creationId xmlns:a16="http://schemas.microsoft.com/office/drawing/2014/main" id="{E0FD48EE-3074-4BB9-93C8-9875C0EDD166}"/>
              </a:ext>
            </a:extLst>
          </p:cNvPr>
          <p:cNvSpPr>
            <a:spLocks noGrp="1"/>
          </p:cNvSpPr>
          <p:nvPr>
            <p:ph type="title"/>
          </p:nvPr>
        </p:nvSpPr>
        <p:spPr>
          <a:xfrm>
            <a:off x="116849" y="443915"/>
            <a:ext cx="10803687" cy="426170"/>
          </a:xfrm>
        </p:spPr>
        <p:txBody>
          <a:bodyPr>
            <a:normAutofit fontScale="90000"/>
          </a:bodyPr>
          <a:lstStyle/>
          <a:p>
            <a:r>
              <a:rPr lang="en-GB" sz="2000" b="1" dirty="0"/>
              <a:t>Expand understanding of addition and subtraction to include calculation with negative numbers</a:t>
            </a:r>
          </a:p>
        </p:txBody>
      </p:sp>
      <p:sp>
        <p:nvSpPr>
          <p:cNvPr id="15" name="TextBox 14">
            <a:extLst>
              <a:ext uri="{FF2B5EF4-FFF2-40B4-BE49-F238E27FC236}">
                <a16:creationId xmlns:a16="http://schemas.microsoft.com/office/drawing/2014/main" id="{FEDF7D2E-A8C1-48FA-92A7-1ACE5E4D0706}"/>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3</a:t>
            </a:r>
            <a:endParaRPr lang="en-GB" dirty="0"/>
          </a:p>
        </p:txBody>
      </p:sp>
      <p:sp>
        <p:nvSpPr>
          <p:cNvPr id="16" name="Rectangle 1">
            <a:extLst>
              <a:ext uri="{FF2B5EF4-FFF2-40B4-BE49-F238E27FC236}">
                <a16:creationId xmlns:a16="http://schemas.microsoft.com/office/drawing/2014/main" id="{FD8CCCB2-8968-4190-B2DA-D0C602E2C51C}"/>
              </a:ext>
            </a:extLst>
          </p:cNvPr>
          <p:cNvSpPr>
            <a:spLocks noChangeArrowheads="1"/>
          </p:cNvSpPr>
          <p:nvPr/>
        </p:nvSpPr>
        <p:spPr bwMode="auto">
          <a:xfrm>
            <a:off x="301206" y="1820542"/>
            <a:ext cx="19783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These counters show -2.</a:t>
            </a:r>
          </a:p>
        </p:txBody>
      </p:sp>
      <p:pic>
        <p:nvPicPr>
          <p:cNvPr id="17" name="Picture 16">
            <a:extLst>
              <a:ext uri="{FF2B5EF4-FFF2-40B4-BE49-F238E27FC236}">
                <a16:creationId xmlns:a16="http://schemas.microsoft.com/office/drawing/2014/main" id="{A6187B21-98B8-4A94-8EA7-8C27CC7772ED}"/>
              </a:ext>
            </a:extLst>
          </p:cNvPr>
          <p:cNvPicPr/>
          <p:nvPr/>
        </p:nvPicPr>
        <p:blipFill rotWithShape="1">
          <a:blip r:embed="rId4">
            <a:extLst>
              <a:ext uri="{28A0092B-C50C-407E-A947-70E740481C1C}">
                <a14:useLocalDpi xmlns:a14="http://schemas.microsoft.com/office/drawing/2010/main" val="0"/>
              </a:ext>
            </a:extLst>
          </a:blip>
          <a:srcRect l="29609" r="32764"/>
          <a:stretch/>
        </p:blipFill>
        <p:spPr bwMode="auto">
          <a:xfrm>
            <a:off x="407368" y="2544302"/>
            <a:ext cx="2280519" cy="1844494"/>
          </a:xfrm>
          <a:prstGeom prst="rect">
            <a:avLst/>
          </a:prstGeom>
          <a:noFill/>
          <a:ln>
            <a:noFill/>
          </a:ln>
        </p:spPr>
      </p:pic>
    </p:spTree>
    <p:custDataLst>
      <p:tags r:id="rId1"/>
    </p:custDataLst>
    <p:extLst>
      <p:ext uri="{BB962C8B-B14F-4D97-AF65-F5344CB8AC3E}">
        <p14:creationId xmlns:p14="http://schemas.microsoft.com/office/powerpoint/2010/main" val="2314960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263353" y="4357262"/>
            <a:ext cx="11665294" cy="1637582"/>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Watch video 5 from the </a:t>
            </a:r>
            <a:r>
              <a:rPr lang="en-GB" sz="2400" dirty="0">
                <a:hlinkClick r:id="rId4"/>
              </a:rPr>
              <a:t>Insights from experienced teachers</a:t>
            </a:r>
            <a:r>
              <a:rPr lang="en-GB" sz="2400" dirty="0"/>
              <a:t>. </a:t>
            </a:r>
          </a:p>
          <a:p>
            <a:pPr marL="360000" lvl="1" fontAlgn="auto">
              <a:lnSpc>
                <a:spcPct val="100000"/>
              </a:lnSpc>
              <a:spcBef>
                <a:spcPts val="0"/>
              </a:spcBef>
              <a:spcAft>
                <a:spcPts val="1200"/>
              </a:spcAft>
              <a:buClrTx/>
            </a:pPr>
            <a:r>
              <a:rPr lang="en-GB" sz="2400" dirty="0"/>
              <a:t>Reflect on the discussion. What are your main takeaways? How does this compare with your experience of teaching negative numbers?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660242" y="1507554"/>
            <a:ext cx="7268405" cy="288124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graphicFrame>
        <p:nvGraphicFramePr>
          <p:cNvPr id="7" name="Table 4">
            <a:extLst>
              <a:ext uri="{FF2B5EF4-FFF2-40B4-BE49-F238E27FC236}">
                <a16:creationId xmlns:a16="http://schemas.microsoft.com/office/drawing/2014/main" id="{CA7E0B0B-EE7F-4EBA-811B-466902528BA0}"/>
              </a:ext>
            </a:extLst>
          </p:cNvPr>
          <p:cNvGraphicFramePr>
            <a:graphicFrameLocks noGrp="1"/>
          </p:cNvGraphicFramePr>
          <p:nvPr>
            <p:extLst>
              <p:ext uri="{D42A27DB-BD31-4B8C-83A1-F6EECF244321}">
                <p14:modId xmlns:p14="http://schemas.microsoft.com/office/powerpoint/2010/main" val="2858759841"/>
              </p:ext>
            </p:extLst>
          </p:nvPr>
        </p:nvGraphicFramePr>
        <p:xfrm>
          <a:off x="6892374" y="1519578"/>
          <a:ext cx="4968511" cy="12598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674662821"/>
                    </a:ext>
                  </a:extLst>
                </a:gridCol>
                <a:gridCol w="519543">
                  <a:extLst>
                    <a:ext uri="{9D8B030D-6E8A-4147-A177-3AD203B41FA5}">
                      <a16:colId xmlns:a16="http://schemas.microsoft.com/office/drawing/2014/main" val="1093316900"/>
                    </a:ext>
                  </a:extLst>
                </a:gridCol>
                <a:gridCol w="4088968">
                  <a:extLst>
                    <a:ext uri="{9D8B030D-6E8A-4147-A177-3AD203B41FA5}">
                      <a16:colId xmlns:a16="http://schemas.microsoft.com/office/drawing/2014/main" val="4277019026"/>
                    </a:ext>
                  </a:extLst>
                </a:gridCol>
              </a:tblGrid>
              <a:tr h="370840">
                <a:tc>
                  <a:txBody>
                    <a:bodyPr/>
                    <a:lstStyle/>
                    <a:p>
                      <a:r>
                        <a:rPr kumimoji="0" lang="en-GB" altLang="en-US" sz="1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 </a:t>
                      </a:r>
                      <a:endParaRPr lang="en-GB" sz="14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Another counter is added and the value changes to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157701052"/>
                  </a:ext>
                </a:extLst>
              </a:tr>
              <a:tr h="370840">
                <a:tc>
                  <a:txBody>
                    <a:bodyPr/>
                    <a:lstStyle/>
                    <a:p>
                      <a:endParaRPr lang="en-GB" sz="14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sz="1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t>
                      </a:r>
                      <a:r>
                        <a:rPr kumimoji="0" lang="en-GB" altLang="en-US" sz="1400" b="0" i="0" u="none" strike="noStrike" cap="none" normalizeH="0" baseline="0" dirty="0" err="1">
                          <a:ln>
                            <a:noFill/>
                          </a:ln>
                          <a:solidFill>
                            <a:srgbClr val="00628C"/>
                          </a:solidFill>
                          <a:effectLst/>
                          <a:latin typeface="+mj-lt"/>
                          <a:ea typeface="Calibri" panose="020F0502020204030204" pitchFamily="34" charset="0"/>
                          <a:cs typeface="Times New Roman" panose="02020603050405020304" pitchFamily="18" charset="0"/>
                        </a:rPr>
                        <a:t>i</a:t>
                      </a:r>
                      <a:r>
                        <a:rPr kumimoji="0" lang="en-GB" altLang="en-US" sz="1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t>
                      </a:r>
                      <a:endParaRPr lang="en-GB" sz="14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Was the counter a positive or a negative? Explain how you know.</a:t>
                      </a:r>
                      <a:endParaRPr lang="en-GB" sz="14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6385823"/>
                  </a:ext>
                </a:extLst>
              </a:tr>
              <a:tr h="370840">
                <a:tc>
                  <a:txBody>
                    <a:bodyPr/>
                    <a:lstStyle/>
                    <a:p>
                      <a:endParaRPr lang="en-GB" sz="14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sz="1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(ii)</a:t>
                      </a:r>
                      <a:endParaRPr lang="en-GB" sz="14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sz="1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Write a number sentence to describe this.</a:t>
                      </a:r>
                      <a:endParaRPr lang="en-GB" sz="14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094901"/>
                  </a:ext>
                </a:extLst>
              </a:tr>
            </a:tbl>
          </a:graphicData>
        </a:graphic>
      </p:graphicFrame>
      <p:graphicFrame>
        <p:nvGraphicFramePr>
          <p:cNvPr id="8" name="Table 7">
            <a:extLst>
              <a:ext uri="{FF2B5EF4-FFF2-40B4-BE49-F238E27FC236}">
                <a16:creationId xmlns:a16="http://schemas.microsoft.com/office/drawing/2014/main" id="{44665B46-E3A6-4336-BD45-BBCDD03694CA}"/>
              </a:ext>
            </a:extLst>
          </p:cNvPr>
          <p:cNvGraphicFramePr>
            <a:graphicFrameLocks noGrp="1"/>
          </p:cNvGraphicFramePr>
          <p:nvPr>
            <p:extLst>
              <p:ext uri="{D42A27DB-BD31-4B8C-83A1-F6EECF244321}">
                <p14:modId xmlns:p14="http://schemas.microsoft.com/office/powerpoint/2010/main" val="752833427"/>
              </p:ext>
            </p:extLst>
          </p:nvPr>
        </p:nvGraphicFramePr>
        <p:xfrm>
          <a:off x="6892374" y="2724093"/>
          <a:ext cx="4866408" cy="7315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611780887"/>
                    </a:ext>
                  </a:extLst>
                </a:gridCol>
                <a:gridCol w="4506408">
                  <a:extLst>
                    <a:ext uri="{9D8B030D-6E8A-4147-A177-3AD203B41FA5}">
                      <a16:colId xmlns:a16="http://schemas.microsoft.com/office/drawing/2014/main" val="2518790342"/>
                    </a:ext>
                  </a:extLst>
                </a:gridCol>
              </a:tblGrid>
              <a:tr h="612000">
                <a:tc>
                  <a:txBody>
                    <a:bodyPr/>
                    <a:lstStyle/>
                    <a:p>
                      <a:r>
                        <a:rPr kumimoji="0" lang="en-GB" altLang="en-US" sz="1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b)</a:t>
                      </a:r>
                      <a:endParaRPr lang="en-GB" sz="14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One of the counters is taken away and the value changes to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Repeat parts </a:t>
                      </a:r>
                      <a:r>
                        <a:rPr kumimoji="0" lang="en-GB" altLang="en-US" sz="1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t>
                      </a:r>
                      <a:r>
                        <a:rPr kumimoji="0" lang="en-GB" altLang="en-US" sz="1400" b="0" i="0" u="none" strike="noStrike" cap="none" normalizeH="0" baseline="0" dirty="0" err="1">
                          <a:ln>
                            <a:noFill/>
                          </a:ln>
                          <a:solidFill>
                            <a:srgbClr val="00628C"/>
                          </a:solidFill>
                          <a:effectLst/>
                          <a:latin typeface="+mj-lt"/>
                          <a:ea typeface="Calibri" panose="020F0502020204030204" pitchFamily="34" charset="0"/>
                          <a:cs typeface="Times New Roman" panose="02020603050405020304" pitchFamily="18" charset="0"/>
                        </a:rPr>
                        <a:t>i</a:t>
                      </a:r>
                      <a:r>
                        <a:rPr kumimoji="0" lang="en-GB" altLang="en-US" sz="1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t>
                      </a:r>
                      <a:r>
                        <a:rPr kumimoji="0" lang="en-GB" altLang="en-US" sz="1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 and </a:t>
                      </a:r>
                      <a:r>
                        <a:rPr kumimoji="0" lang="en-GB" altLang="en-US" sz="1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(ii) </a:t>
                      </a:r>
                      <a:r>
                        <a:rPr kumimoji="0" lang="en-GB" altLang="en-US" sz="1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for this situation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2381587"/>
                  </a:ext>
                </a:extLst>
              </a:tr>
            </a:tbl>
          </a:graphicData>
        </a:graphic>
      </p:graphicFrame>
      <p:graphicFrame>
        <p:nvGraphicFramePr>
          <p:cNvPr id="9" name="Table 8">
            <a:extLst>
              <a:ext uri="{FF2B5EF4-FFF2-40B4-BE49-F238E27FC236}">
                <a16:creationId xmlns:a16="http://schemas.microsoft.com/office/drawing/2014/main" id="{9CA4B929-8FBC-487B-BB42-C7FE950765BD}"/>
              </a:ext>
            </a:extLst>
          </p:cNvPr>
          <p:cNvGraphicFramePr>
            <a:graphicFrameLocks noGrp="1"/>
          </p:cNvGraphicFramePr>
          <p:nvPr>
            <p:extLst>
              <p:ext uri="{D42A27DB-BD31-4B8C-83A1-F6EECF244321}">
                <p14:modId xmlns:p14="http://schemas.microsoft.com/office/powerpoint/2010/main" val="4142995995"/>
              </p:ext>
            </p:extLst>
          </p:nvPr>
        </p:nvGraphicFramePr>
        <p:xfrm>
          <a:off x="4707496" y="3465786"/>
          <a:ext cx="7088793" cy="948994"/>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1695277997"/>
                    </a:ext>
                  </a:extLst>
                </a:gridCol>
                <a:gridCol w="504000">
                  <a:extLst>
                    <a:ext uri="{9D8B030D-6E8A-4147-A177-3AD203B41FA5}">
                      <a16:colId xmlns:a16="http://schemas.microsoft.com/office/drawing/2014/main" val="297832668"/>
                    </a:ext>
                  </a:extLst>
                </a:gridCol>
                <a:gridCol w="6188793">
                  <a:extLst>
                    <a:ext uri="{9D8B030D-6E8A-4147-A177-3AD203B41FA5}">
                      <a16:colId xmlns:a16="http://schemas.microsoft.com/office/drawing/2014/main" val="2422274179"/>
                    </a:ext>
                  </a:extLst>
                </a:gridCol>
              </a:tblGrid>
              <a:tr h="262854">
                <a:tc>
                  <a:txBody>
                    <a:bodyPr/>
                    <a:lstStyle/>
                    <a:p>
                      <a:r>
                        <a:rPr kumimoji="0" lang="en-GB" altLang="en-US" sz="1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c)</a:t>
                      </a:r>
                      <a:endParaRPr lang="en-GB" sz="14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Find two different ways to change the total of the counters to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555639946"/>
                  </a:ext>
                </a:extLst>
              </a:tr>
              <a:tr h="262854">
                <a:tc>
                  <a:txBody>
                    <a:bodyPr/>
                    <a:lstStyle/>
                    <a:p>
                      <a:endParaRPr lang="en-GB" sz="14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sz="1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a:t>
                      </a:r>
                      <a:r>
                        <a:rPr kumimoji="0" lang="en-GB" altLang="en-US" sz="1400" b="0" i="0" u="none" strike="noStrike" cap="none" normalizeH="0" baseline="0" dirty="0" err="1">
                          <a:ln>
                            <a:noFill/>
                          </a:ln>
                          <a:solidFill>
                            <a:srgbClr val="00628C"/>
                          </a:solidFill>
                          <a:effectLst/>
                          <a:latin typeface="+mj-lt"/>
                          <a:ea typeface="Calibri" panose="020F0502020204030204" pitchFamily="34" charset="0"/>
                          <a:cs typeface="Times New Roman" panose="02020603050405020304" pitchFamily="18" charset="0"/>
                        </a:rPr>
                        <a:t>i</a:t>
                      </a:r>
                      <a:r>
                        <a:rPr kumimoji="0" lang="en-GB" altLang="en-US" sz="1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 </a:t>
                      </a:r>
                      <a:endParaRPr lang="en-GB" sz="14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sz="1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Explain how you know that you are correct.</a:t>
                      </a:r>
                      <a:endParaRPr lang="en-GB" sz="14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7653538"/>
                  </a:ext>
                </a:extLst>
              </a:tr>
              <a:tr h="339394">
                <a:tc>
                  <a:txBody>
                    <a:bodyPr/>
                    <a:lstStyle/>
                    <a:p>
                      <a:endParaRPr lang="en-GB" sz="14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sz="1400" b="0" i="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(ii)</a:t>
                      </a:r>
                      <a:endParaRPr lang="en-GB" sz="14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US" sz="1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Write a number sentence to describe each of your strategies. </a:t>
                      </a:r>
                      <a:endParaRPr lang="en-GB" sz="14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43121"/>
                  </a:ext>
                </a:extLst>
              </a:tr>
            </a:tbl>
          </a:graphicData>
        </a:graphic>
      </p:graphicFrame>
      <p:sp>
        <p:nvSpPr>
          <p:cNvPr id="14" name="Title 1">
            <a:extLst>
              <a:ext uri="{FF2B5EF4-FFF2-40B4-BE49-F238E27FC236}">
                <a16:creationId xmlns:a16="http://schemas.microsoft.com/office/drawing/2014/main" id="{E0FD48EE-3074-4BB9-93C8-9875C0EDD166}"/>
              </a:ext>
            </a:extLst>
          </p:cNvPr>
          <p:cNvSpPr>
            <a:spLocks noGrp="1"/>
          </p:cNvSpPr>
          <p:nvPr>
            <p:ph type="title"/>
          </p:nvPr>
        </p:nvSpPr>
        <p:spPr>
          <a:xfrm>
            <a:off x="116849" y="443915"/>
            <a:ext cx="10803687" cy="426170"/>
          </a:xfrm>
        </p:spPr>
        <p:txBody>
          <a:bodyPr>
            <a:normAutofit fontScale="90000"/>
          </a:bodyPr>
          <a:lstStyle/>
          <a:p>
            <a:r>
              <a:rPr lang="en-GB" sz="2000" b="1" dirty="0"/>
              <a:t>Use ‘zero pairs’ to partition a number. Expand understanding of addition and subtraction to include calculation with negative numbers</a:t>
            </a:r>
          </a:p>
        </p:txBody>
      </p:sp>
      <p:sp>
        <p:nvSpPr>
          <p:cNvPr id="15" name="TextBox 14">
            <a:extLst>
              <a:ext uri="{FF2B5EF4-FFF2-40B4-BE49-F238E27FC236}">
                <a16:creationId xmlns:a16="http://schemas.microsoft.com/office/drawing/2014/main" id="{FEDF7D2E-A8C1-48FA-92A7-1ACE5E4D0706}"/>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a:t>
            </a:r>
            <a:endParaRPr lang="en-GB" dirty="0"/>
          </a:p>
        </p:txBody>
      </p:sp>
      <p:sp>
        <p:nvSpPr>
          <p:cNvPr id="11" name="Content Placeholder 2">
            <a:extLst>
              <a:ext uri="{FF2B5EF4-FFF2-40B4-BE49-F238E27FC236}">
                <a16:creationId xmlns:a16="http://schemas.microsoft.com/office/drawing/2014/main" id="{E6BF218B-1931-406D-9BC7-37ED84A72862}"/>
              </a:ext>
            </a:extLst>
          </p:cNvPr>
          <p:cNvSpPr txBox="1">
            <a:spLocks/>
          </p:cNvSpPr>
          <p:nvPr/>
        </p:nvSpPr>
        <p:spPr>
          <a:xfrm>
            <a:off x="263353" y="1507554"/>
            <a:ext cx="4101058" cy="288124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sz="1800" dirty="0">
              <a:highlight>
                <a:srgbClr val="FFFF00"/>
              </a:highlight>
              <a:latin typeface="+mj-lt"/>
              <a:ea typeface="Calibri" panose="020F0502020204030204" pitchFamily="34" charset="0"/>
              <a:cs typeface="Times New Roman" panose="02020603050405020304" pitchFamily="18" charset="0"/>
            </a:endParaRPr>
          </a:p>
        </p:txBody>
      </p:sp>
      <p:sp>
        <p:nvSpPr>
          <p:cNvPr id="12" name="Rectangle 1">
            <a:extLst>
              <a:ext uri="{FF2B5EF4-FFF2-40B4-BE49-F238E27FC236}">
                <a16:creationId xmlns:a16="http://schemas.microsoft.com/office/drawing/2014/main" id="{A68A9CA8-BBA6-4F20-AE4A-25E9B830E20D}"/>
              </a:ext>
            </a:extLst>
          </p:cNvPr>
          <p:cNvSpPr>
            <a:spLocks noChangeArrowheads="1"/>
          </p:cNvSpPr>
          <p:nvPr/>
        </p:nvSpPr>
        <p:spPr bwMode="auto">
          <a:xfrm>
            <a:off x="369539" y="1615947"/>
            <a:ext cx="15841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These counters show -2.</a:t>
            </a:r>
          </a:p>
        </p:txBody>
      </p:sp>
      <p:sp>
        <p:nvSpPr>
          <p:cNvPr id="13" name="Rectangle 1">
            <a:extLst>
              <a:ext uri="{FF2B5EF4-FFF2-40B4-BE49-F238E27FC236}">
                <a16:creationId xmlns:a16="http://schemas.microsoft.com/office/drawing/2014/main" id="{144F4AA1-7112-43B5-BE9E-37A79FF43FE2}"/>
              </a:ext>
            </a:extLst>
          </p:cNvPr>
          <p:cNvSpPr>
            <a:spLocks noChangeArrowheads="1"/>
          </p:cNvSpPr>
          <p:nvPr/>
        </p:nvSpPr>
        <p:spPr bwMode="auto">
          <a:xfrm>
            <a:off x="2282974" y="1615947"/>
            <a:ext cx="20596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These counters also show -2.</a:t>
            </a:r>
          </a:p>
        </p:txBody>
      </p:sp>
      <p:sp>
        <p:nvSpPr>
          <p:cNvPr id="18" name="Rectangle 1">
            <a:extLst>
              <a:ext uri="{FF2B5EF4-FFF2-40B4-BE49-F238E27FC236}">
                <a16:creationId xmlns:a16="http://schemas.microsoft.com/office/drawing/2014/main" id="{76B24D64-2912-4CE8-9467-1173E3945983}"/>
              </a:ext>
            </a:extLst>
          </p:cNvPr>
          <p:cNvSpPr>
            <a:spLocks noChangeArrowheads="1"/>
          </p:cNvSpPr>
          <p:nvPr/>
        </p:nvSpPr>
        <p:spPr bwMode="auto">
          <a:xfrm>
            <a:off x="-641609" y="3455613"/>
            <a:ext cx="591098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1200"/>
              </a:spcAft>
              <a:buClrTx/>
              <a:buSzTx/>
              <a:buFontTx/>
              <a:buNone/>
              <a:tabLst/>
            </a:pPr>
            <a:r>
              <a:rPr kumimoji="0" lang="en-GB" altLang="en-US" sz="1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Find more arrangements of counters to show -2.</a:t>
            </a:r>
          </a:p>
          <a:p>
            <a:pPr marL="0" marR="0" lvl="0" indent="0" algn="ctr" defTabSz="914400" rtl="0" eaLnBrk="0" fontAlgn="base" latinLnBrk="0" hangingPunct="0">
              <a:lnSpc>
                <a:spcPct val="100000"/>
              </a:lnSpc>
              <a:spcBef>
                <a:spcPct val="0"/>
              </a:spcBef>
              <a:spcAft>
                <a:spcPts val="1200"/>
              </a:spcAft>
              <a:buClrTx/>
              <a:buSzTx/>
              <a:buFontTx/>
              <a:buNone/>
              <a:tabLst/>
            </a:pPr>
            <a:r>
              <a:rPr kumimoji="0" lang="en-GB" altLang="en-US" sz="1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Describe how you found these arrangements.</a:t>
            </a:r>
          </a:p>
        </p:txBody>
      </p:sp>
      <p:pic>
        <p:nvPicPr>
          <p:cNvPr id="19" name="Picture 18">
            <a:extLst>
              <a:ext uri="{FF2B5EF4-FFF2-40B4-BE49-F238E27FC236}">
                <a16:creationId xmlns:a16="http://schemas.microsoft.com/office/drawing/2014/main" id="{8FA6B8E4-34E0-4CF2-BAF0-3708FDDF6590}"/>
              </a:ext>
            </a:extLst>
          </p:cNvPr>
          <p:cNvPicPr/>
          <p:nvPr/>
        </p:nvPicPr>
        <p:blipFill rotWithShape="1">
          <a:blip r:embed="rId5">
            <a:extLst>
              <a:ext uri="{28A0092B-C50C-407E-A947-70E740481C1C}">
                <a14:useLocalDpi xmlns:a14="http://schemas.microsoft.com/office/drawing/2010/main" val="0"/>
              </a:ext>
            </a:extLst>
          </a:blip>
          <a:srcRect l="29609" r="32764"/>
          <a:stretch/>
        </p:blipFill>
        <p:spPr bwMode="auto">
          <a:xfrm>
            <a:off x="369539" y="2180711"/>
            <a:ext cx="1477990" cy="1076736"/>
          </a:xfrm>
          <a:prstGeom prst="rect">
            <a:avLst/>
          </a:prstGeom>
          <a:noFill/>
          <a:ln>
            <a:noFill/>
          </a:ln>
        </p:spPr>
      </p:pic>
      <p:pic>
        <p:nvPicPr>
          <p:cNvPr id="20" name="Picture 19">
            <a:extLst>
              <a:ext uri="{FF2B5EF4-FFF2-40B4-BE49-F238E27FC236}">
                <a16:creationId xmlns:a16="http://schemas.microsoft.com/office/drawing/2014/main" id="{D485A8BF-1038-41BD-83D0-7BE12122CE8B}"/>
              </a:ext>
            </a:extLst>
          </p:cNvPr>
          <p:cNvPicPr/>
          <p:nvPr/>
        </p:nvPicPr>
        <p:blipFill rotWithShape="1">
          <a:blip r:embed="rId6">
            <a:extLst>
              <a:ext uri="{28A0092B-C50C-407E-A947-70E740481C1C}">
                <a14:useLocalDpi xmlns:a14="http://schemas.microsoft.com/office/drawing/2010/main" val="0"/>
              </a:ext>
            </a:extLst>
          </a:blip>
          <a:srcRect l="36522" t="-1592" r="36041" b="7962"/>
          <a:stretch/>
        </p:blipFill>
        <p:spPr bwMode="auto">
          <a:xfrm>
            <a:off x="2805657" y="2274954"/>
            <a:ext cx="1295671" cy="888249"/>
          </a:xfrm>
          <a:prstGeom prst="rect">
            <a:avLst/>
          </a:prstGeom>
          <a:noFill/>
          <a:ln>
            <a:noFill/>
          </a:ln>
        </p:spPr>
      </p:pic>
      <p:sp>
        <p:nvSpPr>
          <p:cNvPr id="21" name="TextBox 20">
            <a:extLst>
              <a:ext uri="{FF2B5EF4-FFF2-40B4-BE49-F238E27FC236}">
                <a16:creationId xmlns:a16="http://schemas.microsoft.com/office/drawing/2014/main" id="{61CC0EAB-FE39-496F-BB13-858BA46A36AF}"/>
              </a:ext>
            </a:extLst>
          </p:cNvPr>
          <p:cNvSpPr txBox="1"/>
          <p:nvPr/>
        </p:nvSpPr>
        <p:spPr>
          <a:xfrm>
            <a:off x="4498916" y="103303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3</a:t>
            </a:r>
            <a:endParaRPr lang="en-GB" dirty="0"/>
          </a:p>
        </p:txBody>
      </p:sp>
      <p:sp>
        <p:nvSpPr>
          <p:cNvPr id="23" name="Rectangle 1">
            <a:extLst>
              <a:ext uri="{FF2B5EF4-FFF2-40B4-BE49-F238E27FC236}">
                <a16:creationId xmlns:a16="http://schemas.microsoft.com/office/drawing/2014/main" id="{CAB497F5-B8D8-4016-80FB-9B61DE122F8B}"/>
              </a:ext>
            </a:extLst>
          </p:cNvPr>
          <p:cNvSpPr>
            <a:spLocks noChangeArrowheads="1"/>
          </p:cNvSpPr>
          <p:nvPr/>
        </p:nvSpPr>
        <p:spPr bwMode="auto">
          <a:xfrm>
            <a:off x="4959536" y="1552006"/>
            <a:ext cx="15841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These counters show -2.</a:t>
            </a:r>
          </a:p>
        </p:txBody>
      </p:sp>
      <p:pic>
        <p:nvPicPr>
          <p:cNvPr id="24" name="Picture 23">
            <a:extLst>
              <a:ext uri="{FF2B5EF4-FFF2-40B4-BE49-F238E27FC236}">
                <a16:creationId xmlns:a16="http://schemas.microsoft.com/office/drawing/2014/main" id="{BC7A24DC-FF3A-4A57-83C4-43B1C66CE406}"/>
              </a:ext>
            </a:extLst>
          </p:cNvPr>
          <p:cNvPicPr/>
          <p:nvPr/>
        </p:nvPicPr>
        <p:blipFill rotWithShape="1">
          <a:blip r:embed="rId5">
            <a:extLst>
              <a:ext uri="{28A0092B-C50C-407E-A947-70E740481C1C}">
                <a14:useLocalDpi xmlns:a14="http://schemas.microsoft.com/office/drawing/2010/main" val="0"/>
              </a:ext>
            </a:extLst>
          </a:blip>
          <a:srcRect l="29609" r="32764"/>
          <a:stretch/>
        </p:blipFill>
        <p:spPr bwMode="auto">
          <a:xfrm>
            <a:off x="4959536" y="2116770"/>
            <a:ext cx="1477990" cy="1076736"/>
          </a:xfrm>
          <a:prstGeom prst="rect">
            <a:avLst/>
          </a:prstGeom>
          <a:noFill/>
          <a:ln>
            <a:noFill/>
          </a:ln>
        </p:spPr>
      </p:pic>
    </p:spTree>
    <p:custDataLst>
      <p:tags r:id="rId1"/>
    </p:custDataLst>
    <p:extLst>
      <p:ext uri="{BB962C8B-B14F-4D97-AF65-F5344CB8AC3E}">
        <p14:creationId xmlns:p14="http://schemas.microsoft.com/office/powerpoint/2010/main" val="385981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BC813D-D1AC-4527-A76D-6EF20B1495DF}"/>
              </a:ext>
            </a:extLst>
          </p:cNvPr>
          <p:cNvSpPr>
            <a:spLocks noGrp="1"/>
          </p:cNvSpPr>
          <p:nvPr>
            <p:ph type="title"/>
          </p:nvPr>
        </p:nvSpPr>
        <p:spPr>
          <a:xfrm>
            <a:off x="116849" y="443915"/>
            <a:ext cx="10803687" cy="426170"/>
          </a:xfrm>
        </p:spPr>
        <p:txBody>
          <a:bodyPr>
            <a:normAutofit fontScale="90000"/>
          </a:bodyPr>
          <a:lstStyle/>
          <a:p>
            <a:r>
              <a:rPr lang="en-GB" sz="2000" b="1" dirty="0"/>
              <a:t>Expand understanding of addition and subtraction to include calculation with negative numbers</a:t>
            </a:r>
          </a:p>
        </p:txBody>
      </p:sp>
      <p:sp>
        <p:nvSpPr>
          <p:cNvPr id="9" name="TextBox 8">
            <a:extLst>
              <a:ext uri="{FF2B5EF4-FFF2-40B4-BE49-F238E27FC236}">
                <a16:creationId xmlns:a16="http://schemas.microsoft.com/office/drawing/2014/main" id="{BA0A07D6-765A-47C1-9267-C2A8FF78A1B5}"/>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4</a:t>
            </a:r>
            <a:endParaRPr lang="en-GB" dirty="0"/>
          </a:p>
        </p:txBody>
      </p:sp>
      <p:sp>
        <p:nvSpPr>
          <p:cNvPr id="10" name="Rectangle 1">
            <a:extLst>
              <a:ext uri="{FF2B5EF4-FFF2-40B4-BE49-F238E27FC236}">
                <a16:creationId xmlns:a16="http://schemas.microsoft.com/office/drawing/2014/main" id="{2F49473C-8030-412F-86A4-DB587E2903EE}"/>
              </a:ext>
            </a:extLst>
          </p:cNvPr>
          <p:cNvSpPr>
            <a:spLocks noChangeArrowheads="1"/>
          </p:cNvSpPr>
          <p:nvPr/>
        </p:nvSpPr>
        <p:spPr bwMode="auto">
          <a:xfrm>
            <a:off x="116849" y="1675836"/>
            <a:ext cx="118264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Each of these calculations is missing </a:t>
            </a:r>
            <a:r>
              <a:rPr kumimoji="0" lang="en-GB" altLang="en-US" sz="2400" b="1"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at least one </a:t>
            </a: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negative sign.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Place the negative sign(s) to make each calculation correct.</a:t>
            </a:r>
          </a:p>
        </p:txBody>
      </p:sp>
      <p:sp>
        <p:nvSpPr>
          <p:cNvPr id="11" name="TextBox 10">
            <a:extLst>
              <a:ext uri="{FF2B5EF4-FFF2-40B4-BE49-F238E27FC236}">
                <a16:creationId xmlns:a16="http://schemas.microsoft.com/office/drawing/2014/main" id="{CC06B60A-B563-4E30-97E9-CBBDD7A4A6C6}"/>
              </a:ext>
            </a:extLst>
          </p:cNvPr>
          <p:cNvSpPr txBox="1"/>
          <p:nvPr/>
        </p:nvSpPr>
        <p:spPr>
          <a:xfrm>
            <a:off x="983432" y="2763252"/>
            <a:ext cx="6097904" cy="3101618"/>
          </a:xfrm>
          <a:prstGeom prst="rect">
            <a:avLst/>
          </a:prstGeom>
          <a:noFill/>
        </p:spPr>
        <p:txBody>
          <a:bodyPr wrap="square">
            <a:spAutoFit/>
          </a:bodyPr>
          <a:lstStyle/>
          <a:p>
            <a:pPr marL="432000" lvl="0" indent="-468000">
              <a:lnSpc>
                <a:spcPct val="150000"/>
              </a:lnSpc>
              <a:spcBef>
                <a:spcPts val="0"/>
              </a:spcBef>
              <a:spcAft>
                <a:spcPts val="6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12 + 3 = 9</a:t>
            </a:r>
          </a:p>
          <a:p>
            <a:pPr marL="432000" lvl="0" indent="-468000">
              <a:lnSpc>
                <a:spcPct val="150000"/>
              </a:lnSpc>
              <a:spcBef>
                <a:spcPts val="0"/>
              </a:spcBef>
              <a:spcAft>
                <a:spcPts val="6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12 + 3 = −9</a:t>
            </a:r>
          </a:p>
          <a:p>
            <a:pPr marL="432000" lvl="0" indent="-468000">
              <a:lnSpc>
                <a:spcPct val="150000"/>
              </a:lnSpc>
              <a:spcBef>
                <a:spcPts val="0"/>
              </a:spcBef>
              <a:spcAft>
                <a:spcPts val="6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772 + 158 = 930</a:t>
            </a:r>
          </a:p>
          <a:p>
            <a:pPr marL="432000" lvl="0" indent="-468000">
              <a:lnSpc>
                <a:spcPct val="150000"/>
              </a:lnSpc>
              <a:spcBef>
                <a:spcPts val="0"/>
              </a:spcBef>
              <a:spcAft>
                <a:spcPts val="6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772 − 158 = 614</a:t>
            </a:r>
          </a:p>
          <a:p>
            <a:pPr marL="432000" lvl="0" indent="-468000">
              <a:lnSpc>
                <a:spcPct val="150000"/>
              </a:lnSpc>
              <a:spcBef>
                <a:spcPts val="0"/>
              </a:spcBef>
              <a:spcAft>
                <a:spcPts val="6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2</a:t>
            </a:r>
            <a:r>
              <a:rPr lang="en-GB" sz="2400" baseline="30000" dirty="0">
                <a:solidFill>
                  <a:srgbClr val="585858"/>
                </a:solidFill>
                <a:effectLst/>
                <a:latin typeface="+mj-lt"/>
                <a:ea typeface="Calibri" panose="020F0502020204030204" pitchFamily="34" charset="0"/>
                <a:cs typeface="Times New Roman" panose="02020603050405020304" pitchFamily="18" charset="0"/>
              </a:rPr>
              <a:t> </a:t>
            </a:r>
            <a:r>
              <a:rPr lang="en-GB" sz="2400" dirty="0">
                <a:solidFill>
                  <a:srgbClr val="585858"/>
                </a:solidFill>
                <a:effectLst/>
                <a:latin typeface="+mj-lt"/>
                <a:ea typeface="Calibri" panose="020F0502020204030204" pitchFamily="34" charset="0"/>
                <a:cs typeface="Times New Roman" panose="02020603050405020304" pitchFamily="18" charset="0"/>
              </a:rPr>
              <a:t>937.2 − 10.71 = 2</a:t>
            </a:r>
            <a:r>
              <a:rPr lang="en-GB" sz="2400" baseline="30000" dirty="0">
                <a:solidFill>
                  <a:srgbClr val="585858"/>
                </a:solidFill>
                <a:effectLst/>
                <a:latin typeface="+mj-lt"/>
                <a:ea typeface="Calibri" panose="020F0502020204030204" pitchFamily="34" charset="0"/>
                <a:cs typeface="Times New Roman" panose="02020603050405020304" pitchFamily="18" charset="0"/>
              </a:rPr>
              <a:t> </a:t>
            </a:r>
            <a:r>
              <a:rPr lang="en-GB" sz="2400" dirty="0">
                <a:solidFill>
                  <a:srgbClr val="585858"/>
                </a:solidFill>
                <a:effectLst/>
                <a:latin typeface="+mj-lt"/>
                <a:ea typeface="Calibri" panose="020F0502020204030204" pitchFamily="34" charset="0"/>
                <a:cs typeface="Times New Roman" panose="02020603050405020304" pitchFamily="18" charset="0"/>
              </a:rPr>
              <a:t>947.91</a:t>
            </a:r>
            <a:endParaRPr lang="en-GB" sz="2400" dirty="0">
              <a:solidFill>
                <a:srgbClr val="585858"/>
              </a:solidFill>
              <a:latin typeface="+mj-lt"/>
            </a:endParaRPr>
          </a:p>
        </p:txBody>
      </p:sp>
    </p:spTree>
    <p:extLst>
      <p:ext uri="{BB962C8B-B14F-4D97-AF65-F5344CB8AC3E}">
        <p14:creationId xmlns:p14="http://schemas.microsoft.com/office/powerpoint/2010/main" val="1768158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questions might you ask alongside this example?</a:t>
            </a:r>
          </a:p>
          <a:p>
            <a:pPr marL="360000" lvl="1" fontAlgn="auto">
              <a:lnSpc>
                <a:spcPct val="100000"/>
              </a:lnSpc>
              <a:spcBef>
                <a:spcPts val="0"/>
              </a:spcBef>
              <a:spcAft>
                <a:spcPts val="1200"/>
              </a:spcAft>
              <a:buClrTx/>
            </a:pPr>
            <a:r>
              <a:rPr lang="en-GB" sz="2400" dirty="0"/>
              <a:t>What is the effect of using the same values for the addition in parts a and b of this example?</a:t>
            </a:r>
          </a:p>
          <a:p>
            <a:pPr marL="360000" lvl="1" fontAlgn="auto">
              <a:lnSpc>
                <a:spcPct val="100000"/>
              </a:lnSpc>
              <a:spcBef>
                <a:spcPts val="0"/>
              </a:spcBef>
              <a:spcAft>
                <a:spcPts val="1200"/>
              </a:spcAft>
              <a:buClrTx/>
            </a:pPr>
            <a:r>
              <a:rPr lang="en-GB" sz="2400" dirty="0"/>
              <a:t>What is the effect of increasing the values in parts c, d and e of this example?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6264696" cy="399172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b="1"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5319E51F-7399-44A5-8BD0-223A0604F894}"/>
              </a:ext>
            </a:extLst>
          </p:cNvPr>
          <p:cNvSpPr>
            <a:spLocks noGrp="1"/>
          </p:cNvSpPr>
          <p:nvPr>
            <p:ph type="title"/>
          </p:nvPr>
        </p:nvSpPr>
        <p:spPr>
          <a:xfrm>
            <a:off x="116849" y="443915"/>
            <a:ext cx="10803687" cy="426170"/>
          </a:xfrm>
        </p:spPr>
        <p:txBody>
          <a:bodyPr>
            <a:normAutofit fontScale="90000"/>
          </a:bodyPr>
          <a:lstStyle/>
          <a:p>
            <a:r>
              <a:rPr lang="en-GB" sz="2000" b="1" dirty="0"/>
              <a:t>Expand understanding of addition and subtraction to include calculation with negative numbers</a:t>
            </a:r>
          </a:p>
        </p:txBody>
      </p:sp>
      <p:sp>
        <p:nvSpPr>
          <p:cNvPr id="8" name="TextBox 7">
            <a:extLst>
              <a:ext uri="{FF2B5EF4-FFF2-40B4-BE49-F238E27FC236}">
                <a16:creationId xmlns:a16="http://schemas.microsoft.com/office/drawing/2014/main" id="{B1A2B51F-CC3F-43DA-87D1-BE6EEA66569A}"/>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4</a:t>
            </a:r>
            <a:endParaRPr lang="en-GB" dirty="0"/>
          </a:p>
        </p:txBody>
      </p:sp>
      <p:sp>
        <p:nvSpPr>
          <p:cNvPr id="9" name="Rectangle 1">
            <a:extLst>
              <a:ext uri="{FF2B5EF4-FFF2-40B4-BE49-F238E27FC236}">
                <a16:creationId xmlns:a16="http://schemas.microsoft.com/office/drawing/2014/main" id="{9CBBC18B-F8F1-4234-AE23-5842D9048742}"/>
              </a:ext>
            </a:extLst>
          </p:cNvPr>
          <p:cNvSpPr>
            <a:spLocks noChangeArrowheads="1"/>
          </p:cNvSpPr>
          <p:nvPr/>
        </p:nvSpPr>
        <p:spPr bwMode="auto">
          <a:xfrm>
            <a:off x="263351" y="1763995"/>
            <a:ext cx="655795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en-GB" altLang="en-US" sz="18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Each of these calculations is missing </a:t>
            </a:r>
            <a:r>
              <a:rPr kumimoji="0" lang="en-GB" altLang="en-US" sz="1800" b="1"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at least one </a:t>
            </a:r>
            <a:r>
              <a:rPr kumimoji="0" lang="en-GB" altLang="en-US" sz="18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negative sign.</a:t>
            </a:r>
          </a:p>
          <a:p>
            <a:pPr marL="0" marR="0" lvl="0" indent="0" algn="l" defTabSz="914400" rtl="0" eaLnBrk="0" fontAlgn="base" latinLnBrk="0" hangingPunct="0">
              <a:lnSpc>
                <a:spcPct val="100000"/>
              </a:lnSpc>
              <a:spcBef>
                <a:spcPct val="0"/>
              </a:spcBef>
              <a:spcAft>
                <a:spcPts val="1200"/>
              </a:spcAft>
              <a:buClrTx/>
              <a:buSzTx/>
              <a:buFontTx/>
              <a:buNone/>
              <a:tabLst/>
            </a:pPr>
            <a:r>
              <a:rPr kumimoji="0" lang="en-GB" altLang="en-US" sz="18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Place the negative sign(s) to make each calculation correct.</a:t>
            </a:r>
          </a:p>
        </p:txBody>
      </p:sp>
      <p:sp>
        <p:nvSpPr>
          <p:cNvPr id="10" name="TextBox 9">
            <a:extLst>
              <a:ext uri="{FF2B5EF4-FFF2-40B4-BE49-F238E27FC236}">
                <a16:creationId xmlns:a16="http://schemas.microsoft.com/office/drawing/2014/main" id="{972553F7-F261-4013-98AD-7AB3F5C861B8}"/>
              </a:ext>
            </a:extLst>
          </p:cNvPr>
          <p:cNvSpPr txBox="1"/>
          <p:nvPr/>
        </p:nvSpPr>
        <p:spPr>
          <a:xfrm>
            <a:off x="723402" y="2908053"/>
            <a:ext cx="5660630" cy="2651431"/>
          </a:xfrm>
          <a:prstGeom prst="rect">
            <a:avLst/>
          </a:prstGeom>
          <a:noFill/>
        </p:spPr>
        <p:txBody>
          <a:bodyPr wrap="square">
            <a:spAutoFit/>
          </a:bodyPr>
          <a:lstStyle/>
          <a:p>
            <a:pPr marL="432000" lvl="0" indent="-468000">
              <a:lnSpc>
                <a:spcPct val="150000"/>
              </a:lnSpc>
              <a:spcBef>
                <a:spcPts val="0"/>
              </a:spcBef>
              <a:spcAft>
                <a:spcPts val="600"/>
              </a:spcAft>
              <a:buFont typeface="+mj-lt"/>
              <a:buAutoNum type="alphaLcParenR"/>
            </a:pPr>
            <a:r>
              <a:rPr lang="en-GB" sz="2000" dirty="0">
                <a:solidFill>
                  <a:srgbClr val="585858"/>
                </a:solidFill>
                <a:effectLst/>
                <a:latin typeface="+mj-lt"/>
                <a:ea typeface="Calibri" panose="020F0502020204030204" pitchFamily="34" charset="0"/>
                <a:cs typeface="Times New Roman" panose="02020603050405020304" pitchFamily="18" charset="0"/>
              </a:rPr>
              <a:t>12 + 3 = 9</a:t>
            </a:r>
          </a:p>
          <a:p>
            <a:pPr marL="432000" lvl="0" indent="-468000">
              <a:lnSpc>
                <a:spcPct val="150000"/>
              </a:lnSpc>
              <a:spcBef>
                <a:spcPts val="0"/>
              </a:spcBef>
              <a:spcAft>
                <a:spcPts val="600"/>
              </a:spcAft>
              <a:buFont typeface="+mj-lt"/>
              <a:buAutoNum type="alphaLcParenR"/>
            </a:pPr>
            <a:r>
              <a:rPr lang="en-GB" sz="2000" dirty="0">
                <a:solidFill>
                  <a:srgbClr val="585858"/>
                </a:solidFill>
                <a:effectLst/>
                <a:latin typeface="+mj-lt"/>
                <a:ea typeface="Calibri" panose="020F0502020204030204" pitchFamily="34" charset="0"/>
                <a:cs typeface="Times New Roman" panose="02020603050405020304" pitchFamily="18" charset="0"/>
              </a:rPr>
              <a:t>12 + 3 = −9</a:t>
            </a:r>
          </a:p>
          <a:p>
            <a:pPr marL="432000" lvl="0" indent="-468000">
              <a:lnSpc>
                <a:spcPct val="150000"/>
              </a:lnSpc>
              <a:spcBef>
                <a:spcPts val="0"/>
              </a:spcBef>
              <a:spcAft>
                <a:spcPts val="600"/>
              </a:spcAft>
              <a:buFont typeface="+mj-lt"/>
              <a:buAutoNum type="alphaLcParenR"/>
            </a:pPr>
            <a:r>
              <a:rPr lang="en-GB" sz="2000" dirty="0">
                <a:solidFill>
                  <a:srgbClr val="585858"/>
                </a:solidFill>
                <a:effectLst/>
                <a:latin typeface="+mj-lt"/>
                <a:ea typeface="Calibri" panose="020F0502020204030204" pitchFamily="34" charset="0"/>
                <a:cs typeface="Times New Roman" panose="02020603050405020304" pitchFamily="18" charset="0"/>
              </a:rPr>
              <a:t>772 + 158 = 930</a:t>
            </a:r>
          </a:p>
          <a:p>
            <a:pPr marL="432000" lvl="0" indent="-468000">
              <a:lnSpc>
                <a:spcPct val="150000"/>
              </a:lnSpc>
              <a:spcBef>
                <a:spcPts val="0"/>
              </a:spcBef>
              <a:spcAft>
                <a:spcPts val="600"/>
              </a:spcAft>
              <a:buFont typeface="+mj-lt"/>
              <a:buAutoNum type="alphaLcParenR"/>
            </a:pPr>
            <a:r>
              <a:rPr lang="en-GB" sz="2000" dirty="0">
                <a:solidFill>
                  <a:srgbClr val="585858"/>
                </a:solidFill>
                <a:effectLst/>
                <a:latin typeface="+mj-lt"/>
                <a:ea typeface="Calibri" panose="020F0502020204030204" pitchFamily="34" charset="0"/>
                <a:cs typeface="Times New Roman" panose="02020603050405020304" pitchFamily="18" charset="0"/>
              </a:rPr>
              <a:t>772 − 158 = 614</a:t>
            </a:r>
          </a:p>
          <a:p>
            <a:pPr marL="432000" lvl="0" indent="-468000">
              <a:lnSpc>
                <a:spcPct val="150000"/>
              </a:lnSpc>
              <a:spcBef>
                <a:spcPts val="0"/>
              </a:spcBef>
              <a:spcAft>
                <a:spcPts val="600"/>
              </a:spcAft>
              <a:buFont typeface="+mj-lt"/>
              <a:buAutoNum type="alphaLcParenR"/>
            </a:pPr>
            <a:r>
              <a:rPr lang="en-GB" sz="2000" dirty="0">
                <a:solidFill>
                  <a:srgbClr val="585858"/>
                </a:solidFill>
                <a:effectLst/>
                <a:latin typeface="+mj-lt"/>
                <a:ea typeface="Calibri" panose="020F0502020204030204" pitchFamily="34" charset="0"/>
                <a:cs typeface="Times New Roman" panose="02020603050405020304" pitchFamily="18" charset="0"/>
              </a:rPr>
              <a:t>2</a:t>
            </a:r>
            <a:r>
              <a:rPr lang="en-GB" sz="2000" baseline="30000" dirty="0">
                <a:solidFill>
                  <a:srgbClr val="585858"/>
                </a:solidFill>
                <a:effectLst/>
                <a:latin typeface="+mj-lt"/>
                <a:ea typeface="Calibri" panose="020F0502020204030204" pitchFamily="34" charset="0"/>
                <a:cs typeface="Times New Roman" panose="02020603050405020304" pitchFamily="18" charset="0"/>
              </a:rPr>
              <a:t> </a:t>
            </a:r>
            <a:r>
              <a:rPr lang="en-GB" sz="2000" dirty="0">
                <a:solidFill>
                  <a:srgbClr val="585858"/>
                </a:solidFill>
                <a:effectLst/>
                <a:latin typeface="+mj-lt"/>
                <a:ea typeface="Calibri" panose="020F0502020204030204" pitchFamily="34" charset="0"/>
                <a:cs typeface="Times New Roman" panose="02020603050405020304" pitchFamily="18" charset="0"/>
              </a:rPr>
              <a:t>937.2 − 10.71 = 2</a:t>
            </a:r>
            <a:r>
              <a:rPr lang="en-GB" sz="2000" baseline="30000" dirty="0">
                <a:solidFill>
                  <a:srgbClr val="585858"/>
                </a:solidFill>
                <a:effectLst/>
                <a:latin typeface="+mj-lt"/>
                <a:ea typeface="Calibri" panose="020F0502020204030204" pitchFamily="34" charset="0"/>
                <a:cs typeface="Times New Roman" panose="02020603050405020304" pitchFamily="18" charset="0"/>
              </a:rPr>
              <a:t> </a:t>
            </a:r>
            <a:r>
              <a:rPr lang="en-GB" sz="2000" dirty="0">
                <a:solidFill>
                  <a:srgbClr val="585858"/>
                </a:solidFill>
                <a:effectLst/>
                <a:latin typeface="+mj-lt"/>
                <a:ea typeface="Calibri" panose="020F0502020204030204" pitchFamily="34" charset="0"/>
                <a:cs typeface="Times New Roman" panose="02020603050405020304" pitchFamily="18" charset="0"/>
              </a:rPr>
              <a:t>947.91</a:t>
            </a:r>
            <a:endParaRPr lang="en-GB" sz="2000" dirty="0">
              <a:solidFill>
                <a:srgbClr val="585858"/>
              </a:solidFill>
              <a:latin typeface="+mj-lt"/>
            </a:endParaRPr>
          </a:p>
        </p:txBody>
      </p:sp>
    </p:spTree>
    <p:custDataLst>
      <p:tags r:id="rId1"/>
    </p:custDataLst>
    <p:extLst>
      <p:ext uri="{BB962C8B-B14F-4D97-AF65-F5344CB8AC3E}">
        <p14:creationId xmlns:p14="http://schemas.microsoft.com/office/powerpoint/2010/main" val="1977555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4B95A8-CD14-4F90-9C4D-DECAFBFDC695}"/>
              </a:ext>
            </a:extLst>
          </p:cNvPr>
          <p:cNvSpPr>
            <a:spLocks noGrp="1"/>
          </p:cNvSpPr>
          <p:nvPr>
            <p:ph type="title"/>
          </p:nvPr>
        </p:nvSpPr>
        <p:spPr>
          <a:xfrm>
            <a:off x="116849" y="443915"/>
            <a:ext cx="10803687" cy="426170"/>
          </a:xfrm>
        </p:spPr>
        <p:txBody>
          <a:bodyPr>
            <a:normAutofit fontScale="90000"/>
          </a:bodyPr>
          <a:lstStyle/>
          <a:p>
            <a:r>
              <a:rPr lang="en-GB" sz="2000" b="1" dirty="0"/>
              <a:t>Expand understanding of addition and subtraction to include calculation with negative numbers</a:t>
            </a:r>
          </a:p>
        </p:txBody>
      </p:sp>
      <p:sp>
        <p:nvSpPr>
          <p:cNvPr id="9" name="TextBox 8">
            <a:extLst>
              <a:ext uri="{FF2B5EF4-FFF2-40B4-BE49-F238E27FC236}">
                <a16:creationId xmlns:a16="http://schemas.microsoft.com/office/drawing/2014/main" id="{FBC9E8BB-07C9-4EF3-A884-4AC058A55C93}"/>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10" name="TextBox 9">
            <a:extLst>
              <a:ext uri="{FF2B5EF4-FFF2-40B4-BE49-F238E27FC236}">
                <a16:creationId xmlns:a16="http://schemas.microsoft.com/office/drawing/2014/main" id="{CE0C49B4-8242-407B-9D75-230B615CEBEB}"/>
              </a:ext>
            </a:extLst>
          </p:cNvPr>
          <p:cNvSpPr txBox="1"/>
          <p:nvPr/>
        </p:nvSpPr>
        <p:spPr>
          <a:xfrm>
            <a:off x="827960" y="2832356"/>
            <a:ext cx="10536079" cy="2946448"/>
          </a:xfrm>
          <a:prstGeom prst="rect">
            <a:avLst/>
          </a:prstGeom>
          <a:noFill/>
        </p:spPr>
        <p:txBody>
          <a:bodyPr wrap="square">
            <a:spAutoFit/>
          </a:bodyPr>
          <a:lstStyle/>
          <a:p>
            <a:pPr algn="ctr">
              <a:spcBef>
                <a:spcPts val="400"/>
              </a:spcBef>
              <a:spcAft>
                <a:spcPts val="12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Mia says, ‘Two negatives make a positive, so this is the same as 6 + 4 and the answer is 10.’</a:t>
            </a:r>
          </a:p>
          <a:p>
            <a:pPr algn="ctr">
              <a:spcBef>
                <a:spcPts val="400"/>
              </a:spcBef>
              <a:spcAft>
                <a:spcPts val="12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Sasha says, ‘Two negatives make a positive, so this is the same as 6 − 4 and the answer is 2.’</a:t>
            </a:r>
          </a:p>
          <a:p>
            <a:pPr algn="ctr">
              <a:spcBef>
                <a:spcPts val="400"/>
              </a:spcBef>
              <a:spcAft>
                <a:spcPts val="12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Mia and Sasha are both wrong. </a:t>
            </a:r>
          </a:p>
          <a:p>
            <a:pPr algn="ctr">
              <a:spcAft>
                <a:spcPts val="1200"/>
              </a:spcAft>
              <a:buNone/>
            </a:pPr>
            <a:r>
              <a:rPr lang="en-GB" sz="2400" b="1" dirty="0">
                <a:solidFill>
                  <a:srgbClr val="585858"/>
                </a:solidFill>
                <a:effectLst/>
                <a:latin typeface="+mj-lt"/>
                <a:ea typeface="Calibri" panose="020F0502020204030204" pitchFamily="34" charset="0"/>
                <a:cs typeface="Times New Roman" panose="02020603050405020304" pitchFamily="18" charset="0"/>
              </a:rPr>
              <a:t>How would you help them to understand that the correct answer is −2?</a:t>
            </a:r>
            <a:endParaRPr lang="en-GB" sz="2400" b="1" dirty="0">
              <a:solidFill>
                <a:srgbClr val="585858"/>
              </a:solidFill>
              <a:latin typeface="+mj-lt"/>
            </a:endParaRPr>
          </a:p>
        </p:txBody>
      </p:sp>
      <p:grpSp>
        <p:nvGrpSpPr>
          <p:cNvPr id="11" name="Group 10">
            <a:extLst>
              <a:ext uri="{FF2B5EF4-FFF2-40B4-BE49-F238E27FC236}">
                <a16:creationId xmlns:a16="http://schemas.microsoft.com/office/drawing/2014/main" id="{96F66F36-0DB8-499E-96C2-AAF299E2E0AC}"/>
              </a:ext>
            </a:extLst>
          </p:cNvPr>
          <p:cNvGrpSpPr/>
          <p:nvPr/>
        </p:nvGrpSpPr>
        <p:grpSpPr>
          <a:xfrm>
            <a:off x="4027495" y="1814286"/>
            <a:ext cx="3069119" cy="707886"/>
            <a:chOff x="4446815" y="2191476"/>
            <a:chExt cx="3069119" cy="707886"/>
          </a:xfrm>
        </p:grpSpPr>
        <p:sp>
          <p:nvSpPr>
            <p:cNvPr id="12" name="TextBox 11">
              <a:extLst>
                <a:ext uri="{FF2B5EF4-FFF2-40B4-BE49-F238E27FC236}">
                  <a16:creationId xmlns:a16="http://schemas.microsoft.com/office/drawing/2014/main" id="{9607D2CA-BD9B-483D-8E6F-913BF077FBB7}"/>
                </a:ext>
              </a:extLst>
            </p:cNvPr>
            <p:cNvSpPr txBox="1"/>
            <p:nvPr/>
          </p:nvSpPr>
          <p:spPr>
            <a:xfrm>
              <a:off x="4446815" y="2191476"/>
              <a:ext cx="2339102" cy="707886"/>
            </a:xfrm>
            <a:prstGeom prst="rect">
              <a:avLst/>
            </a:prstGeom>
            <a:noFill/>
            <a:ln>
              <a:noFill/>
            </a:ln>
          </p:spPr>
          <p:txBody>
            <a:bodyPr wrap="none" rtlCol="0">
              <a:spAutoFit/>
            </a:bodyPr>
            <a:lstStyle/>
            <a:p>
              <a:pPr>
                <a:buNone/>
              </a:pPr>
              <a:r>
                <a:rPr lang="en-GB" sz="4000" dirty="0">
                  <a:solidFill>
                    <a:srgbClr val="00628C"/>
                  </a:solidFill>
                  <a:latin typeface="+mj-lt"/>
                </a:rPr>
                <a:t>–6 – –4 =</a:t>
              </a:r>
            </a:p>
          </p:txBody>
        </p:sp>
        <p:sp>
          <p:nvSpPr>
            <p:cNvPr id="13" name="TextBox 12">
              <a:extLst>
                <a:ext uri="{FF2B5EF4-FFF2-40B4-BE49-F238E27FC236}">
                  <a16:creationId xmlns:a16="http://schemas.microsoft.com/office/drawing/2014/main" id="{03D6BDA6-4451-4012-A716-FA5C0823EE33}"/>
                </a:ext>
              </a:extLst>
            </p:cNvPr>
            <p:cNvSpPr txBox="1"/>
            <p:nvPr/>
          </p:nvSpPr>
          <p:spPr>
            <a:xfrm>
              <a:off x="6795934" y="2191476"/>
              <a:ext cx="720000" cy="707886"/>
            </a:xfrm>
            <a:prstGeom prst="rect">
              <a:avLst/>
            </a:prstGeom>
            <a:noFill/>
            <a:ln>
              <a:solidFill>
                <a:srgbClr val="00628C"/>
              </a:solidFill>
            </a:ln>
          </p:spPr>
          <p:txBody>
            <a:bodyPr wrap="square" rtlCol="0">
              <a:spAutoFit/>
            </a:bodyPr>
            <a:lstStyle/>
            <a:p>
              <a:pPr>
                <a:buNone/>
              </a:pPr>
              <a:endParaRPr lang="en-GB" sz="4000" dirty="0">
                <a:solidFill>
                  <a:srgbClr val="585858"/>
                </a:solidFill>
                <a:latin typeface="+mj-lt"/>
              </a:endParaRPr>
            </a:p>
          </p:txBody>
        </p:sp>
      </p:grpSp>
    </p:spTree>
    <p:extLst>
      <p:ext uri="{BB962C8B-B14F-4D97-AF65-F5344CB8AC3E}">
        <p14:creationId xmlns:p14="http://schemas.microsoft.com/office/powerpoint/2010/main" val="595782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362831" y="1741531"/>
            <a:ext cx="5349794"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misconceptions might ‘Mia’ and ‘Sasha’ have, and how might these have developed?</a:t>
            </a:r>
          </a:p>
          <a:p>
            <a:pPr marL="360000" lvl="1" fontAlgn="auto">
              <a:lnSpc>
                <a:spcPct val="100000"/>
              </a:lnSpc>
              <a:spcBef>
                <a:spcPts val="0"/>
              </a:spcBef>
              <a:spcAft>
                <a:spcPts val="1200"/>
              </a:spcAft>
              <a:buClrTx/>
            </a:pPr>
            <a:r>
              <a:rPr lang="en-GB" sz="2400" dirty="0"/>
              <a:t>What representations or language might you use to challenge this misconception?</a:t>
            </a:r>
          </a:p>
          <a:p>
            <a:pPr marL="360000" lvl="1" fontAlgn="auto">
              <a:lnSpc>
                <a:spcPct val="100000"/>
              </a:lnSpc>
              <a:spcBef>
                <a:spcPts val="0"/>
              </a:spcBef>
              <a:spcAft>
                <a:spcPts val="1200"/>
              </a:spcAft>
              <a:buClrTx/>
            </a:pPr>
            <a:r>
              <a:rPr lang="en-GB" sz="2400" dirty="0"/>
              <a:t>What do you do when you know a common misconception is likely?</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25592" y="1697148"/>
            <a:ext cx="5770407" cy="439614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2496346-8F90-4B91-9452-27117C774F9B}"/>
              </a:ext>
            </a:extLst>
          </p:cNvPr>
          <p:cNvSpPr>
            <a:spLocks noGrp="1"/>
          </p:cNvSpPr>
          <p:nvPr>
            <p:ph type="title"/>
          </p:nvPr>
        </p:nvSpPr>
        <p:spPr>
          <a:xfrm>
            <a:off x="116849" y="443915"/>
            <a:ext cx="10803687" cy="426170"/>
          </a:xfrm>
        </p:spPr>
        <p:txBody>
          <a:bodyPr>
            <a:normAutofit fontScale="90000"/>
          </a:bodyPr>
          <a:lstStyle/>
          <a:p>
            <a:r>
              <a:rPr lang="en-GB" sz="2000" b="1" dirty="0"/>
              <a:t>Expand understanding of addition and subtraction to include calculation with negative numbers</a:t>
            </a:r>
          </a:p>
        </p:txBody>
      </p:sp>
      <p:sp>
        <p:nvSpPr>
          <p:cNvPr id="8" name="TextBox 7">
            <a:extLst>
              <a:ext uri="{FF2B5EF4-FFF2-40B4-BE49-F238E27FC236}">
                <a16:creationId xmlns:a16="http://schemas.microsoft.com/office/drawing/2014/main" id="{F53A82ED-D577-4AD7-97A2-D441E910C64E}"/>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9" name="TextBox 8">
            <a:extLst>
              <a:ext uri="{FF2B5EF4-FFF2-40B4-BE49-F238E27FC236}">
                <a16:creationId xmlns:a16="http://schemas.microsoft.com/office/drawing/2014/main" id="{EAB4F551-3727-42D5-B1F1-392345501B03}"/>
              </a:ext>
            </a:extLst>
          </p:cNvPr>
          <p:cNvSpPr txBox="1"/>
          <p:nvPr/>
        </p:nvSpPr>
        <p:spPr>
          <a:xfrm>
            <a:off x="417394" y="2862910"/>
            <a:ext cx="5678605" cy="2872581"/>
          </a:xfrm>
          <a:prstGeom prst="rect">
            <a:avLst/>
          </a:prstGeom>
          <a:noFill/>
        </p:spPr>
        <p:txBody>
          <a:bodyPr wrap="square">
            <a:spAutoFit/>
          </a:bodyPr>
          <a:lstStyle/>
          <a:p>
            <a:pPr algn="ctr">
              <a:spcBef>
                <a:spcPts val="400"/>
              </a:spcBef>
              <a:spcAft>
                <a:spcPts val="1200"/>
              </a:spcAft>
              <a:buNone/>
            </a:pPr>
            <a:r>
              <a:rPr lang="en-GB" sz="2000" dirty="0">
                <a:solidFill>
                  <a:srgbClr val="585858"/>
                </a:solidFill>
                <a:effectLst/>
                <a:latin typeface="+mj-lt"/>
                <a:ea typeface="Calibri" panose="020F0502020204030204" pitchFamily="34" charset="0"/>
                <a:cs typeface="Times New Roman" panose="02020603050405020304" pitchFamily="18" charset="0"/>
              </a:rPr>
              <a:t>Mia says, ‘Two negatives make a positive, so this is the same as 6 + 4 and the answer is 10.’</a:t>
            </a:r>
          </a:p>
          <a:p>
            <a:pPr algn="ctr">
              <a:spcBef>
                <a:spcPts val="400"/>
              </a:spcBef>
              <a:spcAft>
                <a:spcPts val="1200"/>
              </a:spcAft>
              <a:buNone/>
            </a:pPr>
            <a:r>
              <a:rPr lang="en-GB" sz="2000" dirty="0">
                <a:solidFill>
                  <a:srgbClr val="585858"/>
                </a:solidFill>
                <a:effectLst/>
                <a:latin typeface="+mj-lt"/>
                <a:ea typeface="Calibri" panose="020F0502020204030204" pitchFamily="34" charset="0"/>
                <a:cs typeface="Times New Roman" panose="02020603050405020304" pitchFamily="18" charset="0"/>
              </a:rPr>
              <a:t>Sasha says, ‘Two negatives make a positive, so this is the same as 6 − 4 and the answer is 2.’</a:t>
            </a:r>
          </a:p>
          <a:p>
            <a:pPr algn="ctr">
              <a:spcBef>
                <a:spcPts val="400"/>
              </a:spcBef>
              <a:spcAft>
                <a:spcPts val="1200"/>
              </a:spcAft>
              <a:buNone/>
            </a:pPr>
            <a:r>
              <a:rPr lang="en-GB" sz="2000" dirty="0">
                <a:solidFill>
                  <a:srgbClr val="585858"/>
                </a:solidFill>
                <a:effectLst/>
                <a:latin typeface="+mj-lt"/>
                <a:ea typeface="Calibri" panose="020F0502020204030204" pitchFamily="34" charset="0"/>
                <a:cs typeface="Times New Roman" panose="02020603050405020304" pitchFamily="18" charset="0"/>
              </a:rPr>
              <a:t>Mia and Sasha are both wrong. </a:t>
            </a:r>
          </a:p>
          <a:p>
            <a:pPr algn="ctr">
              <a:spcAft>
                <a:spcPts val="1200"/>
              </a:spcAft>
              <a:buNone/>
            </a:pPr>
            <a:r>
              <a:rPr lang="en-GB" sz="2000" b="1" dirty="0">
                <a:solidFill>
                  <a:srgbClr val="585858"/>
                </a:solidFill>
                <a:effectLst/>
                <a:latin typeface="+mj-lt"/>
                <a:ea typeface="Calibri" panose="020F0502020204030204" pitchFamily="34" charset="0"/>
                <a:cs typeface="Times New Roman" panose="02020603050405020304" pitchFamily="18" charset="0"/>
              </a:rPr>
              <a:t>How would you help them to understand that the correct answer is −2?</a:t>
            </a:r>
            <a:endParaRPr lang="en-GB" sz="2000" b="1" dirty="0">
              <a:solidFill>
                <a:srgbClr val="585858"/>
              </a:solidFill>
              <a:latin typeface="+mj-lt"/>
            </a:endParaRPr>
          </a:p>
        </p:txBody>
      </p:sp>
      <p:grpSp>
        <p:nvGrpSpPr>
          <p:cNvPr id="10" name="Group 9">
            <a:extLst>
              <a:ext uri="{FF2B5EF4-FFF2-40B4-BE49-F238E27FC236}">
                <a16:creationId xmlns:a16="http://schemas.microsoft.com/office/drawing/2014/main" id="{EE1D84EF-5D58-4EDB-A65C-ED4894C9E0DE}"/>
              </a:ext>
            </a:extLst>
          </p:cNvPr>
          <p:cNvGrpSpPr/>
          <p:nvPr/>
        </p:nvGrpSpPr>
        <p:grpSpPr>
          <a:xfrm>
            <a:off x="1857737" y="1968250"/>
            <a:ext cx="2612547" cy="623559"/>
            <a:chOff x="4446815" y="2152692"/>
            <a:chExt cx="2612547" cy="623559"/>
          </a:xfrm>
        </p:grpSpPr>
        <p:sp>
          <p:nvSpPr>
            <p:cNvPr id="11" name="TextBox 10">
              <a:extLst>
                <a:ext uri="{FF2B5EF4-FFF2-40B4-BE49-F238E27FC236}">
                  <a16:creationId xmlns:a16="http://schemas.microsoft.com/office/drawing/2014/main" id="{45C9A280-2BA2-4B86-8B28-3A6CF0CEA323}"/>
                </a:ext>
              </a:extLst>
            </p:cNvPr>
            <p:cNvSpPr txBox="1"/>
            <p:nvPr/>
          </p:nvSpPr>
          <p:spPr>
            <a:xfrm>
              <a:off x="4446815" y="2191476"/>
              <a:ext cx="1904689" cy="584775"/>
            </a:xfrm>
            <a:prstGeom prst="rect">
              <a:avLst/>
            </a:prstGeom>
            <a:noFill/>
            <a:ln>
              <a:noFill/>
            </a:ln>
          </p:spPr>
          <p:txBody>
            <a:bodyPr wrap="none" rtlCol="0">
              <a:spAutoFit/>
            </a:bodyPr>
            <a:lstStyle/>
            <a:p>
              <a:pPr>
                <a:buNone/>
              </a:pPr>
              <a:r>
                <a:rPr lang="en-GB" sz="3200" dirty="0">
                  <a:solidFill>
                    <a:srgbClr val="00628C"/>
                  </a:solidFill>
                  <a:latin typeface="+mj-lt"/>
                </a:rPr>
                <a:t>–6 – –4 =</a:t>
              </a:r>
            </a:p>
          </p:txBody>
        </p:sp>
        <p:sp>
          <p:nvSpPr>
            <p:cNvPr id="12" name="TextBox 11">
              <a:extLst>
                <a:ext uri="{FF2B5EF4-FFF2-40B4-BE49-F238E27FC236}">
                  <a16:creationId xmlns:a16="http://schemas.microsoft.com/office/drawing/2014/main" id="{EFDCEE13-10CD-499D-A886-700EF0FE1C9C}"/>
                </a:ext>
              </a:extLst>
            </p:cNvPr>
            <p:cNvSpPr txBox="1"/>
            <p:nvPr/>
          </p:nvSpPr>
          <p:spPr>
            <a:xfrm>
              <a:off x="6339362" y="2152692"/>
              <a:ext cx="720000" cy="584775"/>
            </a:xfrm>
            <a:prstGeom prst="rect">
              <a:avLst/>
            </a:prstGeom>
            <a:noFill/>
            <a:ln>
              <a:solidFill>
                <a:srgbClr val="00628C"/>
              </a:solidFill>
            </a:ln>
          </p:spPr>
          <p:txBody>
            <a:bodyPr wrap="square" rtlCol="0">
              <a:spAutoFit/>
            </a:bodyPr>
            <a:lstStyle/>
            <a:p>
              <a:pPr>
                <a:buNone/>
              </a:pPr>
              <a:endParaRPr lang="en-GB" sz="3200" dirty="0">
                <a:solidFill>
                  <a:srgbClr val="585858"/>
                </a:solidFill>
                <a:latin typeface="+mj-lt"/>
              </a:endParaRPr>
            </a:p>
          </p:txBody>
        </p:sp>
      </p:grpSp>
    </p:spTree>
    <p:custDataLst>
      <p:tags r:id="rId1"/>
    </p:custDataLst>
    <p:extLst>
      <p:ext uri="{BB962C8B-B14F-4D97-AF65-F5344CB8AC3E}">
        <p14:creationId xmlns:p14="http://schemas.microsoft.com/office/powerpoint/2010/main" val="4210064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947703" cy="426170"/>
          </a:xfrm>
        </p:spPr>
        <p:txBody>
          <a:bodyPr>
            <a:normAutofit fontScale="90000"/>
          </a:bodyPr>
          <a:lstStyle/>
          <a:p>
            <a:r>
              <a:rPr lang="en-GB" sz="2000" b="1" dirty="0"/>
              <a:t>Solve problems where there is more than one answer and there are elements of experimentation, investigation, checking, reasoning, proof, etc</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30AD3564-9DA7-4E99-8CB4-FFEA7B42E82C}"/>
              </a:ext>
            </a:extLst>
          </p:cNvPr>
          <p:cNvSpPr txBox="1"/>
          <p:nvPr/>
        </p:nvSpPr>
        <p:spPr>
          <a:xfrm>
            <a:off x="620905" y="2417911"/>
            <a:ext cx="10947703" cy="2195473"/>
          </a:xfrm>
          <a:prstGeom prst="rect">
            <a:avLst/>
          </a:prstGeom>
          <a:noFill/>
        </p:spPr>
        <p:txBody>
          <a:bodyPr wrap="square">
            <a:spAutoFit/>
          </a:bodyPr>
          <a:lstStyle/>
          <a:p>
            <a:pPr>
              <a:spcBef>
                <a:spcPts val="400"/>
              </a:spcBef>
              <a:spcAft>
                <a:spcPts val="1800"/>
              </a:spcAft>
              <a:buNone/>
            </a:pPr>
            <a:r>
              <a:rPr lang="en-GB" sz="2800" dirty="0">
                <a:solidFill>
                  <a:srgbClr val="585858"/>
                </a:solidFill>
                <a:effectLst/>
                <a:latin typeface="+mj-lt"/>
                <a:ea typeface="Calibri" panose="020F0502020204030204" pitchFamily="34" charset="0"/>
                <a:cs typeface="Times New Roman" panose="02020603050405020304" pitchFamily="18" charset="0"/>
              </a:rPr>
              <a:t>Find some possible values for </a:t>
            </a:r>
            <a:r>
              <a:rPr lang="en-GB" sz="2800" i="1" dirty="0">
                <a:solidFill>
                  <a:srgbClr val="585858"/>
                </a:solidFill>
                <a:effectLst/>
                <a:latin typeface="+mj-lt"/>
                <a:ea typeface="Calibri" panose="020F0502020204030204" pitchFamily="34" charset="0"/>
                <a:cs typeface="Times New Roman" panose="02020603050405020304" pitchFamily="18" charset="0"/>
              </a:rPr>
              <a:t>a</a:t>
            </a:r>
            <a:r>
              <a:rPr lang="en-GB" sz="2800" dirty="0">
                <a:solidFill>
                  <a:srgbClr val="585858"/>
                </a:solidFill>
                <a:effectLst/>
                <a:latin typeface="+mj-lt"/>
                <a:ea typeface="Calibri" panose="020F0502020204030204" pitchFamily="34" charset="0"/>
                <a:cs typeface="Times New Roman" panose="02020603050405020304" pitchFamily="18" charset="0"/>
              </a:rPr>
              <a:t> and </a:t>
            </a:r>
            <a:r>
              <a:rPr lang="en-GB" sz="2800" i="1" dirty="0">
                <a:solidFill>
                  <a:srgbClr val="585858"/>
                </a:solidFill>
                <a:effectLst/>
                <a:latin typeface="+mj-lt"/>
                <a:ea typeface="Calibri" panose="020F0502020204030204" pitchFamily="34" charset="0"/>
                <a:cs typeface="Times New Roman" panose="02020603050405020304" pitchFamily="18" charset="0"/>
              </a:rPr>
              <a:t>b</a:t>
            </a:r>
            <a:r>
              <a:rPr lang="en-GB" sz="2800" dirty="0">
                <a:solidFill>
                  <a:srgbClr val="585858"/>
                </a:solidFill>
                <a:effectLst/>
                <a:latin typeface="+mj-lt"/>
                <a:ea typeface="Calibri" panose="020F0502020204030204" pitchFamily="34" charset="0"/>
                <a:cs typeface="Times New Roman" panose="02020603050405020304" pitchFamily="18" charset="0"/>
              </a:rPr>
              <a:t> (where </a:t>
            </a:r>
            <a:r>
              <a:rPr lang="en-GB" sz="2800" i="1" dirty="0">
                <a:solidFill>
                  <a:srgbClr val="585858"/>
                </a:solidFill>
                <a:effectLst/>
                <a:latin typeface="+mj-lt"/>
                <a:ea typeface="Calibri" panose="020F0502020204030204" pitchFamily="34" charset="0"/>
                <a:cs typeface="Times New Roman" panose="02020603050405020304" pitchFamily="18" charset="0"/>
              </a:rPr>
              <a:t>a</a:t>
            </a:r>
            <a:r>
              <a:rPr lang="en-GB" sz="2800" dirty="0">
                <a:solidFill>
                  <a:srgbClr val="585858"/>
                </a:solidFill>
                <a:effectLst/>
                <a:latin typeface="+mj-lt"/>
                <a:ea typeface="Calibri" panose="020F0502020204030204" pitchFamily="34" charset="0"/>
                <a:cs typeface="Times New Roman" panose="02020603050405020304" pitchFamily="18" charset="0"/>
              </a:rPr>
              <a:t> and </a:t>
            </a:r>
            <a:r>
              <a:rPr lang="en-GB" sz="2800" i="1" dirty="0">
                <a:solidFill>
                  <a:srgbClr val="585858"/>
                </a:solidFill>
                <a:effectLst/>
                <a:latin typeface="+mj-lt"/>
                <a:ea typeface="Calibri" panose="020F0502020204030204" pitchFamily="34" charset="0"/>
                <a:cs typeface="Times New Roman" panose="02020603050405020304" pitchFamily="18" charset="0"/>
              </a:rPr>
              <a:t>b</a:t>
            </a:r>
            <a:r>
              <a:rPr lang="en-GB" sz="2800" dirty="0">
                <a:solidFill>
                  <a:srgbClr val="585858"/>
                </a:solidFill>
                <a:effectLst/>
                <a:latin typeface="+mj-lt"/>
                <a:ea typeface="Calibri" panose="020F0502020204030204" pitchFamily="34" charset="0"/>
                <a:cs typeface="Times New Roman" panose="02020603050405020304" pitchFamily="18" charset="0"/>
              </a:rPr>
              <a:t> are integers).</a:t>
            </a:r>
          </a:p>
          <a:p>
            <a:pPr>
              <a:spcBef>
                <a:spcPts val="400"/>
              </a:spcBef>
              <a:spcAft>
                <a:spcPts val="1800"/>
              </a:spcAft>
              <a:buNone/>
            </a:pPr>
            <a:r>
              <a:rPr lang="en-GB" sz="2800" dirty="0">
                <a:solidFill>
                  <a:srgbClr val="585858"/>
                </a:solidFill>
                <a:latin typeface="+mj-lt"/>
                <a:ea typeface="Calibri" panose="020F0502020204030204" pitchFamily="34" charset="0"/>
                <a:cs typeface="Times New Roman" panose="02020603050405020304" pitchFamily="18" charset="0"/>
              </a:rPr>
              <a:t>		</a:t>
            </a:r>
            <a:r>
              <a:rPr lang="en-GB" sz="3600" dirty="0">
                <a:solidFill>
                  <a:srgbClr val="00628C"/>
                </a:solidFill>
                <a:effectLst/>
                <a:latin typeface="+mj-lt"/>
                <a:ea typeface="Calibri" panose="020F0502020204030204" pitchFamily="34" charset="0"/>
                <a:cs typeface="Times New Roman" panose="02020603050405020304" pitchFamily="18" charset="0"/>
              </a:rPr>
              <a:t>a)</a:t>
            </a:r>
            <a:r>
              <a:rPr lang="en-GB" sz="3600" dirty="0">
                <a:solidFill>
                  <a:srgbClr val="585858"/>
                </a:solidFill>
                <a:effectLst/>
                <a:latin typeface="+mj-lt"/>
                <a:ea typeface="Calibri" panose="020F0502020204030204" pitchFamily="34" charset="0"/>
                <a:cs typeface="Times New Roman" panose="02020603050405020304" pitchFamily="18" charset="0"/>
              </a:rPr>
              <a:t>	</a:t>
            </a:r>
            <a:r>
              <a:rPr lang="en-GB" sz="3600" i="1" dirty="0">
                <a:solidFill>
                  <a:srgbClr val="585858"/>
                </a:solidFill>
                <a:effectLst/>
                <a:latin typeface="+mj-lt"/>
                <a:ea typeface="Calibri" panose="020F0502020204030204" pitchFamily="34" charset="0"/>
                <a:cs typeface="Times New Roman" panose="02020603050405020304" pitchFamily="18" charset="0"/>
              </a:rPr>
              <a:t>a</a:t>
            </a:r>
            <a:r>
              <a:rPr lang="en-GB" sz="3600" dirty="0">
                <a:solidFill>
                  <a:srgbClr val="585858"/>
                </a:solidFill>
                <a:effectLst/>
                <a:latin typeface="+mj-lt"/>
                <a:ea typeface="Calibri" panose="020F0502020204030204" pitchFamily="34" charset="0"/>
                <a:cs typeface="Times New Roman" panose="02020603050405020304" pitchFamily="18" charset="0"/>
              </a:rPr>
              <a:t> + </a:t>
            </a:r>
            <a:r>
              <a:rPr lang="en-GB" sz="3600" i="1" dirty="0">
                <a:solidFill>
                  <a:srgbClr val="585858"/>
                </a:solidFill>
                <a:effectLst/>
                <a:latin typeface="+mj-lt"/>
                <a:ea typeface="Calibri" panose="020F0502020204030204" pitchFamily="34" charset="0"/>
                <a:cs typeface="Times New Roman" panose="02020603050405020304" pitchFamily="18" charset="0"/>
              </a:rPr>
              <a:t>b</a:t>
            </a:r>
            <a:r>
              <a:rPr lang="en-GB" sz="3600" dirty="0">
                <a:solidFill>
                  <a:srgbClr val="585858"/>
                </a:solidFill>
                <a:effectLst/>
                <a:latin typeface="+mj-lt"/>
                <a:ea typeface="Calibri" panose="020F0502020204030204" pitchFamily="34" charset="0"/>
                <a:cs typeface="Times New Roman" panose="02020603050405020304" pitchFamily="18" charset="0"/>
              </a:rPr>
              <a:t> = −4 	and </a:t>
            </a:r>
            <a:r>
              <a:rPr lang="en-GB" sz="3600" i="1" dirty="0">
                <a:solidFill>
                  <a:srgbClr val="585858"/>
                </a:solidFill>
                <a:effectLst/>
                <a:latin typeface="+mj-lt"/>
                <a:ea typeface="Calibri" panose="020F0502020204030204" pitchFamily="34" charset="0"/>
                <a:cs typeface="Times New Roman" panose="02020603050405020304" pitchFamily="18" charset="0"/>
              </a:rPr>
              <a:t>a</a:t>
            </a:r>
            <a:r>
              <a:rPr lang="en-GB" sz="3600" dirty="0">
                <a:solidFill>
                  <a:srgbClr val="585858"/>
                </a:solidFill>
                <a:effectLst/>
                <a:latin typeface="+mj-lt"/>
                <a:ea typeface="Calibri" panose="020F0502020204030204" pitchFamily="34" charset="0"/>
                <a:cs typeface="Times New Roman" panose="02020603050405020304" pitchFamily="18" charset="0"/>
              </a:rPr>
              <a:t> &lt; </a:t>
            </a:r>
            <a:r>
              <a:rPr lang="en-GB" sz="3600" i="1" dirty="0">
                <a:solidFill>
                  <a:srgbClr val="585858"/>
                </a:solidFill>
                <a:effectLst/>
                <a:latin typeface="+mj-lt"/>
                <a:ea typeface="Calibri" panose="020F0502020204030204" pitchFamily="34" charset="0"/>
                <a:cs typeface="Times New Roman" panose="02020603050405020304" pitchFamily="18" charset="0"/>
              </a:rPr>
              <a:t>b</a:t>
            </a:r>
          </a:p>
          <a:p>
            <a:pPr>
              <a:spcBef>
                <a:spcPts val="400"/>
              </a:spcBef>
              <a:spcAft>
                <a:spcPts val="1800"/>
              </a:spcAft>
              <a:buNone/>
            </a:pPr>
            <a:r>
              <a:rPr lang="en-GB" sz="3600" dirty="0">
                <a:solidFill>
                  <a:srgbClr val="585858"/>
                </a:solidFill>
                <a:latin typeface="+mj-lt"/>
                <a:ea typeface="Calibri" panose="020F0502020204030204" pitchFamily="34" charset="0"/>
                <a:cs typeface="Times New Roman" panose="02020603050405020304" pitchFamily="18" charset="0"/>
              </a:rPr>
              <a:t>		</a:t>
            </a:r>
            <a:r>
              <a:rPr lang="en-GB" sz="3600" dirty="0">
                <a:solidFill>
                  <a:srgbClr val="00628C"/>
                </a:solidFill>
                <a:effectLst/>
                <a:latin typeface="+mj-lt"/>
                <a:ea typeface="Calibri" panose="020F0502020204030204" pitchFamily="34" charset="0"/>
                <a:cs typeface="Times New Roman" panose="02020603050405020304" pitchFamily="18" charset="0"/>
              </a:rPr>
              <a:t>b)</a:t>
            </a:r>
            <a:r>
              <a:rPr lang="en-GB" sz="3600" dirty="0">
                <a:solidFill>
                  <a:srgbClr val="585858"/>
                </a:solidFill>
                <a:effectLst/>
                <a:latin typeface="+mj-lt"/>
                <a:ea typeface="Calibri" panose="020F0502020204030204" pitchFamily="34" charset="0"/>
                <a:cs typeface="Times New Roman" panose="02020603050405020304" pitchFamily="18" charset="0"/>
              </a:rPr>
              <a:t>	</a:t>
            </a:r>
            <a:r>
              <a:rPr lang="en-GB" sz="3600" i="1" dirty="0">
                <a:solidFill>
                  <a:srgbClr val="585858"/>
                </a:solidFill>
                <a:effectLst/>
                <a:latin typeface="+mj-lt"/>
                <a:ea typeface="Calibri" panose="020F0502020204030204" pitchFamily="34" charset="0"/>
                <a:cs typeface="Times New Roman" panose="02020603050405020304" pitchFamily="18" charset="0"/>
              </a:rPr>
              <a:t>a</a:t>
            </a:r>
            <a:r>
              <a:rPr lang="en-GB" sz="3600" dirty="0">
                <a:solidFill>
                  <a:srgbClr val="585858"/>
                </a:solidFill>
                <a:effectLst/>
                <a:latin typeface="+mj-lt"/>
                <a:ea typeface="Calibri" panose="020F0502020204030204" pitchFamily="34" charset="0"/>
                <a:cs typeface="Times New Roman" panose="02020603050405020304" pitchFamily="18" charset="0"/>
              </a:rPr>
              <a:t> − </a:t>
            </a:r>
            <a:r>
              <a:rPr lang="en-GB" sz="3600" i="1" dirty="0">
                <a:solidFill>
                  <a:srgbClr val="585858"/>
                </a:solidFill>
                <a:effectLst/>
                <a:latin typeface="+mj-lt"/>
                <a:ea typeface="Calibri" panose="020F0502020204030204" pitchFamily="34" charset="0"/>
                <a:cs typeface="Times New Roman" panose="02020603050405020304" pitchFamily="18" charset="0"/>
              </a:rPr>
              <a:t>b</a:t>
            </a:r>
            <a:r>
              <a:rPr lang="en-GB" sz="3600" dirty="0">
                <a:solidFill>
                  <a:srgbClr val="585858"/>
                </a:solidFill>
                <a:effectLst/>
                <a:latin typeface="+mj-lt"/>
                <a:ea typeface="Calibri" panose="020F0502020204030204" pitchFamily="34" charset="0"/>
                <a:cs typeface="Times New Roman" panose="02020603050405020304" pitchFamily="18" charset="0"/>
              </a:rPr>
              <a:t> = 3 	and </a:t>
            </a:r>
            <a:r>
              <a:rPr lang="en-GB" sz="3600" i="1" dirty="0">
                <a:solidFill>
                  <a:srgbClr val="585858"/>
                </a:solidFill>
                <a:effectLst/>
                <a:latin typeface="+mj-lt"/>
                <a:ea typeface="Calibri" panose="020F0502020204030204" pitchFamily="34" charset="0"/>
                <a:cs typeface="Times New Roman" panose="02020603050405020304" pitchFamily="18" charset="0"/>
              </a:rPr>
              <a:t>a</a:t>
            </a:r>
            <a:r>
              <a:rPr lang="en-GB" sz="3600" dirty="0">
                <a:solidFill>
                  <a:srgbClr val="585858"/>
                </a:solidFill>
                <a:effectLst/>
                <a:latin typeface="+mj-lt"/>
                <a:ea typeface="Calibri" panose="020F0502020204030204" pitchFamily="34" charset="0"/>
                <a:cs typeface="Times New Roman" panose="02020603050405020304" pitchFamily="18" charset="0"/>
              </a:rPr>
              <a:t> &lt; </a:t>
            </a:r>
            <a:r>
              <a:rPr lang="en-GB" sz="3600" i="1" dirty="0">
                <a:solidFill>
                  <a:srgbClr val="585858"/>
                </a:solidFill>
                <a:effectLst/>
                <a:latin typeface="+mj-lt"/>
                <a:ea typeface="Calibri" panose="020F0502020204030204" pitchFamily="34" charset="0"/>
                <a:cs typeface="Times New Roman" panose="02020603050405020304" pitchFamily="18" charset="0"/>
              </a:rPr>
              <a:t>b</a:t>
            </a:r>
            <a:endParaRPr lang="en-GB" sz="3600" b="1" i="1" dirty="0">
              <a:solidFill>
                <a:srgbClr val="585858"/>
              </a:solidFill>
              <a:latin typeface="+mj-lt"/>
            </a:endParaRPr>
          </a:p>
        </p:txBody>
      </p:sp>
    </p:spTree>
    <p:extLst>
      <p:ext uri="{BB962C8B-B14F-4D97-AF65-F5344CB8AC3E}">
        <p14:creationId xmlns:p14="http://schemas.microsoft.com/office/powerpoint/2010/main" val="1894517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404799" y="1741531"/>
            <a:ext cx="5307826"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 the constraints in these questions force students to think more deeply?</a:t>
            </a:r>
          </a:p>
          <a:p>
            <a:pPr marL="360000" lvl="1" fontAlgn="auto">
              <a:lnSpc>
                <a:spcPct val="100000"/>
              </a:lnSpc>
              <a:spcBef>
                <a:spcPts val="0"/>
              </a:spcBef>
              <a:spcAft>
                <a:spcPts val="1200"/>
              </a:spcAft>
              <a:buClrTx/>
            </a:pPr>
            <a:r>
              <a:rPr lang="en-GB" sz="2400" dirty="0"/>
              <a:t>Can you create some other ’find all possible values’-type questions that force your students to think about relationships?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723337"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8812FA2E-0900-4AE6-A332-D70EAD9A7E2D}"/>
              </a:ext>
            </a:extLst>
          </p:cNvPr>
          <p:cNvSpPr>
            <a:spLocks noGrp="1"/>
          </p:cNvSpPr>
          <p:nvPr>
            <p:ph type="title"/>
          </p:nvPr>
        </p:nvSpPr>
        <p:spPr>
          <a:xfrm>
            <a:off x="116849" y="443915"/>
            <a:ext cx="10947703" cy="426170"/>
          </a:xfrm>
        </p:spPr>
        <p:txBody>
          <a:bodyPr>
            <a:normAutofit fontScale="90000"/>
          </a:bodyPr>
          <a:lstStyle/>
          <a:p>
            <a:r>
              <a:rPr lang="en-GB" sz="2000" b="1" dirty="0"/>
              <a:t>Solve problems where there is more than one answer and there are elements of experimentation, investigation, checking, reasoning, proof, etc</a:t>
            </a:r>
          </a:p>
        </p:txBody>
      </p:sp>
      <p:sp>
        <p:nvSpPr>
          <p:cNvPr id="8" name="TextBox 7">
            <a:extLst>
              <a:ext uri="{FF2B5EF4-FFF2-40B4-BE49-F238E27FC236}">
                <a16:creationId xmlns:a16="http://schemas.microsoft.com/office/drawing/2014/main" id="{99A2E8B4-28C4-44BD-BC85-F74AA5474378}"/>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9" name="TextBox 8">
            <a:extLst>
              <a:ext uri="{FF2B5EF4-FFF2-40B4-BE49-F238E27FC236}">
                <a16:creationId xmlns:a16="http://schemas.microsoft.com/office/drawing/2014/main" id="{12AD6057-E42F-47D0-91C2-41256A47C5BF}"/>
              </a:ext>
            </a:extLst>
          </p:cNvPr>
          <p:cNvSpPr txBox="1"/>
          <p:nvPr/>
        </p:nvSpPr>
        <p:spPr>
          <a:xfrm>
            <a:off x="681462" y="2009034"/>
            <a:ext cx="5529712" cy="707886"/>
          </a:xfrm>
          <a:prstGeom prst="rect">
            <a:avLst/>
          </a:prstGeom>
          <a:noFill/>
        </p:spPr>
        <p:txBody>
          <a:bodyPr wrap="square">
            <a:spAutoFit/>
          </a:bodyPr>
          <a:lstStyle/>
          <a:p>
            <a:pPr>
              <a:spcBef>
                <a:spcPts val="400"/>
              </a:spcBef>
              <a:spcAft>
                <a:spcPts val="1800"/>
              </a:spcAft>
              <a:buNone/>
            </a:pPr>
            <a:r>
              <a:rPr lang="en-GB" sz="2000" dirty="0">
                <a:solidFill>
                  <a:srgbClr val="585858"/>
                </a:solidFill>
                <a:effectLst/>
                <a:latin typeface="+mj-lt"/>
                <a:ea typeface="Calibri" panose="020F0502020204030204" pitchFamily="34" charset="0"/>
                <a:cs typeface="Times New Roman" panose="02020603050405020304" pitchFamily="18" charset="0"/>
              </a:rPr>
              <a:t>Find some possible values for </a:t>
            </a:r>
            <a:r>
              <a:rPr lang="en-GB" sz="2000" i="1" dirty="0">
                <a:solidFill>
                  <a:srgbClr val="585858"/>
                </a:solidFill>
                <a:effectLst/>
                <a:latin typeface="+mj-lt"/>
                <a:ea typeface="Calibri" panose="020F0502020204030204" pitchFamily="34" charset="0"/>
                <a:cs typeface="Times New Roman" panose="02020603050405020304" pitchFamily="18" charset="0"/>
              </a:rPr>
              <a:t>a</a:t>
            </a:r>
            <a:r>
              <a:rPr lang="en-GB" sz="2000" dirty="0">
                <a:solidFill>
                  <a:srgbClr val="585858"/>
                </a:solidFill>
                <a:effectLst/>
                <a:latin typeface="+mj-lt"/>
                <a:ea typeface="Calibri" panose="020F0502020204030204" pitchFamily="34" charset="0"/>
                <a:cs typeface="Times New Roman" panose="02020603050405020304" pitchFamily="18" charset="0"/>
              </a:rPr>
              <a:t> and </a:t>
            </a:r>
            <a:r>
              <a:rPr lang="en-GB" sz="2000" i="1" dirty="0">
                <a:solidFill>
                  <a:srgbClr val="585858"/>
                </a:solidFill>
                <a:effectLst/>
                <a:latin typeface="+mj-lt"/>
                <a:ea typeface="Calibri" panose="020F0502020204030204" pitchFamily="34" charset="0"/>
                <a:cs typeface="Times New Roman" panose="02020603050405020304" pitchFamily="18" charset="0"/>
              </a:rPr>
              <a:t>b</a:t>
            </a:r>
            <a:r>
              <a:rPr lang="en-GB" sz="2000" dirty="0">
                <a:solidFill>
                  <a:srgbClr val="585858"/>
                </a:solidFill>
                <a:effectLst/>
                <a:latin typeface="+mj-lt"/>
                <a:ea typeface="Calibri" panose="020F0502020204030204" pitchFamily="34" charset="0"/>
                <a:cs typeface="Times New Roman" panose="02020603050405020304" pitchFamily="18" charset="0"/>
              </a:rPr>
              <a:t> (where </a:t>
            </a:r>
            <a:r>
              <a:rPr lang="en-GB" sz="2000" i="1" dirty="0">
                <a:solidFill>
                  <a:srgbClr val="585858"/>
                </a:solidFill>
                <a:effectLst/>
                <a:latin typeface="+mj-lt"/>
                <a:ea typeface="Calibri" panose="020F0502020204030204" pitchFamily="34" charset="0"/>
                <a:cs typeface="Times New Roman" panose="02020603050405020304" pitchFamily="18" charset="0"/>
              </a:rPr>
              <a:t>a</a:t>
            </a:r>
            <a:r>
              <a:rPr lang="en-GB" sz="2000" dirty="0">
                <a:solidFill>
                  <a:srgbClr val="585858"/>
                </a:solidFill>
                <a:effectLst/>
                <a:latin typeface="+mj-lt"/>
                <a:ea typeface="Calibri" panose="020F0502020204030204" pitchFamily="34" charset="0"/>
                <a:cs typeface="Times New Roman" panose="02020603050405020304" pitchFamily="18" charset="0"/>
              </a:rPr>
              <a:t> and</a:t>
            </a:r>
            <a:r>
              <a:rPr lang="en-GB" sz="2000" i="1" dirty="0">
                <a:solidFill>
                  <a:srgbClr val="585858"/>
                </a:solidFill>
                <a:effectLst/>
                <a:latin typeface="+mj-lt"/>
                <a:ea typeface="Calibri" panose="020F0502020204030204" pitchFamily="34" charset="0"/>
                <a:cs typeface="Times New Roman" panose="02020603050405020304" pitchFamily="18" charset="0"/>
              </a:rPr>
              <a:t> b</a:t>
            </a:r>
            <a:r>
              <a:rPr lang="en-GB" sz="2000" dirty="0">
                <a:solidFill>
                  <a:srgbClr val="585858"/>
                </a:solidFill>
                <a:effectLst/>
                <a:latin typeface="+mj-lt"/>
                <a:ea typeface="Calibri" panose="020F0502020204030204" pitchFamily="34" charset="0"/>
                <a:cs typeface="Times New Roman" panose="02020603050405020304" pitchFamily="18" charset="0"/>
              </a:rPr>
              <a:t> are integers).</a:t>
            </a:r>
          </a:p>
        </p:txBody>
      </p:sp>
      <p:sp>
        <p:nvSpPr>
          <p:cNvPr id="11" name="TextBox 10">
            <a:extLst>
              <a:ext uri="{FF2B5EF4-FFF2-40B4-BE49-F238E27FC236}">
                <a16:creationId xmlns:a16="http://schemas.microsoft.com/office/drawing/2014/main" id="{BA461CF2-7B6B-4CCC-8D34-0CED0E165C0C}"/>
              </a:ext>
            </a:extLst>
          </p:cNvPr>
          <p:cNvSpPr txBox="1"/>
          <p:nvPr/>
        </p:nvSpPr>
        <p:spPr>
          <a:xfrm>
            <a:off x="1146099" y="3140968"/>
            <a:ext cx="4752528" cy="1236236"/>
          </a:xfrm>
          <a:prstGeom prst="rect">
            <a:avLst/>
          </a:prstGeom>
          <a:noFill/>
        </p:spPr>
        <p:txBody>
          <a:bodyPr wrap="square">
            <a:spAutoFit/>
          </a:bodyPr>
          <a:lstStyle/>
          <a:p>
            <a:pPr>
              <a:spcBef>
                <a:spcPts val="400"/>
              </a:spcBef>
              <a:spcAft>
                <a:spcPts val="1800"/>
              </a:spcAft>
              <a:buNone/>
            </a:pPr>
            <a:r>
              <a:rPr lang="en-GB" dirty="0">
                <a:solidFill>
                  <a:srgbClr val="00628C"/>
                </a:solidFill>
                <a:effectLst/>
                <a:latin typeface="+mj-lt"/>
                <a:ea typeface="Calibri" panose="020F0502020204030204" pitchFamily="34" charset="0"/>
                <a:cs typeface="Times New Roman" panose="02020603050405020304" pitchFamily="18" charset="0"/>
              </a:rPr>
              <a:t>a)</a:t>
            </a:r>
            <a:r>
              <a:rPr lang="en-GB" dirty="0">
                <a:solidFill>
                  <a:srgbClr val="585858"/>
                </a:solidFill>
                <a:effectLst/>
                <a:latin typeface="+mj-lt"/>
                <a:ea typeface="Calibri" panose="020F0502020204030204" pitchFamily="34" charset="0"/>
                <a:cs typeface="Times New Roman" panose="02020603050405020304" pitchFamily="18" charset="0"/>
              </a:rPr>
              <a:t>	</a:t>
            </a:r>
            <a:r>
              <a:rPr lang="en-GB" i="1" dirty="0">
                <a:solidFill>
                  <a:srgbClr val="585858"/>
                </a:solidFill>
                <a:effectLst/>
                <a:latin typeface="+mj-lt"/>
                <a:ea typeface="Calibri" panose="020F0502020204030204" pitchFamily="34" charset="0"/>
                <a:cs typeface="Times New Roman" panose="02020603050405020304" pitchFamily="18" charset="0"/>
              </a:rPr>
              <a:t>a</a:t>
            </a:r>
            <a:r>
              <a:rPr lang="en-GB" dirty="0">
                <a:solidFill>
                  <a:srgbClr val="585858"/>
                </a:solidFill>
                <a:effectLst/>
                <a:latin typeface="+mj-lt"/>
                <a:ea typeface="Calibri" panose="020F0502020204030204" pitchFamily="34" charset="0"/>
                <a:cs typeface="Times New Roman" panose="02020603050405020304" pitchFamily="18" charset="0"/>
              </a:rPr>
              <a:t> + </a:t>
            </a:r>
            <a:r>
              <a:rPr lang="en-GB" i="1" dirty="0">
                <a:solidFill>
                  <a:srgbClr val="585858"/>
                </a:solidFill>
                <a:effectLst/>
                <a:latin typeface="+mj-lt"/>
                <a:ea typeface="Calibri" panose="020F0502020204030204" pitchFamily="34" charset="0"/>
                <a:cs typeface="Times New Roman" panose="02020603050405020304" pitchFamily="18" charset="0"/>
              </a:rPr>
              <a:t>b</a:t>
            </a:r>
            <a:r>
              <a:rPr lang="en-GB" dirty="0">
                <a:solidFill>
                  <a:srgbClr val="585858"/>
                </a:solidFill>
                <a:effectLst/>
                <a:latin typeface="+mj-lt"/>
                <a:ea typeface="Calibri" panose="020F0502020204030204" pitchFamily="34" charset="0"/>
                <a:cs typeface="Times New Roman" panose="02020603050405020304" pitchFamily="18" charset="0"/>
              </a:rPr>
              <a:t> = −4 	and </a:t>
            </a:r>
            <a:r>
              <a:rPr lang="en-GB" i="1" dirty="0">
                <a:solidFill>
                  <a:srgbClr val="585858"/>
                </a:solidFill>
                <a:effectLst/>
                <a:latin typeface="+mj-lt"/>
                <a:ea typeface="Calibri" panose="020F0502020204030204" pitchFamily="34" charset="0"/>
                <a:cs typeface="Times New Roman" panose="02020603050405020304" pitchFamily="18" charset="0"/>
              </a:rPr>
              <a:t>a</a:t>
            </a:r>
            <a:r>
              <a:rPr lang="en-GB" dirty="0">
                <a:solidFill>
                  <a:srgbClr val="585858"/>
                </a:solidFill>
                <a:effectLst/>
                <a:latin typeface="+mj-lt"/>
                <a:ea typeface="Calibri" panose="020F0502020204030204" pitchFamily="34" charset="0"/>
                <a:cs typeface="Times New Roman" panose="02020603050405020304" pitchFamily="18" charset="0"/>
              </a:rPr>
              <a:t> &lt; </a:t>
            </a:r>
            <a:r>
              <a:rPr lang="en-GB" i="1" dirty="0">
                <a:solidFill>
                  <a:srgbClr val="585858"/>
                </a:solidFill>
                <a:effectLst/>
                <a:latin typeface="+mj-lt"/>
                <a:ea typeface="Calibri" panose="020F0502020204030204" pitchFamily="34" charset="0"/>
                <a:cs typeface="Times New Roman" panose="02020603050405020304" pitchFamily="18" charset="0"/>
              </a:rPr>
              <a:t>b</a:t>
            </a:r>
          </a:p>
          <a:p>
            <a:pPr>
              <a:spcBef>
                <a:spcPts val="400"/>
              </a:spcBef>
              <a:spcAft>
                <a:spcPts val="1800"/>
              </a:spcAft>
              <a:buNone/>
            </a:pPr>
            <a:r>
              <a:rPr lang="en-GB" dirty="0">
                <a:solidFill>
                  <a:srgbClr val="00628C"/>
                </a:solidFill>
                <a:effectLst/>
                <a:latin typeface="+mj-lt"/>
                <a:ea typeface="Calibri" panose="020F0502020204030204" pitchFamily="34" charset="0"/>
                <a:cs typeface="Times New Roman" panose="02020603050405020304" pitchFamily="18" charset="0"/>
              </a:rPr>
              <a:t>b)</a:t>
            </a:r>
            <a:r>
              <a:rPr lang="en-GB" dirty="0">
                <a:solidFill>
                  <a:srgbClr val="585858"/>
                </a:solidFill>
                <a:effectLst/>
                <a:latin typeface="+mj-lt"/>
                <a:ea typeface="Calibri" panose="020F0502020204030204" pitchFamily="34" charset="0"/>
                <a:cs typeface="Times New Roman" panose="02020603050405020304" pitchFamily="18" charset="0"/>
              </a:rPr>
              <a:t>	</a:t>
            </a:r>
            <a:r>
              <a:rPr lang="en-GB" i="1" dirty="0">
                <a:solidFill>
                  <a:srgbClr val="585858"/>
                </a:solidFill>
                <a:effectLst/>
                <a:latin typeface="+mj-lt"/>
                <a:ea typeface="Calibri" panose="020F0502020204030204" pitchFamily="34" charset="0"/>
                <a:cs typeface="Times New Roman" panose="02020603050405020304" pitchFamily="18" charset="0"/>
              </a:rPr>
              <a:t>a</a:t>
            </a:r>
            <a:r>
              <a:rPr lang="en-GB" dirty="0">
                <a:solidFill>
                  <a:srgbClr val="585858"/>
                </a:solidFill>
                <a:effectLst/>
                <a:latin typeface="+mj-lt"/>
                <a:ea typeface="Calibri" panose="020F0502020204030204" pitchFamily="34" charset="0"/>
                <a:cs typeface="Times New Roman" panose="02020603050405020304" pitchFamily="18" charset="0"/>
              </a:rPr>
              <a:t> − </a:t>
            </a:r>
            <a:r>
              <a:rPr lang="en-GB" i="1" dirty="0">
                <a:solidFill>
                  <a:srgbClr val="585858"/>
                </a:solidFill>
                <a:effectLst/>
                <a:latin typeface="+mj-lt"/>
                <a:ea typeface="Calibri" panose="020F0502020204030204" pitchFamily="34" charset="0"/>
                <a:cs typeface="Times New Roman" panose="02020603050405020304" pitchFamily="18" charset="0"/>
              </a:rPr>
              <a:t>b </a:t>
            </a:r>
            <a:r>
              <a:rPr lang="en-GB" dirty="0">
                <a:solidFill>
                  <a:srgbClr val="585858"/>
                </a:solidFill>
                <a:effectLst/>
                <a:latin typeface="+mj-lt"/>
                <a:ea typeface="Calibri" panose="020F0502020204030204" pitchFamily="34" charset="0"/>
                <a:cs typeface="Times New Roman" panose="02020603050405020304" pitchFamily="18" charset="0"/>
              </a:rPr>
              <a:t>= 3 	and </a:t>
            </a:r>
            <a:r>
              <a:rPr lang="en-GB" i="1" dirty="0">
                <a:solidFill>
                  <a:srgbClr val="585858"/>
                </a:solidFill>
                <a:effectLst/>
                <a:latin typeface="+mj-lt"/>
                <a:ea typeface="Calibri" panose="020F0502020204030204" pitchFamily="34" charset="0"/>
                <a:cs typeface="Times New Roman" panose="02020603050405020304" pitchFamily="18" charset="0"/>
              </a:rPr>
              <a:t>a</a:t>
            </a:r>
            <a:r>
              <a:rPr lang="en-GB" dirty="0">
                <a:solidFill>
                  <a:srgbClr val="585858"/>
                </a:solidFill>
                <a:effectLst/>
                <a:latin typeface="+mj-lt"/>
                <a:ea typeface="Calibri" panose="020F0502020204030204" pitchFamily="34" charset="0"/>
                <a:cs typeface="Times New Roman" panose="02020603050405020304" pitchFamily="18" charset="0"/>
              </a:rPr>
              <a:t> &lt; </a:t>
            </a:r>
            <a:r>
              <a:rPr lang="en-GB" i="1" dirty="0">
                <a:solidFill>
                  <a:srgbClr val="585858"/>
                </a:solidFill>
                <a:effectLst/>
                <a:latin typeface="+mj-lt"/>
                <a:ea typeface="Calibri" panose="020F0502020204030204" pitchFamily="34" charset="0"/>
                <a:cs typeface="Times New Roman" panose="02020603050405020304" pitchFamily="18" charset="0"/>
              </a:rPr>
              <a:t>b</a:t>
            </a:r>
            <a:endParaRPr lang="en-GB" b="1" i="1" dirty="0">
              <a:solidFill>
                <a:srgbClr val="585858"/>
              </a:solidFill>
              <a:latin typeface="+mj-lt"/>
            </a:endParaRPr>
          </a:p>
        </p:txBody>
      </p:sp>
    </p:spTree>
    <p:custDataLst>
      <p:tags r:id="rId1"/>
    </p:custDataLst>
    <p:extLst>
      <p:ext uri="{BB962C8B-B14F-4D97-AF65-F5344CB8AC3E}">
        <p14:creationId xmlns:p14="http://schemas.microsoft.com/office/powerpoint/2010/main" val="62079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951357995"/>
                  </p:ext>
                </p:extLst>
              </p:nvPr>
            </p:nvGraphicFramePr>
            <p:xfrm>
              <a:off x="601035" y="1052736"/>
              <a:ext cx="10972800" cy="4680521"/>
            </p:xfrm>
            <a:graphic>
              <a:graphicData uri="http://schemas.openxmlformats.org/drawingml/2006/table">
                <a:tbl>
                  <a:tblPr firstRow="1" bandRow="1">
                    <a:tableStyleId>{E8B1032C-EA38-4F05-BA0D-38AFFFC7BED3}</a:tableStyleId>
                  </a:tblPr>
                  <a:tblGrid>
                    <a:gridCol w="1146824">
                      <a:extLst>
                        <a:ext uri="{9D8B030D-6E8A-4147-A177-3AD203B41FA5}">
                          <a16:colId xmlns:a16="http://schemas.microsoft.com/office/drawing/2014/main" val="2438572298"/>
                        </a:ext>
                      </a:extLst>
                    </a:gridCol>
                    <a:gridCol w="9825976">
                      <a:extLst>
                        <a:ext uri="{9D8B030D-6E8A-4147-A177-3AD203B41FA5}">
                          <a16:colId xmlns:a16="http://schemas.microsoft.com/office/drawing/2014/main" val="1416496605"/>
                        </a:ext>
                      </a:extLst>
                    </a:gridCol>
                  </a:tblGrid>
                  <a:tr h="381119">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438548">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additive identity</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An identity is a number such that when another number is combined with it (using a given operation) it does not change that number. The additive identity (i.e. the identity for addition and subtraction) is 0.</a:t>
                          </a:r>
                        </a:p>
                      </a:txBody>
                      <a:tcPr marL="68580" marR="68580" marT="0" marB="0"/>
                    </a:tc>
                    <a:extLst>
                      <a:ext uri="{0D108BD9-81ED-4DB2-BD59-A6C34878D82A}">
                        <a16:rowId xmlns:a16="http://schemas.microsoft.com/office/drawing/2014/main" val="2719448778"/>
                      </a:ext>
                    </a:extLst>
                  </a:tr>
                  <a:tr h="1581122">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associative</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on a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 is associative if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for all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in the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Addition of real numbers is associative, which means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It follows that, for example, 1 + (2 + 3) = (1 + 2) + 3.</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Similarly, multiplication is associative.</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Subtraction and division are not associative because 1 − (2 − 3) = 1 − (−1) = 2, whereas (1 − 2) − 3 = (−1) − 3 = −4 and 1 ÷ (2 ÷ 3) = 1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2</m:t>
                                  </m:r>
                                </m:num>
                                <m:den>
                                  <m:r>
                                    <a:rPr lang="en-GB" sz="1400" b="0" i="1" smtClean="0">
                                      <a:solidFill>
                                        <a:srgbClr val="585858"/>
                                      </a:solidFill>
                                      <a:effectLst/>
                                      <a:latin typeface="Cambria Math" panose="02040503050406030204" pitchFamily="18" charset="0"/>
                                      <a:cs typeface="Times New Roman" panose="02020603050405020304" pitchFamily="18" charset="0"/>
                                    </a:rPr>
                                    <m:t>3</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3</m:t>
                                  </m:r>
                                </m:num>
                                <m:den>
                                  <m:r>
                                    <a:rPr lang="en-GB" sz="1400" b="0" i="1" smtClean="0">
                                      <a:solidFill>
                                        <a:srgbClr val="585858"/>
                                      </a:solidFill>
                                      <a:effectLst/>
                                      <a:latin typeface="Cambria Math" panose="02040503050406030204" pitchFamily="18" charset="0"/>
                                      <a:cs typeface="Times New Roman" panose="02020603050405020304" pitchFamily="18" charset="0"/>
                                    </a:rPr>
                                    <m:t>2</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 whereas (1 ÷ 2) ÷ 3 = </a:t>
                          </a:r>
                          <a14:m>
                            <m:oMath xmlns:m="http://schemas.openxmlformats.org/officeDocument/2006/math">
                              <m:d>
                                <m:dPr>
                                  <m:ctrlPr>
                                    <a:rPr lang="en-GB" sz="1400" i="1" smtClean="0">
                                      <a:solidFill>
                                        <a:srgbClr val="585858"/>
                                      </a:solidFill>
                                      <a:effectLst/>
                                      <a:latin typeface="Cambria Math" panose="02040503050406030204" pitchFamily="18" charset="0"/>
                                      <a:cs typeface="Times New Roman" panose="02020603050405020304" pitchFamily="18" charset="0"/>
                                    </a:rPr>
                                  </m:ctrlPr>
                                </m:dPr>
                                <m:e>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2</m:t>
                                      </m:r>
                                    </m:den>
                                  </m:f>
                                </m:e>
                              </m:d>
                            </m:oMath>
                          </a14:m>
                          <a:r>
                            <a:rPr lang="en-GB" sz="1400" dirty="0">
                              <a:solidFill>
                                <a:srgbClr val="585858"/>
                              </a:solidFill>
                              <a:effectLst/>
                              <a:latin typeface="+mj-lt"/>
                              <a:ea typeface="Calibri" panose="020F0502020204030204" pitchFamily="34" charset="0"/>
                              <a:cs typeface="Times New Roman" panose="02020603050405020304" pitchFamily="18" charset="0"/>
                            </a:rPr>
                            <a:t> ÷ 3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6</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78949882"/>
                      </a:ext>
                    </a:extLst>
                  </a:tr>
                  <a:tr h="981512">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commutative</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on a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 is commutative if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Addition and multiplication of real numbers are commutative where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It follows that, for example, 2 + 3 = 3 + 2 and 2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3 = 3 × 2.</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Subtraction and division are not commutative since, as counter examples, 2 − 3 ≠ 3 − 2 and 2 ÷ 3 ≠ 3 ÷ 2.</a:t>
                          </a:r>
                        </a:p>
                      </a:txBody>
                      <a:tcPr marL="68580" marR="68580" marT="0" marB="0"/>
                    </a:tc>
                    <a:extLst>
                      <a:ext uri="{0D108BD9-81ED-4DB2-BD59-A6C34878D82A}">
                        <a16:rowId xmlns:a16="http://schemas.microsoft.com/office/drawing/2014/main" val="404107335"/>
                      </a:ext>
                    </a:extLst>
                  </a:tr>
                  <a:tr h="1298220">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rational number</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number that is an integer or that can be expressed as a fraction whose numerator and denominator are integers, and whose denominator is not zero.</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Examples: −1,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3</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a:t>
                          </a:r>
                          <a14:m>
                            <m:oMath xmlns:m="http://schemas.openxmlformats.org/officeDocument/2006/math">
                              <m:f>
                                <m:fPr>
                                  <m:ctrlPr>
                                    <a:rPr lang="en-GB" sz="1400" i="1" dirty="0" smtClean="0">
                                      <a:solidFill>
                                        <a:srgbClr val="585858"/>
                                      </a:solidFill>
                                      <a:effectLst/>
                                      <a:latin typeface="Cambria Math" panose="02040503050406030204" pitchFamily="18" charset="0"/>
                                      <a:cs typeface="Times New Roman" panose="02020603050405020304" pitchFamily="18" charset="0"/>
                                    </a:rPr>
                                  </m:ctrlPr>
                                </m:fPr>
                                <m:num>
                                  <m:r>
                                    <a:rPr lang="en-GB" sz="1400" b="0" i="1" dirty="0" smtClean="0">
                                      <a:solidFill>
                                        <a:srgbClr val="585858"/>
                                      </a:solidFill>
                                      <a:effectLst/>
                                      <a:latin typeface="Cambria Math" panose="02040503050406030204" pitchFamily="18" charset="0"/>
                                      <a:cs typeface="Times New Roman" panose="02020603050405020304" pitchFamily="18" charset="0"/>
                                    </a:rPr>
                                    <m:t>3</m:t>
                                  </m:r>
                                </m:num>
                                <m:den>
                                  <m:r>
                                    <a:rPr lang="en-GB" sz="1400" b="0" i="1" dirty="0" smtClean="0">
                                      <a:solidFill>
                                        <a:srgbClr val="585858"/>
                                      </a:solidFill>
                                      <a:effectLst/>
                                      <a:latin typeface="Cambria Math" panose="02040503050406030204" pitchFamily="18" charset="0"/>
                                      <a:cs typeface="Times New Roman" panose="02020603050405020304" pitchFamily="18" charset="0"/>
                                    </a:rPr>
                                    <m:t>5</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 9, 235. </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Rational numbers, when expressed as decimals, are recurring decimals or finite (terminating) decimals. Numbers that are not rational are irrational. Irrational numbers include </a:t>
                          </a:r>
                          <a14:m>
                            <m:oMath xmlns:m="http://schemas.openxmlformats.org/officeDocument/2006/math">
                              <m:rad>
                                <m:radPr>
                                  <m:degHide m:val="on"/>
                                  <m:ctrlPr>
                                    <a:rPr lang="en-GB" sz="1400" i="1" smtClean="0">
                                      <a:solidFill>
                                        <a:srgbClr val="585858"/>
                                      </a:solidFill>
                                      <a:effectLst/>
                                      <a:latin typeface="Cambria Math" panose="02040503050406030204" pitchFamily="18" charset="0"/>
                                      <a:cs typeface="Times New Roman" panose="02020603050405020304" pitchFamily="18" charset="0"/>
                                    </a:rPr>
                                  </m:ctrlPr>
                                </m:radPr>
                                <m:deg/>
                                <m:e>
                                  <m:r>
                                    <a:rPr lang="en-GB" sz="1400" b="0" i="1" smtClean="0">
                                      <a:solidFill>
                                        <a:srgbClr val="585858"/>
                                      </a:solidFill>
                                      <a:effectLst/>
                                      <a:latin typeface="Cambria Math" panose="02040503050406030204" pitchFamily="18" charset="0"/>
                                      <a:cs typeface="Times New Roman" panose="02020603050405020304" pitchFamily="18" charset="0"/>
                                    </a:rPr>
                                    <m:t>5</m:t>
                                  </m:r>
                                </m:e>
                              </m:rad>
                              <m:r>
                                <a:rPr lang="en-GB" sz="1400" b="0" i="1" smtClean="0">
                                  <a:solidFill>
                                    <a:srgbClr val="585858"/>
                                  </a:solidFill>
                                  <a:effectLst/>
                                  <a:latin typeface="Cambria Math" panose="02040503050406030204" pitchFamily="18" charset="0"/>
                                  <a:cs typeface="Times New Roman" panose="02020603050405020304" pitchFamily="18" charset="0"/>
                                </a:rPr>
                                <m:t> </m:t>
                              </m:r>
                            </m:oMath>
                          </a14:m>
                          <a:r>
                            <a:rPr lang="en-GB" sz="1400" dirty="0">
                              <a:solidFill>
                                <a:srgbClr val="585858"/>
                              </a:solidFill>
                              <a:effectLst/>
                              <a:latin typeface="+mj-lt"/>
                              <a:ea typeface="Calibri" panose="020F0502020204030204" pitchFamily="34" charset="0"/>
                              <a:cs typeface="Times New Roman" panose="02020603050405020304" pitchFamily="18" charset="0"/>
                            </a:rPr>
                            <a:t>and </a:t>
                          </a:r>
                          <a14:m>
                            <m:oMath xmlns:m="http://schemas.openxmlformats.org/officeDocument/2006/math">
                              <m:r>
                                <a:rPr lang="en-GB" sz="14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𝜋</m:t>
                              </m:r>
                            </m:oMath>
                          </a14:m>
                          <a:r>
                            <a:rPr lang="en-GB" sz="1400" dirty="0">
                              <a:solidFill>
                                <a:srgbClr val="585858"/>
                              </a:solidFill>
                              <a:effectLst/>
                              <a:latin typeface="+mj-lt"/>
                              <a:ea typeface="Calibri" panose="020F0502020204030204" pitchFamily="34" charset="0"/>
                              <a:cs typeface="Times New Roman" panose="02020603050405020304" pitchFamily="18" charset="0"/>
                            </a:rPr>
                            <a:t>, which produce infinite, non-recurring decimals.</a:t>
                          </a:r>
                        </a:p>
                      </a:txBody>
                      <a:tcPr marL="68580" marR="68580" marT="0" marB="0"/>
                    </a:tc>
                    <a:extLst>
                      <a:ext uri="{0D108BD9-81ED-4DB2-BD59-A6C34878D82A}">
                        <a16:rowId xmlns:a16="http://schemas.microsoft.com/office/drawing/2014/main" val="1832127228"/>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951357995"/>
                  </p:ext>
                </p:extLst>
              </p:nvPr>
            </p:nvGraphicFramePr>
            <p:xfrm>
              <a:off x="601035" y="1052736"/>
              <a:ext cx="10972800" cy="4680521"/>
            </p:xfrm>
            <a:graphic>
              <a:graphicData uri="http://schemas.openxmlformats.org/drawingml/2006/table">
                <a:tbl>
                  <a:tblPr firstRow="1" bandRow="1">
                    <a:tableStyleId>{E8B1032C-EA38-4F05-BA0D-38AFFFC7BED3}</a:tableStyleId>
                  </a:tblPr>
                  <a:tblGrid>
                    <a:gridCol w="1146824">
                      <a:extLst>
                        <a:ext uri="{9D8B030D-6E8A-4147-A177-3AD203B41FA5}">
                          <a16:colId xmlns:a16="http://schemas.microsoft.com/office/drawing/2014/main" val="2438572298"/>
                        </a:ext>
                      </a:extLst>
                    </a:gridCol>
                    <a:gridCol w="9825976">
                      <a:extLst>
                        <a:ext uri="{9D8B030D-6E8A-4147-A177-3AD203B41FA5}">
                          <a16:colId xmlns:a16="http://schemas.microsoft.com/office/drawing/2014/main" val="1416496605"/>
                        </a:ext>
                      </a:extLst>
                    </a:gridCol>
                  </a:tblGrid>
                  <a:tr h="381119">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438548">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additive identity</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An identity is a number such that when another number is combined with it (using a given operation) it does not change that number. The additive identity (i.e. the identity for addition and subtraction) is 0.</a:t>
                          </a:r>
                        </a:p>
                      </a:txBody>
                      <a:tcPr marL="68580" marR="68580" marT="0" marB="0"/>
                    </a:tc>
                    <a:extLst>
                      <a:ext uri="{0D108BD9-81ED-4DB2-BD59-A6C34878D82A}">
                        <a16:rowId xmlns:a16="http://schemas.microsoft.com/office/drawing/2014/main" val="2719448778"/>
                      </a:ext>
                    </a:extLst>
                  </a:tr>
                  <a:tr h="1581122">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associative</a:t>
                          </a:r>
                        </a:p>
                      </a:txBody>
                      <a:tcPr marL="68580" marR="68580" marT="0" marB="0"/>
                    </a:tc>
                    <a:tc>
                      <a:txBody>
                        <a:bodyPr/>
                        <a:lstStyle/>
                        <a:p>
                          <a:endParaRPr lang="en-US"/>
                        </a:p>
                      </a:txBody>
                      <a:tcPr marL="68580" marR="68580" marT="0" marB="0">
                        <a:blipFill>
                          <a:blip r:embed="rId2"/>
                          <a:stretch>
                            <a:fillRect l="-11717" t="-54054" r="-186" b="-150965"/>
                          </a:stretch>
                        </a:blipFill>
                      </a:tcPr>
                    </a:tc>
                    <a:extLst>
                      <a:ext uri="{0D108BD9-81ED-4DB2-BD59-A6C34878D82A}">
                        <a16:rowId xmlns:a16="http://schemas.microsoft.com/office/drawing/2014/main" val="78949882"/>
                      </a:ext>
                    </a:extLst>
                  </a:tr>
                  <a:tr h="981512">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commutative</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on a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 is commutative if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Addition and multiplication of real numbers are commutative where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It follows that, for example, 2 + 3 = 3 + 2 and 2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3 = 3 × 2.</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Subtraction and division are not commutative since, as counter examples, 2 − 3 ≠ 3 − 2 and 2 ÷ 3 ≠ 3 ÷ 2.</a:t>
                          </a:r>
                        </a:p>
                      </a:txBody>
                      <a:tcPr marL="68580" marR="68580" marT="0" marB="0"/>
                    </a:tc>
                    <a:extLst>
                      <a:ext uri="{0D108BD9-81ED-4DB2-BD59-A6C34878D82A}">
                        <a16:rowId xmlns:a16="http://schemas.microsoft.com/office/drawing/2014/main" val="404107335"/>
                      </a:ext>
                    </a:extLst>
                  </a:tr>
                  <a:tr h="1298220">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rational number</a:t>
                          </a:r>
                        </a:p>
                      </a:txBody>
                      <a:tcPr marL="68580" marR="68580" marT="0" marB="0"/>
                    </a:tc>
                    <a:tc>
                      <a:txBody>
                        <a:bodyPr/>
                        <a:lstStyle/>
                        <a:p>
                          <a:endParaRPr lang="en-US"/>
                        </a:p>
                      </a:txBody>
                      <a:tcPr marL="68580" marR="68580" marT="0" marB="0">
                        <a:blipFill>
                          <a:blip r:embed="rId2"/>
                          <a:stretch>
                            <a:fillRect l="-11717" t="-263380" r="-186" b="-7512"/>
                          </a:stretch>
                        </a:blipFill>
                      </a:tcPr>
                    </a:tc>
                    <a:extLst>
                      <a:ext uri="{0D108BD9-81ED-4DB2-BD59-A6C34878D82A}">
                        <a16:rowId xmlns:a16="http://schemas.microsoft.com/office/drawing/2014/main" val="1832127228"/>
                      </a:ext>
                    </a:extLst>
                  </a:tr>
                </a:tbl>
              </a:graphicData>
            </a:graphic>
          </p:graphicFrame>
        </mc:Fallback>
      </mc:AlternateContent>
    </p:spTree>
    <p:extLst>
      <p:ext uri="{BB962C8B-B14F-4D97-AF65-F5344CB8AC3E}">
        <p14:creationId xmlns:p14="http://schemas.microsoft.com/office/powerpoint/2010/main" val="1792976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123747"/>
            <a:ext cx="10972800" cy="5401597"/>
          </a:xfrm>
        </p:spPr>
        <p:txBody>
          <a:bodyPr/>
          <a:lstStyle/>
          <a:p>
            <a:r>
              <a:rPr lang="en-GB" dirty="0"/>
              <a:t>There are a number of different representations that you may wish to use to support students’ understanding of additive structure with negative numbers. These might include:</a:t>
            </a:r>
          </a:p>
          <a:p>
            <a:endParaRPr lang="en-GB" dirty="0"/>
          </a:p>
        </p:txBody>
      </p:sp>
      <p:sp>
        <p:nvSpPr>
          <p:cNvPr id="7" name="TextBox 6">
            <a:extLst>
              <a:ext uri="{FF2B5EF4-FFF2-40B4-BE49-F238E27FC236}">
                <a16:creationId xmlns:a16="http://schemas.microsoft.com/office/drawing/2014/main" id="{A75C2C3C-644B-4364-AA1B-913ADEDE777C}"/>
              </a:ext>
            </a:extLst>
          </p:cNvPr>
          <p:cNvSpPr txBox="1"/>
          <p:nvPr/>
        </p:nvSpPr>
        <p:spPr>
          <a:xfrm>
            <a:off x="601035" y="2276872"/>
            <a:ext cx="7295165" cy="4244239"/>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Double-sided (positive and negative) counters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Counters with different colours can be used to represent positive and negative quantities. By adding and subtracting (i.e. removing) both positive and negative quantities from such collections, students can make sense of the addition and subtraction of directed numbers.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Single number lines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Single number lines are straight lines with numbers evenly spaced, in order, along their length. The number line is not a device for measuring but a representation to support students’ understanding of the number system.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pic>
        <p:nvPicPr>
          <p:cNvPr id="8" name="Picture 25">
            <a:extLst>
              <a:ext uri="{FF2B5EF4-FFF2-40B4-BE49-F238E27FC236}">
                <a16:creationId xmlns:a16="http://schemas.microsoft.com/office/drawing/2014/main" id="{0846ACE9-EC40-491F-83D3-DB191C924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079" r="32079"/>
          <a:stretch>
            <a:fillRect/>
          </a:stretch>
        </p:blipFill>
        <p:spPr bwMode="auto">
          <a:xfrm>
            <a:off x="7320136" y="2385915"/>
            <a:ext cx="3599780" cy="15111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a:extLst>
              <a:ext uri="{FF2B5EF4-FFF2-40B4-BE49-F238E27FC236}">
                <a16:creationId xmlns:a16="http://schemas.microsoft.com/office/drawing/2014/main" id="{99A8A07D-8348-408F-BE63-421C156BB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223" r="31223"/>
          <a:stretch>
            <a:fillRect/>
          </a:stretch>
        </p:blipFill>
        <p:spPr bwMode="auto">
          <a:xfrm>
            <a:off x="8760296" y="2602392"/>
            <a:ext cx="3803574" cy="11268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6D2050D-A18C-4AF4-B094-1A504C0A9D11}"/>
              </a:ext>
            </a:extLst>
          </p:cNvPr>
          <p:cNvPicPr>
            <a:picLocks noChangeAspect="1"/>
          </p:cNvPicPr>
          <p:nvPr/>
        </p:nvPicPr>
        <p:blipFill>
          <a:blip r:embed="rId5"/>
          <a:stretch>
            <a:fillRect/>
          </a:stretch>
        </p:blipFill>
        <p:spPr>
          <a:xfrm>
            <a:off x="8061075" y="4179638"/>
            <a:ext cx="3529890" cy="1554615"/>
          </a:xfrm>
          <a:prstGeom prst="rect">
            <a:avLst/>
          </a:prstGeom>
        </p:spPr>
      </p:pic>
    </p:spTree>
    <p:extLst>
      <p:ext uri="{BB962C8B-B14F-4D97-AF65-F5344CB8AC3E}">
        <p14:creationId xmlns:p14="http://schemas.microsoft.com/office/powerpoint/2010/main" val="2638343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96752"/>
            <a:ext cx="10972800" cy="3888432"/>
          </a:xfrm>
        </p:spPr>
        <p:txBody>
          <a:bodyPr>
            <a:noAutofit/>
          </a:bodyPr>
          <a:lstStyle/>
          <a:p>
            <a:pPr marL="0" indent="0">
              <a:buNone/>
            </a:pPr>
            <a:r>
              <a:rPr lang="en-GB" sz="2000" dirty="0"/>
              <a:t>From Upper Key Stage 2, students will bring experience of:</a:t>
            </a:r>
          </a:p>
          <a:p>
            <a:pPr marL="400050"/>
            <a:r>
              <a:rPr lang="en-GB" sz="1800" dirty="0"/>
              <a:t>multiplying multi-digit numbers up to four digits by a two-digit whole number using the formal written method of long multiplication</a:t>
            </a:r>
          </a:p>
          <a:p>
            <a:pPr marL="400050"/>
            <a:r>
              <a:rPr lang="en-GB" sz="1800" dirty="0"/>
              <a:t>dividing numbers up to four digits by a two-digit whole number using the formal written method of long division, and interpreting remainders as whole number remainders, fractions, or by rounding, as appropriate for the context</a:t>
            </a:r>
          </a:p>
          <a:p>
            <a:pPr marL="400050"/>
            <a:r>
              <a:rPr lang="en-GB" sz="1800" dirty="0"/>
              <a:t>dividing numbers up to four digits by a two-digit number using the formal written method of short division where appropriate, and interpreting remainders according to the context</a:t>
            </a:r>
          </a:p>
          <a:p>
            <a:pPr marL="400050"/>
            <a:r>
              <a:rPr lang="en-GB" sz="1800" dirty="0"/>
              <a:t>performing mental calculations, including with mixed operations and large numbers</a:t>
            </a:r>
          </a:p>
          <a:p>
            <a:pPr marL="400050"/>
            <a:r>
              <a:rPr lang="en-GB" sz="1800" dirty="0"/>
              <a:t>using their knowledge of the order of operations to carry out calculations involving the four operations</a:t>
            </a:r>
          </a:p>
          <a:p>
            <a:pPr marL="400050"/>
            <a:r>
              <a:rPr lang="en-GB" sz="1800" dirty="0"/>
              <a:t>solving addition and subtraction multi-step problems in contexts, deciding which operations and methods to use and why </a:t>
            </a:r>
          </a:p>
          <a:p>
            <a:endParaRPr lang="en-GB" dirty="0"/>
          </a:p>
        </p:txBody>
      </p:sp>
    </p:spTree>
    <p:extLst>
      <p:ext uri="{BB962C8B-B14F-4D97-AF65-F5344CB8AC3E}">
        <p14:creationId xmlns:p14="http://schemas.microsoft.com/office/powerpoint/2010/main" val="2473925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From Upper Key Stage 2, students will bring experience of:</a:t>
                </a:r>
              </a:p>
              <a:p>
                <a:r>
                  <a:rPr lang="en-GB" sz="1800" dirty="0"/>
                  <a:t>solving problems involving addition, subtraction, multiplication and division</a:t>
                </a:r>
              </a:p>
              <a:p>
                <a:r>
                  <a:rPr lang="en-GB" sz="1800" dirty="0"/>
                  <a:t>using estimation to check answers to calculations and determine, in the context of a problem, an appropriate degree of accuracy</a:t>
                </a:r>
              </a:p>
              <a:p>
                <a:r>
                  <a:rPr lang="en-GB" sz="1800" dirty="0"/>
                  <a:t>adding and subtracting fractions with different denominators and mixed numbers, using the concept of equivalent fractions</a:t>
                </a:r>
              </a:p>
              <a:p>
                <a:r>
                  <a:rPr lang="en-GB" sz="1800" dirty="0"/>
                  <a:t>multiplying simple pairs of proper fractions, writing the answer in its simplest form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4</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2</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8</m:t>
                        </m:r>
                      </m:den>
                    </m:f>
                  </m:oMath>
                </a14:m>
                <a:r>
                  <a:rPr lang="en-GB" sz="1800" dirty="0"/>
                  <a:t>]</a:t>
                </a:r>
              </a:p>
              <a:p>
                <a:r>
                  <a:rPr lang="en-GB" sz="1800" dirty="0"/>
                  <a:t>dividing proper fractions by whole numbers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3</m:t>
                        </m:r>
                      </m:den>
                    </m:f>
                    <m:r>
                      <a:rPr lang="en-GB" sz="180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2=</m:t>
                    </m:r>
                    <m:f>
                      <m:fPr>
                        <m:ctrlPr>
                          <a:rPr lang="en-GB" sz="1800" b="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6</m:t>
                        </m:r>
                      </m:den>
                    </m:f>
                  </m:oMath>
                </a14:m>
                <a:r>
                  <a:rPr lang="en-GB" sz="1800" dirty="0"/>
                  <a:t>]</a:t>
                </a:r>
              </a:p>
              <a:p>
                <a:r>
                  <a:rPr lang="en-GB" sz="1800" dirty="0"/>
                  <a:t>multiplying one-digit numbers with up to two decimal places by whole numbers</a:t>
                </a:r>
              </a:p>
              <a:p>
                <a:r>
                  <a:rPr lang="en-GB" sz="1800" dirty="0"/>
                  <a:t>using written division methods in cases where the answer has up to two decimal places.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96752"/>
                <a:ext cx="10972800" cy="3888432"/>
              </a:xfrm>
              <a:blipFill>
                <a:blip r:embed="rId3"/>
                <a:stretch>
                  <a:fillRect l="-556" t="-1411"/>
                </a:stretch>
              </a:blipFill>
            </p:spPr>
            <p:txBody>
              <a:bodyPr/>
              <a:lstStyle/>
              <a:p>
                <a:r>
                  <a:rPr lang="en-GB">
                    <a:noFill/>
                  </a:rPr>
                  <a:t> </a:t>
                </a:r>
              </a:p>
            </p:txBody>
          </p:sp>
        </mc:Fallback>
      </mc:AlternateContent>
    </p:spTree>
    <p:extLst>
      <p:ext uri="{BB962C8B-B14F-4D97-AF65-F5344CB8AC3E}">
        <p14:creationId xmlns:p14="http://schemas.microsoft.com/office/powerpoint/2010/main" val="1267945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calculate with roots and with integer {and fractional} indices </a:t>
                </a:r>
              </a:p>
              <a:p>
                <a:r>
                  <a:rPr lang="en-GB" sz="1800" dirty="0"/>
                  <a:t>calculate exactly with fractions, {surds} and multiples of </a:t>
                </a:r>
                <a14:m>
                  <m:oMath xmlns:m="http://schemas.openxmlformats.org/officeDocument/2006/math">
                    <m:r>
                      <a:rPr lang="en-GB" sz="1800" i="1" smtClean="0">
                        <a:latin typeface="Cambria Math" panose="02040503050406030204" pitchFamily="18" charset="0"/>
                        <a:ea typeface="Cambria Math" panose="02040503050406030204" pitchFamily="18" charset="0"/>
                      </a:rPr>
                      <m:t>𝜋</m:t>
                    </m:r>
                  </m:oMath>
                </a14:m>
                <a:r>
                  <a:rPr lang="en-GB" sz="1800" dirty="0"/>
                  <a:t>; {simplify surd expressions involving squares [e.g.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 and rationalise denominators}</a:t>
                </a:r>
              </a:p>
              <a:p>
                <a:r>
                  <a:rPr lang="en-GB" sz="1800" dirty="0"/>
                  <a:t>calculate with numbers in standard form A × 10</a:t>
                </a:r>
                <a:r>
                  <a:rPr lang="en-GB" sz="1800" i="1" baseline="30000" dirty="0"/>
                  <a:t>n</a:t>
                </a:r>
                <a:r>
                  <a:rPr lang="en-GB" sz="1800" dirty="0"/>
                  <a:t>, where 1 ≤ A &lt; 10 and </a:t>
                </a:r>
                <a:r>
                  <a:rPr lang="en-GB" sz="1800" i="1" dirty="0"/>
                  <a:t>n</a:t>
                </a:r>
                <a:r>
                  <a:rPr lang="en-GB" sz="1800" dirty="0"/>
                  <a:t> is an integer</a:t>
                </a:r>
              </a:p>
              <a:p>
                <a:r>
                  <a:rPr lang="en-GB" sz="1800" dirty="0"/>
                  <a:t>solve two simultaneous equations in two variables (linear/linear {or linear/quadratic}) algebraically; find approximate solutions using a graph </a:t>
                </a:r>
              </a:p>
              <a:p>
                <a:r>
                  <a:rPr lang="en-GB" sz="1800" dirty="0"/>
                  <a:t>translate simple situations or procedures into algebraic expressions or formulae; derive an equation (or two simultaneous equations), solve the equation(s) and interpret the solution </a:t>
                </a:r>
              </a:p>
              <a:p>
                <a:r>
                  <a:rPr lang="en-GB" sz="1800" dirty="0"/>
                  <a:t>solve linear inequalities in one {or two} variable{s}, {and quadratic inequalities in one variable}; represent the solution set on a number line, {using set notation and on a graph}. </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24744"/>
                <a:ext cx="10972800" cy="3888432"/>
              </a:xfrm>
              <a:blipFill>
                <a:blip r:embed="rId3"/>
                <a:stretch>
                  <a:fillRect l="-556" t="-1570" r="-444" b="-12559"/>
                </a:stretch>
              </a:blipFill>
            </p:spPr>
            <p:txBody>
              <a:bodyPr/>
              <a:lstStyle/>
              <a:p>
                <a:r>
                  <a:rPr lang="en-GB">
                    <a:noFill/>
                  </a:rPr>
                  <a:t> </a:t>
                </a:r>
              </a:p>
            </p:txBody>
          </p:sp>
        </mc:Fallback>
      </mc:AlternateContent>
    </p:spTree>
    <p:extLst>
      <p:ext uri="{BB962C8B-B14F-4D97-AF65-F5344CB8AC3E}">
        <p14:creationId xmlns:p14="http://schemas.microsoft.com/office/powerpoint/2010/main" val="1254757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09600" y="1268760"/>
            <a:ext cx="10972800" cy="4176464"/>
          </a:xfrm>
        </p:spPr>
        <p:txBody>
          <a:bodyPr>
            <a:normAutofit/>
          </a:bodyPr>
          <a:lstStyle/>
          <a:p>
            <a:r>
              <a:rPr lang="en-GB" dirty="0"/>
              <a:t>The following resources from the NCETM website have been referred to within this slide deck:</a:t>
            </a:r>
          </a:p>
          <a:p>
            <a:pPr lvl="1"/>
            <a:r>
              <a:rPr lang="en-GB" b="0" i="0" u="sng" dirty="0">
                <a:solidFill>
                  <a:srgbClr val="1B6AC9"/>
                </a:solidFill>
                <a:effectLst/>
                <a:hlinkClick r:id="rId2"/>
              </a:rPr>
              <a:t>NCETM Secondary Mastery Professional Development</a:t>
            </a:r>
            <a:endParaRPr lang="en-GB" dirty="0">
              <a:hlinkClick r:id="rId3"/>
            </a:endParaRPr>
          </a:p>
          <a:p>
            <a:pPr lvl="2"/>
            <a:r>
              <a:rPr lang="en-GB" dirty="0">
                <a:solidFill>
                  <a:srgbClr val="008080"/>
                </a:solidFill>
                <a:latin typeface="+mj-lt"/>
                <a:hlinkClick r:id="rId4"/>
              </a:rPr>
              <a:t>2 Operating on Number </a:t>
            </a:r>
            <a:r>
              <a:rPr lang="en-GB" dirty="0">
                <a:latin typeface="+mj-lt"/>
                <a:hlinkClick r:id="rId4"/>
              </a:rPr>
              <a:t>Theme Overview Document</a:t>
            </a:r>
            <a:endParaRPr lang="en-GB" dirty="0">
              <a:latin typeface="+mj-lt"/>
            </a:endParaRPr>
          </a:p>
          <a:p>
            <a:pPr lvl="2"/>
            <a:r>
              <a:rPr lang="en-GB" dirty="0">
                <a:solidFill>
                  <a:srgbClr val="008080"/>
                </a:solidFill>
                <a:latin typeface="+mj-lt"/>
                <a:hlinkClick r:id="rId5"/>
              </a:rPr>
              <a:t>2.1 Arithmetic procedures </a:t>
            </a:r>
            <a:r>
              <a:rPr lang="en-GB" dirty="0">
                <a:latin typeface="+mj-lt"/>
                <a:hlinkClick r:id="rId5"/>
              </a:rPr>
              <a:t>Core Concept Document</a:t>
            </a:r>
            <a:r>
              <a:rPr lang="en-GB" dirty="0">
                <a:latin typeface="+mj-lt"/>
              </a:rPr>
              <a:t> </a:t>
            </a:r>
          </a:p>
          <a:p>
            <a:pPr lvl="1"/>
            <a:r>
              <a:rPr lang="en-GB" dirty="0">
                <a:hlinkClick r:id="rId6"/>
              </a:rPr>
              <a:t>Using mathematical representations at KS3 | NCETM</a:t>
            </a:r>
            <a:endParaRPr lang="en-GB" dirty="0"/>
          </a:p>
          <a:p>
            <a:pPr lvl="1"/>
            <a:r>
              <a:rPr lang="en-GB" dirty="0">
                <a:hlinkClick r:id="rId7"/>
              </a:rPr>
              <a:t>Insights from experienced teachers | NCETM</a:t>
            </a:r>
            <a:r>
              <a:rPr lang="en-GB" dirty="0"/>
              <a:t> </a:t>
            </a:r>
          </a:p>
          <a:p>
            <a:pPr lvl="1"/>
            <a:r>
              <a:rPr lang="en-GB" dirty="0">
                <a:hlinkClick r:id="rId8"/>
              </a:rPr>
              <a:t>NCETM primary mastery professional development materials</a:t>
            </a:r>
            <a:endParaRPr lang="en-GB" dirty="0"/>
          </a:p>
          <a:p>
            <a:pPr lvl="1"/>
            <a:r>
              <a:rPr lang="en-GB" dirty="0">
                <a:hlinkClick r:id="rId9"/>
              </a:rPr>
              <a:t>NCETM primary assessment materials</a:t>
            </a:r>
            <a:endParaRPr lang="en-GB" dirty="0"/>
          </a:p>
          <a:p>
            <a:r>
              <a:rPr lang="en-GB" dirty="0"/>
              <a:t>There are also references to:</a:t>
            </a:r>
          </a:p>
          <a:p>
            <a:pPr lvl="1"/>
            <a:r>
              <a:rPr lang="en-GB" dirty="0">
                <a:hlinkClick r:id="rId10"/>
              </a:rPr>
              <a:t>Standards &amp; Testing Agency’s past mathematics papers</a:t>
            </a:r>
            <a:endParaRPr lang="en-GB" dirty="0"/>
          </a:p>
          <a:p>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second of these themes is </a:t>
            </a:r>
            <a:r>
              <a:rPr lang="en-GB" dirty="0">
                <a:hlinkClick r:id="rId3"/>
              </a:rPr>
              <a:t>Operating on number</a:t>
            </a:r>
            <a:r>
              <a:rPr lang="en-GB" dirty="0"/>
              <a:t>, which covers the following interconnected core concepts:</a:t>
            </a:r>
          </a:p>
          <a:p>
            <a:pPr marL="0" indent="0">
              <a:buNone/>
            </a:pPr>
            <a:r>
              <a:rPr lang="en-GB" dirty="0"/>
              <a:t>	</a:t>
            </a:r>
            <a:r>
              <a:rPr lang="en-GB" i="1" dirty="0"/>
              <a:t>2.1	Arithmetic procedures</a:t>
            </a:r>
          </a:p>
          <a:p>
            <a:pPr marL="0" indent="0">
              <a:buNone/>
            </a:pPr>
            <a:r>
              <a:rPr lang="en-GB" i="1" dirty="0"/>
              <a:t>	2.2	Solving linear equations</a:t>
            </a:r>
          </a:p>
          <a:p>
            <a:endParaRPr lang="en-GB" dirty="0"/>
          </a:p>
        </p:txBody>
      </p:sp>
    </p:spTree>
    <p:extLst>
      <p:ext uri="{BB962C8B-B14F-4D97-AF65-F5344CB8AC3E}">
        <p14:creationId xmlns:p14="http://schemas.microsoft.com/office/powerpoint/2010/main" val="110707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725144"/>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154253"/>
            <a:ext cx="10972800" cy="864096"/>
          </a:xfrm>
        </p:spPr>
        <p:txBody>
          <a:bodyPr>
            <a:normAutofit/>
          </a:bodyPr>
          <a:lstStyle/>
          <a:p>
            <a:pPr>
              <a:spcBef>
                <a:spcPts val="600"/>
              </a:spcBef>
            </a:pPr>
            <a:r>
              <a:rPr lang="en-GB" sz="1500" dirty="0"/>
              <a:t>Within this core concept, </a:t>
            </a:r>
            <a:r>
              <a:rPr lang="en-GB" sz="1500" dirty="0">
                <a:hlinkClick r:id="rId3"/>
              </a:rPr>
              <a:t>2.1 Arithmetic Procedures</a:t>
            </a:r>
            <a:r>
              <a:rPr lang="en-GB" sz="1500" dirty="0"/>
              <a:t>, there are five statements of knowledge, skills and understanding. </a:t>
            </a:r>
          </a:p>
          <a:p>
            <a:pPr>
              <a:spcBef>
                <a:spcPts val="600"/>
              </a:spcBef>
            </a:pPr>
            <a:r>
              <a:rPr lang="en-GB" sz="1500" dirty="0"/>
              <a:t>These, in turn, are broken down into twenty one key ideas. The highlighted key idea is exemplified in this slide deck.</a:t>
            </a:r>
          </a:p>
          <a:p>
            <a:pPr>
              <a:spcBef>
                <a:spcPts val="600"/>
              </a:spcBef>
            </a:pPr>
            <a:endParaRPr lang="en-GB" dirty="0"/>
          </a:p>
        </p:txBody>
      </p:sp>
      <p:pic>
        <p:nvPicPr>
          <p:cNvPr id="9" name="Picture 8">
            <a:extLst>
              <a:ext uri="{FF2B5EF4-FFF2-40B4-BE49-F238E27FC236}">
                <a16:creationId xmlns:a16="http://schemas.microsoft.com/office/drawing/2014/main" id="{957D1D29-C8DF-462E-BD78-BF62E86388A0}"/>
              </a:ext>
            </a:extLst>
          </p:cNvPr>
          <p:cNvPicPr>
            <a:picLocks noChangeAspect="1"/>
          </p:cNvPicPr>
          <p:nvPr/>
        </p:nvPicPr>
        <p:blipFill>
          <a:blip r:embed="rId4"/>
          <a:stretch>
            <a:fillRect/>
          </a:stretch>
        </p:blipFill>
        <p:spPr>
          <a:xfrm>
            <a:off x="257175" y="176467"/>
            <a:ext cx="11677650" cy="4483100"/>
          </a:xfrm>
          <a:prstGeom prst="rect">
            <a:avLst/>
          </a:prstGeom>
        </p:spPr>
      </p:pic>
      <p:sp>
        <p:nvSpPr>
          <p:cNvPr id="6" name="Rectangle: Rounded Corners 5">
            <a:extLst>
              <a:ext uri="{FF2B5EF4-FFF2-40B4-BE49-F238E27FC236}">
                <a16:creationId xmlns:a16="http://schemas.microsoft.com/office/drawing/2014/main" id="{653D5F66-9288-4589-B2D5-4F1DD186EDC8}"/>
              </a:ext>
            </a:extLst>
          </p:cNvPr>
          <p:cNvSpPr/>
          <p:nvPr/>
        </p:nvSpPr>
        <p:spPr>
          <a:xfrm>
            <a:off x="3215680" y="548680"/>
            <a:ext cx="6840000"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373233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160612" cy="410305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2.1.1.1 Understand the mathematical structures that underpin addition and subtraction of positive and negative integers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Use ‘zero pairs’ to partition a number.</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Expand understanding of addition and subtraction to include calculation with negative numbers.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Solve problems where there is more than one answer and there are elements of experimentation, investigation, checking, reasoning, proof, etc.</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316961"/>
            <a:ext cx="10972800" cy="4488303"/>
          </a:xfrm>
        </p:spPr>
        <p:txBody>
          <a:bodyPr>
            <a:normAutofit fontScale="85000" lnSpcReduction="10000"/>
          </a:bodyPr>
          <a:lstStyle/>
          <a:p>
            <a:r>
              <a:rPr lang="en-GB" dirty="0"/>
              <a:t>The ability to calculate is a fundamental skill in mathematics and this, of course, includes the requirement that students know and use standard methods of calculation. However, students who know these methods solely as a set of memorised steps, without any understanding of why they work and the laws of arithmetic on which they are based, may quickly forget them.</a:t>
            </a:r>
          </a:p>
          <a:p>
            <a:r>
              <a:rPr lang="en-GB" dirty="0"/>
              <a:t>Adding and subtracting integers and, to some extent, decimals using the standard columnar format will be familiar to students from Key Stage 2.</a:t>
            </a:r>
          </a:p>
          <a:p>
            <a:r>
              <a:rPr lang="en-GB" dirty="0"/>
              <a:t>The focus in Key Stage 3 is on deeply understanding the structures underpinning the standard columnar format and generalising fully to decimals (i.e. not regarding calculation with decimals as a separate method).</a:t>
            </a:r>
          </a:p>
          <a:p>
            <a:r>
              <a:rPr lang="en-GB" dirty="0"/>
              <a:t>The use of negative numbers extends the domain in which students can explore and deepen their understanding of the additive structure. This can bring to the surface misconceptions based on previous experiences of addition and subtraction with positive numbers (i.e. adding a number always increases and subtracting a number always decreases).</a:t>
            </a:r>
          </a:p>
          <a:p>
            <a:r>
              <a:rPr lang="en-GB" dirty="0"/>
              <a:t>Broadening the range of possible examples students explore and work with will deepen their understanding of the underlying additive structures</a:t>
            </a:r>
          </a:p>
          <a:p>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112717781"/>
              </p:ext>
            </p:extLst>
          </p:nvPr>
        </p:nvGraphicFramePr>
        <p:xfrm>
          <a:off x="660693" y="1411380"/>
          <a:ext cx="6160612" cy="4527879"/>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Add and subtract whole numbers with more than four digits, including using formal written methods (columnar addition and subtraction)</a:t>
                      </a:r>
                    </a:p>
                  </a:txBody>
                  <a:tcPr anchor="ct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Use their knowledge of the order of operations to carry out calculations involving the four operations</a:t>
                      </a:r>
                    </a:p>
                  </a:txBody>
                  <a:tcPr anchor="ctr"/>
                </a:tc>
                <a:extLst>
                  <a:ext uri="{0D108BD9-81ED-4DB2-BD59-A6C34878D82A}">
                    <a16:rowId xmlns:a16="http://schemas.microsoft.com/office/drawing/2014/main" val="502591801"/>
                  </a:ext>
                </a:extLst>
              </a:tr>
              <a:tr h="777773">
                <a:tc>
                  <a:txBody>
                    <a:bodyPr/>
                    <a:lstStyle/>
                    <a:p>
                      <a:pPr marL="285750" indent="-285750">
                        <a:buFont typeface="Arial" panose="020B0604020202020204" pitchFamily="34" charset="0"/>
                        <a:buChar char="•"/>
                      </a:pPr>
                      <a:r>
                        <a:rPr lang="en-GB" dirty="0"/>
                        <a:t>Solve addition and subtraction multi-step problems in contexts, deciding which operations and methods to use and why</a:t>
                      </a:r>
                    </a:p>
                  </a:txBody>
                  <a:tcPr anchor="ctr"/>
                </a:tc>
                <a:extLst>
                  <a:ext uri="{0D108BD9-81ED-4DB2-BD59-A6C34878D82A}">
                    <a16:rowId xmlns:a16="http://schemas.microsoft.com/office/drawing/2014/main" val="2537917201"/>
                  </a:ext>
                </a:extLst>
              </a:tr>
              <a:tr h="777773">
                <a:tc>
                  <a:txBody>
                    <a:bodyPr/>
                    <a:lstStyle/>
                    <a:p>
                      <a:pPr marL="285750" indent="-285750">
                        <a:buFont typeface="Arial" panose="020B0604020202020204" pitchFamily="34" charset="0"/>
                        <a:buChar char="•"/>
                      </a:pPr>
                      <a:r>
                        <a:rPr lang="en-GB" dirty="0"/>
                        <a:t>Solve problems involving addition, subtraction, multiplication and division</a:t>
                      </a:r>
                    </a:p>
                  </a:txBody>
                  <a:tcPr anchor="ctr"/>
                </a:tc>
                <a:extLst>
                  <a:ext uri="{0D108BD9-81ED-4DB2-BD59-A6C34878D82A}">
                    <a16:rowId xmlns:a16="http://schemas.microsoft.com/office/drawing/2014/main" val="4192537400"/>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Use negative numbers in context, and calculate intervals across zero</a:t>
                      </a:r>
                    </a:p>
                  </a:txBody>
                  <a:tcPr anchor="ctr"/>
                </a:tc>
                <a:extLst>
                  <a:ext uri="{0D108BD9-81ED-4DB2-BD59-A6C34878D82A}">
                    <a16:rowId xmlns:a16="http://schemas.microsoft.com/office/drawing/2014/main" val="3963160681"/>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0A4D6615-5869-4CAC-AD5B-7F8051E01719}" vid="{2BAF6A10-A7F6-4F5A-BAEE-48235C9E1F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258</TotalTime>
  <Words>5570</Words>
  <Application>Microsoft Office PowerPoint</Application>
  <PresentationFormat>Widescreen</PresentationFormat>
  <Paragraphs>492</Paragraphs>
  <Slides>37</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Cambria Math</vt:lpstr>
      <vt:lpstr>Myriad Pro</vt:lpstr>
      <vt:lpstr>Times New Roman</vt:lpstr>
      <vt:lpstr>Custom Design</vt:lpstr>
      <vt:lpstr>Additive structures for positive and negative integers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vt:lpstr>
      <vt:lpstr>Common difficulties and misconceptions</vt:lpstr>
      <vt:lpstr>Common difficulties and misconceptions (1)</vt:lpstr>
      <vt:lpstr>Common difficulties and misconceptions (2)</vt:lpstr>
      <vt:lpstr>Use ‘zero pairs’ to partition a number</vt:lpstr>
      <vt:lpstr>Use ‘zero pairs’ to partition a number</vt:lpstr>
      <vt:lpstr>Use ‘zero pairs’ to partition a number</vt:lpstr>
      <vt:lpstr>Use ‘zero pairs’ to partition a number</vt:lpstr>
      <vt:lpstr>Expand understanding of addition and subtraction to include calculation with negative numbers</vt:lpstr>
      <vt:lpstr>Expand understanding of addition and subtraction to include calculation with negative numbers</vt:lpstr>
      <vt:lpstr>Expand understanding of addition and subtraction to include calculation with negative numbers</vt:lpstr>
      <vt:lpstr>Expand understanding of addition and subtraction to include calculation with negative numbers</vt:lpstr>
      <vt:lpstr>Use ‘zero pairs’ to partition a number. Expand understanding of addition and subtraction to include calculation with negative numbers</vt:lpstr>
      <vt:lpstr>Expand understanding of addition and subtraction to include calculation with negative numbers</vt:lpstr>
      <vt:lpstr>Expand understanding of addition and subtraction to include calculation with negative numbers</vt:lpstr>
      <vt:lpstr>Expand understanding of addition and subtraction to include calculation with negative numbers</vt:lpstr>
      <vt:lpstr>Expand understanding of addition and subtraction to include calculation with negative numbers</vt:lpstr>
      <vt:lpstr>Solve problems where there is more than one answer and there are elements of experimentation, investigation, checking, reasoning, proof, etc</vt:lpstr>
      <vt:lpstr>Solve problems where there is more than one answer and there are elements of experimentation, investigation, checking, reasoning, proof, etc</vt:lpstr>
      <vt:lpstr>Reflection questions</vt:lpstr>
      <vt:lpstr>PowerPoint Presentation</vt:lpstr>
      <vt:lpstr>Appendices</vt:lpstr>
      <vt:lpstr>Key vocabulary </vt:lpstr>
      <vt:lpstr>Representations and structure</vt:lpstr>
      <vt:lpstr>Previous learning (1)</vt:lpstr>
      <vt:lpstr>Previous learning (2)</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Additive structures for positive &amp; negative integers</dc:title>
  <dc:creator>Rebecca Donaldson</dc:creator>
  <cp:lastModifiedBy>Steve McCormack</cp:lastModifiedBy>
  <cp:revision>2</cp:revision>
  <dcterms:created xsi:type="dcterms:W3CDTF">2021-04-22T08:05:40Z</dcterms:created>
  <dcterms:modified xsi:type="dcterms:W3CDTF">2021-10-13T15:50:04Z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