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Lst>
  <p:notesMasterIdLst>
    <p:notesMasterId r:id="rId45"/>
  </p:notesMasterIdLst>
  <p:handoutMasterIdLst>
    <p:handoutMasterId r:id="rId46"/>
  </p:handoutMasterIdLst>
  <p:sldIdLst>
    <p:sldId id="256" r:id="rId2"/>
    <p:sldId id="266" r:id="rId3"/>
    <p:sldId id="267" r:id="rId4"/>
    <p:sldId id="270" r:id="rId5"/>
    <p:sldId id="268" r:id="rId6"/>
    <p:sldId id="269" r:id="rId7"/>
    <p:sldId id="319" r:id="rId8"/>
    <p:sldId id="271" r:id="rId9"/>
    <p:sldId id="272" r:id="rId10"/>
    <p:sldId id="273" r:id="rId11"/>
    <p:sldId id="274" r:id="rId12"/>
    <p:sldId id="295" r:id="rId13"/>
    <p:sldId id="296" r:id="rId14"/>
    <p:sldId id="297" r:id="rId15"/>
    <p:sldId id="275" r:id="rId16"/>
    <p:sldId id="276" r:id="rId17"/>
    <p:sldId id="277" r:id="rId18"/>
    <p:sldId id="298" r:id="rId19"/>
    <p:sldId id="299" r:id="rId20"/>
    <p:sldId id="300" r:id="rId21"/>
    <p:sldId id="301" r:id="rId22"/>
    <p:sldId id="302" r:id="rId23"/>
    <p:sldId id="303" r:id="rId24"/>
    <p:sldId id="304" r:id="rId25"/>
    <p:sldId id="305" r:id="rId26"/>
    <p:sldId id="306" r:id="rId27"/>
    <p:sldId id="281" r:id="rId28"/>
    <p:sldId id="282" r:id="rId29"/>
    <p:sldId id="309" r:id="rId30"/>
    <p:sldId id="283" r:id="rId31"/>
    <p:sldId id="284" r:id="rId32"/>
    <p:sldId id="311" r:id="rId33"/>
    <p:sldId id="312" r:id="rId34"/>
    <p:sldId id="320" r:id="rId35"/>
    <p:sldId id="313" r:id="rId36"/>
    <p:sldId id="314" r:id="rId37"/>
    <p:sldId id="315" r:id="rId38"/>
    <p:sldId id="316" r:id="rId39"/>
    <p:sldId id="317" r:id="rId40"/>
    <p:sldId id="288" r:id="rId41"/>
    <p:sldId id="289" r:id="rId42"/>
    <p:sldId id="291" r:id="rId43"/>
    <p:sldId id="318" r:id="rId44"/>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10" userDrawn="1">
          <p15:clr>
            <a:srgbClr val="A4A3A4"/>
          </p15:clr>
        </p15:guide>
        <p15:guide id="3" pos="4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6500"/>
    <a:srgbClr val="A9DBF7"/>
    <a:srgbClr val="E72420"/>
    <a:srgbClr val="02628C"/>
    <a:srgbClr val="86D1E4"/>
    <a:srgbClr val="81CADC"/>
    <a:srgbClr val="C8E2E8"/>
    <a:srgbClr val="ED7049"/>
    <a:srgbClr val="F08766"/>
    <a:srgbClr val="FF55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03" autoAdjust="0"/>
    <p:restoredTop sz="92970" autoAdjust="0"/>
  </p:normalViewPr>
  <p:slideViewPr>
    <p:cSldViewPr snapToGrid="0">
      <p:cViewPr varScale="1">
        <p:scale>
          <a:sx n="63" d="100"/>
          <a:sy n="63" d="100"/>
        </p:scale>
        <p:origin x="1424" y="48"/>
      </p:cViewPr>
      <p:guideLst>
        <p:guide orient="horz" pos="2160"/>
        <p:guide pos="3210"/>
        <p:guide pos="464"/>
      </p:guideLst>
    </p:cSldViewPr>
  </p:slideViewPr>
  <p:notesTextViewPr>
    <p:cViewPr>
      <p:scale>
        <a:sx n="3" d="2"/>
        <a:sy n="3" d="2"/>
      </p:scale>
      <p:origin x="0" y="0"/>
    </p:cViewPr>
  </p:notesTextViewPr>
  <p:notesViewPr>
    <p:cSldViewPr snapToGrid="0">
      <p:cViewPr varScale="1">
        <p:scale>
          <a:sx n="81" d="100"/>
          <a:sy n="81" d="100"/>
        </p:scale>
        <p:origin x="314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pPr/>
              <a:t>9/28/2018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pPr/>
              <a:t>‹#›</a:t>
            </a:fld>
            <a:endParaRPr lang="en-US" dirty="0"/>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pPr/>
              <a:t>9/28/2018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pPr/>
              <a:t>‹#›</a:t>
            </a:fld>
            <a:endParaRPr lang="en-US" dirty="0"/>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How much shorter is Alisha than her brother?</a:t>
            </a:r>
          </a:p>
        </p:txBody>
      </p:sp>
      <p:sp>
        <p:nvSpPr>
          <p:cNvPr id="4" name="Slide Number Placeholder 3"/>
          <p:cNvSpPr>
            <a:spLocks noGrp="1"/>
          </p:cNvSpPr>
          <p:nvPr>
            <p:ph type="sldNum" sz="quarter" idx="5"/>
          </p:nvPr>
        </p:nvSpPr>
        <p:spPr/>
        <p:txBody>
          <a:bodyPr/>
          <a:lstStyle/>
          <a:p>
            <a:fld id="{38B2033A-FB0F-7949-A9F0-CBC790DC54B4}" type="slidenum">
              <a:rPr lang="en-US" smtClean="0"/>
              <a:pPr/>
              <a:t>29</a:t>
            </a:fld>
            <a:endParaRPr lang="en-US" dirty="0"/>
          </a:p>
        </p:txBody>
      </p:sp>
    </p:spTree>
    <p:extLst>
      <p:ext uri="{BB962C8B-B14F-4D97-AF65-F5344CB8AC3E}">
        <p14:creationId xmlns:p14="http://schemas.microsoft.com/office/powerpoint/2010/main" val="2514174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40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41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42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43</a:t>
            </a:fld>
            <a:endParaRPr lang="en-US" dirty="0"/>
          </a:p>
        </p:txBody>
      </p:sp>
    </p:spTree>
    <p:extLst>
      <p:ext uri="{BB962C8B-B14F-4D97-AF65-F5344CB8AC3E}">
        <p14:creationId xmlns:p14="http://schemas.microsoft.com/office/powerpoint/2010/main" val="933070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a:extLst>
              <a:ext uri="{FF2B5EF4-FFF2-40B4-BE49-F238E27FC236}">
                <a16:creationId xmlns:a16="http://schemas.microsoft.com/office/drawing/2014/main" id="{9A2021D1-97C3-45CC-AAE9-AB652CF13D7A}"/>
              </a:ext>
            </a:extLst>
          </p:cNvPr>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2018</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Autumn 2018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a:extLst>
              <a:ext uri="{FF2B5EF4-FFF2-40B4-BE49-F238E27FC236}">
                <a16:creationId xmlns:a16="http://schemas.microsoft.com/office/drawing/2014/main" id="{1AF2A11F-251E-44A9-BFEB-1A0EE43C4EA6}"/>
              </a:ext>
            </a:extLst>
          </p:cNvPr>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2018 pilot</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a:extLst>
              <a:ext uri="{FF2B5EF4-FFF2-40B4-BE49-F238E27FC236}">
                <a16:creationId xmlns:a16="http://schemas.microsoft.com/office/drawing/2014/main" id="{DE211B50-2DFD-4AE7-A4F0-B44E7DAD3A2C}"/>
              </a:ext>
            </a:extLst>
          </p:cNvPr>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2018 pilot</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dirty="0"/>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dirty="0"/>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3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xml"/><Relationship Id="rId5" Type="http://schemas.openxmlformats.org/officeDocument/2006/relationships/image" Target="../media/image63.png"/><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xml"/><Relationship Id="rId5" Type="http://schemas.openxmlformats.org/officeDocument/2006/relationships/image" Target="../media/image63.png"/><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xml"/><Relationship Id="rId5" Type="http://schemas.openxmlformats.org/officeDocument/2006/relationships/image" Target="../media/image70.png"/><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4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42.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4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87.png"/><Relationship Id="rId4" Type="http://schemas.openxmlformats.org/officeDocument/2006/relationships/image" Target="../media/image86.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1.23 Composition and calculation: tenths</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4</a:t>
            </a:r>
          </a:p>
        </p:txBody>
      </p:sp>
      <p:sp>
        <p:nvSpPr>
          <p:cNvPr id="8" name="Text Placeholder 7"/>
          <p:cNvSpPr>
            <a:spLocks noGrp="1"/>
          </p:cNvSpPr>
          <p:nvPr>
            <p:ph type="body" sz="quarter" idx="11"/>
          </p:nvPr>
        </p:nvSpPr>
        <p:spPr/>
        <p:txBody>
          <a:bodyPr/>
          <a:lstStyle/>
          <a:p>
            <a:r>
              <a:rPr lang="en-GB" dirty="0"/>
              <a:t>Number, Addition and Subtraction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Table 52">
            <a:extLst>
              <a:ext uri="{FF2B5EF4-FFF2-40B4-BE49-F238E27FC236}">
                <a16:creationId xmlns:a16="http://schemas.microsoft.com/office/drawing/2014/main" id="{E6D991D5-693B-468E-A7DA-AF5B5873CD89}"/>
              </a:ext>
            </a:extLst>
          </p:cNvPr>
          <p:cNvGraphicFramePr>
            <a:graphicFrameLocks noGrp="1"/>
          </p:cNvGraphicFramePr>
          <p:nvPr>
            <p:extLst>
              <p:ext uri="{D42A27DB-BD31-4B8C-83A1-F6EECF244321}">
                <p14:modId xmlns:p14="http://schemas.microsoft.com/office/powerpoint/2010/main" val="122085213"/>
              </p:ext>
            </p:extLst>
          </p:nvPr>
        </p:nvGraphicFramePr>
        <p:xfrm>
          <a:off x="765000" y="1244200"/>
          <a:ext cx="7614000" cy="792000"/>
        </p:xfrm>
        <a:graphic>
          <a:graphicData uri="http://schemas.openxmlformats.org/drawingml/2006/table">
            <a:tbl>
              <a:tblPr firstRow="1" bandRow="1">
                <a:tableStyleId>{5C22544A-7EE6-4342-B048-85BDC9FD1C3A}</a:tableStyleId>
              </a:tblPr>
              <a:tblGrid>
                <a:gridCol w="1522800">
                  <a:extLst>
                    <a:ext uri="{9D8B030D-6E8A-4147-A177-3AD203B41FA5}">
                      <a16:colId xmlns:a16="http://schemas.microsoft.com/office/drawing/2014/main" val="846890546"/>
                    </a:ext>
                  </a:extLst>
                </a:gridCol>
                <a:gridCol w="1522800">
                  <a:extLst>
                    <a:ext uri="{9D8B030D-6E8A-4147-A177-3AD203B41FA5}">
                      <a16:colId xmlns:a16="http://schemas.microsoft.com/office/drawing/2014/main" val="2446164809"/>
                    </a:ext>
                  </a:extLst>
                </a:gridCol>
                <a:gridCol w="1522800">
                  <a:extLst>
                    <a:ext uri="{9D8B030D-6E8A-4147-A177-3AD203B41FA5}">
                      <a16:colId xmlns:a16="http://schemas.microsoft.com/office/drawing/2014/main" val="466482999"/>
                    </a:ext>
                  </a:extLst>
                </a:gridCol>
                <a:gridCol w="1522800">
                  <a:extLst>
                    <a:ext uri="{9D8B030D-6E8A-4147-A177-3AD203B41FA5}">
                      <a16:colId xmlns:a16="http://schemas.microsoft.com/office/drawing/2014/main" val="844453134"/>
                    </a:ext>
                  </a:extLst>
                </a:gridCol>
                <a:gridCol w="1522800">
                  <a:extLst>
                    <a:ext uri="{9D8B030D-6E8A-4147-A177-3AD203B41FA5}">
                      <a16:colId xmlns:a16="http://schemas.microsoft.com/office/drawing/2014/main" val="1303890723"/>
                    </a:ext>
                  </a:extLst>
                </a:gridCol>
              </a:tblGrid>
              <a:tr h="792000">
                <a:tc>
                  <a:txBody>
                    <a:bodyPr/>
                    <a:lstStyle/>
                    <a:p>
                      <a:pPr algn="ctr"/>
                      <a:r>
                        <a:rPr lang="en-GB" sz="2400" dirty="0">
                          <a:solidFill>
                            <a:schemeClr val="tx1"/>
                          </a:solidFill>
                          <a:latin typeface="Myriad Pro Semibold"/>
                        </a:rPr>
                        <a:t>1,000s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tenths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2319534852"/>
                  </a:ext>
                </a:extLst>
              </a:tr>
            </a:tbl>
          </a:graphicData>
        </a:graphic>
      </p:graphicFrame>
      <p:sp>
        <p:nvSpPr>
          <p:cNvPr id="2" name="Text Placeholder 1"/>
          <p:cNvSpPr>
            <a:spLocks noGrp="1"/>
          </p:cNvSpPr>
          <p:nvPr>
            <p:ph type="body" sz="quarter" idx="11"/>
          </p:nvPr>
        </p:nvSpPr>
        <p:spPr/>
        <p:txBody>
          <a:bodyPr/>
          <a:lstStyle/>
          <a:p>
            <a:r>
              <a:rPr lang="en-GB" dirty="0"/>
              <a:t>1.23 Tenths – step 2:2</a:t>
            </a:r>
          </a:p>
        </p:txBody>
      </p:sp>
      <p:graphicFrame>
        <p:nvGraphicFramePr>
          <p:cNvPr id="52" name="Table 51">
            <a:extLst>
              <a:ext uri="{FF2B5EF4-FFF2-40B4-BE49-F238E27FC236}">
                <a16:creationId xmlns:a16="http://schemas.microsoft.com/office/drawing/2014/main" id="{B9F93E35-508E-49AE-8CCD-9ACA3A470457}"/>
              </a:ext>
            </a:extLst>
          </p:cNvPr>
          <p:cNvGraphicFramePr>
            <a:graphicFrameLocks noGrp="1"/>
          </p:cNvGraphicFramePr>
          <p:nvPr>
            <p:extLst>
              <p:ext uri="{D42A27DB-BD31-4B8C-83A1-F6EECF244321}">
                <p14:modId xmlns:p14="http://schemas.microsoft.com/office/powerpoint/2010/main" val="3752665229"/>
              </p:ext>
            </p:extLst>
          </p:nvPr>
        </p:nvGraphicFramePr>
        <p:xfrm>
          <a:off x="765000" y="2038975"/>
          <a:ext cx="7614000" cy="3960000"/>
        </p:xfrm>
        <a:graphic>
          <a:graphicData uri="http://schemas.openxmlformats.org/drawingml/2006/table">
            <a:tbl>
              <a:tblPr firstRow="1" bandRow="1">
                <a:tableStyleId>{5C22544A-7EE6-4342-B048-85BDC9FD1C3A}</a:tableStyleId>
              </a:tblPr>
              <a:tblGrid>
                <a:gridCol w="1522800">
                  <a:extLst>
                    <a:ext uri="{9D8B030D-6E8A-4147-A177-3AD203B41FA5}">
                      <a16:colId xmlns:a16="http://schemas.microsoft.com/office/drawing/2014/main" val="846890546"/>
                    </a:ext>
                  </a:extLst>
                </a:gridCol>
                <a:gridCol w="1522800">
                  <a:extLst>
                    <a:ext uri="{9D8B030D-6E8A-4147-A177-3AD203B41FA5}">
                      <a16:colId xmlns:a16="http://schemas.microsoft.com/office/drawing/2014/main" val="2446164809"/>
                    </a:ext>
                  </a:extLst>
                </a:gridCol>
                <a:gridCol w="1522800">
                  <a:extLst>
                    <a:ext uri="{9D8B030D-6E8A-4147-A177-3AD203B41FA5}">
                      <a16:colId xmlns:a16="http://schemas.microsoft.com/office/drawing/2014/main" val="466482999"/>
                    </a:ext>
                  </a:extLst>
                </a:gridCol>
                <a:gridCol w="1522800">
                  <a:extLst>
                    <a:ext uri="{9D8B030D-6E8A-4147-A177-3AD203B41FA5}">
                      <a16:colId xmlns:a16="http://schemas.microsoft.com/office/drawing/2014/main" val="844453134"/>
                    </a:ext>
                  </a:extLst>
                </a:gridCol>
                <a:gridCol w="1522800">
                  <a:extLst>
                    <a:ext uri="{9D8B030D-6E8A-4147-A177-3AD203B41FA5}">
                      <a16:colId xmlns:a16="http://schemas.microsoft.com/office/drawing/2014/main" val="1303890723"/>
                    </a:ext>
                  </a:extLst>
                </a:gridCol>
              </a:tblGrid>
              <a:tr h="792000">
                <a:tc>
                  <a:txBody>
                    <a:bodyPr/>
                    <a:lstStyle/>
                    <a:p>
                      <a:pPr algn="ctr"/>
                      <a:endParaRPr lang="en-GB" sz="2400" b="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488758"/>
                  </a:ext>
                </a:extLst>
              </a:tr>
              <a:tr h="792000">
                <a:tc>
                  <a:txBody>
                    <a:bodyPr/>
                    <a:lstStyle/>
                    <a:p>
                      <a:pPr algn="ctr"/>
                      <a:endParaRPr lang="en-GB" sz="2400" b="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6925451"/>
                  </a:ext>
                </a:extLst>
              </a:tr>
              <a:tr h="792000">
                <a:tc>
                  <a:txBody>
                    <a:bodyPr/>
                    <a:lstStyle/>
                    <a:p>
                      <a:pPr algn="ctr"/>
                      <a:endParaRPr lang="en-GB" sz="2400" b="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7122962"/>
                  </a:ext>
                </a:extLst>
              </a:tr>
              <a:tr h="792000">
                <a:tc>
                  <a:txBody>
                    <a:bodyPr/>
                    <a:lstStyle/>
                    <a:p>
                      <a:pPr algn="ctr"/>
                      <a:endParaRPr lang="en-GB" sz="2400" b="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75869"/>
                  </a:ext>
                </a:extLst>
              </a:tr>
              <a:tr h="792000">
                <a:tc>
                  <a:txBody>
                    <a:bodyPr/>
                    <a:lstStyle/>
                    <a:p>
                      <a:pPr algn="ctr"/>
                      <a:endParaRPr lang="en-GB" sz="2400" b="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1244687"/>
                  </a:ext>
                </a:extLst>
              </a:tr>
            </a:tbl>
          </a:graphicData>
        </a:graphic>
      </p:graphicFrame>
      <p:sp>
        <p:nvSpPr>
          <p:cNvPr id="56" name="TextBox 55">
            <a:extLst>
              <a:ext uri="{FF2B5EF4-FFF2-40B4-BE49-F238E27FC236}">
                <a16:creationId xmlns:a16="http://schemas.microsoft.com/office/drawing/2014/main" id="{AAA70720-C0BE-45B1-8F2B-F2565548F7BE}"/>
              </a:ext>
            </a:extLst>
          </p:cNvPr>
          <p:cNvSpPr txBox="1"/>
          <p:nvPr/>
        </p:nvSpPr>
        <p:spPr bwMode="auto">
          <a:xfrm>
            <a:off x="1350691" y="2206381"/>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57" name="TextBox 56">
            <a:extLst>
              <a:ext uri="{FF2B5EF4-FFF2-40B4-BE49-F238E27FC236}">
                <a16:creationId xmlns:a16="http://schemas.microsoft.com/office/drawing/2014/main" id="{ACD83F1A-B911-48BB-9075-4EF8A69244BF}"/>
              </a:ext>
            </a:extLst>
          </p:cNvPr>
          <p:cNvSpPr txBox="1"/>
          <p:nvPr/>
        </p:nvSpPr>
        <p:spPr bwMode="auto">
          <a:xfrm>
            <a:off x="2872309" y="2997900"/>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58" name="TextBox 57">
            <a:extLst>
              <a:ext uri="{FF2B5EF4-FFF2-40B4-BE49-F238E27FC236}">
                <a16:creationId xmlns:a16="http://schemas.microsoft.com/office/drawing/2014/main" id="{3D6827F7-FBA8-4303-BBF3-7AA0E2B5A876}"/>
              </a:ext>
            </a:extLst>
          </p:cNvPr>
          <p:cNvSpPr txBox="1"/>
          <p:nvPr/>
        </p:nvSpPr>
        <p:spPr bwMode="auto">
          <a:xfrm>
            <a:off x="4396313" y="3790523"/>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59" name="TextBox 58">
            <a:extLst>
              <a:ext uri="{FF2B5EF4-FFF2-40B4-BE49-F238E27FC236}">
                <a16:creationId xmlns:a16="http://schemas.microsoft.com/office/drawing/2014/main" id="{363A041D-630A-4487-A583-EC20DA25ECAD}"/>
              </a:ext>
            </a:extLst>
          </p:cNvPr>
          <p:cNvSpPr txBox="1"/>
          <p:nvPr/>
        </p:nvSpPr>
        <p:spPr bwMode="auto">
          <a:xfrm>
            <a:off x="5920317" y="4584423"/>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60" name="TextBox 59">
            <a:extLst>
              <a:ext uri="{FF2B5EF4-FFF2-40B4-BE49-F238E27FC236}">
                <a16:creationId xmlns:a16="http://schemas.microsoft.com/office/drawing/2014/main" id="{9150F06C-9A2D-448B-8E3A-A3111D35E58C}"/>
              </a:ext>
            </a:extLst>
          </p:cNvPr>
          <p:cNvSpPr txBox="1"/>
          <p:nvPr/>
        </p:nvSpPr>
        <p:spPr bwMode="auto">
          <a:xfrm>
            <a:off x="7441412" y="5373443"/>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grpSp>
        <p:nvGrpSpPr>
          <p:cNvPr id="3" name="Group 2">
            <a:extLst>
              <a:ext uri="{FF2B5EF4-FFF2-40B4-BE49-F238E27FC236}">
                <a16:creationId xmlns:a16="http://schemas.microsoft.com/office/drawing/2014/main" id="{F0236D14-F091-4C9E-B035-0ED9AD267ED1}"/>
              </a:ext>
            </a:extLst>
          </p:cNvPr>
          <p:cNvGrpSpPr/>
          <p:nvPr/>
        </p:nvGrpSpPr>
        <p:grpSpPr>
          <a:xfrm>
            <a:off x="2872309" y="2206381"/>
            <a:ext cx="4920481" cy="2839707"/>
            <a:chOff x="2872309" y="2206381"/>
            <a:chExt cx="4920481" cy="2839707"/>
          </a:xfrm>
        </p:grpSpPr>
        <p:sp>
          <p:nvSpPr>
            <p:cNvPr id="61" name="TextBox 60">
              <a:extLst>
                <a:ext uri="{FF2B5EF4-FFF2-40B4-BE49-F238E27FC236}">
                  <a16:creationId xmlns:a16="http://schemas.microsoft.com/office/drawing/2014/main" id="{5D918F50-A8F6-4B92-A736-5531C7A2E2E9}"/>
                </a:ext>
              </a:extLst>
            </p:cNvPr>
            <p:cNvSpPr txBox="1"/>
            <p:nvPr/>
          </p:nvSpPr>
          <p:spPr bwMode="auto">
            <a:xfrm>
              <a:off x="2872309" y="2206381"/>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62" name="TextBox 61">
              <a:extLst>
                <a:ext uri="{FF2B5EF4-FFF2-40B4-BE49-F238E27FC236}">
                  <a16:creationId xmlns:a16="http://schemas.microsoft.com/office/drawing/2014/main" id="{8DD383AB-D688-4FA2-99BF-8A9806610EAB}"/>
                </a:ext>
              </a:extLst>
            </p:cNvPr>
            <p:cNvSpPr txBox="1"/>
            <p:nvPr/>
          </p:nvSpPr>
          <p:spPr bwMode="auto">
            <a:xfrm>
              <a:off x="4396313" y="2206381"/>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63" name="TextBox 62">
              <a:extLst>
                <a:ext uri="{FF2B5EF4-FFF2-40B4-BE49-F238E27FC236}">
                  <a16:creationId xmlns:a16="http://schemas.microsoft.com/office/drawing/2014/main" id="{9DD60FD8-561F-45A6-BBA6-0E378B0B0A16}"/>
                </a:ext>
              </a:extLst>
            </p:cNvPr>
            <p:cNvSpPr txBox="1"/>
            <p:nvPr/>
          </p:nvSpPr>
          <p:spPr bwMode="auto">
            <a:xfrm>
              <a:off x="5920317" y="2206381"/>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64" name="TextBox 63">
              <a:extLst>
                <a:ext uri="{FF2B5EF4-FFF2-40B4-BE49-F238E27FC236}">
                  <a16:creationId xmlns:a16="http://schemas.microsoft.com/office/drawing/2014/main" id="{602434A9-1070-49C0-8AD8-37D190DB5CA4}"/>
                </a:ext>
              </a:extLst>
            </p:cNvPr>
            <p:cNvSpPr txBox="1"/>
            <p:nvPr/>
          </p:nvSpPr>
          <p:spPr bwMode="auto">
            <a:xfrm>
              <a:off x="7441412" y="2206381"/>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65" name="TextBox 64">
              <a:extLst>
                <a:ext uri="{FF2B5EF4-FFF2-40B4-BE49-F238E27FC236}">
                  <a16:creationId xmlns:a16="http://schemas.microsoft.com/office/drawing/2014/main" id="{DE73D301-2C93-4C96-92AE-E4A6A3BD6774}"/>
                </a:ext>
              </a:extLst>
            </p:cNvPr>
            <p:cNvSpPr txBox="1"/>
            <p:nvPr/>
          </p:nvSpPr>
          <p:spPr bwMode="auto">
            <a:xfrm>
              <a:off x="4396313" y="2997900"/>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66" name="TextBox 65">
              <a:extLst>
                <a:ext uri="{FF2B5EF4-FFF2-40B4-BE49-F238E27FC236}">
                  <a16:creationId xmlns:a16="http://schemas.microsoft.com/office/drawing/2014/main" id="{B6EA1D35-EB9E-4D4B-B590-5B13093F2053}"/>
                </a:ext>
              </a:extLst>
            </p:cNvPr>
            <p:cNvSpPr txBox="1"/>
            <p:nvPr/>
          </p:nvSpPr>
          <p:spPr bwMode="auto">
            <a:xfrm>
              <a:off x="5920317" y="2997900"/>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67" name="TextBox 66">
              <a:extLst>
                <a:ext uri="{FF2B5EF4-FFF2-40B4-BE49-F238E27FC236}">
                  <a16:creationId xmlns:a16="http://schemas.microsoft.com/office/drawing/2014/main" id="{69A854FC-CA99-4026-A2E3-E263F632DC9A}"/>
                </a:ext>
              </a:extLst>
            </p:cNvPr>
            <p:cNvSpPr txBox="1"/>
            <p:nvPr/>
          </p:nvSpPr>
          <p:spPr bwMode="auto">
            <a:xfrm>
              <a:off x="7441412" y="2997900"/>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68" name="TextBox 67">
              <a:extLst>
                <a:ext uri="{FF2B5EF4-FFF2-40B4-BE49-F238E27FC236}">
                  <a16:creationId xmlns:a16="http://schemas.microsoft.com/office/drawing/2014/main" id="{D8F93958-63C3-4A22-8C83-EDA1CCF3BB62}"/>
                </a:ext>
              </a:extLst>
            </p:cNvPr>
            <p:cNvSpPr txBox="1"/>
            <p:nvPr/>
          </p:nvSpPr>
          <p:spPr bwMode="auto">
            <a:xfrm>
              <a:off x="5920317" y="3790523"/>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69" name="TextBox 68">
              <a:extLst>
                <a:ext uri="{FF2B5EF4-FFF2-40B4-BE49-F238E27FC236}">
                  <a16:creationId xmlns:a16="http://schemas.microsoft.com/office/drawing/2014/main" id="{668384CE-DF02-43DF-B842-9EC00208C7B9}"/>
                </a:ext>
              </a:extLst>
            </p:cNvPr>
            <p:cNvSpPr txBox="1"/>
            <p:nvPr/>
          </p:nvSpPr>
          <p:spPr bwMode="auto">
            <a:xfrm>
              <a:off x="7441412" y="3790523"/>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70" name="TextBox 69">
              <a:extLst>
                <a:ext uri="{FF2B5EF4-FFF2-40B4-BE49-F238E27FC236}">
                  <a16:creationId xmlns:a16="http://schemas.microsoft.com/office/drawing/2014/main" id="{CB1197C3-33E4-4911-B25F-C8BA0ACD5E9F}"/>
                </a:ext>
              </a:extLst>
            </p:cNvPr>
            <p:cNvSpPr txBox="1"/>
            <p:nvPr/>
          </p:nvSpPr>
          <p:spPr bwMode="auto">
            <a:xfrm>
              <a:off x="7441412" y="4584423"/>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grpSp>
      <p:sp>
        <p:nvSpPr>
          <p:cNvPr id="71" name="TextBox 70">
            <a:extLst>
              <a:ext uri="{FF2B5EF4-FFF2-40B4-BE49-F238E27FC236}">
                <a16:creationId xmlns:a16="http://schemas.microsoft.com/office/drawing/2014/main" id="{DDA88759-8667-4AA1-92C8-297A858A74A9}"/>
              </a:ext>
            </a:extLst>
          </p:cNvPr>
          <p:cNvSpPr txBox="1"/>
          <p:nvPr/>
        </p:nvSpPr>
        <p:spPr bwMode="auto">
          <a:xfrm>
            <a:off x="5920317" y="5373443"/>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FF0000"/>
                </a:solidFill>
                <a:latin typeface="Myriad Pro Semibold" charset="0"/>
                <a:ea typeface="Myriad Pro Semibold" charset="0"/>
                <a:cs typeface="Myriad Pro Semibold" charset="0"/>
              </a:rPr>
              <a:t>0</a:t>
            </a:r>
          </a:p>
        </p:txBody>
      </p:sp>
      <p:grpSp>
        <p:nvGrpSpPr>
          <p:cNvPr id="4" name="Group 3">
            <a:extLst>
              <a:ext uri="{FF2B5EF4-FFF2-40B4-BE49-F238E27FC236}">
                <a16:creationId xmlns:a16="http://schemas.microsoft.com/office/drawing/2014/main" id="{3C93D6A4-5B1A-408A-92A9-C3F68FD897AA}"/>
              </a:ext>
            </a:extLst>
          </p:cNvPr>
          <p:cNvGrpSpPr/>
          <p:nvPr/>
        </p:nvGrpSpPr>
        <p:grpSpPr>
          <a:xfrm>
            <a:off x="6688306" y="2267789"/>
            <a:ext cx="338554" cy="3624750"/>
            <a:chOff x="6688306" y="2267789"/>
            <a:chExt cx="338554" cy="3624750"/>
          </a:xfrm>
        </p:grpSpPr>
        <p:sp>
          <p:nvSpPr>
            <p:cNvPr id="72" name="TextBox 71">
              <a:extLst>
                <a:ext uri="{FF2B5EF4-FFF2-40B4-BE49-F238E27FC236}">
                  <a16:creationId xmlns:a16="http://schemas.microsoft.com/office/drawing/2014/main" id="{B4E5DA76-7E81-420B-9DAC-5D503C5262B3}"/>
                </a:ext>
              </a:extLst>
            </p:cNvPr>
            <p:cNvSpPr txBox="1"/>
            <p:nvPr/>
          </p:nvSpPr>
          <p:spPr bwMode="auto">
            <a:xfrm>
              <a:off x="6688306" y="2267789"/>
              <a:ext cx="33855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alibri" panose="020F0502020204030204" pitchFamily="34" charset="0"/>
                  <a:ea typeface="Myriad Pro Semibold" charset="0"/>
                  <a:cs typeface="Calibri" panose="020F0502020204030204" pitchFamily="34" charset="0"/>
                </a:rPr>
                <a:t>•</a:t>
              </a:r>
              <a:endParaRPr lang="en-GB" sz="2400" dirty="0">
                <a:latin typeface="Myriad Pro Semibold" charset="0"/>
                <a:ea typeface="Myriad Pro Semibold" charset="0"/>
                <a:cs typeface="Myriad Pro Semibold" charset="0"/>
              </a:endParaRPr>
            </a:p>
          </p:txBody>
        </p:sp>
        <p:sp>
          <p:nvSpPr>
            <p:cNvPr id="73" name="TextBox 72">
              <a:extLst>
                <a:ext uri="{FF2B5EF4-FFF2-40B4-BE49-F238E27FC236}">
                  <a16:creationId xmlns:a16="http://schemas.microsoft.com/office/drawing/2014/main" id="{251C5397-79B4-4BF0-9AB9-F75B306F9CCC}"/>
                </a:ext>
              </a:extLst>
            </p:cNvPr>
            <p:cNvSpPr txBox="1"/>
            <p:nvPr/>
          </p:nvSpPr>
          <p:spPr bwMode="auto">
            <a:xfrm>
              <a:off x="6688306" y="3058641"/>
              <a:ext cx="33855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alibri" panose="020F0502020204030204" pitchFamily="34" charset="0"/>
                  <a:ea typeface="Myriad Pro Semibold" charset="0"/>
                  <a:cs typeface="Calibri" panose="020F0502020204030204" pitchFamily="34" charset="0"/>
                </a:rPr>
                <a:t>•</a:t>
              </a:r>
              <a:endParaRPr lang="en-GB" sz="2400" dirty="0">
                <a:latin typeface="Myriad Pro Semibold" charset="0"/>
                <a:ea typeface="Myriad Pro Semibold" charset="0"/>
                <a:cs typeface="Myriad Pro Semibold" charset="0"/>
              </a:endParaRPr>
            </a:p>
          </p:txBody>
        </p:sp>
        <p:sp>
          <p:nvSpPr>
            <p:cNvPr id="74" name="TextBox 73">
              <a:extLst>
                <a:ext uri="{FF2B5EF4-FFF2-40B4-BE49-F238E27FC236}">
                  <a16:creationId xmlns:a16="http://schemas.microsoft.com/office/drawing/2014/main" id="{39FEA3ED-27B6-472B-90DB-F269A5B4213C}"/>
                </a:ext>
              </a:extLst>
            </p:cNvPr>
            <p:cNvSpPr txBox="1"/>
            <p:nvPr/>
          </p:nvSpPr>
          <p:spPr bwMode="auto">
            <a:xfrm>
              <a:off x="6688306" y="3852436"/>
              <a:ext cx="33855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alibri" panose="020F0502020204030204" pitchFamily="34" charset="0"/>
                  <a:ea typeface="Myriad Pro Semibold" charset="0"/>
                  <a:cs typeface="Calibri" panose="020F0502020204030204" pitchFamily="34" charset="0"/>
                </a:rPr>
                <a:t>•</a:t>
              </a:r>
              <a:endParaRPr lang="en-GB" sz="2400" dirty="0">
                <a:latin typeface="Myriad Pro Semibold" charset="0"/>
                <a:ea typeface="Myriad Pro Semibold" charset="0"/>
                <a:cs typeface="Myriad Pro Semibold" charset="0"/>
              </a:endParaRPr>
            </a:p>
          </p:txBody>
        </p:sp>
        <p:sp>
          <p:nvSpPr>
            <p:cNvPr id="76" name="TextBox 75">
              <a:extLst>
                <a:ext uri="{FF2B5EF4-FFF2-40B4-BE49-F238E27FC236}">
                  <a16:creationId xmlns:a16="http://schemas.microsoft.com/office/drawing/2014/main" id="{F12A2E09-1FD4-4CD6-AF94-3ECBC675DD3B}"/>
                </a:ext>
              </a:extLst>
            </p:cNvPr>
            <p:cNvSpPr txBox="1"/>
            <p:nvPr/>
          </p:nvSpPr>
          <p:spPr bwMode="auto">
            <a:xfrm>
              <a:off x="6688306" y="4646218"/>
              <a:ext cx="33855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alibri" panose="020F0502020204030204" pitchFamily="34" charset="0"/>
                  <a:ea typeface="Myriad Pro Semibold" charset="0"/>
                  <a:cs typeface="Calibri" panose="020F0502020204030204" pitchFamily="34" charset="0"/>
                </a:rPr>
                <a:t>•</a:t>
              </a:r>
              <a:endParaRPr lang="en-GB" sz="2400" dirty="0">
                <a:latin typeface="Myriad Pro Semibold" charset="0"/>
                <a:ea typeface="Myriad Pro Semibold" charset="0"/>
                <a:cs typeface="Myriad Pro Semibold" charset="0"/>
              </a:endParaRPr>
            </a:p>
          </p:txBody>
        </p:sp>
        <p:sp>
          <p:nvSpPr>
            <p:cNvPr id="77" name="TextBox 76">
              <a:extLst>
                <a:ext uri="{FF2B5EF4-FFF2-40B4-BE49-F238E27FC236}">
                  <a16:creationId xmlns:a16="http://schemas.microsoft.com/office/drawing/2014/main" id="{3E10A890-99F2-4D19-83D8-3A91C22FDF07}"/>
                </a:ext>
              </a:extLst>
            </p:cNvPr>
            <p:cNvSpPr txBox="1"/>
            <p:nvPr/>
          </p:nvSpPr>
          <p:spPr bwMode="auto">
            <a:xfrm>
              <a:off x="6688306" y="5430874"/>
              <a:ext cx="33855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alibri" panose="020F0502020204030204" pitchFamily="34" charset="0"/>
                  <a:ea typeface="Myriad Pro Semibold" charset="0"/>
                  <a:cs typeface="Calibri" panose="020F0502020204030204" pitchFamily="34" charset="0"/>
                </a:rPr>
                <a:t>•</a:t>
              </a:r>
              <a:endParaRPr lang="en-GB" sz="2400" dirty="0">
                <a:latin typeface="Myriad Pro Semibold" charset="0"/>
                <a:ea typeface="Myriad Pro Semibold" charset="0"/>
                <a:cs typeface="Myriad Pro Semibold" charset="0"/>
              </a:endParaRPr>
            </a:p>
          </p:txBody>
        </p:sp>
      </p:gr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53"/>
                                        </p:tgtEl>
                                      </p:cBhvr>
                                    </p:animEffect>
                                    <p:set>
                                      <p:cBhvr>
                                        <p:cTn id="37" dur="1" fill="hold">
                                          <p:stCondLst>
                                            <p:cond delay="499"/>
                                          </p:stCondLst>
                                        </p:cTn>
                                        <p:tgtEl>
                                          <p:spTgt spid="5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Table 36">
            <a:extLst>
              <a:ext uri="{FF2B5EF4-FFF2-40B4-BE49-F238E27FC236}">
                <a16:creationId xmlns:a16="http://schemas.microsoft.com/office/drawing/2014/main" id="{DB2855D5-5CAF-430B-B1F6-408D41E6445A}"/>
              </a:ext>
            </a:extLst>
          </p:cNvPr>
          <p:cNvGraphicFramePr>
            <a:graphicFrameLocks noGrp="1"/>
          </p:cNvGraphicFramePr>
          <p:nvPr>
            <p:extLst>
              <p:ext uri="{D42A27DB-BD31-4B8C-83A1-F6EECF244321}">
                <p14:modId xmlns:p14="http://schemas.microsoft.com/office/powerpoint/2010/main" val="2497228283"/>
              </p:ext>
            </p:extLst>
          </p:nvPr>
        </p:nvGraphicFramePr>
        <p:xfrm>
          <a:off x="765000" y="3059550"/>
          <a:ext cx="7614000" cy="1296000"/>
        </p:xfrm>
        <a:graphic>
          <a:graphicData uri="http://schemas.openxmlformats.org/drawingml/2006/table">
            <a:tbl>
              <a:tblPr firstRow="1" bandRow="1">
                <a:tableStyleId>{5C22544A-7EE6-4342-B048-85BDC9FD1C3A}</a:tableStyleId>
              </a:tblPr>
              <a:tblGrid>
                <a:gridCol w="1522800">
                  <a:extLst>
                    <a:ext uri="{9D8B030D-6E8A-4147-A177-3AD203B41FA5}">
                      <a16:colId xmlns:a16="http://schemas.microsoft.com/office/drawing/2014/main" val="846890546"/>
                    </a:ext>
                  </a:extLst>
                </a:gridCol>
                <a:gridCol w="1522800">
                  <a:extLst>
                    <a:ext uri="{9D8B030D-6E8A-4147-A177-3AD203B41FA5}">
                      <a16:colId xmlns:a16="http://schemas.microsoft.com/office/drawing/2014/main" val="2446164809"/>
                    </a:ext>
                  </a:extLst>
                </a:gridCol>
                <a:gridCol w="1522800">
                  <a:extLst>
                    <a:ext uri="{9D8B030D-6E8A-4147-A177-3AD203B41FA5}">
                      <a16:colId xmlns:a16="http://schemas.microsoft.com/office/drawing/2014/main" val="466482999"/>
                    </a:ext>
                  </a:extLst>
                </a:gridCol>
                <a:gridCol w="1522800">
                  <a:extLst>
                    <a:ext uri="{9D8B030D-6E8A-4147-A177-3AD203B41FA5}">
                      <a16:colId xmlns:a16="http://schemas.microsoft.com/office/drawing/2014/main" val="844453134"/>
                    </a:ext>
                  </a:extLst>
                </a:gridCol>
                <a:gridCol w="1522800">
                  <a:extLst>
                    <a:ext uri="{9D8B030D-6E8A-4147-A177-3AD203B41FA5}">
                      <a16:colId xmlns:a16="http://schemas.microsoft.com/office/drawing/2014/main" val="1303890723"/>
                    </a:ext>
                  </a:extLst>
                </a:gridCol>
              </a:tblGrid>
              <a:tr h="648000">
                <a:tc>
                  <a:txBody>
                    <a:bodyPr/>
                    <a:lstStyle/>
                    <a:p>
                      <a:pPr algn="ctr"/>
                      <a:r>
                        <a:rPr lang="en-GB" sz="2400" dirty="0">
                          <a:solidFill>
                            <a:schemeClr val="tx1"/>
                          </a:solidFill>
                          <a:latin typeface="Myriad Pro Semibold"/>
                        </a:rPr>
                        <a:t>1,000s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0.1s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2319534852"/>
                  </a:ext>
                </a:extLst>
              </a:tr>
              <a:tr h="648000">
                <a:tc>
                  <a:txBody>
                    <a:bodyPr/>
                    <a:lstStyle/>
                    <a:p>
                      <a:pPr algn="ctr"/>
                      <a:endParaRPr lang="en-GB" sz="240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dirty="0">
                          <a:solidFill>
                            <a:schemeClr val="tx1"/>
                          </a:solidFill>
                          <a:latin typeface="Myriad Pro Semibold"/>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9873631"/>
                  </a:ext>
                </a:extLst>
              </a:tr>
            </a:tbl>
          </a:graphicData>
        </a:graphic>
      </p:graphicFrame>
      <p:graphicFrame>
        <p:nvGraphicFramePr>
          <p:cNvPr id="52" name="Table 51">
            <a:extLst>
              <a:ext uri="{FF2B5EF4-FFF2-40B4-BE49-F238E27FC236}">
                <a16:creationId xmlns:a16="http://schemas.microsoft.com/office/drawing/2014/main" id="{A73A7CDD-DBAD-40B3-AC75-427C2C02DC36}"/>
              </a:ext>
            </a:extLst>
          </p:cNvPr>
          <p:cNvGraphicFramePr>
            <a:graphicFrameLocks noGrp="1"/>
          </p:cNvGraphicFramePr>
          <p:nvPr>
            <p:extLst>
              <p:ext uri="{D42A27DB-BD31-4B8C-83A1-F6EECF244321}">
                <p14:modId xmlns:p14="http://schemas.microsoft.com/office/powerpoint/2010/main" val="3769643973"/>
              </p:ext>
            </p:extLst>
          </p:nvPr>
        </p:nvGraphicFramePr>
        <p:xfrm>
          <a:off x="765000" y="5597350"/>
          <a:ext cx="7614000" cy="648000"/>
        </p:xfrm>
        <a:graphic>
          <a:graphicData uri="http://schemas.openxmlformats.org/drawingml/2006/table">
            <a:tbl>
              <a:tblPr firstRow="1" bandRow="1">
                <a:tableStyleId>{5C22544A-7EE6-4342-B048-85BDC9FD1C3A}</a:tableStyleId>
              </a:tblPr>
              <a:tblGrid>
                <a:gridCol w="1522800">
                  <a:extLst>
                    <a:ext uri="{9D8B030D-6E8A-4147-A177-3AD203B41FA5}">
                      <a16:colId xmlns:a16="http://schemas.microsoft.com/office/drawing/2014/main" val="846890546"/>
                    </a:ext>
                  </a:extLst>
                </a:gridCol>
                <a:gridCol w="1522800">
                  <a:extLst>
                    <a:ext uri="{9D8B030D-6E8A-4147-A177-3AD203B41FA5}">
                      <a16:colId xmlns:a16="http://schemas.microsoft.com/office/drawing/2014/main" val="2446164809"/>
                    </a:ext>
                  </a:extLst>
                </a:gridCol>
                <a:gridCol w="1522800">
                  <a:extLst>
                    <a:ext uri="{9D8B030D-6E8A-4147-A177-3AD203B41FA5}">
                      <a16:colId xmlns:a16="http://schemas.microsoft.com/office/drawing/2014/main" val="466482999"/>
                    </a:ext>
                  </a:extLst>
                </a:gridCol>
                <a:gridCol w="1522800">
                  <a:extLst>
                    <a:ext uri="{9D8B030D-6E8A-4147-A177-3AD203B41FA5}">
                      <a16:colId xmlns:a16="http://schemas.microsoft.com/office/drawing/2014/main" val="844453134"/>
                    </a:ext>
                  </a:extLst>
                </a:gridCol>
                <a:gridCol w="1522800">
                  <a:extLst>
                    <a:ext uri="{9D8B030D-6E8A-4147-A177-3AD203B41FA5}">
                      <a16:colId xmlns:a16="http://schemas.microsoft.com/office/drawing/2014/main" val="1303890723"/>
                    </a:ext>
                  </a:extLst>
                </a:gridCol>
              </a:tblGrid>
              <a:tr h="648000">
                <a:tc>
                  <a:txBody>
                    <a:bodyPr/>
                    <a:lstStyle/>
                    <a:p>
                      <a:pPr algn="ctr"/>
                      <a:endParaRPr lang="en-GB" sz="2400" b="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chemeClr val="tx1"/>
                          </a:solidFill>
                          <a:latin typeface="Myriad Pro Semibold"/>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chemeClr val="tx1"/>
                          </a:solidFill>
                          <a:latin typeface="Myriad Pro Semibold"/>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1244687"/>
                  </a:ext>
                </a:extLst>
              </a:tr>
            </a:tbl>
          </a:graphicData>
        </a:graphic>
      </p:graphicFrame>
      <p:graphicFrame>
        <p:nvGraphicFramePr>
          <p:cNvPr id="59" name="Table 58">
            <a:extLst>
              <a:ext uri="{FF2B5EF4-FFF2-40B4-BE49-F238E27FC236}">
                <a16:creationId xmlns:a16="http://schemas.microsoft.com/office/drawing/2014/main" id="{7365B57F-881A-4006-ACB7-08091DEBB90B}"/>
              </a:ext>
            </a:extLst>
          </p:cNvPr>
          <p:cNvGraphicFramePr>
            <a:graphicFrameLocks noGrp="1"/>
          </p:cNvGraphicFramePr>
          <p:nvPr>
            <p:extLst>
              <p:ext uri="{D42A27DB-BD31-4B8C-83A1-F6EECF244321}">
                <p14:modId xmlns:p14="http://schemas.microsoft.com/office/powerpoint/2010/main" val="3154177403"/>
              </p:ext>
            </p:extLst>
          </p:nvPr>
        </p:nvGraphicFramePr>
        <p:xfrm>
          <a:off x="765000" y="4652450"/>
          <a:ext cx="7614000" cy="648000"/>
        </p:xfrm>
        <a:graphic>
          <a:graphicData uri="http://schemas.openxmlformats.org/drawingml/2006/table">
            <a:tbl>
              <a:tblPr firstRow="1" bandRow="1">
                <a:tableStyleId>{5C22544A-7EE6-4342-B048-85BDC9FD1C3A}</a:tableStyleId>
              </a:tblPr>
              <a:tblGrid>
                <a:gridCol w="1522800">
                  <a:extLst>
                    <a:ext uri="{9D8B030D-6E8A-4147-A177-3AD203B41FA5}">
                      <a16:colId xmlns:a16="http://schemas.microsoft.com/office/drawing/2014/main" val="846890546"/>
                    </a:ext>
                  </a:extLst>
                </a:gridCol>
                <a:gridCol w="1522800">
                  <a:extLst>
                    <a:ext uri="{9D8B030D-6E8A-4147-A177-3AD203B41FA5}">
                      <a16:colId xmlns:a16="http://schemas.microsoft.com/office/drawing/2014/main" val="2446164809"/>
                    </a:ext>
                  </a:extLst>
                </a:gridCol>
                <a:gridCol w="1522800">
                  <a:extLst>
                    <a:ext uri="{9D8B030D-6E8A-4147-A177-3AD203B41FA5}">
                      <a16:colId xmlns:a16="http://schemas.microsoft.com/office/drawing/2014/main" val="466482999"/>
                    </a:ext>
                  </a:extLst>
                </a:gridCol>
                <a:gridCol w="1522800">
                  <a:extLst>
                    <a:ext uri="{9D8B030D-6E8A-4147-A177-3AD203B41FA5}">
                      <a16:colId xmlns:a16="http://schemas.microsoft.com/office/drawing/2014/main" val="844453134"/>
                    </a:ext>
                  </a:extLst>
                </a:gridCol>
                <a:gridCol w="1522800">
                  <a:extLst>
                    <a:ext uri="{9D8B030D-6E8A-4147-A177-3AD203B41FA5}">
                      <a16:colId xmlns:a16="http://schemas.microsoft.com/office/drawing/2014/main" val="1303890723"/>
                    </a:ext>
                  </a:extLst>
                </a:gridCol>
              </a:tblGrid>
              <a:tr h="648000">
                <a:tc>
                  <a:txBody>
                    <a:bodyPr/>
                    <a:lstStyle/>
                    <a:p>
                      <a:pPr algn="ctr"/>
                      <a:endParaRPr lang="en-GB" sz="2400" b="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chemeClr val="tx1"/>
                          </a:solidFill>
                          <a:latin typeface="Myriad Pro Semibold"/>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1244687"/>
                  </a:ext>
                </a:extLst>
              </a:tr>
            </a:tbl>
          </a:graphicData>
        </a:graphic>
      </p:graphicFrame>
      <p:sp>
        <p:nvSpPr>
          <p:cNvPr id="2" name="Text Placeholder 1"/>
          <p:cNvSpPr>
            <a:spLocks noGrp="1"/>
          </p:cNvSpPr>
          <p:nvPr>
            <p:ph type="body" sz="quarter" idx="11"/>
          </p:nvPr>
        </p:nvSpPr>
        <p:spPr/>
        <p:txBody>
          <a:bodyPr/>
          <a:lstStyle/>
          <a:p>
            <a:r>
              <a:rPr lang="en-GB" dirty="0"/>
              <a:t>1.23 Tenths – step 2:3</a:t>
            </a:r>
          </a:p>
        </p:txBody>
      </p:sp>
      <p:graphicFrame>
        <p:nvGraphicFramePr>
          <p:cNvPr id="36" name="Table 35">
            <a:extLst>
              <a:ext uri="{FF2B5EF4-FFF2-40B4-BE49-F238E27FC236}">
                <a16:creationId xmlns:a16="http://schemas.microsoft.com/office/drawing/2014/main" id="{D358F79D-EEE8-4FF9-8523-5516CA908840}"/>
              </a:ext>
            </a:extLst>
          </p:cNvPr>
          <p:cNvGraphicFramePr>
            <a:graphicFrameLocks noGrp="1"/>
          </p:cNvGraphicFramePr>
          <p:nvPr>
            <p:extLst>
              <p:ext uri="{D42A27DB-BD31-4B8C-83A1-F6EECF244321}">
                <p14:modId xmlns:p14="http://schemas.microsoft.com/office/powerpoint/2010/main" val="30547944"/>
              </p:ext>
            </p:extLst>
          </p:nvPr>
        </p:nvGraphicFramePr>
        <p:xfrm>
          <a:off x="765000" y="1034650"/>
          <a:ext cx="7614000" cy="1728000"/>
        </p:xfrm>
        <a:graphic>
          <a:graphicData uri="http://schemas.openxmlformats.org/drawingml/2006/table">
            <a:tbl>
              <a:tblPr firstRow="1" bandRow="1">
                <a:tableStyleId>{5C22544A-7EE6-4342-B048-85BDC9FD1C3A}</a:tableStyleId>
              </a:tblPr>
              <a:tblGrid>
                <a:gridCol w="1522800">
                  <a:extLst>
                    <a:ext uri="{9D8B030D-6E8A-4147-A177-3AD203B41FA5}">
                      <a16:colId xmlns:a16="http://schemas.microsoft.com/office/drawing/2014/main" val="846890546"/>
                    </a:ext>
                  </a:extLst>
                </a:gridCol>
                <a:gridCol w="1522800">
                  <a:extLst>
                    <a:ext uri="{9D8B030D-6E8A-4147-A177-3AD203B41FA5}">
                      <a16:colId xmlns:a16="http://schemas.microsoft.com/office/drawing/2014/main" val="2446164809"/>
                    </a:ext>
                  </a:extLst>
                </a:gridCol>
                <a:gridCol w="1522800">
                  <a:extLst>
                    <a:ext uri="{9D8B030D-6E8A-4147-A177-3AD203B41FA5}">
                      <a16:colId xmlns:a16="http://schemas.microsoft.com/office/drawing/2014/main" val="466482999"/>
                    </a:ext>
                  </a:extLst>
                </a:gridCol>
                <a:gridCol w="1522800">
                  <a:extLst>
                    <a:ext uri="{9D8B030D-6E8A-4147-A177-3AD203B41FA5}">
                      <a16:colId xmlns:a16="http://schemas.microsoft.com/office/drawing/2014/main" val="844453134"/>
                    </a:ext>
                  </a:extLst>
                </a:gridCol>
                <a:gridCol w="1522800">
                  <a:extLst>
                    <a:ext uri="{9D8B030D-6E8A-4147-A177-3AD203B41FA5}">
                      <a16:colId xmlns:a16="http://schemas.microsoft.com/office/drawing/2014/main" val="1303890723"/>
                    </a:ext>
                  </a:extLst>
                </a:gridCol>
              </a:tblGrid>
              <a:tr h="648000">
                <a:tc>
                  <a:txBody>
                    <a:bodyPr/>
                    <a:lstStyle/>
                    <a:p>
                      <a:pPr algn="ctr"/>
                      <a:r>
                        <a:rPr lang="en-GB" sz="2400" dirty="0">
                          <a:solidFill>
                            <a:schemeClr val="tx1"/>
                          </a:solidFill>
                          <a:latin typeface="Myriad Pro Semibold"/>
                        </a:rPr>
                        <a:t>1,000s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0.1s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2319534852"/>
                  </a:ext>
                </a:extLst>
              </a:tr>
              <a:tr h="1080000">
                <a:tc>
                  <a:txBody>
                    <a:bodyPr/>
                    <a:lstStyle/>
                    <a:p>
                      <a:pPr algn="ctr"/>
                      <a:endParaRPr lang="en-GB" sz="240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9873631"/>
                  </a:ext>
                </a:extLst>
              </a:tr>
            </a:tbl>
          </a:graphicData>
        </a:graphic>
      </p:graphicFrame>
      <p:sp>
        <p:nvSpPr>
          <p:cNvPr id="51" name="TextBox 50">
            <a:extLst>
              <a:ext uri="{FF2B5EF4-FFF2-40B4-BE49-F238E27FC236}">
                <a16:creationId xmlns:a16="http://schemas.microsoft.com/office/drawing/2014/main" id="{2AB8D581-F37E-4B24-8CC8-14819C20C8ED}"/>
              </a:ext>
            </a:extLst>
          </p:cNvPr>
          <p:cNvSpPr txBox="1"/>
          <p:nvPr/>
        </p:nvSpPr>
        <p:spPr bwMode="auto">
          <a:xfrm>
            <a:off x="6688305" y="5756047"/>
            <a:ext cx="33855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alibri" panose="020F0502020204030204" pitchFamily="34" charset="0"/>
                <a:ea typeface="Myriad Pro Semibold" charset="0"/>
                <a:cs typeface="Calibri" panose="020F0502020204030204" pitchFamily="34" charset="0"/>
              </a:rPr>
              <a:t>•</a:t>
            </a:r>
            <a:endParaRPr lang="en-GB" sz="2400" dirty="0">
              <a:latin typeface="Myriad Pro Semibold" charset="0"/>
              <a:ea typeface="Myriad Pro Semibold" charset="0"/>
              <a:cs typeface="Myriad Pro Semibold" charset="0"/>
            </a:endParaRPr>
          </a:p>
        </p:txBody>
      </p:sp>
      <p:grpSp>
        <p:nvGrpSpPr>
          <p:cNvPr id="4" name="Group 3">
            <a:extLst>
              <a:ext uri="{FF2B5EF4-FFF2-40B4-BE49-F238E27FC236}">
                <a16:creationId xmlns:a16="http://schemas.microsoft.com/office/drawing/2014/main" id="{092D1017-A416-44DC-88EB-226081019ED9}"/>
              </a:ext>
            </a:extLst>
          </p:cNvPr>
          <p:cNvGrpSpPr/>
          <p:nvPr/>
        </p:nvGrpSpPr>
        <p:grpSpPr>
          <a:xfrm>
            <a:off x="7084010" y="1761618"/>
            <a:ext cx="1048288" cy="914071"/>
            <a:chOff x="8653541" y="1417233"/>
            <a:chExt cx="1048288" cy="914071"/>
          </a:xfrm>
        </p:grpSpPr>
        <p:pic>
          <p:nvPicPr>
            <p:cNvPr id="60" name="Picture 59">
              <a:extLst>
                <a:ext uri="{FF2B5EF4-FFF2-40B4-BE49-F238E27FC236}">
                  <a16:creationId xmlns:a16="http://schemas.microsoft.com/office/drawing/2014/main" id="{69A4CA8D-BF36-4326-AED1-52CD22F558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3541" y="1417233"/>
              <a:ext cx="448908" cy="448908"/>
            </a:xfrm>
            <a:prstGeom prst="rect">
              <a:avLst/>
            </a:prstGeom>
          </p:spPr>
        </p:pic>
        <p:pic>
          <p:nvPicPr>
            <p:cNvPr id="61" name="Picture 60">
              <a:extLst>
                <a:ext uri="{FF2B5EF4-FFF2-40B4-BE49-F238E27FC236}">
                  <a16:creationId xmlns:a16="http://schemas.microsoft.com/office/drawing/2014/main" id="{54213867-0D78-4BEA-94CB-036A013908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3231" y="1882396"/>
              <a:ext cx="448908" cy="448908"/>
            </a:xfrm>
            <a:prstGeom prst="rect">
              <a:avLst/>
            </a:prstGeom>
          </p:spPr>
        </p:pic>
        <p:pic>
          <p:nvPicPr>
            <p:cNvPr id="62" name="Picture 61">
              <a:extLst>
                <a:ext uri="{FF2B5EF4-FFF2-40B4-BE49-F238E27FC236}">
                  <a16:creationId xmlns:a16="http://schemas.microsoft.com/office/drawing/2014/main" id="{A4A77879-EC20-4B40-9042-8A79028635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2921" y="1417233"/>
              <a:ext cx="448908" cy="448908"/>
            </a:xfrm>
            <a:prstGeom prst="rect">
              <a:avLst/>
            </a:prstGeom>
          </p:spPr>
        </p:pic>
      </p:grpSp>
      <p:sp>
        <p:nvSpPr>
          <p:cNvPr id="12" name="TextBox 11">
            <a:extLst>
              <a:ext uri="{FF2B5EF4-FFF2-40B4-BE49-F238E27FC236}">
                <a16:creationId xmlns:a16="http://schemas.microsoft.com/office/drawing/2014/main" id="{BDD0C586-6904-43BD-9CD1-98DB8903F90D}"/>
              </a:ext>
            </a:extLst>
          </p:cNvPr>
          <p:cNvSpPr txBox="1"/>
          <p:nvPr/>
        </p:nvSpPr>
        <p:spPr bwMode="auto">
          <a:xfrm>
            <a:off x="6688305" y="4811154"/>
            <a:ext cx="33855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Calibri" panose="020F0502020204030204" pitchFamily="34" charset="0"/>
                <a:ea typeface="Myriad Pro Semibold" charset="0"/>
                <a:cs typeface="Calibri" panose="020F0502020204030204" pitchFamily="34" charset="0"/>
              </a:rPr>
              <a:t>•</a:t>
            </a:r>
            <a:endParaRPr lang="en-GB" sz="2400" dirty="0">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500"/>
                                        <p:tgtEl>
                                          <p:spTgt spid="5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369394-7248-480A-8972-3BBB2081DD12}"/>
              </a:ext>
            </a:extLst>
          </p:cNvPr>
          <p:cNvSpPr>
            <a:spLocks noGrp="1"/>
          </p:cNvSpPr>
          <p:nvPr>
            <p:ph type="body" sz="quarter" idx="11"/>
          </p:nvPr>
        </p:nvSpPr>
        <p:spPr/>
        <p:txBody>
          <a:bodyPr/>
          <a:lstStyle/>
          <a:p>
            <a:r>
              <a:rPr lang="en-GB" dirty="0"/>
              <a:t>1.23 Tenths – step 2:4</a:t>
            </a:r>
          </a:p>
        </p:txBody>
      </p:sp>
      <p:graphicFrame>
        <p:nvGraphicFramePr>
          <p:cNvPr id="3" name="Table 2">
            <a:extLst>
              <a:ext uri="{FF2B5EF4-FFF2-40B4-BE49-F238E27FC236}">
                <a16:creationId xmlns:a16="http://schemas.microsoft.com/office/drawing/2014/main" id="{B58D886B-8973-434E-9B30-4666B11785D0}"/>
              </a:ext>
            </a:extLst>
          </p:cNvPr>
          <p:cNvGraphicFramePr>
            <a:graphicFrameLocks noGrp="1"/>
          </p:cNvGraphicFramePr>
          <p:nvPr>
            <p:extLst>
              <p:ext uri="{D42A27DB-BD31-4B8C-83A1-F6EECF244321}">
                <p14:modId xmlns:p14="http://schemas.microsoft.com/office/powerpoint/2010/main" val="1836554987"/>
              </p:ext>
            </p:extLst>
          </p:nvPr>
        </p:nvGraphicFramePr>
        <p:xfrm>
          <a:off x="765000" y="2565000"/>
          <a:ext cx="7614000" cy="1728000"/>
        </p:xfrm>
        <a:graphic>
          <a:graphicData uri="http://schemas.openxmlformats.org/drawingml/2006/table">
            <a:tbl>
              <a:tblPr firstRow="1" bandRow="1">
                <a:tableStyleId>{5C22544A-7EE6-4342-B048-85BDC9FD1C3A}</a:tableStyleId>
              </a:tblPr>
              <a:tblGrid>
                <a:gridCol w="1522800">
                  <a:extLst>
                    <a:ext uri="{9D8B030D-6E8A-4147-A177-3AD203B41FA5}">
                      <a16:colId xmlns:a16="http://schemas.microsoft.com/office/drawing/2014/main" val="846890546"/>
                    </a:ext>
                  </a:extLst>
                </a:gridCol>
                <a:gridCol w="1522800">
                  <a:extLst>
                    <a:ext uri="{9D8B030D-6E8A-4147-A177-3AD203B41FA5}">
                      <a16:colId xmlns:a16="http://schemas.microsoft.com/office/drawing/2014/main" val="2446164809"/>
                    </a:ext>
                  </a:extLst>
                </a:gridCol>
                <a:gridCol w="1522800">
                  <a:extLst>
                    <a:ext uri="{9D8B030D-6E8A-4147-A177-3AD203B41FA5}">
                      <a16:colId xmlns:a16="http://schemas.microsoft.com/office/drawing/2014/main" val="466482999"/>
                    </a:ext>
                  </a:extLst>
                </a:gridCol>
                <a:gridCol w="1522800">
                  <a:extLst>
                    <a:ext uri="{9D8B030D-6E8A-4147-A177-3AD203B41FA5}">
                      <a16:colId xmlns:a16="http://schemas.microsoft.com/office/drawing/2014/main" val="844453134"/>
                    </a:ext>
                  </a:extLst>
                </a:gridCol>
                <a:gridCol w="1522800">
                  <a:extLst>
                    <a:ext uri="{9D8B030D-6E8A-4147-A177-3AD203B41FA5}">
                      <a16:colId xmlns:a16="http://schemas.microsoft.com/office/drawing/2014/main" val="1303890723"/>
                    </a:ext>
                  </a:extLst>
                </a:gridCol>
              </a:tblGrid>
              <a:tr h="648000">
                <a:tc>
                  <a:txBody>
                    <a:bodyPr/>
                    <a:lstStyle/>
                    <a:p>
                      <a:pPr algn="ctr"/>
                      <a:r>
                        <a:rPr lang="en-GB" sz="2400" dirty="0">
                          <a:solidFill>
                            <a:schemeClr val="tx1"/>
                          </a:solidFill>
                          <a:latin typeface="Myriad Pro Semibold"/>
                        </a:rPr>
                        <a:t>1,000s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0.1s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2319534852"/>
                  </a:ext>
                </a:extLst>
              </a:tr>
              <a:tr h="1080000">
                <a:tc>
                  <a:txBody>
                    <a:bodyPr/>
                    <a:lstStyle/>
                    <a:p>
                      <a:pPr algn="ctr"/>
                      <a:endParaRPr lang="en-GB" sz="240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9873631"/>
                  </a:ext>
                </a:extLst>
              </a:tr>
            </a:tbl>
          </a:graphicData>
        </a:graphic>
      </p:graphicFrame>
      <p:grpSp>
        <p:nvGrpSpPr>
          <p:cNvPr id="4" name="Group 3">
            <a:extLst>
              <a:ext uri="{FF2B5EF4-FFF2-40B4-BE49-F238E27FC236}">
                <a16:creationId xmlns:a16="http://schemas.microsoft.com/office/drawing/2014/main" id="{40A5B8F4-2246-4858-B4CB-85810B0603F1}"/>
              </a:ext>
            </a:extLst>
          </p:cNvPr>
          <p:cNvGrpSpPr/>
          <p:nvPr/>
        </p:nvGrpSpPr>
        <p:grpSpPr>
          <a:xfrm>
            <a:off x="7084010" y="3523743"/>
            <a:ext cx="1048288" cy="448908"/>
            <a:chOff x="8653541" y="1417233"/>
            <a:chExt cx="1048288" cy="448908"/>
          </a:xfrm>
        </p:grpSpPr>
        <p:pic>
          <p:nvPicPr>
            <p:cNvPr id="5" name="Picture 4">
              <a:extLst>
                <a:ext uri="{FF2B5EF4-FFF2-40B4-BE49-F238E27FC236}">
                  <a16:creationId xmlns:a16="http://schemas.microsoft.com/office/drawing/2014/main" id="{610A5F30-1CA7-42A6-B4CF-111343B17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3541" y="1417233"/>
              <a:ext cx="448908" cy="448908"/>
            </a:xfrm>
            <a:prstGeom prst="rect">
              <a:avLst/>
            </a:prstGeom>
          </p:spPr>
        </p:pic>
        <p:pic>
          <p:nvPicPr>
            <p:cNvPr id="7" name="Picture 6">
              <a:extLst>
                <a:ext uri="{FF2B5EF4-FFF2-40B4-BE49-F238E27FC236}">
                  <a16:creationId xmlns:a16="http://schemas.microsoft.com/office/drawing/2014/main" id="{9AC6759D-84F1-4BAE-B589-D7E861CCCE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2921" y="1417233"/>
              <a:ext cx="448908" cy="448908"/>
            </a:xfrm>
            <a:prstGeom prst="rect">
              <a:avLst/>
            </a:prstGeom>
          </p:spPr>
        </p:pic>
      </p:grpSp>
    </p:spTree>
    <p:extLst>
      <p:ext uri="{BB962C8B-B14F-4D97-AF65-F5344CB8AC3E}">
        <p14:creationId xmlns:p14="http://schemas.microsoft.com/office/powerpoint/2010/main" val="180331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369394-7248-480A-8972-3BBB2081DD12}"/>
              </a:ext>
            </a:extLst>
          </p:cNvPr>
          <p:cNvSpPr>
            <a:spLocks noGrp="1"/>
          </p:cNvSpPr>
          <p:nvPr>
            <p:ph type="body" sz="quarter" idx="11"/>
          </p:nvPr>
        </p:nvSpPr>
        <p:spPr/>
        <p:txBody>
          <a:bodyPr/>
          <a:lstStyle/>
          <a:p>
            <a:r>
              <a:rPr lang="en-GB" dirty="0"/>
              <a:t>1.23 Tenths – step 2:4</a:t>
            </a:r>
          </a:p>
        </p:txBody>
      </p:sp>
      <p:sp>
        <p:nvSpPr>
          <p:cNvPr id="5" name="TextBox 4">
            <a:extLst>
              <a:ext uri="{FF2B5EF4-FFF2-40B4-BE49-F238E27FC236}">
                <a16:creationId xmlns:a16="http://schemas.microsoft.com/office/drawing/2014/main" id="{FFE5DD9D-0874-4160-A41E-952ED3D735E5}"/>
              </a:ext>
            </a:extLst>
          </p:cNvPr>
          <p:cNvSpPr txBox="1"/>
          <p:nvPr/>
        </p:nvSpPr>
        <p:spPr bwMode="auto">
          <a:xfrm>
            <a:off x="2221891" y="5081795"/>
            <a:ext cx="5854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0.4</a:t>
            </a:r>
          </a:p>
        </p:txBody>
      </p:sp>
      <p:sp>
        <p:nvSpPr>
          <p:cNvPr id="6" name="TextBox 5">
            <a:extLst>
              <a:ext uri="{FF2B5EF4-FFF2-40B4-BE49-F238E27FC236}">
                <a16:creationId xmlns:a16="http://schemas.microsoft.com/office/drawing/2014/main" id="{B549DCFA-E205-4B8E-91F5-FA6FBA0E7055}"/>
              </a:ext>
            </a:extLst>
          </p:cNvPr>
          <p:cNvSpPr txBox="1"/>
          <p:nvPr/>
        </p:nvSpPr>
        <p:spPr bwMode="auto">
          <a:xfrm>
            <a:off x="6412177" y="5081795"/>
            <a:ext cx="5854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0.7</a:t>
            </a:r>
          </a:p>
        </p:txBody>
      </p:sp>
      <p:pic>
        <p:nvPicPr>
          <p:cNvPr id="10" name="Picture 9">
            <a:extLst>
              <a:ext uri="{FF2B5EF4-FFF2-40B4-BE49-F238E27FC236}">
                <a16:creationId xmlns:a16="http://schemas.microsoft.com/office/drawing/2014/main" id="{D3AFA730-2F41-4817-BC27-3CC603626B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6136" y="2168314"/>
            <a:ext cx="1997645" cy="1645999"/>
          </a:xfrm>
          <a:prstGeom prst="rect">
            <a:avLst/>
          </a:prstGeom>
        </p:spPr>
      </p:pic>
      <p:pic>
        <p:nvPicPr>
          <p:cNvPr id="14" name="Picture 13" descr="A close up of a logo&#10;&#10;Description generated with high confidence">
            <a:extLst>
              <a:ext uri="{FF2B5EF4-FFF2-40B4-BE49-F238E27FC236}">
                <a16:creationId xmlns:a16="http://schemas.microsoft.com/office/drawing/2014/main" id="{DC6AF3C9-3EE8-40D0-A65E-1395CEDB3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0307" y="2137027"/>
            <a:ext cx="2184691" cy="2581227"/>
          </a:xfrm>
          <a:prstGeom prst="rect">
            <a:avLst/>
          </a:prstGeom>
        </p:spPr>
      </p:pic>
      <p:pic>
        <p:nvPicPr>
          <p:cNvPr id="15" name="Picture 14" descr="A close up of a logo&#10;&#10;Description generated with very high confidence">
            <a:extLst>
              <a:ext uri="{FF2B5EF4-FFF2-40B4-BE49-F238E27FC236}">
                <a16:creationId xmlns:a16="http://schemas.microsoft.com/office/drawing/2014/main" id="{74F927F7-51CF-446A-B97A-22E40ECE41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2127" y="2168314"/>
            <a:ext cx="2528854" cy="2521372"/>
          </a:xfrm>
          <a:prstGeom prst="rect">
            <a:avLst/>
          </a:prstGeom>
        </p:spPr>
      </p:pic>
      <p:pic>
        <p:nvPicPr>
          <p:cNvPr id="16" name="Picture 15" descr="A close up of a logo&#10;&#10;Description generated with very high confidence">
            <a:extLst>
              <a:ext uri="{FF2B5EF4-FFF2-40B4-BE49-F238E27FC236}">
                <a16:creationId xmlns:a16="http://schemas.microsoft.com/office/drawing/2014/main" id="{C004220F-5E04-4698-B7C0-5F322C5402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0730" y="2134646"/>
            <a:ext cx="2723380" cy="2588708"/>
          </a:xfrm>
          <a:prstGeom prst="rect">
            <a:avLst/>
          </a:prstGeom>
        </p:spPr>
      </p:pic>
    </p:spTree>
    <p:extLst>
      <p:ext uri="{BB962C8B-B14F-4D97-AF65-F5344CB8AC3E}">
        <p14:creationId xmlns:p14="http://schemas.microsoft.com/office/powerpoint/2010/main" val="86346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369394-7248-480A-8972-3BBB2081DD12}"/>
              </a:ext>
            </a:extLst>
          </p:cNvPr>
          <p:cNvSpPr>
            <a:spLocks noGrp="1"/>
          </p:cNvSpPr>
          <p:nvPr>
            <p:ph type="body" sz="quarter" idx="11"/>
          </p:nvPr>
        </p:nvSpPr>
        <p:spPr/>
        <p:txBody>
          <a:bodyPr/>
          <a:lstStyle/>
          <a:p>
            <a:r>
              <a:rPr lang="en-GB" dirty="0"/>
              <a:t>1.23 Tenths – step 2:4</a:t>
            </a:r>
          </a:p>
        </p:txBody>
      </p:sp>
      <p:pic>
        <p:nvPicPr>
          <p:cNvPr id="4" name="Picture 3" descr="A close up of a sign&#10;&#10;Description generated with very high confidence">
            <a:extLst>
              <a:ext uri="{FF2B5EF4-FFF2-40B4-BE49-F238E27FC236}">
                <a16:creationId xmlns:a16="http://schemas.microsoft.com/office/drawing/2014/main" id="{2EEEFCFA-09AC-4FFB-843E-9E848E7CEBD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908932" y="1085473"/>
            <a:ext cx="3326137" cy="4687054"/>
          </a:xfrm>
          <a:prstGeom prst="rect">
            <a:avLst/>
          </a:prstGeom>
        </p:spPr>
      </p:pic>
    </p:spTree>
    <p:extLst>
      <p:ext uri="{BB962C8B-B14F-4D97-AF65-F5344CB8AC3E}">
        <p14:creationId xmlns:p14="http://schemas.microsoft.com/office/powerpoint/2010/main" val="2036227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1.23 Tenths – step 3:1</a:t>
            </a:r>
          </a:p>
        </p:txBody>
      </p:sp>
      <p:sp>
        <p:nvSpPr>
          <p:cNvPr id="29" name="Rectangle 28">
            <a:extLst>
              <a:ext uri="{FF2B5EF4-FFF2-40B4-BE49-F238E27FC236}">
                <a16:creationId xmlns:a16="http://schemas.microsoft.com/office/drawing/2014/main" id="{E629CA26-8383-4731-924B-818D010209CF}"/>
              </a:ext>
            </a:extLst>
          </p:cNvPr>
          <p:cNvSpPr/>
          <p:nvPr/>
        </p:nvSpPr>
        <p:spPr bwMode="auto">
          <a:xfrm>
            <a:off x="2565580" y="910622"/>
            <a:ext cx="540000" cy="5388888"/>
          </a:xfrm>
          <a:prstGeom prst="rect">
            <a:avLst/>
          </a:prstGeom>
          <a:solidFill>
            <a:srgbClr val="FF5534"/>
          </a:solid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nvGrpSpPr>
          <p:cNvPr id="77" name="Group 76">
            <a:extLst>
              <a:ext uri="{FF2B5EF4-FFF2-40B4-BE49-F238E27FC236}">
                <a16:creationId xmlns:a16="http://schemas.microsoft.com/office/drawing/2014/main" id="{8E8DFF05-3A4F-44C3-8D64-072A5ED4C843}"/>
              </a:ext>
            </a:extLst>
          </p:cNvPr>
          <p:cNvGrpSpPr/>
          <p:nvPr/>
        </p:nvGrpSpPr>
        <p:grpSpPr>
          <a:xfrm>
            <a:off x="2565580" y="5755055"/>
            <a:ext cx="5275153" cy="540000"/>
            <a:chOff x="2565580" y="5755055"/>
            <a:chExt cx="5275153" cy="540000"/>
          </a:xfrm>
        </p:grpSpPr>
        <p:sp>
          <p:nvSpPr>
            <p:cNvPr id="7" name="Rectangle 6">
              <a:extLst>
                <a:ext uri="{FF2B5EF4-FFF2-40B4-BE49-F238E27FC236}">
                  <a16:creationId xmlns:a16="http://schemas.microsoft.com/office/drawing/2014/main" id="{9D4B3D96-D17F-4214-AD28-F2312765B5B8}"/>
                </a:ext>
              </a:extLst>
            </p:cNvPr>
            <p:cNvSpPr/>
            <p:nvPr/>
          </p:nvSpPr>
          <p:spPr bwMode="auto">
            <a:xfrm>
              <a:off x="2565580" y="5755055"/>
              <a:ext cx="540000" cy="540000"/>
            </a:xfrm>
            <a:prstGeom prst="rect">
              <a:avLst/>
            </a:prstGeom>
            <a:solidFill>
              <a:srgbClr val="FBF5DF"/>
            </a:solid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9" name="TextBox 38">
              <a:extLst>
                <a:ext uri="{FF2B5EF4-FFF2-40B4-BE49-F238E27FC236}">
                  <a16:creationId xmlns:a16="http://schemas.microsoft.com/office/drawing/2014/main" id="{AF04D0FC-547C-455F-AEC6-F0EA8CD2AECB}"/>
                </a:ext>
              </a:extLst>
            </p:cNvPr>
            <p:cNvSpPr txBox="1"/>
            <p:nvPr/>
          </p:nvSpPr>
          <p:spPr bwMode="auto">
            <a:xfrm>
              <a:off x="3214517" y="5825000"/>
              <a:ext cx="128394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one tenth</a:t>
              </a:r>
            </a:p>
          </p:txBody>
        </p:sp>
        <p:sp>
          <p:nvSpPr>
            <p:cNvPr id="57" name="TextBox 56">
              <a:extLst>
                <a:ext uri="{FF2B5EF4-FFF2-40B4-BE49-F238E27FC236}">
                  <a16:creationId xmlns:a16="http://schemas.microsoft.com/office/drawing/2014/main" id="{D166B7C8-95BE-49A2-9DAA-0DF8F66B5983}"/>
                </a:ext>
              </a:extLst>
            </p:cNvPr>
            <p:cNvSpPr txBox="1"/>
            <p:nvPr/>
          </p:nvSpPr>
          <p:spPr bwMode="auto">
            <a:xfrm>
              <a:off x="4931330" y="5825000"/>
              <a:ext cx="190449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zero-point-one</a:t>
              </a:r>
            </a:p>
          </p:txBody>
        </p:sp>
        <p:sp>
          <p:nvSpPr>
            <p:cNvPr id="67" name="TextBox 66">
              <a:extLst>
                <a:ext uri="{FF2B5EF4-FFF2-40B4-BE49-F238E27FC236}">
                  <a16:creationId xmlns:a16="http://schemas.microsoft.com/office/drawing/2014/main" id="{BACA0616-8226-4396-8352-93C1D3D16625}"/>
                </a:ext>
              </a:extLst>
            </p:cNvPr>
            <p:cNvSpPr txBox="1"/>
            <p:nvPr/>
          </p:nvSpPr>
          <p:spPr bwMode="auto">
            <a:xfrm>
              <a:off x="7324245" y="5825000"/>
              <a:ext cx="51648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0.1</a:t>
              </a:r>
            </a:p>
          </p:txBody>
        </p:sp>
      </p:grpSp>
      <p:grpSp>
        <p:nvGrpSpPr>
          <p:cNvPr id="78" name="Group 77">
            <a:extLst>
              <a:ext uri="{FF2B5EF4-FFF2-40B4-BE49-F238E27FC236}">
                <a16:creationId xmlns:a16="http://schemas.microsoft.com/office/drawing/2014/main" id="{18DBC5C3-F649-4547-8DDF-782AA1BEE518}"/>
              </a:ext>
            </a:extLst>
          </p:cNvPr>
          <p:cNvGrpSpPr/>
          <p:nvPr/>
        </p:nvGrpSpPr>
        <p:grpSpPr>
          <a:xfrm>
            <a:off x="2565580" y="5216891"/>
            <a:ext cx="5275153" cy="540000"/>
            <a:chOff x="2565580" y="5216891"/>
            <a:chExt cx="5275153" cy="540000"/>
          </a:xfrm>
        </p:grpSpPr>
        <p:sp>
          <p:nvSpPr>
            <p:cNvPr id="30" name="Rectangle 29">
              <a:extLst>
                <a:ext uri="{FF2B5EF4-FFF2-40B4-BE49-F238E27FC236}">
                  <a16:creationId xmlns:a16="http://schemas.microsoft.com/office/drawing/2014/main" id="{63EF463E-5066-4970-87C6-A204A7C3EC80}"/>
                </a:ext>
              </a:extLst>
            </p:cNvPr>
            <p:cNvSpPr/>
            <p:nvPr/>
          </p:nvSpPr>
          <p:spPr bwMode="auto">
            <a:xfrm>
              <a:off x="2565580" y="5216891"/>
              <a:ext cx="540000" cy="540000"/>
            </a:xfrm>
            <a:prstGeom prst="rect">
              <a:avLst/>
            </a:prstGeom>
            <a:solidFill>
              <a:srgbClr val="FBF5DF"/>
            </a:solid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0" name="TextBox 39">
              <a:extLst>
                <a:ext uri="{FF2B5EF4-FFF2-40B4-BE49-F238E27FC236}">
                  <a16:creationId xmlns:a16="http://schemas.microsoft.com/office/drawing/2014/main" id="{2EDF258E-E2CF-49EE-8428-150C5D5A21B3}"/>
                </a:ext>
              </a:extLst>
            </p:cNvPr>
            <p:cNvSpPr txBox="1"/>
            <p:nvPr/>
          </p:nvSpPr>
          <p:spPr bwMode="auto">
            <a:xfrm>
              <a:off x="3214517" y="5286836"/>
              <a:ext cx="138416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two tenths</a:t>
              </a:r>
            </a:p>
          </p:txBody>
        </p:sp>
        <p:sp>
          <p:nvSpPr>
            <p:cNvPr id="58" name="TextBox 57">
              <a:extLst>
                <a:ext uri="{FF2B5EF4-FFF2-40B4-BE49-F238E27FC236}">
                  <a16:creationId xmlns:a16="http://schemas.microsoft.com/office/drawing/2014/main" id="{579AD514-31FA-4CE7-9739-96908013A4DF}"/>
                </a:ext>
              </a:extLst>
            </p:cNvPr>
            <p:cNvSpPr txBox="1"/>
            <p:nvPr/>
          </p:nvSpPr>
          <p:spPr bwMode="auto">
            <a:xfrm>
              <a:off x="4931330" y="5286836"/>
              <a:ext cx="189571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zero-point-two</a:t>
              </a:r>
            </a:p>
          </p:txBody>
        </p:sp>
        <p:sp>
          <p:nvSpPr>
            <p:cNvPr id="68" name="TextBox 67">
              <a:extLst>
                <a:ext uri="{FF2B5EF4-FFF2-40B4-BE49-F238E27FC236}">
                  <a16:creationId xmlns:a16="http://schemas.microsoft.com/office/drawing/2014/main" id="{B6FC31A5-6140-4867-A92E-A4434CCC1A2D}"/>
                </a:ext>
              </a:extLst>
            </p:cNvPr>
            <p:cNvSpPr txBox="1"/>
            <p:nvPr/>
          </p:nvSpPr>
          <p:spPr bwMode="auto">
            <a:xfrm>
              <a:off x="7324245" y="5286836"/>
              <a:ext cx="51648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0.2</a:t>
              </a:r>
            </a:p>
          </p:txBody>
        </p:sp>
      </p:grpSp>
      <p:grpSp>
        <p:nvGrpSpPr>
          <p:cNvPr id="79" name="Group 78">
            <a:extLst>
              <a:ext uri="{FF2B5EF4-FFF2-40B4-BE49-F238E27FC236}">
                <a16:creationId xmlns:a16="http://schemas.microsoft.com/office/drawing/2014/main" id="{6D47B735-EF41-4B75-8041-B27CD5981B5D}"/>
              </a:ext>
            </a:extLst>
          </p:cNvPr>
          <p:cNvGrpSpPr/>
          <p:nvPr/>
        </p:nvGrpSpPr>
        <p:grpSpPr>
          <a:xfrm>
            <a:off x="2565580" y="4685187"/>
            <a:ext cx="5275153" cy="540000"/>
            <a:chOff x="2565580" y="4685187"/>
            <a:chExt cx="5275153" cy="540000"/>
          </a:xfrm>
        </p:grpSpPr>
        <p:sp>
          <p:nvSpPr>
            <p:cNvPr id="31" name="Rectangle 30">
              <a:extLst>
                <a:ext uri="{FF2B5EF4-FFF2-40B4-BE49-F238E27FC236}">
                  <a16:creationId xmlns:a16="http://schemas.microsoft.com/office/drawing/2014/main" id="{2F6054AB-F2D1-4732-B432-C23FCC8060EF}"/>
                </a:ext>
              </a:extLst>
            </p:cNvPr>
            <p:cNvSpPr/>
            <p:nvPr/>
          </p:nvSpPr>
          <p:spPr bwMode="auto">
            <a:xfrm>
              <a:off x="2565580" y="4685187"/>
              <a:ext cx="540000" cy="540000"/>
            </a:xfrm>
            <a:prstGeom prst="rect">
              <a:avLst/>
            </a:prstGeom>
            <a:solidFill>
              <a:srgbClr val="FBF5DF"/>
            </a:solid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1" name="TextBox 40">
              <a:extLst>
                <a:ext uri="{FF2B5EF4-FFF2-40B4-BE49-F238E27FC236}">
                  <a16:creationId xmlns:a16="http://schemas.microsoft.com/office/drawing/2014/main" id="{44356EEC-8C95-4B3A-B199-8D4F5AFB52DA}"/>
                </a:ext>
              </a:extLst>
            </p:cNvPr>
            <p:cNvSpPr txBox="1"/>
            <p:nvPr/>
          </p:nvSpPr>
          <p:spPr bwMode="auto">
            <a:xfrm>
              <a:off x="3214517" y="4755132"/>
              <a:ext cx="154984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three tenths</a:t>
              </a:r>
            </a:p>
          </p:txBody>
        </p:sp>
        <p:sp>
          <p:nvSpPr>
            <p:cNvPr id="59" name="TextBox 58">
              <a:extLst>
                <a:ext uri="{FF2B5EF4-FFF2-40B4-BE49-F238E27FC236}">
                  <a16:creationId xmlns:a16="http://schemas.microsoft.com/office/drawing/2014/main" id="{17AD6BBF-18C4-48DE-883F-1EB547F0DA5D}"/>
                </a:ext>
              </a:extLst>
            </p:cNvPr>
            <p:cNvSpPr txBox="1"/>
            <p:nvPr/>
          </p:nvSpPr>
          <p:spPr bwMode="auto">
            <a:xfrm>
              <a:off x="4931330" y="4755132"/>
              <a:ext cx="206139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zero-point-three</a:t>
              </a:r>
            </a:p>
          </p:txBody>
        </p:sp>
        <p:sp>
          <p:nvSpPr>
            <p:cNvPr id="69" name="TextBox 68">
              <a:extLst>
                <a:ext uri="{FF2B5EF4-FFF2-40B4-BE49-F238E27FC236}">
                  <a16:creationId xmlns:a16="http://schemas.microsoft.com/office/drawing/2014/main" id="{8F6E131D-C16E-4160-9E65-23D1716C9682}"/>
                </a:ext>
              </a:extLst>
            </p:cNvPr>
            <p:cNvSpPr txBox="1"/>
            <p:nvPr/>
          </p:nvSpPr>
          <p:spPr bwMode="auto">
            <a:xfrm>
              <a:off x="7324245" y="4755132"/>
              <a:ext cx="51648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0.3</a:t>
              </a:r>
            </a:p>
          </p:txBody>
        </p:sp>
      </p:grpSp>
      <p:grpSp>
        <p:nvGrpSpPr>
          <p:cNvPr id="80" name="Group 79">
            <a:extLst>
              <a:ext uri="{FF2B5EF4-FFF2-40B4-BE49-F238E27FC236}">
                <a16:creationId xmlns:a16="http://schemas.microsoft.com/office/drawing/2014/main" id="{06F61797-C57D-4E0C-85EB-FFC477127ADF}"/>
              </a:ext>
            </a:extLst>
          </p:cNvPr>
          <p:cNvGrpSpPr/>
          <p:nvPr/>
        </p:nvGrpSpPr>
        <p:grpSpPr>
          <a:xfrm>
            <a:off x="2565580" y="4146167"/>
            <a:ext cx="5275153" cy="540000"/>
            <a:chOff x="2565580" y="4146167"/>
            <a:chExt cx="5275153" cy="540000"/>
          </a:xfrm>
        </p:grpSpPr>
        <p:sp>
          <p:nvSpPr>
            <p:cNvPr id="32" name="Rectangle 31">
              <a:extLst>
                <a:ext uri="{FF2B5EF4-FFF2-40B4-BE49-F238E27FC236}">
                  <a16:creationId xmlns:a16="http://schemas.microsoft.com/office/drawing/2014/main" id="{27009E82-3D04-44A9-92EA-F717EFAD9901}"/>
                </a:ext>
              </a:extLst>
            </p:cNvPr>
            <p:cNvSpPr/>
            <p:nvPr/>
          </p:nvSpPr>
          <p:spPr bwMode="auto">
            <a:xfrm>
              <a:off x="2565580" y="4146167"/>
              <a:ext cx="540000" cy="540000"/>
            </a:xfrm>
            <a:prstGeom prst="rect">
              <a:avLst/>
            </a:prstGeom>
            <a:solidFill>
              <a:srgbClr val="FBF5DF"/>
            </a:solid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2" name="TextBox 41">
              <a:extLst>
                <a:ext uri="{FF2B5EF4-FFF2-40B4-BE49-F238E27FC236}">
                  <a16:creationId xmlns:a16="http://schemas.microsoft.com/office/drawing/2014/main" id="{AF15EF0F-3200-4DD9-9C6D-E33629861699}"/>
                </a:ext>
              </a:extLst>
            </p:cNvPr>
            <p:cNvSpPr txBox="1"/>
            <p:nvPr/>
          </p:nvSpPr>
          <p:spPr bwMode="auto">
            <a:xfrm>
              <a:off x="3214517" y="4216112"/>
              <a:ext cx="142821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four tenths</a:t>
              </a:r>
            </a:p>
          </p:txBody>
        </p:sp>
        <p:sp>
          <p:nvSpPr>
            <p:cNvPr id="60" name="TextBox 59">
              <a:extLst>
                <a:ext uri="{FF2B5EF4-FFF2-40B4-BE49-F238E27FC236}">
                  <a16:creationId xmlns:a16="http://schemas.microsoft.com/office/drawing/2014/main" id="{010CE38A-969C-410A-A43E-CA092E854994}"/>
                </a:ext>
              </a:extLst>
            </p:cNvPr>
            <p:cNvSpPr txBox="1"/>
            <p:nvPr/>
          </p:nvSpPr>
          <p:spPr bwMode="auto">
            <a:xfrm>
              <a:off x="4931330" y="4216112"/>
              <a:ext cx="193976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zero-point-four</a:t>
              </a:r>
            </a:p>
          </p:txBody>
        </p:sp>
        <p:sp>
          <p:nvSpPr>
            <p:cNvPr id="70" name="TextBox 69">
              <a:extLst>
                <a:ext uri="{FF2B5EF4-FFF2-40B4-BE49-F238E27FC236}">
                  <a16:creationId xmlns:a16="http://schemas.microsoft.com/office/drawing/2014/main" id="{BEAD1EDF-5B66-4835-8789-47282C2D14B0}"/>
                </a:ext>
              </a:extLst>
            </p:cNvPr>
            <p:cNvSpPr txBox="1"/>
            <p:nvPr/>
          </p:nvSpPr>
          <p:spPr bwMode="auto">
            <a:xfrm>
              <a:off x="7324245" y="4216112"/>
              <a:ext cx="51648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0.4</a:t>
              </a:r>
            </a:p>
          </p:txBody>
        </p:sp>
      </p:grpSp>
      <p:grpSp>
        <p:nvGrpSpPr>
          <p:cNvPr id="81" name="Group 80">
            <a:extLst>
              <a:ext uri="{FF2B5EF4-FFF2-40B4-BE49-F238E27FC236}">
                <a16:creationId xmlns:a16="http://schemas.microsoft.com/office/drawing/2014/main" id="{6A546373-37D1-4CBA-8D11-C63792AFFF89}"/>
              </a:ext>
            </a:extLst>
          </p:cNvPr>
          <p:cNvGrpSpPr/>
          <p:nvPr/>
        </p:nvGrpSpPr>
        <p:grpSpPr>
          <a:xfrm>
            <a:off x="2565580" y="3605066"/>
            <a:ext cx="5275153" cy="540000"/>
            <a:chOff x="2565580" y="3605066"/>
            <a:chExt cx="5275153" cy="540000"/>
          </a:xfrm>
        </p:grpSpPr>
        <p:sp>
          <p:nvSpPr>
            <p:cNvPr id="33" name="Rectangle 32">
              <a:extLst>
                <a:ext uri="{FF2B5EF4-FFF2-40B4-BE49-F238E27FC236}">
                  <a16:creationId xmlns:a16="http://schemas.microsoft.com/office/drawing/2014/main" id="{AF9DDFEF-E3BF-4906-97F4-E4EAC7151D73}"/>
                </a:ext>
              </a:extLst>
            </p:cNvPr>
            <p:cNvSpPr/>
            <p:nvPr/>
          </p:nvSpPr>
          <p:spPr bwMode="auto">
            <a:xfrm>
              <a:off x="2565580" y="3605066"/>
              <a:ext cx="540000" cy="540000"/>
            </a:xfrm>
            <a:prstGeom prst="rect">
              <a:avLst/>
            </a:prstGeom>
            <a:solidFill>
              <a:srgbClr val="FBF5DF"/>
            </a:solid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3" name="TextBox 42">
              <a:extLst>
                <a:ext uri="{FF2B5EF4-FFF2-40B4-BE49-F238E27FC236}">
                  <a16:creationId xmlns:a16="http://schemas.microsoft.com/office/drawing/2014/main" id="{2897EF81-6328-4660-92E1-5C3B3D4B2CB3}"/>
                </a:ext>
              </a:extLst>
            </p:cNvPr>
            <p:cNvSpPr txBox="1"/>
            <p:nvPr/>
          </p:nvSpPr>
          <p:spPr bwMode="auto">
            <a:xfrm>
              <a:off x="3214517" y="3675011"/>
              <a:ext cx="136101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five tenths</a:t>
              </a:r>
            </a:p>
          </p:txBody>
        </p:sp>
        <p:sp>
          <p:nvSpPr>
            <p:cNvPr id="61" name="TextBox 60">
              <a:extLst>
                <a:ext uri="{FF2B5EF4-FFF2-40B4-BE49-F238E27FC236}">
                  <a16:creationId xmlns:a16="http://schemas.microsoft.com/office/drawing/2014/main" id="{C0EAFE98-8D46-42BF-A501-D286B2AE6CD3}"/>
                </a:ext>
              </a:extLst>
            </p:cNvPr>
            <p:cNvSpPr txBox="1"/>
            <p:nvPr/>
          </p:nvSpPr>
          <p:spPr bwMode="auto">
            <a:xfrm>
              <a:off x="4931330" y="3675011"/>
              <a:ext cx="187256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zero-point-five</a:t>
              </a:r>
            </a:p>
          </p:txBody>
        </p:sp>
        <p:sp>
          <p:nvSpPr>
            <p:cNvPr id="71" name="TextBox 70">
              <a:extLst>
                <a:ext uri="{FF2B5EF4-FFF2-40B4-BE49-F238E27FC236}">
                  <a16:creationId xmlns:a16="http://schemas.microsoft.com/office/drawing/2014/main" id="{9E33A794-7425-4835-A095-11FB5D2F6617}"/>
                </a:ext>
              </a:extLst>
            </p:cNvPr>
            <p:cNvSpPr txBox="1"/>
            <p:nvPr/>
          </p:nvSpPr>
          <p:spPr bwMode="auto">
            <a:xfrm>
              <a:off x="7324245" y="3675011"/>
              <a:ext cx="51648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0.5</a:t>
              </a:r>
            </a:p>
          </p:txBody>
        </p:sp>
      </p:grpSp>
      <p:grpSp>
        <p:nvGrpSpPr>
          <p:cNvPr id="82" name="Group 81">
            <a:extLst>
              <a:ext uri="{FF2B5EF4-FFF2-40B4-BE49-F238E27FC236}">
                <a16:creationId xmlns:a16="http://schemas.microsoft.com/office/drawing/2014/main" id="{BDBAD6AF-E57C-4969-A81F-F53D618DC4EB}"/>
              </a:ext>
            </a:extLst>
          </p:cNvPr>
          <p:cNvGrpSpPr/>
          <p:nvPr/>
        </p:nvGrpSpPr>
        <p:grpSpPr>
          <a:xfrm>
            <a:off x="2565580" y="3065532"/>
            <a:ext cx="5275153" cy="540000"/>
            <a:chOff x="2565580" y="3065532"/>
            <a:chExt cx="5275153" cy="540000"/>
          </a:xfrm>
        </p:grpSpPr>
        <p:sp>
          <p:nvSpPr>
            <p:cNvPr id="34" name="Rectangle 33">
              <a:extLst>
                <a:ext uri="{FF2B5EF4-FFF2-40B4-BE49-F238E27FC236}">
                  <a16:creationId xmlns:a16="http://schemas.microsoft.com/office/drawing/2014/main" id="{63BB2D9E-F8BA-4FBE-89A3-465861872612}"/>
                </a:ext>
              </a:extLst>
            </p:cNvPr>
            <p:cNvSpPr/>
            <p:nvPr/>
          </p:nvSpPr>
          <p:spPr bwMode="auto">
            <a:xfrm>
              <a:off x="2565580" y="3065532"/>
              <a:ext cx="540000" cy="540000"/>
            </a:xfrm>
            <a:prstGeom prst="rect">
              <a:avLst/>
            </a:prstGeom>
            <a:solidFill>
              <a:srgbClr val="FBF5DF"/>
            </a:solid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4" name="TextBox 43">
              <a:extLst>
                <a:ext uri="{FF2B5EF4-FFF2-40B4-BE49-F238E27FC236}">
                  <a16:creationId xmlns:a16="http://schemas.microsoft.com/office/drawing/2014/main" id="{DF95C219-00B8-4713-BAB3-08010A213356}"/>
                </a:ext>
              </a:extLst>
            </p:cNvPr>
            <p:cNvSpPr txBox="1"/>
            <p:nvPr/>
          </p:nvSpPr>
          <p:spPr bwMode="auto">
            <a:xfrm>
              <a:off x="3214517" y="3135477"/>
              <a:ext cx="125027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six tenths</a:t>
              </a:r>
            </a:p>
          </p:txBody>
        </p:sp>
        <p:sp>
          <p:nvSpPr>
            <p:cNvPr id="62" name="TextBox 61">
              <a:extLst>
                <a:ext uri="{FF2B5EF4-FFF2-40B4-BE49-F238E27FC236}">
                  <a16:creationId xmlns:a16="http://schemas.microsoft.com/office/drawing/2014/main" id="{4A362FF6-661D-4DB9-8361-477E2B0AC5B1}"/>
                </a:ext>
              </a:extLst>
            </p:cNvPr>
            <p:cNvSpPr txBox="1"/>
            <p:nvPr/>
          </p:nvSpPr>
          <p:spPr bwMode="auto">
            <a:xfrm>
              <a:off x="4931330" y="3135477"/>
              <a:ext cx="176182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zero-point-six</a:t>
              </a:r>
            </a:p>
          </p:txBody>
        </p:sp>
        <p:sp>
          <p:nvSpPr>
            <p:cNvPr id="72" name="TextBox 71">
              <a:extLst>
                <a:ext uri="{FF2B5EF4-FFF2-40B4-BE49-F238E27FC236}">
                  <a16:creationId xmlns:a16="http://schemas.microsoft.com/office/drawing/2014/main" id="{615190E9-0C41-4BDC-A568-6BBF3BD8EDD0}"/>
                </a:ext>
              </a:extLst>
            </p:cNvPr>
            <p:cNvSpPr txBox="1"/>
            <p:nvPr/>
          </p:nvSpPr>
          <p:spPr bwMode="auto">
            <a:xfrm>
              <a:off x="7324245" y="3135477"/>
              <a:ext cx="51648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0.6</a:t>
              </a:r>
            </a:p>
          </p:txBody>
        </p:sp>
      </p:grpSp>
      <p:grpSp>
        <p:nvGrpSpPr>
          <p:cNvPr id="83" name="Group 82">
            <a:extLst>
              <a:ext uri="{FF2B5EF4-FFF2-40B4-BE49-F238E27FC236}">
                <a16:creationId xmlns:a16="http://schemas.microsoft.com/office/drawing/2014/main" id="{87BC5BDC-56F6-498B-B4F0-6E100AB2550E}"/>
              </a:ext>
            </a:extLst>
          </p:cNvPr>
          <p:cNvGrpSpPr/>
          <p:nvPr/>
        </p:nvGrpSpPr>
        <p:grpSpPr>
          <a:xfrm>
            <a:off x="2565580" y="2526167"/>
            <a:ext cx="5275153" cy="540000"/>
            <a:chOff x="2565580" y="2526167"/>
            <a:chExt cx="5275153" cy="540000"/>
          </a:xfrm>
        </p:grpSpPr>
        <p:sp>
          <p:nvSpPr>
            <p:cNvPr id="35" name="Rectangle 34">
              <a:extLst>
                <a:ext uri="{FF2B5EF4-FFF2-40B4-BE49-F238E27FC236}">
                  <a16:creationId xmlns:a16="http://schemas.microsoft.com/office/drawing/2014/main" id="{513FCD16-F624-43C3-8E12-0A490B2795A0}"/>
                </a:ext>
              </a:extLst>
            </p:cNvPr>
            <p:cNvSpPr/>
            <p:nvPr/>
          </p:nvSpPr>
          <p:spPr bwMode="auto">
            <a:xfrm>
              <a:off x="2565580" y="2526167"/>
              <a:ext cx="540000" cy="540000"/>
            </a:xfrm>
            <a:prstGeom prst="rect">
              <a:avLst/>
            </a:prstGeom>
            <a:solidFill>
              <a:srgbClr val="FBF5DF"/>
            </a:solid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5" name="TextBox 44">
              <a:extLst>
                <a:ext uri="{FF2B5EF4-FFF2-40B4-BE49-F238E27FC236}">
                  <a16:creationId xmlns:a16="http://schemas.microsoft.com/office/drawing/2014/main" id="{4D87B1EA-D626-4F52-916A-37C7E0A54A85}"/>
                </a:ext>
              </a:extLst>
            </p:cNvPr>
            <p:cNvSpPr txBox="1"/>
            <p:nvPr/>
          </p:nvSpPr>
          <p:spPr bwMode="auto">
            <a:xfrm>
              <a:off x="3214517" y="2596112"/>
              <a:ext cx="160787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seven tenths</a:t>
              </a:r>
            </a:p>
          </p:txBody>
        </p:sp>
        <p:sp>
          <p:nvSpPr>
            <p:cNvPr id="63" name="TextBox 62">
              <a:extLst>
                <a:ext uri="{FF2B5EF4-FFF2-40B4-BE49-F238E27FC236}">
                  <a16:creationId xmlns:a16="http://schemas.microsoft.com/office/drawing/2014/main" id="{DFE24B66-399A-4C31-96BD-F8F256383975}"/>
                </a:ext>
              </a:extLst>
            </p:cNvPr>
            <p:cNvSpPr txBox="1"/>
            <p:nvPr/>
          </p:nvSpPr>
          <p:spPr bwMode="auto">
            <a:xfrm>
              <a:off x="4931330" y="2596112"/>
              <a:ext cx="211942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zero-point-seven</a:t>
              </a:r>
            </a:p>
          </p:txBody>
        </p:sp>
        <p:sp>
          <p:nvSpPr>
            <p:cNvPr id="73" name="TextBox 72">
              <a:extLst>
                <a:ext uri="{FF2B5EF4-FFF2-40B4-BE49-F238E27FC236}">
                  <a16:creationId xmlns:a16="http://schemas.microsoft.com/office/drawing/2014/main" id="{DCD571F5-9410-495B-B409-F1454FCD7906}"/>
                </a:ext>
              </a:extLst>
            </p:cNvPr>
            <p:cNvSpPr txBox="1"/>
            <p:nvPr/>
          </p:nvSpPr>
          <p:spPr bwMode="auto">
            <a:xfrm>
              <a:off x="7324245" y="2596112"/>
              <a:ext cx="51648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0.7</a:t>
              </a:r>
            </a:p>
          </p:txBody>
        </p:sp>
      </p:grpSp>
      <p:grpSp>
        <p:nvGrpSpPr>
          <p:cNvPr id="84" name="Group 83">
            <a:extLst>
              <a:ext uri="{FF2B5EF4-FFF2-40B4-BE49-F238E27FC236}">
                <a16:creationId xmlns:a16="http://schemas.microsoft.com/office/drawing/2014/main" id="{1F4F563C-CE18-463C-8A2C-1DA710CE253D}"/>
              </a:ext>
            </a:extLst>
          </p:cNvPr>
          <p:cNvGrpSpPr/>
          <p:nvPr/>
        </p:nvGrpSpPr>
        <p:grpSpPr>
          <a:xfrm>
            <a:off x="2565580" y="1986872"/>
            <a:ext cx="5275153" cy="540000"/>
            <a:chOff x="2565580" y="1986872"/>
            <a:chExt cx="5275153" cy="540000"/>
          </a:xfrm>
        </p:grpSpPr>
        <p:sp>
          <p:nvSpPr>
            <p:cNvPr id="36" name="Rectangle 35">
              <a:extLst>
                <a:ext uri="{FF2B5EF4-FFF2-40B4-BE49-F238E27FC236}">
                  <a16:creationId xmlns:a16="http://schemas.microsoft.com/office/drawing/2014/main" id="{2CC0A62C-18CD-4FEA-8EC4-FDE3E075B083}"/>
                </a:ext>
              </a:extLst>
            </p:cNvPr>
            <p:cNvSpPr/>
            <p:nvPr/>
          </p:nvSpPr>
          <p:spPr bwMode="auto">
            <a:xfrm>
              <a:off x="2565580" y="1986872"/>
              <a:ext cx="540000" cy="540000"/>
            </a:xfrm>
            <a:prstGeom prst="rect">
              <a:avLst/>
            </a:prstGeom>
            <a:solidFill>
              <a:srgbClr val="FBF5DF"/>
            </a:solid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6" name="TextBox 45">
              <a:extLst>
                <a:ext uri="{FF2B5EF4-FFF2-40B4-BE49-F238E27FC236}">
                  <a16:creationId xmlns:a16="http://schemas.microsoft.com/office/drawing/2014/main" id="{DB6C49DD-5079-4157-8E11-F94857A53479}"/>
                </a:ext>
              </a:extLst>
            </p:cNvPr>
            <p:cNvSpPr txBox="1"/>
            <p:nvPr/>
          </p:nvSpPr>
          <p:spPr bwMode="auto">
            <a:xfrm>
              <a:off x="3214517" y="2056817"/>
              <a:ext cx="154202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eight tenths</a:t>
              </a:r>
            </a:p>
          </p:txBody>
        </p:sp>
        <p:sp>
          <p:nvSpPr>
            <p:cNvPr id="64" name="TextBox 63">
              <a:extLst>
                <a:ext uri="{FF2B5EF4-FFF2-40B4-BE49-F238E27FC236}">
                  <a16:creationId xmlns:a16="http://schemas.microsoft.com/office/drawing/2014/main" id="{D24FB291-02A4-4DFA-997D-F8FA43346FEF}"/>
                </a:ext>
              </a:extLst>
            </p:cNvPr>
            <p:cNvSpPr txBox="1"/>
            <p:nvPr/>
          </p:nvSpPr>
          <p:spPr bwMode="auto">
            <a:xfrm>
              <a:off x="4931330" y="2056817"/>
              <a:ext cx="205357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zero-point-eight</a:t>
              </a:r>
            </a:p>
          </p:txBody>
        </p:sp>
        <p:sp>
          <p:nvSpPr>
            <p:cNvPr id="74" name="TextBox 73">
              <a:extLst>
                <a:ext uri="{FF2B5EF4-FFF2-40B4-BE49-F238E27FC236}">
                  <a16:creationId xmlns:a16="http://schemas.microsoft.com/office/drawing/2014/main" id="{F9B8995F-6AE7-44FC-B1BD-9C46DB39AA10}"/>
                </a:ext>
              </a:extLst>
            </p:cNvPr>
            <p:cNvSpPr txBox="1"/>
            <p:nvPr/>
          </p:nvSpPr>
          <p:spPr bwMode="auto">
            <a:xfrm>
              <a:off x="7324245" y="2056817"/>
              <a:ext cx="51648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0.8</a:t>
              </a:r>
            </a:p>
          </p:txBody>
        </p:sp>
      </p:grpSp>
      <p:grpSp>
        <p:nvGrpSpPr>
          <p:cNvPr id="85" name="Group 84">
            <a:extLst>
              <a:ext uri="{FF2B5EF4-FFF2-40B4-BE49-F238E27FC236}">
                <a16:creationId xmlns:a16="http://schemas.microsoft.com/office/drawing/2014/main" id="{338BBFF5-5583-40E8-A663-588D5568D1D0}"/>
              </a:ext>
            </a:extLst>
          </p:cNvPr>
          <p:cNvGrpSpPr/>
          <p:nvPr/>
        </p:nvGrpSpPr>
        <p:grpSpPr>
          <a:xfrm>
            <a:off x="2565580" y="1446167"/>
            <a:ext cx="5275153" cy="540000"/>
            <a:chOff x="2565580" y="1446167"/>
            <a:chExt cx="5275153" cy="540000"/>
          </a:xfrm>
        </p:grpSpPr>
        <p:sp>
          <p:nvSpPr>
            <p:cNvPr id="37" name="Rectangle 36">
              <a:extLst>
                <a:ext uri="{FF2B5EF4-FFF2-40B4-BE49-F238E27FC236}">
                  <a16:creationId xmlns:a16="http://schemas.microsoft.com/office/drawing/2014/main" id="{BBFC5205-37D5-4EBA-94DB-A5FEB56D1F24}"/>
                </a:ext>
              </a:extLst>
            </p:cNvPr>
            <p:cNvSpPr/>
            <p:nvPr/>
          </p:nvSpPr>
          <p:spPr bwMode="auto">
            <a:xfrm>
              <a:off x="2565580" y="1446167"/>
              <a:ext cx="540000" cy="540000"/>
            </a:xfrm>
            <a:prstGeom prst="rect">
              <a:avLst/>
            </a:prstGeom>
            <a:solidFill>
              <a:srgbClr val="FBF5DF"/>
            </a:solid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7" name="TextBox 46">
              <a:extLst>
                <a:ext uri="{FF2B5EF4-FFF2-40B4-BE49-F238E27FC236}">
                  <a16:creationId xmlns:a16="http://schemas.microsoft.com/office/drawing/2014/main" id="{028FE8D1-D447-4C73-93B4-0E2DCAC7D8AE}"/>
                </a:ext>
              </a:extLst>
            </p:cNvPr>
            <p:cNvSpPr txBox="1"/>
            <p:nvPr/>
          </p:nvSpPr>
          <p:spPr bwMode="auto">
            <a:xfrm>
              <a:off x="3214517" y="1516112"/>
              <a:ext cx="145065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nine tenths</a:t>
              </a:r>
            </a:p>
          </p:txBody>
        </p:sp>
        <p:sp>
          <p:nvSpPr>
            <p:cNvPr id="65" name="TextBox 64">
              <a:extLst>
                <a:ext uri="{FF2B5EF4-FFF2-40B4-BE49-F238E27FC236}">
                  <a16:creationId xmlns:a16="http://schemas.microsoft.com/office/drawing/2014/main" id="{EDD7172D-E564-41F7-8CB9-A299A8B3F0C4}"/>
                </a:ext>
              </a:extLst>
            </p:cNvPr>
            <p:cNvSpPr txBox="1"/>
            <p:nvPr/>
          </p:nvSpPr>
          <p:spPr bwMode="auto">
            <a:xfrm>
              <a:off x="4931330" y="1516112"/>
              <a:ext cx="196220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zero-point-nine</a:t>
              </a:r>
            </a:p>
          </p:txBody>
        </p:sp>
        <p:sp>
          <p:nvSpPr>
            <p:cNvPr id="75" name="TextBox 74">
              <a:extLst>
                <a:ext uri="{FF2B5EF4-FFF2-40B4-BE49-F238E27FC236}">
                  <a16:creationId xmlns:a16="http://schemas.microsoft.com/office/drawing/2014/main" id="{374C19BE-89FF-48FA-839E-8B1AEDC38578}"/>
                </a:ext>
              </a:extLst>
            </p:cNvPr>
            <p:cNvSpPr txBox="1"/>
            <p:nvPr/>
          </p:nvSpPr>
          <p:spPr bwMode="auto">
            <a:xfrm>
              <a:off x="7324245" y="1516112"/>
              <a:ext cx="51648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0.9</a:t>
              </a:r>
            </a:p>
          </p:txBody>
        </p:sp>
      </p:grpSp>
      <p:sp>
        <p:nvSpPr>
          <p:cNvPr id="38" name="Rectangle 37">
            <a:extLst>
              <a:ext uri="{FF2B5EF4-FFF2-40B4-BE49-F238E27FC236}">
                <a16:creationId xmlns:a16="http://schemas.microsoft.com/office/drawing/2014/main" id="{5194C983-801E-42A2-A334-931FBE870650}"/>
              </a:ext>
            </a:extLst>
          </p:cNvPr>
          <p:cNvSpPr/>
          <p:nvPr/>
        </p:nvSpPr>
        <p:spPr bwMode="auto">
          <a:xfrm>
            <a:off x="2565580" y="906167"/>
            <a:ext cx="540000" cy="540000"/>
          </a:xfrm>
          <a:prstGeom prst="rect">
            <a:avLst/>
          </a:prstGeom>
          <a:solidFill>
            <a:srgbClr val="FBF5DF"/>
          </a:solid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8" name="TextBox 47">
            <a:extLst>
              <a:ext uri="{FF2B5EF4-FFF2-40B4-BE49-F238E27FC236}">
                <a16:creationId xmlns:a16="http://schemas.microsoft.com/office/drawing/2014/main" id="{9DB5C1BC-F225-4938-9A09-A24B29E01F51}"/>
              </a:ext>
            </a:extLst>
          </p:cNvPr>
          <p:cNvSpPr txBox="1"/>
          <p:nvPr/>
        </p:nvSpPr>
        <p:spPr bwMode="auto">
          <a:xfrm>
            <a:off x="3214517" y="976112"/>
            <a:ext cx="132683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ten tenths</a:t>
            </a:r>
          </a:p>
        </p:txBody>
      </p:sp>
      <p:sp>
        <p:nvSpPr>
          <p:cNvPr id="66" name="TextBox 65">
            <a:extLst>
              <a:ext uri="{FF2B5EF4-FFF2-40B4-BE49-F238E27FC236}">
                <a16:creationId xmlns:a16="http://schemas.microsoft.com/office/drawing/2014/main" id="{16B70F4A-F46F-4EA6-BADA-AAC46012A7BD}"/>
              </a:ext>
            </a:extLst>
          </p:cNvPr>
          <p:cNvSpPr txBox="1"/>
          <p:nvPr/>
        </p:nvSpPr>
        <p:spPr bwMode="auto">
          <a:xfrm>
            <a:off x="4931330" y="976112"/>
            <a:ext cx="61587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one</a:t>
            </a:r>
          </a:p>
        </p:txBody>
      </p:sp>
      <p:sp>
        <p:nvSpPr>
          <p:cNvPr id="76" name="TextBox 75">
            <a:extLst>
              <a:ext uri="{FF2B5EF4-FFF2-40B4-BE49-F238E27FC236}">
                <a16:creationId xmlns:a16="http://schemas.microsoft.com/office/drawing/2014/main" id="{39947C32-88C0-4FA4-915F-12F9B43B9833}"/>
              </a:ext>
            </a:extLst>
          </p:cNvPr>
          <p:cNvSpPr txBox="1"/>
          <p:nvPr/>
        </p:nvSpPr>
        <p:spPr bwMode="auto">
          <a:xfrm>
            <a:off x="7324245" y="976112"/>
            <a:ext cx="51648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charset="0"/>
                <a:ea typeface="Myriad Pro Semibold" charset="0"/>
                <a:cs typeface="Myriad Pro Semibold" charset="0"/>
              </a:rPr>
              <a:t>1.0</a:t>
            </a:r>
          </a:p>
        </p:txBody>
      </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500"/>
                                        <p:tgtEl>
                                          <p:spTgt spid="8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fade">
                                      <p:cBhvr>
                                        <p:cTn id="22" dur="5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fade">
                                      <p:cBhvr>
                                        <p:cTn id="27" dur="500"/>
                                        <p:tgtEl>
                                          <p:spTgt spid="8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500"/>
                                        <p:tgtEl>
                                          <p:spTgt spid="8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500"/>
                                        <p:tgtEl>
                                          <p:spTgt spid="8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500"/>
                                        <p:tgtEl>
                                          <p:spTgt spid="4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fade">
                                      <p:cBhvr>
                                        <p:cTn id="53" dur="500"/>
                                        <p:tgtEl>
                                          <p:spTgt spid="6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6"/>
                                        </p:tgtEl>
                                        <p:attrNameLst>
                                          <p:attrName>style.visibility</p:attrName>
                                        </p:attrNameLst>
                                      </p:cBhvr>
                                      <p:to>
                                        <p:strVal val="visible"/>
                                      </p:to>
                                    </p:set>
                                    <p:animEffect transition="in" filter="fade">
                                      <p:cBhvr>
                                        <p:cTn id="56" dur="500"/>
                                        <p:tgtEl>
                                          <p:spTgt spid="7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77"/>
                                        </p:tgtEl>
                                      </p:cBhvr>
                                    </p:animEffect>
                                    <p:set>
                                      <p:cBhvr>
                                        <p:cTn id="61" dur="1" fill="hold">
                                          <p:stCondLst>
                                            <p:cond delay="499"/>
                                          </p:stCondLst>
                                        </p:cTn>
                                        <p:tgtEl>
                                          <p:spTgt spid="77"/>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78"/>
                                        </p:tgtEl>
                                      </p:cBhvr>
                                    </p:animEffect>
                                    <p:set>
                                      <p:cBhvr>
                                        <p:cTn id="64" dur="1" fill="hold">
                                          <p:stCondLst>
                                            <p:cond delay="499"/>
                                          </p:stCondLst>
                                        </p:cTn>
                                        <p:tgtEl>
                                          <p:spTgt spid="78"/>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79"/>
                                        </p:tgtEl>
                                      </p:cBhvr>
                                    </p:animEffect>
                                    <p:set>
                                      <p:cBhvr>
                                        <p:cTn id="67" dur="1" fill="hold">
                                          <p:stCondLst>
                                            <p:cond delay="499"/>
                                          </p:stCondLst>
                                        </p:cTn>
                                        <p:tgtEl>
                                          <p:spTgt spid="79"/>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80"/>
                                        </p:tgtEl>
                                      </p:cBhvr>
                                    </p:animEffect>
                                    <p:set>
                                      <p:cBhvr>
                                        <p:cTn id="70" dur="1" fill="hold">
                                          <p:stCondLst>
                                            <p:cond delay="499"/>
                                          </p:stCondLst>
                                        </p:cTn>
                                        <p:tgtEl>
                                          <p:spTgt spid="80"/>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81"/>
                                        </p:tgtEl>
                                      </p:cBhvr>
                                    </p:animEffect>
                                    <p:set>
                                      <p:cBhvr>
                                        <p:cTn id="73" dur="1" fill="hold">
                                          <p:stCondLst>
                                            <p:cond delay="499"/>
                                          </p:stCondLst>
                                        </p:cTn>
                                        <p:tgtEl>
                                          <p:spTgt spid="81"/>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82"/>
                                        </p:tgtEl>
                                      </p:cBhvr>
                                    </p:animEffect>
                                    <p:set>
                                      <p:cBhvr>
                                        <p:cTn id="76" dur="1" fill="hold">
                                          <p:stCondLst>
                                            <p:cond delay="499"/>
                                          </p:stCondLst>
                                        </p:cTn>
                                        <p:tgtEl>
                                          <p:spTgt spid="82"/>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83"/>
                                        </p:tgtEl>
                                      </p:cBhvr>
                                    </p:animEffect>
                                    <p:set>
                                      <p:cBhvr>
                                        <p:cTn id="79" dur="1" fill="hold">
                                          <p:stCondLst>
                                            <p:cond delay="499"/>
                                          </p:stCondLst>
                                        </p:cTn>
                                        <p:tgtEl>
                                          <p:spTgt spid="83"/>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84"/>
                                        </p:tgtEl>
                                      </p:cBhvr>
                                    </p:animEffect>
                                    <p:set>
                                      <p:cBhvr>
                                        <p:cTn id="82" dur="1" fill="hold">
                                          <p:stCondLst>
                                            <p:cond delay="499"/>
                                          </p:stCondLst>
                                        </p:cTn>
                                        <p:tgtEl>
                                          <p:spTgt spid="84"/>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85"/>
                                        </p:tgtEl>
                                      </p:cBhvr>
                                    </p:animEffect>
                                    <p:set>
                                      <p:cBhvr>
                                        <p:cTn id="85" dur="1" fill="hold">
                                          <p:stCondLst>
                                            <p:cond delay="499"/>
                                          </p:stCondLst>
                                        </p:cTn>
                                        <p:tgtEl>
                                          <p:spTgt spid="85"/>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38"/>
                                        </p:tgtEl>
                                      </p:cBhvr>
                                    </p:animEffect>
                                    <p:set>
                                      <p:cBhvr>
                                        <p:cTn id="88" dur="1" fill="hold">
                                          <p:stCondLst>
                                            <p:cond delay="499"/>
                                          </p:stCondLst>
                                        </p:cTn>
                                        <p:tgtEl>
                                          <p:spTgt spid="38"/>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48"/>
                                        </p:tgtEl>
                                      </p:cBhvr>
                                    </p:animEffect>
                                    <p:set>
                                      <p:cBhvr>
                                        <p:cTn id="91" dur="1" fill="hold">
                                          <p:stCondLst>
                                            <p:cond delay="499"/>
                                          </p:stCondLst>
                                        </p:cTn>
                                        <p:tgtEl>
                                          <p:spTgt spid="48"/>
                                        </p:tgtEl>
                                        <p:attrNameLst>
                                          <p:attrName>style.visibility</p:attrName>
                                        </p:attrNameLst>
                                      </p:cBhvr>
                                      <p:to>
                                        <p:strVal val="hidden"/>
                                      </p:to>
                                    </p:set>
                                  </p:childTnLst>
                                </p:cTn>
                              </p:par>
                            </p:childTnLst>
                          </p:cTn>
                        </p:par>
                        <p:par>
                          <p:cTn id="92" fill="hold">
                            <p:stCondLst>
                              <p:cond delay="500"/>
                            </p:stCondLst>
                            <p:childTnLst>
                              <p:par>
                                <p:cTn id="93" presetID="10" presetClass="entr" presetSubtype="0" fill="hold" grpId="0" nodeType="after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500"/>
                                        <p:tgtEl>
                                          <p:spTgt spid="29"/>
                                        </p:tgtEl>
                                      </p:cBhvr>
                                    </p:animEffect>
                                  </p:childTnLst>
                                </p:cTn>
                              </p:par>
                              <p:par>
                                <p:cTn id="96" presetID="35" presetClass="path" presetSubtype="0" accel="50000" decel="50000" fill="hold" grpId="1" nodeType="withEffect">
                                  <p:stCondLst>
                                    <p:cond delay="0"/>
                                  </p:stCondLst>
                                  <p:childTnLst>
                                    <p:animMotion origin="layout" path="M 3.33333E-6 2.22222E-6 L -0.18854 2.22222E-6 " pathEditMode="relative" rAng="0" ptsTypes="AA">
                                      <p:cBhvr>
                                        <p:cTn id="97" dur="2000" fill="hold"/>
                                        <p:tgtEl>
                                          <p:spTgt spid="66"/>
                                        </p:tgtEl>
                                        <p:attrNameLst>
                                          <p:attrName>ppt_x</p:attrName>
                                          <p:attrName>ppt_y</p:attrName>
                                        </p:attrNameLst>
                                      </p:cBhvr>
                                      <p:rCtr x="-9427" y="0"/>
                                    </p:animMotion>
                                  </p:childTnLst>
                                </p:cTn>
                              </p:par>
                              <p:par>
                                <p:cTn id="98" presetID="35" presetClass="path" presetSubtype="0" accel="50000" decel="50000" fill="hold" grpId="1" nodeType="withEffect">
                                  <p:stCondLst>
                                    <p:cond delay="0"/>
                                  </p:stCondLst>
                                  <p:childTnLst>
                                    <p:animMotion origin="layout" path="M 3.33333E-6 2.22222E-6 L -0.33247 2.22222E-6 " pathEditMode="relative" rAng="0" ptsTypes="AA">
                                      <p:cBhvr>
                                        <p:cTn id="99" dur="2000" fill="hold"/>
                                        <p:tgtEl>
                                          <p:spTgt spid="76"/>
                                        </p:tgtEl>
                                        <p:attrNameLst>
                                          <p:attrName>ppt_x</p:attrName>
                                          <p:attrName>ppt_y</p:attrName>
                                        </p:attrNameLst>
                                      </p:cBhvr>
                                      <p:rCtr x="-1663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8" grpId="0" animBg="1"/>
      <p:bldP spid="38" grpId="1" animBg="1"/>
      <p:bldP spid="48" grpId="0"/>
      <p:bldP spid="48" grpId="1"/>
      <p:bldP spid="66" grpId="0"/>
      <p:bldP spid="66" grpId="1"/>
      <p:bldP spid="76" grpId="0"/>
      <p:bldP spid="7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1.23 Tenths – step 3:2</a:t>
            </a:r>
          </a:p>
        </p:txBody>
      </p:sp>
      <p:pic>
        <p:nvPicPr>
          <p:cNvPr id="27" name="Picture 3" descr="C:\Users\Liam\Documents\Design\NCETM\04 Images for B1 PPTs\Final PNG files\ncetm_mm_sp1_se22_aw00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5795" y="2420888"/>
            <a:ext cx="262029" cy="2016224"/>
          </a:xfrm>
          <a:prstGeom prst="rect">
            <a:avLst/>
          </a:prstGeom>
          <a:noFill/>
        </p:spPr>
      </p:pic>
      <p:pic>
        <p:nvPicPr>
          <p:cNvPr id="36" name="Picture 3" descr="C:\Users\Liam\Documents\Design\NCETM\04 Images for B1 PPTs\Final PNG files\ncetm_mm_sp1_se22_aw008.png"/>
          <p:cNvPicPr>
            <a:picLocks noChangeAspect="1" noChangeArrowheads="1"/>
          </p:cNvPicPr>
          <p:nvPr/>
        </p:nvPicPr>
        <p:blipFill>
          <a:blip r:embed="rId4" cstate="print">
            <a:extLst>
              <a:ext uri="{28A0092B-C50C-407E-A947-70E740481C1C}">
                <a14:useLocalDpi xmlns:a14="http://schemas.microsoft.com/office/drawing/2010/main" val="0"/>
              </a:ext>
            </a:extLst>
          </a:blip>
          <a:srcRect l="-9202"/>
          <a:stretch>
            <a:fillRect/>
          </a:stretch>
        </p:blipFill>
        <p:spPr bwMode="auto">
          <a:xfrm>
            <a:off x="3059832" y="2420888"/>
            <a:ext cx="360040" cy="2016224"/>
          </a:xfrm>
          <a:prstGeom prst="rect">
            <a:avLst/>
          </a:prstGeom>
          <a:noFill/>
        </p:spPr>
      </p:pic>
      <p:pic>
        <p:nvPicPr>
          <p:cNvPr id="42" name="Picture 3" descr="C:\Users\Liam\Documents\Design\NCETM\04 Images for B1 PPTs\Final PNG files\ncetm_mm_sp1_se22_aw008.png"/>
          <p:cNvPicPr>
            <a:picLocks noChangeAspect="1" noChangeArrowheads="1"/>
          </p:cNvPicPr>
          <p:nvPr/>
        </p:nvPicPr>
        <p:blipFill>
          <a:blip r:embed="rId4" cstate="print">
            <a:extLst>
              <a:ext uri="{28A0092B-C50C-407E-A947-70E740481C1C}">
                <a14:useLocalDpi xmlns:a14="http://schemas.microsoft.com/office/drawing/2010/main" val="0"/>
              </a:ext>
            </a:extLst>
          </a:blip>
          <a:srcRect l="-9202"/>
          <a:stretch>
            <a:fillRect/>
          </a:stretch>
        </p:blipFill>
        <p:spPr bwMode="auto">
          <a:xfrm>
            <a:off x="3419872" y="2420888"/>
            <a:ext cx="360040" cy="2016224"/>
          </a:xfrm>
          <a:prstGeom prst="rect">
            <a:avLst/>
          </a:prstGeom>
          <a:noFill/>
        </p:spPr>
      </p:pic>
      <p:pic>
        <p:nvPicPr>
          <p:cNvPr id="50" name="Picture 3" descr="C:\Users\Liam\Documents\Design\NCETM\04 Images for B1 PPTs\Final PNG files\ncetm_mm_sp1_se22_aw008.png"/>
          <p:cNvPicPr>
            <a:picLocks noChangeAspect="1" noChangeArrowheads="1"/>
          </p:cNvPicPr>
          <p:nvPr/>
        </p:nvPicPr>
        <p:blipFill>
          <a:blip r:embed="rId4" cstate="print">
            <a:extLst>
              <a:ext uri="{28A0092B-C50C-407E-A947-70E740481C1C}">
                <a14:useLocalDpi xmlns:a14="http://schemas.microsoft.com/office/drawing/2010/main" val="0"/>
              </a:ext>
            </a:extLst>
          </a:blip>
          <a:srcRect l="-9202"/>
          <a:stretch>
            <a:fillRect/>
          </a:stretch>
        </p:blipFill>
        <p:spPr bwMode="auto">
          <a:xfrm>
            <a:off x="3779912" y="2420888"/>
            <a:ext cx="360040" cy="2016224"/>
          </a:xfrm>
          <a:prstGeom prst="rect">
            <a:avLst/>
          </a:prstGeom>
          <a:noFill/>
        </p:spPr>
      </p:pic>
      <p:pic>
        <p:nvPicPr>
          <p:cNvPr id="109" name="Picture 3" descr="C:\Users\Liam\Documents\Design\NCETM\04 Images for B1 PPTs\Final PNG files\ncetm_mm_sp1_se22_aw008.png"/>
          <p:cNvPicPr>
            <a:picLocks noChangeAspect="1" noChangeArrowheads="1"/>
          </p:cNvPicPr>
          <p:nvPr/>
        </p:nvPicPr>
        <p:blipFill>
          <a:blip r:embed="rId4" cstate="print">
            <a:extLst>
              <a:ext uri="{28A0092B-C50C-407E-A947-70E740481C1C}">
                <a14:useLocalDpi xmlns:a14="http://schemas.microsoft.com/office/drawing/2010/main" val="0"/>
              </a:ext>
            </a:extLst>
          </a:blip>
          <a:srcRect l="-9202"/>
          <a:stretch>
            <a:fillRect/>
          </a:stretch>
        </p:blipFill>
        <p:spPr bwMode="auto">
          <a:xfrm>
            <a:off x="4139952" y="2420888"/>
            <a:ext cx="360040" cy="2016224"/>
          </a:xfrm>
          <a:prstGeom prst="rect">
            <a:avLst/>
          </a:prstGeom>
          <a:noFill/>
        </p:spPr>
      </p:pic>
      <p:pic>
        <p:nvPicPr>
          <p:cNvPr id="110" name="Picture 3" descr="C:\Users\Liam\Documents\Design\NCETM\04 Images for B1 PPTs\Final PNG files\ncetm_mm_sp1_se22_aw008.png"/>
          <p:cNvPicPr>
            <a:picLocks noChangeAspect="1" noChangeArrowheads="1"/>
          </p:cNvPicPr>
          <p:nvPr/>
        </p:nvPicPr>
        <p:blipFill>
          <a:blip r:embed="rId4" cstate="print">
            <a:extLst>
              <a:ext uri="{28A0092B-C50C-407E-A947-70E740481C1C}">
                <a14:useLocalDpi xmlns:a14="http://schemas.microsoft.com/office/drawing/2010/main" val="0"/>
              </a:ext>
            </a:extLst>
          </a:blip>
          <a:srcRect l="-9202"/>
          <a:stretch>
            <a:fillRect/>
          </a:stretch>
        </p:blipFill>
        <p:spPr bwMode="auto">
          <a:xfrm>
            <a:off x="4499992" y="2420888"/>
            <a:ext cx="360040" cy="2016224"/>
          </a:xfrm>
          <a:prstGeom prst="rect">
            <a:avLst/>
          </a:prstGeom>
          <a:noFill/>
        </p:spPr>
      </p:pic>
      <p:pic>
        <p:nvPicPr>
          <p:cNvPr id="111" name="Picture 3" descr="C:\Users\Liam\Documents\Design\NCETM\04 Images for B1 PPTs\Final PNG files\ncetm_mm_sp1_se22_aw008.png"/>
          <p:cNvPicPr>
            <a:picLocks noChangeAspect="1" noChangeArrowheads="1"/>
          </p:cNvPicPr>
          <p:nvPr/>
        </p:nvPicPr>
        <p:blipFill>
          <a:blip r:embed="rId4" cstate="print">
            <a:extLst>
              <a:ext uri="{28A0092B-C50C-407E-A947-70E740481C1C}">
                <a14:useLocalDpi xmlns:a14="http://schemas.microsoft.com/office/drawing/2010/main" val="0"/>
              </a:ext>
            </a:extLst>
          </a:blip>
          <a:srcRect l="-9202"/>
          <a:stretch>
            <a:fillRect/>
          </a:stretch>
        </p:blipFill>
        <p:spPr bwMode="auto">
          <a:xfrm>
            <a:off x="4860032" y="2420888"/>
            <a:ext cx="360040" cy="2016224"/>
          </a:xfrm>
          <a:prstGeom prst="rect">
            <a:avLst/>
          </a:prstGeom>
          <a:noFill/>
        </p:spPr>
      </p:pic>
      <p:pic>
        <p:nvPicPr>
          <p:cNvPr id="112" name="Picture 3" descr="C:\Users\Liam\Documents\Design\NCETM\04 Images for B1 PPTs\Final PNG files\ncetm_mm_sp1_se22_aw008.png"/>
          <p:cNvPicPr>
            <a:picLocks noChangeAspect="1" noChangeArrowheads="1"/>
          </p:cNvPicPr>
          <p:nvPr/>
        </p:nvPicPr>
        <p:blipFill>
          <a:blip r:embed="rId4" cstate="print">
            <a:extLst>
              <a:ext uri="{28A0092B-C50C-407E-A947-70E740481C1C}">
                <a14:useLocalDpi xmlns:a14="http://schemas.microsoft.com/office/drawing/2010/main" val="0"/>
              </a:ext>
            </a:extLst>
          </a:blip>
          <a:srcRect l="-9202"/>
          <a:stretch>
            <a:fillRect/>
          </a:stretch>
        </p:blipFill>
        <p:spPr bwMode="auto">
          <a:xfrm>
            <a:off x="5220072" y="2420888"/>
            <a:ext cx="360040" cy="2016224"/>
          </a:xfrm>
          <a:prstGeom prst="rect">
            <a:avLst/>
          </a:prstGeom>
          <a:noFill/>
        </p:spPr>
      </p:pic>
      <p:pic>
        <p:nvPicPr>
          <p:cNvPr id="113" name="Picture 3" descr="C:\Users\Liam\Documents\Design\NCETM\04 Images for B1 PPTs\Final PNG files\ncetm_mm_sp1_se22_aw008.png"/>
          <p:cNvPicPr>
            <a:picLocks noChangeAspect="1" noChangeArrowheads="1"/>
          </p:cNvPicPr>
          <p:nvPr/>
        </p:nvPicPr>
        <p:blipFill>
          <a:blip r:embed="rId4" cstate="print">
            <a:extLst>
              <a:ext uri="{28A0092B-C50C-407E-A947-70E740481C1C}">
                <a14:useLocalDpi xmlns:a14="http://schemas.microsoft.com/office/drawing/2010/main" val="0"/>
              </a:ext>
            </a:extLst>
          </a:blip>
          <a:srcRect l="-9202"/>
          <a:stretch>
            <a:fillRect/>
          </a:stretch>
        </p:blipFill>
        <p:spPr bwMode="auto">
          <a:xfrm>
            <a:off x="5580112" y="2420888"/>
            <a:ext cx="360040" cy="2016224"/>
          </a:xfrm>
          <a:prstGeom prst="rect">
            <a:avLst/>
          </a:prstGeom>
          <a:noFill/>
        </p:spPr>
      </p:pic>
      <p:pic>
        <p:nvPicPr>
          <p:cNvPr id="119" name="Picture 3" descr="C:\Users\Liam\Documents\Design\NCETM\04 Images for B1 PPTs\Final PNG files\ncetm_mm_sp1_se22_aw008.png"/>
          <p:cNvPicPr>
            <a:picLocks noChangeAspect="1" noChangeArrowheads="1"/>
          </p:cNvPicPr>
          <p:nvPr/>
        </p:nvPicPr>
        <p:blipFill>
          <a:blip r:embed="rId4" cstate="print">
            <a:extLst>
              <a:ext uri="{28A0092B-C50C-407E-A947-70E740481C1C}">
                <a14:useLocalDpi xmlns:a14="http://schemas.microsoft.com/office/drawing/2010/main" val="0"/>
              </a:ext>
            </a:extLst>
          </a:blip>
          <a:srcRect l="-9202"/>
          <a:stretch>
            <a:fillRect/>
          </a:stretch>
        </p:blipFill>
        <p:spPr bwMode="auto">
          <a:xfrm>
            <a:off x="5940152" y="2420888"/>
            <a:ext cx="360040" cy="2016224"/>
          </a:xfrm>
          <a:prstGeom prst="rect">
            <a:avLst/>
          </a:prstGeom>
          <a:noFill/>
        </p:spPr>
      </p:pic>
      <p:pic>
        <p:nvPicPr>
          <p:cNvPr id="121" name="Picture 3" descr="C:\Users\Liam\Documents\Design\NCETM\04 Images for B1 PPTs\Final PNG files\ncetm_mm_sp1_se22_aw008.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8249"/>
          <a:stretch/>
        </p:blipFill>
        <p:spPr bwMode="auto">
          <a:xfrm>
            <a:off x="3419872" y="2466072"/>
            <a:ext cx="2088232" cy="1980224"/>
          </a:xfrm>
          <a:prstGeom prst="rect">
            <a:avLst/>
          </a:prstGeom>
          <a:noFill/>
        </p:spPr>
      </p:pic>
      <p:sp>
        <p:nvSpPr>
          <p:cNvPr id="65" name="TextBox 64">
            <a:extLst>
              <a:ext uri="{FF2B5EF4-FFF2-40B4-BE49-F238E27FC236}">
                <a16:creationId xmlns:a16="http://schemas.microsoft.com/office/drawing/2014/main" id="{914ED729-A56C-45F5-8085-B0FA8BB72E3A}"/>
              </a:ext>
            </a:extLst>
          </p:cNvPr>
          <p:cNvSpPr txBox="1"/>
          <p:nvPr/>
        </p:nvSpPr>
        <p:spPr bwMode="auto">
          <a:xfrm>
            <a:off x="2578374" y="4428000"/>
            <a:ext cx="576064"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buNone/>
            </a:pPr>
            <a:r>
              <a:rPr lang="en-GB" sz="1700" dirty="0">
                <a:latin typeface="Myriad Pro Semibold" charset="0"/>
                <a:ea typeface="Myriad Pro Semibold" charset="0"/>
                <a:cs typeface="Myriad Pro Semibold" charset="0"/>
              </a:rPr>
              <a:t>0.1</a:t>
            </a:r>
          </a:p>
        </p:txBody>
      </p:sp>
      <p:sp>
        <p:nvSpPr>
          <p:cNvPr id="64" name="TextBox 63">
            <a:extLst>
              <a:ext uri="{FF2B5EF4-FFF2-40B4-BE49-F238E27FC236}">
                <a16:creationId xmlns:a16="http://schemas.microsoft.com/office/drawing/2014/main" id="{AB6F801F-0EAC-4B60-A3F9-20A78A6CEA77}"/>
              </a:ext>
            </a:extLst>
          </p:cNvPr>
          <p:cNvSpPr txBox="1"/>
          <p:nvPr/>
        </p:nvSpPr>
        <p:spPr bwMode="auto">
          <a:xfrm>
            <a:off x="2771450" y="4428000"/>
            <a:ext cx="576064"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buNone/>
            </a:pPr>
            <a:r>
              <a:rPr lang="en-GB" sz="1700" dirty="0">
                <a:latin typeface="Myriad Pro Semibold" charset="0"/>
                <a:ea typeface="Myriad Pro Semibold" charset="0"/>
                <a:cs typeface="Myriad Pro Semibold" charset="0"/>
              </a:rPr>
              <a:t>0.2</a:t>
            </a:r>
          </a:p>
        </p:txBody>
      </p:sp>
      <p:sp>
        <p:nvSpPr>
          <p:cNvPr id="60" name="TextBox 59"/>
          <p:cNvSpPr txBox="1"/>
          <p:nvPr/>
        </p:nvSpPr>
        <p:spPr bwMode="auto">
          <a:xfrm>
            <a:off x="2952232" y="4428000"/>
            <a:ext cx="576064"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buNone/>
            </a:pPr>
            <a:r>
              <a:rPr lang="en-GB" sz="1700" dirty="0">
                <a:latin typeface="Myriad Pro Semibold" charset="0"/>
                <a:ea typeface="Myriad Pro Semibold" charset="0"/>
                <a:cs typeface="Myriad Pro Semibold" charset="0"/>
              </a:rPr>
              <a:t>0.3</a:t>
            </a:r>
          </a:p>
        </p:txBody>
      </p:sp>
      <p:sp>
        <p:nvSpPr>
          <p:cNvPr id="55" name="TextBox 54"/>
          <p:cNvSpPr txBox="1"/>
          <p:nvPr/>
        </p:nvSpPr>
        <p:spPr bwMode="auto">
          <a:xfrm>
            <a:off x="3114232" y="4428000"/>
            <a:ext cx="576064"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buNone/>
            </a:pPr>
            <a:r>
              <a:rPr lang="en-GB" sz="1700" dirty="0">
                <a:latin typeface="Myriad Pro Semibold" charset="0"/>
                <a:ea typeface="Myriad Pro Semibold" charset="0"/>
                <a:cs typeface="Myriad Pro Semibold" charset="0"/>
              </a:rPr>
              <a:t>0.4</a:t>
            </a:r>
          </a:p>
        </p:txBody>
      </p:sp>
      <p:sp>
        <p:nvSpPr>
          <p:cNvPr id="77" name="TextBox 76"/>
          <p:cNvSpPr txBox="1"/>
          <p:nvPr/>
        </p:nvSpPr>
        <p:spPr bwMode="auto">
          <a:xfrm>
            <a:off x="3276232" y="4428000"/>
            <a:ext cx="576064"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buNone/>
            </a:pPr>
            <a:r>
              <a:rPr lang="en-GB" sz="1700" dirty="0">
                <a:latin typeface="Myriad Pro Semibold" charset="0"/>
                <a:ea typeface="Myriad Pro Semibold" charset="0"/>
                <a:cs typeface="Myriad Pro Semibold" charset="0"/>
              </a:rPr>
              <a:t>0.5</a:t>
            </a:r>
          </a:p>
        </p:txBody>
      </p:sp>
      <p:sp>
        <p:nvSpPr>
          <p:cNvPr id="82" name="TextBox 81"/>
          <p:cNvSpPr txBox="1"/>
          <p:nvPr/>
        </p:nvSpPr>
        <p:spPr bwMode="auto">
          <a:xfrm>
            <a:off x="3491880" y="4428000"/>
            <a:ext cx="576064"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buNone/>
            </a:pPr>
            <a:r>
              <a:rPr lang="en-GB" sz="1700" dirty="0">
                <a:latin typeface="Myriad Pro Semibold" charset="0"/>
                <a:ea typeface="Myriad Pro Semibold" charset="0"/>
                <a:cs typeface="Myriad Pro Semibold" charset="0"/>
              </a:rPr>
              <a:t>0.6</a:t>
            </a:r>
          </a:p>
        </p:txBody>
      </p:sp>
      <p:sp>
        <p:nvSpPr>
          <p:cNvPr id="87" name="TextBox 86"/>
          <p:cNvSpPr txBox="1"/>
          <p:nvPr/>
        </p:nvSpPr>
        <p:spPr bwMode="auto">
          <a:xfrm>
            <a:off x="3672232" y="4428000"/>
            <a:ext cx="576064"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buNone/>
            </a:pPr>
            <a:r>
              <a:rPr lang="en-GB" sz="1700" dirty="0">
                <a:latin typeface="Myriad Pro Semibold" charset="0"/>
                <a:ea typeface="Myriad Pro Semibold" charset="0"/>
                <a:cs typeface="Myriad Pro Semibold" charset="0"/>
              </a:rPr>
              <a:t>0.7</a:t>
            </a:r>
          </a:p>
        </p:txBody>
      </p:sp>
      <p:sp>
        <p:nvSpPr>
          <p:cNvPr id="92" name="TextBox 91"/>
          <p:cNvSpPr txBox="1"/>
          <p:nvPr/>
        </p:nvSpPr>
        <p:spPr bwMode="auto">
          <a:xfrm>
            <a:off x="3851920" y="4428000"/>
            <a:ext cx="576064"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buNone/>
            </a:pPr>
            <a:r>
              <a:rPr lang="en-GB" sz="1700" dirty="0">
                <a:latin typeface="Myriad Pro Semibold" charset="0"/>
                <a:ea typeface="Myriad Pro Semibold" charset="0"/>
                <a:cs typeface="Myriad Pro Semibold" charset="0"/>
              </a:rPr>
              <a:t>0.8</a:t>
            </a:r>
          </a:p>
        </p:txBody>
      </p:sp>
      <p:sp>
        <p:nvSpPr>
          <p:cNvPr id="97" name="TextBox 96"/>
          <p:cNvSpPr txBox="1"/>
          <p:nvPr/>
        </p:nvSpPr>
        <p:spPr bwMode="auto">
          <a:xfrm>
            <a:off x="4032232" y="4428000"/>
            <a:ext cx="576064"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buNone/>
            </a:pPr>
            <a:r>
              <a:rPr lang="en-GB" sz="1700" dirty="0">
                <a:latin typeface="Myriad Pro Semibold" charset="0"/>
                <a:ea typeface="Myriad Pro Semibold" charset="0"/>
                <a:cs typeface="Myriad Pro Semibold" charset="0"/>
              </a:rPr>
              <a:t>0.9</a:t>
            </a:r>
          </a:p>
        </p:txBody>
      </p:sp>
      <p:sp>
        <p:nvSpPr>
          <p:cNvPr id="63" name="TextBox 62">
            <a:extLst>
              <a:ext uri="{FF2B5EF4-FFF2-40B4-BE49-F238E27FC236}">
                <a16:creationId xmlns:a16="http://schemas.microsoft.com/office/drawing/2014/main" id="{C3B6AC5F-4D11-4DA1-835E-5181D08B9038}"/>
              </a:ext>
            </a:extLst>
          </p:cNvPr>
          <p:cNvSpPr txBox="1"/>
          <p:nvPr/>
        </p:nvSpPr>
        <p:spPr bwMode="auto">
          <a:xfrm>
            <a:off x="4126217" y="4428000"/>
            <a:ext cx="576064"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buNone/>
            </a:pPr>
            <a:r>
              <a:rPr lang="en-GB" sz="1700" dirty="0">
                <a:latin typeface="Myriad Pro Semibold" charset="0"/>
                <a:ea typeface="Myriad Pro Semibold" charset="0"/>
                <a:cs typeface="Myriad Pro Semibold" charset="0"/>
              </a:rPr>
              <a:t>1</a:t>
            </a:r>
          </a:p>
        </p:txBody>
      </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5"/>
                                        </p:tgtEl>
                                      </p:cBhvr>
                                    </p:animEffect>
                                    <p:set>
                                      <p:cBhvr>
                                        <p:cTn id="7" dur="1" fill="hold">
                                          <p:stCondLst>
                                            <p:cond delay="499"/>
                                          </p:stCondLst>
                                        </p:cTn>
                                        <p:tgtEl>
                                          <p:spTgt spid="6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4"/>
                                        </p:tgtEl>
                                      </p:cBhvr>
                                    </p:animEffect>
                                    <p:set>
                                      <p:cBhvr>
                                        <p:cTn id="20" dur="1" fill="hold">
                                          <p:stCondLst>
                                            <p:cond delay="499"/>
                                          </p:stCondLst>
                                        </p:cTn>
                                        <p:tgtEl>
                                          <p:spTgt spid="64"/>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25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childTnLst>
                          </p:cTn>
                        </p:par>
                        <p:par>
                          <p:cTn id="25" fill="hold">
                            <p:stCondLst>
                              <p:cond delay="1250"/>
                            </p:stCondLst>
                            <p:childTnLst>
                              <p:par>
                                <p:cTn id="26" presetID="10" presetClass="entr" presetSubtype="0" fill="hold" grpId="0" nodeType="after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60"/>
                                        </p:tgtEl>
                                      </p:cBhvr>
                                    </p:animEffect>
                                    <p:set>
                                      <p:cBhvr>
                                        <p:cTn id="33" dur="1" fill="hold">
                                          <p:stCondLst>
                                            <p:cond delay="499"/>
                                          </p:stCondLst>
                                        </p:cTn>
                                        <p:tgtEl>
                                          <p:spTgt spid="60"/>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nodeType="afterEffect">
                                  <p:stCondLst>
                                    <p:cond delay="25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childTnLst>
                          </p:cTn>
                        </p:par>
                        <p:par>
                          <p:cTn id="38" fill="hold">
                            <p:stCondLst>
                              <p:cond delay="1250"/>
                            </p:stCondLst>
                            <p:childTnLst>
                              <p:par>
                                <p:cTn id="39" presetID="10" presetClass="entr" presetSubtype="0"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500"/>
                                        <p:tgtEl>
                                          <p:spTgt spid="5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55"/>
                                        </p:tgtEl>
                                      </p:cBhvr>
                                    </p:animEffect>
                                    <p:set>
                                      <p:cBhvr>
                                        <p:cTn id="46" dur="1" fill="hold">
                                          <p:stCondLst>
                                            <p:cond delay="499"/>
                                          </p:stCondLst>
                                        </p:cTn>
                                        <p:tgtEl>
                                          <p:spTgt spid="55"/>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250"/>
                                  </p:stCondLst>
                                  <p:childTnLst>
                                    <p:set>
                                      <p:cBhvr>
                                        <p:cTn id="49" dur="1" fill="hold">
                                          <p:stCondLst>
                                            <p:cond delay="0"/>
                                          </p:stCondLst>
                                        </p:cTn>
                                        <p:tgtEl>
                                          <p:spTgt spid="109"/>
                                        </p:tgtEl>
                                        <p:attrNameLst>
                                          <p:attrName>style.visibility</p:attrName>
                                        </p:attrNameLst>
                                      </p:cBhvr>
                                      <p:to>
                                        <p:strVal val="visible"/>
                                      </p:to>
                                    </p:set>
                                    <p:animEffect transition="in" filter="fade">
                                      <p:cBhvr>
                                        <p:cTn id="50" dur="500"/>
                                        <p:tgtEl>
                                          <p:spTgt spid="109"/>
                                        </p:tgtEl>
                                      </p:cBhvr>
                                    </p:animEffect>
                                  </p:childTnLst>
                                </p:cTn>
                              </p:par>
                            </p:childTnLst>
                          </p:cTn>
                        </p:par>
                        <p:par>
                          <p:cTn id="51" fill="hold">
                            <p:stCondLst>
                              <p:cond delay="125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77"/>
                                        </p:tgtEl>
                                      </p:cBhvr>
                                    </p:animEffect>
                                    <p:set>
                                      <p:cBhvr>
                                        <p:cTn id="59" dur="1" fill="hold">
                                          <p:stCondLst>
                                            <p:cond delay="499"/>
                                          </p:stCondLst>
                                        </p:cTn>
                                        <p:tgtEl>
                                          <p:spTgt spid="77"/>
                                        </p:tgtEl>
                                        <p:attrNameLst>
                                          <p:attrName>style.visibility</p:attrName>
                                        </p:attrNameLst>
                                      </p:cBhvr>
                                      <p:to>
                                        <p:strVal val="hidden"/>
                                      </p:to>
                                    </p:set>
                                  </p:childTnLst>
                                </p:cTn>
                              </p:par>
                            </p:childTnLst>
                          </p:cTn>
                        </p:par>
                        <p:par>
                          <p:cTn id="60" fill="hold">
                            <p:stCondLst>
                              <p:cond delay="500"/>
                            </p:stCondLst>
                            <p:childTnLst>
                              <p:par>
                                <p:cTn id="61" presetID="10" presetClass="entr" presetSubtype="0" fill="hold" nodeType="afterEffect">
                                  <p:stCondLst>
                                    <p:cond delay="250"/>
                                  </p:stCondLst>
                                  <p:childTnLst>
                                    <p:set>
                                      <p:cBhvr>
                                        <p:cTn id="62" dur="1" fill="hold">
                                          <p:stCondLst>
                                            <p:cond delay="0"/>
                                          </p:stCondLst>
                                        </p:cTn>
                                        <p:tgtEl>
                                          <p:spTgt spid="110"/>
                                        </p:tgtEl>
                                        <p:attrNameLst>
                                          <p:attrName>style.visibility</p:attrName>
                                        </p:attrNameLst>
                                      </p:cBhvr>
                                      <p:to>
                                        <p:strVal val="visible"/>
                                      </p:to>
                                    </p:set>
                                    <p:animEffect transition="in" filter="fade">
                                      <p:cBhvr>
                                        <p:cTn id="63" dur="500"/>
                                        <p:tgtEl>
                                          <p:spTgt spid="110"/>
                                        </p:tgtEl>
                                      </p:cBhvr>
                                    </p:animEffect>
                                  </p:childTnLst>
                                </p:cTn>
                              </p:par>
                            </p:childTnLst>
                          </p:cTn>
                        </p:par>
                        <p:par>
                          <p:cTn id="64" fill="hold">
                            <p:stCondLst>
                              <p:cond delay="1250"/>
                            </p:stCondLst>
                            <p:childTnLst>
                              <p:par>
                                <p:cTn id="65" presetID="10" presetClass="entr" presetSubtype="0" fill="hold" grpId="0"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fade">
                                      <p:cBhvr>
                                        <p:cTn id="67" dur="500"/>
                                        <p:tgtEl>
                                          <p:spTgt spid="8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82"/>
                                        </p:tgtEl>
                                      </p:cBhvr>
                                    </p:animEffect>
                                    <p:set>
                                      <p:cBhvr>
                                        <p:cTn id="72" dur="1" fill="hold">
                                          <p:stCondLst>
                                            <p:cond delay="499"/>
                                          </p:stCondLst>
                                        </p:cTn>
                                        <p:tgtEl>
                                          <p:spTgt spid="82"/>
                                        </p:tgtEl>
                                        <p:attrNameLst>
                                          <p:attrName>style.visibility</p:attrName>
                                        </p:attrNameLst>
                                      </p:cBhvr>
                                      <p:to>
                                        <p:strVal val="hidden"/>
                                      </p:to>
                                    </p:set>
                                  </p:childTnLst>
                                </p:cTn>
                              </p:par>
                            </p:childTnLst>
                          </p:cTn>
                        </p:par>
                        <p:par>
                          <p:cTn id="73" fill="hold">
                            <p:stCondLst>
                              <p:cond delay="500"/>
                            </p:stCondLst>
                            <p:childTnLst>
                              <p:par>
                                <p:cTn id="74" presetID="10" presetClass="entr" presetSubtype="0" fill="hold" nodeType="afterEffect">
                                  <p:stCondLst>
                                    <p:cond delay="250"/>
                                  </p:stCondLst>
                                  <p:childTnLst>
                                    <p:set>
                                      <p:cBhvr>
                                        <p:cTn id="75" dur="1" fill="hold">
                                          <p:stCondLst>
                                            <p:cond delay="0"/>
                                          </p:stCondLst>
                                        </p:cTn>
                                        <p:tgtEl>
                                          <p:spTgt spid="111"/>
                                        </p:tgtEl>
                                        <p:attrNameLst>
                                          <p:attrName>style.visibility</p:attrName>
                                        </p:attrNameLst>
                                      </p:cBhvr>
                                      <p:to>
                                        <p:strVal val="visible"/>
                                      </p:to>
                                    </p:set>
                                    <p:animEffect transition="in" filter="fade">
                                      <p:cBhvr>
                                        <p:cTn id="76" dur="500"/>
                                        <p:tgtEl>
                                          <p:spTgt spid="111"/>
                                        </p:tgtEl>
                                      </p:cBhvr>
                                    </p:animEffect>
                                  </p:childTnLst>
                                </p:cTn>
                              </p:par>
                            </p:childTnLst>
                          </p:cTn>
                        </p:par>
                        <p:par>
                          <p:cTn id="77" fill="hold">
                            <p:stCondLst>
                              <p:cond delay="1250"/>
                            </p:stCondLst>
                            <p:childTnLst>
                              <p:par>
                                <p:cTn id="78" presetID="10" presetClass="entr" presetSubtype="0" fill="hold" grpId="0"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500"/>
                                        <p:tgtEl>
                                          <p:spTgt spid="8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1" nodeType="clickEffect">
                                  <p:stCondLst>
                                    <p:cond delay="0"/>
                                  </p:stCondLst>
                                  <p:childTnLst>
                                    <p:animEffect transition="out" filter="fade">
                                      <p:cBhvr>
                                        <p:cTn id="84" dur="500"/>
                                        <p:tgtEl>
                                          <p:spTgt spid="87"/>
                                        </p:tgtEl>
                                      </p:cBhvr>
                                    </p:animEffect>
                                    <p:set>
                                      <p:cBhvr>
                                        <p:cTn id="85" dur="1" fill="hold">
                                          <p:stCondLst>
                                            <p:cond delay="499"/>
                                          </p:stCondLst>
                                        </p:cTn>
                                        <p:tgtEl>
                                          <p:spTgt spid="87"/>
                                        </p:tgtEl>
                                        <p:attrNameLst>
                                          <p:attrName>style.visibility</p:attrName>
                                        </p:attrNameLst>
                                      </p:cBhvr>
                                      <p:to>
                                        <p:strVal val="hidden"/>
                                      </p:to>
                                    </p:set>
                                  </p:childTnLst>
                                </p:cTn>
                              </p:par>
                            </p:childTnLst>
                          </p:cTn>
                        </p:par>
                        <p:par>
                          <p:cTn id="86" fill="hold">
                            <p:stCondLst>
                              <p:cond delay="500"/>
                            </p:stCondLst>
                            <p:childTnLst>
                              <p:par>
                                <p:cTn id="87" presetID="10" presetClass="entr" presetSubtype="0" fill="hold" nodeType="afterEffect">
                                  <p:stCondLst>
                                    <p:cond delay="250"/>
                                  </p:stCondLst>
                                  <p:childTnLst>
                                    <p:set>
                                      <p:cBhvr>
                                        <p:cTn id="88" dur="1" fill="hold">
                                          <p:stCondLst>
                                            <p:cond delay="0"/>
                                          </p:stCondLst>
                                        </p:cTn>
                                        <p:tgtEl>
                                          <p:spTgt spid="112"/>
                                        </p:tgtEl>
                                        <p:attrNameLst>
                                          <p:attrName>style.visibility</p:attrName>
                                        </p:attrNameLst>
                                      </p:cBhvr>
                                      <p:to>
                                        <p:strVal val="visible"/>
                                      </p:to>
                                    </p:set>
                                    <p:animEffect transition="in" filter="fade">
                                      <p:cBhvr>
                                        <p:cTn id="89" dur="500"/>
                                        <p:tgtEl>
                                          <p:spTgt spid="112"/>
                                        </p:tgtEl>
                                      </p:cBhvr>
                                    </p:animEffect>
                                  </p:childTnLst>
                                </p:cTn>
                              </p:par>
                            </p:childTnLst>
                          </p:cTn>
                        </p:par>
                        <p:par>
                          <p:cTn id="90" fill="hold">
                            <p:stCondLst>
                              <p:cond delay="1250"/>
                            </p:stCondLst>
                            <p:childTnLst>
                              <p:par>
                                <p:cTn id="91" presetID="10" presetClass="entr" presetSubtype="0" fill="hold" grpId="0" nodeType="afterEffect">
                                  <p:stCondLst>
                                    <p:cond delay="0"/>
                                  </p:stCondLst>
                                  <p:childTnLst>
                                    <p:set>
                                      <p:cBhvr>
                                        <p:cTn id="92" dur="1" fill="hold">
                                          <p:stCondLst>
                                            <p:cond delay="0"/>
                                          </p:stCondLst>
                                        </p:cTn>
                                        <p:tgtEl>
                                          <p:spTgt spid="92"/>
                                        </p:tgtEl>
                                        <p:attrNameLst>
                                          <p:attrName>style.visibility</p:attrName>
                                        </p:attrNameLst>
                                      </p:cBhvr>
                                      <p:to>
                                        <p:strVal val="visible"/>
                                      </p:to>
                                    </p:set>
                                    <p:animEffect transition="in" filter="fade">
                                      <p:cBhvr>
                                        <p:cTn id="93" dur="500"/>
                                        <p:tgtEl>
                                          <p:spTgt spid="92"/>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1" nodeType="clickEffect">
                                  <p:stCondLst>
                                    <p:cond delay="0"/>
                                  </p:stCondLst>
                                  <p:childTnLst>
                                    <p:animEffect transition="out" filter="fade">
                                      <p:cBhvr>
                                        <p:cTn id="97" dur="500"/>
                                        <p:tgtEl>
                                          <p:spTgt spid="92"/>
                                        </p:tgtEl>
                                      </p:cBhvr>
                                    </p:animEffect>
                                    <p:set>
                                      <p:cBhvr>
                                        <p:cTn id="98" dur="1" fill="hold">
                                          <p:stCondLst>
                                            <p:cond delay="499"/>
                                          </p:stCondLst>
                                        </p:cTn>
                                        <p:tgtEl>
                                          <p:spTgt spid="92"/>
                                        </p:tgtEl>
                                        <p:attrNameLst>
                                          <p:attrName>style.visibility</p:attrName>
                                        </p:attrNameLst>
                                      </p:cBhvr>
                                      <p:to>
                                        <p:strVal val="hidden"/>
                                      </p:to>
                                    </p:set>
                                  </p:childTnLst>
                                </p:cTn>
                              </p:par>
                            </p:childTnLst>
                          </p:cTn>
                        </p:par>
                        <p:par>
                          <p:cTn id="99" fill="hold">
                            <p:stCondLst>
                              <p:cond delay="500"/>
                            </p:stCondLst>
                            <p:childTnLst>
                              <p:par>
                                <p:cTn id="100" presetID="10" presetClass="entr" presetSubtype="0" fill="hold" nodeType="afterEffect">
                                  <p:stCondLst>
                                    <p:cond delay="250"/>
                                  </p:stCondLst>
                                  <p:childTnLst>
                                    <p:set>
                                      <p:cBhvr>
                                        <p:cTn id="101" dur="1" fill="hold">
                                          <p:stCondLst>
                                            <p:cond delay="0"/>
                                          </p:stCondLst>
                                        </p:cTn>
                                        <p:tgtEl>
                                          <p:spTgt spid="113"/>
                                        </p:tgtEl>
                                        <p:attrNameLst>
                                          <p:attrName>style.visibility</p:attrName>
                                        </p:attrNameLst>
                                      </p:cBhvr>
                                      <p:to>
                                        <p:strVal val="visible"/>
                                      </p:to>
                                    </p:set>
                                    <p:animEffect transition="in" filter="fade">
                                      <p:cBhvr>
                                        <p:cTn id="102" dur="500"/>
                                        <p:tgtEl>
                                          <p:spTgt spid="113"/>
                                        </p:tgtEl>
                                      </p:cBhvr>
                                    </p:animEffect>
                                  </p:childTnLst>
                                </p:cTn>
                              </p:par>
                            </p:childTnLst>
                          </p:cTn>
                        </p:par>
                        <p:par>
                          <p:cTn id="103" fill="hold">
                            <p:stCondLst>
                              <p:cond delay="1250"/>
                            </p:stCondLst>
                            <p:childTnLst>
                              <p:par>
                                <p:cTn id="104" presetID="10" presetClass="entr" presetSubtype="0"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Effect transition="in" filter="fade">
                                      <p:cBhvr>
                                        <p:cTn id="106" dur="500"/>
                                        <p:tgtEl>
                                          <p:spTgt spid="97"/>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grpId="1" nodeType="clickEffect">
                                  <p:stCondLst>
                                    <p:cond delay="0"/>
                                  </p:stCondLst>
                                  <p:childTnLst>
                                    <p:animEffect transition="out" filter="fade">
                                      <p:cBhvr>
                                        <p:cTn id="110" dur="500"/>
                                        <p:tgtEl>
                                          <p:spTgt spid="97"/>
                                        </p:tgtEl>
                                      </p:cBhvr>
                                    </p:animEffect>
                                    <p:set>
                                      <p:cBhvr>
                                        <p:cTn id="111" dur="1" fill="hold">
                                          <p:stCondLst>
                                            <p:cond delay="499"/>
                                          </p:stCondLst>
                                        </p:cTn>
                                        <p:tgtEl>
                                          <p:spTgt spid="97"/>
                                        </p:tgtEl>
                                        <p:attrNameLst>
                                          <p:attrName>style.visibility</p:attrName>
                                        </p:attrNameLst>
                                      </p:cBhvr>
                                      <p:to>
                                        <p:strVal val="hidden"/>
                                      </p:to>
                                    </p:set>
                                  </p:childTnLst>
                                </p:cTn>
                              </p:par>
                            </p:childTnLst>
                          </p:cTn>
                        </p:par>
                        <p:par>
                          <p:cTn id="112" fill="hold">
                            <p:stCondLst>
                              <p:cond delay="500"/>
                            </p:stCondLst>
                            <p:childTnLst>
                              <p:par>
                                <p:cTn id="113" presetID="10" presetClass="entr" presetSubtype="0" fill="hold" nodeType="afterEffect">
                                  <p:stCondLst>
                                    <p:cond delay="250"/>
                                  </p:stCondLst>
                                  <p:childTnLst>
                                    <p:set>
                                      <p:cBhvr>
                                        <p:cTn id="114" dur="1" fill="hold">
                                          <p:stCondLst>
                                            <p:cond delay="0"/>
                                          </p:stCondLst>
                                        </p:cTn>
                                        <p:tgtEl>
                                          <p:spTgt spid="119"/>
                                        </p:tgtEl>
                                        <p:attrNameLst>
                                          <p:attrName>style.visibility</p:attrName>
                                        </p:attrNameLst>
                                      </p:cBhvr>
                                      <p:to>
                                        <p:strVal val="visible"/>
                                      </p:to>
                                    </p:set>
                                    <p:animEffect transition="in" filter="fade">
                                      <p:cBhvr>
                                        <p:cTn id="115" dur="500"/>
                                        <p:tgtEl>
                                          <p:spTgt spid="119"/>
                                        </p:tgtEl>
                                      </p:cBhvr>
                                    </p:animEffect>
                                  </p:childTnLst>
                                </p:cTn>
                              </p:par>
                            </p:childTnLst>
                          </p:cTn>
                        </p:par>
                        <p:par>
                          <p:cTn id="116" fill="hold">
                            <p:stCondLst>
                              <p:cond delay="1250"/>
                            </p:stCondLst>
                            <p:childTnLst>
                              <p:par>
                                <p:cTn id="117" presetID="10" presetClass="entr" presetSubtype="0" fill="hold" grpId="0" nodeType="afterEffect">
                                  <p:stCondLst>
                                    <p:cond delay="0"/>
                                  </p:stCondLst>
                                  <p:childTnLst>
                                    <p:set>
                                      <p:cBhvr>
                                        <p:cTn id="118" dur="1" fill="hold">
                                          <p:stCondLst>
                                            <p:cond delay="0"/>
                                          </p:stCondLst>
                                        </p:cTn>
                                        <p:tgtEl>
                                          <p:spTgt spid="63"/>
                                        </p:tgtEl>
                                        <p:attrNameLst>
                                          <p:attrName>style.visibility</p:attrName>
                                        </p:attrNameLst>
                                      </p:cBhvr>
                                      <p:to>
                                        <p:strVal val="visible"/>
                                      </p:to>
                                    </p:set>
                                    <p:animEffect transition="in" filter="fade">
                                      <p:cBhvr>
                                        <p:cTn id="119" dur="500"/>
                                        <p:tgtEl>
                                          <p:spTgt spid="63"/>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nodeType="clickEffect">
                                  <p:stCondLst>
                                    <p:cond delay="0"/>
                                  </p:stCondLst>
                                  <p:childTnLst>
                                    <p:animEffect transition="out" filter="fade">
                                      <p:cBhvr>
                                        <p:cTn id="123" dur="500"/>
                                        <p:tgtEl>
                                          <p:spTgt spid="36"/>
                                        </p:tgtEl>
                                      </p:cBhvr>
                                    </p:animEffect>
                                    <p:set>
                                      <p:cBhvr>
                                        <p:cTn id="124" dur="1" fill="hold">
                                          <p:stCondLst>
                                            <p:cond delay="499"/>
                                          </p:stCondLst>
                                        </p:cTn>
                                        <p:tgtEl>
                                          <p:spTgt spid="36"/>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42"/>
                                        </p:tgtEl>
                                      </p:cBhvr>
                                    </p:animEffect>
                                    <p:set>
                                      <p:cBhvr>
                                        <p:cTn id="127" dur="1" fill="hold">
                                          <p:stCondLst>
                                            <p:cond delay="499"/>
                                          </p:stCondLst>
                                        </p:cTn>
                                        <p:tgtEl>
                                          <p:spTgt spid="42"/>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50"/>
                                        </p:tgtEl>
                                      </p:cBhvr>
                                    </p:animEffect>
                                    <p:set>
                                      <p:cBhvr>
                                        <p:cTn id="130" dur="1" fill="hold">
                                          <p:stCondLst>
                                            <p:cond delay="499"/>
                                          </p:stCondLst>
                                        </p:cTn>
                                        <p:tgtEl>
                                          <p:spTgt spid="50"/>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109"/>
                                        </p:tgtEl>
                                      </p:cBhvr>
                                    </p:animEffect>
                                    <p:set>
                                      <p:cBhvr>
                                        <p:cTn id="133" dur="1" fill="hold">
                                          <p:stCondLst>
                                            <p:cond delay="499"/>
                                          </p:stCondLst>
                                        </p:cTn>
                                        <p:tgtEl>
                                          <p:spTgt spid="109"/>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110"/>
                                        </p:tgtEl>
                                      </p:cBhvr>
                                    </p:animEffect>
                                    <p:set>
                                      <p:cBhvr>
                                        <p:cTn id="136" dur="1" fill="hold">
                                          <p:stCondLst>
                                            <p:cond delay="499"/>
                                          </p:stCondLst>
                                        </p:cTn>
                                        <p:tgtEl>
                                          <p:spTgt spid="110"/>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111"/>
                                        </p:tgtEl>
                                      </p:cBhvr>
                                    </p:animEffect>
                                    <p:set>
                                      <p:cBhvr>
                                        <p:cTn id="139" dur="1" fill="hold">
                                          <p:stCondLst>
                                            <p:cond delay="499"/>
                                          </p:stCondLst>
                                        </p:cTn>
                                        <p:tgtEl>
                                          <p:spTgt spid="111"/>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112"/>
                                        </p:tgtEl>
                                      </p:cBhvr>
                                    </p:animEffect>
                                    <p:set>
                                      <p:cBhvr>
                                        <p:cTn id="142" dur="1" fill="hold">
                                          <p:stCondLst>
                                            <p:cond delay="499"/>
                                          </p:stCondLst>
                                        </p:cTn>
                                        <p:tgtEl>
                                          <p:spTgt spid="112"/>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500"/>
                                        <p:tgtEl>
                                          <p:spTgt spid="113"/>
                                        </p:tgtEl>
                                      </p:cBhvr>
                                    </p:animEffect>
                                    <p:set>
                                      <p:cBhvr>
                                        <p:cTn id="145" dur="1" fill="hold">
                                          <p:stCondLst>
                                            <p:cond delay="499"/>
                                          </p:stCondLst>
                                        </p:cTn>
                                        <p:tgtEl>
                                          <p:spTgt spid="113"/>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500"/>
                                        <p:tgtEl>
                                          <p:spTgt spid="119"/>
                                        </p:tgtEl>
                                      </p:cBhvr>
                                    </p:animEffect>
                                    <p:set>
                                      <p:cBhvr>
                                        <p:cTn id="148" dur="1" fill="hold">
                                          <p:stCondLst>
                                            <p:cond delay="499"/>
                                          </p:stCondLst>
                                        </p:cTn>
                                        <p:tgtEl>
                                          <p:spTgt spid="119"/>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500"/>
                                        <p:tgtEl>
                                          <p:spTgt spid="27"/>
                                        </p:tgtEl>
                                      </p:cBhvr>
                                    </p:animEffect>
                                    <p:set>
                                      <p:cBhvr>
                                        <p:cTn id="151" dur="1" fill="hold">
                                          <p:stCondLst>
                                            <p:cond delay="499"/>
                                          </p:stCondLst>
                                        </p:cTn>
                                        <p:tgtEl>
                                          <p:spTgt spid="27"/>
                                        </p:tgtEl>
                                        <p:attrNameLst>
                                          <p:attrName>style.visibility</p:attrName>
                                        </p:attrNameLst>
                                      </p:cBhvr>
                                      <p:to>
                                        <p:strVal val="hidden"/>
                                      </p:to>
                                    </p:set>
                                  </p:childTnLst>
                                </p:cTn>
                              </p:par>
                            </p:childTnLst>
                          </p:cTn>
                        </p:par>
                        <p:par>
                          <p:cTn id="152" fill="hold">
                            <p:stCondLst>
                              <p:cond delay="500"/>
                            </p:stCondLst>
                            <p:childTnLst>
                              <p:par>
                                <p:cTn id="153" presetID="10" presetClass="entr" presetSubtype="0" fill="hold" nodeType="afterEffect">
                                  <p:stCondLst>
                                    <p:cond delay="0"/>
                                  </p:stCondLst>
                                  <p:childTnLst>
                                    <p:set>
                                      <p:cBhvr>
                                        <p:cTn id="154" dur="1" fill="hold">
                                          <p:stCondLst>
                                            <p:cond delay="0"/>
                                          </p:stCondLst>
                                        </p:cTn>
                                        <p:tgtEl>
                                          <p:spTgt spid="121"/>
                                        </p:tgtEl>
                                        <p:attrNameLst>
                                          <p:attrName>style.visibility</p:attrName>
                                        </p:attrNameLst>
                                      </p:cBhvr>
                                      <p:to>
                                        <p:strVal val="visible"/>
                                      </p:to>
                                    </p:set>
                                    <p:animEffect transition="in" filter="fade">
                                      <p:cBhvr>
                                        <p:cTn id="155"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4" grpId="0"/>
      <p:bldP spid="64" grpId="1"/>
      <p:bldP spid="60" grpId="0"/>
      <p:bldP spid="60" grpId="1"/>
      <p:bldP spid="55" grpId="0"/>
      <p:bldP spid="55" grpId="1"/>
      <p:bldP spid="77" grpId="0"/>
      <p:bldP spid="77" grpId="1"/>
      <p:bldP spid="82" grpId="0"/>
      <p:bldP spid="82" grpId="1"/>
      <p:bldP spid="87" grpId="0"/>
      <p:bldP spid="87" grpId="1"/>
      <p:bldP spid="92" grpId="0"/>
      <p:bldP spid="92" grpId="1"/>
      <p:bldP spid="97" grpId="0"/>
      <p:bldP spid="97" grpId="1"/>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1.23 Tenths – step 3:2</a:t>
            </a:r>
          </a:p>
        </p:txBody>
      </p:sp>
      <p:pic>
        <p:nvPicPr>
          <p:cNvPr id="7170" name="Picture 2" descr="C:\Users\Liam\Documents\Design\NCETM\04 Images for B1 PPTs\Final PNG files\ncetm_mm_sp1_se22_aw00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277" y="3284984"/>
            <a:ext cx="7907446" cy="648072"/>
          </a:xfrm>
          <a:prstGeom prst="rect">
            <a:avLst/>
          </a:prstGeom>
          <a:noFill/>
        </p:spPr>
      </p:pic>
      <p:sp>
        <p:nvSpPr>
          <p:cNvPr id="27" name="Arc 26"/>
          <p:cNvSpPr/>
          <p:nvPr/>
        </p:nvSpPr>
        <p:spPr bwMode="auto">
          <a:xfrm rot="21417979" flipH="1">
            <a:off x="612009" y="4005063"/>
            <a:ext cx="72000" cy="504056"/>
          </a:xfrm>
          <a:prstGeom prst="arc">
            <a:avLst/>
          </a:prstGeom>
          <a:noFill/>
          <a:ln w="28575">
            <a:solidFill>
              <a:schemeClr val="bg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8" name="Arc 27"/>
          <p:cNvSpPr/>
          <p:nvPr/>
        </p:nvSpPr>
        <p:spPr bwMode="auto">
          <a:xfrm rot="20864740" flipH="1">
            <a:off x="622030" y="3006769"/>
            <a:ext cx="145829" cy="496800"/>
          </a:xfrm>
          <a:prstGeom prst="arc">
            <a:avLst/>
          </a:prstGeom>
          <a:noFill/>
          <a:ln w="28575">
            <a:solidFill>
              <a:schemeClr val="bg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9" name="TextBox 28">
            <a:extLst>
              <a:ext uri="{FF2B5EF4-FFF2-40B4-BE49-F238E27FC236}">
                <a16:creationId xmlns:a16="http://schemas.microsoft.com/office/drawing/2014/main" id="{08B7843E-6546-43EE-A3E7-10D31D0D2806}"/>
              </a:ext>
            </a:extLst>
          </p:cNvPr>
          <p:cNvSpPr txBox="1"/>
          <p:nvPr/>
        </p:nvSpPr>
        <p:spPr bwMode="auto">
          <a:xfrm>
            <a:off x="526505" y="3925077"/>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30" name="TextBox 29">
            <a:extLst>
              <a:ext uri="{FF2B5EF4-FFF2-40B4-BE49-F238E27FC236}">
                <a16:creationId xmlns:a16="http://schemas.microsoft.com/office/drawing/2014/main" id="{333E845F-81D4-4EE9-AE60-5E0A8C9A5D45}"/>
              </a:ext>
            </a:extLst>
          </p:cNvPr>
          <p:cNvSpPr txBox="1"/>
          <p:nvPr/>
        </p:nvSpPr>
        <p:spPr bwMode="auto">
          <a:xfrm>
            <a:off x="1172264" y="3925077"/>
            <a:ext cx="58541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0.1</a:t>
            </a:r>
          </a:p>
        </p:txBody>
      </p:sp>
      <p:sp>
        <p:nvSpPr>
          <p:cNvPr id="31" name="TextBox 30">
            <a:extLst>
              <a:ext uri="{FF2B5EF4-FFF2-40B4-BE49-F238E27FC236}">
                <a16:creationId xmlns:a16="http://schemas.microsoft.com/office/drawing/2014/main" id="{252A9FFD-EAA1-485C-8DAF-0F8D29F0D5F2}"/>
              </a:ext>
            </a:extLst>
          </p:cNvPr>
          <p:cNvSpPr txBox="1"/>
          <p:nvPr/>
        </p:nvSpPr>
        <p:spPr bwMode="auto">
          <a:xfrm>
            <a:off x="1931866" y="3925077"/>
            <a:ext cx="5854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0.2</a:t>
            </a:r>
          </a:p>
        </p:txBody>
      </p:sp>
      <p:sp>
        <p:nvSpPr>
          <p:cNvPr id="32" name="TextBox 31">
            <a:extLst>
              <a:ext uri="{FF2B5EF4-FFF2-40B4-BE49-F238E27FC236}">
                <a16:creationId xmlns:a16="http://schemas.microsoft.com/office/drawing/2014/main" id="{38864E99-2A48-4477-9F7A-6F4EC91E8954}"/>
              </a:ext>
            </a:extLst>
          </p:cNvPr>
          <p:cNvSpPr txBox="1"/>
          <p:nvPr/>
        </p:nvSpPr>
        <p:spPr bwMode="auto">
          <a:xfrm>
            <a:off x="2691469" y="3925077"/>
            <a:ext cx="5854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0.3</a:t>
            </a:r>
          </a:p>
        </p:txBody>
      </p:sp>
      <p:sp>
        <p:nvSpPr>
          <p:cNvPr id="33" name="TextBox 32">
            <a:extLst>
              <a:ext uri="{FF2B5EF4-FFF2-40B4-BE49-F238E27FC236}">
                <a16:creationId xmlns:a16="http://schemas.microsoft.com/office/drawing/2014/main" id="{65DB4B02-249B-4FFF-85F1-7519B166762E}"/>
              </a:ext>
            </a:extLst>
          </p:cNvPr>
          <p:cNvSpPr txBox="1"/>
          <p:nvPr/>
        </p:nvSpPr>
        <p:spPr bwMode="auto">
          <a:xfrm>
            <a:off x="3451072" y="3925077"/>
            <a:ext cx="5854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0.4</a:t>
            </a:r>
          </a:p>
        </p:txBody>
      </p:sp>
      <p:sp>
        <p:nvSpPr>
          <p:cNvPr id="34" name="TextBox 33">
            <a:extLst>
              <a:ext uri="{FF2B5EF4-FFF2-40B4-BE49-F238E27FC236}">
                <a16:creationId xmlns:a16="http://schemas.microsoft.com/office/drawing/2014/main" id="{1578939C-E883-494B-A936-B83DB7DD2B05}"/>
              </a:ext>
            </a:extLst>
          </p:cNvPr>
          <p:cNvSpPr txBox="1"/>
          <p:nvPr/>
        </p:nvSpPr>
        <p:spPr bwMode="auto">
          <a:xfrm>
            <a:off x="4207500" y="3925077"/>
            <a:ext cx="58541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0.5</a:t>
            </a:r>
          </a:p>
        </p:txBody>
      </p:sp>
      <p:sp>
        <p:nvSpPr>
          <p:cNvPr id="35" name="TextBox 34">
            <a:extLst>
              <a:ext uri="{FF2B5EF4-FFF2-40B4-BE49-F238E27FC236}">
                <a16:creationId xmlns:a16="http://schemas.microsoft.com/office/drawing/2014/main" id="{21406C83-D179-48E6-8F95-06A5C469C916}"/>
              </a:ext>
            </a:extLst>
          </p:cNvPr>
          <p:cNvSpPr txBox="1"/>
          <p:nvPr/>
        </p:nvSpPr>
        <p:spPr bwMode="auto">
          <a:xfrm>
            <a:off x="4970277" y="3925077"/>
            <a:ext cx="58541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0.6</a:t>
            </a:r>
          </a:p>
        </p:txBody>
      </p:sp>
      <p:sp>
        <p:nvSpPr>
          <p:cNvPr id="36" name="TextBox 35">
            <a:extLst>
              <a:ext uri="{FF2B5EF4-FFF2-40B4-BE49-F238E27FC236}">
                <a16:creationId xmlns:a16="http://schemas.microsoft.com/office/drawing/2014/main" id="{F19184DD-954B-436E-AAF7-9A98DCE353D7}"/>
              </a:ext>
            </a:extLst>
          </p:cNvPr>
          <p:cNvSpPr txBox="1"/>
          <p:nvPr/>
        </p:nvSpPr>
        <p:spPr bwMode="auto">
          <a:xfrm>
            <a:off x="5729879" y="3925077"/>
            <a:ext cx="58541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0.7</a:t>
            </a:r>
          </a:p>
        </p:txBody>
      </p:sp>
      <p:sp>
        <p:nvSpPr>
          <p:cNvPr id="37" name="TextBox 36">
            <a:extLst>
              <a:ext uri="{FF2B5EF4-FFF2-40B4-BE49-F238E27FC236}">
                <a16:creationId xmlns:a16="http://schemas.microsoft.com/office/drawing/2014/main" id="{ECF6C411-132C-4BAF-BF1A-C1A7A90F0E02}"/>
              </a:ext>
            </a:extLst>
          </p:cNvPr>
          <p:cNvSpPr txBox="1"/>
          <p:nvPr/>
        </p:nvSpPr>
        <p:spPr bwMode="auto">
          <a:xfrm>
            <a:off x="6489481" y="3925077"/>
            <a:ext cx="58541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0.8</a:t>
            </a:r>
          </a:p>
        </p:txBody>
      </p:sp>
      <p:sp>
        <p:nvSpPr>
          <p:cNvPr id="38" name="TextBox 37">
            <a:extLst>
              <a:ext uri="{FF2B5EF4-FFF2-40B4-BE49-F238E27FC236}">
                <a16:creationId xmlns:a16="http://schemas.microsoft.com/office/drawing/2014/main" id="{FFC9204B-CC86-41AC-B4CA-4F7A25903C41}"/>
              </a:ext>
            </a:extLst>
          </p:cNvPr>
          <p:cNvSpPr txBox="1"/>
          <p:nvPr/>
        </p:nvSpPr>
        <p:spPr bwMode="auto">
          <a:xfrm>
            <a:off x="7249083" y="3925077"/>
            <a:ext cx="5854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0.9</a:t>
            </a:r>
          </a:p>
        </p:txBody>
      </p:sp>
      <p:sp>
        <p:nvSpPr>
          <p:cNvPr id="40" name="TextBox 39">
            <a:extLst>
              <a:ext uri="{FF2B5EF4-FFF2-40B4-BE49-F238E27FC236}">
                <a16:creationId xmlns:a16="http://schemas.microsoft.com/office/drawing/2014/main" id="{EDD55B11-EC32-4028-9037-6BFA09E7DDBF}"/>
              </a:ext>
            </a:extLst>
          </p:cNvPr>
          <p:cNvSpPr txBox="1"/>
          <p:nvPr/>
        </p:nvSpPr>
        <p:spPr bwMode="auto">
          <a:xfrm>
            <a:off x="8126159" y="3925077"/>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17" name="TextBox 16">
            <a:extLst>
              <a:ext uri="{FF2B5EF4-FFF2-40B4-BE49-F238E27FC236}">
                <a16:creationId xmlns:a16="http://schemas.microsoft.com/office/drawing/2014/main" id="{2BCC5106-995B-4375-ABFE-D745347DC94A}"/>
              </a:ext>
            </a:extLst>
          </p:cNvPr>
          <p:cNvSpPr txBox="1"/>
          <p:nvPr/>
        </p:nvSpPr>
        <p:spPr bwMode="auto">
          <a:xfrm>
            <a:off x="402235" y="4342316"/>
            <a:ext cx="5854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0.0</a:t>
            </a:r>
          </a:p>
        </p:txBody>
      </p:sp>
      <p:sp>
        <p:nvSpPr>
          <p:cNvPr id="18" name="TextBox 17">
            <a:extLst>
              <a:ext uri="{FF2B5EF4-FFF2-40B4-BE49-F238E27FC236}">
                <a16:creationId xmlns:a16="http://schemas.microsoft.com/office/drawing/2014/main" id="{92CD8E7C-A34D-47C5-A641-B64E593269FF}"/>
              </a:ext>
            </a:extLst>
          </p:cNvPr>
          <p:cNvSpPr txBox="1"/>
          <p:nvPr/>
        </p:nvSpPr>
        <p:spPr bwMode="auto">
          <a:xfrm>
            <a:off x="8010123" y="4342316"/>
            <a:ext cx="5854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5" grpId="0"/>
      <p:bldP spid="36" grpId="0"/>
      <p:bldP spid="37" grpId="0"/>
      <p:bldP spid="38" grpId="0"/>
      <p:bldP spid="40"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369394-7248-480A-8972-3BBB2081DD12}"/>
              </a:ext>
            </a:extLst>
          </p:cNvPr>
          <p:cNvSpPr>
            <a:spLocks noGrp="1"/>
          </p:cNvSpPr>
          <p:nvPr>
            <p:ph type="body" sz="quarter" idx="11"/>
          </p:nvPr>
        </p:nvSpPr>
        <p:spPr/>
        <p:txBody>
          <a:bodyPr/>
          <a:lstStyle/>
          <a:p>
            <a:r>
              <a:rPr lang="en-GB" dirty="0"/>
              <a:t>1.23 Tenths – step 3:2</a:t>
            </a:r>
          </a:p>
        </p:txBody>
      </p:sp>
      <p:graphicFrame>
        <p:nvGraphicFramePr>
          <p:cNvPr id="4" name="Table 3">
            <a:extLst>
              <a:ext uri="{FF2B5EF4-FFF2-40B4-BE49-F238E27FC236}">
                <a16:creationId xmlns:a16="http://schemas.microsoft.com/office/drawing/2014/main" id="{92B53787-C5CA-4B1B-9761-FBFFB7AD2961}"/>
              </a:ext>
            </a:extLst>
          </p:cNvPr>
          <p:cNvGraphicFramePr>
            <a:graphicFrameLocks noGrp="1"/>
          </p:cNvGraphicFramePr>
          <p:nvPr>
            <p:extLst>
              <p:ext uri="{D42A27DB-BD31-4B8C-83A1-F6EECF244321}">
                <p14:modId xmlns:p14="http://schemas.microsoft.com/office/powerpoint/2010/main" val="3062504441"/>
              </p:ext>
            </p:extLst>
          </p:nvPr>
        </p:nvGraphicFramePr>
        <p:xfrm>
          <a:off x="509588" y="2414746"/>
          <a:ext cx="8124825" cy="2028508"/>
        </p:xfrm>
        <a:graphic>
          <a:graphicData uri="http://schemas.openxmlformats.org/drawingml/2006/table">
            <a:tbl>
              <a:tblPr firstRow="1" firstCol="1" bandRow="1">
                <a:tableStyleId>{5C22544A-7EE6-4342-B048-85BDC9FD1C3A}</a:tableStyleId>
              </a:tblPr>
              <a:tblGrid>
                <a:gridCol w="902265">
                  <a:extLst>
                    <a:ext uri="{9D8B030D-6E8A-4147-A177-3AD203B41FA5}">
                      <a16:colId xmlns:a16="http://schemas.microsoft.com/office/drawing/2014/main" val="3037520595"/>
                    </a:ext>
                  </a:extLst>
                </a:gridCol>
                <a:gridCol w="902265">
                  <a:extLst>
                    <a:ext uri="{9D8B030D-6E8A-4147-A177-3AD203B41FA5}">
                      <a16:colId xmlns:a16="http://schemas.microsoft.com/office/drawing/2014/main" val="86219131"/>
                    </a:ext>
                  </a:extLst>
                </a:gridCol>
                <a:gridCol w="903745">
                  <a:extLst>
                    <a:ext uri="{9D8B030D-6E8A-4147-A177-3AD203B41FA5}">
                      <a16:colId xmlns:a16="http://schemas.microsoft.com/office/drawing/2014/main" val="1912100643"/>
                    </a:ext>
                  </a:extLst>
                </a:gridCol>
                <a:gridCol w="902265">
                  <a:extLst>
                    <a:ext uri="{9D8B030D-6E8A-4147-A177-3AD203B41FA5}">
                      <a16:colId xmlns:a16="http://schemas.microsoft.com/office/drawing/2014/main" val="3343308771"/>
                    </a:ext>
                  </a:extLst>
                </a:gridCol>
                <a:gridCol w="902265">
                  <a:extLst>
                    <a:ext uri="{9D8B030D-6E8A-4147-A177-3AD203B41FA5}">
                      <a16:colId xmlns:a16="http://schemas.microsoft.com/office/drawing/2014/main" val="2274020088"/>
                    </a:ext>
                  </a:extLst>
                </a:gridCol>
                <a:gridCol w="903745">
                  <a:extLst>
                    <a:ext uri="{9D8B030D-6E8A-4147-A177-3AD203B41FA5}">
                      <a16:colId xmlns:a16="http://schemas.microsoft.com/office/drawing/2014/main" val="3756743772"/>
                    </a:ext>
                  </a:extLst>
                </a:gridCol>
                <a:gridCol w="902265">
                  <a:extLst>
                    <a:ext uri="{9D8B030D-6E8A-4147-A177-3AD203B41FA5}">
                      <a16:colId xmlns:a16="http://schemas.microsoft.com/office/drawing/2014/main" val="451023023"/>
                    </a:ext>
                  </a:extLst>
                </a:gridCol>
                <a:gridCol w="902265">
                  <a:extLst>
                    <a:ext uri="{9D8B030D-6E8A-4147-A177-3AD203B41FA5}">
                      <a16:colId xmlns:a16="http://schemas.microsoft.com/office/drawing/2014/main" val="3395283871"/>
                    </a:ext>
                  </a:extLst>
                </a:gridCol>
                <a:gridCol w="903745">
                  <a:extLst>
                    <a:ext uri="{9D8B030D-6E8A-4147-A177-3AD203B41FA5}">
                      <a16:colId xmlns:a16="http://schemas.microsoft.com/office/drawing/2014/main" val="4279156930"/>
                    </a:ext>
                  </a:extLst>
                </a:gridCol>
              </a:tblGrid>
              <a:tr h="507127">
                <a:tc>
                  <a:txBody>
                    <a:bodyPr/>
                    <a:lstStyle/>
                    <a:p>
                      <a:pPr algn="r">
                        <a:spcBef>
                          <a:spcPts val="400"/>
                        </a:spcBef>
                        <a:spcAft>
                          <a:spcPts val="400"/>
                        </a:spcAft>
                      </a:pPr>
                      <a:r>
                        <a:rPr lang="en-GB" sz="2400" b="0" dirty="0">
                          <a:solidFill>
                            <a:schemeClr val="tx1"/>
                          </a:solidFill>
                          <a:effectLst/>
                          <a:latin typeface="Myriad Pro Semibold"/>
                        </a:rPr>
                        <a:t>100</a:t>
                      </a:r>
                      <a:r>
                        <a:rPr lang="en-GB" sz="2400" b="0" dirty="0">
                          <a:solidFill>
                            <a:schemeClr val="bg1"/>
                          </a:solidFill>
                          <a:effectLst/>
                          <a:latin typeface="Myriad Pro Semibold"/>
                        </a:rPr>
                        <a:t>.0</a:t>
                      </a:r>
                      <a:endParaRPr lang="en-GB" sz="2400" b="0" dirty="0">
                        <a:solidFill>
                          <a:schemeClr val="bg1"/>
                        </a:solidFill>
                        <a:effectLst/>
                        <a:latin typeface="Myriad Pro Semibold"/>
                        <a:ea typeface="Calibri" panose="020F0502020204030204" pitchFamily="34" charset="0"/>
                        <a:cs typeface="Times New Roman" panose="02020603050405020304" pitchFamily="18" charset="0"/>
                      </a:endParaRPr>
                    </a:p>
                  </a:txBody>
                  <a:tcPr marL="0"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Bef>
                          <a:spcPts val="400"/>
                        </a:spcBef>
                        <a:spcAft>
                          <a:spcPts val="400"/>
                        </a:spcAft>
                      </a:pPr>
                      <a:r>
                        <a:rPr lang="en-GB" sz="2400" b="0" dirty="0">
                          <a:solidFill>
                            <a:schemeClr val="tx1"/>
                          </a:solidFill>
                          <a:effectLst/>
                          <a:latin typeface="Myriad Pro Semibold"/>
                        </a:rPr>
                        <a:t>200</a:t>
                      </a:r>
                      <a:r>
                        <a:rPr lang="en-GB" sz="2400" b="0" dirty="0">
                          <a:solidFill>
                            <a:schemeClr val="bg1"/>
                          </a:solidFill>
                          <a:effectLst/>
                          <a:latin typeface="Myriad Pro Semibold"/>
                        </a:rPr>
                        <a:t>.0</a:t>
                      </a:r>
                      <a:endParaRPr lang="en-GB" sz="2400" b="0" dirty="0">
                        <a:solidFill>
                          <a:schemeClr val="bg1"/>
                        </a:solidFill>
                        <a:effectLst/>
                        <a:latin typeface="Myriad Pro Semibold"/>
                        <a:ea typeface="Calibri" panose="020F0502020204030204" pitchFamily="34" charset="0"/>
                        <a:cs typeface="Times New Roman" panose="02020603050405020304" pitchFamily="18" charset="0"/>
                      </a:endParaRPr>
                    </a:p>
                  </a:txBody>
                  <a:tcPr marL="0"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Bef>
                          <a:spcPts val="400"/>
                        </a:spcBef>
                        <a:spcAft>
                          <a:spcPts val="400"/>
                        </a:spcAft>
                      </a:pPr>
                      <a:r>
                        <a:rPr lang="en-GB" sz="2400" b="0" dirty="0">
                          <a:solidFill>
                            <a:schemeClr val="tx1"/>
                          </a:solidFill>
                          <a:effectLst/>
                          <a:latin typeface="Myriad Pro Semibold"/>
                        </a:rPr>
                        <a:t>300</a:t>
                      </a:r>
                      <a:r>
                        <a:rPr lang="en-GB" sz="2400" b="0" dirty="0">
                          <a:solidFill>
                            <a:schemeClr val="bg1"/>
                          </a:solidFill>
                          <a:effectLst/>
                          <a:latin typeface="Myriad Pro Semibold"/>
                        </a:rPr>
                        <a:t>.0</a:t>
                      </a:r>
                      <a:endParaRPr lang="en-GB" sz="2400" b="0" dirty="0">
                        <a:solidFill>
                          <a:schemeClr val="bg1"/>
                        </a:solidFill>
                        <a:effectLst/>
                        <a:latin typeface="Myriad Pro Semibold"/>
                        <a:ea typeface="Calibri" panose="020F0502020204030204" pitchFamily="34" charset="0"/>
                        <a:cs typeface="Times New Roman" panose="02020603050405020304" pitchFamily="18" charset="0"/>
                      </a:endParaRPr>
                    </a:p>
                  </a:txBody>
                  <a:tcPr marL="0"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Bef>
                          <a:spcPts val="400"/>
                        </a:spcBef>
                        <a:spcAft>
                          <a:spcPts val="400"/>
                        </a:spcAft>
                      </a:pPr>
                      <a:r>
                        <a:rPr lang="en-GB" sz="2400" b="0" dirty="0">
                          <a:solidFill>
                            <a:schemeClr val="tx1"/>
                          </a:solidFill>
                          <a:effectLst/>
                          <a:latin typeface="Myriad Pro Semibold"/>
                        </a:rPr>
                        <a:t>400</a:t>
                      </a:r>
                      <a:r>
                        <a:rPr lang="en-GB" sz="2400" b="0" dirty="0">
                          <a:solidFill>
                            <a:schemeClr val="bg1"/>
                          </a:solidFill>
                          <a:effectLst/>
                          <a:latin typeface="Myriad Pro Semibold"/>
                        </a:rPr>
                        <a:t>.0</a:t>
                      </a:r>
                      <a:endParaRPr lang="en-GB" sz="2400" b="0" dirty="0">
                        <a:solidFill>
                          <a:schemeClr val="bg1"/>
                        </a:solidFill>
                        <a:effectLst/>
                        <a:latin typeface="Myriad Pro Semibold"/>
                        <a:ea typeface="Calibri" panose="020F0502020204030204" pitchFamily="34" charset="0"/>
                        <a:cs typeface="Times New Roman" panose="02020603050405020304" pitchFamily="18" charset="0"/>
                      </a:endParaRPr>
                    </a:p>
                  </a:txBody>
                  <a:tcPr marL="0"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Bef>
                          <a:spcPts val="400"/>
                        </a:spcBef>
                        <a:spcAft>
                          <a:spcPts val="400"/>
                        </a:spcAft>
                      </a:pPr>
                      <a:r>
                        <a:rPr lang="en-GB" sz="2400" b="0" dirty="0">
                          <a:solidFill>
                            <a:schemeClr val="tx1"/>
                          </a:solidFill>
                          <a:effectLst/>
                          <a:latin typeface="Myriad Pro Semibold"/>
                        </a:rPr>
                        <a:t>500</a:t>
                      </a:r>
                      <a:r>
                        <a:rPr lang="en-GB" sz="2400" b="0" dirty="0">
                          <a:solidFill>
                            <a:schemeClr val="bg1"/>
                          </a:solidFill>
                          <a:effectLst/>
                          <a:latin typeface="Myriad Pro Semibold"/>
                        </a:rPr>
                        <a:t>.0</a:t>
                      </a:r>
                      <a:endParaRPr lang="en-GB" sz="2400" b="0" dirty="0">
                        <a:solidFill>
                          <a:schemeClr val="bg1"/>
                        </a:solidFill>
                        <a:effectLst/>
                        <a:latin typeface="Myriad Pro Semibold"/>
                        <a:ea typeface="Calibri" panose="020F0502020204030204" pitchFamily="34" charset="0"/>
                        <a:cs typeface="Times New Roman" panose="02020603050405020304" pitchFamily="18" charset="0"/>
                      </a:endParaRPr>
                    </a:p>
                  </a:txBody>
                  <a:tcPr marL="0"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Bef>
                          <a:spcPts val="400"/>
                        </a:spcBef>
                        <a:spcAft>
                          <a:spcPts val="400"/>
                        </a:spcAft>
                      </a:pPr>
                      <a:r>
                        <a:rPr lang="en-GB" sz="2400" b="0" dirty="0">
                          <a:solidFill>
                            <a:schemeClr val="tx1"/>
                          </a:solidFill>
                          <a:effectLst/>
                          <a:latin typeface="Myriad Pro Semibold"/>
                        </a:rPr>
                        <a:t>600</a:t>
                      </a:r>
                      <a:r>
                        <a:rPr lang="en-GB" sz="2400" b="0" dirty="0">
                          <a:solidFill>
                            <a:schemeClr val="bg1"/>
                          </a:solidFill>
                          <a:effectLst/>
                          <a:latin typeface="Myriad Pro Semibold"/>
                        </a:rPr>
                        <a:t>.0</a:t>
                      </a:r>
                      <a:endParaRPr lang="en-GB" sz="2400" b="0" dirty="0">
                        <a:solidFill>
                          <a:schemeClr val="bg1"/>
                        </a:solidFill>
                        <a:effectLst/>
                        <a:latin typeface="Myriad Pro Semibold"/>
                        <a:ea typeface="Calibri" panose="020F0502020204030204" pitchFamily="34" charset="0"/>
                        <a:cs typeface="Times New Roman" panose="02020603050405020304" pitchFamily="18" charset="0"/>
                      </a:endParaRPr>
                    </a:p>
                  </a:txBody>
                  <a:tcPr marL="0"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Bef>
                          <a:spcPts val="400"/>
                        </a:spcBef>
                        <a:spcAft>
                          <a:spcPts val="400"/>
                        </a:spcAft>
                      </a:pPr>
                      <a:r>
                        <a:rPr lang="en-GB" sz="2400" b="0" dirty="0">
                          <a:solidFill>
                            <a:schemeClr val="tx1"/>
                          </a:solidFill>
                          <a:effectLst/>
                          <a:latin typeface="Myriad Pro Semibold"/>
                        </a:rPr>
                        <a:t>700</a:t>
                      </a:r>
                      <a:r>
                        <a:rPr lang="en-GB" sz="2400" b="0" dirty="0">
                          <a:solidFill>
                            <a:schemeClr val="bg1"/>
                          </a:solidFill>
                          <a:effectLst/>
                          <a:latin typeface="Myriad Pro Semibold"/>
                        </a:rPr>
                        <a:t>.0</a:t>
                      </a:r>
                      <a:endParaRPr lang="en-GB" sz="2400" b="0" dirty="0">
                        <a:solidFill>
                          <a:schemeClr val="bg1"/>
                        </a:solidFill>
                        <a:effectLst/>
                        <a:latin typeface="Myriad Pro Semibold"/>
                        <a:ea typeface="Calibri" panose="020F0502020204030204" pitchFamily="34" charset="0"/>
                        <a:cs typeface="Times New Roman" panose="02020603050405020304" pitchFamily="18" charset="0"/>
                      </a:endParaRPr>
                    </a:p>
                  </a:txBody>
                  <a:tcPr marL="0"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Bef>
                          <a:spcPts val="400"/>
                        </a:spcBef>
                        <a:spcAft>
                          <a:spcPts val="400"/>
                        </a:spcAft>
                      </a:pPr>
                      <a:r>
                        <a:rPr lang="en-GB" sz="2400" b="0" dirty="0">
                          <a:solidFill>
                            <a:schemeClr val="tx1"/>
                          </a:solidFill>
                          <a:effectLst/>
                          <a:latin typeface="Myriad Pro Semibold"/>
                        </a:rPr>
                        <a:t>800</a:t>
                      </a:r>
                      <a:r>
                        <a:rPr lang="en-GB" sz="2400" b="0" dirty="0">
                          <a:solidFill>
                            <a:schemeClr val="bg1"/>
                          </a:solidFill>
                          <a:effectLst/>
                          <a:latin typeface="Myriad Pro Semibold"/>
                        </a:rPr>
                        <a:t>.0</a:t>
                      </a:r>
                      <a:endParaRPr lang="en-GB" sz="2400" b="0" dirty="0">
                        <a:solidFill>
                          <a:schemeClr val="bg1"/>
                        </a:solidFill>
                        <a:effectLst/>
                        <a:latin typeface="Myriad Pro Semibold"/>
                        <a:ea typeface="Calibri" panose="020F0502020204030204" pitchFamily="34" charset="0"/>
                        <a:cs typeface="Times New Roman" panose="02020603050405020304" pitchFamily="18" charset="0"/>
                      </a:endParaRPr>
                    </a:p>
                  </a:txBody>
                  <a:tcPr marL="0"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Bef>
                          <a:spcPts val="400"/>
                        </a:spcBef>
                        <a:spcAft>
                          <a:spcPts val="400"/>
                        </a:spcAft>
                      </a:pPr>
                      <a:r>
                        <a:rPr lang="en-GB" sz="2400" b="0" dirty="0">
                          <a:solidFill>
                            <a:schemeClr val="tx1"/>
                          </a:solidFill>
                          <a:effectLst/>
                          <a:latin typeface="Myriad Pro Semibold"/>
                        </a:rPr>
                        <a:t>900</a:t>
                      </a:r>
                      <a:r>
                        <a:rPr lang="en-GB" sz="2400" b="0" dirty="0">
                          <a:solidFill>
                            <a:schemeClr val="bg1"/>
                          </a:solidFill>
                          <a:effectLst/>
                          <a:latin typeface="Myriad Pro Semibold"/>
                        </a:rPr>
                        <a:t>.0</a:t>
                      </a:r>
                      <a:endParaRPr lang="en-GB" sz="2400" b="0" dirty="0">
                        <a:solidFill>
                          <a:schemeClr val="bg1"/>
                        </a:solidFill>
                        <a:effectLst/>
                        <a:latin typeface="Myriad Pro Semibold"/>
                        <a:ea typeface="Calibri" panose="020F0502020204030204" pitchFamily="34" charset="0"/>
                        <a:cs typeface="Times New Roman" panose="02020603050405020304" pitchFamily="18" charset="0"/>
                      </a:endParaRPr>
                    </a:p>
                  </a:txBody>
                  <a:tcPr marL="0"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4328989"/>
                  </a:ext>
                </a:extLst>
              </a:tr>
              <a:tr h="507127">
                <a:tc>
                  <a:txBody>
                    <a:bodyPr/>
                    <a:lstStyle/>
                    <a:p>
                      <a:pPr algn="r">
                        <a:spcBef>
                          <a:spcPts val="400"/>
                        </a:spcBef>
                        <a:spcAft>
                          <a:spcPts val="400"/>
                        </a:spcAft>
                      </a:pPr>
                      <a:r>
                        <a:rPr lang="en-GB" sz="2400" b="0" dirty="0">
                          <a:solidFill>
                            <a:schemeClr val="tx1"/>
                          </a:solidFill>
                          <a:effectLst/>
                          <a:latin typeface="Myriad Pro Semibold"/>
                        </a:rPr>
                        <a:t>10</a:t>
                      </a:r>
                      <a:r>
                        <a:rPr lang="en-GB" sz="2400" b="0" dirty="0">
                          <a:solidFill>
                            <a:schemeClr val="bg1"/>
                          </a:solidFill>
                          <a:effectLst/>
                          <a:latin typeface="Myriad Pro Semibold"/>
                        </a:rPr>
                        <a:t>.0</a:t>
                      </a:r>
                      <a:endParaRPr lang="en-GB" sz="2400" b="0" dirty="0">
                        <a:solidFill>
                          <a:schemeClr val="bg1"/>
                        </a:solidFill>
                        <a:effectLst/>
                        <a:latin typeface="Myriad Pro Semibold"/>
                        <a:ea typeface="Calibri" panose="020F0502020204030204" pitchFamily="34" charset="0"/>
                        <a:cs typeface="Times New Roman" panose="02020603050405020304" pitchFamily="18" charset="0"/>
                      </a:endParaRPr>
                    </a:p>
                  </a:txBody>
                  <a:tcPr marL="0"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Bef>
                          <a:spcPts val="400"/>
                        </a:spcBef>
                        <a:spcAft>
                          <a:spcPts val="400"/>
                        </a:spcAft>
                      </a:pPr>
                      <a:r>
                        <a:rPr lang="en-GB" sz="2400" b="0" dirty="0">
                          <a:solidFill>
                            <a:schemeClr val="tx1"/>
                          </a:solidFill>
                          <a:effectLst/>
                          <a:latin typeface="Myriad Pro Semibold"/>
                        </a:rPr>
                        <a:t>20</a:t>
                      </a:r>
                      <a:r>
                        <a:rPr lang="en-GB" sz="2400" b="0" dirty="0">
                          <a:solidFill>
                            <a:schemeClr val="bg1"/>
                          </a:solidFill>
                          <a:effectLst/>
                          <a:latin typeface="Myriad Pro Semibold"/>
                        </a:rPr>
                        <a:t>.0</a:t>
                      </a:r>
                      <a:endParaRPr lang="en-GB" sz="2400" b="0" dirty="0">
                        <a:solidFill>
                          <a:schemeClr val="bg1"/>
                        </a:solidFill>
                        <a:effectLst/>
                        <a:latin typeface="Myriad Pro Semibold"/>
                        <a:ea typeface="Calibri" panose="020F0502020204030204" pitchFamily="34" charset="0"/>
                        <a:cs typeface="Times New Roman" panose="02020603050405020304" pitchFamily="18" charset="0"/>
                      </a:endParaRPr>
                    </a:p>
                  </a:txBody>
                  <a:tcPr marL="0"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Bef>
                          <a:spcPts val="400"/>
                        </a:spcBef>
                        <a:spcAft>
                          <a:spcPts val="400"/>
                        </a:spcAft>
                      </a:pPr>
                      <a:r>
                        <a:rPr lang="en-GB" sz="2400" b="0" dirty="0">
                          <a:solidFill>
                            <a:schemeClr val="tx1"/>
                          </a:solidFill>
                          <a:effectLst/>
                          <a:latin typeface="Myriad Pro Semibold"/>
                        </a:rPr>
                        <a:t>30</a:t>
                      </a:r>
                      <a:r>
                        <a:rPr lang="en-GB" sz="2400" b="0" dirty="0">
                          <a:solidFill>
                            <a:schemeClr val="bg1"/>
                          </a:solidFill>
                          <a:effectLst/>
                          <a:latin typeface="Myriad Pro Semibold"/>
                        </a:rPr>
                        <a:t>.0</a:t>
                      </a:r>
                      <a:endParaRPr lang="en-GB" sz="2400" b="0" dirty="0">
                        <a:solidFill>
                          <a:schemeClr val="bg1"/>
                        </a:solidFill>
                        <a:effectLst/>
                        <a:latin typeface="Myriad Pro Semibold"/>
                        <a:ea typeface="Calibri" panose="020F0502020204030204" pitchFamily="34" charset="0"/>
                        <a:cs typeface="Times New Roman" panose="02020603050405020304" pitchFamily="18" charset="0"/>
                      </a:endParaRPr>
                    </a:p>
                  </a:txBody>
                  <a:tcPr marL="0"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Bef>
                          <a:spcPts val="400"/>
                        </a:spcBef>
                        <a:spcAft>
                          <a:spcPts val="400"/>
                        </a:spcAft>
                      </a:pPr>
                      <a:r>
                        <a:rPr lang="en-GB" sz="2400" b="0" dirty="0">
                          <a:solidFill>
                            <a:schemeClr val="tx1"/>
                          </a:solidFill>
                          <a:effectLst/>
                          <a:latin typeface="Myriad Pro Semibold"/>
                        </a:rPr>
                        <a:t>40</a:t>
                      </a:r>
                      <a:r>
                        <a:rPr lang="en-GB" sz="2400" b="0" dirty="0">
                          <a:solidFill>
                            <a:schemeClr val="bg1"/>
                          </a:solidFill>
                          <a:effectLst/>
                          <a:latin typeface="Myriad Pro Semibold"/>
                        </a:rPr>
                        <a:t>.0</a:t>
                      </a:r>
                      <a:endParaRPr lang="en-GB" sz="2400" b="0" dirty="0">
                        <a:solidFill>
                          <a:schemeClr val="bg1"/>
                        </a:solidFill>
                        <a:effectLst/>
                        <a:latin typeface="Myriad Pro Semibold"/>
                        <a:ea typeface="Calibri" panose="020F0502020204030204" pitchFamily="34" charset="0"/>
                        <a:cs typeface="Times New Roman" panose="02020603050405020304" pitchFamily="18" charset="0"/>
                      </a:endParaRPr>
                    </a:p>
                  </a:txBody>
                  <a:tcPr marL="0"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Bef>
                          <a:spcPts val="400"/>
                        </a:spcBef>
                        <a:spcAft>
                          <a:spcPts val="400"/>
                        </a:spcAft>
                      </a:pPr>
                      <a:r>
                        <a:rPr lang="en-GB" sz="2400" b="0" dirty="0">
                          <a:solidFill>
                            <a:schemeClr val="tx1"/>
                          </a:solidFill>
                          <a:effectLst/>
                          <a:latin typeface="Myriad Pro Semibold"/>
                        </a:rPr>
                        <a:t>50</a:t>
                      </a:r>
                      <a:r>
                        <a:rPr lang="en-GB" sz="2400" b="0" dirty="0">
                          <a:solidFill>
                            <a:schemeClr val="bg1"/>
                          </a:solidFill>
                          <a:effectLst/>
                          <a:latin typeface="Myriad Pro Semibold"/>
                        </a:rPr>
                        <a:t>.0</a:t>
                      </a:r>
                      <a:endParaRPr lang="en-GB" sz="2400" b="0" dirty="0">
                        <a:solidFill>
                          <a:schemeClr val="bg1"/>
                        </a:solidFill>
                        <a:effectLst/>
                        <a:latin typeface="Myriad Pro Semibold"/>
                        <a:ea typeface="Calibri" panose="020F0502020204030204" pitchFamily="34" charset="0"/>
                        <a:cs typeface="Times New Roman" panose="02020603050405020304" pitchFamily="18" charset="0"/>
                      </a:endParaRPr>
                    </a:p>
                  </a:txBody>
                  <a:tcPr marL="0"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Bef>
                          <a:spcPts val="400"/>
                        </a:spcBef>
                        <a:spcAft>
                          <a:spcPts val="400"/>
                        </a:spcAft>
                      </a:pPr>
                      <a:r>
                        <a:rPr lang="en-GB" sz="2400" b="0" dirty="0">
                          <a:solidFill>
                            <a:schemeClr val="tx1"/>
                          </a:solidFill>
                          <a:effectLst/>
                          <a:latin typeface="Myriad Pro Semibold"/>
                        </a:rPr>
                        <a:t>60</a:t>
                      </a:r>
                      <a:r>
                        <a:rPr lang="en-GB" sz="2400" b="0" dirty="0">
                          <a:solidFill>
                            <a:schemeClr val="bg1"/>
                          </a:solidFill>
                          <a:effectLst/>
                          <a:latin typeface="Myriad Pro Semibold"/>
                        </a:rPr>
                        <a:t>.0</a:t>
                      </a:r>
                      <a:endParaRPr lang="en-GB" sz="2400" b="0" dirty="0">
                        <a:solidFill>
                          <a:schemeClr val="bg1"/>
                        </a:solidFill>
                        <a:effectLst/>
                        <a:latin typeface="Myriad Pro Semibold"/>
                        <a:ea typeface="Calibri" panose="020F0502020204030204" pitchFamily="34" charset="0"/>
                        <a:cs typeface="Times New Roman" panose="02020603050405020304" pitchFamily="18" charset="0"/>
                      </a:endParaRPr>
                    </a:p>
                  </a:txBody>
                  <a:tcPr marL="0"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Bef>
                          <a:spcPts val="400"/>
                        </a:spcBef>
                        <a:spcAft>
                          <a:spcPts val="400"/>
                        </a:spcAft>
                      </a:pPr>
                      <a:r>
                        <a:rPr lang="en-GB" sz="2400" b="0" dirty="0">
                          <a:solidFill>
                            <a:schemeClr val="tx1"/>
                          </a:solidFill>
                          <a:effectLst/>
                          <a:latin typeface="Myriad Pro Semibold"/>
                        </a:rPr>
                        <a:t>70</a:t>
                      </a:r>
                      <a:r>
                        <a:rPr lang="en-GB" sz="2400" b="0" dirty="0">
                          <a:solidFill>
                            <a:schemeClr val="bg1"/>
                          </a:solidFill>
                          <a:effectLst/>
                          <a:latin typeface="Myriad Pro Semibold"/>
                        </a:rPr>
                        <a:t>.0</a:t>
                      </a:r>
                      <a:endParaRPr lang="en-GB" sz="2400" b="0" dirty="0">
                        <a:solidFill>
                          <a:schemeClr val="bg1"/>
                        </a:solidFill>
                        <a:effectLst/>
                        <a:latin typeface="Myriad Pro Semibold"/>
                        <a:ea typeface="Calibri" panose="020F0502020204030204" pitchFamily="34" charset="0"/>
                        <a:cs typeface="Times New Roman" panose="02020603050405020304" pitchFamily="18" charset="0"/>
                      </a:endParaRPr>
                    </a:p>
                  </a:txBody>
                  <a:tcPr marL="0"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Bef>
                          <a:spcPts val="400"/>
                        </a:spcBef>
                        <a:spcAft>
                          <a:spcPts val="400"/>
                        </a:spcAft>
                      </a:pPr>
                      <a:r>
                        <a:rPr lang="en-GB" sz="2400" b="0" dirty="0">
                          <a:solidFill>
                            <a:schemeClr val="tx1"/>
                          </a:solidFill>
                          <a:effectLst/>
                          <a:latin typeface="Myriad Pro Semibold"/>
                        </a:rPr>
                        <a:t>80</a:t>
                      </a:r>
                      <a:r>
                        <a:rPr lang="en-GB" sz="2400" b="0" dirty="0">
                          <a:solidFill>
                            <a:schemeClr val="bg1"/>
                          </a:solidFill>
                          <a:effectLst/>
                          <a:latin typeface="Myriad Pro Semibold"/>
                        </a:rPr>
                        <a:t>.0</a:t>
                      </a:r>
                      <a:endParaRPr lang="en-GB" sz="2400" b="0" dirty="0">
                        <a:solidFill>
                          <a:schemeClr val="bg1"/>
                        </a:solidFill>
                        <a:effectLst/>
                        <a:latin typeface="Myriad Pro Semibold"/>
                        <a:ea typeface="Calibri" panose="020F0502020204030204" pitchFamily="34" charset="0"/>
                        <a:cs typeface="Times New Roman" panose="02020603050405020304" pitchFamily="18" charset="0"/>
                      </a:endParaRPr>
                    </a:p>
                  </a:txBody>
                  <a:tcPr marL="0"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Bef>
                          <a:spcPts val="400"/>
                        </a:spcBef>
                        <a:spcAft>
                          <a:spcPts val="400"/>
                        </a:spcAft>
                      </a:pPr>
                      <a:r>
                        <a:rPr lang="en-GB" sz="2400" b="0" dirty="0">
                          <a:solidFill>
                            <a:schemeClr val="tx1"/>
                          </a:solidFill>
                          <a:effectLst/>
                          <a:latin typeface="Myriad Pro Semibold"/>
                        </a:rPr>
                        <a:t>90</a:t>
                      </a:r>
                      <a:r>
                        <a:rPr lang="en-GB" sz="2400" b="0" dirty="0">
                          <a:solidFill>
                            <a:schemeClr val="bg1"/>
                          </a:solidFill>
                          <a:effectLst/>
                          <a:latin typeface="Myriad Pro Semibold"/>
                        </a:rPr>
                        <a:t>.0</a:t>
                      </a:r>
                      <a:endParaRPr lang="en-GB" sz="2400" b="0" dirty="0">
                        <a:solidFill>
                          <a:schemeClr val="bg1"/>
                        </a:solidFill>
                        <a:effectLst/>
                        <a:latin typeface="Myriad Pro Semibold"/>
                        <a:ea typeface="Calibri" panose="020F0502020204030204" pitchFamily="34" charset="0"/>
                        <a:cs typeface="Times New Roman" panose="02020603050405020304" pitchFamily="18" charset="0"/>
                      </a:endParaRPr>
                    </a:p>
                  </a:txBody>
                  <a:tcPr marL="0"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4480251"/>
                  </a:ext>
                </a:extLst>
              </a:tr>
              <a:tr h="507127">
                <a:tc>
                  <a:txBody>
                    <a:bodyPr/>
                    <a:lstStyle/>
                    <a:p>
                      <a:pPr algn="r">
                        <a:spcBef>
                          <a:spcPts val="400"/>
                        </a:spcBef>
                        <a:spcAft>
                          <a:spcPts val="400"/>
                        </a:spcAft>
                      </a:pPr>
                      <a:r>
                        <a:rPr lang="en-GB" sz="2400" b="0" dirty="0">
                          <a:solidFill>
                            <a:schemeClr val="tx1"/>
                          </a:solidFill>
                          <a:effectLst/>
                          <a:latin typeface="Myriad Pro Semibold"/>
                        </a:rPr>
                        <a:t>1</a:t>
                      </a:r>
                      <a:r>
                        <a:rPr lang="en-GB" sz="2400" b="0" dirty="0">
                          <a:solidFill>
                            <a:schemeClr val="bg1"/>
                          </a:solidFill>
                          <a:effectLst/>
                          <a:latin typeface="Myriad Pro Semibold"/>
                        </a:rPr>
                        <a:t>.0</a:t>
                      </a:r>
                      <a:endParaRPr lang="en-GB" sz="2400" b="0" dirty="0">
                        <a:solidFill>
                          <a:schemeClr val="bg1"/>
                        </a:solidFill>
                        <a:effectLst/>
                        <a:latin typeface="Myriad Pro Semibold"/>
                        <a:ea typeface="Calibri" panose="020F0502020204030204" pitchFamily="34" charset="0"/>
                        <a:cs typeface="Times New Roman" panose="02020603050405020304" pitchFamily="18" charset="0"/>
                      </a:endParaRPr>
                    </a:p>
                  </a:txBody>
                  <a:tcPr marL="0"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Bef>
                          <a:spcPts val="400"/>
                        </a:spcBef>
                        <a:spcAft>
                          <a:spcPts val="400"/>
                        </a:spcAft>
                      </a:pPr>
                      <a:r>
                        <a:rPr lang="en-GB" sz="2400" b="0" dirty="0">
                          <a:solidFill>
                            <a:schemeClr val="tx1"/>
                          </a:solidFill>
                          <a:effectLst/>
                          <a:latin typeface="Myriad Pro Semibold"/>
                        </a:rPr>
                        <a:t>2</a:t>
                      </a:r>
                      <a:r>
                        <a:rPr lang="en-GB" sz="2400" b="0" dirty="0">
                          <a:solidFill>
                            <a:schemeClr val="bg1"/>
                          </a:solidFill>
                          <a:effectLst/>
                          <a:latin typeface="Myriad Pro Semibold"/>
                        </a:rPr>
                        <a:t>.0</a:t>
                      </a:r>
                      <a:endParaRPr lang="en-GB" sz="2400" b="0" dirty="0">
                        <a:solidFill>
                          <a:schemeClr val="bg1"/>
                        </a:solidFill>
                        <a:effectLst/>
                        <a:latin typeface="Myriad Pro Semibold"/>
                        <a:ea typeface="Calibri" panose="020F0502020204030204" pitchFamily="34" charset="0"/>
                        <a:cs typeface="Times New Roman" panose="02020603050405020304" pitchFamily="18" charset="0"/>
                      </a:endParaRPr>
                    </a:p>
                  </a:txBody>
                  <a:tcPr marL="0"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Bef>
                          <a:spcPts val="400"/>
                        </a:spcBef>
                        <a:spcAft>
                          <a:spcPts val="400"/>
                        </a:spcAft>
                      </a:pPr>
                      <a:r>
                        <a:rPr lang="en-GB" sz="2400" b="0" dirty="0">
                          <a:solidFill>
                            <a:schemeClr val="tx1"/>
                          </a:solidFill>
                          <a:effectLst/>
                          <a:latin typeface="Myriad Pro Semibold"/>
                        </a:rPr>
                        <a:t>3</a:t>
                      </a:r>
                      <a:r>
                        <a:rPr lang="en-GB" sz="2400" b="0" dirty="0">
                          <a:solidFill>
                            <a:schemeClr val="bg1"/>
                          </a:solidFill>
                          <a:effectLst/>
                          <a:latin typeface="Myriad Pro Semibold"/>
                        </a:rPr>
                        <a:t>.0</a:t>
                      </a:r>
                      <a:endParaRPr lang="en-GB" sz="2400" b="0" dirty="0">
                        <a:solidFill>
                          <a:schemeClr val="bg1"/>
                        </a:solidFill>
                        <a:effectLst/>
                        <a:latin typeface="Myriad Pro Semibold"/>
                        <a:ea typeface="Calibri" panose="020F0502020204030204" pitchFamily="34" charset="0"/>
                        <a:cs typeface="Times New Roman" panose="02020603050405020304" pitchFamily="18" charset="0"/>
                      </a:endParaRPr>
                    </a:p>
                  </a:txBody>
                  <a:tcPr marL="0"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Bef>
                          <a:spcPts val="400"/>
                        </a:spcBef>
                        <a:spcAft>
                          <a:spcPts val="400"/>
                        </a:spcAft>
                      </a:pPr>
                      <a:r>
                        <a:rPr lang="en-GB" sz="2400" b="0" dirty="0">
                          <a:solidFill>
                            <a:schemeClr val="tx1"/>
                          </a:solidFill>
                          <a:effectLst/>
                          <a:latin typeface="Myriad Pro Semibold"/>
                        </a:rPr>
                        <a:t>4</a:t>
                      </a:r>
                      <a:r>
                        <a:rPr lang="en-GB" sz="2400" b="0" dirty="0">
                          <a:solidFill>
                            <a:schemeClr val="bg1"/>
                          </a:solidFill>
                          <a:effectLst/>
                          <a:latin typeface="Myriad Pro Semibold"/>
                        </a:rPr>
                        <a:t>.0</a:t>
                      </a:r>
                      <a:endParaRPr lang="en-GB" sz="2400" b="0" dirty="0">
                        <a:solidFill>
                          <a:schemeClr val="bg1"/>
                        </a:solidFill>
                        <a:effectLst/>
                        <a:latin typeface="Myriad Pro Semibold"/>
                        <a:ea typeface="Calibri" panose="020F0502020204030204" pitchFamily="34" charset="0"/>
                        <a:cs typeface="Times New Roman" panose="02020603050405020304" pitchFamily="18" charset="0"/>
                      </a:endParaRPr>
                    </a:p>
                  </a:txBody>
                  <a:tcPr marL="0"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Bef>
                          <a:spcPts val="400"/>
                        </a:spcBef>
                        <a:spcAft>
                          <a:spcPts val="400"/>
                        </a:spcAft>
                      </a:pPr>
                      <a:r>
                        <a:rPr lang="en-GB" sz="2400" b="0" dirty="0">
                          <a:solidFill>
                            <a:schemeClr val="tx1"/>
                          </a:solidFill>
                          <a:effectLst/>
                          <a:latin typeface="Myriad Pro Semibold"/>
                        </a:rPr>
                        <a:t>5</a:t>
                      </a:r>
                      <a:r>
                        <a:rPr lang="en-GB" sz="2400" b="0" dirty="0">
                          <a:solidFill>
                            <a:schemeClr val="bg1"/>
                          </a:solidFill>
                          <a:effectLst/>
                          <a:latin typeface="Myriad Pro Semibold"/>
                        </a:rPr>
                        <a:t>.0</a:t>
                      </a:r>
                      <a:endParaRPr lang="en-GB" sz="2400" b="0" dirty="0">
                        <a:solidFill>
                          <a:schemeClr val="bg1"/>
                        </a:solidFill>
                        <a:effectLst/>
                        <a:latin typeface="Myriad Pro Semibold"/>
                        <a:ea typeface="Calibri" panose="020F0502020204030204" pitchFamily="34" charset="0"/>
                        <a:cs typeface="Times New Roman" panose="02020603050405020304" pitchFamily="18" charset="0"/>
                      </a:endParaRPr>
                    </a:p>
                  </a:txBody>
                  <a:tcPr marL="0"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Bef>
                          <a:spcPts val="400"/>
                        </a:spcBef>
                        <a:spcAft>
                          <a:spcPts val="400"/>
                        </a:spcAft>
                      </a:pPr>
                      <a:r>
                        <a:rPr lang="en-GB" sz="2400" b="0" dirty="0">
                          <a:solidFill>
                            <a:schemeClr val="tx1"/>
                          </a:solidFill>
                          <a:effectLst/>
                          <a:latin typeface="Myriad Pro Semibold"/>
                        </a:rPr>
                        <a:t>6</a:t>
                      </a:r>
                      <a:r>
                        <a:rPr lang="en-GB" sz="2400" b="0" dirty="0">
                          <a:solidFill>
                            <a:schemeClr val="bg1"/>
                          </a:solidFill>
                          <a:effectLst/>
                          <a:latin typeface="Myriad Pro Semibold"/>
                        </a:rPr>
                        <a:t>.0</a:t>
                      </a:r>
                      <a:endParaRPr lang="en-GB" sz="2400" b="0" dirty="0">
                        <a:solidFill>
                          <a:schemeClr val="bg1"/>
                        </a:solidFill>
                        <a:effectLst/>
                        <a:latin typeface="Myriad Pro Semibold"/>
                        <a:ea typeface="Calibri" panose="020F0502020204030204" pitchFamily="34" charset="0"/>
                        <a:cs typeface="Times New Roman" panose="02020603050405020304" pitchFamily="18" charset="0"/>
                      </a:endParaRPr>
                    </a:p>
                  </a:txBody>
                  <a:tcPr marL="0"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Bef>
                          <a:spcPts val="400"/>
                        </a:spcBef>
                        <a:spcAft>
                          <a:spcPts val="400"/>
                        </a:spcAft>
                      </a:pPr>
                      <a:r>
                        <a:rPr lang="en-GB" sz="2400" b="0" dirty="0">
                          <a:solidFill>
                            <a:schemeClr val="tx1"/>
                          </a:solidFill>
                          <a:effectLst/>
                          <a:latin typeface="Myriad Pro Semibold"/>
                        </a:rPr>
                        <a:t>7</a:t>
                      </a:r>
                      <a:r>
                        <a:rPr lang="en-GB" sz="2400" b="0" dirty="0">
                          <a:solidFill>
                            <a:schemeClr val="bg1"/>
                          </a:solidFill>
                          <a:effectLst/>
                          <a:latin typeface="Myriad Pro Semibold"/>
                        </a:rPr>
                        <a:t>.0</a:t>
                      </a:r>
                      <a:endParaRPr lang="en-GB" sz="2400" b="0" dirty="0">
                        <a:solidFill>
                          <a:schemeClr val="bg1"/>
                        </a:solidFill>
                        <a:effectLst/>
                        <a:latin typeface="Myriad Pro Semibold"/>
                        <a:ea typeface="Calibri" panose="020F0502020204030204" pitchFamily="34" charset="0"/>
                        <a:cs typeface="Times New Roman" panose="02020603050405020304" pitchFamily="18" charset="0"/>
                      </a:endParaRPr>
                    </a:p>
                  </a:txBody>
                  <a:tcPr marL="0"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Bef>
                          <a:spcPts val="400"/>
                        </a:spcBef>
                        <a:spcAft>
                          <a:spcPts val="400"/>
                        </a:spcAft>
                      </a:pPr>
                      <a:r>
                        <a:rPr lang="en-GB" sz="2400" b="0" dirty="0">
                          <a:solidFill>
                            <a:schemeClr val="tx1"/>
                          </a:solidFill>
                          <a:effectLst/>
                          <a:latin typeface="Myriad Pro Semibold"/>
                        </a:rPr>
                        <a:t>8</a:t>
                      </a:r>
                      <a:r>
                        <a:rPr lang="en-GB" sz="2400" b="0" dirty="0">
                          <a:solidFill>
                            <a:schemeClr val="bg1"/>
                          </a:solidFill>
                          <a:effectLst/>
                          <a:latin typeface="Myriad Pro Semibold"/>
                        </a:rPr>
                        <a:t>.0</a:t>
                      </a:r>
                      <a:endParaRPr lang="en-GB" sz="2400" b="0" dirty="0">
                        <a:solidFill>
                          <a:schemeClr val="bg1"/>
                        </a:solidFill>
                        <a:effectLst/>
                        <a:latin typeface="Myriad Pro Semibold"/>
                        <a:ea typeface="Calibri" panose="020F0502020204030204" pitchFamily="34" charset="0"/>
                        <a:cs typeface="Times New Roman" panose="02020603050405020304" pitchFamily="18" charset="0"/>
                      </a:endParaRPr>
                    </a:p>
                  </a:txBody>
                  <a:tcPr marL="0"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Bef>
                          <a:spcPts val="400"/>
                        </a:spcBef>
                        <a:spcAft>
                          <a:spcPts val="400"/>
                        </a:spcAft>
                      </a:pPr>
                      <a:r>
                        <a:rPr lang="en-GB" sz="2400" b="0" dirty="0">
                          <a:solidFill>
                            <a:schemeClr val="tx1"/>
                          </a:solidFill>
                          <a:effectLst/>
                          <a:latin typeface="Myriad Pro Semibold"/>
                        </a:rPr>
                        <a:t>9</a:t>
                      </a:r>
                      <a:r>
                        <a:rPr lang="en-GB" sz="2400" b="0" dirty="0">
                          <a:solidFill>
                            <a:schemeClr val="bg1"/>
                          </a:solidFill>
                          <a:effectLst/>
                          <a:latin typeface="Myriad Pro Semibold"/>
                        </a:rPr>
                        <a:t>.0</a:t>
                      </a:r>
                      <a:endParaRPr lang="en-GB" sz="2400" b="0" dirty="0">
                        <a:solidFill>
                          <a:schemeClr val="bg1"/>
                        </a:solidFill>
                        <a:effectLst/>
                        <a:latin typeface="Myriad Pro Semibold"/>
                        <a:ea typeface="Calibri" panose="020F0502020204030204" pitchFamily="34" charset="0"/>
                        <a:cs typeface="Times New Roman" panose="02020603050405020304" pitchFamily="18" charset="0"/>
                      </a:endParaRPr>
                    </a:p>
                  </a:txBody>
                  <a:tcPr marL="0"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8320116"/>
                  </a:ext>
                </a:extLst>
              </a:tr>
              <a:tr h="507127">
                <a:tc>
                  <a:txBody>
                    <a:bodyPr/>
                    <a:lstStyle/>
                    <a:p>
                      <a:pPr algn="r">
                        <a:spcBef>
                          <a:spcPts val="400"/>
                        </a:spcBef>
                        <a:spcAft>
                          <a:spcPts val="400"/>
                        </a:spcAft>
                      </a:pPr>
                      <a:r>
                        <a:rPr lang="en-GB" sz="2400" b="0" dirty="0">
                          <a:solidFill>
                            <a:schemeClr val="tx1"/>
                          </a:solidFill>
                          <a:effectLst/>
                          <a:latin typeface="Myriad Pro Semibold"/>
                        </a:rPr>
                        <a:t>0.1</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Bef>
                          <a:spcPts val="400"/>
                        </a:spcBef>
                        <a:spcAft>
                          <a:spcPts val="400"/>
                        </a:spcAft>
                      </a:pPr>
                      <a:r>
                        <a:rPr lang="en-GB" sz="2400" b="0" dirty="0">
                          <a:solidFill>
                            <a:schemeClr val="tx1"/>
                          </a:solidFill>
                          <a:effectLst/>
                          <a:latin typeface="Myriad Pro Semibold"/>
                        </a:rPr>
                        <a:t>0.2</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Bef>
                          <a:spcPts val="400"/>
                        </a:spcBef>
                        <a:spcAft>
                          <a:spcPts val="400"/>
                        </a:spcAft>
                      </a:pPr>
                      <a:r>
                        <a:rPr lang="en-GB" sz="2400" b="0" dirty="0">
                          <a:solidFill>
                            <a:schemeClr val="tx1"/>
                          </a:solidFill>
                          <a:effectLst/>
                          <a:latin typeface="Myriad Pro Semibold"/>
                        </a:rPr>
                        <a:t>0.3</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Bef>
                          <a:spcPts val="400"/>
                        </a:spcBef>
                        <a:spcAft>
                          <a:spcPts val="400"/>
                        </a:spcAft>
                      </a:pPr>
                      <a:r>
                        <a:rPr lang="en-GB" sz="2400" b="0" dirty="0">
                          <a:solidFill>
                            <a:schemeClr val="tx1"/>
                          </a:solidFill>
                          <a:effectLst/>
                          <a:latin typeface="Myriad Pro Semibold"/>
                        </a:rPr>
                        <a:t>0.4</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Bef>
                          <a:spcPts val="400"/>
                        </a:spcBef>
                        <a:spcAft>
                          <a:spcPts val="400"/>
                        </a:spcAft>
                      </a:pPr>
                      <a:r>
                        <a:rPr lang="en-GB" sz="2400" b="0" dirty="0">
                          <a:solidFill>
                            <a:schemeClr val="tx1"/>
                          </a:solidFill>
                          <a:effectLst/>
                          <a:latin typeface="Myriad Pro Semibold"/>
                        </a:rPr>
                        <a:t>0.5</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Bef>
                          <a:spcPts val="400"/>
                        </a:spcBef>
                        <a:spcAft>
                          <a:spcPts val="400"/>
                        </a:spcAft>
                      </a:pPr>
                      <a:r>
                        <a:rPr lang="en-GB" sz="2400" b="0" dirty="0">
                          <a:solidFill>
                            <a:schemeClr val="tx1"/>
                          </a:solidFill>
                          <a:effectLst/>
                          <a:latin typeface="Myriad Pro Semibold"/>
                        </a:rPr>
                        <a:t>0.6</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Bef>
                          <a:spcPts val="400"/>
                        </a:spcBef>
                        <a:spcAft>
                          <a:spcPts val="400"/>
                        </a:spcAft>
                      </a:pPr>
                      <a:r>
                        <a:rPr lang="en-GB" sz="2400" b="0" dirty="0">
                          <a:solidFill>
                            <a:schemeClr val="tx1"/>
                          </a:solidFill>
                          <a:effectLst/>
                          <a:latin typeface="Myriad Pro Semibold"/>
                        </a:rPr>
                        <a:t>0.7</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Bef>
                          <a:spcPts val="400"/>
                        </a:spcBef>
                        <a:spcAft>
                          <a:spcPts val="400"/>
                        </a:spcAft>
                      </a:pPr>
                      <a:r>
                        <a:rPr lang="en-GB" sz="2400" b="0" dirty="0">
                          <a:solidFill>
                            <a:schemeClr val="tx1"/>
                          </a:solidFill>
                          <a:effectLst/>
                          <a:latin typeface="Myriad Pro Semibold"/>
                        </a:rPr>
                        <a:t>0.8</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Bef>
                          <a:spcPts val="400"/>
                        </a:spcBef>
                        <a:spcAft>
                          <a:spcPts val="400"/>
                        </a:spcAft>
                      </a:pPr>
                      <a:r>
                        <a:rPr lang="en-GB" sz="2400" b="0" dirty="0">
                          <a:solidFill>
                            <a:schemeClr val="tx1"/>
                          </a:solidFill>
                          <a:effectLst/>
                          <a:latin typeface="Myriad Pro Semibold"/>
                        </a:rPr>
                        <a:t>0.9</a:t>
                      </a:r>
                      <a:endParaRPr lang="en-GB" sz="2400" b="0" dirty="0">
                        <a:solidFill>
                          <a:schemeClr val="tx1"/>
                        </a:solidFill>
                        <a:effectLst/>
                        <a:latin typeface="Myriad Pro Semibold"/>
                        <a:ea typeface="Calibri" panose="020F0502020204030204" pitchFamily="34" charset="0"/>
                        <a:cs typeface="Times New Roman" panose="02020603050405020304" pitchFamily="18" charset="0"/>
                      </a:endParaRPr>
                    </a:p>
                  </a:txBody>
                  <a:tcPr marL="0" marR="539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8906288"/>
                  </a:ext>
                </a:extLst>
              </a:tr>
            </a:tbl>
          </a:graphicData>
        </a:graphic>
      </p:graphicFrame>
    </p:spTree>
    <p:extLst>
      <p:ext uri="{BB962C8B-B14F-4D97-AF65-F5344CB8AC3E}">
        <p14:creationId xmlns:p14="http://schemas.microsoft.com/office/powerpoint/2010/main" val="1940424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369394-7248-480A-8972-3BBB2081DD12}"/>
              </a:ext>
            </a:extLst>
          </p:cNvPr>
          <p:cNvSpPr>
            <a:spLocks noGrp="1"/>
          </p:cNvSpPr>
          <p:nvPr>
            <p:ph type="body" sz="quarter" idx="11"/>
          </p:nvPr>
        </p:nvSpPr>
        <p:spPr/>
        <p:txBody>
          <a:bodyPr/>
          <a:lstStyle/>
          <a:p>
            <a:r>
              <a:rPr lang="en-GB" dirty="0"/>
              <a:t>1.23 Tenths – step 3:3</a:t>
            </a:r>
          </a:p>
        </p:txBody>
      </p:sp>
      <p:sp>
        <p:nvSpPr>
          <p:cNvPr id="5" name="Rectangle 4">
            <a:extLst>
              <a:ext uri="{FF2B5EF4-FFF2-40B4-BE49-F238E27FC236}">
                <a16:creationId xmlns:a16="http://schemas.microsoft.com/office/drawing/2014/main" id="{8C628313-79A8-4F7F-B666-2AB6A211FE21}"/>
              </a:ext>
            </a:extLst>
          </p:cNvPr>
          <p:cNvSpPr/>
          <p:nvPr/>
        </p:nvSpPr>
        <p:spPr bwMode="auto">
          <a:xfrm>
            <a:off x="4302000" y="5755055"/>
            <a:ext cx="540000" cy="540000"/>
          </a:xfrm>
          <a:prstGeom prst="rect">
            <a:avLst/>
          </a:prstGeom>
          <a:solidFill>
            <a:srgbClr val="FBF5DF"/>
          </a:solid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F9B9F980-980D-42F0-A76B-62667C6B103B}"/>
              </a:ext>
            </a:extLst>
          </p:cNvPr>
          <p:cNvSpPr/>
          <p:nvPr/>
        </p:nvSpPr>
        <p:spPr bwMode="auto">
          <a:xfrm>
            <a:off x="4302000" y="5216891"/>
            <a:ext cx="540000" cy="540000"/>
          </a:xfrm>
          <a:prstGeom prst="rect">
            <a:avLst/>
          </a:prstGeom>
          <a:solidFill>
            <a:srgbClr val="FBF5DF"/>
          </a:solid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DCA39754-F291-4DD7-9A7A-70EFB6D096AE}"/>
              </a:ext>
            </a:extLst>
          </p:cNvPr>
          <p:cNvSpPr/>
          <p:nvPr/>
        </p:nvSpPr>
        <p:spPr bwMode="auto">
          <a:xfrm>
            <a:off x="4302000" y="4685187"/>
            <a:ext cx="540000" cy="540000"/>
          </a:xfrm>
          <a:prstGeom prst="rect">
            <a:avLst/>
          </a:prstGeom>
          <a:solidFill>
            <a:srgbClr val="FBF5DF"/>
          </a:solid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EED00A43-1B36-4A3D-ABE5-03301004E953}"/>
              </a:ext>
            </a:extLst>
          </p:cNvPr>
          <p:cNvSpPr/>
          <p:nvPr/>
        </p:nvSpPr>
        <p:spPr bwMode="auto">
          <a:xfrm>
            <a:off x="4302000" y="4146167"/>
            <a:ext cx="540000" cy="540000"/>
          </a:xfrm>
          <a:prstGeom prst="rect">
            <a:avLst/>
          </a:prstGeom>
          <a:solidFill>
            <a:srgbClr val="FBF5DF"/>
          </a:solid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5" name="Rectangle 24">
            <a:extLst>
              <a:ext uri="{FF2B5EF4-FFF2-40B4-BE49-F238E27FC236}">
                <a16:creationId xmlns:a16="http://schemas.microsoft.com/office/drawing/2014/main" id="{B3D7B305-38B5-4B2D-9B6A-6C9F39342D8C}"/>
              </a:ext>
            </a:extLst>
          </p:cNvPr>
          <p:cNvSpPr/>
          <p:nvPr/>
        </p:nvSpPr>
        <p:spPr bwMode="auto">
          <a:xfrm>
            <a:off x="4302000" y="3605066"/>
            <a:ext cx="540000" cy="540000"/>
          </a:xfrm>
          <a:prstGeom prst="rect">
            <a:avLst/>
          </a:prstGeom>
          <a:solidFill>
            <a:srgbClr val="FBF5DF"/>
          </a:solid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0" name="Rectangle 29">
            <a:extLst>
              <a:ext uri="{FF2B5EF4-FFF2-40B4-BE49-F238E27FC236}">
                <a16:creationId xmlns:a16="http://schemas.microsoft.com/office/drawing/2014/main" id="{0F54882C-0D6C-4A93-BAC2-8874A60E071A}"/>
              </a:ext>
            </a:extLst>
          </p:cNvPr>
          <p:cNvSpPr/>
          <p:nvPr/>
        </p:nvSpPr>
        <p:spPr bwMode="auto">
          <a:xfrm>
            <a:off x="4302000" y="3065532"/>
            <a:ext cx="540000" cy="540000"/>
          </a:xfrm>
          <a:prstGeom prst="rect">
            <a:avLst/>
          </a:prstGeom>
          <a:solidFill>
            <a:srgbClr val="FBF5DF"/>
          </a:solid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5" name="Rectangle 34">
            <a:extLst>
              <a:ext uri="{FF2B5EF4-FFF2-40B4-BE49-F238E27FC236}">
                <a16:creationId xmlns:a16="http://schemas.microsoft.com/office/drawing/2014/main" id="{09C4DEC0-A65E-4C5B-AC49-CE0B14D356D5}"/>
              </a:ext>
            </a:extLst>
          </p:cNvPr>
          <p:cNvSpPr/>
          <p:nvPr/>
        </p:nvSpPr>
        <p:spPr bwMode="auto">
          <a:xfrm>
            <a:off x="4302000" y="2526167"/>
            <a:ext cx="540000" cy="540000"/>
          </a:xfrm>
          <a:prstGeom prst="rect">
            <a:avLst/>
          </a:prstGeom>
          <a:solidFill>
            <a:srgbClr val="FBF5DF"/>
          </a:solid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0" name="Rectangle 39">
            <a:extLst>
              <a:ext uri="{FF2B5EF4-FFF2-40B4-BE49-F238E27FC236}">
                <a16:creationId xmlns:a16="http://schemas.microsoft.com/office/drawing/2014/main" id="{1CC890CB-8B37-47CE-A712-0D8EB9F199C9}"/>
              </a:ext>
            </a:extLst>
          </p:cNvPr>
          <p:cNvSpPr/>
          <p:nvPr/>
        </p:nvSpPr>
        <p:spPr bwMode="auto">
          <a:xfrm>
            <a:off x="4302000" y="1986872"/>
            <a:ext cx="540000" cy="540000"/>
          </a:xfrm>
          <a:prstGeom prst="rect">
            <a:avLst/>
          </a:prstGeom>
          <a:solidFill>
            <a:srgbClr val="FBF5DF"/>
          </a:solid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5" name="Rectangle 44">
            <a:extLst>
              <a:ext uri="{FF2B5EF4-FFF2-40B4-BE49-F238E27FC236}">
                <a16:creationId xmlns:a16="http://schemas.microsoft.com/office/drawing/2014/main" id="{917A0D7C-C32D-4BAE-AD7C-94D7E12A9368}"/>
              </a:ext>
            </a:extLst>
          </p:cNvPr>
          <p:cNvSpPr/>
          <p:nvPr/>
        </p:nvSpPr>
        <p:spPr bwMode="auto">
          <a:xfrm>
            <a:off x="4302000" y="1446167"/>
            <a:ext cx="540000" cy="540000"/>
          </a:xfrm>
          <a:prstGeom prst="rect">
            <a:avLst/>
          </a:prstGeom>
          <a:solidFill>
            <a:srgbClr val="FBF5DF"/>
          </a:solid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50" name="Rectangle 49">
            <a:extLst>
              <a:ext uri="{FF2B5EF4-FFF2-40B4-BE49-F238E27FC236}">
                <a16:creationId xmlns:a16="http://schemas.microsoft.com/office/drawing/2014/main" id="{4CAC0493-7A1F-4790-8C04-EBE09C326CB9}"/>
              </a:ext>
            </a:extLst>
          </p:cNvPr>
          <p:cNvSpPr/>
          <p:nvPr/>
        </p:nvSpPr>
        <p:spPr bwMode="auto">
          <a:xfrm>
            <a:off x="4302000" y="906167"/>
            <a:ext cx="540000" cy="540000"/>
          </a:xfrm>
          <a:prstGeom prst="rect">
            <a:avLst/>
          </a:prstGeom>
          <a:solidFill>
            <a:srgbClr val="FBF5DF"/>
          </a:solid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 name="Rectangle 2">
            <a:extLst>
              <a:ext uri="{FF2B5EF4-FFF2-40B4-BE49-F238E27FC236}">
                <a16:creationId xmlns:a16="http://schemas.microsoft.com/office/drawing/2014/main" id="{500EF502-2328-4CD7-869B-3B2E743E310E}"/>
              </a:ext>
            </a:extLst>
          </p:cNvPr>
          <p:cNvSpPr/>
          <p:nvPr/>
        </p:nvSpPr>
        <p:spPr bwMode="auto">
          <a:xfrm>
            <a:off x="4302000" y="910622"/>
            <a:ext cx="540000" cy="5388888"/>
          </a:xfrm>
          <a:prstGeom prst="rect">
            <a:avLst/>
          </a:prstGeom>
          <a:solidFill>
            <a:srgbClr val="FF5534"/>
          </a:solid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54" name="Rectangle 53">
            <a:extLst>
              <a:ext uri="{FF2B5EF4-FFF2-40B4-BE49-F238E27FC236}">
                <a16:creationId xmlns:a16="http://schemas.microsoft.com/office/drawing/2014/main" id="{55886C19-4262-4BCE-A826-351ACE222C14}"/>
              </a:ext>
            </a:extLst>
          </p:cNvPr>
          <p:cNvSpPr/>
          <p:nvPr/>
        </p:nvSpPr>
        <p:spPr bwMode="auto">
          <a:xfrm>
            <a:off x="5311650" y="5755055"/>
            <a:ext cx="540000" cy="540000"/>
          </a:xfrm>
          <a:prstGeom prst="rect">
            <a:avLst/>
          </a:prstGeom>
          <a:solidFill>
            <a:srgbClr val="FBF5DF"/>
          </a:solid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55" name="Rectangle 54">
            <a:extLst>
              <a:ext uri="{FF2B5EF4-FFF2-40B4-BE49-F238E27FC236}">
                <a16:creationId xmlns:a16="http://schemas.microsoft.com/office/drawing/2014/main" id="{48DC1C40-F8EE-4C4D-816E-F643619BE5E0}"/>
              </a:ext>
            </a:extLst>
          </p:cNvPr>
          <p:cNvSpPr/>
          <p:nvPr/>
        </p:nvSpPr>
        <p:spPr bwMode="auto">
          <a:xfrm>
            <a:off x="5311650" y="5216891"/>
            <a:ext cx="540000" cy="540000"/>
          </a:xfrm>
          <a:prstGeom prst="rect">
            <a:avLst/>
          </a:prstGeom>
          <a:solidFill>
            <a:srgbClr val="FBF5DF"/>
          </a:solid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56" name="Rectangle 55">
            <a:extLst>
              <a:ext uri="{FF2B5EF4-FFF2-40B4-BE49-F238E27FC236}">
                <a16:creationId xmlns:a16="http://schemas.microsoft.com/office/drawing/2014/main" id="{570842FD-625E-4FD1-BEBC-01F96C0D5AF3}"/>
              </a:ext>
            </a:extLst>
          </p:cNvPr>
          <p:cNvSpPr/>
          <p:nvPr/>
        </p:nvSpPr>
        <p:spPr bwMode="auto">
          <a:xfrm>
            <a:off x="5311650" y="4685187"/>
            <a:ext cx="540000" cy="540000"/>
          </a:xfrm>
          <a:prstGeom prst="rect">
            <a:avLst/>
          </a:prstGeom>
          <a:solidFill>
            <a:srgbClr val="FBF5DF"/>
          </a:solid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57" name="Rectangle 56">
            <a:extLst>
              <a:ext uri="{FF2B5EF4-FFF2-40B4-BE49-F238E27FC236}">
                <a16:creationId xmlns:a16="http://schemas.microsoft.com/office/drawing/2014/main" id="{16A39487-0329-45BB-AB64-9B89D8C9000A}"/>
              </a:ext>
            </a:extLst>
          </p:cNvPr>
          <p:cNvSpPr/>
          <p:nvPr/>
        </p:nvSpPr>
        <p:spPr bwMode="auto">
          <a:xfrm>
            <a:off x="5311650" y="4146167"/>
            <a:ext cx="540000" cy="540000"/>
          </a:xfrm>
          <a:prstGeom prst="rect">
            <a:avLst/>
          </a:prstGeom>
          <a:solidFill>
            <a:srgbClr val="FBF5DF"/>
          </a:solid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58" name="Rectangle 57">
            <a:extLst>
              <a:ext uri="{FF2B5EF4-FFF2-40B4-BE49-F238E27FC236}">
                <a16:creationId xmlns:a16="http://schemas.microsoft.com/office/drawing/2014/main" id="{17CAF44F-0668-4D5F-97B0-2E5A22DBC553}"/>
              </a:ext>
            </a:extLst>
          </p:cNvPr>
          <p:cNvSpPr/>
          <p:nvPr/>
        </p:nvSpPr>
        <p:spPr bwMode="auto">
          <a:xfrm>
            <a:off x="5311650" y="3605066"/>
            <a:ext cx="540000" cy="540000"/>
          </a:xfrm>
          <a:prstGeom prst="rect">
            <a:avLst/>
          </a:prstGeom>
          <a:solidFill>
            <a:srgbClr val="FBF5DF"/>
          </a:solid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59" name="Rectangle 58">
            <a:extLst>
              <a:ext uri="{FF2B5EF4-FFF2-40B4-BE49-F238E27FC236}">
                <a16:creationId xmlns:a16="http://schemas.microsoft.com/office/drawing/2014/main" id="{4B4C9688-DDB2-48BF-8346-F0FBC098DD63}"/>
              </a:ext>
            </a:extLst>
          </p:cNvPr>
          <p:cNvSpPr/>
          <p:nvPr/>
        </p:nvSpPr>
        <p:spPr bwMode="auto">
          <a:xfrm>
            <a:off x="5311650" y="3065532"/>
            <a:ext cx="540000" cy="540000"/>
          </a:xfrm>
          <a:prstGeom prst="rect">
            <a:avLst/>
          </a:prstGeom>
          <a:solidFill>
            <a:srgbClr val="FBF5DF"/>
          </a:solid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60" name="Rectangle 59">
            <a:extLst>
              <a:ext uri="{FF2B5EF4-FFF2-40B4-BE49-F238E27FC236}">
                <a16:creationId xmlns:a16="http://schemas.microsoft.com/office/drawing/2014/main" id="{4B736DD0-6812-47CD-A937-C2E018871682}"/>
              </a:ext>
            </a:extLst>
          </p:cNvPr>
          <p:cNvSpPr/>
          <p:nvPr/>
        </p:nvSpPr>
        <p:spPr bwMode="auto">
          <a:xfrm>
            <a:off x="5311650" y="2526167"/>
            <a:ext cx="540000" cy="540000"/>
          </a:xfrm>
          <a:prstGeom prst="rect">
            <a:avLst/>
          </a:prstGeom>
          <a:solidFill>
            <a:srgbClr val="FBF5DF"/>
          </a:solid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31360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par>
                          <p:cTn id="53" fill="hold">
                            <p:stCondLst>
                              <p:cond delay="500"/>
                            </p:stCondLst>
                            <p:childTnLst>
                              <p:par>
                                <p:cTn id="54" presetID="1" presetClass="exit" presetSubtype="0" fill="hold" grpId="0" nodeType="afterEffect">
                                  <p:stCondLst>
                                    <p:cond delay="0"/>
                                  </p:stCondLst>
                                  <p:childTnLst>
                                    <p:set>
                                      <p:cBhvr>
                                        <p:cTn id="55" dur="1" fill="hold">
                                          <p:stCondLst>
                                            <p:cond delay="0"/>
                                          </p:stCondLst>
                                        </p:cTn>
                                        <p:tgtEl>
                                          <p:spTgt spid="5"/>
                                        </p:tgtEl>
                                        <p:attrNameLst>
                                          <p:attrName>style.visibility</p:attrName>
                                        </p:attrNameLst>
                                      </p:cBhvr>
                                      <p:to>
                                        <p:strVal val="hidden"/>
                                      </p:to>
                                    </p:set>
                                  </p:childTnLst>
                                </p:cTn>
                              </p:par>
                            </p:childTnLst>
                          </p:cTn>
                        </p:par>
                        <p:par>
                          <p:cTn id="56" fill="hold">
                            <p:stCondLst>
                              <p:cond delay="500"/>
                            </p:stCondLst>
                            <p:childTnLst>
                              <p:par>
                                <p:cTn id="57" presetID="1" presetClass="exit" presetSubtype="0" fill="hold" grpId="1" nodeType="afterEffect">
                                  <p:stCondLst>
                                    <p:cond delay="0"/>
                                  </p:stCondLst>
                                  <p:childTnLst>
                                    <p:set>
                                      <p:cBhvr>
                                        <p:cTn id="58" dur="1" fill="hold">
                                          <p:stCondLst>
                                            <p:cond delay="0"/>
                                          </p:stCondLst>
                                        </p:cTn>
                                        <p:tgtEl>
                                          <p:spTgt spid="10"/>
                                        </p:tgtEl>
                                        <p:attrNameLst>
                                          <p:attrName>style.visibility</p:attrName>
                                        </p:attrNameLst>
                                      </p:cBhvr>
                                      <p:to>
                                        <p:strVal val="hidden"/>
                                      </p:to>
                                    </p:set>
                                  </p:childTnLst>
                                </p:cTn>
                              </p:par>
                            </p:childTnLst>
                          </p:cTn>
                        </p:par>
                        <p:par>
                          <p:cTn id="59" fill="hold">
                            <p:stCondLst>
                              <p:cond delay="500"/>
                            </p:stCondLst>
                            <p:childTnLst>
                              <p:par>
                                <p:cTn id="60" presetID="1" presetClass="exit" presetSubtype="0" fill="hold" grpId="1" nodeType="afterEffect">
                                  <p:stCondLst>
                                    <p:cond delay="0"/>
                                  </p:stCondLst>
                                  <p:childTnLst>
                                    <p:set>
                                      <p:cBhvr>
                                        <p:cTn id="61" dur="1" fill="hold">
                                          <p:stCondLst>
                                            <p:cond delay="0"/>
                                          </p:stCondLst>
                                        </p:cTn>
                                        <p:tgtEl>
                                          <p:spTgt spid="15"/>
                                        </p:tgtEl>
                                        <p:attrNameLst>
                                          <p:attrName>style.visibility</p:attrName>
                                        </p:attrNameLst>
                                      </p:cBhvr>
                                      <p:to>
                                        <p:strVal val="hidden"/>
                                      </p:to>
                                    </p:set>
                                  </p:childTnLst>
                                </p:cTn>
                              </p:par>
                            </p:childTnLst>
                          </p:cTn>
                        </p:par>
                        <p:par>
                          <p:cTn id="62" fill="hold">
                            <p:stCondLst>
                              <p:cond delay="500"/>
                            </p:stCondLst>
                            <p:childTnLst>
                              <p:par>
                                <p:cTn id="63" presetID="1" presetClass="exit" presetSubtype="0" fill="hold" grpId="1" nodeType="afterEffect">
                                  <p:stCondLst>
                                    <p:cond delay="0"/>
                                  </p:stCondLst>
                                  <p:childTnLst>
                                    <p:set>
                                      <p:cBhvr>
                                        <p:cTn id="64" dur="1" fill="hold">
                                          <p:stCondLst>
                                            <p:cond delay="0"/>
                                          </p:stCondLst>
                                        </p:cTn>
                                        <p:tgtEl>
                                          <p:spTgt spid="20"/>
                                        </p:tgtEl>
                                        <p:attrNameLst>
                                          <p:attrName>style.visibility</p:attrName>
                                        </p:attrNameLst>
                                      </p:cBhvr>
                                      <p:to>
                                        <p:strVal val="hidden"/>
                                      </p:to>
                                    </p:set>
                                  </p:childTnLst>
                                </p:cTn>
                              </p:par>
                            </p:childTnLst>
                          </p:cTn>
                        </p:par>
                        <p:par>
                          <p:cTn id="65" fill="hold">
                            <p:stCondLst>
                              <p:cond delay="500"/>
                            </p:stCondLst>
                            <p:childTnLst>
                              <p:par>
                                <p:cTn id="66" presetID="1" presetClass="exit" presetSubtype="0" fill="hold" grpId="1" nodeType="afterEffect">
                                  <p:stCondLst>
                                    <p:cond delay="0"/>
                                  </p:stCondLst>
                                  <p:childTnLst>
                                    <p:set>
                                      <p:cBhvr>
                                        <p:cTn id="67" dur="1" fill="hold">
                                          <p:stCondLst>
                                            <p:cond delay="0"/>
                                          </p:stCondLst>
                                        </p:cTn>
                                        <p:tgtEl>
                                          <p:spTgt spid="25"/>
                                        </p:tgtEl>
                                        <p:attrNameLst>
                                          <p:attrName>style.visibility</p:attrName>
                                        </p:attrNameLst>
                                      </p:cBhvr>
                                      <p:to>
                                        <p:strVal val="hidden"/>
                                      </p:to>
                                    </p:set>
                                  </p:childTnLst>
                                </p:cTn>
                              </p:par>
                            </p:childTnLst>
                          </p:cTn>
                        </p:par>
                        <p:par>
                          <p:cTn id="68" fill="hold">
                            <p:stCondLst>
                              <p:cond delay="500"/>
                            </p:stCondLst>
                            <p:childTnLst>
                              <p:par>
                                <p:cTn id="69" presetID="1" presetClass="exit" presetSubtype="0" fill="hold" grpId="1" nodeType="afterEffect">
                                  <p:stCondLst>
                                    <p:cond delay="0"/>
                                  </p:stCondLst>
                                  <p:childTnLst>
                                    <p:set>
                                      <p:cBhvr>
                                        <p:cTn id="70" dur="1" fill="hold">
                                          <p:stCondLst>
                                            <p:cond delay="0"/>
                                          </p:stCondLst>
                                        </p:cTn>
                                        <p:tgtEl>
                                          <p:spTgt spid="30"/>
                                        </p:tgtEl>
                                        <p:attrNameLst>
                                          <p:attrName>style.visibility</p:attrName>
                                        </p:attrNameLst>
                                      </p:cBhvr>
                                      <p:to>
                                        <p:strVal val="hidden"/>
                                      </p:to>
                                    </p:set>
                                  </p:childTnLst>
                                </p:cTn>
                              </p:par>
                            </p:childTnLst>
                          </p:cTn>
                        </p:par>
                        <p:par>
                          <p:cTn id="71" fill="hold">
                            <p:stCondLst>
                              <p:cond delay="500"/>
                            </p:stCondLst>
                            <p:childTnLst>
                              <p:par>
                                <p:cTn id="72" presetID="1" presetClass="exit" presetSubtype="0" fill="hold" grpId="1" nodeType="afterEffect">
                                  <p:stCondLst>
                                    <p:cond delay="0"/>
                                  </p:stCondLst>
                                  <p:childTnLst>
                                    <p:set>
                                      <p:cBhvr>
                                        <p:cTn id="73" dur="1" fill="hold">
                                          <p:stCondLst>
                                            <p:cond delay="0"/>
                                          </p:stCondLst>
                                        </p:cTn>
                                        <p:tgtEl>
                                          <p:spTgt spid="35"/>
                                        </p:tgtEl>
                                        <p:attrNameLst>
                                          <p:attrName>style.visibility</p:attrName>
                                        </p:attrNameLst>
                                      </p:cBhvr>
                                      <p:to>
                                        <p:strVal val="hidden"/>
                                      </p:to>
                                    </p:set>
                                  </p:childTnLst>
                                </p:cTn>
                              </p:par>
                            </p:childTnLst>
                          </p:cTn>
                        </p:par>
                        <p:par>
                          <p:cTn id="74" fill="hold">
                            <p:stCondLst>
                              <p:cond delay="500"/>
                            </p:stCondLst>
                            <p:childTnLst>
                              <p:par>
                                <p:cTn id="75" presetID="1" presetClass="exit" presetSubtype="0" fill="hold" grpId="1" nodeType="afterEffect">
                                  <p:stCondLst>
                                    <p:cond delay="0"/>
                                  </p:stCondLst>
                                  <p:childTnLst>
                                    <p:set>
                                      <p:cBhvr>
                                        <p:cTn id="76" dur="1" fill="hold">
                                          <p:stCondLst>
                                            <p:cond delay="0"/>
                                          </p:stCondLst>
                                        </p:cTn>
                                        <p:tgtEl>
                                          <p:spTgt spid="40"/>
                                        </p:tgtEl>
                                        <p:attrNameLst>
                                          <p:attrName>style.visibility</p:attrName>
                                        </p:attrNameLst>
                                      </p:cBhvr>
                                      <p:to>
                                        <p:strVal val="hidden"/>
                                      </p:to>
                                    </p:set>
                                  </p:childTnLst>
                                </p:cTn>
                              </p:par>
                            </p:childTnLst>
                          </p:cTn>
                        </p:par>
                        <p:par>
                          <p:cTn id="77" fill="hold">
                            <p:stCondLst>
                              <p:cond delay="500"/>
                            </p:stCondLst>
                            <p:childTnLst>
                              <p:par>
                                <p:cTn id="78" presetID="1" presetClass="exit" presetSubtype="0" fill="hold" grpId="1" nodeType="afterEffect">
                                  <p:stCondLst>
                                    <p:cond delay="0"/>
                                  </p:stCondLst>
                                  <p:childTnLst>
                                    <p:set>
                                      <p:cBhvr>
                                        <p:cTn id="79" dur="1" fill="hold">
                                          <p:stCondLst>
                                            <p:cond delay="0"/>
                                          </p:stCondLst>
                                        </p:cTn>
                                        <p:tgtEl>
                                          <p:spTgt spid="45"/>
                                        </p:tgtEl>
                                        <p:attrNameLst>
                                          <p:attrName>style.visibility</p:attrName>
                                        </p:attrNameLst>
                                      </p:cBhvr>
                                      <p:to>
                                        <p:strVal val="hidden"/>
                                      </p:to>
                                    </p:set>
                                  </p:childTnLst>
                                </p:cTn>
                              </p:par>
                            </p:childTnLst>
                          </p:cTn>
                        </p:par>
                        <p:par>
                          <p:cTn id="80" fill="hold">
                            <p:stCondLst>
                              <p:cond delay="500"/>
                            </p:stCondLst>
                            <p:childTnLst>
                              <p:par>
                                <p:cTn id="81" presetID="1" presetClass="exit" presetSubtype="0" fill="hold" grpId="1" nodeType="afterEffect">
                                  <p:stCondLst>
                                    <p:cond delay="0"/>
                                  </p:stCondLst>
                                  <p:childTnLst>
                                    <p:set>
                                      <p:cBhvr>
                                        <p:cTn id="82" dur="1" fill="hold">
                                          <p:stCondLst>
                                            <p:cond delay="0"/>
                                          </p:stCondLst>
                                        </p:cTn>
                                        <p:tgtEl>
                                          <p:spTgt spid="50"/>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500"/>
                                        <p:tgtEl>
                                          <p:spTgt spid="5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5"/>
                                        </p:tgtEl>
                                        <p:attrNameLst>
                                          <p:attrName>style.visibility</p:attrName>
                                        </p:attrNameLst>
                                      </p:cBhvr>
                                      <p:to>
                                        <p:strVal val="visible"/>
                                      </p:to>
                                    </p:set>
                                    <p:animEffect transition="in" filter="fade">
                                      <p:cBhvr>
                                        <p:cTn id="92" dur="500"/>
                                        <p:tgtEl>
                                          <p:spTgt spid="5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fade">
                                      <p:cBhvr>
                                        <p:cTn id="97" dur="500"/>
                                        <p:tgtEl>
                                          <p:spTgt spid="5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fade">
                                      <p:cBhvr>
                                        <p:cTn id="102" dur="500"/>
                                        <p:tgtEl>
                                          <p:spTgt spid="5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8"/>
                                        </p:tgtEl>
                                        <p:attrNameLst>
                                          <p:attrName>style.visibility</p:attrName>
                                        </p:attrNameLst>
                                      </p:cBhvr>
                                      <p:to>
                                        <p:strVal val="visible"/>
                                      </p:to>
                                    </p:set>
                                    <p:animEffect transition="in" filter="fade">
                                      <p:cBhvr>
                                        <p:cTn id="107" dur="500"/>
                                        <p:tgtEl>
                                          <p:spTgt spid="58"/>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59"/>
                                        </p:tgtEl>
                                        <p:attrNameLst>
                                          <p:attrName>style.visibility</p:attrName>
                                        </p:attrNameLst>
                                      </p:cBhvr>
                                      <p:to>
                                        <p:strVal val="visible"/>
                                      </p:to>
                                    </p:set>
                                    <p:animEffect transition="in" filter="fade">
                                      <p:cBhvr>
                                        <p:cTn id="112" dur="500"/>
                                        <p:tgtEl>
                                          <p:spTgt spid="5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60"/>
                                        </p:tgtEl>
                                        <p:attrNameLst>
                                          <p:attrName>style.visibility</p:attrName>
                                        </p:attrNameLst>
                                      </p:cBhvr>
                                      <p:to>
                                        <p:strVal val="visible"/>
                                      </p:to>
                                    </p:set>
                                    <p:animEffect transition="in" filter="fade">
                                      <p:cBhvr>
                                        <p:cTn id="11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0" grpId="1" animBg="1"/>
      <p:bldP spid="15" grpId="0" animBg="1"/>
      <p:bldP spid="15" grpId="1" animBg="1"/>
      <p:bldP spid="20" grpId="0" animBg="1"/>
      <p:bldP spid="20" grpId="1" animBg="1"/>
      <p:bldP spid="25" grpId="0" animBg="1"/>
      <p:bldP spid="25" grpId="1" animBg="1"/>
      <p:bldP spid="30" grpId="0" animBg="1"/>
      <p:bldP spid="30" grpId="1" animBg="1"/>
      <p:bldP spid="35" grpId="0" animBg="1"/>
      <p:bldP spid="35" grpId="1" animBg="1"/>
      <p:bldP spid="40" grpId="0" animBg="1"/>
      <p:bldP spid="40" grpId="1" animBg="1"/>
      <p:bldP spid="45" grpId="0" animBg="1"/>
      <p:bldP spid="45" grpId="1" animBg="1"/>
      <p:bldP spid="50" grpId="0" animBg="1"/>
      <p:bldP spid="50" grpId="1" animBg="1"/>
      <p:bldP spid="3" grpId="0" animBg="1"/>
      <p:bldP spid="54" grpId="0" animBg="1"/>
      <p:bldP spid="55" grpId="0" animBg="1"/>
      <p:bldP spid="56" grpId="0" animBg="1"/>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How to use this presentation</a:t>
            </a:r>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1.23 Composition and calculation: tenths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369394-7248-480A-8972-3BBB2081DD12}"/>
              </a:ext>
            </a:extLst>
          </p:cNvPr>
          <p:cNvSpPr>
            <a:spLocks noGrp="1"/>
          </p:cNvSpPr>
          <p:nvPr>
            <p:ph type="body" sz="quarter" idx="11"/>
          </p:nvPr>
        </p:nvSpPr>
        <p:spPr/>
        <p:txBody>
          <a:bodyPr/>
          <a:lstStyle/>
          <a:p>
            <a:r>
              <a:rPr lang="en-GB" dirty="0"/>
              <a:t>1.23 Tenths – step 3:3</a:t>
            </a:r>
          </a:p>
        </p:txBody>
      </p:sp>
      <p:pic>
        <p:nvPicPr>
          <p:cNvPr id="4" name="Picture 3">
            <a:extLst>
              <a:ext uri="{FF2B5EF4-FFF2-40B4-BE49-F238E27FC236}">
                <a16:creationId xmlns:a16="http://schemas.microsoft.com/office/drawing/2014/main" id="{51D340F0-2E91-4987-95F7-B9E812AAC1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359" y="3120583"/>
            <a:ext cx="8455282" cy="616834"/>
          </a:xfrm>
          <a:prstGeom prst="rect">
            <a:avLst/>
          </a:prstGeom>
        </p:spPr>
      </p:pic>
    </p:spTree>
    <p:extLst>
      <p:ext uri="{BB962C8B-B14F-4D97-AF65-F5344CB8AC3E}">
        <p14:creationId xmlns:p14="http://schemas.microsoft.com/office/powerpoint/2010/main" val="1115412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369394-7248-480A-8972-3BBB2081DD12}"/>
              </a:ext>
            </a:extLst>
          </p:cNvPr>
          <p:cNvSpPr>
            <a:spLocks noGrp="1"/>
          </p:cNvSpPr>
          <p:nvPr>
            <p:ph type="body" sz="quarter" idx="11"/>
          </p:nvPr>
        </p:nvSpPr>
        <p:spPr/>
        <p:txBody>
          <a:bodyPr/>
          <a:lstStyle/>
          <a:p>
            <a:r>
              <a:rPr lang="en-GB" dirty="0"/>
              <a:t>1.23 Tenths – step 3:4</a:t>
            </a:r>
          </a:p>
        </p:txBody>
      </p:sp>
      <p:graphicFrame>
        <p:nvGraphicFramePr>
          <p:cNvPr id="3" name="Table 2">
            <a:extLst>
              <a:ext uri="{FF2B5EF4-FFF2-40B4-BE49-F238E27FC236}">
                <a16:creationId xmlns:a16="http://schemas.microsoft.com/office/drawing/2014/main" id="{EF9991D3-7A13-4F48-AC05-A8FE6B895A60}"/>
              </a:ext>
            </a:extLst>
          </p:cNvPr>
          <p:cNvGraphicFramePr>
            <a:graphicFrameLocks noGrp="1"/>
          </p:cNvGraphicFramePr>
          <p:nvPr>
            <p:extLst>
              <p:ext uri="{D42A27DB-BD31-4B8C-83A1-F6EECF244321}">
                <p14:modId xmlns:p14="http://schemas.microsoft.com/office/powerpoint/2010/main" val="2087807624"/>
              </p:ext>
            </p:extLst>
          </p:nvPr>
        </p:nvGraphicFramePr>
        <p:xfrm>
          <a:off x="765000" y="4193712"/>
          <a:ext cx="7614000" cy="1296000"/>
        </p:xfrm>
        <a:graphic>
          <a:graphicData uri="http://schemas.openxmlformats.org/drawingml/2006/table">
            <a:tbl>
              <a:tblPr firstRow="1" bandRow="1">
                <a:tableStyleId>{5C22544A-7EE6-4342-B048-85BDC9FD1C3A}</a:tableStyleId>
              </a:tblPr>
              <a:tblGrid>
                <a:gridCol w="1522800">
                  <a:extLst>
                    <a:ext uri="{9D8B030D-6E8A-4147-A177-3AD203B41FA5}">
                      <a16:colId xmlns:a16="http://schemas.microsoft.com/office/drawing/2014/main" val="846890546"/>
                    </a:ext>
                  </a:extLst>
                </a:gridCol>
                <a:gridCol w="1522800">
                  <a:extLst>
                    <a:ext uri="{9D8B030D-6E8A-4147-A177-3AD203B41FA5}">
                      <a16:colId xmlns:a16="http://schemas.microsoft.com/office/drawing/2014/main" val="2446164809"/>
                    </a:ext>
                  </a:extLst>
                </a:gridCol>
                <a:gridCol w="1522800">
                  <a:extLst>
                    <a:ext uri="{9D8B030D-6E8A-4147-A177-3AD203B41FA5}">
                      <a16:colId xmlns:a16="http://schemas.microsoft.com/office/drawing/2014/main" val="466482999"/>
                    </a:ext>
                  </a:extLst>
                </a:gridCol>
                <a:gridCol w="1522800">
                  <a:extLst>
                    <a:ext uri="{9D8B030D-6E8A-4147-A177-3AD203B41FA5}">
                      <a16:colId xmlns:a16="http://schemas.microsoft.com/office/drawing/2014/main" val="844453134"/>
                    </a:ext>
                  </a:extLst>
                </a:gridCol>
                <a:gridCol w="1522800">
                  <a:extLst>
                    <a:ext uri="{9D8B030D-6E8A-4147-A177-3AD203B41FA5}">
                      <a16:colId xmlns:a16="http://schemas.microsoft.com/office/drawing/2014/main" val="1303890723"/>
                    </a:ext>
                  </a:extLst>
                </a:gridCol>
              </a:tblGrid>
              <a:tr h="648000">
                <a:tc>
                  <a:txBody>
                    <a:bodyPr/>
                    <a:lstStyle/>
                    <a:p>
                      <a:pPr algn="ctr"/>
                      <a:r>
                        <a:rPr lang="en-GB" sz="2400" dirty="0">
                          <a:solidFill>
                            <a:schemeClr val="tx1"/>
                          </a:solidFill>
                          <a:latin typeface="Myriad Pro Semibold"/>
                        </a:rPr>
                        <a:t>1,000s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0.1s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2319534852"/>
                  </a:ext>
                </a:extLst>
              </a:tr>
              <a:tr h="648000">
                <a:tc>
                  <a:txBody>
                    <a:bodyPr/>
                    <a:lstStyle/>
                    <a:p>
                      <a:pPr algn="ctr"/>
                      <a:endParaRPr lang="en-GB" sz="240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9873631"/>
                  </a:ext>
                </a:extLst>
              </a:tr>
            </a:tbl>
          </a:graphicData>
        </a:graphic>
      </p:graphicFrame>
      <p:sp>
        <p:nvSpPr>
          <p:cNvPr id="4" name="Rectangle 3">
            <a:extLst>
              <a:ext uri="{FF2B5EF4-FFF2-40B4-BE49-F238E27FC236}">
                <a16:creationId xmlns:a16="http://schemas.microsoft.com/office/drawing/2014/main" id="{12E1066F-40D5-4ECA-824B-FB147B81F662}"/>
              </a:ext>
            </a:extLst>
          </p:cNvPr>
          <p:cNvSpPr>
            <a:spLocks noChangeAspect="1"/>
          </p:cNvSpPr>
          <p:nvPr/>
        </p:nvSpPr>
        <p:spPr bwMode="auto">
          <a:xfrm>
            <a:off x="5930077" y="795294"/>
            <a:ext cx="323979" cy="3233124"/>
          </a:xfrm>
          <a:prstGeom prst="rect">
            <a:avLst/>
          </a:prstGeom>
          <a:solidFill>
            <a:srgbClr val="FF5534"/>
          </a:solid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nvGrpSpPr>
          <p:cNvPr id="13" name="Group 12">
            <a:extLst>
              <a:ext uri="{FF2B5EF4-FFF2-40B4-BE49-F238E27FC236}">
                <a16:creationId xmlns:a16="http://schemas.microsoft.com/office/drawing/2014/main" id="{7154BA08-8A69-4E16-B62D-B6DBE747FB4A}"/>
              </a:ext>
            </a:extLst>
          </p:cNvPr>
          <p:cNvGrpSpPr>
            <a:grpSpLocks noChangeAspect="1"/>
          </p:cNvGrpSpPr>
          <p:nvPr/>
        </p:nvGrpSpPr>
        <p:grpSpPr>
          <a:xfrm>
            <a:off x="7463836" y="1767230"/>
            <a:ext cx="323979" cy="2261188"/>
            <a:chOff x="5311650" y="2526167"/>
            <a:chExt cx="540000" cy="3768888"/>
          </a:xfrm>
        </p:grpSpPr>
        <p:sp>
          <p:nvSpPr>
            <p:cNvPr id="5" name="Rectangle 4">
              <a:extLst>
                <a:ext uri="{FF2B5EF4-FFF2-40B4-BE49-F238E27FC236}">
                  <a16:creationId xmlns:a16="http://schemas.microsoft.com/office/drawing/2014/main" id="{596DC8C0-E9FC-4062-A50F-0C6C7E8219C0}"/>
                </a:ext>
              </a:extLst>
            </p:cNvPr>
            <p:cNvSpPr/>
            <p:nvPr/>
          </p:nvSpPr>
          <p:spPr bwMode="auto">
            <a:xfrm>
              <a:off x="5311650" y="5755055"/>
              <a:ext cx="540000" cy="540000"/>
            </a:xfrm>
            <a:prstGeom prst="rect">
              <a:avLst/>
            </a:prstGeom>
            <a:solidFill>
              <a:srgbClr val="FBF5DF"/>
            </a:solid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8F935F4D-C419-4437-9E99-315B86B57181}"/>
                </a:ext>
              </a:extLst>
            </p:cNvPr>
            <p:cNvSpPr/>
            <p:nvPr/>
          </p:nvSpPr>
          <p:spPr bwMode="auto">
            <a:xfrm>
              <a:off x="5311650" y="5216891"/>
              <a:ext cx="540000" cy="540000"/>
            </a:xfrm>
            <a:prstGeom prst="rect">
              <a:avLst/>
            </a:prstGeom>
            <a:solidFill>
              <a:srgbClr val="FBF5DF"/>
            </a:solid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761AD3DC-9A24-4D39-9059-270956B61EFB}"/>
                </a:ext>
              </a:extLst>
            </p:cNvPr>
            <p:cNvSpPr/>
            <p:nvPr/>
          </p:nvSpPr>
          <p:spPr bwMode="auto">
            <a:xfrm>
              <a:off x="5311650" y="4685187"/>
              <a:ext cx="540000" cy="540000"/>
            </a:xfrm>
            <a:prstGeom prst="rect">
              <a:avLst/>
            </a:prstGeom>
            <a:solidFill>
              <a:srgbClr val="FBF5DF"/>
            </a:solid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943EE109-BA1D-4510-9123-54E78D127647}"/>
                </a:ext>
              </a:extLst>
            </p:cNvPr>
            <p:cNvSpPr/>
            <p:nvPr/>
          </p:nvSpPr>
          <p:spPr bwMode="auto">
            <a:xfrm>
              <a:off x="5311650" y="4146167"/>
              <a:ext cx="540000" cy="540000"/>
            </a:xfrm>
            <a:prstGeom prst="rect">
              <a:avLst/>
            </a:prstGeom>
            <a:solidFill>
              <a:srgbClr val="FBF5DF"/>
            </a:solid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921FDD02-F991-4C42-88D6-8A0D0D5209EB}"/>
                </a:ext>
              </a:extLst>
            </p:cNvPr>
            <p:cNvSpPr/>
            <p:nvPr/>
          </p:nvSpPr>
          <p:spPr bwMode="auto">
            <a:xfrm>
              <a:off x="5311650" y="3605066"/>
              <a:ext cx="540000" cy="540000"/>
            </a:xfrm>
            <a:prstGeom prst="rect">
              <a:avLst/>
            </a:prstGeom>
            <a:solidFill>
              <a:srgbClr val="FBF5DF"/>
            </a:solid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B6C750F3-59BA-4A19-AB80-477E54F89CFF}"/>
                </a:ext>
              </a:extLst>
            </p:cNvPr>
            <p:cNvSpPr/>
            <p:nvPr/>
          </p:nvSpPr>
          <p:spPr bwMode="auto">
            <a:xfrm>
              <a:off x="5311650" y="3065532"/>
              <a:ext cx="540000" cy="540000"/>
            </a:xfrm>
            <a:prstGeom prst="rect">
              <a:avLst/>
            </a:prstGeom>
            <a:solidFill>
              <a:srgbClr val="FBF5DF"/>
            </a:solid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EB409544-66EF-4BC2-84DE-C14273BB39EE}"/>
                </a:ext>
              </a:extLst>
            </p:cNvPr>
            <p:cNvSpPr/>
            <p:nvPr/>
          </p:nvSpPr>
          <p:spPr bwMode="auto">
            <a:xfrm>
              <a:off x="5311650" y="2526167"/>
              <a:ext cx="540000" cy="540000"/>
            </a:xfrm>
            <a:prstGeom prst="rect">
              <a:avLst/>
            </a:prstGeom>
            <a:solidFill>
              <a:srgbClr val="FBF5DF"/>
            </a:solid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sp>
        <p:nvSpPr>
          <p:cNvPr id="14" name="TextBox 13">
            <a:extLst>
              <a:ext uri="{FF2B5EF4-FFF2-40B4-BE49-F238E27FC236}">
                <a16:creationId xmlns:a16="http://schemas.microsoft.com/office/drawing/2014/main" id="{DB6C3B04-C328-4AD6-AD79-9397BBC174B3}"/>
              </a:ext>
            </a:extLst>
          </p:cNvPr>
          <p:cNvSpPr txBox="1"/>
          <p:nvPr/>
        </p:nvSpPr>
        <p:spPr bwMode="auto">
          <a:xfrm>
            <a:off x="5918524" y="4939372"/>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15" name="TextBox 14">
            <a:extLst>
              <a:ext uri="{FF2B5EF4-FFF2-40B4-BE49-F238E27FC236}">
                <a16:creationId xmlns:a16="http://schemas.microsoft.com/office/drawing/2014/main" id="{F9044E89-757F-4D91-8BB0-DDF734A655B6}"/>
              </a:ext>
            </a:extLst>
          </p:cNvPr>
          <p:cNvSpPr txBox="1"/>
          <p:nvPr/>
        </p:nvSpPr>
        <p:spPr bwMode="auto">
          <a:xfrm>
            <a:off x="7443453" y="4939372"/>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16" name="TextBox 15">
            <a:extLst>
              <a:ext uri="{FF2B5EF4-FFF2-40B4-BE49-F238E27FC236}">
                <a16:creationId xmlns:a16="http://schemas.microsoft.com/office/drawing/2014/main" id="{A2B4188A-D6DF-4098-B164-82801C89EA9C}"/>
              </a:ext>
            </a:extLst>
          </p:cNvPr>
          <p:cNvSpPr txBox="1"/>
          <p:nvPr/>
        </p:nvSpPr>
        <p:spPr bwMode="auto">
          <a:xfrm>
            <a:off x="6563968" y="5655006"/>
            <a:ext cx="5854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1.7</a:t>
            </a:r>
          </a:p>
        </p:txBody>
      </p:sp>
    </p:spTree>
    <p:extLst>
      <p:ext uri="{BB962C8B-B14F-4D97-AF65-F5344CB8AC3E}">
        <p14:creationId xmlns:p14="http://schemas.microsoft.com/office/powerpoint/2010/main" val="25742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369394-7248-480A-8972-3BBB2081DD12}"/>
              </a:ext>
            </a:extLst>
          </p:cNvPr>
          <p:cNvSpPr>
            <a:spLocks noGrp="1"/>
          </p:cNvSpPr>
          <p:nvPr>
            <p:ph type="body" sz="quarter" idx="11"/>
          </p:nvPr>
        </p:nvSpPr>
        <p:spPr>
          <a:xfrm>
            <a:off x="1" y="0"/>
            <a:ext cx="9144000" cy="630000"/>
          </a:xfrm>
        </p:spPr>
        <p:txBody>
          <a:bodyPr/>
          <a:lstStyle/>
          <a:p>
            <a:r>
              <a:rPr lang="en-GB" dirty="0"/>
              <a:t>1.23 Tenths – step 3:7</a:t>
            </a:r>
          </a:p>
        </p:txBody>
      </p:sp>
      <p:graphicFrame>
        <p:nvGraphicFramePr>
          <p:cNvPr id="3" name="Table 2">
            <a:extLst>
              <a:ext uri="{FF2B5EF4-FFF2-40B4-BE49-F238E27FC236}">
                <a16:creationId xmlns:a16="http://schemas.microsoft.com/office/drawing/2014/main" id="{A65C5BC9-372A-40CA-9D21-F4D0FC67D3E7}"/>
              </a:ext>
            </a:extLst>
          </p:cNvPr>
          <p:cNvGraphicFramePr>
            <a:graphicFrameLocks noGrp="1"/>
          </p:cNvGraphicFramePr>
          <p:nvPr>
            <p:extLst>
              <p:ext uri="{D42A27DB-BD31-4B8C-83A1-F6EECF244321}">
                <p14:modId xmlns:p14="http://schemas.microsoft.com/office/powerpoint/2010/main" val="4105619442"/>
              </p:ext>
            </p:extLst>
          </p:nvPr>
        </p:nvGraphicFramePr>
        <p:xfrm>
          <a:off x="765000" y="2361900"/>
          <a:ext cx="7614000" cy="1296000"/>
        </p:xfrm>
        <a:graphic>
          <a:graphicData uri="http://schemas.openxmlformats.org/drawingml/2006/table">
            <a:tbl>
              <a:tblPr firstRow="1" bandRow="1">
                <a:tableStyleId>{5C22544A-7EE6-4342-B048-85BDC9FD1C3A}</a:tableStyleId>
              </a:tblPr>
              <a:tblGrid>
                <a:gridCol w="1522800">
                  <a:extLst>
                    <a:ext uri="{9D8B030D-6E8A-4147-A177-3AD203B41FA5}">
                      <a16:colId xmlns:a16="http://schemas.microsoft.com/office/drawing/2014/main" val="846890546"/>
                    </a:ext>
                  </a:extLst>
                </a:gridCol>
                <a:gridCol w="1522800">
                  <a:extLst>
                    <a:ext uri="{9D8B030D-6E8A-4147-A177-3AD203B41FA5}">
                      <a16:colId xmlns:a16="http://schemas.microsoft.com/office/drawing/2014/main" val="2446164809"/>
                    </a:ext>
                  </a:extLst>
                </a:gridCol>
                <a:gridCol w="1522800">
                  <a:extLst>
                    <a:ext uri="{9D8B030D-6E8A-4147-A177-3AD203B41FA5}">
                      <a16:colId xmlns:a16="http://schemas.microsoft.com/office/drawing/2014/main" val="466482999"/>
                    </a:ext>
                  </a:extLst>
                </a:gridCol>
                <a:gridCol w="1522800">
                  <a:extLst>
                    <a:ext uri="{9D8B030D-6E8A-4147-A177-3AD203B41FA5}">
                      <a16:colId xmlns:a16="http://schemas.microsoft.com/office/drawing/2014/main" val="844453134"/>
                    </a:ext>
                  </a:extLst>
                </a:gridCol>
                <a:gridCol w="1522800">
                  <a:extLst>
                    <a:ext uri="{9D8B030D-6E8A-4147-A177-3AD203B41FA5}">
                      <a16:colId xmlns:a16="http://schemas.microsoft.com/office/drawing/2014/main" val="1303890723"/>
                    </a:ext>
                  </a:extLst>
                </a:gridCol>
              </a:tblGrid>
              <a:tr h="648000">
                <a:tc>
                  <a:txBody>
                    <a:bodyPr/>
                    <a:lstStyle/>
                    <a:p>
                      <a:pPr algn="ctr"/>
                      <a:r>
                        <a:rPr lang="en-GB" sz="2400" dirty="0">
                          <a:solidFill>
                            <a:schemeClr val="tx1"/>
                          </a:solidFill>
                          <a:latin typeface="Myriad Pro Semibold"/>
                        </a:rPr>
                        <a:t>1,000s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0.1s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2319534852"/>
                  </a:ext>
                </a:extLst>
              </a:tr>
              <a:tr h="648000">
                <a:tc>
                  <a:txBody>
                    <a:bodyPr/>
                    <a:lstStyle/>
                    <a:p>
                      <a:pPr algn="ctr"/>
                      <a:endParaRPr lang="en-GB" sz="240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9873631"/>
                  </a:ext>
                </a:extLst>
              </a:tr>
            </a:tbl>
          </a:graphicData>
        </a:graphic>
      </p:graphicFrame>
      <p:grpSp>
        <p:nvGrpSpPr>
          <p:cNvPr id="21" name="Group 20">
            <a:extLst>
              <a:ext uri="{FF2B5EF4-FFF2-40B4-BE49-F238E27FC236}">
                <a16:creationId xmlns:a16="http://schemas.microsoft.com/office/drawing/2014/main" id="{99D01C53-C1F7-45BA-996D-3D75B1AEB388}"/>
              </a:ext>
            </a:extLst>
          </p:cNvPr>
          <p:cNvGrpSpPr/>
          <p:nvPr/>
        </p:nvGrpSpPr>
        <p:grpSpPr>
          <a:xfrm>
            <a:off x="2874145" y="3105809"/>
            <a:ext cx="4918560" cy="461665"/>
            <a:chOff x="2874145" y="3524909"/>
            <a:chExt cx="4918560" cy="461665"/>
          </a:xfrm>
        </p:grpSpPr>
        <p:sp>
          <p:nvSpPr>
            <p:cNvPr id="5" name="TextBox 4">
              <a:extLst>
                <a:ext uri="{FF2B5EF4-FFF2-40B4-BE49-F238E27FC236}">
                  <a16:creationId xmlns:a16="http://schemas.microsoft.com/office/drawing/2014/main" id="{53542C75-C90A-402B-A7BE-1130B5491E30}"/>
                </a:ext>
              </a:extLst>
            </p:cNvPr>
            <p:cNvSpPr txBox="1"/>
            <p:nvPr/>
          </p:nvSpPr>
          <p:spPr bwMode="auto">
            <a:xfrm>
              <a:off x="2874145" y="3524909"/>
              <a:ext cx="35136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6" name="TextBox 5">
              <a:extLst>
                <a:ext uri="{FF2B5EF4-FFF2-40B4-BE49-F238E27FC236}">
                  <a16:creationId xmlns:a16="http://schemas.microsoft.com/office/drawing/2014/main" id="{E0430807-12A7-49C7-B0BD-75B53E8318DD}"/>
                </a:ext>
              </a:extLst>
            </p:cNvPr>
            <p:cNvSpPr txBox="1"/>
            <p:nvPr/>
          </p:nvSpPr>
          <p:spPr bwMode="auto">
            <a:xfrm>
              <a:off x="4396321" y="3524909"/>
              <a:ext cx="35136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7" name="TextBox 6">
              <a:extLst>
                <a:ext uri="{FF2B5EF4-FFF2-40B4-BE49-F238E27FC236}">
                  <a16:creationId xmlns:a16="http://schemas.microsoft.com/office/drawing/2014/main" id="{60D6B97A-66C1-41C4-8170-5BBB45565DA5}"/>
                </a:ext>
              </a:extLst>
            </p:cNvPr>
            <p:cNvSpPr txBox="1"/>
            <p:nvPr/>
          </p:nvSpPr>
          <p:spPr bwMode="auto">
            <a:xfrm>
              <a:off x="5919685" y="3524909"/>
              <a:ext cx="35136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8" name="TextBox 7">
              <a:extLst>
                <a:ext uri="{FF2B5EF4-FFF2-40B4-BE49-F238E27FC236}">
                  <a16:creationId xmlns:a16="http://schemas.microsoft.com/office/drawing/2014/main" id="{34C9E2B5-3408-47F9-93F1-B9F2EDA6CC9D}"/>
                </a:ext>
              </a:extLst>
            </p:cNvPr>
            <p:cNvSpPr txBox="1"/>
            <p:nvPr/>
          </p:nvSpPr>
          <p:spPr bwMode="auto">
            <a:xfrm>
              <a:off x="7441345" y="3524909"/>
              <a:ext cx="35136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grpSp>
      <p:sp>
        <p:nvSpPr>
          <p:cNvPr id="9" name="TextBox 8">
            <a:extLst>
              <a:ext uri="{FF2B5EF4-FFF2-40B4-BE49-F238E27FC236}">
                <a16:creationId xmlns:a16="http://schemas.microsoft.com/office/drawing/2014/main" id="{EAC1BB85-0222-4025-80D9-C29A664B50E6}"/>
              </a:ext>
            </a:extLst>
          </p:cNvPr>
          <p:cNvSpPr txBox="1"/>
          <p:nvPr/>
        </p:nvSpPr>
        <p:spPr bwMode="auto">
          <a:xfrm>
            <a:off x="6230573" y="3784373"/>
            <a:ext cx="91884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203.7</a:t>
            </a:r>
          </a:p>
        </p:txBody>
      </p:sp>
      <p:sp>
        <p:nvSpPr>
          <p:cNvPr id="10" name="TextBox 9">
            <a:extLst>
              <a:ext uri="{FF2B5EF4-FFF2-40B4-BE49-F238E27FC236}">
                <a16:creationId xmlns:a16="http://schemas.microsoft.com/office/drawing/2014/main" id="{8B8E4CFB-7D05-42B8-886F-400B02B52FEC}"/>
              </a:ext>
            </a:extLst>
          </p:cNvPr>
          <p:cNvSpPr txBox="1"/>
          <p:nvPr/>
        </p:nvSpPr>
        <p:spPr bwMode="auto">
          <a:xfrm>
            <a:off x="6063859" y="3784373"/>
            <a:ext cx="108555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4251.7</a:t>
            </a:r>
          </a:p>
        </p:txBody>
      </p:sp>
      <p:grpSp>
        <p:nvGrpSpPr>
          <p:cNvPr id="22" name="Group 21">
            <a:extLst>
              <a:ext uri="{FF2B5EF4-FFF2-40B4-BE49-F238E27FC236}">
                <a16:creationId xmlns:a16="http://schemas.microsoft.com/office/drawing/2014/main" id="{8AE2A784-3000-4A13-B1E0-BE01968A4DF8}"/>
              </a:ext>
            </a:extLst>
          </p:cNvPr>
          <p:cNvGrpSpPr/>
          <p:nvPr/>
        </p:nvGrpSpPr>
        <p:grpSpPr>
          <a:xfrm>
            <a:off x="1362084" y="3105809"/>
            <a:ext cx="6441401" cy="461665"/>
            <a:chOff x="1362084" y="2140682"/>
            <a:chExt cx="6441401" cy="461665"/>
          </a:xfrm>
        </p:grpSpPr>
        <p:sp>
          <p:nvSpPr>
            <p:cNvPr id="16" name="TextBox 15">
              <a:extLst>
                <a:ext uri="{FF2B5EF4-FFF2-40B4-BE49-F238E27FC236}">
                  <a16:creationId xmlns:a16="http://schemas.microsoft.com/office/drawing/2014/main" id="{F1EC1911-9060-4978-AAC5-0DD932733369}"/>
                </a:ext>
              </a:extLst>
            </p:cNvPr>
            <p:cNvSpPr txBox="1"/>
            <p:nvPr/>
          </p:nvSpPr>
          <p:spPr bwMode="auto">
            <a:xfrm>
              <a:off x="1362084" y="2140682"/>
              <a:ext cx="35136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17" name="TextBox 16">
              <a:extLst>
                <a:ext uri="{FF2B5EF4-FFF2-40B4-BE49-F238E27FC236}">
                  <a16:creationId xmlns:a16="http://schemas.microsoft.com/office/drawing/2014/main" id="{CD1467B9-E5A3-4DC6-8F51-280E3D64A824}"/>
                </a:ext>
              </a:extLst>
            </p:cNvPr>
            <p:cNvSpPr txBox="1"/>
            <p:nvPr/>
          </p:nvSpPr>
          <p:spPr bwMode="auto">
            <a:xfrm>
              <a:off x="2884925" y="2140682"/>
              <a:ext cx="35136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18" name="TextBox 17">
              <a:extLst>
                <a:ext uri="{FF2B5EF4-FFF2-40B4-BE49-F238E27FC236}">
                  <a16:creationId xmlns:a16="http://schemas.microsoft.com/office/drawing/2014/main" id="{5F3DB9C5-D41A-4A86-BF25-7891B7C34447}"/>
                </a:ext>
              </a:extLst>
            </p:cNvPr>
            <p:cNvSpPr txBox="1"/>
            <p:nvPr/>
          </p:nvSpPr>
          <p:spPr bwMode="auto">
            <a:xfrm>
              <a:off x="4407101" y="2140682"/>
              <a:ext cx="35136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19" name="TextBox 18">
              <a:extLst>
                <a:ext uri="{FF2B5EF4-FFF2-40B4-BE49-F238E27FC236}">
                  <a16:creationId xmlns:a16="http://schemas.microsoft.com/office/drawing/2014/main" id="{86E7F6FD-D4A8-4861-8907-145BE84E3E71}"/>
                </a:ext>
              </a:extLst>
            </p:cNvPr>
            <p:cNvSpPr txBox="1"/>
            <p:nvPr/>
          </p:nvSpPr>
          <p:spPr bwMode="auto">
            <a:xfrm>
              <a:off x="5930465" y="2140682"/>
              <a:ext cx="35136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20" name="TextBox 19">
              <a:extLst>
                <a:ext uri="{FF2B5EF4-FFF2-40B4-BE49-F238E27FC236}">
                  <a16:creationId xmlns:a16="http://schemas.microsoft.com/office/drawing/2014/main" id="{891D28C5-70DA-4FDC-9745-41BA8CA0A509}"/>
                </a:ext>
              </a:extLst>
            </p:cNvPr>
            <p:cNvSpPr txBox="1"/>
            <p:nvPr/>
          </p:nvSpPr>
          <p:spPr bwMode="auto">
            <a:xfrm>
              <a:off x="7452125" y="2140682"/>
              <a:ext cx="35136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grpSp>
      <p:sp>
        <p:nvSpPr>
          <p:cNvPr id="23" name="TextBox 22">
            <a:extLst>
              <a:ext uri="{FF2B5EF4-FFF2-40B4-BE49-F238E27FC236}">
                <a16:creationId xmlns:a16="http://schemas.microsoft.com/office/drawing/2014/main" id="{E0E265A1-3435-420F-98A4-67438677DAAE}"/>
              </a:ext>
            </a:extLst>
          </p:cNvPr>
          <p:cNvSpPr txBox="1"/>
          <p:nvPr/>
        </p:nvSpPr>
        <p:spPr bwMode="auto">
          <a:xfrm>
            <a:off x="854220" y="4603343"/>
            <a:ext cx="743556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This is two hundred and three </a:t>
            </a:r>
            <a:r>
              <a:rPr lang="en-GB" sz="2400" b="1" dirty="0">
                <a:latin typeface="Myriad Pro Semibold" charset="0"/>
                <a:ea typeface="Myriad Pro Semibold" charset="0"/>
                <a:cs typeface="Myriad Pro Semibold" charset="0"/>
              </a:rPr>
              <a:t>and seven tenths</a:t>
            </a:r>
            <a:r>
              <a:rPr lang="en-GB" sz="2400" dirty="0">
                <a:latin typeface="Myriad Pro Semibold" charset="0"/>
                <a:ea typeface="Myriad Pro Semibold" charset="0"/>
                <a:cs typeface="Myriad Pro Semibold" charset="0"/>
              </a:rPr>
              <a:t>.</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We can also say two hundred and three-</a:t>
            </a:r>
            <a:r>
              <a:rPr lang="en-GB" sz="2400" b="1" dirty="0">
                <a:latin typeface="Myriad Pro Semibold" charset="0"/>
                <a:ea typeface="Myriad Pro Semibold" charset="0"/>
                <a:cs typeface="Myriad Pro Semibold" charset="0"/>
              </a:rPr>
              <a:t>point-seven</a:t>
            </a:r>
            <a:r>
              <a:rPr lang="en-GB" sz="2400" dirty="0">
                <a:latin typeface="Myriad Pro Semibold" charset="0"/>
                <a:ea typeface="Myriad Pro Semibold" charset="0"/>
                <a:cs typeface="Myriad Pro Semibold" charset="0"/>
              </a:rPr>
              <a:t>.</a:t>
            </a:r>
          </a:p>
        </p:txBody>
      </p:sp>
      <p:sp>
        <p:nvSpPr>
          <p:cNvPr id="24" name="TextBox 23">
            <a:extLst>
              <a:ext uri="{FF2B5EF4-FFF2-40B4-BE49-F238E27FC236}">
                <a16:creationId xmlns:a16="http://schemas.microsoft.com/office/drawing/2014/main" id="{AA515C9F-443B-4FD5-ACBD-8ED2217ED2C6}"/>
              </a:ext>
            </a:extLst>
          </p:cNvPr>
          <p:cNvSpPr txBox="1"/>
          <p:nvPr/>
        </p:nvSpPr>
        <p:spPr bwMode="auto">
          <a:xfrm>
            <a:off x="1090984" y="4603343"/>
            <a:ext cx="696203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This is four thousand two hundred and fifty-one</a:t>
            </a:r>
            <a:br>
              <a:rPr lang="en-GB" sz="2400" dirty="0">
                <a:latin typeface="Myriad Pro Semibold" charset="0"/>
                <a:ea typeface="Myriad Pro Semibold" charset="0"/>
                <a:cs typeface="Myriad Pro Semibold" charset="0"/>
              </a:rPr>
            </a:br>
            <a:r>
              <a:rPr lang="en-GB" sz="2400" b="1" dirty="0">
                <a:latin typeface="Myriad Pro Semibold" charset="0"/>
                <a:ea typeface="Myriad Pro Semibold" charset="0"/>
                <a:cs typeface="Myriad Pro Semibold" charset="0"/>
              </a:rPr>
              <a:t>and seven tenths</a:t>
            </a:r>
            <a:r>
              <a:rPr lang="en-GB" sz="2400" dirty="0">
                <a:latin typeface="Myriad Pro Semibold" charset="0"/>
                <a:ea typeface="Myriad Pro Semibold" charset="0"/>
                <a:cs typeface="Myriad Pro Semibold" charset="0"/>
              </a:rPr>
              <a:t>. We can also say four thousand</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two hundred and fifty-one-</a:t>
            </a:r>
            <a:r>
              <a:rPr lang="en-GB" sz="2400" b="1" dirty="0">
                <a:latin typeface="Myriad Pro Semibold" charset="0"/>
                <a:ea typeface="Myriad Pro Semibold" charset="0"/>
                <a:cs typeface="Myriad Pro Semibold" charset="0"/>
              </a:rPr>
              <a:t>point-seven</a:t>
            </a: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257365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23"/>
                                        </p:tgtEl>
                                      </p:cBhvr>
                                    </p:animEffect>
                                    <p:set>
                                      <p:cBhvr>
                                        <p:cTn id="28" dur="1" fill="hold">
                                          <p:stCondLst>
                                            <p:cond delay="499"/>
                                          </p:stCondLst>
                                        </p:cTn>
                                        <p:tgtEl>
                                          <p:spTgt spid="2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23" grpId="0"/>
      <p:bldP spid="23" grpId="1"/>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369394-7248-480A-8972-3BBB2081DD12}"/>
              </a:ext>
            </a:extLst>
          </p:cNvPr>
          <p:cNvSpPr>
            <a:spLocks noGrp="1"/>
          </p:cNvSpPr>
          <p:nvPr>
            <p:ph type="body" sz="quarter" idx="11"/>
          </p:nvPr>
        </p:nvSpPr>
        <p:spPr/>
        <p:txBody>
          <a:bodyPr/>
          <a:lstStyle/>
          <a:p>
            <a:r>
              <a:rPr lang="en-GB" dirty="0"/>
              <a:t>1.23 Tenths – step 3:9</a:t>
            </a:r>
          </a:p>
        </p:txBody>
      </p:sp>
      <p:graphicFrame>
        <p:nvGraphicFramePr>
          <p:cNvPr id="3" name="Table 2">
            <a:extLst>
              <a:ext uri="{FF2B5EF4-FFF2-40B4-BE49-F238E27FC236}">
                <a16:creationId xmlns:a16="http://schemas.microsoft.com/office/drawing/2014/main" id="{5565CF8E-D9F9-4CF5-8EA1-28A863853D71}"/>
              </a:ext>
            </a:extLst>
          </p:cNvPr>
          <p:cNvGraphicFramePr>
            <a:graphicFrameLocks noGrp="1"/>
          </p:cNvGraphicFramePr>
          <p:nvPr>
            <p:extLst>
              <p:ext uri="{D42A27DB-BD31-4B8C-83A1-F6EECF244321}">
                <p14:modId xmlns:p14="http://schemas.microsoft.com/office/powerpoint/2010/main" val="1057136849"/>
              </p:ext>
            </p:extLst>
          </p:nvPr>
        </p:nvGraphicFramePr>
        <p:xfrm>
          <a:off x="765000" y="2361600"/>
          <a:ext cx="7614000" cy="1728000"/>
        </p:xfrm>
        <a:graphic>
          <a:graphicData uri="http://schemas.openxmlformats.org/drawingml/2006/table">
            <a:tbl>
              <a:tblPr firstRow="1" bandRow="1">
                <a:tableStyleId>{5C22544A-7EE6-4342-B048-85BDC9FD1C3A}</a:tableStyleId>
              </a:tblPr>
              <a:tblGrid>
                <a:gridCol w="1522800">
                  <a:extLst>
                    <a:ext uri="{9D8B030D-6E8A-4147-A177-3AD203B41FA5}">
                      <a16:colId xmlns:a16="http://schemas.microsoft.com/office/drawing/2014/main" val="846890546"/>
                    </a:ext>
                  </a:extLst>
                </a:gridCol>
                <a:gridCol w="1522800">
                  <a:extLst>
                    <a:ext uri="{9D8B030D-6E8A-4147-A177-3AD203B41FA5}">
                      <a16:colId xmlns:a16="http://schemas.microsoft.com/office/drawing/2014/main" val="2446164809"/>
                    </a:ext>
                  </a:extLst>
                </a:gridCol>
                <a:gridCol w="1522800">
                  <a:extLst>
                    <a:ext uri="{9D8B030D-6E8A-4147-A177-3AD203B41FA5}">
                      <a16:colId xmlns:a16="http://schemas.microsoft.com/office/drawing/2014/main" val="466482999"/>
                    </a:ext>
                  </a:extLst>
                </a:gridCol>
                <a:gridCol w="1522800">
                  <a:extLst>
                    <a:ext uri="{9D8B030D-6E8A-4147-A177-3AD203B41FA5}">
                      <a16:colId xmlns:a16="http://schemas.microsoft.com/office/drawing/2014/main" val="844453134"/>
                    </a:ext>
                  </a:extLst>
                </a:gridCol>
                <a:gridCol w="1522800">
                  <a:extLst>
                    <a:ext uri="{9D8B030D-6E8A-4147-A177-3AD203B41FA5}">
                      <a16:colId xmlns:a16="http://schemas.microsoft.com/office/drawing/2014/main" val="1303890723"/>
                    </a:ext>
                  </a:extLst>
                </a:gridCol>
              </a:tblGrid>
              <a:tr h="648000">
                <a:tc>
                  <a:txBody>
                    <a:bodyPr/>
                    <a:lstStyle/>
                    <a:p>
                      <a:pPr algn="ctr"/>
                      <a:r>
                        <a:rPr lang="en-GB" sz="2400" dirty="0">
                          <a:solidFill>
                            <a:schemeClr val="tx1"/>
                          </a:solidFill>
                          <a:latin typeface="Myriad Pro Semibold"/>
                        </a:rPr>
                        <a:t>1,000s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0.1s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2319534852"/>
                  </a:ext>
                </a:extLst>
              </a:tr>
              <a:tr h="1080000">
                <a:tc>
                  <a:txBody>
                    <a:bodyPr/>
                    <a:lstStyle/>
                    <a:p>
                      <a:pPr algn="ctr"/>
                      <a:endParaRPr lang="en-GB" sz="240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9873631"/>
                  </a:ext>
                </a:extLst>
              </a:tr>
            </a:tbl>
          </a:graphicData>
        </a:graphic>
      </p:graphicFrame>
      <p:grpSp>
        <p:nvGrpSpPr>
          <p:cNvPr id="4" name="Group 3">
            <a:extLst>
              <a:ext uri="{FF2B5EF4-FFF2-40B4-BE49-F238E27FC236}">
                <a16:creationId xmlns:a16="http://schemas.microsoft.com/office/drawing/2014/main" id="{CF88A394-2978-4E89-A341-57892526C066}"/>
              </a:ext>
            </a:extLst>
          </p:cNvPr>
          <p:cNvGrpSpPr/>
          <p:nvPr/>
        </p:nvGrpSpPr>
        <p:grpSpPr>
          <a:xfrm>
            <a:off x="7084010" y="3330702"/>
            <a:ext cx="1048288" cy="448908"/>
            <a:chOff x="8653541" y="1417233"/>
            <a:chExt cx="1048288" cy="448908"/>
          </a:xfrm>
        </p:grpSpPr>
        <p:pic>
          <p:nvPicPr>
            <p:cNvPr id="5" name="Picture 4">
              <a:extLst>
                <a:ext uri="{FF2B5EF4-FFF2-40B4-BE49-F238E27FC236}">
                  <a16:creationId xmlns:a16="http://schemas.microsoft.com/office/drawing/2014/main" id="{700085EF-22C6-4AF2-AADA-DD28490142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3541" y="1417233"/>
              <a:ext cx="448908" cy="448908"/>
            </a:xfrm>
            <a:prstGeom prst="rect">
              <a:avLst/>
            </a:prstGeom>
          </p:spPr>
        </p:pic>
        <p:pic>
          <p:nvPicPr>
            <p:cNvPr id="6" name="Picture 5">
              <a:extLst>
                <a:ext uri="{FF2B5EF4-FFF2-40B4-BE49-F238E27FC236}">
                  <a16:creationId xmlns:a16="http://schemas.microsoft.com/office/drawing/2014/main" id="{245D5EAE-E0D3-4B91-99F5-289E6E4211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2921" y="1417233"/>
              <a:ext cx="448908" cy="448908"/>
            </a:xfrm>
            <a:prstGeom prst="rect">
              <a:avLst/>
            </a:prstGeom>
          </p:spPr>
        </p:pic>
      </p:grpSp>
      <p:grpSp>
        <p:nvGrpSpPr>
          <p:cNvPr id="7" name="Group 6">
            <a:extLst>
              <a:ext uri="{FF2B5EF4-FFF2-40B4-BE49-F238E27FC236}">
                <a16:creationId xmlns:a16="http://schemas.microsoft.com/office/drawing/2014/main" id="{51B7F88E-F528-47A5-BF39-4667E525E116}"/>
              </a:ext>
            </a:extLst>
          </p:cNvPr>
          <p:cNvGrpSpPr/>
          <p:nvPr/>
        </p:nvGrpSpPr>
        <p:grpSpPr>
          <a:xfrm>
            <a:off x="4047856" y="3098121"/>
            <a:ext cx="1048288" cy="914071"/>
            <a:chOff x="8653541" y="1417233"/>
            <a:chExt cx="1048288" cy="914071"/>
          </a:xfrm>
        </p:grpSpPr>
        <p:pic>
          <p:nvPicPr>
            <p:cNvPr id="8" name="Picture 7">
              <a:extLst>
                <a:ext uri="{FF2B5EF4-FFF2-40B4-BE49-F238E27FC236}">
                  <a16:creationId xmlns:a16="http://schemas.microsoft.com/office/drawing/2014/main" id="{2FF4EB26-80BD-4B42-9483-C069F23587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3541" y="1417233"/>
              <a:ext cx="448908" cy="448908"/>
            </a:xfrm>
            <a:prstGeom prst="rect">
              <a:avLst/>
            </a:prstGeom>
          </p:spPr>
        </p:pic>
        <p:pic>
          <p:nvPicPr>
            <p:cNvPr id="9" name="Picture 8">
              <a:extLst>
                <a:ext uri="{FF2B5EF4-FFF2-40B4-BE49-F238E27FC236}">
                  <a16:creationId xmlns:a16="http://schemas.microsoft.com/office/drawing/2014/main" id="{03C7B35D-C037-4444-9039-9DBBDFCF9E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3231" y="1882396"/>
              <a:ext cx="448908" cy="448908"/>
            </a:xfrm>
            <a:prstGeom prst="rect">
              <a:avLst/>
            </a:prstGeom>
          </p:spPr>
        </p:pic>
        <p:pic>
          <p:nvPicPr>
            <p:cNvPr id="10" name="Picture 9">
              <a:extLst>
                <a:ext uri="{FF2B5EF4-FFF2-40B4-BE49-F238E27FC236}">
                  <a16:creationId xmlns:a16="http://schemas.microsoft.com/office/drawing/2014/main" id="{02EB5B40-1CEE-419C-A6F2-8EC201D255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2921" y="1417233"/>
              <a:ext cx="448908" cy="448908"/>
            </a:xfrm>
            <a:prstGeom prst="rect">
              <a:avLst/>
            </a:prstGeom>
          </p:spPr>
        </p:pic>
      </p:grpSp>
      <p:sp>
        <p:nvSpPr>
          <p:cNvPr id="11" name="TextBox 10">
            <a:extLst>
              <a:ext uri="{FF2B5EF4-FFF2-40B4-BE49-F238E27FC236}">
                <a16:creationId xmlns:a16="http://schemas.microsoft.com/office/drawing/2014/main" id="{FF960026-DB47-4712-9969-9FC365859161}"/>
              </a:ext>
            </a:extLst>
          </p:cNvPr>
          <p:cNvSpPr txBox="1"/>
          <p:nvPr/>
        </p:nvSpPr>
        <p:spPr bwMode="auto">
          <a:xfrm>
            <a:off x="6397285" y="4261111"/>
            <a:ext cx="75212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30.2</a:t>
            </a:r>
          </a:p>
        </p:txBody>
      </p:sp>
    </p:spTree>
    <p:extLst>
      <p:ext uri="{BB962C8B-B14F-4D97-AF65-F5344CB8AC3E}">
        <p14:creationId xmlns:p14="http://schemas.microsoft.com/office/powerpoint/2010/main" val="109609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F10E48-86DF-4B69-BB23-C3D6004583DA}"/>
              </a:ext>
            </a:extLst>
          </p:cNvPr>
          <p:cNvSpPr/>
          <p:nvPr/>
        </p:nvSpPr>
        <p:spPr bwMode="auto">
          <a:xfrm>
            <a:off x="2927165" y="5499100"/>
            <a:ext cx="2771775" cy="2945022"/>
          </a:xfrm>
          <a:prstGeom prst="rect">
            <a:avLst/>
          </a:prstGeom>
          <a:solidFill>
            <a:srgbClr val="7ECCE7"/>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EEA81C4C-76E0-444E-8DE8-AAB0DB5FD6BA}"/>
              </a:ext>
            </a:extLst>
          </p:cNvPr>
          <p:cNvSpPr/>
          <p:nvPr/>
        </p:nvSpPr>
        <p:spPr bwMode="auto">
          <a:xfrm>
            <a:off x="2927164" y="5497722"/>
            <a:ext cx="2771775" cy="1360278"/>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 name="Text Placeholder 1">
            <a:extLst>
              <a:ext uri="{FF2B5EF4-FFF2-40B4-BE49-F238E27FC236}">
                <a16:creationId xmlns:a16="http://schemas.microsoft.com/office/drawing/2014/main" id="{AF369394-7248-480A-8972-3BBB2081DD12}"/>
              </a:ext>
            </a:extLst>
          </p:cNvPr>
          <p:cNvSpPr>
            <a:spLocks noGrp="1"/>
          </p:cNvSpPr>
          <p:nvPr>
            <p:ph type="body" sz="quarter" idx="11"/>
          </p:nvPr>
        </p:nvSpPr>
        <p:spPr/>
        <p:txBody>
          <a:bodyPr/>
          <a:lstStyle/>
          <a:p>
            <a:r>
              <a:rPr lang="en-GB" dirty="0"/>
              <a:t>1.23 Tenths – step 3:9</a:t>
            </a:r>
          </a:p>
        </p:txBody>
      </p:sp>
      <p:sp>
        <p:nvSpPr>
          <p:cNvPr id="11" name="TextBox 10">
            <a:extLst>
              <a:ext uri="{FF2B5EF4-FFF2-40B4-BE49-F238E27FC236}">
                <a16:creationId xmlns:a16="http://schemas.microsoft.com/office/drawing/2014/main" id="{9D040777-D42F-4A5A-B910-555801517D4C}"/>
              </a:ext>
            </a:extLst>
          </p:cNvPr>
          <p:cNvSpPr txBox="1"/>
          <p:nvPr/>
        </p:nvSpPr>
        <p:spPr bwMode="auto">
          <a:xfrm>
            <a:off x="3653579" y="5659900"/>
            <a:ext cx="131875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 litres</a:t>
            </a:r>
          </a:p>
        </p:txBody>
      </p:sp>
      <p:pic>
        <p:nvPicPr>
          <p:cNvPr id="15" name="Picture 14" descr="A close up of a logo&#10;&#10;Description generated with very high confidence">
            <a:extLst>
              <a:ext uri="{FF2B5EF4-FFF2-40B4-BE49-F238E27FC236}">
                <a16:creationId xmlns:a16="http://schemas.microsoft.com/office/drawing/2014/main" id="{E2FE6AF9-B105-43C2-9C15-FC2BE5009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7165" y="1360278"/>
            <a:ext cx="4249670" cy="4137444"/>
          </a:xfrm>
          <a:prstGeom prst="rect">
            <a:avLst/>
          </a:prstGeom>
        </p:spPr>
      </p:pic>
      <p:sp>
        <p:nvSpPr>
          <p:cNvPr id="19" name="Rectangle 18">
            <a:extLst>
              <a:ext uri="{FF2B5EF4-FFF2-40B4-BE49-F238E27FC236}">
                <a16:creationId xmlns:a16="http://schemas.microsoft.com/office/drawing/2014/main" id="{E366827B-8DDC-4CA9-BEDC-FE39501B2B12}"/>
              </a:ext>
            </a:extLst>
          </p:cNvPr>
          <p:cNvSpPr/>
          <p:nvPr/>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2018 pilot</a:t>
            </a:r>
          </a:p>
        </p:txBody>
      </p:sp>
    </p:spTree>
    <p:extLst>
      <p:ext uri="{BB962C8B-B14F-4D97-AF65-F5344CB8AC3E}">
        <p14:creationId xmlns:p14="http://schemas.microsoft.com/office/powerpoint/2010/main" val="385616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64" presetClass="path" presetSubtype="0" accel="50000" decel="50000" fill="hold" grpId="1" nodeType="withEffect">
                                  <p:stCondLst>
                                    <p:cond delay="0"/>
                                  </p:stCondLst>
                                  <p:childTnLst>
                                    <p:animMotion origin="layout" path="M -1.38889E-6 4.81481E-6 L -1.38889E-6 -0.42963 " pathEditMode="relative" rAng="0" ptsTypes="AA">
                                      <p:cBhvr>
                                        <p:cTn id="18" dur="2500" fill="hold"/>
                                        <p:tgtEl>
                                          <p:spTgt spid="5"/>
                                        </p:tgtEl>
                                        <p:attrNameLst>
                                          <p:attrName>ppt_x</p:attrName>
                                          <p:attrName>ppt_y</p:attrName>
                                        </p:attrNameLst>
                                      </p:cBhvr>
                                      <p:rCtr x="0" y="-214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6" grpId="0" animBg="1"/>
      <p:bldP spid="11"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369394-7248-480A-8972-3BBB2081DD12}"/>
              </a:ext>
            </a:extLst>
          </p:cNvPr>
          <p:cNvSpPr>
            <a:spLocks noGrp="1"/>
          </p:cNvSpPr>
          <p:nvPr>
            <p:ph type="body" sz="quarter" idx="11"/>
          </p:nvPr>
        </p:nvSpPr>
        <p:spPr/>
        <p:txBody>
          <a:bodyPr/>
          <a:lstStyle/>
          <a:p>
            <a:r>
              <a:rPr lang="en-GB" dirty="0"/>
              <a:t>1.23 Tenths – step 3:9</a:t>
            </a:r>
          </a:p>
        </p:txBody>
      </p:sp>
      <p:graphicFrame>
        <p:nvGraphicFramePr>
          <p:cNvPr id="3" name="Table 2">
            <a:extLst>
              <a:ext uri="{FF2B5EF4-FFF2-40B4-BE49-F238E27FC236}">
                <a16:creationId xmlns:a16="http://schemas.microsoft.com/office/drawing/2014/main" id="{4587092E-4CAE-45FF-B6C2-8504D90E5321}"/>
              </a:ext>
            </a:extLst>
          </p:cNvPr>
          <p:cNvGraphicFramePr>
            <a:graphicFrameLocks noGrp="1"/>
          </p:cNvGraphicFramePr>
          <p:nvPr>
            <p:extLst>
              <p:ext uri="{D42A27DB-BD31-4B8C-83A1-F6EECF244321}">
                <p14:modId xmlns:p14="http://schemas.microsoft.com/office/powerpoint/2010/main" val="1228913666"/>
              </p:ext>
            </p:extLst>
          </p:nvPr>
        </p:nvGraphicFramePr>
        <p:xfrm>
          <a:off x="1524000" y="1397000"/>
          <a:ext cx="6096000" cy="4680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765501734"/>
                    </a:ext>
                  </a:extLst>
                </a:gridCol>
                <a:gridCol w="3048000">
                  <a:extLst>
                    <a:ext uri="{9D8B030D-6E8A-4147-A177-3AD203B41FA5}">
                      <a16:colId xmlns:a16="http://schemas.microsoft.com/office/drawing/2014/main" val="55155994"/>
                    </a:ext>
                  </a:extLst>
                </a:gridCol>
              </a:tblGrid>
              <a:tr h="936000">
                <a:tc>
                  <a:txBody>
                    <a:bodyPr/>
                    <a:lstStyle/>
                    <a:p>
                      <a:pPr algn="ctr"/>
                      <a:endParaRPr lang="en-GB" sz="2400" b="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chemeClr val="tx1"/>
                          </a:solidFill>
                          <a:latin typeface="Myriad Pro Semibold"/>
                        </a:rPr>
                        <a:t>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9138068"/>
                  </a:ext>
                </a:extLst>
              </a:tr>
              <a:tr h="936000">
                <a:tc>
                  <a:txBody>
                    <a:bodyPr/>
                    <a:lstStyle/>
                    <a:p>
                      <a:pPr algn="ctr"/>
                      <a:endParaRPr lang="en-GB" sz="2400" b="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rgbClr val="F08766"/>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50896"/>
                  </a:ext>
                </a:extLst>
              </a:tr>
              <a:tr h="936000">
                <a:tc>
                  <a:txBody>
                    <a:bodyPr/>
                    <a:lstStyle/>
                    <a:p>
                      <a:pPr algn="ctr"/>
                      <a:endParaRPr lang="en-GB" sz="2400" b="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chemeClr val="tx1"/>
                          </a:solidFill>
                          <a:latin typeface="Myriad Pro Semibold"/>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1733823"/>
                  </a:ext>
                </a:extLst>
              </a:tr>
              <a:tr h="936000">
                <a:tc>
                  <a:txBody>
                    <a:bodyPr/>
                    <a:lstStyle/>
                    <a:p>
                      <a:pPr algn="ctr"/>
                      <a:endParaRPr lang="en-GB" sz="2400" b="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dirty="0">
                        <a:solidFill>
                          <a:srgbClr val="F08766"/>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7922158"/>
                  </a:ext>
                </a:extLst>
              </a:tr>
              <a:tr h="936000">
                <a:tc>
                  <a:txBody>
                    <a:bodyPr/>
                    <a:lstStyle/>
                    <a:p>
                      <a:pPr algn="ctr"/>
                      <a:endParaRPr lang="en-GB" sz="2400" b="0" dirty="0">
                        <a:solidFill>
                          <a:schemeClr val="tx1"/>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dirty="0">
                          <a:solidFill>
                            <a:schemeClr val="tx1"/>
                          </a:solidFill>
                          <a:latin typeface="Myriad Pro Semibold"/>
                        </a:rPr>
                        <a:t>1,056.9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0890281"/>
                  </a:ext>
                </a:extLst>
              </a:tr>
            </a:tbl>
          </a:graphicData>
        </a:graphic>
      </p:graphicFrame>
      <p:grpSp>
        <p:nvGrpSpPr>
          <p:cNvPr id="20" name="Group 19">
            <a:extLst>
              <a:ext uri="{FF2B5EF4-FFF2-40B4-BE49-F238E27FC236}">
                <a16:creationId xmlns:a16="http://schemas.microsoft.com/office/drawing/2014/main" id="{BD66B154-ACBD-44AF-9984-6D56144E7C12}"/>
              </a:ext>
            </a:extLst>
          </p:cNvPr>
          <p:cNvGrpSpPr/>
          <p:nvPr/>
        </p:nvGrpSpPr>
        <p:grpSpPr>
          <a:xfrm>
            <a:off x="2830633" y="1485893"/>
            <a:ext cx="434735" cy="748447"/>
            <a:chOff x="182966" y="668100"/>
            <a:chExt cx="434735" cy="748447"/>
          </a:xfrm>
        </p:grpSpPr>
        <p:sp>
          <p:nvSpPr>
            <p:cNvPr id="5" name="TextBox 4">
              <a:extLst>
                <a:ext uri="{FF2B5EF4-FFF2-40B4-BE49-F238E27FC236}">
                  <a16:creationId xmlns:a16="http://schemas.microsoft.com/office/drawing/2014/main" id="{90954D9C-3E9B-4187-8026-E536B8ED1906}"/>
                </a:ext>
              </a:extLst>
            </p:cNvPr>
            <p:cNvSpPr txBox="1"/>
            <p:nvPr/>
          </p:nvSpPr>
          <p:spPr bwMode="auto">
            <a:xfrm>
              <a:off x="245483" y="668100"/>
              <a:ext cx="3097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3</a:t>
              </a:r>
            </a:p>
          </p:txBody>
        </p:sp>
        <p:sp>
          <p:nvSpPr>
            <p:cNvPr id="6" name="TextBox 5">
              <a:extLst>
                <a:ext uri="{FF2B5EF4-FFF2-40B4-BE49-F238E27FC236}">
                  <a16:creationId xmlns:a16="http://schemas.microsoft.com/office/drawing/2014/main" id="{20D7F006-6BF0-41C5-A17C-A5F25984330F}"/>
                </a:ext>
              </a:extLst>
            </p:cNvPr>
            <p:cNvSpPr txBox="1"/>
            <p:nvPr/>
          </p:nvSpPr>
          <p:spPr bwMode="auto">
            <a:xfrm>
              <a:off x="182966" y="1047215"/>
              <a:ext cx="4347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10</a:t>
              </a:r>
            </a:p>
          </p:txBody>
        </p:sp>
        <p:cxnSp>
          <p:nvCxnSpPr>
            <p:cNvPr id="16" name="Straight Connector 15">
              <a:extLst>
                <a:ext uri="{FF2B5EF4-FFF2-40B4-BE49-F238E27FC236}">
                  <a16:creationId xmlns:a16="http://schemas.microsoft.com/office/drawing/2014/main" id="{2B29E557-259C-4459-B647-857E97F64C4C}"/>
                </a:ext>
              </a:extLst>
            </p:cNvPr>
            <p:cNvCxnSpPr/>
            <p:nvPr/>
          </p:nvCxnSpPr>
          <p:spPr bwMode="auto">
            <a:xfrm>
              <a:off x="256333" y="1053565"/>
              <a:ext cx="288000" cy="0"/>
            </a:xfrm>
            <a:prstGeom prst="line">
              <a:avLst/>
            </a:prstGeom>
            <a:no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31" name="Group 30">
            <a:extLst>
              <a:ext uri="{FF2B5EF4-FFF2-40B4-BE49-F238E27FC236}">
                <a16:creationId xmlns:a16="http://schemas.microsoft.com/office/drawing/2014/main" id="{8B7177B9-6441-4083-81F5-DE7F60300B2B}"/>
              </a:ext>
            </a:extLst>
          </p:cNvPr>
          <p:cNvGrpSpPr/>
          <p:nvPr/>
        </p:nvGrpSpPr>
        <p:grpSpPr>
          <a:xfrm>
            <a:off x="2540130" y="4301719"/>
            <a:ext cx="1015740" cy="748447"/>
            <a:chOff x="2371115" y="4301719"/>
            <a:chExt cx="1015740" cy="748447"/>
          </a:xfrm>
        </p:grpSpPr>
        <p:sp>
          <p:nvSpPr>
            <p:cNvPr id="13" name="TextBox 12">
              <a:extLst>
                <a:ext uri="{FF2B5EF4-FFF2-40B4-BE49-F238E27FC236}">
                  <a16:creationId xmlns:a16="http://schemas.microsoft.com/office/drawing/2014/main" id="{3AC45137-4AFC-4F20-9A09-57B5B9726801}"/>
                </a:ext>
              </a:extLst>
            </p:cNvPr>
            <p:cNvSpPr txBox="1"/>
            <p:nvPr/>
          </p:nvSpPr>
          <p:spPr bwMode="auto">
            <a:xfrm>
              <a:off x="2371115" y="4445111"/>
              <a:ext cx="68480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302</a:t>
              </a:r>
            </a:p>
          </p:txBody>
        </p:sp>
        <p:grpSp>
          <p:nvGrpSpPr>
            <p:cNvPr id="21" name="Group 20">
              <a:extLst>
                <a:ext uri="{FF2B5EF4-FFF2-40B4-BE49-F238E27FC236}">
                  <a16:creationId xmlns:a16="http://schemas.microsoft.com/office/drawing/2014/main" id="{CA9C7C32-3538-47DA-97D3-5BB25685F6AA}"/>
                </a:ext>
              </a:extLst>
            </p:cNvPr>
            <p:cNvGrpSpPr/>
            <p:nvPr/>
          </p:nvGrpSpPr>
          <p:grpSpPr>
            <a:xfrm>
              <a:off x="2952120" y="4301719"/>
              <a:ext cx="434735" cy="748447"/>
              <a:chOff x="701058" y="668100"/>
              <a:chExt cx="434735" cy="748447"/>
            </a:xfrm>
          </p:grpSpPr>
          <p:sp>
            <p:nvSpPr>
              <p:cNvPr id="9" name="TextBox 8">
                <a:extLst>
                  <a:ext uri="{FF2B5EF4-FFF2-40B4-BE49-F238E27FC236}">
                    <a16:creationId xmlns:a16="http://schemas.microsoft.com/office/drawing/2014/main" id="{63E1CFA7-9FF9-430C-B5A3-D5AEE57CDDEA}"/>
                  </a:ext>
                </a:extLst>
              </p:cNvPr>
              <p:cNvSpPr txBox="1"/>
              <p:nvPr/>
            </p:nvSpPr>
            <p:spPr bwMode="auto">
              <a:xfrm>
                <a:off x="763575" y="668100"/>
                <a:ext cx="3097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4</a:t>
                </a:r>
              </a:p>
            </p:txBody>
          </p:sp>
          <p:sp>
            <p:nvSpPr>
              <p:cNvPr id="10" name="TextBox 9">
                <a:extLst>
                  <a:ext uri="{FF2B5EF4-FFF2-40B4-BE49-F238E27FC236}">
                    <a16:creationId xmlns:a16="http://schemas.microsoft.com/office/drawing/2014/main" id="{ECDC22E8-AD9D-4E1E-AD2C-4F83D805C09C}"/>
                  </a:ext>
                </a:extLst>
              </p:cNvPr>
              <p:cNvSpPr txBox="1"/>
              <p:nvPr/>
            </p:nvSpPr>
            <p:spPr bwMode="auto">
              <a:xfrm>
                <a:off x="701058" y="1047215"/>
                <a:ext cx="4347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10</a:t>
                </a:r>
              </a:p>
            </p:txBody>
          </p:sp>
          <p:cxnSp>
            <p:nvCxnSpPr>
              <p:cNvPr id="17" name="Straight Connector 16">
                <a:extLst>
                  <a:ext uri="{FF2B5EF4-FFF2-40B4-BE49-F238E27FC236}">
                    <a16:creationId xmlns:a16="http://schemas.microsoft.com/office/drawing/2014/main" id="{2728C225-A006-46FB-AAEB-68E4F0C86B54}"/>
                  </a:ext>
                </a:extLst>
              </p:cNvPr>
              <p:cNvCxnSpPr/>
              <p:nvPr/>
            </p:nvCxnSpPr>
            <p:spPr bwMode="auto">
              <a:xfrm>
                <a:off x="774425" y="1053565"/>
                <a:ext cx="288000" cy="0"/>
              </a:xfrm>
              <a:prstGeom prst="line">
                <a:avLst/>
              </a:prstGeom>
              <a:no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grpSp>
        <p:nvGrpSpPr>
          <p:cNvPr id="22" name="Group 21">
            <a:extLst>
              <a:ext uri="{FF2B5EF4-FFF2-40B4-BE49-F238E27FC236}">
                <a16:creationId xmlns:a16="http://schemas.microsoft.com/office/drawing/2014/main" id="{5A882BBB-3299-4C76-A4E6-81BCDDD7ADB0}"/>
              </a:ext>
            </a:extLst>
          </p:cNvPr>
          <p:cNvGrpSpPr/>
          <p:nvPr/>
        </p:nvGrpSpPr>
        <p:grpSpPr>
          <a:xfrm>
            <a:off x="2830633" y="2430228"/>
            <a:ext cx="434735" cy="748447"/>
            <a:chOff x="1219150" y="668100"/>
            <a:chExt cx="434735" cy="748447"/>
          </a:xfrm>
        </p:grpSpPr>
        <p:sp>
          <p:nvSpPr>
            <p:cNvPr id="7" name="TextBox 6">
              <a:extLst>
                <a:ext uri="{FF2B5EF4-FFF2-40B4-BE49-F238E27FC236}">
                  <a16:creationId xmlns:a16="http://schemas.microsoft.com/office/drawing/2014/main" id="{27FD4794-E80E-4AD4-B744-87DCAB190F5F}"/>
                </a:ext>
              </a:extLst>
            </p:cNvPr>
            <p:cNvSpPr txBox="1"/>
            <p:nvPr/>
          </p:nvSpPr>
          <p:spPr bwMode="auto">
            <a:xfrm>
              <a:off x="1281667" y="668100"/>
              <a:ext cx="3097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7</a:t>
              </a:r>
            </a:p>
          </p:txBody>
        </p:sp>
        <p:sp>
          <p:nvSpPr>
            <p:cNvPr id="8" name="TextBox 7">
              <a:extLst>
                <a:ext uri="{FF2B5EF4-FFF2-40B4-BE49-F238E27FC236}">
                  <a16:creationId xmlns:a16="http://schemas.microsoft.com/office/drawing/2014/main" id="{B9844CA3-F387-4B1C-A8D3-43D1DBDA43A2}"/>
                </a:ext>
              </a:extLst>
            </p:cNvPr>
            <p:cNvSpPr txBox="1"/>
            <p:nvPr/>
          </p:nvSpPr>
          <p:spPr bwMode="auto">
            <a:xfrm>
              <a:off x="1219150" y="1047215"/>
              <a:ext cx="4347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10</a:t>
              </a:r>
            </a:p>
          </p:txBody>
        </p:sp>
        <p:cxnSp>
          <p:nvCxnSpPr>
            <p:cNvPr id="18" name="Straight Connector 17">
              <a:extLst>
                <a:ext uri="{FF2B5EF4-FFF2-40B4-BE49-F238E27FC236}">
                  <a16:creationId xmlns:a16="http://schemas.microsoft.com/office/drawing/2014/main" id="{85176FD0-637F-4882-AD5A-9691D43DC293}"/>
                </a:ext>
              </a:extLst>
            </p:cNvPr>
            <p:cNvCxnSpPr/>
            <p:nvPr/>
          </p:nvCxnSpPr>
          <p:spPr bwMode="auto">
            <a:xfrm>
              <a:off x="1292517" y="1053565"/>
              <a:ext cx="288000" cy="0"/>
            </a:xfrm>
            <a:prstGeom prst="line">
              <a:avLst/>
            </a:prstGeom>
            <a:no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32" name="Group 31">
            <a:extLst>
              <a:ext uri="{FF2B5EF4-FFF2-40B4-BE49-F238E27FC236}">
                <a16:creationId xmlns:a16="http://schemas.microsoft.com/office/drawing/2014/main" id="{EFE4643C-E89A-4590-A772-98803D159BFE}"/>
              </a:ext>
            </a:extLst>
          </p:cNvPr>
          <p:cNvGrpSpPr/>
          <p:nvPr/>
        </p:nvGrpSpPr>
        <p:grpSpPr>
          <a:xfrm>
            <a:off x="2393120" y="5230828"/>
            <a:ext cx="1245617" cy="748447"/>
            <a:chOff x="2558100" y="5230828"/>
            <a:chExt cx="1245617" cy="748447"/>
          </a:xfrm>
        </p:grpSpPr>
        <p:sp>
          <p:nvSpPr>
            <p:cNvPr id="14" name="TextBox 13">
              <a:extLst>
                <a:ext uri="{FF2B5EF4-FFF2-40B4-BE49-F238E27FC236}">
                  <a16:creationId xmlns:a16="http://schemas.microsoft.com/office/drawing/2014/main" id="{4CB37F5F-F97D-4361-930D-D0CBAD6077A5}"/>
                </a:ext>
              </a:extLst>
            </p:cNvPr>
            <p:cNvSpPr txBox="1"/>
            <p:nvPr/>
          </p:nvSpPr>
          <p:spPr bwMode="auto">
            <a:xfrm>
              <a:off x="2558100" y="5380710"/>
              <a:ext cx="91884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1,056</a:t>
              </a:r>
            </a:p>
          </p:txBody>
        </p:sp>
        <p:grpSp>
          <p:nvGrpSpPr>
            <p:cNvPr id="23" name="Group 22">
              <a:extLst>
                <a:ext uri="{FF2B5EF4-FFF2-40B4-BE49-F238E27FC236}">
                  <a16:creationId xmlns:a16="http://schemas.microsoft.com/office/drawing/2014/main" id="{8E728926-8262-4313-8AE4-C70962033FB2}"/>
                </a:ext>
              </a:extLst>
            </p:cNvPr>
            <p:cNvGrpSpPr/>
            <p:nvPr/>
          </p:nvGrpSpPr>
          <p:grpSpPr>
            <a:xfrm>
              <a:off x="3368982" y="5230828"/>
              <a:ext cx="434735" cy="748447"/>
              <a:chOff x="1741368" y="668100"/>
              <a:chExt cx="434735" cy="748447"/>
            </a:xfrm>
          </p:grpSpPr>
          <p:sp>
            <p:nvSpPr>
              <p:cNvPr id="11" name="TextBox 10">
                <a:extLst>
                  <a:ext uri="{FF2B5EF4-FFF2-40B4-BE49-F238E27FC236}">
                    <a16:creationId xmlns:a16="http://schemas.microsoft.com/office/drawing/2014/main" id="{E3ED0F32-0D31-45C4-A5C8-3B9756458F19}"/>
                  </a:ext>
                </a:extLst>
              </p:cNvPr>
              <p:cNvSpPr txBox="1"/>
              <p:nvPr/>
            </p:nvSpPr>
            <p:spPr bwMode="auto">
              <a:xfrm>
                <a:off x="1803885" y="668100"/>
                <a:ext cx="3097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9</a:t>
                </a:r>
              </a:p>
            </p:txBody>
          </p:sp>
          <p:sp>
            <p:nvSpPr>
              <p:cNvPr id="12" name="TextBox 11">
                <a:extLst>
                  <a:ext uri="{FF2B5EF4-FFF2-40B4-BE49-F238E27FC236}">
                    <a16:creationId xmlns:a16="http://schemas.microsoft.com/office/drawing/2014/main" id="{BF499353-7C34-48F8-90D9-491C8D532F80}"/>
                  </a:ext>
                </a:extLst>
              </p:cNvPr>
              <p:cNvSpPr txBox="1"/>
              <p:nvPr/>
            </p:nvSpPr>
            <p:spPr bwMode="auto">
              <a:xfrm>
                <a:off x="1741368" y="1047215"/>
                <a:ext cx="4347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10</a:t>
                </a:r>
              </a:p>
            </p:txBody>
          </p:sp>
          <p:cxnSp>
            <p:nvCxnSpPr>
              <p:cNvPr id="19" name="Straight Connector 18">
                <a:extLst>
                  <a:ext uri="{FF2B5EF4-FFF2-40B4-BE49-F238E27FC236}">
                    <a16:creationId xmlns:a16="http://schemas.microsoft.com/office/drawing/2014/main" id="{7A6648D0-7BB2-4A39-B0E1-F660490A9F18}"/>
                  </a:ext>
                </a:extLst>
              </p:cNvPr>
              <p:cNvCxnSpPr/>
              <p:nvPr/>
            </p:nvCxnSpPr>
            <p:spPr bwMode="auto">
              <a:xfrm>
                <a:off x="1814735" y="1053565"/>
                <a:ext cx="288000" cy="0"/>
              </a:xfrm>
              <a:prstGeom prst="line">
                <a:avLst/>
              </a:prstGeom>
              <a:no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grpSp>
        <p:nvGrpSpPr>
          <p:cNvPr id="24" name="Group 23">
            <a:extLst>
              <a:ext uri="{FF2B5EF4-FFF2-40B4-BE49-F238E27FC236}">
                <a16:creationId xmlns:a16="http://schemas.microsoft.com/office/drawing/2014/main" id="{83FC0CE3-2FDA-4786-BC37-91CC56D1A12E}"/>
              </a:ext>
            </a:extLst>
          </p:cNvPr>
          <p:cNvGrpSpPr/>
          <p:nvPr/>
        </p:nvGrpSpPr>
        <p:grpSpPr>
          <a:xfrm>
            <a:off x="2830633" y="3360567"/>
            <a:ext cx="434735" cy="748447"/>
            <a:chOff x="1219150" y="668100"/>
            <a:chExt cx="434735" cy="748447"/>
          </a:xfrm>
        </p:grpSpPr>
        <p:sp>
          <p:nvSpPr>
            <p:cNvPr id="25" name="TextBox 24">
              <a:extLst>
                <a:ext uri="{FF2B5EF4-FFF2-40B4-BE49-F238E27FC236}">
                  <a16:creationId xmlns:a16="http://schemas.microsoft.com/office/drawing/2014/main" id="{B74976F9-B79F-488E-8F5B-B8642A555EE5}"/>
                </a:ext>
              </a:extLst>
            </p:cNvPr>
            <p:cNvSpPr txBox="1"/>
            <p:nvPr/>
          </p:nvSpPr>
          <p:spPr bwMode="auto">
            <a:xfrm>
              <a:off x="1219150" y="668100"/>
              <a:ext cx="43473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10</a:t>
              </a:r>
            </a:p>
          </p:txBody>
        </p:sp>
        <p:sp>
          <p:nvSpPr>
            <p:cNvPr id="26" name="TextBox 25">
              <a:extLst>
                <a:ext uri="{FF2B5EF4-FFF2-40B4-BE49-F238E27FC236}">
                  <a16:creationId xmlns:a16="http://schemas.microsoft.com/office/drawing/2014/main" id="{A1FBF345-52F5-4F83-B3FB-A542A42B530D}"/>
                </a:ext>
              </a:extLst>
            </p:cNvPr>
            <p:cNvSpPr txBox="1"/>
            <p:nvPr/>
          </p:nvSpPr>
          <p:spPr bwMode="auto">
            <a:xfrm>
              <a:off x="1219150" y="1047215"/>
              <a:ext cx="4347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10</a:t>
              </a:r>
            </a:p>
          </p:txBody>
        </p:sp>
        <p:cxnSp>
          <p:nvCxnSpPr>
            <p:cNvPr id="27" name="Straight Connector 26">
              <a:extLst>
                <a:ext uri="{FF2B5EF4-FFF2-40B4-BE49-F238E27FC236}">
                  <a16:creationId xmlns:a16="http://schemas.microsoft.com/office/drawing/2014/main" id="{081C5A3F-FD1E-4D2E-9DE7-6136D1E7960D}"/>
                </a:ext>
              </a:extLst>
            </p:cNvPr>
            <p:cNvCxnSpPr/>
            <p:nvPr/>
          </p:nvCxnSpPr>
          <p:spPr bwMode="auto">
            <a:xfrm>
              <a:off x="1292517" y="1053565"/>
              <a:ext cx="288000" cy="0"/>
            </a:xfrm>
            <a:prstGeom prst="line">
              <a:avLst/>
            </a:prstGeom>
            <a:no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28" name="TextBox 27">
            <a:extLst>
              <a:ext uri="{FF2B5EF4-FFF2-40B4-BE49-F238E27FC236}">
                <a16:creationId xmlns:a16="http://schemas.microsoft.com/office/drawing/2014/main" id="{67567C65-C1B3-4F4B-90DE-437752976E95}"/>
              </a:ext>
            </a:extLst>
          </p:cNvPr>
          <p:cNvSpPr txBox="1"/>
          <p:nvPr/>
        </p:nvSpPr>
        <p:spPr bwMode="auto">
          <a:xfrm>
            <a:off x="5804898" y="2573620"/>
            <a:ext cx="5854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0.7</a:t>
            </a:r>
          </a:p>
        </p:txBody>
      </p:sp>
      <p:sp>
        <p:nvSpPr>
          <p:cNvPr id="29" name="TextBox 28">
            <a:extLst>
              <a:ext uri="{FF2B5EF4-FFF2-40B4-BE49-F238E27FC236}">
                <a16:creationId xmlns:a16="http://schemas.microsoft.com/office/drawing/2014/main" id="{53EE88BA-A8A7-4BE4-B678-30E9C8A604C0}"/>
              </a:ext>
            </a:extLst>
          </p:cNvPr>
          <p:cNvSpPr txBox="1"/>
          <p:nvPr/>
        </p:nvSpPr>
        <p:spPr bwMode="auto">
          <a:xfrm>
            <a:off x="5638187" y="4445111"/>
            <a:ext cx="91884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302.4</a:t>
            </a:r>
          </a:p>
        </p:txBody>
      </p:sp>
    </p:spTree>
    <p:extLst>
      <p:ext uri="{BB962C8B-B14F-4D97-AF65-F5344CB8AC3E}">
        <p14:creationId xmlns:p14="http://schemas.microsoft.com/office/powerpoint/2010/main" val="167177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369394-7248-480A-8972-3BBB2081DD12}"/>
              </a:ext>
            </a:extLst>
          </p:cNvPr>
          <p:cNvSpPr>
            <a:spLocks noGrp="1"/>
          </p:cNvSpPr>
          <p:nvPr>
            <p:ph type="body" sz="quarter" idx="11"/>
          </p:nvPr>
        </p:nvSpPr>
        <p:spPr/>
        <p:txBody>
          <a:bodyPr/>
          <a:lstStyle/>
          <a:p>
            <a:r>
              <a:rPr lang="en-GB" dirty="0"/>
              <a:t>1.23 Tenths – step 3:12</a:t>
            </a:r>
          </a:p>
        </p:txBody>
      </p:sp>
      <p:graphicFrame>
        <p:nvGraphicFramePr>
          <p:cNvPr id="3" name="Table 2">
            <a:extLst>
              <a:ext uri="{FF2B5EF4-FFF2-40B4-BE49-F238E27FC236}">
                <a16:creationId xmlns:a16="http://schemas.microsoft.com/office/drawing/2014/main" id="{D07BD0A2-08DC-4BB7-889A-6651162EA092}"/>
              </a:ext>
            </a:extLst>
          </p:cNvPr>
          <p:cNvGraphicFramePr>
            <a:graphicFrameLocks noGrp="1"/>
          </p:cNvGraphicFramePr>
          <p:nvPr>
            <p:extLst>
              <p:ext uri="{D42A27DB-BD31-4B8C-83A1-F6EECF244321}">
                <p14:modId xmlns:p14="http://schemas.microsoft.com/office/powerpoint/2010/main" val="88346294"/>
              </p:ext>
            </p:extLst>
          </p:nvPr>
        </p:nvGraphicFramePr>
        <p:xfrm>
          <a:off x="1526400" y="4069345"/>
          <a:ext cx="6091200" cy="1944000"/>
        </p:xfrm>
        <a:graphic>
          <a:graphicData uri="http://schemas.openxmlformats.org/drawingml/2006/table">
            <a:tbl>
              <a:tblPr firstRow="1" bandRow="1">
                <a:tableStyleId>{5C22544A-7EE6-4342-B048-85BDC9FD1C3A}</a:tableStyleId>
              </a:tblPr>
              <a:tblGrid>
                <a:gridCol w="1522800">
                  <a:extLst>
                    <a:ext uri="{9D8B030D-6E8A-4147-A177-3AD203B41FA5}">
                      <a16:colId xmlns:a16="http://schemas.microsoft.com/office/drawing/2014/main" val="2446164809"/>
                    </a:ext>
                  </a:extLst>
                </a:gridCol>
                <a:gridCol w="1522800">
                  <a:extLst>
                    <a:ext uri="{9D8B030D-6E8A-4147-A177-3AD203B41FA5}">
                      <a16:colId xmlns:a16="http://schemas.microsoft.com/office/drawing/2014/main" val="466482999"/>
                    </a:ext>
                  </a:extLst>
                </a:gridCol>
                <a:gridCol w="1522800">
                  <a:extLst>
                    <a:ext uri="{9D8B030D-6E8A-4147-A177-3AD203B41FA5}">
                      <a16:colId xmlns:a16="http://schemas.microsoft.com/office/drawing/2014/main" val="844453134"/>
                    </a:ext>
                  </a:extLst>
                </a:gridCol>
                <a:gridCol w="1522800">
                  <a:extLst>
                    <a:ext uri="{9D8B030D-6E8A-4147-A177-3AD203B41FA5}">
                      <a16:colId xmlns:a16="http://schemas.microsoft.com/office/drawing/2014/main" val="1303890723"/>
                    </a:ext>
                  </a:extLst>
                </a:gridCol>
              </a:tblGrid>
              <a:tr h="648000">
                <a:tc>
                  <a:txBody>
                    <a:bodyPr/>
                    <a:lstStyle/>
                    <a:p>
                      <a:pPr algn="ctr"/>
                      <a:r>
                        <a:rPr lang="en-GB" sz="2400" dirty="0">
                          <a:solidFill>
                            <a:schemeClr val="tx1"/>
                          </a:solidFill>
                          <a:latin typeface="Myriad Pro Semibold"/>
                        </a:rPr>
                        <a:t>100s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0.1s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2319534852"/>
                  </a:ext>
                </a:extLst>
              </a:tr>
              <a:tr h="648000">
                <a:tc>
                  <a:txBody>
                    <a:bodyPr/>
                    <a:lstStyle/>
                    <a:p>
                      <a:pPr algn="ctr"/>
                      <a:endParaRPr lang="en-GB" sz="240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9873631"/>
                  </a:ext>
                </a:extLst>
              </a:tr>
              <a:tr h="648000">
                <a:tc>
                  <a:txBody>
                    <a:bodyPr/>
                    <a:lstStyle/>
                    <a:p>
                      <a:pPr algn="ctr"/>
                      <a:endParaRPr lang="en-GB" sz="240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dirty="0">
                        <a:solidFill>
                          <a:srgbClr val="ED7049"/>
                        </a:solidFill>
                        <a:latin typeface="Myriad Pro Semibold"/>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8410885"/>
                  </a:ext>
                </a:extLst>
              </a:tr>
            </a:tbl>
          </a:graphicData>
        </a:graphic>
      </p:graphicFrame>
      <p:sp>
        <p:nvSpPr>
          <p:cNvPr id="15" name="TextBox 14">
            <a:extLst>
              <a:ext uri="{FF2B5EF4-FFF2-40B4-BE49-F238E27FC236}">
                <a16:creationId xmlns:a16="http://schemas.microsoft.com/office/drawing/2014/main" id="{DAECDAA4-A946-4B76-9CF4-A4FBA3B5BA77}"/>
              </a:ext>
            </a:extLst>
          </p:cNvPr>
          <p:cNvSpPr txBox="1"/>
          <p:nvPr/>
        </p:nvSpPr>
        <p:spPr bwMode="auto">
          <a:xfrm>
            <a:off x="2026763" y="3198167"/>
            <a:ext cx="58541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1.7</a:t>
            </a:r>
          </a:p>
        </p:txBody>
      </p:sp>
      <p:sp>
        <p:nvSpPr>
          <p:cNvPr id="16" name="TextBox 15">
            <a:extLst>
              <a:ext uri="{FF2B5EF4-FFF2-40B4-BE49-F238E27FC236}">
                <a16:creationId xmlns:a16="http://schemas.microsoft.com/office/drawing/2014/main" id="{C446EDD3-93D0-4EB7-9C6D-FADC09A2D706}"/>
              </a:ext>
            </a:extLst>
          </p:cNvPr>
          <p:cNvSpPr txBox="1"/>
          <p:nvPr/>
        </p:nvSpPr>
        <p:spPr bwMode="auto">
          <a:xfrm>
            <a:off x="5158458" y="5460925"/>
            <a:ext cx="35136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17" name="TextBox 16">
            <a:extLst>
              <a:ext uri="{FF2B5EF4-FFF2-40B4-BE49-F238E27FC236}">
                <a16:creationId xmlns:a16="http://schemas.microsoft.com/office/drawing/2014/main" id="{6C9D3A24-77AB-4CCB-BE25-4849E4F4359B}"/>
              </a:ext>
            </a:extLst>
          </p:cNvPr>
          <p:cNvSpPr txBox="1"/>
          <p:nvPr/>
        </p:nvSpPr>
        <p:spPr bwMode="auto">
          <a:xfrm>
            <a:off x="5157147" y="4813254"/>
            <a:ext cx="35136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18" name="TextBox 17">
            <a:extLst>
              <a:ext uri="{FF2B5EF4-FFF2-40B4-BE49-F238E27FC236}">
                <a16:creationId xmlns:a16="http://schemas.microsoft.com/office/drawing/2014/main" id="{177EF0E6-D52D-42D9-B13F-FBD19CBA3073}"/>
              </a:ext>
            </a:extLst>
          </p:cNvPr>
          <p:cNvSpPr txBox="1"/>
          <p:nvPr/>
        </p:nvSpPr>
        <p:spPr bwMode="auto">
          <a:xfrm>
            <a:off x="6680511" y="4813254"/>
            <a:ext cx="35136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21" name="TextBox 20">
            <a:extLst>
              <a:ext uri="{FF2B5EF4-FFF2-40B4-BE49-F238E27FC236}">
                <a16:creationId xmlns:a16="http://schemas.microsoft.com/office/drawing/2014/main" id="{BD3113E5-2B69-4AF7-8544-79541A4206D1}"/>
              </a:ext>
            </a:extLst>
          </p:cNvPr>
          <p:cNvSpPr txBox="1"/>
          <p:nvPr/>
        </p:nvSpPr>
        <p:spPr bwMode="auto">
          <a:xfrm>
            <a:off x="6673156" y="3198167"/>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22" name="TextBox 21">
            <a:extLst>
              <a:ext uri="{FF2B5EF4-FFF2-40B4-BE49-F238E27FC236}">
                <a16:creationId xmlns:a16="http://schemas.microsoft.com/office/drawing/2014/main" id="{CDB74944-E8B3-4BD2-B5A3-9A6967816963}"/>
              </a:ext>
            </a:extLst>
          </p:cNvPr>
          <p:cNvSpPr txBox="1"/>
          <p:nvPr/>
        </p:nvSpPr>
        <p:spPr bwMode="auto">
          <a:xfrm>
            <a:off x="4398986" y="3198167"/>
            <a:ext cx="39466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&lt;</a:t>
            </a:r>
          </a:p>
        </p:txBody>
      </p:sp>
      <p:pic>
        <p:nvPicPr>
          <p:cNvPr id="24" name="Picture 23" descr="A screen shot of a window&#10;&#10;Description generated with high confidence">
            <a:extLst>
              <a:ext uri="{FF2B5EF4-FFF2-40B4-BE49-F238E27FC236}">
                <a16:creationId xmlns:a16="http://schemas.microsoft.com/office/drawing/2014/main" id="{1A4CCF2C-0059-43D5-BD04-EA9F17118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127" y="1393502"/>
            <a:ext cx="3316688" cy="1536765"/>
          </a:xfrm>
          <a:prstGeom prst="rect">
            <a:avLst/>
          </a:prstGeom>
        </p:spPr>
      </p:pic>
      <p:pic>
        <p:nvPicPr>
          <p:cNvPr id="26" name="Picture 25" descr="A screen shot of a window&#10;&#10;Description generated with high confidence">
            <a:extLst>
              <a:ext uri="{FF2B5EF4-FFF2-40B4-BE49-F238E27FC236}">
                <a16:creationId xmlns:a16="http://schemas.microsoft.com/office/drawing/2014/main" id="{E7325DFC-8981-4B54-9747-9C1B2E941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4816" y="1393502"/>
            <a:ext cx="3268058" cy="1536765"/>
          </a:xfrm>
          <a:prstGeom prst="rect">
            <a:avLst/>
          </a:prstGeom>
        </p:spPr>
      </p:pic>
    </p:spTree>
    <p:extLst>
      <p:ext uri="{BB962C8B-B14F-4D97-AF65-F5344CB8AC3E}">
        <p14:creationId xmlns:p14="http://schemas.microsoft.com/office/powerpoint/2010/main" val="206414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1000" tmFilter="0, 0; .2, .5; .8, .5; 1, 0"/>
                                        <p:tgtEl>
                                          <p:spTgt spid="24"/>
                                        </p:tgtEl>
                                      </p:cBhvr>
                                    </p:animEffect>
                                    <p:animScale>
                                      <p:cBhvr>
                                        <p:cTn id="12" dur="500" autoRev="1" fill="hold"/>
                                        <p:tgtEl>
                                          <p:spTgt spid="24"/>
                                        </p:tgtEl>
                                      </p:cBhvr>
                                      <p:by x="105000" y="105000"/>
                                    </p:animScale>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nodeType="clickEffect">
                                  <p:stCondLst>
                                    <p:cond delay="0"/>
                                  </p:stCondLst>
                                  <p:childTnLst>
                                    <p:animEffect transition="out" filter="fade">
                                      <p:cBhvr>
                                        <p:cTn id="23" dur="1000" tmFilter="0, 0; .2, .5; .8, .5; 1, 0"/>
                                        <p:tgtEl>
                                          <p:spTgt spid="26"/>
                                        </p:tgtEl>
                                      </p:cBhvr>
                                    </p:animEffect>
                                    <p:animScale>
                                      <p:cBhvr>
                                        <p:cTn id="24" dur="500" autoRev="1" fill="hold"/>
                                        <p:tgtEl>
                                          <p:spTgt spid="26"/>
                                        </p:tgtEl>
                                      </p:cBhvr>
                                      <p:by x="105000" y="105000"/>
                                    </p:animScale>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1.23 Tenths – step 4:1</a:t>
            </a:r>
          </a:p>
        </p:txBody>
      </p:sp>
      <p:pic>
        <p:nvPicPr>
          <p:cNvPr id="45" name="Picture 2" descr="C:\Users\Liam\Documents\Design\NCETM\04 Images for B1 PPTs\Final PNG files\ncetm_mm_sp1_se22_aw01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494" r="-1036"/>
          <a:stretch/>
        </p:blipFill>
        <p:spPr bwMode="auto">
          <a:xfrm>
            <a:off x="1387155" y="895349"/>
            <a:ext cx="7099620" cy="1632075"/>
          </a:xfrm>
          <a:prstGeom prst="rect">
            <a:avLst/>
          </a:prstGeom>
          <a:noFill/>
        </p:spPr>
      </p:pic>
      <p:grpSp>
        <p:nvGrpSpPr>
          <p:cNvPr id="6" name="Group 5">
            <a:extLst>
              <a:ext uri="{FF2B5EF4-FFF2-40B4-BE49-F238E27FC236}">
                <a16:creationId xmlns:a16="http://schemas.microsoft.com/office/drawing/2014/main" id="{F7D4920B-2F52-440C-A74D-B80FB34CB1BB}"/>
              </a:ext>
            </a:extLst>
          </p:cNvPr>
          <p:cNvGrpSpPr/>
          <p:nvPr/>
        </p:nvGrpSpPr>
        <p:grpSpPr>
          <a:xfrm>
            <a:off x="3637160" y="2569814"/>
            <a:ext cx="4413448" cy="461665"/>
            <a:chOff x="3637160" y="2569814"/>
            <a:chExt cx="4413448" cy="461665"/>
          </a:xfrm>
        </p:grpSpPr>
        <p:sp>
          <p:nvSpPr>
            <p:cNvPr id="8" name="TextBox 7">
              <a:extLst>
                <a:ext uri="{FF2B5EF4-FFF2-40B4-BE49-F238E27FC236}">
                  <a16:creationId xmlns:a16="http://schemas.microsoft.com/office/drawing/2014/main" id="{9AC55887-5BDB-47C7-997A-86BD2C0AA2BA}"/>
                </a:ext>
              </a:extLst>
            </p:cNvPr>
            <p:cNvSpPr txBox="1"/>
            <p:nvPr/>
          </p:nvSpPr>
          <p:spPr bwMode="auto">
            <a:xfrm>
              <a:off x="3637160" y="2569814"/>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11" name="TextBox 10">
              <a:extLst>
                <a:ext uri="{FF2B5EF4-FFF2-40B4-BE49-F238E27FC236}">
                  <a16:creationId xmlns:a16="http://schemas.microsoft.com/office/drawing/2014/main" id="{80D688C1-9C27-46AD-A6B2-E6A156D22C77}"/>
                </a:ext>
              </a:extLst>
            </p:cNvPr>
            <p:cNvSpPr txBox="1"/>
            <p:nvPr/>
          </p:nvSpPr>
          <p:spPr bwMode="auto">
            <a:xfrm>
              <a:off x="6462310" y="2569814"/>
              <a:ext cx="39466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4" name="TextBox 13">
              <a:extLst>
                <a:ext uri="{FF2B5EF4-FFF2-40B4-BE49-F238E27FC236}">
                  <a16:creationId xmlns:a16="http://schemas.microsoft.com/office/drawing/2014/main" id="{4F6B44C7-D0B3-4F13-AE13-7D710CF5CA9A}"/>
                </a:ext>
              </a:extLst>
            </p:cNvPr>
            <p:cNvSpPr txBox="1"/>
            <p:nvPr/>
          </p:nvSpPr>
          <p:spPr bwMode="auto">
            <a:xfrm>
              <a:off x="7465190" y="2569814"/>
              <a:ext cx="5854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0.6</a:t>
              </a:r>
            </a:p>
          </p:txBody>
        </p:sp>
      </p:grpSp>
      <p:grpSp>
        <p:nvGrpSpPr>
          <p:cNvPr id="32" name="Group 31">
            <a:extLst>
              <a:ext uri="{FF2B5EF4-FFF2-40B4-BE49-F238E27FC236}">
                <a16:creationId xmlns:a16="http://schemas.microsoft.com/office/drawing/2014/main" id="{8CE72012-4E89-445E-97D0-D1CEDAC5D0CC}"/>
              </a:ext>
            </a:extLst>
          </p:cNvPr>
          <p:cNvGrpSpPr/>
          <p:nvPr/>
        </p:nvGrpSpPr>
        <p:grpSpPr>
          <a:xfrm>
            <a:off x="413254" y="3264369"/>
            <a:ext cx="7562012" cy="757972"/>
            <a:chOff x="413254" y="3264369"/>
            <a:chExt cx="7562012" cy="757972"/>
          </a:xfrm>
        </p:grpSpPr>
        <p:sp>
          <p:nvSpPr>
            <p:cNvPr id="19" name="TextBox 18">
              <a:extLst>
                <a:ext uri="{FF2B5EF4-FFF2-40B4-BE49-F238E27FC236}">
                  <a16:creationId xmlns:a16="http://schemas.microsoft.com/office/drawing/2014/main" id="{DCD8A352-6236-4EAE-B681-7C980CA0500C}"/>
                </a:ext>
              </a:extLst>
            </p:cNvPr>
            <p:cNvSpPr txBox="1"/>
            <p:nvPr/>
          </p:nvSpPr>
          <p:spPr bwMode="auto">
            <a:xfrm>
              <a:off x="3637160" y="3411064"/>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20" name="TextBox 19">
              <a:extLst>
                <a:ext uri="{FF2B5EF4-FFF2-40B4-BE49-F238E27FC236}">
                  <a16:creationId xmlns:a16="http://schemas.microsoft.com/office/drawing/2014/main" id="{48C0586A-AFC7-4CAC-AF5D-C4DA2A611A2A}"/>
                </a:ext>
              </a:extLst>
            </p:cNvPr>
            <p:cNvSpPr txBox="1"/>
            <p:nvPr/>
          </p:nvSpPr>
          <p:spPr bwMode="auto">
            <a:xfrm>
              <a:off x="6462310" y="3411064"/>
              <a:ext cx="39466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grpSp>
          <p:nvGrpSpPr>
            <p:cNvPr id="22" name="Group 21">
              <a:extLst>
                <a:ext uri="{FF2B5EF4-FFF2-40B4-BE49-F238E27FC236}">
                  <a16:creationId xmlns:a16="http://schemas.microsoft.com/office/drawing/2014/main" id="{11C13EB1-2597-4ECF-9334-95307B088B2E}"/>
                </a:ext>
              </a:extLst>
            </p:cNvPr>
            <p:cNvGrpSpPr/>
            <p:nvPr/>
          </p:nvGrpSpPr>
          <p:grpSpPr>
            <a:xfrm>
              <a:off x="7540532" y="3264369"/>
              <a:ext cx="434734" cy="757972"/>
              <a:chOff x="182967" y="763350"/>
              <a:chExt cx="434734" cy="757972"/>
            </a:xfrm>
          </p:grpSpPr>
          <p:sp>
            <p:nvSpPr>
              <p:cNvPr id="23" name="TextBox 22">
                <a:extLst>
                  <a:ext uri="{FF2B5EF4-FFF2-40B4-BE49-F238E27FC236}">
                    <a16:creationId xmlns:a16="http://schemas.microsoft.com/office/drawing/2014/main" id="{2C0FBAF3-188C-41FC-B811-A95D9E001390}"/>
                  </a:ext>
                </a:extLst>
              </p:cNvPr>
              <p:cNvSpPr txBox="1"/>
              <p:nvPr/>
            </p:nvSpPr>
            <p:spPr bwMode="auto">
              <a:xfrm>
                <a:off x="245483" y="763350"/>
                <a:ext cx="3097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6</a:t>
                </a:r>
              </a:p>
            </p:txBody>
          </p:sp>
          <p:sp>
            <p:nvSpPr>
              <p:cNvPr id="24" name="TextBox 23">
                <a:extLst>
                  <a:ext uri="{FF2B5EF4-FFF2-40B4-BE49-F238E27FC236}">
                    <a16:creationId xmlns:a16="http://schemas.microsoft.com/office/drawing/2014/main" id="{DDC1ECC8-528C-41D9-8A32-C89FCEB5EBBE}"/>
                  </a:ext>
                </a:extLst>
              </p:cNvPr>
              <p:cNvSpPr txBox="1"/>
              <p:nvPr/>
            </p:nvSpPr>
            <p:spPr bwMode="auto">
              <a:xfrm>
                <a:off x="182967" y="1151990"/>
                <a:ext cx="43473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Semibold" charset="0"/>
                    <a:ea typeface="Myriad Pro Semibold" charset="0"/>
                    <a:cs typeface="Myriad Pro Semibold" charset="0"/>
                  </a:rPr>
                  <a:t>10</a:t>
                </a:r>
              </a:p>
            </p:txBody>
          </p:sp>
          <p:cxnSp>
            <p:nvCxnSpPr>
              <p:cNvPr id="25" name="Straight Connector 24">
                <a:extLst>
                  <a:ext uri="{FF2B5EF4-FFF2-40B4-BE49-F238E27FC236}">
                    <a16:creationId xmlns:a16="http://schemas.microsoft.com/office/drawing/2014/main" id="{25373F0E-A3D2-4862-96CB-9E374C444DBD}"/>
                  </a:ext>
                </a:extLst>
              </p:cNvPr>
              <p:cNvCxnSpPr/>
              <p:nvPr/>
            </p:nvCxnSpPr>
            <p:spPr bwMode="auto">
              <a:xfrm>
                <a:off x="259508" y="1139290"/>
                <a:ext cx="288000" cy="0"/>
              </a:xfrm>
              <a:prstGeom prst="line">
                <a:avLst/>
              </a:prstGeom>
              <a:no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26" name="TextBox 25">
              <a:extLst>
                <a:ext uri="{FF2B5EF4-FFF2-40B4-BE49-F238E27FC236}">
                  <a16:creationId xmlns:a16="http://schemas.microsoft.com/office/drawing/2014/main" id="{F6BCFBD6-3209-45A5-AF88-3F46D5215312}"/>
                </a:ext>
              </a:extLst>
            </p:cNvPr>
            <p:cNvSpPr txBox="1"/>
            <p:nvPr/>
          </p:nvSpPr>
          <p:spPr bwMode="auto">
            <a:xfrm>
              <a:off x="413254" y="3411064"/>
              <a:ext cx="88037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3.6 =</a:t>
              </a:r>
            </a:p>
          </p:txBody>
        </p:sp>
      </p:grpSp>
      <p:sp>
        <p:nvSpPr>
          <p:cNvPr id="27" name="TextBox 26">
            <a:extLst>
              <a:ext uri="{FF2B5EF4-FFF2-40B4-BE49-F238E27FC236}">
                <a16:creationId xmlns:a16="http://schemas.microsoft.com/office/drawing/2014/main" id="{22752015-A97E-45F6-8530-F53B35E06950}"/>
              </a:ext>
            </a:extLst>
          </p:cNvPr>
          <p:cNvSpPr txBox="1"/>
          <p:nvPr/>
        </p:nvSpPr>
        <p:spPr bwMode="auto">
          <a:xfrm>
            <a:off x="413254" y="2569814"/>
            <a:ext cx="88037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3.6 =</a:t>
            </a:r>
          </a:p>
        </p:txBody>
      </p:sp>
      <p:sp>
        <p:nvSpPr>
          <p:cNvPr id="28" name="TextBox 27">
            <a:extLst>
              <a:ext uri="{FF2B5EF4-FFF2-40B4-BE49-F238E27FC236}">
                <a16:creationId xmlns:a16="http://schemas.microsoft.com/office/drawing/2014/main" id="{26728760-C048-42AD-806B-893D33FCDF32}"/>
              </a:ext>
            </a:extLst>
          </p:cNvPr>
          <p:cNvSpPr txBox="1"/>
          <p:nvPr/>
        </p:nvSpPr>
        <p:spPr bwMode="auto">
          <a:xfrm>
            <a:off x="3723181" y="4693824"/>
            <a:ext cx="191270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3.6 = 3 + 0.6</a:t>
            </a:r>
          </a:p>
        </p:txBody>
      </p:sp>
      <p:sp>
        <p:nvSpPr>
          <p:cNvPr id="29" name="TextBox 28">
            <a:extLst>
              <a:ext uri="{FF2B5EF4-FFF2-40B4-BE49-F238E27FC236}">
                <a16:creationId xmlns:a16="http://schemas.microsoft.com/office/drawing/2014/main" id="{F80DEA0C-DF75-44AE-9444-5FF4BD7D7A4B}"/>
              </a:ext>
            </a:extLst>
          </p:cNvPr>
          <p:cNvSpPr txBox="1"/>
          <p:nvPr/>
        </p:nvSpPr>
        <p:spPr bwMode="auto">
          <a:xfrm>
            <a:off x="3723182" y="5284421"/>
            <a:ext cx="191270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3.6 = 0.6 + 3</a:t>
            </a:r>
          </a:p>
        </p:txBody>
      </p:sp>
      <p:sp>
        <p:nvSpPr>
          <p:cNvPr id="30" name="TextBox 29">
            <a:extLst>
              <a:ext uri="{FF2B5EF4-FFF2-40B4-BE49-F238E27FC236}">
                <a16:creationId xmlns:a16="http://schemas.microsoft.com/office/drawing/2014/main" id="{FDD8A1DA-304F-4927-B87B-BA72C4A251BE}"/>
              </a:ext>
            </a:extLst>
          </p:cNvPr>
          <p:cNvSpPr txBox="1"/>
          <p:nvPr/>
        </p:nvSpPr>
        <p:spPr bwMode="auto">
          <a:xfrm>
            <a:off x="6752195" y="4693824"/>
            <a:ext cx="188705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3.6 </a:t>
            </a:r>
            <a:r>
              <a:rPr lang="en-GB" sz="2400" dirty="0">
                <a:latin typeface="Arial" panose="020B0604020202020204" pitchFamily="34" charset="0"/>
                <a:ea typeface="Myriad Pro Semibold" charset="0"/>
                <a:cs typeface="Arial" panose="020B0604020202020204" pitchFamily="34" charset="0"/>
              </a:rPr>
              <a:t>− 3</a:t>
            </a:r>
            <a:r>
              <a:rPr lang="en-GB" sz="2400" dirty="0">
                <a:latin typeface="Myriad Pro Semibold" charset="0"/>
                <a:ea typeface="Myriad Pro Semibold" charset="0"/>
                <a:cs typeface="Myriad Pro Semibold" charset="0"/>
              </a:rPr>
              <a:t> = 0.6</a:t>
            </a:r>
          </a:p>
        </p:txBody>
      </p:sp>
      <p:sp>
        <p:nvSpPr>
          <p:cNvPr id="31" name="TextBox 30">
            <a:extLst>
              <a:ext uri="{FF2B5EF4-FFF2-40B4-BE49-F238E27FC236}">
                <a16:creationId xmlns:a16="http://schemas.microsoft.com/office/drawing/2014/main" id="{00131681-E8A7-4710-870E-27118E298467}"/>
              </a:ext>
            </a:extLst>
          </p:cNvPr>
          <p:cNvSpPr txBox="1"/>
          <p:nvPr/>
        </p:nvSpPr>
        <p:spPr bwMode="auto">
          <a:xfrm>
            <a:off x="6740974" y="5284421"/>
            <a:ext cx="190949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3.6 </a:t>
            </a:r>
            <a:r>
              <a:rPr lang="en-GB" sz="2400" dirty="0">
                <a:latin typeface="Arial" panose="020B0604020202020204" pitchFamily="34" charset="0"/>
                <a:ea typeface="Myriad Pro Semibold" charset="0"/>
                <a:cs typeface="Arial" panose="020B0604020202020204" pitchFamily="34" charset="0"/>
              </a:rPr>
              <a:t>− 0.6</a:t>
            </a:r>
            <a:r>
              <a:rPr lang="en-GB" sz="2400" dirty="0">
                <a:latin typeface="Myriad Pro Semibold" charset="0"/>
                <a:ea typeface="Myriad Pro Semibold" charset="0"/>
                <a:cs typeface="Myriad Pro Semibold" charset="0"/>
              </a:rPr>
              <a:t> = 3</a:t>
            </a:r>
          </a:p>
        </p:txBody>
      </p:sp>
      <p:grpSp>
        <p:nvGrpSpPr>
          <p:cNvPr id="4" name="Group 3">
            <a:extLst>
              <a:ext uri="{FF2B5EF4-FFF2-40B4-BE49-F238E27FC236}">
                <a16:creationId xmlns:a16="http://schemas.microsoft.com/office/drawing/2014/main" id="{767B5B8F-C167-47FD-AE8E-05965BBF1A94}"/>
              </a:ext>
            </a:extLst>
          </p:cNvPr>
          <p:cNvGrpSpPr/>
          <p:nvPr/>
        </p:nvGrpSpPr>
        <p:grpSpPr>
          <a:xfrm>
            <a:off x="853439" y="4297153"/>
            <a:ext cx="2047333" cy="1845604"/>
            <a:chOff x="670378" y="4249528"/>
            <a:chExt cx="2047333" cy="1845604"/>
          </a:xfrm>
        </p:grpSpPr>
        <p:grpSp>
          <p:nvGrpSpPr>
            <p:cNvPr id="33" name="Group 32">
              <a:extLst>
                <a:ext uri="{FF2B5EF4-FFF2-40B4-BE49-F238E27FC236}">
                  <a16:creationId xmlns:a16="http://schemas.microsoft.com/office/drawing/2014/main" id="{354705F5-BF4B-4988-B71B-D1658D8B1682}"/>
                </a:ext>
              </a:extLst>
            </p:cNvPr>
            <p:cNvGrpSpPr/>
            <p:nvPr/>
          </p:nvGrpSpPr>
          <p:grpSpPr>
            <a:xfrm>
              <a:off x="670378" y="4249528"/>
              <a:ext cx="2047333" cy="1845604"/>
              <a:chOff x="2300288" y="1331928"/>
              <a:chExt cx="4543425" cy="4095749"/>
            </a:xfrm>
          </p:grpSpPr>
          <p:sp>
            <p:nvSpPr>
              <p:cNvPr id="34" name="Oval 33">
                <a:extLst>
                  <a:ext uri="{FF2B5EF4-FFF2-40B4-BE49-F238E27FC236}">
                    <a16:creationId xmlns:a16="http://schemas.microsoft.com/office/drawing/2014/main" id="{96BD3DDE-B456-4F63-80CA-E388004DA354}"/>
                  </a:ext>
                </a:extLst>
              </p:cNvPr>
              <p:cNvSpPr/>
              <p:nvPr/>
            </p:nvSpPr>
            <p:spPr bwMode="auto">
              <a:xfrm>
                <a:off x="3729038" y="1331928"/>
                <a:ext cx="1685925" cy="1685925"/>
              </a:xfrm>
              <a:prstGeom prst="ellips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5" name="Oval 34">
                <a:extLst>
                  <a:ext uri="{FF2B5EF4-FFF2-40B4-BE49-F238E27FC236}">
                    <a16:creationId xmlns:a16="http://schemas.microsoft.com/office/drawing/2014/main" id="{644F2D43-9FC7-4810-A9E9-0F1C6FDD1E45}"/>
                  </a:ext>
                </a:extLst>
              </p:cNvPr>
              <p:cNvSpPr/>
              <p:nvPr/>
            </p:nvSpPr>
            <p:spPr bwMode="auto">
              <a:xfrm>
                <a:off x="2300288" y="3741752"/>
                <a:ext cx="1685925" cy="1685925"/>
              </a:xfrm>
              <a:prstGeom prst="ellips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6" name="Oval 35">
                <a:extLst>
                  <a:ext uri="{FF2B5EF4-FFF2-40B4-BE49-F238E27FC236}">
                    <a16:creationId xmlns:a16="http://schemas.microsoft.com/office/drawing/2014/main" id="{08E4FB87-85D4-4678-90C8-7D7F7D2C45C2}"/>
                  </a:ext>
                </a:extLst>
              </p:cNvPr>
              <p:cNvSpPr/>
              <p:nvPr/>
            </p:nvSpPr>
            <p:spPr bwMode="auto">
              <a:xfrm>
                <a:off x="5157788" y="3741752"/>
                <a:ext cx="1685925" cy="1685925"/>
              </a:xfrm>
              <a:prstGeom prst="ellips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cxnSp>
            <p:nvCxnSpPr>
              <p:cNvPr id="37" name="Straight Connector 36">
                <a:extLst>
                  <a:ext uri="{FF2B5EF4-FFF2-40B4-BE49-F238E27FC236}">
                    <a16:creationId xmlns:a16="http://schemas.microsoft.com/office/drawing/2014/main" id="{CD289668-9964-46DA-905D-76DC6E70EA62}"/>
                  </a:ext>
                </a:extLst>
              </p:cNvPr>
              <p:cNvCxnSpPr>
                <a:cxnSpLocks/>
                <a:stCxn id="34" idx="3"/>
              </p:cNvCxnSpPr>
              <p:nvPr/>
            </p:nvCxnSpPr>
            <p:spPr bwMode="auto">
              <a:xfrm flipH="1">
                <a:off x="3315892" y="2770955"/>
                <a:ext cx="660044" cy="993801"/>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2328CC15-8932-4A0B-8CE4-36EDF12683F3}"/>
                  </a:ext>
                </a:extLst>
              </p:cNvPr>
              <p:cNvCxnSpPr>
                <a:cxnSpLocks/>
                <a:stCxn id="34" idx="5"/>
              </p:cNvCxnSpPr>
              <p:nvPr/>
            </p:nvCxnSpPr>
            <p:spPr bwMode="auto">
              <a:xfrm>
                <a:off x="5168065" y="2770955"/>
                <a:ext cx="712396" cy="993801"/>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9" name="TextBox 38">
              <a:extLst>
                <a:ext uri="{FF2B5EF4-FFF2-40B4-BE49-F238E27FC236}">
                  <a16:creationId xmlns:a16="http://schemas.microsoft.com/office/drawing/2014/main" id="{22FA61AD-40E7-4837-914F-4858207F8BD8}"/>
                </a:ext>
              </a:extLst>
            </p:cNvPr>
            <p:cNvSpPr txBox="1"/>
            <p:nvPr/>
          </p:nvSpPr>
          <p:spPr bwMode="auto">
            <a:xfrm>
              <a:off x="1401335" y="4397560"/>
              <a:ext cx="58541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3.6</a:t>
              </a:r>
            </a:p>
          </p:txBody>
        </p:sp>
        <p:sp>
          <p:nvSpPr>
            <p:cNvPr id="40" name="TextBox 39">
              <a:extLst>
                <a:ext uri="{FF2B5EF4-FFF2-40B4-BE49-F238E27FC236}">
                  <a16:creationId xmlns:a16="http://schemas.microsoft.com/office/drawing/2014/main" id="{2A0344CC-4694-44A4-BD9F-067A828775EE}"/>
                </a:ext>
              </a:extLst>
            </p:cNvPr>
            <p:cNvSpPr txBox="1"/>
            <p:nvPr/>
          </p:nvSpPr>
          <p:spPr bwMode="auto">
            <a:xfrm>
              <a:off x="2048324" y="5475735"/>
              <a:ext cx="5854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0.6</a:t>
              </a:r>
            </a:p>
          </p:txBody>
        </p:sp>
        <p:sp>
          <p:nvSpPr>
            <p:cNvPr id="41" name="TextBox 40">
              <a:extLst>
                <a:ext uri="{FF2B5EF4-FFF2-40B4-BE49-F238E27FC236}">
                  <a16:creationId xmlns:a16="http://schemas.microsoft.com/office/drawing/2014/main" id="{03723137-00AD-4285-A740-0923E7E9DA7B}"/>
                </a:ext>
              </a:extLst>
            </p:cNvPr>
            <p:cNvSpPr txBox="1"/>
            <p:nvPr/>
          </p:nvSpPr>
          <p:spPr bwMode="auto">
            <a:xfrm>
              <a:off x="872952" y="5475735"/>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gr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1.23 Tenths – step 4:2</a:t>
            </a:r>
          </a:p>
        </p:txBody>
      </p:sp>
      <p:sp>
        <p:nvSpPr>
          <p:cNvPr id="9" name="Freeform 8"/>
          <p:cNvSpPr/>
          <p:nvPr/>
        </p:nvSpPr>
        <p:spPr bwMode="auto">
          <a:xfrm>
            <a:off x="5308270" y="3264874"/>
            <a:ext cx="233520" cy="411879"/>
          </a:xfrm>
          <a:custGeom>
            <a:avLst/>
            <a:gdLst>
              <a:gd name="connsiteX0" fmla="*/ 0 w 233520"/>
              <a:gd name="connsiteY0" fmla="*/ 161157 h 411879"/>
              <a:gd name="connsiteX1" fmla="*/ 5938 w 233520"/>
              <a:gd name="connsiteY1" fmla="*/ 178970 h 411879"/>
              <a:gd name="connsiteX2" fmla="*/ 23751 w 233520"/>
              <a:gd name="connsiteY2" fmla="*/ 190845 h 411879"/>
              <a:gd name="connsiteX3" fmla="*/ 17813 w 233520"/>
              <a:gd name="connsiteY3" fmla="*/ 285848 h 411879"/>
              <a:gd name="connsiteX4" fmla="*/ 5938 w 233520"/>
              <a:gd name="connsiteY4" fmla="*/ 363038 h 411879"/>
              <a:gd name="connsiteX5" fmla="*/ 11875 w 233520"/>
              <a:gd name="connsiteY5" fmla="*/ 398664 h 411879"/>
              <a:gd name="connsiteX6" fmla="*/ 47501 w 233520"/>
              <a:gd name="connsiteY6" fmla="*/ 410539 h 411879"/>
              <a:gd name="connsiteX7" fmla="*/ 142504 w 233520"/>
              <a:gd name="connsiteY7" fmla="*/ 398664 h 411879"/>
              <a:gd name="connsiteX8" fmla="*/ 166255 w 233520"/>
              <a:gd name="connsiteY8" fmla="*/ 386788 h 411879"/>
              <a:gd name="connsiteX9" fmla="*/ 201881 w 233520"/>
              <a:gd name="connsiteY9" fmla="*/ 339287 h 411879"/>
              <a:gd name="connsiteX10" fmla="*/ 219694 w 233520"/>
              <a:gd name="connsiteY10" fmla="*/ 262097 h 411879"/>
              <a:gd name="connsiteX11" fmla="*/ 213756 w 233520"/>
              <a:gd name="connsiteY11" fmla="*/ 54279 h 411879"/>
              <a:gd name="connsiteX12" fmla="*/ 195943 w 233520"/>
              <a:gd name="connsiteY12" fmla="*/ 30529 h 411879"/>
              <a:gd name="connsiteX13" fmla="*/ 136566 w 233520"/>
              <a:gd name="connsiteY13" fmla="*/ 840 h 411879"/>
              <a:gd name="connsiteX14" fmla="*/ 118753 w 233520"/>
              <a:gd name="connsiteY14" fmla="*/ 840 h 4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3520" h="411879">
                <a:moveTo>
                  <a:pt x="0" y="161157"/>
                </a:moveTo>
                <a:cubicBezTo>
                  <a:pt x="1979" y="167095"/>
                  <a:pt x="2028" y="174083"/>
                  <a:pt x="5938" y="178970"/>
                </a:cubicBezTo>
                <a:cubicBezTo>
                  <a:pt x="10396" y="184542"/>
                  <a:pt x="22963" y="183753"/>
                  <a:pt x="23751" y="190845"/>
                </a:cubicBezTo>
                <a:cubicBezTo>
                  <a:pt x="27255" y="222380"/>
                  <a:pt x="20562" y="254238"/>
                  <a:pt x="17813" y="285848"/>
                </a:cubicBezTo>
                <a:cubicBezTo>
                  <a:pt x="16425" y="301811"/>
                  <a:pt x="8797" y="345882"/>
                  <a:pt x="5938" y="363038"/>
                </a:cubicBezTo>
                <a:cubicBezTo>
                  <a:pt x="7917" y="374913"/>
                  <a:pt x="3947" y="389604"/>
                  <a:pt x="11875" y="398664"/>
                </a:cubicBezTo>
                <a:cubicBezTo>
                  <a:pt x="20118" y="408085"/>
                  <a:pt x="47501" y="410539"/>
                  <a:pt x="47501" y="410539"/>
                </a:cubicBezTo>
                <a:cubicBezTo>
                  <a:pt x="83683" y="407756"/>
                  <a:pt x="111668" y="411879"/>
                  <a:pt x="142504" y="398664"/>
                </a:cubicBezTo>
                <a:cubicBezTo>
                  <a:pt x="150640" y="395177"/>
                  <a:pt x="158338" y="390747"/>
                  <a:pt x="166255" y="386788"/>
                </a:cubicBezTo>
                <a:cubicBezTo>
                  <a:pt x="178130" y="370954"/>
                  <a:pt x="198000" y="358695"/>
                  <a:pt x="201881" y="339287"/>
                </a:cubicBezTo>
                <a:cubicBezTo>
                  <a:pt x="211019" y="293595"/>
                  <a:pt x="205370" y="319390"/>
                  <a:pt x="219694" y="262097"/>
                </a:cubicBezTo>
                <a:cubicBezTo>
                  <a:pt x="230278" y="177412"/>
                  <a:pt x="233520" y="176819"/>
                  <a:pt x="213756" y="54279"/>
                </a:cubicBezTo>
                <a:cubicBezTo>
                  <a:pt x="212180" y="44509"/>
                  <a:pt x="203339" y="37103"/>
                  <a:pt x="195943" y="30529"/>
                </a:cubicBezTo>
                <a:cubicBezTo>
                  <a:pt x="175605" y="12451"/>
                  <a:pt x="161540" y="4408"/>
                  <a:pt x="136566" y="840"/>
                </a:cubicBezTo>
                <a:cubicBezTo>
                  <a:pt x="130688" y="0"/>
                  <a:pt x="124691" y="840"/>
                  <a:pt x="118753" y="840"/>
                </a:cubicBezTo>
              </a:path>
            </a:pathLst>
          </a:custGeom>
          <a:solidFill>
            <a:schemeClr val="bg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cxnSp>
        <p:nvCxnSpPr>
          <p:cNvPr id="16" name="Straight Connector 15"/>
          <p:cNvCxnSpPr/>
          <p:nvPr/>
        </p:nvCxnSpPr>
        <p:spPr bwMode="auto">
          <a:xfrm>
            <a:off x="611560" y="3697200"/>
            <a:ext cx="7992888" cy="0"/>
          </a:xfrm>
          <a:prstGeom prst="line">
            <a:avLst/>
          </a:prstGeom>
          <a:noFill/>
          <a:ln w="28575">
            <a:solidFill>
              <a:schemeClr val="bg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4" name="Picture 3">
            <a:extLst>
              <a:ext uri="{FF2B5EF4-FFF2-40B4-BE49-F238E27FC236}">
                <a16:creationId xmlns:a16="http://schemas.microsoft.com/office/drawing/2014/main" id="{3187E1F1-FA77-4C40-B498-5BB86C459A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551" y="3723019"/>
            <a:ext cx="7858899" cy="233434"/>
          </a:xfrm>
          <a:prstGeom prst="rect">
            <a:avLst/>
          </a:prstGeom>
        </p:spPr>
      </p:pic>
      <p:pic>
        <p:nvPicPr>
          <p:cNvPr id="13" name="Picture 12" descr="A screen shot of a computer&#10;&#10;Description generated with high confidence">
            <a:extLst>
              <a:ext uri="{FF2B5EF4-FFF2-40B4-BE49-F238E27FC236}">
                <a16:creationId xmlns:a16="http://schemas.microsoft.com/office/drawing/2014/main" id="{03C91097-9773-4E79-973A-9E4CB018CC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7745" y="4029475"/>
            <a:ext cx="603034" cy="466865"/>
          </a:xfrm>
          <a:prstGeom prst="rect">
            <a:avLst/>
          </a:prstGeom>
        </p:spPr>
      </p:pic>
      <p:pic>
        <p:nvPicPr>
          <p:cNvPr id="15" name="Picture 14">
            <a:extLst>
              <a:ext uri="{FF2B5EF4-FFF2-40B4-BE49-F238E27FC236}">
                <a16:creationId xmlns:a16="http://schemas.microsoft.com/office/drawing/2014/main" id="{2A0173A9-F752-413E-B333-49A5B82790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4469" y="2922315"/>
            <a:ext cx="1011542" cy="758656"/>
          </a:xfrm>
          <a:prstGeom prst="rect">
            <a:avLst/>
          </a:prstGeom>
        </p:spPr>
      </p:pic>
      <p:sp>
        <p:nvSpPr>
          <p:cNvPr id="21" name="TextBox 20">
            <a:extLst>
              <a:ext uri="{FF2B5EF4-FFF2-40B4-BE49-F238E27FC236}">
                <a16:creationId xmlns:a16="http://schemas.microsoft.com/office/drawing/2014/main" id="{4FCEF06C-65D1-44C0-B56D-856016C6D9AC}"/>
              </a:ext>
            </a:extLst>
          </p:cNvPr>
          <p:cNvSpPr txBox="1"/>
          <p:nvPr/>
        </p:nvSpPr>
        <p:spPr bwMode="auto">
          <a:xfrm>
            <a:off x="474482" y="4034356"/>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22" name="TextBox 21">
            <a:extLst>
              <a:ext uri="{FF2B5EF4-FFF2-40B4-BE49-F238E27FC236}">
                <a16:creationId xmlns:a16="http://schemas.microsoft.com/office/drawing/2014/main" id="{3F2014A4-2EC5-4BE9-857A-5FB1D7B98542}"/>
              </a:ext>
            </a:extLst>
          </p:cNvPr>
          <p:cNvSpPr txBox="1"/>
          <p:nvPr/>
        </p:nvSpPr>
        <p:spPr bwMode="auto">
          <a:xfrm>
            <a:off x="5430056" y="2470348"/>
            <a:ext cx="88036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2628C"/>
                </a:solidFill>
                <a:latin typeface="Myriad Pro Semibold" charset="0"/>
                <a:ea typeface="Myriad Pro Semibold" charset="0"/>
                <a:cs typeface="Myriad Pro Semibold" charset="0"/>
              </a:rPr>
              <a:t>+ 0.6</a:t>
            </a:r>
          </a:p>
        </p:txBody>
      </p:sp>
      <p:sp>
        <p:nvSpPr>
          <p:cNvPr id="23" name="TextBox 22">
            <a:extLst>
              <a:ext uri="{FF2B5EF4-FFF2-40B4-BE49-F238E27FC236}">
                <a16:creationId xmlns:a16="http://schemas.microsoft.com/office/drawing/2014/main" id="{3D94FF3C-D15B-49F8-AE27-FDB85C4DE404}"/>
              </a:ext>
            </a:extLst>
          </p:cNvPr>
          <p:cNvSpPr txBox="1"/>
          <p:nvPr/>
        </p:nvSpPr>
        <p:spPr bwMode="auto">
          <a:xfrm>
            <a:off x="2042198" y="4034356"/>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24" name="TextBox 23">
            <a:extLst>
              <a:ext uri="{FF2B5EF4-FFF2-40B4-BE49-F238E27FC236}">
                <a16:creationId xmlns:a16="http://schemas.microsoft.com/office/drawing/2014/main" id="{C697BF15-E034-4648-89BB-FBC2259F066F}"/>
              </a:ext>
            </a:extLst>
          </p:cNvPr>
          <p:cNvSpPr txBox="1"/>
          <p:nvPr/>
        </p:nvSpPr>
        <p:spPr bwMode="auto">
          <a:xfrm>
            <a:off x="3609914" y="4034356"/>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25" name="TextBox 24">
            <a:extLst>
              <a:ext uri="{FF2B5EF4-FFF2-40B4-BE49-F238E27FC236}">
                <a16:creationId xmlns:a16="http://schemas.microsoft.com/office/drawing/2014/main" id="{5FC4DB1C-00DF-4E2B-899A-74323FF22AC5}"/>
              </a:ext>
            </a:extLst>
          </p:cNvPr>
          <p:cNvSpPr txBox="1"/>
          <p:nvPr/>
        </p:nvSpPr>
        <p:spPr bwMode="auto">
          <a:xfrm>
            <a:off x="5177630" y="4034356"/>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26" name="TextBox 25">
            <a:extLst>
              <a:ext uri="{FF2B5EF4-FFF2-40B4-BE49-F238E27FC236}">
                <a16:creationId xmlns:a16="http://schemas.microsoft.com/office/drawing/2014/main" id="{D2DFB7D9-13C1-4378-8BEA-E72C630FDEAE}"/>
              </a:ext>
            </a:extLst>
          </p:cNvPr>
          <p:cNvSpPr txBox="1"/>
          <p:nvPr/>
        </p:nvSpPr>
        <p:spPr bwMode="auto">
          <a:xfrm>
            <a:off x="6745346" y="4034356"/>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27" name="TextBox 26">
            <a:extLst>
              <a:ext uri="{FF2B5EF4-FFF2-40B4-BE49-F238E27FC236}">
                <a16:creationId xmlns:a16="http://schemas.microsoft.com/office/drawing/2014/main" id="{91A426C4-C2F6-4DFF-919E-B2A43BA363F8}"/>
              </a:ext>
            </a:extLst>
          </p:cNvPr>
          <p:cNvSpPr txBox="1"/>
          <p:nvPr/>
        </p:nvSpPr>
        <p:spPr bwMode="auto">
          <a:xfrm>
            <a:off x="8313060" y="4034356"/>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28" name="TextBox 27">
            <a:extLst>
              <a:ext uri="{FF2B5EF4-FFF2-40B4-BE49-F238E27FC236}">
                <a16:creationId xmlns:a16="http://schemas.microsoft.com/office/drawing/2014/main" id="{DF53724E-68CD-4181-A6B1-80D888FBEBCC}"/>
              </a:ext>
            </a:extLst>
          </p:cNvPr>
          <p:cNvSpPr txBox="1"/>
          <p:nvPr/>
        </p:nvSpPr>
        <p:spPr bwMode="auto">
          <a:xfrm>
            <a:off x="6001654" y="4031340"/>
            <a:ext cx="5854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3.6</a:t>
            </a:r>
          </a:p>
        </p:txBody>
      </p:sp>
      <p:sp>
        <p:nvSpPr>
          <p:cNvPr id="20" name="Oval 19">
            <a:extLst>
              <a:ext uri="{FF2B5EF4-FFF2-40B4-BE49-F238E27FC236}">
                <a16:creationId xmlns:a16="http://schemas.microsoft.com/office/drawing/2014/main" id="{86616338-A459-4612-8D3F-5558DA91476D}"/>
              </a:ext>
            </a:extLst>
          </p:cNvPr>
          <p:cNvSpPr/>
          <p:nvPr/>
        </p:nvSpPr>
        <p:spPr bwMode="auto">
          <a:xfrm>
            <a:off x="5127794" y="4041955"/>
            <a:ext cx="432000" cy="432000"/>
          </a:xfrm>
          <a:prstGeom prst="ellipse">
            <a:avLst/>
          </a:prstGeom>
          <a:noFill/>
          <a:ln w="28575">
            <a:solidFill>
              <a:srgbClr val="02628C"/>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cxnSp>
        <p:nvCxnSpPr>
          <p:cNvPr id="7" name="Straight Connector 6">
            <a:extLst>
              <a:ext uri="{FF2B5EF4-FFF2-40B4-BE49-F238E27FC236}">
                <a16:creationId xmlns:a16="http://schemas.microsoft.com/office/drawing/2014/main" id="{11CFD05A-41EC-464F-BB7B-5F9115E77FF2}"/>
              </a:ext>
            </a:extLst>
          </p:cNvPr>
          <p:cNvCxnSpPr>
            <a:cxnSpLocks/>
          </p:cNvCxnSpPr>
          <p:nvPr/>
        </p:nvCxnSpPr>
        <p:spPr bwMode="auto">
          <a:xfrm>
            <a:off x="6294363" y="3767138"/>
            <a:ext cx="0" cy="263727"/>
          </a:xfrm>
          <a:prstGeom prst="line">
            <a:avLst/>
          </a:prstGeom>
          <a:noFill/>
          <a:ln w="38100">
            <a:solidFill>
              <a:srgbClr val="86D1E4"/>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369394-7248-480A-8972-3BBB2081DD12}"/>
              </a:ext>
            </a:extLst>
          </p:cNvPr>
          <p:cNvSpPr>
            <a:spLocks noGrp="1"/>
          </p:cNvSpPr>
          <p:nvPr>
            <p:ph type="body" sz="quarter" idx="11"/>
          </p:nvPr>
        </p:nvSpPr>
        <p:spPr/>
        <p:txBody>
          <a:bodyPr/>
          <a:lstStyle/>
          <a:p>
            <a:r>
              <a:rPr lang="en-GB" dirty="0"/>
              <a:t>1.23 Tenths – step 4:2</a:t>
            </a:r>
          </a:p>
        </p:txBody>
      </p:sp>
      <p:pic>
        <p:nvPicPr>
          <p:cNvPr id="4" name="Picture 3" descr="A close up of a toy&#10;&#10;Description generated with high confidence">
            <a:extLst>
              <a:ext uri="{FF2B5EF4-FFF2-40B4-BE49-F238E27FC236}">
                <a16:creationId xmlns:a16="http://schemas.microsoft.com/office/drawing/2014/main" id="{EE993549-0F72-461A-9D5B-1EE5BD164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342" y="960376"/>
            <a:ext cx="4601316" cy="5184898"/>
          </a:xfrm>
          <a:prstGeom prst="rect">
            <a:avLst/>
          </a:prstGeom>
        </p:spPr>
      </p:pic>
      <p:sp>
        <p:nvSpPr>
          <p:cNvPr id="5" name="TextBox 4">
            <a:extLst>
              <a:ext uri="{FF2B5EF4-FFF2-40B4-BE49-F238E27FC236}">
                <a16:creationId xmlns:a16="http://schemas.microsoft.com/office/drawing/2014/main" id="{7E7991D0-0E5C-44C3-91E9-2C1BFCFCA5C0}"/>
              </a:ext>
            </a:extLst>
          </p:cNvPr>
          <p:cNvSpPr txBox="1"/>
          <p:nvPr/>
        </p:nvSpPr>
        <p:spPr bwMode="auto">
          <a:xfrm>
            <a:off x="3615649" y="5897624"/>
            <a:ext cx="191270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Semibold" charset="0"/>
                <a:ea typeface="Myriad Pro Semibold" charset="0"/>
                <a:cs typeface="Myriad Pro Semibold" charset="0"/>
              </a:rPr>
              <a:t> 1 = 0.2</a:t>
            </a:r>
          </a:p>
        </p:txBody>
      </p:sp>
    </p:spTree>
    <p:extLst>
      <p:ext uri="{BB962C8B-B14F-4D97-AF65-F5344CB8AC3E}">
        <p14:creationId xmlns:p14="http://schemas.microsoft.com/office/powerpoint/2010/main" val="20210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1.23 Tenths – step 1:1</a:t>
            </a:r>
          </a:p>
        </p:txBody>
      </p:sp>
      <p:pic>
        <p:nvPicPr>
          <p:cNvPr id="2053" name="Picture 5" descr="C:\Users\Liam\Documents\Design\NCETM\04 Images for B1 PPTs\Final PNG files\ncetm_mm_sp1_se22_aw001_no_lin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8637" y="866800"/>
            <a:ext cx="2579307" cy="2562200"/>
          </a:xfrm>
          <a:prstGeom prst="rect">
            <a:avLst/>
          </a:prstGeom>
          <a:noFill/>
        </p:spPr>
      </p:pic>
      <p:pic>
        <p:nvPicPr>
          <p:cNvPr id="2054" name="Picture 6" descr="C:\Users\Liam\Documents\Design\NCETM\04 Images for B1 PPTs\Final PNG files\ncetm_mm_sp1_se22_aw001_no_fil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3200" y="866800"/>
            <a:ext cx="2581144" cy="2562200"/>
          </a:xfrm>
          <a:prstGeom prst="rect">
            <a:avLst/>
          </a:prstGeom>
          <a:noFill/>
        </p:spPr>
      </p:pic>
      <p:pic>
        <p:nvPicPr>
          <p:cNvPr id="2055" name="Picture 7" descr="C:\Users\Liam\Documents\Design\NCETM\04 Images for B1 PPTs\Final PNG files\ncetm_mm_sp1_se22_aw0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3200" y="877523"/>
            <a:ext cx="2581144" cy="2551477"/>
          </a:xfrm>
          <a:prstGeom prst="rect">
            <a:avLst/>
          </a:prstGeom>
          <a:noFill/>
        </p:spPr>
      </p:pic>
      <p:pic>
        <p:nvPicPr>
          <p:cNvPr id="6" name="Picture 5" descr="C:\Users\Liam\Documents\Design\NCETM\04 Images for B1 PPTs\Final PNG files\ncetm_mm_sp1_se22_aw001_no_lines.png"/>
          <p:cNvPicPr>
            <a:picLocks noChangeAspect="1" noChangeArrowheads="1"/>
          </p:cNvPicPr>
          <p:nvPr/>
        </p:nvPicPr>
        <p:blipFill>
          <a:blip r:embed="rId6" cstate="print">
            <a:extLst>
              <a:ext uri="{28A0092B-C50C-407E-A947-70E740481C1C}">
                <a14:useLocalDpi xmlns:a14="http://schemas.microsoft.com/office/drawing/2010/main" val="0"/>
              </a:ext>
            </a:extLst>
          </a:blip>
          <a:srcRect r="-2756"/>
          <a:stretch>
            <a:fillRect/>
          </a:stretch>
        </p:blipFill>
        <p:spPr bwMode="auto">
          <a:xfrm>
            <a:off x="4572000" y="1700808"/>
            <a:ext cx="3168352" cy="864096"/>
          </a:xfrm>
          <a:prstGeom prst="rect">
            <a:avLst/>
          </a:prstGeom>
          <a:noFill/>
        </p:spPr>
      </p:pic>
      <p:pic>
        <p:nvPicPr>
          <p:cNvPr id="7" name="Picture 6" descr="C:\Users\Liam\Documents\Design\NCETM\04 Images for B1 PPTs\Final PNG files\ncetm_mm_sp1_se22_aw001_no_fill.png"/>
          <p:cNvPicPr>
            <a:picLocks noChangeAspect="1" noChangeArrowheads="1"/>
          </p:cNvPicPr>
          <p:nvPr/>
        </p:nvPicPr>
        <p:blipFill>
          <a:blip r:embed="rId7" cstate="print">
            <a:extLst>
              <a:ext uri="{28A0092B-C50C-407E-A947-70E740481C1C}">
                <a14:useLocalDpi xmlns:a14="http://schemas.microsoft.com/office/drawing/2010/main" val="0"/>
              </a:ext>
            </a:extLst>
          </a:blip>
          <a:srcRect r="-9828"/>
          <a:stretch>
            <a:fillRect/>
          </a:stretch>
        </p:blipFill>
        <p:spPr bwMode="auto">
          <a:xfrm>
            <a:off x="4572000" y="1700808"/>
            <a:ext cx="3384376" cy="792088"/>
          </a:xfrm>
          <a:prstGeom prst="rect">
            <a:avLst/>
          </a:prstGeom>
          <a:noFill/>
        </p:spPr>
      </p:pic>
      <p:pic>
        <p:nvPicPr>
          <p:cNvPr id="8" name="Picture 7" descr="C:\Users\Liam\Documents\Design\NCETM\04 Images for B1 PPTs\Final PNG files\ncetm_mm_sp1_se22_aw001.png"/>
          <p:cNvPicPr>
            <a:picLocks noChangeAspect="1" noChangeArrowheads="1"/>
          </p:cNvPicPr>
          <p:nvPr/>
        </p:nvPicPr>
        <p:blipFill>
          <a:blip r:embed="rId8" cstate="print">
            <a:extLst>
              <a:ext uri="{28A0092B-C50C-407E-A947-70E740481C1C}">
                <a14:useLocalDpi xmlns:a14="http://schemas.microsoft.com/office/drawing/2010/main" val="0"/>
              </a:ext>
            </a:extLst>
          </a:blip>
          <a:srcRect r="-3498"/>
          <a:stretch>
            <a:fillRect/>
          </a:stretch>
        </p:blipFill>
        <p:spPr bwMode="auto">
          <a:xfrm>
            <a:off x="4586400" y="1594686"/>
            <a:ext cx="3168352" cy="936104"/>
          </a:xfrm>
          <a:prstGeom prst="rect">
            <a:avLst/>
          </a:prstGeom>
          <a:noFill/>
        </p:spPr>
      </p:pic>
      <p:pic>
        <p:nvPicPr>
          <p:cNvPr id="10" name="Picture 5" descr="C:\Users\Liam\Documents\Design\NCETM\04 Images for B1 PPTs\Final PNG files\ncetm_mm_sp1_se22_aw001_no_lines.png"/>
          <p:cNvPicPr>
            <a:picLocks noChangeAspect="1" noChangeArrowheads="1"/>
          </p:cNvPicPr>
          <p:nvPr/>
        </p:nvPicPr>
        <p:blipFill>
          <a:blip r:embed="rId9" cstate="print">
            <a:extLst>
              <a:ext uri="{28A0092B-C50C-407E-A947-70E740481C1C}">
                <a14:useLocalDpi xmlns:a14="http://schemas.microsoft.com/office/drawing/2010/main" val="0"/>
              </a:ext>
            </a:extLst>
          </a:blip>
          <a:srcRect b="-5403"/>
          <a:stretch>
            <a:fillRect/>
          </a:stretch>
        </p:blipFill>
        <p:spPr bwMode="auto">
          <a:xfrm>
            <a:off x="1475656" y="3645024"/>
            <a:ext cx="2808312" cy="2808312"/>
          </a:xfrm>
          <a:prstGeom prst="rect">
            <a:avLst/>
          </a:prstGeom>
          <a:noFill/>
        </p:spPr>
      </p:pic>
      <p:pic>
        <p:nvPicPr>
          <p:cNvPr id="11" name="Picture 6" descr="C:\Users\Liam\Documents\Design\NCETM\04 Images for B1 PPTs\Final PNG files\ncetm_mm_sp1_se22_aw001_no_fill.png"/>
          <p:cNvPicPr>
            <a:picLocks noChangeAspect="1" noChangeArrowheads="1"/>
          </p:cNvPicPr>
          <p:nvPr/>
        </p:nvPicPr>
        <p:blipFill>
          <a:blip r:embed="rId10" cstate="print">
            <a:extLst>
              <a:ext uri="{28A0092B-C50C-407E-A947-70E740481C1C}">
                <a14:useLocalDpi xmlns:a14="http://schemas.microsoft.com/office/drawing/2010/main" val="0"/>
              </a:ext>
            </a:extLst>
          </a:blip>
          <a:srcRect b="-2700"/>
          <a:stretch>
            <a:fillRect/>
          </a:stretch>
        </p:blipFill>
        <p:spPr bwMode="auto">
          <a:xfrm>
            <a:off x="1475656" y="3645024"/>
            <a:ext cx="2880320" cy="2736304"/>
          </a:xfrm>
          <a:prstGeom prst="rect">
            <a:avLst/>
          </a:prstGeom>
          <a:noFill/>
        </p:spPr>
      </p:pic>
      <p:pic>
        <p:nvPicPr>
          <p:cNvPr id="12" name="Picture 7" descr="C:\Users\Liam\Documents\Design\NCETM\04 Images for B1 PPTs\Final PNG files\ncetm_mm_sp1_se22_aw001.png"/>
          <p:cNvPicPr>
            <a:picLocks noChangeAspect="1" noChangeArrowheads="1"/>
          </p:cNvPicPr>
          <p:nvPr/>
        </p:nvPicPr>
        <p:blipFill>
          <a:blip r:embed="rId11" cstate="print">
            <a:extLst>
              <a:ext uri="{28A0092B-C50C-407E-A947-70E740481C1C}">
                <a14:useLocalDpi xmlns:a14="http://schemas.microsoft.com/office/drawing/2010/main" val="0"/>
              </a:ext>
            </a:extLst>
          </a:blip>
          <a:srcRect b="-4300"/>
          <a:stretch>
            <a:fillRect/>
          </a:stretch>
        </p:blipFill>
        <p:spPr bwMode="auto">
          <a:xfrm>
            <a:off x="1475656" y="3675600"/>
            <a:ext cx="2808312" cy="2736304"/>
          </a:xfrm>
          <a:prstGeom prst="rect">
            <a:avLst/>
          </a:prstGeom>
          <a:noFill/>
        </p:spPr>
      </p:pic>
      <p:pic>
        <p:nvPicPr>
          <p:cNvPr id="13" name="Picture 5" descr="C:\Users\Liam\Documents\Design\NCETM\04 Images for B1 PPTs\Final PNG files\ncetm_mm_sp1_se22_aw001_no_lines.png"/>
          <p:cNvPicPr>
            <a:picLocks noChangeAspect="1" noChangeArrowheads="1"/>
          </p:cNvPicPr>
          <p:nvPr/>
        </p:nvPicPr>
        <p:blipFill>
          <a:blip r:embed="rId12" cstate="print">
            <a:extLst>
              <a:ext uri="{28A0092B-C50C-407E-A947-70E740481C1C}">
                <a14:useLocalDpi xmlns:a14="http://schemas.microsoft.com/office/drawing/2010/main" val="0"/>
              </a:ext>
            </a:extLst>
          </a:blip>
          <a:srcRect b="-1140"/>
          <a:stretch>
            <a:fillRect/>
          </a:stretch>
        </p:blipFill>
        <p:spPr bwMode="auto">
          <a:xfrm>
            <a:off x="4644008" y="3717032"/>
            <a:ext cx="2808312" cy="2664296"/>
          </a:xfrm>
          <a:prstGeom prst="rect">
            <a:avLst/>
          </a:prstGeom>
          <a:noFill/>
        </p:spPr>
      </p:pic>
      <p:pic>
        <p:nvPicPr>
          <p:cNvPr id="14" name="Picture 6" descr="C:\Users\Liam\Documents\Design\NCETM\04 Images for B1 PPTs\Final PNG files\ncetm_mm_sp1_se22_aw001_no_fill.png"/>
          <p:cNvPicPr>
            <a:picLocks noChangeAspect="1" noChangeArrowheads="1"/>
          </p:cNvPicPr>
          <p:nvPr/>
        </p:nvPicPr>
        <p:blipFill>
          <a:blip r:embed="rId13" cstate="print">
            <a:extLst>
              <a:ext uri="{28A0092B-C50C-407E-A947-70E740481C1C}">
                <a14:useLocalDpi xmlns:a14="http://schemas.microsoft.com/office/drawing/2010/main" val="0"/>
              </a:ext>
            </a:extLst>
          </a:blip>
          <a:srcRect b="-5553"/>
          <a:stretch>
            <a:fillRect/>
          </a:stretch>
        </p:blipFill>
        <p:spPr bwMode="auto">
          <a:xfrm>
            <a:off x="4706492" y="3762000"/>
            <a:ext cx="2736304" cy="2736304"/>
          </a:xfrm>
          <a:prstGeom prst="rect">
            <a:avLst/>
          </a:prstGeom>
          <a:noFill/>
        </p:spPr>
      </p:pic>
      <p:pic>
        <p:nvPicPr>
          <p:cNvPr id="15" name="Picture 7" descr="C:\Users\Liam\Documents\Design\NCETM\04 Images for B1 PPTs\Final PNG files\ncetm_mm_sp1_se22_aw001.png"/>
          <p:cNvPicPr>
            <a:picLocks noChangeAspect="1" noChangeArrowheads="1"/>
          </p:cNvPicPr>
          <p:nvPr/>
        </p:nvPicPr>
        <p:blipFill>
          <a:blip r:embed="rId14" cstate="print">
            <a:extLst>
              <a:ext uri="{28A0092B-C50C-407E-A947-70E740481C1C}">
                <a14:useLocalDpi xmlns:a14="http://schemas.microsoft.com/office/drawing/2010/main" val="0"/>
              </a:ext>
            </a:extLst>
          </a:blip>
          <a:srcRect b="-8333"/>
          <a:stretch>
            <a:fillRect/>
          </a:stretch>
        </p:blipFill>
        <p:spPr bwMode="auto">
          <a:xfrm>
            <a:off x="4791657" y="3762000"/>
            <a:ext cx="2592288" cy="2808312"/>
          </a:xfrm>
          <a:prstGeom prst="rect">
            <a:avLst/>
          </a:prstGeom>
          <a:noFill/>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5"/>
                                        </p:tgtEl>
                                        <p:attrNameLst>
                                          <p:attrName>style.visibility</p:attrName>
                                        </p:attrNameLst>
                                      </p:cBhvr>
                                      <p:to>
                                        <p:strVal val="visible"/>
                                      </p:to>
                                    </p:set>
                                    <p:animEffect transition="in" filter="fade">
                                      <p:cBhvr>
                                        <p:cTn id="12" dur="500"/>
                                        <p:tgtEl>
                                          <p:spTgt spid="20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Users\Liam\Documents\Design\NCETM\04 Images for B1 PPTs\Final PNG files\ncetm_mm_sp1_se22_aw0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0810" y="4454460"/>
            <a:ext cx="6157534" cy="726316"/>
          </a:xfrm>
          <a:prstGeom prst="rect">
            <a:avLst/>
          </a:prstGeom>
          <a:noFill/>
        </p:spPr>
      </p:pic>
      <p:pic>
        <p:nvPicPr>
          <p:cNvPr id="21" name="Picture 2" descr="C:\Users\Liam\Documents\Design\NCETM\04 Images for B1 PPTs\Final PNG files\ncetm_mm_sp1_se22_aw01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0810" y="5174540"/>
            <a:ext cx="6157534" cy="558716"/>
          </a:xfrm>
          <a:prstGeom prst="rect">
            <a:avLst/>
          </a:prstGeom>
          <a:noFill/>
        </p:spPr>
      </p:pic>
      <p:pic>
        <p:nvPicPr>
          <p:cNvPr id="22" name="Picture 2" descr="C:\Users\Liam\Documents\Design\NCETM\04 Images for B1 PPTs\Final PNG files\ncetm_mm_sp1_se22_aw014.png"/>
          <p:cNvPicPr>
            <a:picLocks noChangeAspect="1" noChangeArrowheads="1"/>
          </p:cNvPicPr>
          <p:nvPr/>
        </p:nvPicPr>
        <p:blipFill>
          <a:blip r:embed="rId5" cstate="print">
            <a:extLst>
              <a:ext uri="{28A0092B-C50C-407E-A947-70E740481C1C}">
                <a14:useLocalDpi xmlns:a14="http://schemas.microsoft.com/office/drawing/2010/main" val="0"/>
              </a:ext>
            </a:extLst>
          </a:blip>
          <a:srcRect t="-8341"/>
          <a:stretch>
            <a:fillRect/>
          </a:stretch>
        </p:blipFill>
        <p:spPr bwMode="auto">
          <a:xfrm>
            <a:off x="1510810" y="3734380"/>
            <a:ext cx="6157534" cy="726316"/>
          </a:xfrm>
          <a:prstGeom prst="rect">
            <a:avLst/>
          </a:prstGeom>
          <a:noFill/>
        </p:spPr>
      </p:pic>
      <p:sp>
        <p:nvSpPr>
          <p:cNvPr id="2" name="Text Placeholder 1"/>
          <p:cNvSpPr>
            <a:spLocks noGrp="1"/>
          </p:cNvSpPr>
          <p:nvPr>
            <p:ph type="body" sz="quarter" idx="11"/>
          </p:nvPr>
        </p:nvSpPr>
        <p:spPr/>
        <p:txBody>
          <a:bodyPr/>
          <a:lstStyle/>
          <a:p>
            <a:r>
              <a:rPr lang="en-GB" dirty="0"/>
              <a:t>1.23 Tenths – step 4:4</a:t>
            </a:r>
          </a:p>
        </p:txBody>
      </p:sp>
      <p:pic>
        <p:nvPicPr>
          <p:cNvPr id="41986" name="Picture 2" descr="C:\Users\Liam\Documents\Design\NCETM\04 Images for B1 PPTs\Final PNG files\ncetm_mm_sp1_se22_aw0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3233" y="1556792"/>
            <a:ext cx="6157534" cy="726316"/>
          </a:xfrm>
          <a:prstGeom prst="rect">
            <a:avLst/>
          </a:prstGeom>
          <a:noFill/>
        </p:spPr>
      </p:pic>
      <p:pic>
        <p:nvPicPr>
          <p:cNvPr id="13" name="Picture 2" descr="C:\Users\Liam\Documents\Design\NCETM\04 Images for B1 PPTs\Final PNG files\ncetm_mm_sp1_se22_aw01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3233" y="2276872"/>
            <a:ext cx="6157534" cy="558716"/>
          </a:xfrm>
          <a:prstGeom prst="rect">
            <a:avLst/>
          </a:prstGeom>
          <a:noFill/>
        </p:spPr>
      </p:pic>
      <p:pic>
        <p:nvPicPr>
          <p:cNvPr id="14" name="Picture 2" descr="C:\Users\Liam\Documents\Design\NCETM\04 Images for B1 PPTs\Final PNG files\ncetm_mm_sp1_se22_aw014.png"/>
          <p:cNvPicPr>
            <a:picLocks noChangeAspect="1" noChangeArrowheads="1"/>
          </p:cNvPicPr>
          <p:nvPr/>
        </p:nvPicPr>
        <p:blipFill>
          <a:blip r:embed="rId5" cstate="print">
            <a:extLst>
              <a:ext uri="{28A0092B-C50C-407E-A947-70E740481C1C}">
                <a14:useLocalDpi xmlns:a14="http://schemas.microsoft.com/office/drawing/2010/main" val="0"/>
              </a:ext>
            </a:extLst>
          </a:blip>
          <a:srcRect t="-8341"/>
          <a:stretch>
            <a:fillRect/>
          </a:stretch>
        </p:blipFill>
        <p:spPr bwMode="auto">
          <a:xfrm>
            <a:off x="1493233" y="836712"/>
            <a:ext cx="6157534" cy="726316"/>
          </a:xfrm>
          <a:prstGeom prst="rect">
            <a:avLst/>
          </a:prstGeom>
          <a:noFill/>
        </p:spPr>
      </p:pic>
      <p:pic>
        <p:nvPicPr>
          <p:cNvPr id="23" name="Picture 2" descr="C:\Users\Liam\Documents\Design\NCETM\04 Images for B1 PPTs\Final PNG files\ncetm_mm_sp1_se22_aw01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0810" y="4478400"/>
            <a:ext cx="3421230" cy="648072"/>
          </a:xfrm>
          <a:prstGeom prst="rect">
            <a:avLst/>
          </a:prstGeom>
          <a:noFill/>
        </p:spPr>
      </p:pic>
      <p:sp>
        <p:nvSpPr>
          <p:cNvPr id="24" name="Rectangle 23"/>
          <p:cNvSpPr/>
          <p:nvPr/>
        </p:nvSpPr>
        <p:spPr bwMode="auto">
          <a:xfrm>
            <a:off x="4924800" y="4482000"/>
            <a:ext cx="18112" cy="610628"/>
          </a:xfrm>
          <a:prstGeom prst="rect">
            <a:avLst/>
          </a:prstGeom>
          <a:solidFill>
            <a:schemeClr val="bg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25" name="Picture 2" descr="C:\Users\Liam\Documents\Design\NCETM\04 Images for B1 PPTs\Final PNG files\ncetm_mm_sp1_se22_aw014.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510810" y="5154579"/>
            <a:ext cx="3394565" cy="624488"/>
          </a:xfrm>
          <a:prstGeom prst="rect">
            <a:avLst/>
          </a:prstGeom>
          <a:noFill/>
        </p:spPr>
      </p:pic>
      <p:pic>
        <p:nvPicPr>
          <p:cNvPr id="26" name="Picture 2" descr="C:\Users\Liam\Documents\Design\NCETM\04 Images for B1 PPTs\Final PNG files\ncetm_mm_sp1_se22_aw014.png"/>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63600" y="4478400"/>
            <a:ext cx="2664296" cy="648072"/>
          </a:xfrm>
          <a:prstGeom prst="rect">
            <a:avLst/>
          </a:prstGeom>
          <a:noFill/>
        </p:spPr>
      </p:pic>
      <p:pic>
        <p:nvPicPr>
          <p:cNvPr id="28" name="Picture 2" descr="C:\Users\Liam\Documents\Design\NCETM\04 Images for B1 PPTs\Final PNG files\ncetm_mm_sp1_se22_aw014.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4907756" y="5157192"/>
            <a:ext cx="2616572" cy="620952"/>
          </a:xfrm>
          <a:prstGeom prst="rect">
            <a:avLst/>
          </a:prstGeom>
          <a:noFill/>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1.23 Tenths – step 5:1</a:t>
            </a:r>
          </a:p>
        </p:txBody>
      </p:sp>
      <p:pic>
        <p:nvPicPr>
          <p:cNvPr id="43010" name="Picture 2" descr="C:\Users\Liam\Documents\Design\NCETM\04 Images for B1 PPTs\Final PNG files\ncetm_mm_sp1_se22_aw01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812" y="1400175"/>
            <a:ext cx="2528028" cy="2603671"/>
          </a:xfrm>
          <a:prstGeom prst="rect">
            <a:avLst/>
          </a:prstGeom>
          <a:noFill/>
        </p:spPr>
      </p:pic>
      <p:pic>
        <p:nvPicPr>
          <p:cNvPr id="19" name="Picture 2" descr="C:\Users\Liam\Documents\Design\NCETM\04 Images for B1 PPTs\Final PNG files\ncetm_mm_sp1_se22_aw01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1377330"/>
            <a:ext cx="2736304" cy="2603671"/>
          </a:xfrm>
          <a:prstGeom prst="rect">
            <a:avLst/>
          </a:prstGeom>
          <a:noFill/>
        </p:spPr>
      </p:pic>
      <p:pic>
        <p:nvPicPr>
          <p:cNvPr id="31" name="Picture 2" descr="C:\Users\Liam\Documents\Design\NCETM\04 Images for B1 PPTs\Final PNG files\ncetm_mm_sp1_se22_aw015.png"/>
          <p:cNvPicPr>
            <a:picLocks noChangeAspect="1" noChangeArrowheads="1"/>
          </p:cNvPicPr>
          <p:nvPr/>
        </p:nvPicPr>
        <p:blipFill>
          <a:blip r:embed="rId5" cstate="print">
            <a:extLst>
              <a:ext uri="{28A0092B-C50C-407E-A947-70E740481C1C}">
                <a14:useLocalDpi xmlns:a14="http://schemas.microsoft.com/office/drawing/2010/main" val="0"/>
              </a:ext>
            </a:extLst>
          </a:blip>
          <a:srcRect r="-16428"/>
          <a:stretch>
            <a:fillRect/>
          </a:stretch>
        </p:blipFill>
        <p:spPr bwMode="auto">
          <a:xfrm>
            <a:off x="6012160" y="1377330"/>
            <a:ext cx="2952328" cy="2603671"/>
          </a:xfrm>
          <a:prstGeom prst="rect">
            <a:avLst/>
          </a:prstGeom>
          <a:noFill/>
        </p:spPr>
      </p:pic>
      <p:sp>
        <p:nvSpPr>
          <p:cNvPr id="6" name="TextBox 5">
            <a:extLst>
              <a:ext uri="{FF2B5EF4-FFF2-40B4-BE49-F238E27FC236}">
                <a16:creationId xmlns:a16="http://schemas.microsoft.com/office/drawing/2014/main" id="{8AAC6C0C-2A82-4972-A978-72534AACB8F7}"/>
              </a:ext>
            </a:extLst>
          </p:cNvPr>
          <p:cNvSpPr txBox="1"/>
          <p:nvPr/>
        </p:nvSpPr>
        <p:spPr bwMode="auto">
          <a:xfrm>
            <a:off x="622577" y="5541548"/>
            <a:ext cx="214674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0.5 + 0.2 = 0.7</a:t>
            </a:r>
          </a:p>
        </p:txBody>
      </p:sp>
      <p:sp>
        <p:nvSpPr>
          <p:cNvPr id="7" name="TextBox 6">
            <a:extLst>
              <a:ext uri="{FF2B5EF4-FFF2-40B4-BE49-F238E27FC236}">
                <a16:creationId xmlns:a16="http://schemas.microsoft.com/office/drawing/2014/main" id="{610C13A8-8772-4D91-8751-271C12112D22}"/>
              </a:ext>
            </a:extLst>
          </p:cNvPr>
          <p:cNvSpPr txBox="1"/>
          <p:nvPr/>
        </p:nvSpPr>
        <p:spPr bwMode="auto">
          <a:xfrm>
            <a:off x="4946476" y="5541548"/>
            <a:ext cx="214674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0.7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Semibold" charset="0"/>
                <a:ea typeface="Myriad Pro Semibold" charset="0"/>
                <a:cs typeface="Myriad Pro Semibold" charset="0"/>
              </a:rPr>
              <a:t> 0.2 = 0.5</a:t>
            </a:r>
          </a:p>
        </p:txBody>
      </p:sp>
      <p:sp>
        <p:nvSpPr>
          <p:cNvPr id="8" name="TextBox 7">
            <a:extLst>
              <a:ext uri="{FF2B5EF4-FFF2-40B4-BE49-F238E27FC236}">
                <a16:creationId xmlns:a16="http://schemas.microsoft.com/office/drawing/2014/main" id="{21D772A3-ED23-494A-B2A5-56978EA31C8F}"/>
              </a:ext>
            </a:extLst>
          </p:cNvPr>
          <p:cNvSpPr txBox="1"/>
          <p:nvPr/>
        </p:nvSpPr>
        <p:spPr bwMode="auto">
          <a:xfrm>
            <a:off x="298724" y="4427123"/>
            <a:ext cx="4168501"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342900" indent="-342900">
              <a:buClr>
                <a:srgbClr val="82CBDD"/>
              </a:buClr>
            </a:pPr>
            <a:r>
              <a:rPr lang="en-GB" sz="2400" dirty="0">
                <a:latin typeface="Myriad Pro Semibold" charset="0"/>
                <a:ea typeface="Myriad Pro Semibold" charset="0"/>
                <a:cs typeface="Myriad Pro Semibold" charset="0"/>
              </a:rPr>
              <a:t>Five tenths plus two tenths is equal to seven tenths.</a:t>
            </a:r>
          </a:p>
        </p:txBody>
      </p:sp>
      <p:sp>
        <p:nvSpPr>
          <p:cNvPr id="9" name="TextBox 8">
            <a:extLst>
              <a:ext uri="{FF2B5EF4-FFF2-40B4-BE49-F238E27FC236}">
                <a16:creationId xmlns:a16="http://schemas.microsoft.com/office/drawing/2014/main" id="{47906EDC-DFFE-4967-BBBA-D31D4ED9DCF2}"/>
              </a:ext>
            </a:extLst>
          </p:cNvPr>
          <p:cNvSpPr txBox="1"/>
          <p:nvPr/>
        </p:nvSpPr>
        <p:spPr bwMode="auto">
          <a:xfrm>
            <a:off x="4627385" y="4427123"/>
            <a:ext cx="441501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342900" indent="-342900">
              <a:buClr>
                <a:srgbClr val="82CBDD"/>
              </a:buClr>
            </a:pPr>
            <a:r>
              <a:rPr lang="en-GB" sz="2400" dirty="0">
                <a:latin typeface="Myriad Pro Semibold" charset="0"/>
                <a:ea typeface="Myriad Pro Semibold" charset="0"/>
                <a:cs typeface="Myriad Pro Semibold" charset="0"/>
              </a:rPr>
              <a:t>Seven tenths minus two tenths is equal to five tenths.</a:t>
            </a:r>
          </a:p>
        </p:txBody>
      </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B2C7893-4243-47F8-ADF1-16E3CC7B5FEE}"/>
              </a:ext>
            </a:extLst>
          </p:cNvPr>
          <p:cNvGrpSpPr/>
          <p:nvPr/>
        </p:nvGrpSpPr>
        <p:grpSpPr>
          <a:xfrm>
            <a:off x="2872482" y="1954163"/>
            <a:ext cx="2205821" cy="2016224"/>
            <a:chOff x="2588042" y="4437112"/>
            <a:chExt cx="2205821" cy="2016224"/>
          </a:xfrm>
        </p:grpSpPr>
        <p:pic>
          <p:nvPicPr>
            <p:cNvPr id="18" name="Picture 3" descr="C:\Users\Liam\Documents\Design\NCETM\04 Images for B1 PPTs\Final PNG files\ncetm_mm_sp1_se22_aw008.png">
              <a:extLst>
                <a:ext uri="{FF2B5EF4-FFF2-40B4-BE49-F238E27FC236}">
                  <a16:creationId xmlns:a16="http://schemas.microsoft.com/office/drawing/2014/main" id="{57B46D9C-F41A-4F36-8CD1-DAC8A73285E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8042" y="4437112"/>
              <a:ext cx="262029" cy="2016224"/>
            </a:xfrm>
            <a:prstGeom prst="rect">
              <a:avLst/>
            </a:prstGeom>
            <a:noFill/>
          </p:spPr>
        </p:pic>
        <p:pic>
          <p:nvPicPr>
            <p:cNvPr id="19" name="Picture 18" descr="C:\Users\Liam\Documents\Design\NCETM\04 Images for B1 PPTs\Final PNG files\ncetm_mm_sp1_se22_aw008.png">
              <a:extLst>
                <a:ext uri="{FF2B5EF4-FFF2-40B4-BE49-F238E27FC236}">
                  <a16:creationId xmlns:a16="http://schemas.microsoft.com/office/drawing/2014/main" id="{802DE6D4-B00F-4449-B5AD-89795AC6D0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2343" y="4437112"/>
              <a:ext cx="262029" cy="2016224"/>
            </a:xfrm>
            <a:prstGeom prst="rect">
              <a:avLst/>
            </a:prstGeom>
            <a:noFill/>
          </p:spPr>
        </p:pic>
        <p:pic>
          <p:nvPicPr>
            <p:cNvPr id="20" name="Picture 19" descr="C:\Users\Liam\Documents\Design\NCETM\04 Images for B1 PPTs\Final PNG files\ncetm_mm_sp1_se22_aw008.png">
              <a:extLst>
                <a:ext uri="{FF2B5EF4-FFF2-40B4-BE49-F238E27FC236}">
                  <a16:creationId xmlns:a16="http://schemas.microsoft.com/office/drawing/2014/main" id="{17E03DBF-1C74-4DAE-917C-433A81A00A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6644" y="4437112"/>
              <a:ext cx="262029" cy="2016224"/>
            </a:xfrm>
            <a:prstGeom prst="rect">
              <a:avLst/>
            </a:prstGeom>
            <a:noFill/>
          </p:spPr>
        </p:pic>
        <p:pic>
          <p:nvPicPr>
            <p:cNvPr id="21" name="Picture 20" descr="C:\Users\Liam\Documents\Design\NCETM\04 Images for B1 PPTs\Final PNG files\ncetm_mm_sp1_se22_aw008.png">
              <a:extLst>
                <a:ext uri="{FF2B5EF4-FFF2-40B4-BE49-F238E27FC236}">
                  <a16:creationId xmlns:a16="http://schemas.microsoft.com/office/drawing/2014/main" id="{9CD2F2B6-F49A-4D9C-9951-463775B4F3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0945" y="4437112"/>
              <a:ext cx="262029" cy="2016224"/>
            </a:xfrm>
            <a:prstGeom prst="rect">
              <a:avLst/>
            </a:prstGeom>
            <a:noFill/>
          </p:spPr>
        </p:pic>
        <p:pic>
          <p:nvPicPr>
            <p:cNvPr id="22" name="Picture 21" descr="C:\Users\Liam\Documents\Design\NCETM\04 Images for B1 PPTs\Final PNG files\ncetm_mm_sp1_se22_aw008.png">
              <a:extLst>
                <a:ext uri="{FF2B5EF4-FFF2-40B4-BE49-F238E27FC236}">
                  <a16:creationId xmlns:a16="http://schemas.microsoft.com/office/drawing/2014/main" id="{306B7971-F8B4-4EEF-86B7-7A3D46B492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5247" y="4437112"/>
              <a:ext cx="262029" cy="2016224"/>
            </a:xfrm>
            <a:prstGeom prst="rect">
              <a:avLst/>
            </a:prstGeom>
            <a:noFill/>
          </p:spPr>
        </p:pic>
        <p:pic>
          <p:nvPicPr>
            <p:cNvPr id="23" name="Picture 22" descr="C:\Users\Liam\Documents\Design\NCETM\04 Images for B1 PPTs\Final PNG files\ncetm_mm_sp1_se22_aw008.png">
              <a:extLst>
                <a:ext uri="{FF2B5EF4-FFF2-40B4-BE49-F238E27FC236}">
                  <a16:creationId xmlns:a16="http://schemas.microsoft.com/office/drawing/2014/main" id="{4E522CFB-922F-4028-B355-5A3A77AFFF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7532" y="4437112"/>
              <a:ext cx="262029" cy="2016224"/>
            </a:xfrm>
            <a:prstGeom prst="rect">
              <a:avLst/>
            </a:prstGeom>
            <a:noFill/>
          </p:spPr>
        </p:pic>
        <p:pic>
          <p:nvPicPr>
            <p:cNvPr id="24" name="Picture 23" descr="C:\Users\Liam\Documents\Design\NCETM\04 Images for B1 PPTs\Final PNG files\ncetm_mm_sp1_se22_aw008.png">
              <a:extLst>
                <a:ext uri="{FF2B5EF4-FFF2-40B4-BE49-F238E27FC236}">
                  <a16:creationId xmlns:a16="http://schemas.microsoft.com/office/drawing/2014/main" id="{47A7F4DC-AA70-4FCE-A6BD-AF9CD6EE90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1834" y="4437112"/>
              <a:ext cx="262029" cy="2016224"/>
            </a:xfrm>
            <a:prstGeom prst="rect">
              <a:avLst/>
            </a:prstGeom>
            <a:noFill/>
          </p:spPr>
        </p:pic>
      </p:grpSp>
      <p:sp>
        <p:nvSpPr>
          <p:cNvPr id="2" name="Text Placeholder 1">
            <a:extLst>
              <a:ext uri="{FF2B5EF4-FFF2-40B4-BE49-F238E27FC236}">
                <a16:creationId xmlns:a16="http://schemas.microsoft.com/office/drawing/2014/main" id="{AF369394-7248-480A-8972-3BBB2081DD12}"/>
              </a:ext>
            </a:extLst>
          </p:cNvPr>
          <p:cNvSpPr>
            <a:spLocks noGrp="1"/>
          </p:cNvSpPr>
          <p:nvPr>
            <p:ph type="body" sz="quarter" idx="11"/>
          </p:nvPr>
        </p:nvSpPr>
        <p:spPr/>
        <p:txBody>
          <a:bodyPr/>
          <a:lstStyle/>
          <a:p>
            <a:r>
              <a:rPr lang="en-GB" dirty="0"/>
              <a:t>1.23 Tenths – step 5:1</a:t>
            </a:r>
          </a:p>
        </p:txBody>
      </p:sp>
      <p:grpSp>
        <p:nvGrpSpPr>
          <p:cNvPr id="27" name="Group 26">
            <a:extLst>
              <a:ext uri="{FF2B5EF4-FFF2-40B4-BE49-F238E27FC236}">
                <a16:creationId xmlns:a16="http://schemas.microsoft.com/office/drawing/2014/main" id="{DA0E6341-8D89-4036-B30D-D7E901820F13}"/>
              </a:ext>
            </a:extLst>
          </p:cNvPr>
          <p:cNvGrpSpPr/>
          <p:nvPr/>
        </p:nvGrpSpPr>
        <p:grpSpPr>
          <a:xfrm>
            <a:off x="2033379" y="1954163"/>
            <a:ext cx="1559234" cy="2016224"/>
            <a:chOff x="2468620" y="2420888"/>
            <a:chExt cx="1559234" cy="2016224"/>
          </a:xfrm>
        </p:grpSpPr>
        <p:pic>
          <p:nvPicPr>
            <p:cNvPr id="3" name="Picture 3" descr="C:\Users\Liam\Documents\Design\NCETM\04 Images for B1 PPTs\Final PNG files\ncetm_mm_sp1_se22_aw008.png">
              <a:extLst>
                <a:ext uri="{FF2B5EF4-FFF2-40B4-BE49-F238E27FC236}">
                  <a16:creationId xmlns:a16="http://schemas.microsoft.com/office/drawing/2014/main" id="{43E66254-08D1-4786-AED3-B6DF99974F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8620" y="2420888"/>
              <a:ext cx="262029" cy="2016224"/>
            </a:xfrm>
            <a:prstGeom prst="rect">
              <a:avLst/>
            </a:prstGeom>
            <a:noFill/>
          </p:spPr>
        </p:pic>
        <p:pic>
          <p:nvPicPr>
            <p:cNvPr id="4" name="Picture 3" descr="C:\Users\Liam\Documents\Design\NCETM\04 Images for B1 PPTs\Final PNG files\ncetm_mm_sp1_se22_aw008.png">
              <a:extLst>
                <a:ext uri="{FF2B5EF4-FFF2-40B4-BE49-F238E27FC236}">
                  <a16:creationId xmlns:a16="http://schemas.microsoft.com/office/drawing/2014/main" id="{A43C9365-832F-44F4-A04E-8506C5EBB8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2921" y="2420888"/>
              <a:ext cx="262029" cy="2016224"/>
            </a:xfrm>
            <a:prstGeom prst="rect">
              <a:avLst/>
            </a:prstGeom>
            <a:noFill/>
          </p:spPr>
        </p:pic>
        <p:pic>
          <p:nvPicPr>
            <p:cNvPr id="5" name="Picture 4" descr="C:\Users\Liam\Documents\Design\NCETM\04 Images for B1 PPTs\Final PNG files\ncetm_mm_sp1_se22_aw008.png">
              <a:extLst>
                <a:ext uri="{FF2B5EF4-FFF2-40B4-BE49-F238E27FC236}">
                  <a16:creationId xmlns:a16="http://schemas.microsoft.com/office/drawing/2014/main" id="{D02B3EEB-B1D3-4D36-A82E-377E87D7FE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7222" y="2420888"/>
              <a:ext cx="262029" cy="2016224"/>
            </a:xfrm>
            <a:prstGeom prst="rect">
              <a:avLst/>
            </a:prstGeom>
            <a:noFill/>
          </p:spPr>
        </p:pic>
        <p:pic>
          <p:nvPicPr>
            <p:cNvPr id="6" name="Picture 5" descr="C:\Users\Liam\Documents\Design\NCETM\04 Images for B1 PPTs\Final PNG files\ncetm_mm_sp1_se22_aw008.png">
              <a:extLst>
                <a:ext uri="{FF2B5EF4-FFF2-40B4-BE49-F238E27FC236}">
                  <a16:creationId xmlns:a16="http://schemas.microsoft.com/office/drawing/2014/main" id="{DB41F61F-9DFC-47FB-B44E-2860F1ABD48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1523" y="2420888"/>
              <a:ext cx="262029" cy="2016224"/>
            </a:xfrm>
            <a:prstGeom prst="rect">
              <a:avLst/>
            </a:prstGeom>
            <a:noFill/>
          </p:spPr>
        </p:pic>
        <p:pic>
          <p:nvPicPr>
            <p:cNvPr id="7" name="Picture 6" descr="C:\Users\Liam\Documents\Design\NCETM\04 Images for B1 PPTs\Final PNG files\ncetm_mm_sp1_se22_aw008.png">
              <a:extLst>
                <a:ext uri="{FF2B5EF4-FFF2-40B4-BE49-F238E27FC236}">
                  <a16:creationId xmlns:a16="http://schemas.microsoft.com/office/drawing/2014/main" id="{D0DDCCDA-2DDB-41D3-A96E-F88576944F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5825" y="2420888"/>
              <a:ext cx="262029" cy="2016224"/>
            </a:xfrm>
            <a:prstGeom prst="rect">
              <a:avLst/>
            </a:prstGeom>
            <a:noFill/>
          </p:spPr>
        </p:pic>
      </p:grpSp>
      <p:grpSp>
        <p:nvGrpSpPr>
          <p:cNvPr id="26" name="Group 25">
            <a:extLst>
              <a:ext uri="{FF2B5EF4-FFF2-40B4-BE49-F238E27FC236}">
                <a16:creationId xmlns:a16="http://schemas.microsoft.com/office/drawing/2014/main" id="{EE483FE3-3321-455D-9CE9-F191843E4811}"/>
              </a:ext>
            </a:extLst>
          </p:cNvPr>
          <p:cNvGrpSpPr/>
          <p:nvPr/>
        </p:nvGrpSpPr>
        <p:grpSpPr>
          <a:xfrm>
            <a:off x="4888616" y="1954163"/>
            <a:ext cx="586330" cy="2016224"/>
            <a:chOff x="5975734" y="2420888"/>
            <a:chExt cx="586330" cy="2016224"/>
          </a:xfrm>
        </p:grpSpPr>
        <p:pic>
          <p:nvPicPr>
            <p:cNvPr id="11" name="Picture 3" descr="C:\Users\Liam\Documents\Design\NCETM\04 Images for B1 PPTs\Final PNG files\ncetm_mm_sp1_se22_aw008.png">
              <a:extLst>
                <a:ext uri="{FF2B5EF4-FFF2-40B4-BE49-F238E27FC236}">
                  <a16:creationId xmlns:a16="http://schemas.microsoft.com/office/drawing/2014/main" id="{06EBB7DA-7CDC-4215-92A2-BA018CB68A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5734" y="2420888"/>
              <a:ext cx="262029" cy="2016224"/>
            </a:xfrm>
            <a:prstGeom prst="rect">
              <a:avLst/>
            </a:prstGeom>
            <a:noFill/>
          </p:spPr>
        </p:pic>
        <p:pic>
          <p:nvPicPr>
            <p:cNvPr id="12" name="Picture 11" descr="C:\Users\Liam\Documents\Design\NCETM\04 Images for B1 PPTs\Final PNG files\ncetm_mm_sp1_se22_aw008.png">
              <a:extLst>
                <a:ext uri="{FF2B5EF4-FFF2-40B4-BE49-F238E27FC236}">
                  <a16:creationId xmlns:a16="http://schemas.microsoft.com/office/drawing/2014/main" id="{CEE02B2D-070D-4CEC-A5BC-3A290945D3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035" y="2420888"/>
              <a:ext cx="262029" cy="2016224"/>
            </a:xfrm>
            <a:prstGeom prst="rect">
              <a:avLst/>
            </a:prstGeom>
            <a:noFill/>
          </p:spPr>
        </p:pic>
      </p:grpSp>
      <p:sp>
        <p:nvSpPr>
          <p:cNvPr id="28" name="TextBox 27">
            <a:extLst>
              <a:ext uri="{FF2B5EF4-FFF2-40B4-BE49-F238E27FC236}">
                <a16:creationId xmlns:a16="http://schemas.microsoft.com/office/drawing/2014/main" id="{2B80E8F8-B3B6-46CD-99E9-62849164B08C}"/>
              </a:ext>
            </a:extLst>
          </p:cNvPr>
          <p:cNvSpPr txBox="1"/>
          <p:nvPr/>
        </p:nvSpPr>
        <p:spPr bwMode="auto">
          <a:xfrm>
            <a:off x="2507296" y="4244146"/>
            <a:ext cx="58541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0.5</a:t>
            </a:r>
          </a:p>
        </p:txBody>
      </p:sp>
      <p:sp>
        <p:nvSpPr>
          <p:cNvPr id="29" name="TextBox 28">
            <a:extLst>
              <a:ext uri="{FF2B5EF4-FFF2-40B4-BE49-F238E27FC236}">
                <a16:creationId xmlns:a16="http://schemas.microsoft.com/office/drawing/2014/main" id="{6CFC0F91-33EB-4AB3-B879-80336A96DEE1}"/>
              </a:ext>
            </a:extLst>
          </p:cNvPr>
          <p:cNvSpPr txBox="1"/>
          <p:nvPr/>
        </p:nvSpPr>
        <p:spPr bwMode="auto">
          <a:xfrm>
            <a:off x="3784893" y="4244146"/>
            <a:ext cx="39465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30" name="TextBox 29">
            <a:extLst>
              <a:ext uri="{FF2B5EF4-FFF2-40B4-BE49-F238E27FC236}">
                <a16:creationId xmlns:a16="http://schemas.microsoft.com/office/drawing/2014/main" id="{7733C15F-9235-48FA-A159-30CCE50ADBCB}"/>
              </a:ext>
            </a:extLst>
          </p:cNvPr>
          <p:cNvSpPr txBox="1"/>
          <p:nvPr/>
        </p:nvSpPr>
        <p:spPr bwMode="auto">
          <a:xfrm>
            <a:off x="4871732" y="4244146"/>
            <a:ext cx="58541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0.2</a:t>
            </a:r>
          </a:p>
        </p:txBody>
      </p:sp>
      <p:sp>
        <p:nvSpPr>
          <p:cNvPr id="31" name="TextBox 30">
            <a:extLst>
              <a:ext uri="{FF2B5EF4-FFF2-40B4-BE49-F238E27FC236}">
                <a16:creationId xmlns:a16="http://schemas.microsoft.com/office/drawing/2014/main" id="{846A339D-63EE-4A77-8F55-AF3E8B81C101}"/>
              </a:ext>
            </a:extLst>
          </p:cNvPr>
          <p:cNvSpPr txBox="1"/>
          <p:nvPr/>
        </p:nvSpPr>
        <p:spPr bwMode="auto">
          <a:xfrm>
            <a:off x="6149329" y="4244146"/>
            <a:ext cx="39466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32" name="TextBox 31">
            <a:extLst>
              <a:ext uri="{FF2B5EF4-FFF2-40B4-BE49-F238E27FC236}">
                <a16:creationId xmlns:a16="http://schemas.microsoft.com/office/drawing/2014/main" id="{87ABA258-28A5-4B9B-B9EA-C2623D77344B}"/>
              </a:ext>
            </a:extLst>
          </p:cNvPr>
          <p:cNvSpPr txBox="1"/>
          <p:nvPr/>
        </p:nvSpPr>
        <p:spPr bwMode="auto">
          <a:xfrm>
            <a:off x="7236171" y="4244146"/>
            <a:ext cx="58541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0.7</a:t>
            </a:r>
          </a:p>
        </p:txBody>
      </p:sp>
    </p:spTree>
    <p:extLst>
      <p:ext uri="{BB962C8B-B14F-4D97-AF65-F5344CB8AC3E}">
        <p14:creationId xmlns:p14="http://schemas.microsoft.com/office/powerpoint/2010/main" val="225529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30000" fill="hold" nodeType="clickEffect">
                                  <p:stCondLst>
                                    <p:cond delay="0"/>
                                  </p:stCondLst>
                                  <p:childTnLst>
                                    <p:animMotion origin="layout" path="M 1.11111E-6 -4.44444E-6 L 0.09253 -4.44444E-6 " pathEditMode="relative" rAng="0" ptsTypes="AA">
                                      <p:cBhvr>
                                        <p:cTn id="6" dur="2000" fill="hold"/>
                                        <p:tgtEl>
                                          <p:spTgt spid="27"/>
                                        </p:tgtEl>
                                        <p:attrNameLst>
                                          <p:attrName>ppt_x</p:attrName>
                                          <p:attrName>ppt_y</p:attrName>
                                        </p:attrNameLst>
                                      </p:cBhvr>
                                      <p:rCtr x="4618" y="0"/>
                                    </p:animMotion>
                                  </p:childTnLst>
                                </p:cTn>
                              </p:par>
                              <p:par>
                                <p:cTn id="7" presetID="35" presetClass="path" presetSubtype="0" accel="30000" fill="hold" nodeType="withEffect">
                                  <p:stCondLst>
                                    <p:cond delay="0"/>
                                  </p:stCondLst>
                                  <p:childTnLst>
                                    <p:animMotion origin="layout" path="M 3.33333E-6 -4.44444E-6 L -0.04358 -4.44444E-6 " pathEditMode="relative" rAng="0" ptsTypes="AA">
                                      <p:cBhvr>
                                        <p:cTn id="8" dur="2000" fill="hold"/>
                                        <p:tgtEl>
                                          <p:spTgt spid="26"/>
                                        </p:tgtEl>
                                        <p:attrNameLst>
                                          <p:attrName>ppt_x</p:attrName>
                                          <p:attrName>ppt_y</p:attrName>
                                        </p:attrNameLst>
                                      </p:cBhvr>
                                      <p:rCtr x="-2187" y="0"/>
                                    </p:animMotion>
                                  </p:childTnLst>
                                </p:cTn>
                              </p:par>
                            </p:childTnLst>
                          </p:cTn>
                        </p:par>
                        <p:par>
                          <p:cTn id="9" fill="hold">
                            <p:stCondLst>
                              <p:cond delay="2000"/>
                            </p:stCondLst>
                            <p:childTnLst>
                              <p:par>
                                <p:cTn id="10" presetID="1" presetClass="exit" presetSubtype="0" fill="hold" nodeType="afterEffect">
                                  <p:stCondLst>
                                    <p:cond delay="0"/>
                                  </p:stCondLst>
                                  <p:childTnLst>
                                    <p:set>
                                      <p:cBhvr>
                                        <p:cTn id="11" dur="1" fill="hold">
                                          <p:stCondLst>
                                            <p:cond delay="0"/>
                                          </p:stCondLst>
                                        </p:cTn>
                                        <p:tgtEl>
                                          <p:spTgt spid="27"/>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26"/>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369394-7248-480A-8972-3BBB2081DD12}"/>
              </a:ext>
            </a:extLst>
          </p:cNvPr>
          <p:cNvSpPr>
            <a:spLocks noGrp="1"/>
          </p:cNvSpPr>
          <p:nvPr>
            <p:ph type="body" sz="quarter" idx="11"/>
          </p:nvPr>
        </p:nvSpPr>
        <p:spPr/>
        <p:txBody>
          <a:bodyPr/>
          <a:lstStyle/>
          <a:p>
            <a:r>
              <a:rPr lang="en-GB" dirty="0"/>
              <a:t>1.23 Tenths – step 5:1</a:t>
            </a:r>
          </a:p>
        </p:txBody>
      </p:sp>
      <p:sp>
        <p:nvSpPr>
          <p:cNvPr id="7" name="TextBox 6">
            <a:extLst>
              <a:ext uri="{FF2B5EF4-FFF2-40B4-BE49-F238E27FC236}">
                <a16:creationId xmlns:a16="http://schemas.microsoft.com/office/drawing/2014/main" id="{17292225-D02D-4DC1-95FB-220F61EA39A7}"/>
              </a:ext>
            </a:extLst>
          </p:cNvPr>
          <p:cNvSpPr txBox="1"/>
          <p:nvPr/>
        </p:nvSpPr>
        <p:spPr bwMode="auto">
          <a:xfrm>
            <a:off x="2643376" y="5175772"/>
            <a:ext cx="5854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0.7</a:t>
            </a:r>
          </a:p>
        </p:txBody>
      </p:sp>
      <p:sp>
        <p:nvSpPr>
          <p:cNvPr id="8" name="TextBox 7">
            <a:extLst>
              <a:ext uri="{FF2B5EF4-FFF2-40B4-BE49-F238E27FC236}">
                <a16:creationId xmlns:a16="http://schemas.microsoft.com/office/drawing/2014/main" id="{AC17F416-B9D8-4559-A4F2-94512459DD4F}"/>
              </a:ext>
            </a:extLst>
          </p:cNvPr>
          <p:cNvSpPr txBox="1"/>
          <p:nvPr/>
        </p:nvSpPr>
        <p:spPr bwMode="auto">
          <a:xfrm>
            <a:off x="3564327" y="5175772"/>
            <a:ext cx="36420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charset="0"/>
              <a:ea typeface="Myriad Pro Semibold" charset="0"/>
              <a:cs typeface="Myriad Pro Semibold" charset="0"/>
            </a:endParaRPr>
          </a:p>
        </p:txBody>
      </p:sp>
      <p:sp>
        <p:nvSpPr>
          <p:cNvPr id="9" name="TextBox 8">
            <a:extLst>
              <a:ext uri="{FF2B5EF4-FFF2-40B4-BE49-F238E27FC236}">
                <a16:creationId xmlns:a16="http://schemas.microsoft.com/office/drawing/2014/main" id="{39BF91EB-77A7-4EF0-A06E-9F40DAEE0C3D}"/>
              </a:ext>
            </a:extLst>
          </p:cNvPr>
          <p:cNvSpPr txBox="1"/>
          <p:nvPr/>
        </p:nvSpPr>
        <p:spPr bwMode="auto">
          <a:xfrm>
            <a:off x="4264062" y="5175772"/>
            <a:ext cx="58541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0.2</a:t>
            </a:r>
          </a:p>
        </p:txBody>
      </p:sp>
      <p:sp>
        <p:nvSpPr>
          <p:cNvPr id="10" name="TextBox 9">
            <a:extLst>
              <a:ext uri="{FF2B5EF4-FFF2-40B4-BE49-F238E27FC236}">
                <a16:creationId xmlns:a16="http://schemas.microsoft.com/office/drawing/2014/main" id="{8BFD80D1-481F-4A99-A018-2F3CA907C59D}"/>
              </a:ext>
            </a:extLst>
          </p:cNvPr>
          <p:cNvSpPr txBox="1"/>
          <p:nvPr/>
        </p:nvSpPr>
        <p:spPr bwMode="auto">
          <a:xfrm>
            <a:off x="5185012" y="5175772"/>
            <a:ext cx="39466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1" name="TextBox 10">
            <a:extLst>
              <a:ext uri="{FF2B5EF4-FFF2-40B4-BE49-F238E27FC236}">
                <a16:creationId xmlns:a16="http://schemas.microsoft.com/office/drawing/2014/main" id="{C7E8E8B4-287A-4D55-81B6-8330FDA3C306}"/>
              </a:ext>
            </a:extLst>
          </p:cNvPr>
          <p:cNvSpPr txBox="1"/>
          <p:nvPr/>
        </p:nvSpPr>
        <p:spPr bwMode="auto">
          <a:xfrm>
            <a:off x="5915206" y="5175772"/>
            <a:ext cx="5854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0.5</a:t>
            </a:r>
          </a:p>
        </p:txBody>
      </p:sp>
      <p:pic>
        <p:nvPicPr>
          <p:cNvPr id="4" name="Picture 3" descr="A close up of a yellow wall&#10;&#10;Description generated with high confidence">
            <a:extLst>
              <a:ext uri="{FF2B5EF4-FFF2-40B4-BE49-F238E27FC236}">
                <a16:creationId xmlns:a16="http://schemas.microsoft.com/office/drawing/2014/main" id="{5EF4C11B-E0D5-49D1-80DB-FB8CDC864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5788" y="1451395"/>
            <a:ext cx="1400595" cy="3491762"/>
          </a:xfrm>
          <a:prstGeom prst="rect">
            <a:avLst/>
          </a:prstGeom>
        </p:spPr>
      </p:pic>
      <p:pic>
        <p:nvPicPr>
          <p:cNvPr id="6" name="Picture 5" descr="A picture containing yellow&#10;&#10;Description generated with very high confidence">
            <a:extLst>
              <a:ext uri="{FF2B5EF4-FFF2-40B4-BE49-F238E27FC236}">
                <a16:creationId xmlns:a16="http://schemas.microsoft.com/office/drawing/2014/main" id="{44E22ED1-3C10-47D9-A38D-5C73FE808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7618" y="1451395"/>
            <a:ext cx="1400595" cy="3491762"/>
          </a:xfrm>
          <a:prstGeom prst="rect">
            <a:avLst/>
          </a:prstGeom>
        </p:spPr>
      </p:pic>
      <p:pic>
        <p:nvPicPr>
          <p:cNvPr id="13" name="Picture 12">
            <a:extLst>
              <a:ext uri="{FF2B5EF4-FFF2-40B4-BE49-F238E27FC236}">
                <a16:creationId xmlns:a16="http://schemas.microsoft.com/office/drawing/2014/main" id="{1F1C0294-3624-4F24-8C60-9FF801962A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4650" y="3100013"/>
            <a:ext cx="1254701" cy="194527"/>
          </a:xfrm>
          <a:prstGeom prst="rect">
            <a:avLst/>
          </a:prstGeom>
        </p:spPr>
      </p:pic>
      <p:pic>
        <p:nvPicPr>
          <p:cNvPr id="15" name="Picture 14" descr="A picture containing baseball, device, bat&#10;&#10;Description generated with very high confidence">
            <a:extLst>
              <a:ext uri="{FF2B5EF4-FFF2-40B4-BE49-F238E27FC236}">
                <a16:creationId xmlns:a16="http://schemas.microsoft.com/office/drawing/2014/main" id="{07966E33-C8FB-4529-951D-4E5F5E58D3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3235" y="1518865"/>
            <a:ext cx="573855" cy="573855"/>
          </a:xfrm>
          <a:prstGeom prst="rect">
            <a:avLst/>
          </a:prstGeom>
        </p:spPr>
      </p:pic>
      <p:pic>
        <p:nvPicPr>
          <p:cNvPr id="17" name="Picture 16" descr="A picture containing baseball, device, bat&#10;&#10;Description generated with very high confidence">
            <a:extLst>
              <a:ext uri="{FF2B5EF4-FFF2-40B4-BE49-F238E27FC236}">
                <a16:creationId xmlns:a16="http://schemas.microsoft.com/office/drawing/2014/main" id="{5C46862C-F379-4043-8F89-752BEF4A5E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3235" y="2209684"/>
            <a:ext cx="573855" cy="573855"/>
          </a:xfrm>
          <a:prstGeom prst="rect">
            <a:avLst/>
          </a:prstGeom>
        </p:spPr>
      </p:pic>
    </p:spTree>
    <p:extLst>
      <p:ext uri="{BB962C8B-B14F-4D97-AF65-F5344CB8AC3E}">
        <p14:creationId xmlns:p14="http://schemas.microsoft.com/office/powerpoint/2010/main" val="197996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nodeType="afterEffect">
                                  <p:stCondLst>
                                    <p:cond delay="50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976530-5883-42AF-B424-FAB992DC71AD}"/>
              </a:ext>
            </a:extLst>
          </p:cNvPr>
          <p:cNvSpPr/>
          <p:nvPr/>
        </p:nvSpPr>
        <p:spPr bwMode="auto">
          <a:xfrm>
            <a:off x="3418696" y="1886649"/>
            <a:ext cx="234000" cy="2286000"/>
          </a:xfrm>
          <a:prstGeom prst="rect">
            <a:avLst/>
          </a:prstGeom>
          <a:solidFill>
            <a:srgbClr val="FF6500"/>
          </a:solidFill>
          <a:ln w="19050">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 name="Text Placeholder 1">
            <a:extLst>
              <a:ext uri="{FF2B5EF4-FFF2-40B4-BE49-F238E27FC236}">
                <a16:creationId xmlns:a16="http://schemas.microsoft.com/office/drawing/2014/main" id="{F88243CD-A413-4A57-BB4B-D69CCFF6F216}"/>
              </a:ext>
            </a:extLst>
          </p:cNvPr>
          <p:cNvSpPr>
            <a:spLocks noGrp="1"/>
          </p:cNvSpPr>
          <p:nvPr>
            <p:ph type="body" sz="quarter" idx="11"/>
          </p:nvPr>
        </p:nvSpPr>
        <p:spPr/>
        <p:txBody>
          <a:bodyPr/>
          <a:lstStyle/>
          <a:p>
            <a:r>
              <a:rPr lang="en-GB" dirty="0"/>
              <a:t>1.23 Tenths – step 5:2</a:t>
            </a:r>
          </a:p>
        </p:txBody>
      </p:sp>
      <p:sp>
        <p:nvSpPr>
          <p:cNvPr id="8" name="Rectangle 7">
            <a:extLst>
              <a:ext uri="{FF2B5EF4-FFF2-40B4-BE49-F238E27FC236}">
                <a16:creationId xmlns:a16="http://schemas.microsoft.com/office/drawing/2014/main" id="{389EC667-4EDE-4729-9E99-F3164C151527}"/>
              </a:ext>
            </a:extLst>
          </p:cNvPr>
          <p:cNvSpPr/>
          <p:nvPr/>
        </p:nvSpPr>
        <p:spPr bwMode="auto">
          <a:xfrm>
            <a:off x="3648290" y="1886649"/>
            <a:ext cx="234000" cy="2286000"/>
          </a:xfrm>
          <a:prstGeom prst="rect">
            <a:avLst/>
          </a:prstGeom>
          <a:solidFill>
            <a:srgbClr val="A9DBF7"/>
          </a:solidFill>
          <a:ln w="19050">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150D39B9-0F0D-4472-8EF5-5B439E4E6B7E}"/>
              </a:ext>
            </a:extLst>
          </p:cNvPr>
          <p:cNvSpPr/>
          <p:nvPr/>
        </p:nvSpPr>
        <p:spPr bwMode="auto">
          <a:xfrm>
            <a:off x="3877884" y="1886649"/>
            <a:ext cx="234000" cy="2286000"/>
          </a:xfrm>
          <a:prstGeom prst="rect">
            <a:avLst/>
          </a:prstGeom>
          <a:solidFill>
            <a:srgbClr val="A9DBF7"/>
          </a:solidFill>
          <a:ln w="19050">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BF9155E0-6BA2-4AC3-97A5-E17394B05D78}"/>
              </a:ext>
            </a:extLst>
          </p:cNvPr>
          <p:cNvSpPr/>
          <p:nvPr/>
        </p:nvSpPr>
        <p:spPr bwMode="auto">
          <a:xfrm>
            <a:off x="4107478" y="1886649"/>
            <a:ext cx="234000" cy="2286000"/>
          </a:xfrm>
          <a:prstGeom prst="rect">
            <a:avLst/>
          </a:prstGeom>
          <a:solidFill>
            <a:srgbClr val="A9DBF7"/>
          </a:solidFill>
          <a:ln w="19050">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56EFFC62-2D4B-4825-9A0A-1A393F32E7E4}"/>
              </a:ext>
            </a:extLst>
          </p:cNvPr>
          <p:cNvSpPr/>
          <p:nvPr/>
        </p:nvSpPr>
        <p:spPr bwMode="auto">
          <a:xfrm>
            <a:off x="4337072" y="1886649"/>
            <a:ext cx="234000" cy="2286000"/>
          </a:xfrm>
          <a:prstGeom prst="rect">
            <a:avLst/>
          </a:prstGeom>
          <a:solidFill>
            <a:srgbClr val="A9DBF7"/>
          </a:solidFill>
          <a:ln w="19050">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0C173881-C08E-4B1F-B66F-40DD6FB7BA51}"/>
              </a:ext>
            </a:extLst>
          </p:cNvPr>
          <p:cNvSpPr/>
          <p:nvPr/>
        </p:nvSpPr>
        <p:spPr bwMode="auto">
          <a:xfrm>
            <a:off x="4566666" y="1886649"/>
            <a:ext cx="234000" cy="2286000"/>
          </a:xfrm>
          <a:prstGeom prst="rect">
            <a:avLst/>
          </a:prstGeom>
          <a:solidFill>
            <a:srgbClr val="A9DBF7"/>
          </a:solidFill>
          <a:ln w="19050">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8673DAFC-2D8B-40C4-91F3-03DBD4DC56D7}"/>
              </a:ext>
            </a:extLst>
          </p:cNvPr>
          <p:cNvSpPr/>
          <p:nvPr/>
        </p:nvSpPr>
        <p:spPr bwMode="auto">
          <a:xfrm>
            <a:off x="4796260" y="1886649"/>
            <a:ext cx="234000" cy="2286000"/>
          </a:xfrm>
          <a:prstGeom prst="rect">
            <a:avLst/>
          </a:prstGeom>
          <a:solidFill>
            <a:srgbClr val="A9DBF7"/>
          </a:solidFill>
          <a:ln w="19050">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39A37347-5AA7-41CA-88C0-330A91EA3F25}"/>
              </a:ext>
            </a:extLst>
          </p:cNvPr>
          <p:cNvSpPr/>
          <p:nvPr/>
        </p:nvSpPr>
        <p:spPr bwMode="auto">
          <a:xfrm>
            <a:off x="5025854" y="1886649"/>
            <a:ext cx="234000" cy="2286000"/>
          </a:xfrm>
          <a:prstGeom prst="rect">
            <a:avLst/>
          </a:prstGeom>
          <a:solidFill>
            <a:srgbClr val="A9DBF7"/>
          </a:solidFill>
          <a:ln w="19050">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0D2B43D6-3A2D-452E-B950-215DDD6246C0}"/>
              </a:ext>
            </a:extLst>
          </p:cNvPr>
          <p:cNvSpPr/>
          <p:nvPr/>
        </p:nvSpPr>
        <p:spPr bwMode="auto">
          <a:xfrm>
            <a:off x="5255448" y="1886649"/>
            <a:ext cx="234000" cy="2286000"/>
          </a:xfrm>
          <a:prstGeom prst="rect">
            <a:avLst/>
          </a:prstGeom>
          <a:solidFill>
            <a:srgbClr val="A9DBF7"/>
          </a:solidFill>
          <a:ln w="19050">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B1DC2E26-E688-4DE8-94EE-BCE127CD1B2A}"/>
              </a:ext>
            </a:extLst>
          </p:cNvPr>
          <p:cNvSpPr/>
          <p:nvPr/>
        </p:nvSpPr>
        <p:spPr bwMode="auto">
          <a:xfrm>
            <a:off x="5485038" y="1886649"/>
            <a:ext cx="234000" cy="2286000"/>
          </a:xfrm>
          <a:prstGeom prst="rect">
            <a:avLst/>
          </a:prstGeom>
          <a:solidFill>
            <a:srgbClr val="A9DBF7"/>
          </a:solidFill>
          <a:ln w="19050">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6" name="Picture 5" descr="A picture containing indoor, bathroom, wall&#10;&#10;Description generated with high confidence">
            <a:extLst>
              <a:ext uri="{FF2B5EF4-FFF2-40B4-BE49-F238E27FC236}">
                <a16:creationId xmlns:a16="http://schemas.microsoft.com/office/drawing/2014/main" id="{EB75F5AA-5A9D-4D6F-9898-99B1DE82F3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4564" y="1881790"/>
            <a:ext cx="2314873" cy="2305148"/>
          </a:xfrm>
          <a:prstGeom prst="rect">
            <a:avLst/>
          </a:prstGeom>
        </p:spPr>
      </p:pic>
      <p:sp>
        <p:nvSpPr>
          <p:cNvPr id="17" name="TextBox 16">
            <a:extLst>
              <a:ext uri="{FF2B5EF4-FFF2-40B4-BE49-F238E27FC236}">
                <a16:creationId xmlns:a16="http://schemas.microsoft.com/office/drawing/2014/main" id="{A25B69DC-41E2-4633-B85A-A12885368D08}"/>
              </a:ext>
            </a:extLst>
          </p:cNvPr>
          <p:cNvSpPr txBox="1"/>
          <p:nvPr/>
        </p:nvSpPr>
        <p:spPr bwMode="auto">
          <a:xfrm>
            <a:off x="3615648" y="4721227"/>
            <a:ext cx="191270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0.1 + 0.9 = 1</a:t>
            </a:r>
          </a:p>
        </p:txBody>
      </p:sp>
      <p:sp>
        <p:nvSpPr>
          <p:cNvPr id="18" name="TextBox 17">
            <a:extLst>
              <a:ext uri="{FF2B5EF4-FFF2-40B4-BE49-F238E27FC236}">
                <a16:creationId xmlns:a16="http://schemas.microsoft.com/office/drawing/2014/main" id="{01B436FC-B2C2-4690-97CE-282D5A0170E8}"/>
              </a:ext>
            </a:extLst>
          </p:cNvPr>
          <p:cNvSpPr txBox="1"/>
          <p:nvPr/>
        </p:nvSpPr>
        <p:spPr bwMode="auto">
          <a:xfrm>
            <a:off x="3615648" y="4721227"/>
            <a:ext cx="191270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0.2 + 0.8 = 1</a:t>
            </a:r>
          </a:p>
        </p:txBody>
      </p:sp>
      <p:sp>
        <p:nvSpPr>
          <p:cNvPr id="19" name="TextBox 18">
            <a:extLst>
              <a:ext uri="{FF2B5EF4-FFF2-40B4-BE49-F238E27FC236}">
                <a16:creationId xmlns:a16="http://schemas.microsoft.com/office/drawing/2014/main" id="{882408C1-3042-4059-9A82-136C2C57EB70}"/>
              </a:ext>
            </a:extLst>
          </p:cNvPr>
          <p:cNvSpPr txBox="1"/>
          <p:nvPr/>
        </p:nvSpPr>
        <p:spPr bwMode="auto">
          <a:xfrm>
            <a:off x="3615648" y="4721227"/>
            <a:ext cx="191270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0.3 + 0.7 = 1</a:t>
            </a:r>
          </a:p>
        </p:txBody>
      </p:sp>
      <p:sp>
        <p:nvSpPr>
          <p:cNvPr id="20" name="TextBox 19">
            <a:extLst>
              <a:ext uri="{FF2B5EF4-FFF2-40B4-BE49-F238E27FC236}">
                <a16:creationId xmlns:a16="http://schemas.microsoft.com/office/drawing/2014/main" id="{DD9AF4BA-3EFB-4D40-A91B-3D446AFE7E09}"/>
              </a:ext>
            </a:extLst>
          </p:cNvPr>
          <p:cNvSpPr txBox="1"/>
          <p:nvPr/>
        </p:nvSpPr>
        <p:spPr bwMode="auto">
          <a:xfrm>
            <a:off x="3615648" y="4721227"/>
            <a:ext cx="191270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0.4 + 0.6 = 1</a:t>
            </a:r>
          </a:p>
        </p:txBody>
      </p:sp>
      <p:sp>
        <p:nvSpPr>
          <p:cNvPr id="21" name="TextBox 20">
            <a:extLst>
              <a:ext uri="{FF2B5EF4-FFF2-40B4-BE49-F238E27FC236}">
                <a16:creationId xmlns:a16="http://schemas.microsoft.com/office/drawing/2014/main" id="{EF3AC8B1-619C-43A0-8C63-85692E69D784}"/>
              </a:ext>
            </a:extLst>
          </p:cNvPr>
          <p:cNvSpPr txBox="1"/>
          <p:nvPr/>
        </p:nvSpPr>
        <p:spPr bwMode="auto">
          <a:xfrm>
            <a:off x="3615648" y="4721227"/>
            <a:ext cx="191270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0.5 + 0.5 = 1</a:t>
            </a:r>
          </a:p>
        </p:txBody>
      </p:sp>
      <p:sp>
        <p:nvSpPr>
          <p:cNvPr id="22" name="TextBox 21">
            <a:extLst>
              <a:ext uri="{FF2B5EF4-FFF2-40B4-BE49-F238E27FC236}">
                <a16:creationId xmlns:a16="http://schemas.microsoft.com/office/drawing/2014/main" id="{1D4C1415-EB92-4482-9703-F49B93D4474B}"/>
              </a:ext>
            </a:extLst>
          </p:cNvPr>
          <p:cNvSpPr txBox="1"/>
          <p:nvPr/>
        </p:nvSpPr>
        <p:spPr bwMode="auto">
          <a:xfrm>
            <a:off x="3615648" y="4721227"/>
            <a:ext cx="191270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0.6 + 0.4 = 1</a:t>
            </a:r>
          </a:p>
        </p:txBody>
      </p:sp>
      <p:sp>
        <p:nvSpPr>
          <p:cNvPr id="23" name="TextBox 22">
            <a:extLst>
              <a:ext uri="{FF2B5EF4-FFF2-40B4-BE49-F238E27FC236}">
                <a16:creationId xmlns:a16="http://schemas.microsoft.com/office/drawing/2014/main" id="{87CB83E3-7A32-4453-81CF-BFD15925BF92}"/>
              </a:ext>
            </a:extLst>
          </p:cNvPr>
          <p:cNvSpPr txBox="1"/>
          <p:nvPr/>
        </p:nvSpPr>
        <p:spPr bwMode="auto">
          <a:xfrm>
            <a:off x="3615648" y="4721227"/>
            <a:ext cx="191270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0.7 + 0.3 = 1</a:t>
            </a:r>
          </a:p>
        </p:txBody>
      </p:sp>
      <p:sp>
        <p:nvSpPr>
          <p:cNvPr id="24" name="TextBox 23">
            <a:extLst>
              <a:ext uri="{FF2B5EF4-FFF2-40B4-BE49-F238E27FC236}">
                <a16:creationId xmlns:a16="http://schemas.microsoft.com/office/drawing/2014/main" id="{360CF25F-4A72-43FE-864C-C045B2FC671E}"/>
              </a:ext>
            </a:extLst>
          </p:cNvPr>
          <p:cNvSpPr txBox="1"/>
          <p:nvPr/>
        </p:nvSpPr>
        <p:spPr bwMode="auto">
          <a:xfrm>
            <a:off x="3615649" y="4721227"/>
            <a:ext cx="191270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0.8 + 0.2 = 1</a:t>
            </a:r>
          </a:p>
        </p:txBody>
      </p:sp>
      <p:sp>
        <p:nvSpPr>
          <p:cNvPr id="25" name="TextBox 24">
            <a:extLst>
              <a:ext uri="{FF2B5EF4-FFF2-40B4-BE49-F238E27FC236}">
                <a16:creationId xmlns:a16="http://schemas.microsoft.com/office/drawing/2014/main" id="{7B249E8D-EB36-4AB3-9D65-57DDA427339C}"/>
              </a:ext>
            </a:extLst>
          </p:cNvPr>
          <p:cNvSpPr txBox="1"/>
          <p:nvPr/>
        </p:nvSpPr>
        <p:spPr bwMode="auto">
          <a:xfrm>
            <a:off x="3615648" y="4721227"/>
            <a:ext cx="191270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0.9 + 0.1 = 1</a:t>
            </a:r>
          </a:p>
        </p:txBody>
      </p:sp>
    </p:spTree>
    <p:extLst>
      <p:ext uri="{BB962C8B-B14F-4D97-AF65-F5344CB8AC3E}">
        <p14:creationId xmlns:p14="http://schemas.microsoft.com/office/powerpoint/2010/main" val="323264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8"/>
                                        </p:tgtEl>
                                        <p:attrNameLst>
                                          <p:attrName>fillcolor</p:attrName>
                                        </p:attrNameLst>
                                      </p:cBhvr>
                                      <p:to>
                                        <a:srgbClr val="FF6500"/>
                                      </p:to>
                                    </p:animClr>
                                    <p:set>
                                      <p:cBhvr>
                                        <p:cTn id="7" dur="500" fill="hold"/>
                                        <p:tgtEl>
                                          <p:spTgt spid="8"/>
                                        </p:tgtEl>
                                        <p:attrNameLst>
                                          <p:attrName>fill.type</p:attrName>
                                        </p:attrNameLst>
                                      </p:cBhvr>
                                      <p:to>
                                        <p:strVal val="solid"/>
                                      </p:to>
                                    </p:set>
                                    <p:set>
                                      <p:cBhvr>
                                        <p:cTn id="8" dur="500" fill="hold"/>
                                        <p:tgtEl>
                                          <p:spTgt spid="8"/>
                                        </p:tgtEl>
                                        <p:attrNameLst>
                                          <p:attrName>fill.on</p:attrName>
                                        </p:attrNameLst>
                                      </p:cBhvr>
                                      <p:to>
                                        <p:strVal val="true"/>
                                      </p:to>
                                    </p:set>
                                  </p:childTnLst>
                                </p:cTn>
                              </p:par>
                              <p:par>
                                <p:cTn id="9" presetID="10" presetClass="exit" presetSubtype="0" fill="hold" grpId="0" nodeType="withEffect">
                                  <p:stCondLst>
                                    <p:cond delay="0"/>
                                  </p:stCondLst>
                                  <p:childTnLst>
                                    <p:animEffect transition="out" filter="fade">
                                      <p:cBhvr>
                                        <p:cTn id="10" dur="500"/>
                                        <p:tgtEl>
                                          <p:spTgt spid="17"/>
                                        </p:tgtEl>
                                      </p:cBhvr>
                                    </p:animEffect>
                                    <p:set>
                                      <p:cBhvr>
                                        <p:cTn id="11" dur="1" fill="hold">
                                          <p:stCondLst>
                                            <p:cond delay="499"/>
                                          </p:stCondLst>
                                        </p:cTn>
                                        <p:tgtEl>
                                          <p:spTgt spid="17"/>
                                        </p:tgtEl>
                                        <p:attrNameLst>
                                          <p:attrName>style.visibility</p:attrName>
                                        </p:attrNameLst>
                                      </p:cBhvr>
                                      <p:to>
                                        <p:strVal val="hidden"/>
                                      </p:to>
                                    </p:se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mph" presetSubtype="2" fill="hold" nodeType="clickEffect">
                                  <p:stCondLst>
                                    <p:cond delay="0"/>
                                  </p:stCondLst>
                                  <p:childTnLst>
                                    <p:animClr clrSpc="rgb" dir="cw">
                                      <p:cBhvr>
                                        <p:cTn id="19" dur="500" fill="hold"/>
                                        <p:tgtEl>
                                          <p:spTgt spid="9"/>
                                        </p:tgtEl>
                                        <p:attrNameLst>
                                          <p:attrName>fillcolor</p:attrName>
                                        </p:attrNameLst>
                                      </p:cBhvr>
                                      <p:to>
                                        <a:srgbClr val="FF6500"/>
                                      </p:to>
                                    </p:animClr>
                                    <p:set>
                                      <p:cBhvr>
                                        <p:cTn id="20" dur="500" fill="hold"/>
                                        <p:tgtEl>
                                          <p:spTgt spid="9"/>
                                        </p:tgtEl>
                                        <p:attrNameLst>
                                          <p:attrName>fill.type</p:attrName>
                                        </p:attrNameLst>
                                      </p:cBhvr>
                                      <p:to>
                                        <p:strVal val="solid"/>
                                      </p:to>
                                    </p:set>
                                    <p:set>
                                      <p:cBhvr>
                                        <p:cTn id="21" dur="500" fill="hold"/>
                                        <p:tgtEl>
                                          <p:spTgt spid="9"/>
                                        </p:tgtEl>
                                        <p:attrNameLst>
                                          <p:attrName>fill.on</p:attrName>
                                        </p:attrNameLst>
                                      </p:cBhvr>
                                      <p:to>
                                        <p:strVal val="true"/>
                                      </p:to>
                                    </p:set>
                                  </p:childTnLst>
                                </p:cTn>
                              </p:par>
                              <p:par>
                                <p:cTn id="22" presetID="10" presetClass="exit" presetSubtype="0" fill="hold" grpId="1" nodeType="withEffect">
                                  <p:stCondLst>
                                    <p:cond delay="0"/>
                                  </p:stCondLst>
                                  <p:childTnLst>
                                    <p:animEffect transition="out" filter="fade">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10"/>
                                        </p:tgtEl>
                                        <p:attrNameLst>
                                          <p:attrName>fillcolor</p:attrName>
                                        </p:attrNameLst>
                                      </p:cBhvr>
                                      <p:to>
                                        <a:srgbClr val="FF6500"/>
                                      </p:to>
                                    </p:animClr>
                                    <p:set>
                                      <p:cBhvr>
                                        <p:cTn id="33" dur="500" fill="hold"/>
                                        <p:tgtEl>
                                          <p:spTgt spid="10"/>
                                        </p:tgtEl>
                                        <p:attrNameLst>
                                          <p:attrName>fill.type</p:attrName>
                                        </p:attrNameLst>
                                      </p:cBhvr>
                                      <p:to>
                                        <p:strVal val="solid"/>
                                      </p:to>
                                    </p:set>
                                    <p:set>
                                      <p:cBhvr>
                                        <p:cTn id="34" dur="500" fill="hold"/>
                                        <p:tgtEl>
                                          <p:spTgt spid="10"/>
                                        </p:tgtEl>
                                        <p:attrNameLst>
                                          <p:attrName>fill.on</p:attrName>
                                        </p:attrNameLst>
                                      </p:cBhvr>
                                      <p:to>
                                        <p:strVal val="true"/>
                                      </p:to>
                                    </p:set>
                                  </p:childTnLst>
                                </p:cTn>
                              </p:par>
                              <p:par>
                                <p:cTn id="35" presetID="10" presetClass="exit" presetSubtype="0" fill="hold" grpId="1" nodeType="with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1"/>
                                        </p:tgtEl>
                                        <p:attrNameLst>
                                          <p:attrName>fillcolor</p:attrName>
                                        </p:attrNameLst>
                                      </p:cBhvr>
                                      <p:to>
                                        <a:srgbClr val="FF6500"/>
                                      </p:to>
                                    </p:animClr>
                                    <p:set>
                                      <p:cBhvr>
                                        <p:cTn id="46" dur="500" fill="hold"/>
                                        <p:tgtEl>
                                          <p:spTgt spid="11"/>
                                        </p:tgtEl>
                                        <p:attrNameLst>
                                          <p:attrName>fill.type</p:attrName>
                                        </p:attrNameLst>
                                      </p:cBhvr>
                                      <p:to>
                                        <p:strVal val="solid"/>
                                      </p:to>
                                    </p:set>
                                    <p:set>
                                      <p:cBhvr>
                                        <p:cTn id="47" dur="500" fill="hold"/>
                                        <p:tgtEl>
                                          <p:spTgt spid="11"/>
                                        </p:tgtEl>
                                        <p:attrNameLst>
                                          <p:attrName>fill.on</p:attrName>
                                        </p:attrNameLst>
                                      </p:cBhvr>
                                      <p:to>
                                        <p:strVal val="true"/>
                                      </p:to>
                                    </p:set>
                                  </p:childTnLst>
                                </p:cTn>
                              </p:par>
                              <p:par>
                                <p:cTn id="48" presetID="10" presetClass="exit" presetSubtype="0" fill="hold" grpId="1" nodeType="withEffect">
                                  <p:stCondLst>
                                    <p:cond delay="0"/>
                                  </p:stCondLst>
                                  <p:childTnLst>
                                    <p:animEffect transition="out" filter="fade">
                                      <p:cBhvr>
                                        <p:cTn id="49" dur="500"/>
                                        <p:tgtEl>
                                          <p:spTgt spid="20"/>
                                        </p:tgtEl>
                                      </p:cBhvr>
                                    </p:animEffect>
                                    <p:set>
                                      <p:cBhvr>
                                        <p:cTn id="50" dur="1" fill="hold">
                                          <p:stCondLst>
                                            <p:cond delay="499"/>
                                          </p:stCondLst>
                                        </p:cTn>
                                        <p:tgtEl>
                                          <p:spTgt spid="20"/>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12"/>
                                        </p:tgtEl>
                                        <p:attrNameLst>
                                          <p:attrName>fillcolor</p:attrName>
                                        </p:attrNameLst>
                                      </p:cBhvr>
                                      <p:to>
                                        <a:srgbClr val="FF6500"/>
                                      </p:to>
                                    </p:animClr>
                                    <p:set>
                                      <p:cBhvr>
                                        <p:cTn id="59" dur="500" fill="hold"/>
                                        <p:tgtEl>
                                          <p:spTgt spid="12"/>
                                        </p:tgtEl>
                                        <p:attrNameLst>
                                          <p:attrName>fill.type</p:attrName>
                                        </p:attrNameLst>
                                      </p:cBhvr>
                                      <p:to>
                                        <p:strVal val="solid"/>
                                      </p:to>
                                    </p:set>
                                    <p:set>
                                      <p:cBhvr>
                                        <p:cTn id="60" dur="500" fill="hold"/>
                                        <p:tgtEl>
                                          <p:spTgt spid="12"/>
                                        </p:tgtEl>
                                        <p:attrNameLst>
                                          <p:attrName>fill.on</p:attrName>
                                        </p:attrNameLst>
                                      </p:cBhvr>
                                      <p:to>
                                        <p:strVal val="true"/>
                                      </p:to>
                                    </p:set>
                                  </p:childTnLst>
                                </p:cTn>
                              </p:par>
                              <p:par>
                                <p:cTn id="61" presetID="10" presetClass="exit" presetSubtype="0" fill="hold" grpId="1" nodeType="withEffect">
                                  <p:stCondLst>
                                    <p:cond delay="0"/>
                                  </p:stCondLst>
                                  <p:childTnLst>
                                    <p:animEffect transition="out" filter="fade">
                                      <p:cBhvr>
                                        <p:cTn id="62" dur="500"/>
                                        <p:tgtEl>
                                          <p:spTgt spid="21"/>
                                        </p:tgtEl>
                                      </p:cBhvr>
                                    </p:animEffect>
                                    <p:set>
                                      <p:cBhvr>
                                        <p:cTn id="63" dur="1" fill="hold">
                                          <p:stCondLst>
                                            <p:cond delay="499"/>
                                          </p:stCondLst>
                                        </p:cTn>
                                        <p:tgtEl>
                                          <p:spTgt spid="21"/>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mph" presetSubtype="2" fill="hold" nodeType="clickEffect">
                                  <p:stCondLst>
                                    <p:cond delay="0"/>
                                  </p:stCondLst>
                                  <p:childTnLst>
                                    <p:animClr clrSpc="rgb" dir="cw">
                                      <p:cBhvr>
                                        <p:cTn id="71" dur="500" fill="hold"/>
                                        <p:tgtEl>
                                          <p:spTgt spid="13"/>
                                        </p:tgtEl>
                                        <p:attrNameLst>
                                          <p:attrName>fillcolor</p:attrName>
                                        </p:attrNameLst>
                                      </p:cBhvr>
                                      <p:to>
                                        <a:srgbClr val="FF6500"/>
                                      </p:to>
                                    </p:animClr>
                                    <p:set>
                                      <p:cBhvr>
                                        <p:cTn id="72" dur="500" fill="hold"/>
                                        <p:tgtEl>
                                          <p:spTgt spid="13"/>
                                        </p:tgtEl>
                                        <p:attrNameLst>
                                          <p:attrName>fill.type</p:attrName>
                                        </p:attrNameLst>
                                      </p:cBhvr>
                                      <p:to>
                                        <p:strVal val="solid"/>
                                      </p:to>
                                    </p:set>
                                    <p:set>
                                      <p:cBhvr>
                                        <p:cTn id="73" dur="500" fill="hold"/>
                                        <p:tgtEl>
                                          <p:spTgt spid="13"/>
                                        </p:tgtEl>
                                        <p:attrNameLst>
                                          <p:attrName>fill.on</p:attrName>
                                        </p:attrNameLst>
                                      </p:cBhvr>
                                      <p:to>
                                        <p:strVal val="true"/>
                                      </p:to>
                                    </p:set>
                                  </p:childTnLst>
                                </p:cTn>
                              </p:par>
                              <p:par>
                                <p:cTn id="74" presetID="10" presetClass="exit" presetSubtype="0" fill="hold" grpId="1" nodeType="withEffect">
                                  <p:stCondLst>
                                    <p:cond delay="0"/>
                                  </p:stCondLst>
                                  <p:childTnLst>
                                    <p:animEffect transition="out" filter="fade">
                                      <p:cBhvr>
                                        <p:cTn id="75" dur="500"/>
                                        <p:tgtEl>
                                          <p:spTgt spid="22"/>
                                        </p:tgtEl>
                                      </p:cBhvr>
                                    </p:animEffect>
                                    <p:set>
                                      <p:cBhvr>
                                        <p:cTn id="76" dur="1" fill="hold">
                                          <p:stCondLst>
                                            <p:cond delay="499"/>
                                          </p:stCondLst>
                                        </p:cTn>
                                        <p:tgtEl>
                                          <p:spTgt spid="22"/>
                                        </p:tgtEl>
                                        <p:attrNameLst>
                                          <p:attrName>style.visibility</p:attrName>
                                        </p:attrNameLst>
                                      </p:cBhvr>
                                      <p:to>
                                        <p:strVal val="hidden"/>
                                      </p:to>
                                    </p:se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mph" presetSubtype="2" fill="hold" nodeType="clickEffect">
                                  <p:stCondLst>
                                    <p:cond delay="0"/>
                                  </p:stCondLst>
                                  <p:childTnLst>
                                    <p:animClr clrSpc="rgb" dir="cw">
                                      <p:cBhvr>
                                        <p:cTn id="84" dur="500" fill="hold"/>
                                        <p:tgtEl>
                                          <p:spTgt spid="14"/>
                                        </p:tgtEl>
                                        <p:attrNameLst>
                                          <p:attrName>fillcolor</p:attrName>
                                        </p:attrNameLst>
                                      </p:cBhvr>
                                      <p:to>
                                        <a:srgbClr val="FF6500"/>
                                      </p:to>
                                    </p:animClr>
                                    <p:set>
                                      <p:cBhvr>
                                        <p:cTn id="85" dur="500" fill="hold"/>
                                        <p:tgtEl>
                                          <p:spTgt spid="14"/>
                                        </p:tgtEl>
                                        <p:attrNameLst>
                                          <p:attrName>fill.type</p:attrName>
                                        </p:attrNameLst>
                                      </p:cBhvr>
                                      <p:to>
                                        <p:strVal val="solid"/>
                                      </p:to>
                                    </p:set>
                                    <p:set>
                                      <p:cBhvr>
                                        <p:cTn id="86" dur="500" fill="hold"/>
                                        <p:tgtEl>
                                          <p:spTgt spid="14"/>
                                        </p:tgtEl>
                                        <p:attrNameLst>
                                          <p:attrName>fill.on</p:attrName>
                                        </p:attrNameLst>
                                      </p:cBhvr>
                                      <p:to>
                                        <p:strVal val="true"/>
                                      </p:to>
                                    </p:set>
                                  </p:childTnLst>
                                </p:cTn>
                              </p:par>
                              <p:par>
                                <p:cTn id="87" presetID="10" presetClass="exit" presetSubtype="0" fill="hold" grpId="1" nodeType="withEffect">
                                  <p:stCondLst>
                                    <p:cond delay="0"/>
                                  </p:stCondLst>
                                  <p:childTnLst>
                                    <p:animEffect transition="out" filter="fade">
                                      <p:cBhvr>
                                        <p:cTn id="88" dur="500"/>
                                        <p:tgtEl>
                                          <p:spTgt spid="23"/>
                                        </p:tgtEl>
                                      </p:cBhvr>
                                    </p:animEffect>
                                    <p:set>
                                      <p:cBhvr>
                                        <p:cTn id="89" dur="1" fill="hold">
                                          <p:stCondLst>
                                            <p:cond delay="499"/>
                                          </p:stCondLst>
                                        </p:cTn>
                                        <p:tgtEl>
                                          <p:spTgt spid="23"/>
                                        </p:tgtEl>
                                        <p:attrNameLst>
                                          <p:attrName>style.visibility</p:attrName>
                                        </p:attrNameLst>
                                      </p:cBhvr>
                                      <p:to>
                                        <p:strVal val="hidden"/>
                                      </p:to>
                                    </p:set>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500"/>
                                        <p:tgtEl>
                                          <p:spTgt spid="24"/>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mph" presetSubtype="2" fill="hold" nodeType="clickEffect">
                                  <p:stCondLst>
                                    <p:cond delay="0"/>
                                  </p:stCondLst>
                                  <p:childTnLst>
                                    <p:animClr clrSpc="rgb" dir="cw">
                                      <p:cBhvr>
                                        <p:cTn id="97" dur="500" fill="hold"/>
                                        <p:tgtEl>
                                          <p:spTgt spid="15"/>
                                        </p:tgtEl>
                                        <p:attrNameLst>
                                          <p:attrName>fillcolor</p:attrName>
                                        </p:attrNameLst>
                                      </p:cBhvr>
                                      <p:to>
                                        <a:srgbClr val="FF6500"/>
                                      </p:to>
                                    </p:animClr>
                                    <p:set>
                                      <p:cBhvr>
                                        <p:cTn id="98" dur="500" fill="hold"/>
                                        <p:tgtEl>
                                          <p:spTgt spid="15"/>
                                        </p:tgtEl>
                                        <p:attrNameLst>
                                          <p:attrName>fill.type</p:attrName>
                                        </p:attrNameLst>
                                      </p:cBhvr>
                                      <p:to>
                                        <p:strVal val="solid"/>
                                      </p:to>
                                    </p:set>
                                    <p:set>
                                      <p:cBhvr>
                                        <p:cTn id="99" dur="500" fill="hold"/>
                                        <p:tgtEl>
                                          <p:spTgt spid="15"/>
                                        </p:tgtEl>
                                        <p:attrNameLst>
                                          <p:attrName>fill.on</p:attrName>
                                        </p:attrNameLst>
                                      </p:cBhvr>
                                      <p:to>
                                        <p:strVal val="true"/>
                                      </p:to>
                                    </p:set>
                                  </p:childTnLst>
                                </p:cTn>
                              </p:par>
                              <p:par>
                                <p:cTn id="100" presetID="10" presetClass="exit" presetSubtype="0" fill="hold" grpId="1" nodeType="withEffect">
                                  <p:stCondLst>
                                    <p:cond delay="0"/>
                                  </p:stCondLst>
                                  <p:childTnLst>
                                    <p:animEffect transition="out" filter="fade">
                                      <p:cBhvr>
                                        <p:cTn id="101" dur="500"/>
                                        <p:tgtEl>
                                          <p:spTgt spid="24"/>
                                        </p:tgtEl>
                                      </p:cBhvr>
                                    </p:animEffect>
                                    <p:set>
                                      <p:cBhvr>
                                        <p:cTn id="102" dur="1" fill="hold">
                                          <p:stCondLst>
                                            <p:cond delay="499"/>
                                          </p:stCondLst>
                                        </p:cTn>
                                        <p:tgtEl>
                                          <p:spTgt spid="24"/>
                                        </p:tgtEl>
                                        <p:attrNameLst>
                                          <p:attrName>style.visibility</p:attrName>
                                        </p:attrNameLst>
                                      </p:cBhvr>
                                      <p:to>
                                        <p:strVal val="hidden"/>
                                      </p:to>
                                    </p:set>
                                  </p:childTnLst>
                                </p:cTn>
                              </p:par>
                            </p:childTnLst>
                          </p:cTn>
                        </p:par>
                        <p:par>
                          <p:cTn id="103" fill="hold">
                            <p:stCondLst>
                              <p:cond delay="500"/>
                            </p:stCondLst>
                            <p:childTnLst>
                              <p:par>
                                <p:cTn id="104" presetID="10" presetClass="entr" presetSubtype="0" fill="hold" grpId="0" nodeType="after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fade">
                                      <p:cBhvr>
                                        <p:cTn id="10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B4B76E7F-8D7E-47B1-B511-407CDC8D235F}"/>
              </a:ext>
            </a:extLst>
          </p:cNvPr>
          <p:cNvGrpSpPr/>
          <p:nvPr/>
        </p:nvGrpSpPr>
        <p:grpSpPr>
          <a:xfrm>
            <a:off x="3015434" y="2010079"/>
            <a:ext cx="1935956" cy="2016224"/>
            <a:chOff x="-594753" y="737083"/>
            <a:chExt cx="1935956" cy="2016224"/>
          </a:xfrm>
        </p:grpSpPr>
        <p:pic>
          <p:nvPicPr>
            <p:cNvPr id="44" name="Picture 43" descr="C:\Users\Liam\Documents\Design\NCETM\04 Images for B1 PPTs\Final PNG files\ncetm_mm_sp1_se22_aw008.png">
              <a:extLst>
                <a:ext uri="{FF2B5EF4-FFF2-40B4-BE49-F238E27FC236}">
                  <a16:creationId xmlns:a16="http://schemas.microsoft.com/office/drawing/2014/main" id="{512C5FB0-2A0C-4179-BF60-748C46851E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753" y="737083"/>
              <a:ext cx="262029" cy="2016224"/>
            </a:xfrm>
            <a:prstGeom prst="rect">
              <a:avLst/>
            </a:prstGeom>
            <a:noFill/>
          </p:spPr>
        </p:pic>
        <p:pic>
          <p:nvPicPr>
            <p:cNvPr id="45" name="Picture 44" descr="C:\Users\Liam\Documents\Design\NCETM\04 Images for B1 PPTs\Final PNG files\ncetm_mm_sp1_se22_aw008.png">
              <a:extLst>
                <a:ext uri="{FF2B5EF4-FFF2-40B4-BE49-F238E27FC236}">
                  <a16:creationId xmlns:a16="http://schemas.microsoft.com/office/drawing/2014/main" id="{1FFDF3DD-3F40-49C3-BB50-522C2E3FD3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245" y="737083"/>
              <a:ext cx="262029" cy="2016224"/>
            </a:xfrm>
            <a:prstGeom prst="rect">
              <a:avLst/>
            </a:prstGeom>
            <a:noFill/>
          </p:spPr>
        </p:pic>
        <p:pic>
          <p:nvPicPr>
            <p:cNvPr id="46" name="Picture 45" descr="C:\Users\Liam\Documents\Design\NCETM\04 Images for B1 PPTs\Final PNG files\ncetm_mm_sp1_se22_aw008.png">
              <a:extLst>
                <a:ext uri="{FF2B5EF4-FFF2-40B4-BE49-F238E27FC236}">
                  <a16:creationId xmlns:a16="http://schemas.microsoft.com/office/drawing/2014/main" id="{3803556C-BC39-4F89-9852-A79E9D3F81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393" y="737083"/>
              <a:ext cx="262029" cy="2016224"/>
            </a:xfrm>
            <a:prstGeom prst="rect">
              <a:avLst/>
            </a:prstGeom>
            <a:noFill/>
          </p:spPr>
        </p:pic>
        <p:pic>
          <p:nvPicPr>
            <p:cNvPr id="47" name="Picture 46" descr="C:\Users\Liam\Documents\Design\NCETM\04 Images for B1 PPTs\Final PNG files\ncetm_mm_sp1_se22_aw008.png">
              <a:extLst>
                <a:ext uri="{FF2B5EF4-FFF2-40B4-BE49-F238E27FC236}">
                  <a16:creationId xmlns:a16="http://schemas.microsoft.com/office/drawing/2014/main" id="{D072DEC6-511C-4EA1-B00E-BE7FB84C77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18" y="737083"/>
              <a:ext cx="262029" cy="2016224"/>
            </a:xfrm>
            <a:prstGeom prst="rect">
              <a:avLst/>
            </a:prstGeom>
            <a:noFill/>
          </p:spPr>
        </p:pic>
        <p:pic>
          <p:nvPicPr>
            <p:cNvPr id="48" name="Picture 47" descr="C:\Users\Liam\Documents\Design\NCETM\04 Images for B1 PPTs\Final PNG files\ncetm_mm_sp1_se22_aw008.png">
              <a:extLst>
                <a:ext uri="{FF2B5EF4-FFF2-40B4-BE49-F238E27FC236}">
                  <a16:creationId xmlns:a16="http://schemas.microsoft.com/office/drawing/2014/main" id="{5003812B-ED5B-4795-ABA0-319301814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853" y="737083"/>
              <a:ext cx="262029" cy="2016224"/>
            </a:xfrm>
            <a:prstGeom prst="rect">
              <a:avLst/>
            </a:prstGeom>
            <a:noFill/>
          </p:spPr>
        </p:pic>
        <p:pic>
          <p:nvPicPr>
            <p:cNvPr id="49" name="Picture 48" descr="C:\Users\Liam\Documents\Design\NCETM\04 Images for B1 PPTs\Final PNG files\ncetm_mm_sp1_se22_aw008.png">
              <a:extLst>
                <a:ext uri="{FF2B5EF4-FFF2-40B4-BE49-F238E27FC236}">
                  <a16:creationId xmlns:a16="http://schemas.microsoft.com/office/drawing/2014/main" id="{EE572E74-10DE-4FF1-92EC-493FC57713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399" y="737083"/>
              <a:ext cx="262029" cy="2016224"/>
            </a:xfrm>
            <a:prstGeom prst="rect">
              <a:avLst/>
            </a:prstGeom>
            <a:noFill/>
          </p:spPr>
        </p:pic>
        <p:pic>
          <p:nvPicPr>
            <p:cNvPr id="50" name="Picture 49" descr="C:\Users\Liam\Documents\Design\NCETM\04 Images for B1 PPTs\Final PNG files\ncetm_mm_sp1_se22_aw008.png">
              <a:extLst>
                <a:ext uri="{FF2B5EF4-FFF2-40B4-BE49-F238E27FC236}">
                  <a16:creationId xmlns:a16="http://schemas.microsoft.com/office/drawing/2014/main" id="{6DF0F531-E984-4F13-B74E-6FBAFAE3BE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051" y="737083"/>
              <a:ext cx="262029" cy="2016224"/>
            </a:xfrm>
            <a:prstGeom prst="rect">
              <a:avLst/>
            </a:prstGeom>
            <a:noFill/>
          </p:spPr>
        </p:pic>
        <p:pic>
          <p:nvPicPr>
            <p:cNvPr id="51" name="Picture 50" descr="C:\Users\Liam\Documents\Design\NCETM\04 Images for B1 PPTs\Final PNG files\ncetm_mm_sp1_se22_aw008.png">
              <a:extLst>
                <a:ext uri="{FF2B5EF4-FFF2-40B4-BE49-F238E27FC236}">
                  <a16:creationId xmlns:a16="http://schemas.microsoft.com/office/drawing/2014/main" id="{3D86C72F-A17A-4EF5-A96E-EE974B73F9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270" y="737083"/>
              <a:ext cx="262029" cy="2016224"/>
            </a:xfrm>
            <a:prstGeom prst="rect">
              <a:avLst/>
            </a:prstGeom>
            <a:noFill/>
          </p:spPr>
        </p:pic>
        <p:pic>
          <p:nvPicPr>
            <p:cNvPr id="52" name="Picture 51" descr="C:\Users\Liam\Documents\Design\NCETM\04 Images for B1 PPTs\Final PNG files\ncetm_mm_sp1_se22_aw008.png">
              <a:extLst>
                <a:ext uri="{FF2B5EF4-FFF2-40B4-BE49-F238E27FC236}">
                  <a16:creationId xmlns:a16="http://schemas.microsoft.com/office/drawing/2014/main" id="{7C138A56-4426-42E6-AF9A-027A9C5652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115" y="737083"/>
              <a:ext cx="262029" cy="2016224"/>
            </a:xfrm>
            <a:prstGeom prst="rect">
              <a:avLst/>
            </a:prstGeom>
            <a:noFill/>
          </p:spPr>
        </p:pic>
        <p:pic>
          <p:nvPicPr>
            <p:cNvPr id="53" name="Picture 52" descr="C:\Users\Liam\Documents\Design\NCETM\04 Images for B1 PPTs\Final PNG files\ncetm_mm_sp1_se22_aw008.png">
              <a:extLst>
                <a:ext uri="{FF2B5EF4-FFF2-40B4-BE49-F238E27FC236}">
                  <a16:creationId xmlns:a16="http://schemas.microsoft.com/office/drawing/2014/main" id="{F82A84A4-4326-4FC5-A7B5-2426DD743A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174" y="737083"/>
              <a:ext cx="262029" cy="2016224"/>
            </a:xfrm>
            <a:prstGeom prst="rect">
              <a:avLst/>
            </a:prstGeom>
            <a:noFill/>
          </p:spPr>
        </p:pic>
      </p:grpSp>
      <p:sp>
        <p:nvSpPr>
          <p:cNvPr id="2" name="Text Placeholder 1">
            <a:extLst>
              <a:ext uri="{FF2B5EF4-FFF2-40B4-BE49-F238E27FC236}">
                <a16:creationId xmlns:a16="http://schemas.microsoft.com/office/drawing/2014/main" id="{AF369394-7248-480A-8972-3BBB2081DD12}"/>
              </a:ext>
            </a:extLst>
          </p:cNvPr>
          <p:cNvSpPr>
            <a:spLocks noGrp="1"/>
          </p:cNvSpPr>
          <p:nvPr>
            <p:ph type="body" sz="quarter" idx="11"/>
          </p:nvPr>
        </p:nvSpPr>
        <p:spPr/>
        <p:txBody>
          <a:bodyPr/>
          <a:lstStyle/>
          <a:p>
            <a:r>
              <a:rPr lang="en-GB" dirty="0"/>
              <a:t>1.23 Tenths – step 5:2</a:t>
            </a:r>
          </a:p>
        </p:txBody>
      </p:sp>
      <p:sp>
        <p:nvSpPr>
          <p:cNvPr id="20" name="TextBox 19">
            <a:extLst>
              <a:ext uri="{FF2B5EF4-FFF2-40B4-BE49-F238E27FC236}">
                <a16:creationId xmlns:a16="http://schemas.microsoft.com/office/drawing/2014/main" id="{E2550E7E-5FC5-4353-8E11-8E6470A72265}"/>
              </a:ext>
            </a:extLst>
          </p:cNvPr>
          <p:cNvSpPr txBox="1"/>
          <p:nvPr/>
        </p:nvSpPr>
        <p:spPr bwMode="auto">
          <a:xfrm>
            <a:off x="2507295" y="4244146"/>
            <a:ext cx="5854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0.6</a:t>
            </a:r>
          </a:p>
        </p:txBody>
      </p:sp>
      <p:sp>
        <p:nvSpPr>
          <p:cNvPr id="21" name="TextBox 20">
            <a:extLst>
              <a:ext uri="{FF2B5EF4-FFF2-40B4-BE49-F238E27FC236}">
                <a16:creationId xmlns:a16="http://schemas.microsoft.com/office/drawing/2014/main" id="{918EB5D2-EF66-4C57-99CD-BD9D26075CF0}"/>
              </a:ext>
            </a:extLst>
          </p:cNvPr>
          <p:cNvSpPr txBox="1"/>
          <p:nvPr/>
        </p:nvSpPr>
        <p:spPr bwMode="auto">
          <a:xfrm>
            <a:off x="3784893" y="4244146"/>
            <a:ext cx="39465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2" name="TextBox 21">
            <a:extLst>
              <a:ext uri="{FF2B5EF4-FFF2-40B4-BE49-F238E27FC236}">
                <a16:creationId xmlns:a16="http://schemas.microsoft.com/office/drawing/2014/main" id="{37701EBE-8B93-40A6-BA36-591AC4CD55DC}"/>
              </a:ext>
            </a:extLst>
          </p:cNvPr>
          <p:cNvSpPr txBox="1"/>
          <p:nvPr/>
        </p:nvSpPr>
        <p:spPr bwMode="auto">
          <a:xfrm>
            <a:off x="4871731" y="4244146"/>
            <a:ext cx="5854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0.4</a:t>
            </a:r>
          </a:p>
        </p:txBody>
      </p:sp>
      <p:sp>
        <p:nvSpPr>
          <p:cNvPr id="23" name="TextBox 22">
            <a:extLst>
              <a:ext uri="{FF2B5EF4-FFF2-40B4-BE49-F238E27FC236}">
                <a16:creationId xmlns:a16="http://schemas.microsoft.com/office/drawing/2014/main" id="{B4E4593C-70DF-441B-97DE-9AD4C613A4E0}"/>
              </a:ext>
            </a:extLst>
          </p:cNvPr>
          <p:cNvSpPr txBox="1"/>
          <p:nvPr/>
        </p:nvSpPr>
        <p:spPr bwMode="auto">
          <a:xfrm>
            <a:off x="6149329" y="4244146"/>
            <a:ext cx="39466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24" name="TextBox 23">
            <a:extLst>
              <a:ext uri="{FF2B5EF4-FFF2-40B4-BE49-F238E27FC236}">
                <a16:creationId xmlns:a16="http://schemas.microsoft.com/office/drawing/2014/main" id="{171F32FF-CC6F-4B93-9B3E-A72C979E6C98}"/>
              </a:ext>
            </a:extLst>
          </p:cNvPr>
          <p:cNvSpPr txBox="1"/>
          <p:nvPr/>
        </p:nvSpPr>
        <p:spPr bwMode="auto">
          <a:xfrm>
            <a:off x="7353190" y="4244146"/>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25" name="TextBox 24">
            <a:extLst>
              <a:ext uri="{FF2B5EF4-FFF2-40B4-BE49-F238E27FC236}">
                <a16:creationId xmlns:a16="http://schemas.microsoft.com/office/drawing/2014/main" id="{5CD5AD39-A223-4A37-B4CB-D7425DFAF7A6}"/>
              </a:ext>
            </a:extLst>
          </p:cNvPr>
          <p:cNvSpPr txBox="1"/>
          <p:nvPr/>
        </p:nvSpPr>
        <p:spPr bwMode="auto">
          <a:xfrm>
            <a:off x="1173153" y="5141498"/>
            <a:ext cx="679769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Six tenths plus four tenths is equal to ten tenths,</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which is equal to one.</a:t>
            </a:r>
          </a:p>
        </p:txBody>
      </p:sp>
      <p:pic>
        <p:nvPicPr>
          <p:cNvPr id="28" name="Picture 27" descr="C:\Users\Liam\Documents\Design\NCETM\04 Images for B1 PPTs\Final PNG files\ncetm_mm_sp1_se22_aw008.png">
            <a:extLst>
              <a:ext uri="{FF2B5EF4-FFF2-40B4-BE49-F238E27FC236}">
                <a16:creationId xmlns:a16="http://schemas.microsoft.com/office/drawing/2014/main" id="{DC0D0554-F6A5-4053-AA2D-1C038C4332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3300" y="2010079"/>
            <a:ext cx="262029" cy="2016224"/>
          </a:xfrm>
          <a:prstGeom prst="rect">
            <a:avLst/>
          </a:prstGeom>
          <a:noFill/>
        </p:spPr>
      </p:pic>
      <p:pic>
        <p:nvPicPr>
          <p:cNvPr id="29" name="Picture 28" descr="C:\Users\Liam\Documents\Design\NCETM\04 Images for B1 PPTs\Final PNG files\ncetm_mm_sp1_se22_aw008.png">
            <a:extLst>
              <a:ext uri="{FF2B5EF4-FFF2-40B4-BE49-F238E27FC236}">
                <a16:creationId xmlns:a16="http://schemas.microsoft.com/office/drawing/2014/main" id="{8E7C0BB4-D924-4AE1-8555-C4B7564F89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7601" y="2010079"/>
            <a:ext cx="262029" cy="2016224"/>
          </a:xfrm>
          <a:prstGeom prst="rect">
            <a:avLst/>
          </a:prstGeom>
          <a:noFill/>
        </p:spPr>
      </p:pic>
      <p:pic>
        <p:nvPicPr>
          <p:cNvPr id="30" name="Picture 29" descr="C:\Users\Liam\Documents\Design\NCETM\04 Images for B1 PPTs\Final PNG files\ncetm_mm_sp1_se22_aw008.png">
            <a:extLst>
              <a:ext uri="{FF2B5EF4-FFF2-40B4-BE49-F238E27FC236}">
                <a16:creationId xmlns:a16="http://schemas.microsoft.com/office/drawing/2014/main" id="{B3468CB2-3791-491D-AA03-FB76E6160A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1902" y="2010079"/>
            <a:ext cx="262029" cy="2016224"/>
          </a:xfrm>
          <a:prstGeom prst="rect">
            <a:avLst/>
          </a:prstGeom>
          <a:noFill/>
        </p:spPr>
      </p:pic>
      <p:pic>
        <p:nvPicPr>
          <p:cNvPr id="31" name="Picture 30" descr="C:\Users\Liam\Documents\Design\NCETM\04 Images for B1 PPTs\Final PNG files\ncetm_mm_sp1_se22_aw008.png">
            <a:extLst>
              <a:ext uri="{FF2B5EF4-FFF2-40B4-BE49-F238E27FC236}">
                <a16:creationId xmlns:a16="http://schemas.microsoft.com/office/drawing/2014/main" id="{ED03BE87-8E39-46DF-9673-7DBBCE89DE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6204" y="2010079"/>
            <a:ext cx="262029" cy="2016224"/>
          </a:xfrm>
          <a:prstGeom prst="rect">
            <a:avLst/>
          </a:prstGeom>
          <a:noFill/>
        </p:spPr>
      </p:pic>
      <p:pic>
        <p:nvPicPr>
          <p:cNvPr id="32" name="Picture 31" descr="C:\Users\Liam\Documents\Design\NCETM\04 Images for B1 PPTs\Final PNG files\ncetm_mm_sp1_se22_aw008.png">
            <a:extLst>
              <a:ext uri="{FF2B5EF4-FFF2-40B4-BE49-F238E27FC236}">
                <a16:creationId xmlns:a16="http://schemas.microsoft.com/office/drawing/2014/main" id="{A458F7CC-4CD5-49CC-9F5D-E28CAF9975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8489" y="2010079"/>
            <a:ext cx="262029" cy="2016224"/>
          </a:xfrm>
          <a:prstGeom prst="rect">
            <a:avLst/>
          </a:prstGeom>
          <a:noFill/>
        </p:spPr>
      </p:pic>
      <p:pic>
        <p:nvPicPr>
          <p:cNvPr id="33" name="Picture 32" descr="C:\Users\Liam\Documents\Design\NCETM\04 Images for B1 PPTs\Final PNG files\ncetm_mm_sp1_se22_aw008.png">
            <a:extLst>
              <a:ext uri="{FF2B5EF4-FFF2-40B4-BE49-F238E27FC236}">
                <a16:creationId xmlns:a16="http://schemas.microsoft.com/office/drawing/2014/main" id="{C901B2BA-230A-4306-AF48-42D5A9AD9E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791" y="2010079"/>
            <a:ext cx="262029" cy="2016224"/>
          </a:xfrm>
          <a:prstGeom prst="rect">
            <a:avLst/>
          </a:prstGeom>
          <a:noFill/>
        </p:spPr>
      </p:pic>
      <p:pic>
        <p:nvPicPr>
          <p:cNvPr id="38" name="Picture 37" descr="C:\Users\Liam\Documents\Design\NCETM\04 Images for B1 PPTs\Final PNG files\ncetm_mm_sp1_se22_aw008.png">
            <a:extLst>
              <a:ext uri="{FF2B5EF4-FFF2-40B4-BE49-F238E27FC236}">
                <a16:creationId xmlns:a16="http://schemas.microsoft.com/office/drawing/2014/main" id="{B7A81C4F-1037-4674-8521-7FC24BD603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9486" y="2010079"/>
            <a:ext cx="262029" cy="2016224"/>
          </a:xfrm>
          <a:prstGeom prst="rect">
            <a:avLst/>
          </a:prstGeom>
          <a:noFill/>
        </p:spPr>
      </p:pic>
      <p:pic>
        <p:nvPicPr>
          <p:cNvPr id="39" name="Picture 38" descr="C:\Users\Liam\Documents\Design\NCETM\04 Images for B1 PPTs\Final PNG files\ncetm_mm_sp1_se22_aw008.png">
            <a:extLst>
              <a:ext uri="{FF2B5EF4-FFF2-40B4-BE49-F238E27FC236}">
                <a16:creationId xmlns:a16="http://schemas.microsoft.com/office/drawing/2014/main" id="{B8AA25A1-8DD8-4EDB-A521-03FE60BC1F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3788" y="2010079"/>
            <a:ext cx="262029" cy="2016224"/>
          </a:xfrm>
          <a:prstGeom prst="rect">
            <a:avLst/>
          </a:prstGeom>
          <a:noFill/>
        </p:spPr>
      </p:pic>
      <p:pic>
        <p:nvPicPr>
          <p:cNvPr id="40" name="Picture 39" descr="C:\Users\Liam\Documents\Design\NCETM\04 Images for B1 PPTs\Final PNG files\ncetm_mm_sp1_se22_aw008.png">
            <a:extLst>
              <a:ext uri="{FF2B5EF4-FFF2-40B4-BE49-F238E27FC236}">
                <a16:creationId xmlns:a16="http://schemas.microsoft.com/office/drawing/2014/main" id="{625910F5-32A5-47B1-9A04-2FADD7DA69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6073" y="2010079"/>
            <a:ext cx="262029" cy="2016224"/>
          </a:xfrm>
          <a:prstGeom prst="rect">
            <a:avLst/>
          </a:prstGeom>
          <a:noFill/>
        </p:spPr>
      </p:pic>
      <p:pic>
        <p:nvPicPr>
          <p:cNvPr id="41" name="Picture 40" descr="C:\Users\Liam\Documents\Design\NCETM\04 Images for B1 PPTs\Final PNG files\ncetm_mm_sp1_se22_aw008.png">
            <a:extLst>
              <a:ext uri="{FF2B5EF4-FFF2-40B4-BE49-F238E27FC236}">
                <a16:creationId xmlns:a16="http://schemas.microsoft.com/office/drawing/2014/main" id="{221CFBC9-CF01-4E79-A5A1-72CF5DBBA9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0375" y="2010079"/>
            <a:ext cx="262029" cy="2016224"/>
          </a:xfrm>
          <a:prstGeom prst="rect">
            <a:avLst/>
          </a:prstGeom>
          <a:noFill/>
        </p:spPr>
      </p:pic>
    </p:spTree>
    <p:extLst>
      <p:ext uri="{BB962C8B-B14F-4D97-AF65-F5344CB8AC3E}">
        <p14:creationId xmlns:p14="http://schemas.microsoft.com/office/powerpoint/2010/main" val="325080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fill="hold" nodeType="clickEffect">
                                  <p:stCondLst>
                                    <p:cond delay="0"/>
                                  </p:stCondLst>
                                  <p:childTnLst>
                                    <p:animMotion origin="layout" path="M -4.16667E-6 3.7037E-6 L -0.04895 3.7037E-6 " pathEditMode="relative" rAng="0" ptsTypes="AA">
                                      <p:cBhvr>
                                        <p:cTn id="6" dur="2000" fill="hold"/>
                                        <p:tgtEl>
                                          <p:spTgt spid="38"/>
                                        </p:tgtEl>
                                        <p:attrNameLst>
                                          <p:attrName>ppt_x</p:attrName>
                                          <p:attrName>ppt_y</p:attrName>
                                        </p:attrNameLst>
                                      </p:cBhvr>
                                      <p:rCtr x="-2448" y="0"/>
                                    </p:animMotion>
                                  </p:childTnLst>
                                </p:cTn>
                              </p:par>
                              <p:par>
                                <p:cTn id="7" presetID="35" presetClass="path" presetSubtype="0" accel="50000" fill="hold" nodeType="withEffect">
                                  <p:stCondLst>
                                    <p:cond delay="0"/>
                                  </p:stCondLst>
                                  <p:childTnLst>
                                    <p:animMotion origin="layout" path="M -8.33333E-7 3.7037E-6 L -0.06406 3.7037E-6 " pathEditMode="relative" rAng="0" ptsTypes="AA">
                                      <p:cBhvr>
                                        <p:cTn id="8" dur="2000" fill="hold"/>
                                        <p:tgtEl>
                                          <p:spTgt spid="39"/>
                                        </p:tgtEl>
                                        <p:attrNameLst>
                                          <p:attrName>ppt_x</p:attrName>
                                          <p:attrName>ppt_y</p:attrName>
                                        </p:attrNameLst>
                                      </p:cBhvr>
                                      <p:rCtr x="-3212" y="0"/>
                                    </p:animMotion>
                                  </p:childTnLst>
                                </p:cTn>
                              </p:par>
                              <p:par>
                                <p:cTn id="9" presetID="35" presetClass="path" presetSubtype="0" accel="50000" fill="hold" nodeType="withEffect">
                                  <p:stCondLst>
                                    <p:cond delay="0"/>
                                  </p:stCondLst>
                                  <p:childTnLst>
                                    <p:animMotion origin="layout" path="M -3.88889E-6 3.7037E-6 L -0.07899 3.7037E-6 " pathEditMode="relative" rAng="0" ptsTypes="AA">
                                      <p:cBhvr>
                                        <p:cTn id="10" dur="2000" fill="hold"/>
                                        <p:tgtEl>
                                          <p:spTgt spid="40"/>
                                        </p:tgtEl>
                                        <p:attrNameLst>
                                          <p:attrName>ppt_x</p:attrName>
                                          <p:attrName>ppt_y</p:attrName>
                                        </p:attrNameLst>
                                      </p:cBhvr>
                                      <p:rCtr x="-3958" y="0"/>
                                    </p:animMotion>
                                  </p:childTnLst>
                                </p:cTn>
                              </p:par>
                              <p:par>
                                <p:cTn id="11" presetID="35" presetClass="path" presetSubtype="0" accel="50000" fill="hold" nodeType="withEffect">
                                  <p:stCondLst>
                                    <p:cond delay="0"/>
                                  </p:stCondLst>
                                  <p:childTnLst>
                                    <p:animMotion origin="layout" path="M -5.55556E-7 3.7037E-6 L -0.0941 3.7037E-6 " pathEditMode="relative" rAng="0" ptsTypes="AA">
                                      <p:cBhvr>
                                        <p:cTn id="12" dur="2000" fill="hold"/>
                                        <p:tgtEl>
                                          <p:spTgt spid="41"/>
                                        </p:tgtEl>
                                        <p:attrNameLst>
                                          <p:attrName>ppt_x</p:attrName>
                                          <p:attrName>ppt_y</p:attrName>
                                        </p:attrNameLst>
                                      </p:cBhvr>
                                      <p:rCtr x="-4705" y="0"/>
                                    </p:animMotion>
                                  </p:childTnLst>
                                </p:cTn>
                              </p:par>
                              <p:par>
                                <p:cTn id="13" presetID="63" presetClass="path" presetSubtype="0" accel="50000" fill="hold" nodeType="withEffect">
                                  <p:stCondLst>
                                    <p:cond delay="0"/>
                                  </p:stCondLst>
                                  <p:childTnLst>
                                    <p:animMotion origin="layout" path="M -5.55556E-7 3.7037E-6 L 0.04965 3.7037E-6 " pathEditMode="relative" rAng="0" ptsTypes="AA">
                                      <p:cBhvr>
                                        <p:cTn id="14" dur="2000" fill="hold"/>
                                        <p:tgtEl>
                                          <p:spTgt spid="33"/>
                                        </p:tgtEl>
                                        <p:attrNameLst>
                                          <p:attrName>ppt_x</p:attrName>
                                          <p:attrName>ppt_y</p:attrName>
                                        </p:attrNameLst>
                                      </p:cBhvr>
                                      <p:rCtr x="2483" y="0"/>
                                    </p:animMotion>
                                  </p:childTnLst>
                                </p:cTn>
                              </p:par>
                              <p:par>
                                <p:cTn id="15" presetID="63" presetClass="path" presetSubtype="0" accel="50000" fill="hold" nodeType="withEffect">
                                  <p:stCondLst>
                                    <p:cond delay="0"/>
                                  </p:stCondLst>
                                  <p:childTnLst>
                                    <p:animMotion origin="layout" path="M -3.88889E-6 3.7037E-6 L 0.06459 3.7037E-6 " pathEditMode="relative" rAng="0" ptsTypes="AA">
                                      <p:cBhvr>
                                        <p:cTn id="16" dur="2000" fill="hold"/>
                                        <p:tgtEl>
                                          <p:spTgt spid="32"/>
                                        </p:tgtEl>
                                        <p:attrNameLst>
                                          <p:attrName>ppt_x</p:attrName>
                                          <p:attrName>ppt_y</p:attrName>
                                        </p:attrNameLst>
                                      </p:cBhvr>
                                      <p:rCtr x="3229" y="0"/>
                                    </p:animMotion>
                                  </p:childTnLst>
                                </p:cTn>
                              </p:par>
                              <p:par>
                                <p:cTn id="17" presetID="63" presetClass="path" presetSubtype="0" accel="50000" fill="hold" nodeType="withEffect">
                                  <p:stCondLst>
                                    <p:cond delay="0"/>
                                  </p:stCondLst>
                                  <p:childTnLst>
                                    <p:animMotion origin="layout" path="M -8.33333E-7 3.7037E-6 L 0.07969 3.7037E-6 " pathEditMode="relative" rAng="0" ptsTypes="AA">
                                      <p:cBhvr>
                                        <p:cTn id="18" dur="2000" fill="hold"/>
                                        <p:tgtEl>
                                          <p:spTgt spid="31"/>
                                        </p:tgtEl>
                                        <p:attrNameLst>
                                          <p:attrName>ppt_x</p:attrName>
                                          <p:attrName>ppt_y</p:attrName>
                                        </p:attrNameLst>
                                      </p:cBhvr>
                                      <p:rCtr x="3976" y="0"/>
                                    </p:animMotion>
                                  </p:childTnLst>
                                </p:cTn>
                              </p:par>
                              <p:par>
                                <p:cTn id="19" presetID="63" presetClass="path" presetSubtype="0" accel="50000" fill="hold" nodeType="withEffect">
                                  <p:stCondLst>
                                    <p:cond delay="0"/>
                                  </p:stCondLst>
                                  <p:childTnLst>
                                    <p:animMotion origin="layout" path="M -4.16667E-6 3.7037E-6 L 0.09497 3.7037E-6 " pathEditMode="relative" rAng="0" ptsTypes="AA">
                                      <p:cBhvr>
                                        <p:cTn id="20" dur="2000" fill="hold"/>
                                        <p:tgtEl>
                                          <p:spTgt spid="30"/>
                                        </p:tgtEl>
                                        <p:attrNameLst>
                                          <p:attrName>ppt_x</p:attrName>
                                          <p:attrName>ppt_y</p:attrName>
                                        </p:attrNameLst>
                                      </p:cBhvr>
                                      <p:rCtr x="4740" y="0"/>
                                    </p:animMotion>
                                  </p:childTnLst>
                                </p:cTn>
                              </p:par>
                              <p:par>
                                <p:cTn id="21" presetID="63" presetClass="path" presetSubtype="0" accel="50000" fill="hold" nodeType="withEffect">
                                  <p:stCondLst>
                                    <p:cond delay="0"/>
                                  </p:stCondLst>
                                  <p:childTnLst>
                                    <p:animMotion origin="layout" path="M -3.88889E-6 3.7037E-6 L 0.10938 3.7037E-6 " pathEditMode="relative" rAng="0" ptsTypes="AA">
                                      <p:cBhvr>
                                        <p:cTn id="22" dur="2000" fill="hold"/>
                                        <p:tgtEl>
                                          <p:spTgt spid="29"/>
                                        </p:tgtEl>
                                        <p:attrNameLst>
                                          <p:attrName>ppt_x</p:attrName>
                                          <p:attrName>ppt_y</p:attrName>
                                        </p:attrNameLst>
                                      </p:cBhvr>
                                      <p:rCtr x="5469" y="0"/>
                                    </p:animMotion>
                                  </p:childTnLst>
                                </p:cTn>
                              </p:par>
                              <p:par>
                                <p:cTn id="23" presetID="63" presetClass="path" presetSubtype="0" accel="50000" fill="hold" nodeType="withEffect">
                                  <p:stCondLst>
                                    <p:cond delay="0"/>
                                  </p:stCondLst>
                                  <p:childTnLst>
                                    <p:animMotion origin="layout" path="M 2.77778E-6 3.7037E-6 L 0.12482 3.7037E-6 " pathEditMode="relative" rAng="0" ptsTypes="AA">
                                      <p:cBhvr>
                                        <p:cTn id="24" dur="2000" fill="hold"/>
                                        <p:tgtEl>
                                          <p:spTgt spid="28"/>
                                        </p:tgtEl>
                                        <p:attrNameLst>
                                          <p:attrName>ppt_x</p:attrName>
                                          <p:attrName>ppt_y</p:attrName>
                                        </p:attrNameLst>
                                      </p:cBhvr>
                                      <p:rCtr x="6233" y="0"/>
                                    </p:animMotion>
                                  </p:childTnLst>
                                </p:cTn>
                              </p:par>
                            </p:childTnLst>
                          </p:cTn>
                        </p:par>
                        <p:par>
                          <p:cTn id="25" fill="hold">
                            <p:stCondLst>
                              <p:cond delay="2000"/>
                            </p:stCondLst>
                            <p:childTnLst>
                              <p:par>
                                <p:cTn id="26" presetID="1" presetClass="exit" presetSubtype="0" fill="hold" nodeType="afterEffect">
                                  <p:stCondLst>
                                    <p:cond delay="0"/>
                                  </p:stCondLst>
                                  <p:childTnLst>
                                    <p:set>
                                      <p:cBhvr>
                                        <p:cTn id="27" dur="1" fill="hold">
                                          <p:stCondLst>
                                            <p:cond delay="0"/>
                                          </p:stCondLst>
                                        </p:cTn>
                                        <p:tgtEl>
                                          <p:spTgt spid="38"/>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9"/>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40"/>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41"/>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33"/>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32"/>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31"/>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30"/>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29"/>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28"/>
                                        </p:tgtEl>
                                        <p:attrNameLst>
                                          <p:attrName>style.visibility</p:attrName>
                                        </p:attrNameLst>
                                      </p:cBhvr>
                                      <p:to>
                                        <p:strVal val="hidden"/>
                                      </p:to>
                                    </p:set>
                                  </p:childTnLst>
                                </p:cTn>
                              </p:par>
                              <p:par>
                                <p:cTn id="46" presetID="1" presetClass="entr" presetSubtype="0" fill="hold" nodeType="withEffect">
                                  <p:stCondLst>
                                    <p:cond delay="0"/>
                                  </p:stCondLst>
                                  <p:childTnLst>
                                    <p:set>
                                      <p:cBhvr>
                                        <p:cTn id="47" dur="1" fill="hold">
                                          <p:stCondLst>
                                            <p:cond delay="0"/>
                                          </p:stCondLst>
                                        </p:cTn>
                                        <p:tgtEl>
                                          <p:spTgt spid="5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369394-7248-480A-8972-3BBB2081DD12}"/>
              </a:ext>
            </a:extLst>
          </p:cNvPr>
          <p:cNvSpPr>
            <a:spLocks noGrp="1"/>
          </p:cNvSpPr>
          <p:nvPr>
            <p:ph type="body" sz="quarter" idx="11"/>
          </p:nvPr>
        </p:nvSpPr>
        <p:spPr/>
        <p:txBody>
          <a:bodyPr/>
          <a:lstStyle/>
          <a:p>
            <a:r>
              <a:rPr lang="en-GB" dirty="0"/>
              <a:t>1.23 Tenths – step 5:2</a:t>
            </a:r>
          </a:p>
        </p:txBody>
      </p:sp>
      <p:sp>
        <p:nvSpPr>
          <p:cNvPr id="3" name="TextBox 2">
            <a:extLst>
              <a:ext uri="{FF2B5EF4-FFF2-40B4-BE49-F238E27FC236}">
                <a16:creationId xmlns:a16="http://schemas.microsoft.com/office/drawing/2014/main" id="{C69A62AE-61EF-42D5-95B8-6C5D51DC74B1}"/>
              </a:ext>
            </a:extLst>
          </p:cNvPr>
          <p:cNvSpPr txBox="1"/>
          <p:nvPr/>
        </p:nvSpPr>
        <p:spPr bwMode="auto">
          <a:xfrm>
            <a:off x="2643376" y="4651897"/>
            <a:ext cx="5854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4" name="TextBox 3">
            <a:extLst>
              <a:ext uri="{FF2B5EF4-FFF2-40B4-BE49-F238E27FC236}">
                <a16:creationId xmlns:a16="http://schemas.microsoft.com/office/drawing/2014/main" id="{0168B219-A1D5-4F1E-98C6-4E6947349E0C}"/>
              </a:ext>
            </a:extLst>
          </p:cNvPr>
          <p:cNvSpPr txBox="1"/>
          <p:nvPr/>
        </p:nvSpPr>
        <p:spPr bwMode="auto">
          <a:xfrm>
            <a:off x="3564327" y="4651897"/>
            <a:ext cx="36420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a:t>
            </a:r>
            <a:endParaRPr lang="en-GB" sz="2400" dirty="0">
              <a:latin typeface="Myriad Pro Semibold" charset="0"/>
              <a:ea typeface="Myriad Pro Semibold" charset="0"/>
              <a:cs typeface="Myriad Pro Semibold" charset="0"/>
            </a:endParaRPr>
          </a:p>
        </p:txBody>
      </p:sp>
      <p:sp>
        <p:nvSpPr>
          <p:cNvPr id="5" name="TextBox 4">
            <a:extLst>
              <a:ext uri="{FF2B5EF4-FFF2-40B4-BE49-F238E27FC236}">
                <a16:creationId xmlns:a16="http://schemas.microsoft.com/office/drawing/2014/main" id="{E0332B7E-D2D2-4077-AA36-848B2C7B8B93}"/>
              </a:ext>
            </a:extLst>
          </p:cNvPr>
          <p:cNvSpPr txBox="1"/>
          <p:nvPr/>
        </p:nvSpPr>
        <p:spPr bwMode="auto">
          <a:xfrm>
            <a:off x="4264061" y="4651897"/>
            <a:ext cx="5854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0.4</a:t>
            </a:r>
          </a:p>
        </p:txBody>
      </p:sp>
      <p:sp>
        <p:nvSpPr>
          <p:cNvPr id="6" name="TextBox 5">
            <a:extLst>
              <a:ext uri="{FF2B5EF4-FFF2-40B4-BE49-F238E27FC236}">
                <a16:creationId xmlns:a16="http://schemas.microsoft.com/office/drawing/2014/main" id="{8C021416-8E35-4661-ADD4-A1D65F34411F}"/>
              </a:ext>
            </a:extLst>
          </p:cNvPr>
          <p:cNvSpPr txBox="1"/>
          <p:nvPr/>
        </p:nvSpPr>
        <p:spPr bwMode="auto">
          <a:xfrm>
            <a:off x="5185012" y="4651897"/>
            <a:ext cx="39466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7" name="TextBox 6">
            <a:extLst>
              <a:ext uri="{FF2B5EF4-FFF2-40B4-BE49-F238E27FC236}">
                <a16:creationId xmlns:a16="http://schemas.microsoft.com/office/drawing/2014/main" id="{E659777F-DC34-403E-9C48-D9E28E2A0033}"/>
              </a:ext>
            </a:extLst>
          </p:cNvPr>
          <p:cNvSpPr txBox="1"/>
          <p:nvPr/>
        </p:nvSpPr>
        <p:spPr bwMode="auto">
          <a:xfrm>
            <a:off x="5915206" y="4651897"/>
            <a:ext cx="5854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0.6</a:t>
            </a:r>
          </a:p>
        </p:txBody>
      </p:sp>
      <p:pic>
        <p:nvPicPr>
          <p:cNvPr id="8" name="Picture 7">
            <a:extLst>
              <a:ext uri="{FF2B5EF4-FFF2-40B4-BE49-F238E27FC236}">
                <a16:creationId xmlns:a16="http://schemas.microsoft.com/office/drawing/2014/main" id="{61F69924-823C-41C5-AEA3-F1447EB2CF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5788" y="927520"/>
            <a:ext cx="1400595" cy="3491761"/>
          </a:xfrm>
          <a:prstGeom prst="rect">
            <a:avLst/>
          </a:prstGeom>
        </p:spPr>
      </p:pic>
      <p:pic>
        <p:nvPicPr>
          <p:cNvPr id="9" name="Picture 8">
            <a:extLst>
              <a:ext uri="{FF2B5EF4-FFF2-40B4-BE49-F238E27FC236}">
                <a16:creationId xmlns:a16="http://schemas.microsoft.com/office/drawing/2014/main" id="{D2DEFD76-DC1D-4C7B-A622-3839954C5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7618" y="927520"/>
            <a:ext cx="1400595" cy="3491761"/>
          </a:xfrm>
          <a:prstGeom prst="rect">
            <a:avLst/>
          </a:prstGeom>
        </p:spPr>
      </p:pic>
      <p:pic>
        <p:nvPicPr>
          <p:cNvPr id="10" name="Picture 9">
            <a:extLst>
              <a:ext uri="{FF2B5EF4-FFF2-40B4-BE49-F238E27FC236}">
                <a16:creationId xmlns:a16="http://schemas.microsoft.com/office/drawing/2014/main" id="{04828545-3CC9-4451-96D1-E0F7DC1F30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4650" y="2576138"/>
            <a:ext cx="1254701" cy="194527"/>
          </a:xfrm>
          <a:prstGeom prst="rect">
            <a:avLst/>
          </a:prstGeom>
        </p:spPr>
      </p:pic>
      <p:pic>
        <p:nvPicPr>
          <p:cNvPr id="11" name="Picture 10" descr="A picture containing baseball, device, bat&#10;&#10;Description generated with very high confidence">
            <a:extLst>
              <a:ext uri="{FF2B5EF4-FFF2-40B4-BE49-F238E27FC236}">
                <a16:creationId xmlns:a16="http://schemas.microsoft.com/office/drawing/2014/main" id="{4D1A6777-F2AC-4DE9-BB8C-C72879C630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3235" y="1706190"/>
            <a:ext cx="573855" cy="573855"/>
          </a:xfrm>
          <a:prstGeom prst="rect">
            <a:avLst/>
          </a:prstGeom>
        </p:spPr>
      </p:pic>
      <p:pic>
        <p:nvPicPr>
          <p:cNvPr id="12" name="Picture 11" descr="A picture containing baseball, device, bat&#10;&#10;Description generated with very high confidence">
            <a:extLst>
              <a:ext uri="{FF2B5EF4-FFF2-40B4-BE49-F238E27FC236}">
                <a16:creationId xmlns:a16="http://schemas.microsoft.com/office/drawing/2014/main" id="{E7DB881E-F757-466B-AFF7-CC80564A0B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3235" y="2397009"/>
            <a:ext cx="573855" cy="573855"/>
          </a:xfrm>
          <a:prstGeom prst="rect">
            <a:avLst/>
          </a:prstGeom>
        </p:spPr>
      </p:pic>
      <p:pic>
        <p:nvPicPr>
          <p:cNvPr id="14" name="Picture 13" descr="A picture containing baseball, device, bat&#10;&#10;Description generated with very high confidence">
            <a:extLst>
              <a:ext uri="{FF2B5EF4-FFF2-40B4-BE49-F238E27FC236}">
                <a16:creationId xmlns:a16="http://schemas.microsoft.com/office/drawing/2014/main" id="{84548D4C-35D2-4CDA-8345-F798D14BFE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3235" y="3094178"/>
            <a:ext cx="573855" cy="573855"/>
          </a:xfrm>
          <a:prstGeom prst="rect">
            <a:avLst/>
          </a:prstGeom>
        </p:spPr>
      </p:pic>
      <p:pic>
        <p:nvPicPr>
          <p:cNvPr id="15" name="Picture 14" descr="A picture containing baseball, device, bat&#10;&#10;Description generated with very high confidence">
            <a:extLst>
              <a:ext uri="{FF2B5EF4-FFF2-40B4-BE49-F238E27FC236}">
                <a16:creationId xmlns:a16="http://schemas.microsoft.com/office/drawing/2014/main" id="{F3D077ED-E57B-4113-B8EC-9A38C059CB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3235" y="3783561"/>
            <a:ext cx="573855" cy="573855"/>
          </a:xfrm>
          <a:prstGeom prst="rect">
            <a:avLst/>
          </a:prstGeom>
        </p:spPr>
      </p:pic>
      <p:sp>
        <p:nvSpPr>
          <p:cNvPr id="16" name="TextBox 15">
            <a:extLst>
              <a:ext uri="{FF2B5EF4-FFF2-40B4-BE49-F238E27FC236}">
                <a16:creationId xmlns:a16="http://schemas.microsoft.com/office/drawing/2014/main" id="{3FCEF618-F563-4C24-BA20-61696C6F75C2}"/>
              </a:ext>
            </a:extLst>
          </p:cNvPr>
          <p:cNvSpPr txBox="1"/>
          <p:nvPr/>
        </p:nvSpPr>
        <p:spPr bwMode="auto">
          <a:xfrm>
            <a:off x="1075607" y="5346178"/>
            <a:ext cx="699281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One is equal to ten tenths;</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ten tenths minus four tenths is equal to six tenths.</a:t>
            </a:r>
          </a:p>
        </p:txBody>
      </p:sp>
    </p:spTree>
    <p:extLst>
      <p:ext uri="{BB962C8B-B14F-4D97-AF65-F5344CB8AC3E}">
        <p14:creationId xmlns:p14="http://schemas.microsoft.com/office/powerpoint/2010/main" val="192471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nodeType="afterEffect">
                                  <p:stCondLst>
                                    <p:cond delay="50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369394-7248-480A-8972-3BBB2081DD12}"/>
              </a:ext>
            </a:extLst>
          </p:cNvPr>
          <p:cNvSpPr>
            <a:spLocks noGrp="1"/>
          </p:cNvSpPr>
          <p:nvPr>
            <p:ph type="body" sz="quarter" idx="11"/>
          </p:nvPr>
        </p:nvSpPr>
        <p:spPr/>
        <p:txBody>
          <a:bodyPr/>
          <a:lstStyle/>
          <a:p>
            <a:r>
              <a:rPr lang="en-GB" dirty="0"/>
              <a:t>1.23 Tenths – step 5:3</a:t>
            </a:r>
          </a:p>
        </p:txBody>
      </p:sp>
      <p:grpSp>
        <p:nvGrpSpPr>
          <p:cNvPr id="3" name="Group 2">
            <a:extLst>
              <a:ext uri="{FF2B5EF4-FFF2-40B4-BE49-F238E27FC236}">
                <a16:creationId xmlns:a16="http://schemas.microsoft.com/office/drawing/2014/main" id="{A4B97FD6-091F-487C-9C4C-592B948D48EB}"/>
              </a:ext>
            </a:extLst>
          </p:cNvPr>
          <p:cNvGrpSpPr/>
          <p:nvPr/>
        </p:nvGrpSpPr>
        <p:grpSpPr>
          <a:xfrm>
            <a:off x="2206034" y="2010079"/>
            <a:ext cx="1935956" cy="2016224"/>
            <a:chOff x="-594753" y="737083"/>
            <a:chExt cx="1935956" cy="2016224"/>
          </a:xfrm>
        </p:grpSpPr>
        <p:pic>
          <p:nvPicPr>
            <p:cNvPr id="4" name="Picture 3" descr="C:\Users\Liam\Documents\Design\NCETM\04 Images for B1 PPTs\Final PNG files\ncetm_mm_sp1_se22_aw008.png">
              <a:extLst>
                <a:ext uri="{FF2B5EF4-FFF2-40B4-BE49-F238E27FC236}">
                  <a16:creationId xmlns:a16="http://schemas.microsoft.com/office/drawing/2014/main" id="{03811D3A-2ADE-4866-B665-B3A9B9BFFE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753" y="737083"/>
              <a:ext cx="262029" cy="2016224"/>
            </a:xfrm>
            <a:prstGeom prst="rect">
              <a:avLst/>
            </a:prstGeom>
            <a:noFill/>
          </p:spPr>
        </p:pic>
        <p:pic>
          <p:nvPicPr>
            <p:cNvPr id="5" name="Picture 4" descr="C:\Users\Liam\Documents\Design\NCETM\04 Images for B1 PPTs\Final PNG files\ncetm_mm_sp1_se22_aw008.png">
              <a:extLst>
                <a:ext uri="{FF2B5EF4-FFF2-40B4-BE49-F238E27FC236}">
                  <a16:creationId xmlns:a16="http://schemas.microsoft.com/office/drawing/2014/main" id="{32AE47CE-97C2-4AB4-ADDE-EA0C4B0AE2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245" y="737083"/>
              <a:ext cx="262029" cy="2016224"/>
            </a:xfrm>
            <a:prstGeom prst="rect">
              <a:avLst/>
            </a:prstGeom>
            <a:noFill/>
          </p:spPr>
        </p:pic>
        <p:pic>
          <p:nvPicPr>
            <p:cNvPr id="6" name="Picture 5" descr="C:\Users\Liam\Documents\Design\NCETM\04 Images for B1 PPTs\Final PNG files\ncetm_mm_sp1_se22_aw008.png">
              <a:extLst>
                <a:ext uri="{FF2B5EF4-FFF2-40B4-BE49-F238E27FC236}">
                  <a16:creationId xmlns:a16="http://schemas.microsoft.com/office/drawing/2014/main" id="{227E99EF-E152-478E-9E07-6D8F13CF78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393" y="737083"/>
              <a:ext cx="262029" cy="2016224"/>
            </a:xfrm>
            <a:prstGeom prst="rect">
              <a:avLst/>
            </a:prstGeom>
            <a:noFill/>
          </p:spPr>
        </p:pic>
        <p:pic>
          <p:nvPicPr>
            <p:cNvPr id="7" name="Picture 6" descr="C:\Users\Liam\Documents\Design\NCETM\04 Images for B1 PPTs\Final PNG files\ncetm_mm_sp1_se22_aw008.png">
              <a:extLst>
                <a:ext uri="{FF2B5EF4-FFF2-40B4-BE49-F238E27FC236}">
                  <a16:creationId xmlns:a16="http://schemas.microsoft.com/office/drawing/2014/main" id="{9D0A4552-0663-4231-AEB9-1A94ADF301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18" y="737083"/>
              <a:ext cx="262029" cy="2016224"/>
            </a:xfrm>
            <a:prstGeom prst="rect">
              <a:avLst/>
            </a:prstGeom>
            <a:noFill/>
          </p:spPr>
        </p:pic>
        <p:pic>
          <p:nvPicPr>
            <p:cNvPr id="8" name="Picture 7" descr="C:\Users\Liam\Documents\Design\NCETM\04 Images for B1 PPTs\Final PNG files\ncetm_mm_sp1_se22_aw008.png">
              <a:extLst>
                <a:ext uri="{FF2B5EF4-FFF2-40B4-BE49-F238E27FC236}">
                  <a16:creationId xmlns:a16="http://schemas.microsoft.com/office/drawing/2014/main" id="{67AC1C10-F05F-4ECC-AD3F-50B8CC9FC9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853" y="737083"/>
              <a:ext cx="262029" cy="2016224"/>
            </a:xfrm>
            <a:prstGeom prst="rect">
              <a:avLst/>
            </a:prstGeom>
            <a:noFill/>
          </p:spPr>
        </p:pic>
        <p:pic>
          <p:nvPicPr>
            <p:cNvPr id="9" name="Picture 8" descr="C:\Users\Liam\Documents\Design\NCETM\04 Images for B1 PPTs\Final PNG files\ncetm_mm_sp1_se22_aw008.png">
              <a:extLst>
                <a:ext uri="{FF2B5EF4-FFF2-40B4-BE49-F238E27FC236}">
                  <a16:creationId xmlns:a16="http://schemas.microsoft.com/office/drawing/2014/main" id="{19D1F9EC-A967-4C1C-89B7-B154C4A01A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399" y="737083"/>
              <a:ext cx="262029" cy="2016224"/>
            </a:xfrm>
            <a:prstGeom prst="rect">
              <a:avLst/>
            </a:prstGeom>
            <a:noFill/>
          </p:spPr>
        </p:pic>
        <p:pic>
          <p:nvPicPr>
            <p:cNvPr id="10" name="Picture 9" descr="C:\Users\Liam\Documents\Design\NCETM\04 Images for B1 PPTs\Final PNG files\ncetm_mm_sp1_se22_aw008.png">
              <a:extLst>
                <a:ext uri="{FF2B5EF4-FFF2-40B4-BE49-F238E27FC236}">
                  <a16:creationId xmlns:a16="http://schemas.microsoft.com/office/drawing/2014/main" id="{90708F82-11A3-4990-AC7F-AE4B64C5CC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051" y="737083"/>
              <a:ext cx="262029" cy="2016224"/>
            </a:xfrm>
            <a:prstGeom prst="rect">
              <a:avLst/>
            </a:prstGeom>
            <a:noFill/>
          </p:spPr>
        </p:pic>
        <p:pic>
          <p:nvPicPr>
            <p:cNvPr id="11" name="Picture 10" descr="C:\Users\Liam\Documents\Design\NCETM\04 Images for B1 PPTs\Final PNG files\ncetm_mm_sp1_se22_aw008.png">
              <a:extLst>
                <a:ext uri="{FF2B5EF4-FFF2-40B4-BE49-F238E27FC236}">
                  <a16:creationId xmlns:a16="http://schemas.microsoft.com/office/drawing/2014/main" id="{F1A5A65C-2F95-49C1-9AF0-966A5C6730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270" y="737083"/>
              <a:ext cx="262029" cy="2016224"/>
            </a:xfrm>
            <a:prstGeom prst="rect">
              <a:avLst/>
            </a:prstGeom>
            <a:noFill/>
          </p:spPr>
        </p:pic>
        <p:pic>
          <p:nvPicPr>
            <p:cNvPr id="12" name="Picture 11" descr="C:\Users\Liam\Documents\Design\NCETM\04 Images for B1 PPTs\Final PNG files\ncetm_mm_sp1_se22_aw008.png">
              <a:extLst>
                <a:ext uri="{FF2B5EF4-FFF2-40B4-BE49-F238E27FC236}">
                  <a16:creationId xmlns:a16="http://schemas.microsoft.com/office/drawing/2014/main" id="{7FF4DD8B-FB1C-445D-A714-AF66C790CD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2115" y="737083"/>
              <a:ext cx="262029" cy="2016224"/>
            </a:xfrm>
            <a:prstGeom prst="rect">
              <a:avLst/>
            </a:prstGeom>
            <a:noFill/>
          </p:spPr>
        </p:pic>
        <p:pic>
          <p:nvPicPr>
            <p:cNvPr id="13" name="Picture 12" descr="C:\Users\Liam\Documents\Design\NCETM\04 Images for B1 PPTs\Final PNG files\ncetm_mm_sp1_se22_aw008.png">
              <a:extLst>
                <a:ext uri="{FF2B5EF4-FFF2-40B4-BE49-F238E27FC236}">
                  <a16:creationId xmlns:a16="http://schemas.microsoft.com/office/drawing/2014/main" id="{5A6F1639-B3FD-4F08-9D53-10601CE35C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174" y="737083"/>
              <a:ext cx="262029" cy="2016224"/>
            </a:xfrm>
            <a:prstGeom prst="rect">
              <a:avLst/>
            </a:prstGeom>
            <a:noFill/>
          </p:spPr>
        </p:pic>
      </p:grpSp>
      <p:sp>
        <p:nvSpPr>
          <p:cNvPr id="14" name="TextBox 13">
            <a:extLst>
              <a:ext uri="{FF2B5EF4-FFF2-40B4-BE49-F238E27FC236}">
                <a16:creationId xmlns:a16="http://schemas.microsoft.com/office/drawing/2014/main" id="{EE6310E1-859E-4562-B185-CD3D0F9215DC}"/>
              </a:ext>
            </a:extLst>
          </p:cNvPr>
          <p:cNvSpPr txBox="1"/>
          <p:nvPr/>
        </p:nvSpPr>
        <p:spPr bwMode="auto">
          <a:xfrm>
            <a:off x="2070812" y="4244146"/>
            <a:ext cx="5854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0.6</a:t>
            </a:r>
          </a:p>
        </p:txBody>
      </p:sp>
      <p:sp>
        <p:nvSpPr>
          <p:cNvPr id="15" name="TextBox 14">
            <a:extLst>
              <a:ext uri="{FF2B5EF4-FFF2-40B4-BE49-F238E27FC236}">
                <a16:creationId xmlns:a16="http://schemas.microsoft.com/office/drawing/2014/main" id="{34EE7D6F-4325-45BB-83B6-815A56CAA278}"/>
              </a:ext>
            </a:extLst>
          </p:cNvPr>
          <p:cNvSpPr txBox="1"/>
          <p:nvPr/>
        </p:nvSpPr>
        <p:spPr bwMode="auto">
          <a:xfrm>
            <a:off x="3566651" y="4244146"/>
            <a:ext cx="39465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6" name="TextBox 15">
            <a:extLst>
              <a:ext uri="{FF2B5EF4-FFF2-40B4-BE49-F238E27FC236}">
                <a16:creationId xmlns:a16="http://schemas.microsoft.com/office/drawing/2014/main" id="{7F753AF8-9C6E-480B-8F14-6015F6C73271}"/>
              </a:ext>
            </a:extLst>
          </p:cNvPr>
          <p:cNvSpPr txBox="1"/>
          <p:nvPr/>
        </p:nvSpPr>
        <p:spPr bwMode="auto">
          <a:xfrm>
            <a:off x="4871731" y="4244146"/>
            <a:ext cx="5854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0.7</a:t>
            </a:r>
          </a:p>
        </p:txBody>
      </p:sp>
      <p:sp>
        <p:nvSpPr>
          <p:cNvPr id="17" name="TextBox 16">
            <a:extLst>
              <a:ext uri="{FF2B5EF4-FFF2-40B4-BE49-F238E27FC236}">
                <a16:creationId xmlns:a16="http://schemas.microsoft.com/office/drawing/2014/main" id="{B2475ABC-F0A9-4210-83ED-48CCDCE37C0C}"/>
              </a:ext>
            </a:extLst>
          </p:cNvPr>
          <p:cNvSpPr txBox="1"/>
          <p:nvPr/>
        </p:nvSpPr>
        <p:spPr bwMode="auto">
          <a:xfrm>
            <a:off x="6149329" y="4244146"/>
            <a:ext cx="39466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18" name="TextBox 17">
            <a:extLst>
              <a:ext uri="{FF2B5EF4-FFF2-40B4-BE49-F238E27FC236}">
                <a16:creationId xmlns:a16="http://schemas.microsoft.com/office/drawing/2014/main" id="{83BCD7BC-4077-40B7-BCE3-F81FAC274CF7}"/>
              </a:ext>
            </a:extLst>
          </p:cNvPr>
          <p:cNvSpPr txBox="1"/>
          <p:nvPr/>
        </p:nvSpPr>
        <p:spPr bwMode="auto">
          <a:xfrm>
            <a:off x="7353190" y="4244146"/>
            <a:ext cx="58541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1.3</a:t>
            </a:r>
          </a:p>
        </p:txBody>
      </p:sp>
      <p:sp>
        <p:nvSpPr>
          <p:cNvPr id="19" name="TextBox 18">
            <a:extLst>
              <a:ext uri="{FF2B5EF4-FFF2-40B4-BE49-F238E27FC236}">
                <a16:creationId xmlns:a16="http://schemas.microsoft.com/office/drawing/2014/main" id="{A028FEC1-5AC7-46F1-AE2F-56AC478505A3}"/>
              </a:ext>
            </a:extLst>
          </p:cNvPr>
          <p:cNvSpPr txBox="1"/>
          <p:nvPr/>
        </p:nvSpPr>
        <p:spPr bwMode="auto">
          <a:xfrm>
            <a:off x="787314" y="5141498"/>
            <a:ext cx="7569381"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Six tenths plus seven tenths is equal to thirteen tenths,</a:t>
            </a:r>
            <a:br>
              <a:rPr lang="en-GB" sz="2400" dirty="0">
                <a:latin typeface="Myriad Pro Semibold" charset="0"/>
                <a:ea typeface="Myriad Pro Semibold" charset="0"/>
                <a:cs typeface="Myriad Pro Semibold" charset="0"/>
              </a:rPr>
            </a:br>
            <a:r>
              <a:rPr lang="en-GB" sz="2400" dirty="0">
                <a:latin typeface="Myriad Pro Semibold" charset="0"/>
                <a:ea typeface="Myriad Pro Semibold" charset="0"/>
                <a:cs typeface="Myriad Pro Semibold" charset="0"/>
              </a:rPr>
              <a:t>which is equal to one-point-three.</a:t>
            </a:r>
          </a:p>
        </p:txBody>
      </p:sp>
      <p:pic>
        <p:nvPicPr>
          <p:cNvPr id="20" name="Picture 19" descr="C:\Users\Liam\Documents\Design\NCETM\04 Images for B1 PPTs\Final PNG files\ncetm_mm_sp1_se22_aw008.png">
            <a:extLst>
              <a:ext uri="{FF2B5EF4-FFF2-40B4-BE49-F238E27FC236}">
                <a16:creationId xmlns:a16="http://schemas.microsoft.com/office/drawing/2014/main" id="{F7A5D297-47EB-45E6-8B38-15BBB55018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6817" y="2010079"/>
            <a:ext cx="262029" cy="2016224"/>
          </a:xfrm>
          <a:prstGeom prst="rect">
            <a:avLst/>
          </a:prstGeom>
          <a:noFill/>
        </p:spPr>
      </p:pic>
      <p:pic>
        <p:nvPicPr>
          <p:cNvPr id="21" name="Picture 20" descr="C:\Users\Liam\Documents\Design\NCETM\04 Images for B1 PPTs\Final PNG files\ncetm_mm_sp1_se22_aw008.png">
            <a:extLst>
              <a:ext uri="{FF2B5EF4-FFF2-40B4-BE49-F238E27FC236}">
                <a16:creationId xmlns:a16="http://schemas.microsoft.com/office/drawing/2014/main" id="{729B0BBF-B6BD-4315-8167-0CC0546D7B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1118" y="2010079"/>
            <a:ext cx="262029" cy="2016224"/>
          </a:xfrm>
          <a:prstGeom prst="rect">
            <a:avLst/>
          </a:prstGeom>
          <a:noFill/>
        </p:spPr>
      </p:pic>
      <p:pic>
        <p:nvPicPr>
          <p:cNvPr id="22" name="Picture 21" descr="C:\Users\Liam\Documents\Design\NCETM\04 Images for B1 PPTs\Final PNG files\ncetm_mm_sp1_se22_aw008.png">
            <a:extLst>
              <a:ext uri="{FF2B5EF4-FFF2-40B4-BE49-F238E27FC236}">
                <a16:creationId xmlns:a16="http://schemas.microsoft.com/office/drawing/2014/main" id="{F415CBE8-E576-440B-BAA4-43534D78E1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5419" y="2010079"/>
            <a:ext cx="262029" cy="2016224"/>
          </a:xfrm>
          <a:prstGeom prst="rect">
            <a:avLst/>
          </a:prstGeom>
          <a:noFill/>
        </p:spPr>
      </p:pic>
      <p:pic>
        <p:nvPicPr>
          <p:cNvPr id="23" name="Picture 22" descr="C:\Users\Liam\Documents\Design\NCETM\04 Images for B1 PPTs\Final PNG files\ncetm_mm_sp1_se22_aw008.png">
            <a:extLst>
              <a:ext uri="{FF2B5EF4-FFF2-40B4-BE49-F238E27FC236}">
                <a16:creationId xmlns:a16="http://schemas.microsoft.com/office/drawing/2014/main" id="{C11460E0-75D1-42BC-87E8-5C428F2F74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9721" y="2010079"/>
            <a:ext cx="262029" cy="2016224"/>
          </a:xfrm>
          <a:prstGeom prst="rect">
            <a:avLst/>
          </a:prstGeom>
          <a:noFill/>
        </p:spPr>
      </p:pic>
      <p:pic>
        <p:nvPicPr>
          <p:cNvPr id="24" name="Picture 23" descr="C:\Users\Liam\Documents\Design\NCETM\04 Images for B1 PPTs\Final PNG files\ncetm_mm_sp1_se22_aw008.png">
            <a:extLst>
              <a:ext uri="{FF2B5EF4-FFF2-40B4-BE49-F238E27FC236}">
                <a16:creationId xmlns:a16="http://schemas.microsoft.com/office/drawing/2014/main" id="{6E763626-C90B-4917-A559-3C54DA725E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2006" y="2010079"/>
            <a:ext cx="262029" cy="2016224"/>
          </a:xfrm>
          <a:prstGeom prst="rect">
            <a:avLst/>
          </a:prstGeom>
          <a:noFill/>
        </p:spPr>
      </p:pic>
      <p:pic>
        <p:nvPicPr>
          <p:cNvPr id="25" name="Picture 24" descr="C:\Users\Liam\Documents\Design\NCETM\04 Images for B1 PPTs\Final PNG files\ncetm_mm_sp1_se22_aw008.png">
            <a:extLst>
              <a:ext uri="{FF2B5EF4-FFF2-40B4-BE49-F238E27FC236}">
                <a16:creationId xmlns:a16="http://schemas.microsoft.com/office/drawing/2014/main" id="{99434317-90A3-476F-B787-0FAB927D3A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6308" y="2010079"/>
            <a:ext cx="262029" cy="2016224"/>
          </a:xfrm>
          <a:prstGeom prst="rect">
            <a:avLst/>
          </a:prstGeom>
          <a:noFill/>
        </p:spPr>
      </p:pic>
      <p:pic>
        <p:nvPicPr>
          <p:cNvPr id="26" name="Picture 25" descr="C:\Users\Liam\Documents\Design\NCETM\04 Images for B1 PPTs\Final PNG files\ncetm_mm_sp1_se22_aw008.png">
            <a:extLst>
              <a:ext uri="{FF2B5EF4-FFF2-40B4-BE49-F238E27FC236}">
                <a16:creationId xmlns:a16="http://schemas.microsoft.com/office/drawing/2014/main" id="{919E1109-2B15-46B1-8758-7D6BBCF83D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3003" y="2010079"/>
            <a:ext cx="262029" cy="2016224"/>
          </a:xfrm>
          <a:prstGeom prst="rect">
            <a:avLst/>
          </a:prstGeom>
          <a:noFill/>
        </p:spPr>
      </p:pic>
      <p:pic>
        <p:nvPicPr>
          <p:cNvPr id="27" name="Picture 26" descr="C:\Users\Liam\Documents\Design\NCETM\04 Images for B1 PPTs\Final PNG files\ncetm_mm_sp1_se22_aw008.png">
            <a:extLst>
              <a:ext uri="{FF2B5EF4-FFF2-40B4-BE49-F238E27FC236}">
                <a16:creationId xmlns:a16="http://schemas.microsoft.com/office/drawing/2014/main" id="{48E56D8E-48DB-4BE4-BBC5-26CCDA47BB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7305" y="2010079"/>
            <a:ext cx="262029" cy="2016224"/>
          </a:xfrm>
          <a:prstGeom prst="rect">
            <a:avLst/>
          </a:prstGeom>
          <a:noFill/>
        </p:spPr>
      </p:pic>
      <p:pic>
        <p:nvPicPr>
          <p:cNvPr id="28" name="Picture 27" descr="C:\Users\Liam\Documents\Design\NCETM\04 Images for B1 PPTs\Final PNG files\ncetm_mm_sp1_se22_aw008.png">
            <a:extLst>
              <a:ext uri="{FF2B5EF4-FFF2-40B4-BE49-F238E27FC236}">
                <a16:creationId xmlns:a16="http://schemas.microsoft.com/office/drawing/2014/main" id="{8A41D48C-B7B5-4CBC-B155-7D57D8ABB6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9590" y="2010079"/>
            <a:ext cx="262029" cy="2016224"/>
          </a:xfrm>
          <a:prstGeom prst="rect">
            <a:avLst/>
          </a:prstGeom>
          <a:noFill/>
        </p:spPr>
      </p:pic>
      <p:pic>
        <p:nvPicPr>
          <p:cNvPr id="29" name="Picture 28" descr="C:\Users\Liam\Documents\Design\NCETM\04 Images for B1 PPTs\Final PNG files\ncetm_mm_sp1_se22_aw008.png">
            <a:extLst>
              <a:ext uri="{FF2B5EF4-FFF2-40B4-BE49-F238E27FC236}">
                <a16:creationId xmlns:a16="http://schemas.microsoft.com/office/drawing/2014/main" id="{F9E1221C-E8DF-48CA-B8D0-474EEAA66A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3892" y="2010079"/>
            <a:ext cx="262029" cy="2016224"/>
          </a:xfrm>
          <a:prstGeom prst="rect">
            <a:avLst/>
          </a:prstGeom>
          <a:noFill/>
        </p:spPr>
      </p:pic>
      <p:grpSp>
        <p:nvGrpSpPr>
          <p:cNvPr id="37" name="Group 36">
            <a:extLst>
              <a:ext uri="{FF2B5EF4-FFF2-40B4-BE49-F238E27FC236}">
                <a16:creationId xmlns:a16="http://schemas.microsoft.com/office/drawing/2014/main" id="{4BC1CEBF-FC28-4892-B15F-FFA52B7E3162}"/>
              </a:ext>
            </a:extLst>
          </p:cNvPr>
          <p:cNvGrpSpPr/>
          <p:nvPr/>
        </p:nvGrpSpPr>
        <p:grpSpPr>
          <a:xfrm>
            <a:off x="5437859" y="2010079"/>
            <a:ext cx="908616" cy="2016224"/>
            <a:chOff x="5874342" y="155206"/>
            <a:chExt cx="908616" cy="2016224"/>
          </a:xfrm>
        </p:grpSpPr>
        <p:pic>
          <p:nvPicPr>
            <p:cNvPr id="34" name="Picture 33" descr="C:\Users\Liam\Documents\Design\NCETM\04 Images for B1 PPTs\Final PNG files\ncetm_mm_sp1_se22_aw008.png">
              <a:extLst>
                <a:ext uri="{FF2B5EF4-FFF2-40B4-BE49-F238E27FC236}">
                  <a16:creationId xmlns:a16="http://schemas.microsoft.com/office/drawing/2014/main" id="{D0915D4E-2DA9-4661-8E7D-B840BE3695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4342" y="155206"/>
              <a:ext cx="262029" cy="2016224"/>
            </a:xfrm>
            <a:prstGeom prst="rect">
              <a:avLst/>
            </a:prstGeom>
            <a:noFill/>
          </p:spPr>
        </p:pic>
        <p:pic>
          <p:nvPicPr>
            <p:cNvPr id="35" name="Picture 34" descr="C:\Users\Liam\Documents\Design\NCETM\04 Images for B1 PPTs\Final PNG files\ncetm_mm_sp1_se22_aw008.png">
              <a:extLst>
                <a:ext uri="{FF2B5EF4-FFF2-40B4-BE49-F238E27FC236}">
                  <a16:creationId xmlns:a16="http://schemas.microsoft.com/office/drawing/2014/main" id="{6B15AB03-D6D9-4A89-93E9-4844669A5A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6627" y="155206"/>
              <a:ext cx="262029" cy="2016224"/>
            </a:xfrm>
            <a:prstGeom prst="rect">
              <a:avLst/>
            </a:prstGeom>
            <a:noFill/>
          </p:spPr>
        </p:pic>
        <p:pic>
          <p:nvPicPr>
            <p:cNvPr id="36" name="Picture 35" descr="C:\Users\Liam\Documents\Design\NCETM\04 Images for B1 PPTs\Final PNG files\ncetm_mm_sp1_se22_aw008.png">
              <a:extLst>
                <a:ext uri="{FF2B5EF4-FFF2-40B4-BE49-F238E27FC236}">
                  <a16:creationId xmlns:a16="http://schemas.microsoft.com/office/drawing/2014/main" id="{8FABD532-52D3-4FAC-936A-D8EBA1DD12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0929" y="155206"/>
              <a:ext cx="262029" cy="2016224"/>
            </a:xfrm>
            <a:prstGeom prst="rect">
              <a:avLst/>
            </a:prstGeom>
            <a:noFill/>
          </p:spPr>
        </p:pic>
      </p:grpSp>
    </p:spTree>
    <p:extLst>
      <p:ext uri="{BB962C8B-B14F-4D97-AF65-F5344CB8AC3E}">
        <p14:creationId xmlns:p14="http://schemas.microsoft.com/office/powerpoint/2010/main" val="316956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fill="hold" nodeType="clickEffect">
                                  <p:stCondLst>
                                    <p:cond delay="0"/>
                                  </p:stCondLst>
                                  <p:childTnLst>
                                    <p:animMotion origin="layout" path="M -1.11111E-6 3.7037E-6 L -0.0901 3.7037E-6 " pathEditMode="relative" rAng="0" ptsTypes="AA">
                                      <p:cBhvr>
                                        <p:cTn id="6" dur="2000" fill="hold"/>
                                        <p:tgtEl>
                                          <p:spTgt spid="26"/>
                                        </p:tgtEl>
                                        <p:attrNameLst>
                                          <p:attrName>ppt_x</p:attrName>
                                          <p:attrName>ppt_y</p:attrName>
                                        </p:attrNameLst>
                                      </p:cBhvr>
                                      <p:rCtr x="-4514" y="0"/>
                                    </p:animMotion>
                                  </p:childTnLst>
                                </p:cTn>
                              </p:par>
                              <p:par>
                                <p:cTn id="7" presetID="35" presetClass="path" presetSubtype="0" accel="50000" fill="hold" nodeType="withEffect">
                                  <p:stCondLst>
                                    <p:cond delay="0"/>
                                  </p:stCondLst>
                                  <p:childTnLst>
                                    <p:animMotion origin="layout" path="M 2.22222E-6 3.7037E-6 L -0.10486 3.7037E-6 " pathEditMode="relative" rAng="0" ptsTypes="AA">
                                      <p:cBhvr>
                                        <p:cTn id="8" dur="2000" fill="hold"/>
                                        <p:tgtEl>
                                          <p:spTgt spid="27"/>
                                        </p:tgtEl>
                                        <p:attrNameLst>
                                          <p:attrName>ppt_x</p:attrName>
                                          <p:attrName>ppt_y</p:attrName>
                                        </p:attrNameLst>
                                      </p:cBhvr>
                                      <p:rCtr x="-5243" y="0"/>
                                    </p:animMotion>
                                  </p:childTnLst>
                                </p:cTn>
                              </p:par>
                              <p:par>
                                <p:cTn id="9" presetID="35" presetClass="path" presetSubtype="0" accel="50000" fill="hold" nodeType="withEffect">
                                  <p:stCondLst>
                                    <p:cond delay="0"/>
                                  </p:stCondLst>
                                  <p:childTnLst>
                                    <p:animMotion origin="layout" path="M -8.33333E-7 3.7037E-6 L -0.11979 3.7037E-6 " pathEditMode="relative" rAng="0" ptsTypes="AA">
                                      <p:cBhvr>
                                        <p:cTn id="10" dur="2000" fill="hold"/>
                                        <p:tgtEl>
                                          <p:spTgt spid="28"/>
                                        </p:tgtEl>
                                        <p:attrNameLst>
                                          <p:attrName>ppt_x</p:attrName>
                                          <p:attrName>ppt_y</p:attrName>
                                        </p:attrNameLst>
                                      </p:cBhvr>
                                      <p:rCtr x="-5990" y="0"/>
                                    </p:animMotion>
                                  </p:childTnLst>
                                </p:cTn>
                              </p:par>
                              <p:par>
                                <p:cTn id="11" presetID="35" presetClass="path" presetSubtype="0" accel="50000" fill="hold" nodeType="withEffect">
                                  <p:stCondLst>
                                    <p:cond delay="0"/>
                                  </p:stCondLst>
                                  <p:childTnLst>
                                    <p:animMotion origin="layout" path="M 2.5E-6 3.7037E-6 L -0.13472 3.7037E-6 " pathEditMode="relative" rAng="0" ptsTypes="AA">
                                      <p:cBhvr>
                                        <p:cTn id="12" dur="2000" fill="hold"/>
                                        <p:tgtEl>
                                          <p:spTgt spid="29"/>
                                        </p:tgtEl>
                                        <p:attrNameLst>
                                          <p:attrName>ppt_x</p:attrName>
                                          <p:attrName>ppt_y</p:attrName>
                                        </p:attrNameLst>
                                      </p:cBhvr>
                                      <p:rCtr x="-6736" y="0"/>
                                    </p:animMotion>
                                  </p:childTnLst>
                                </p:cTn>
                              </p:par>
                              <p:par>
                                <p:cTn id="13" presetID="63" presetClass="path" presetSubtype="0" accel="50000" fill="hold" nodeType="withEffect">
                                  <p:stCondLst>
                                    <p:cond delay="0"/>
                                  </p:stCondLst>
                                  <p:childTnLst>
                                    <p:animMotion origin="layout" path="M 2.5E-6 3.7037E-6 L 0.00937 3.7037E-6 " pathEditMode="relative" rAng="0" ptsTypes="AA">
                                      <p:cBhvr>
                                        <p:cTn id="14" dur="2000" fill="hold"/>
                                        <p:tgtEl>
                                          <p:spTgt spid="25"/>
                                        </p:tgtEl>
                                        <p:attrNameLst>
                                          <p:attrName>ppt_x</p:attrName>
                                          <p:attrName>ppt_y</p:attrName>
                                        </p:attrNameLst>
                                      </p:cBhvr>
                                      <p:rCtr x="469" y="0"/>
                                    </p:animMotion>
                                  </p:childTnLst>
                                </p:cTn>
                              </p:par>
                              <p:par>
                                <p:cTn id="15" presetID="63" presetClass="path" presetSubtype="0" accel="50000" fill="hold" nodeType="withEffect">
                                  <p:stCondLst>
                                    <p:cond delay="0"/>
                                  </p:stCondLst>
                                  <p:childTnLst>
                                    <p:animMotion origin="layout" path="M -8.33333E-7 3.7037E-6 L 0.02309 3.7037E-6 " pathEditMode="relative" rAng="0" ptsTypes="AA">
                                      <p:cBhvr>
                                        <p:cTn id="16" dur="2000" fill="hold"/>
                                        <p:tgtEl>
                                          <p:spTgt spid="24"/>
                                        </p:tgtEl>
                                        <p:attrNameLst>
                                          <p:attrName>ppt_x</p:attrName>
                                          <p:attrName>ppt_y</p:attrName>
                                        </p:attrNameLst>
                                      </p:cBhvr>
                                      <p:rCtr x="1146" y="0"/>
                                    </p:animMotion>
                                  </p:childTnLst>
                                </p:cTn>
                              </p:par>
                              <p:par>
                                <p:cTn id="17" presetID="63" presetClass="path" presetSubtype="0" accel="50000" fill="hold" nodeType="withEffect">
                                  <p:stCondLst>
                                    <p:cond delay="0"/>
                                  </p:stCondLst>
                                  <p:childTnLst>
                                    <p:animMotion origin="layout" path="M 2.22222E-6 3.7037E-6 L 0.03958 3.7037E-6 " pathEditMode="relative" rAng="0" ptsTypes="AA">
                                      <p:cBhvr>
                                        <p:cTn id="18" dur="2000" fill="hold"/>
                                        <p:tgtEl>
                                          <p:spTgt spid="23"/>
                                        </p:tgtEl>
                                        <p:attrNameLst>
                                          <p:attrName>ppt_x</p:attrName>
                                          <p:attrName>ppt_y</p:attrName>
                                        </p:attrNameLst>
                                      </p:cBhvr>
                                      <p:rCtr x="1979" y="0"/>
                                    </p:animMotion>
                                  </p:childTnLst>
                                </p:cTn>
                              </p:par>
                              <p:par>
                                <p:cTn id="19" presetID="63" presetClass="path" presetSubtype="0" accel="50000" fill="hold" nodeType="withEffect">
                                  <p:stCondLst>
                                    <p:cond delay="0"/>
                                  </p:stCondLst>
                                  <p:childTnLst>
                                    <p:animMotion origin="layout" path="M -1.11111E-6 3.7037E-6 L 0.05313 3.7037E-6 " pathEditMode="relative" rAng="0" ptsTypes="AA">
                                      <p:cBhvr>
                                        <p:cTn id="20" dur="2000" fill="hold"/>
                                        <p:tgtEl>
                                          <p:spTgt spid="22"/>
                                        </p:tgtEl>
                                        <p:attrNameLst>
                                          <p:attrName>ppt_x</p:attrName>
                                          <p:attrName>ppt_y</p:attrName>
                                        </p:attrNameLst>
                                      </p:cBhvr>
                                      <p:rCtr x="2656" y="0"/>
                                    </p:animMotion>
                                  </p:childTnLst>
                                </p:cTn>
                              </p:par>
                              <p:par>
                                <p:cTn id="21" presetID="63" presetClass="path" presetSubtype="0" accel="50000" fill="hold" nodeType="withEffect">
                                  <p:stCondLst>
                                    <p:cond delay="0"/>
                                  </p:stCondLst>
                                  <p:childTnLst>
                                    <p:animMotion origin="layout" path="M -8.33333E-7 3.7037E-6 L 0.06892 3.7037E-6 " pathEditMode="relative" rAng="0" ptsTypes="AA">
                                      <p:cBhvr>
                                        <p:cTn id="22" dur="2000" fill="hold"/>
                                        <p:tgtEl>
                                          <p:spTgt spid="21"/>
                                        </p:tgtEl>
                                        <p:attrNameLst>
                                          <p:attrName>ppt_x</p:attrName>
                                          <p:attrName>ppt_y</p:attrName>
                                        </p:attrNameLst>
                                      </p:cBhvr>
                                      <p:rCtr x="3438" y="0"/>
                                    </p:animMotion>
                                  </p:childTnLst>
                                </p:cTn>
                              </p:par>
                              <p:par>
                                <p:cTn id="23" presetID="63" presetClass="path" presetSubtype="0" accel="50000" fill="hold" nodeType="withEffect">
                                  <p:stCondLst>
                                    <p:cond delay="0"/>
                                  </p:stCondLst>
                                  <p:childTnLst>
                                    <p:animMotion origin="layout" path="M -4.16667E-6 3.7037E-6 L 0.08421 3.7037E-6 " pathEditMode="relative" rAng="0" ptsTypes="AA">
                                      <p:cBhvr>
                                        <p:cTn id="24" dur="2000" fill="hold"/>
                                        <p:tgtEl>
                                          <p:spTgt spid="20"/>
                                        </p:tgtEl>
                                        <p:attrNameLst>
                                          <p:attrName>ppt_x</p:attrName>
                                          <p:attrName>ppt_y</p:attrName>
                                        </p:attrNameLst>
                                      </p:cBhvr>
                                      <p:rCtr x="4201" y="0"/>
                                    </p:animMotion>
                                  </p:childTnLst>
                                </p:cTn>
                              </p:par>
                              <p:par>
                                <p:cTn id="25" presetID="35" presetClass="path" presetSubtype="0" accel="50000" fill="hold" nodeType="withEffect">
                                  <p:stCondLst>
                                    <p:cond delay="0"/>
                                  </p:stCondLst>
                                  <p:childTnLst>
                                    <p:animMotion origin="layout" path="M -8.33333E-7 3.7037E-6 L -0.11198 3.7037E-6 " pathEditMode="relative" rAng="0" ptsTypes="AA">
                                      <p:cBhvr>
                                        <p:cTn id="26" dur="2000" fill="hold"/>
                                        <p:tgtEl>
                                          <p:spTgt spid="37"/>
                                        </p:tgtEl>
                                        <p:attrNameLst>
                                          <p:attrName>ppt_x</p:attrName>
                                          <p:attrName>ppt_y</p:attrName>
                                        </p:attrNameLst>
                                      </p:cBhvr>
                                      <p:rCtr x="-5608" y="0"/>
                                    </p:animMotion>
                                  </p:childTnLst>
                                </p:cTn>
                              </p:par>
                            </p:childTnLst>
                          </p:cTn>
                        </p:par>
                        <p:par>
                          <p:cTn id="27" fill="hold">
                            <p:stCondLst>
                              <p:cond delay="2000"/>
                            </p:stCondLst>
                            <p:childTnLst>
                              <p:par>
                                <p:cTn id="28" presetID="1" presetClass="exit" presetSubtype="0" fill="hold" nodeType="afterEffect">
                                  <p:stCondLst>
                                    <p:cond delay="0"/>
                                  </p:stCondLst>
                                  <p:childTnLst>
                                    <p:set>
                                      <p:cBhvr>
                                        <p:cTn id="29" dur="1" fill="hold">
                                          <p:stCondLst>
                                            <p:cond delay="0"/>
                                          </p:stCondLst>
                                        </p:cTn>
                                        <p:tgtEl>
                                          <p:spTgt spid="26"/>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27"/>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28"/>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29"/>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25"/>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24"/>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23"/>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22"/>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21"/>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20"/>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E7FF181-71B2-440F-B446-96AD8A9FA3C3}"/>
              </a:ext>
            </a:extLst>
          </p:cNvPr>
          <p:cNvSpPr txBox="1"/>
          <p:nvPr/>
        </p:nvSpPr>
        <p:spPr bwMode="auto">
          <a:xfrm>
            <a:off x="3464118" y="5302177"/>
            <a:ext cx="136287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1.3 </a:t>
            </a:r>
            <a:r>
              <a:rPr lang="en-GB" sz="2400" dirty="0">
                <a:latin typeface="Arial" panose="020B0604020202020204" pitchFamily="34" charset="0"/>
                <a:ea typeface="Myriad Pro Semibold" charset="0"/>
                <a:cs typeface="Arial" panose="020B0604020202020204" pitchFamily="34" charset="0"/>
              </a:rPr>
              <a:t>− 0.7</a:t>
            </a:r>
            <a:endParaRPr lang="en-GB" sz="2400" dirty="0">
              <a:latin typeface="Myriad Pro Semibold" charset="0"/>
              <a:ea typeface="Myriad Pro Semibold" charset="0"/>
              <a:cs typeface="Myriad Pro Semibold" charset="0"/>
            </a:endParaRPr>
          </a:p>
        </p:txBody>
      </p:sp>
      <p:sp>
        <p:nvSpPr>
          <p:cNvPr id="2" name="Text Placeholder 1">
            <a:extLst>
              <a:ext uri="{FF2B5EF4-FFF2-40B4-BE49-F238E27FC236}">
                <a16:creationId xmlns:a16="http://schemas.microsoft.com/office/drawing/2014/main" id="{401BD289-E8FB-4265-83BB-BE07A7050EAC}"/>
              </a:ext>
            </a:extLst>
          </p:cNvPr>
          <p:cNvSpPr>
            <a:spLocks noGrp="1"/>
          </p:cNvSpPr>
          <p:nvPr>
            <p:ph type="body" sz="quarter" idx="11"/>
          </p:nvPr>
        </p:nvSpPr>
        <p:spPr/>
        <p:txBody>
          <a:bodyPr/>
          <a:lstStyle/>
          <a:p>
            <a:r>
              <a:rPr lang="en-GB" dirty="0"/>
              <a:t>1.23 Tenths – step 5:3</a:t>
            </a:r>
          </a:p>
        </p:txBody>
      </p:sp>
      <p:sp>
        <p:nvSpPr>
          <p:cNvPr id="7" name="TextBox 6">
            <a:extLst>
              <a:ext uri="{FF2B5EF4-FFF2-40B4-BE49-F238E27FC236}">
                <a16:creationId xmlns:a16="http://schemas.microsoft.com/office/drawing/2014/main" id="{AB64C307-AAD7-41F4-AA19-461386777B1D}"/>
              </a:ext>
            </a:extLst>
          </p:cNvPr>
          <p:cNvSpPr txBox="1"/>
          <p:nvPr/>
        </p:nvSpPr>
        <p:spPr bwMode="auto">
          <a:xfrm>
            <a:off x="4717760" y="5302178"/>
            <a:ext cx="96212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Arial" panose="020B0604020202020204" pitchFamily="34" charset="0"/>
                <a:ea typeface="Myriad Pro Semibold" charset="0"/>
                <a:cs typeface="Arial" panose="020B0604020202020204" pitchFamily="34" charset="0"/>
              </a:rPr>
              <a:t>= 0.6 </a:t>
            </a:r>
            <a:endParaRPr lang="en-GB" sz="2400" dirty="0">
              <a:latin typeface="Myriad Pro Semibold" charset="0"/>
              <a:ea typeface="Myriad Pro Semibold" charset="0"/>
              <a:cs typeface="Myriad Pro Semibold" charset="0"/>
            </a:endParaRPr>
          </a:p>
        </p:txBody>
      </p:sp>
      <p:sp>
        <p:nvSpPr>
          <p:cNvPr id="8" name="TextBox 7">
            <a:extLst>
              <a:ext uri="{FF2B5EF4-FFF2-40B4-BE49-F238E27FC236}">
                <a16:creationId xmlns:a16="http://schemas.microsoft.com/office/drawing/2014/main" id="{BA70B6EE-39F1-4F15-8E46-910CA9A8752B}"/>
              </a:ext>
            </a:extLst>
          </p:cNvPr>
          <p:cNvSpPr txBox="1"/>
          <p:nvPr/>
        </p:nvSpPr>
        <p:spPr bwMode="auto">
          <a:xfrm>
            <a:off x="7021996" y="1930293"/>
            <a:ext cx="87716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2628C"/>
                </a:solidFill>
                <a:latin typeface="Arial" panose="020B0604020202020204" pitchFamily="34" charset="0"/>
                <a:ea typeface="Myriad Pro Semibold" charset="0"/>
                <a:cs typeface="Arial" panose="020B0604020202020204" pitchFamily="34" charset="0"/>
              </a:rPr>
              <a:t>− 0.3</a:t>
            </a:r>
            <a:endParaRPr lang="en-GB" sz="2400" dirty="0">
              <a:solidFill>
                <a:srgbClr val="02628C"/>
              </a:solidFill>
              <a:latin typeface="Myriad Pro Semibold" charset="0"/>
              <a:ea typeface="Myriad Pro Semibold" charset="0"/>
              <a:cs typeface="Myriad Pro Semibold" charset="0"/>
            </a:endParaRPr>
          </a:p>
        </p:txBody>
      </p:sp>
      <p:sp>
        <p:nvSpPr>
          <p:cNvPr id="9" name="TextBox 8">
            <a:extLst>
              <a:ext uri="{FF2B5EF4-FFF2-40B4-BE49-F238E27FC236}">
                <a16:creationId xmlns:a16="http://schemas.microsoft.com/office/drawing/2014/main" id="{7D656830-2D6E-4AC9-BF09-10EFB0426EEC}"/>
              </a:ext>
            </a:extLst>
          </p:cNvPr>
          <p:cNvSpPr txBox="1"/>
          <p:nvPr/>
        </p:nvSpPr>
        <p:spPr bwMode="auto">
          <a:xfrm>
            <a:off x="4973157" y="1930293"/>
            <a:ext cx="87716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2628C"/>
                </a:solidFill>
                <a:latin typeface="Arial" panose="020B0604020202020204" pitchFamily="34" charset="0"/>
                <a:ea typeface="Myriad Pro Semibold" charset="0"/>
                <a:cs typeface="Arial" panose="020B0604020202020204" pitchFamily="34" charset="0"/>
              </a:rPr>
              <a:t>− 0.4</a:t>
            </a:r>
            <a:endParaRPr lang="en-GB" sz="2400" dirty="0">
              <a:solidFill>
                <a:srgbClr val="02628C"/>
              </a:solidFill>
              <a:latin typeface="Myriad Pro Semibold" charset="0"/>
              <a:ea typeface="Myriad Pro Semibold" charset="0"/>
              <a:cs typeface="Myriad Pro Semibold" charset="0"/>
            </a:endParaRPr>
          </a:p>
        </p:txBody>
      </p:sp>
      <p:sp>
        <p:nvSpPr>
          <p:cNvPr id="10" name="TextBox 9">
            <a:extLst>
              <a:ext uri="{FF2B5EF4-FFF2-40B4-BE49-F238E27FC236}">
                <a16:creationId xmlns:a16="http://schemas.microsoft.com/office/drawing/2014/main" id="{D11E4C9D-5433-4C53-AF5A-89A17898E677}"/>
              </a:ext>
            </a:extLst>
          </p:cNvPr>
          <p:cNvSpPr txBox="1"/>
          <p:nvPr/>
        </p:nvSpPr>
        <p:spPr bwMode="auto">
          <a:xfrm>
            <a:off x="5869321" y="4532259"/>
            <a:ext cx="87716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02628C"/>
                </a:solidFill>
                <a:latin typeface="Arial" panose="020B0604020202020204" pitchFamily="34" charset="0"/>
                <a:ea typeface="Myriad Pro Semibold" charset="0"/>
                <a:cs typeface="Arial" panose="020B0604020202020204" pitchFamily="34" charset="0"/>
              </a:rPr>
              <a:t>− 0.7</a:t>
            </a:r>
            <a:endParaRPr lang="en-GB" sz="2400" dirty="0">
              <a:solidFill>
                <a:srgbClr val="02628C"/>
              </a:solidFill>
              <a:latin typeface="Myriad Pro Semibold" charset="0"/>
              <a:ea typeface="Myriad Pro Semibold" charset="0"/>
              <a:cs typeface="Myriad Pro Semibold" charset="0"/>
            </a:endParaRPr>
          </a:p>
        </p:txBody>
      </p:sp>
      <p:pic>
        <p:nvPicPr>
          <p:cNvPr id="12" name="Picture 11" descr="A close up of a logo&#10;&#10;Description generated with high confidence">
            <a:extLst>
              <a:ext uri="{FF2B5EF4-FFF2-40B4-BE49-F238E27FC236}">
                <a16:creationId xmlns:a16="http://schemas.microsoft.com/office/drawing/2014/main" id="{B7F46FDB-72A0-4948-91C4-A674151A96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93" y="3073489"/>
            <a:ext cx="7985341" cy="233434"/>
          </a:xfrm>
          <a:prstGeom prst="rect">
            <a:avLst/>
          </a:prstGeom>
        </p:spPr>
      </p:pic>
      <p:pic>
        <p:nvPicPr>
          <p:cNvPr id="14" name="Picture 13">
            <a:extLst>
              <a:ext uri="{FF2B5EF4-FFF2-40B4-BE49-F238E27FC236}">
                <a16:creationId xmlns:a16="http://schemas.microsoft.com/office/drawing/2014/main" id="{F423C605-6834-4F56-8794-66FD514E0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5753" y="2346612"/>
            <a:ext cx="1789651" cy="661392"/>
          </a:xfrm>
          <a:prstGeom prst="rect">
            <a:avLst/>
          </a:prstGeom>
        </p:spPr>
      </p:pic>
      <p:pic>
        <p:nvPicPr>
          <p:cNvPr id="16" name="Picture 15">
            <a:extLst>
              <a:ext uri="{FF2B5EF4-FFF2-40B4-BE49-F238E27FC236}">
                <a16:creationId xmlns:a16="http://schemas.microsoft.com/office/drawing/2014/main" id="{E991769A-8898-4122-A09A-A8263A2A67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5123" y="2346612"/>
            <a:ext cx="2373233" cy="661392"/>
          </a:xfrm>
          <a:prstGeom prst="rect">
            <a:avLst/>
          </a:prstGeom>
        </p:spPr>
      </p:pic>
      <p:pic>
        <p:nvPicPr>
          <p:cNvPr id="18" name="Picture 17" descr="A close up of a logo&#10;&#10;Description generated with high confidence">
            <a:extLst>
              <a:ext uri="{FF2B5EF4-FFF2-40B4-BE49-F238E27FC236}">
                <a16:creationId xmlns:a16="http://schemas.microsoft.com/office/drawing/2014/main" id="{83DBF50D-F654-4BD4-8D1E-6184F1B112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5641" y="3889647"/>
            <a:ext cx="4104524" cy="661392"/>
          </a:xfrm>
          <a:prstGeom prst="rect">
            <a:avLst/>
          </a:prstGeom>
        </p:spPr>
      </p:pic>
      <p:sp>
        <p:nvSpPr>
          <p:cNvPr id="19" name="TextBox 18">
            <a:extLst>
              <a:ext uri="{FF2B5EF4-FFF2-40B4-BE49-F238E27FC236}">
                <a16:creationId xmlns:a16="http://schemas.microsoft.com/office/drawing/2014/main" id="{2D367133-B883-46E4-9268-BE97DC7F130B}"/>
              </a:ext>
            </a:extLst>
          </p:cNvPr>
          <p:cNvSpPr txBox="1"/>
          <p:nvPr/>
        </p:nvSpPr>
        <p:spPr bwMode="auto">
          <a:xfrm>
            <a:off x="497476" y="3377395"/>
            <a:ext cx="5854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0.0</a:t>
            </a:r>
          </a:p>
        </p:txBody>
      </p:sp>
      <p:sp>
        <p:nvSpPr>
          <p:cNvPr id="20" name="TextBox 19">
            <a:extLst>
              <a:ext uri="{FF2B5EF4-FFF2-40B4-BE49-F238E27FC236}">
                <a16:creationId xmlns:a16="http://schemas.microsoft.com/office/drawing/2014/main" id="{CD352AE0-6EFC-40F9-A6B6-D1100A7E3979}"/>
              </a:ext>
            </a:extLst>
          </p:cNvPr>
          <p:cNvSpPr txBox="1"/>
          <p:nvPr/>
        </p:nvSpPr>
        <p:spPr bwMode="auto">
          <a:xfrm>
            <a:off x="1078724" y="3377395"/>
            <a:ext cx="5854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0.1</a:t>
            </a:r>
          </a:p>
        </p:txBody>
      </p:sp>
      <p:sp>
        <p:nvSpPr>
          <p:cNvPr id="21" name="TextBox 20">
            <a:extLst>
              <a:ext uri="{FF2B5EF4-FFF2-40B4-BE49-F238E27FC236}">
                <a16:creationId xmlns:a16="http://schemas.microsoft.com/office/drawing/2014/main" id="{CDB233C9-FC2C-4905-8310-64E36B9B73F6}"/>
              </a:ext>
            </a:extLst>
          </p:cNvPr>
          <p:cNvSpPr txBox="1"/>
          <p:nvPr/>
        </p:nvSpPr>
        <p:spPr bwMode="auto">
          <a:xfrm>
            <a:off x="1659972" y="3377395"/>
            <a:ext cx="5854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0.2</a:t>
            </a:r>
          </a:p>
        </p:txBody>
      </p:sp>
      <p:sp>
        <p:nvSpPr>
          <p:cNvPr id="22" name="TextBox 21">
            <a:extLst>
              <a:ext uri="{FF2B5EF4-FFF2-40B4-BE49-F238E27FC236}">
                <a16:creationId xmlns:a16="http://schemas.microsoft.com/office/drawing/2014/main" id="{1EB0738A-F0D4-4F10-B09E-879E4B10D9A4}"/>
              </a:ext>
            </a:extLst>
          </p:cNvPr>
          <p:cNvSpPr txBox="1"/>
          <p:nvPr/>
        </p:nvSpPr>
        <p:spPr bwMode="auto">
          <a:xfrm>
            <a:off x="2241220" y="3377395"/>
            <a:ext cx="58541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0.3</a:t>
            </a:r>
          </a:p>
        </p:txBody>
      </p:sp>
      <p:sp>
        <p:nvSpPr>
          <p:cNvPr id="23" name="TextBox 22">
            <a:extLst>
              <a:ext uri="{FF2B5EF4-FFF2-40B4-BE49-F238E27FC236}">
                <a16:creationId xmlns:a16="http://schemas.microsoft.com/office/drawing/2014/main" id="{A29C9F2E-7F65-48E9-8828-B1D727EE3343}"/>
              </a:ext>
            </a:extLst>
          </p:cNvPr>
          <p:cNvSpPr txBox="1"/>
          <p:nvPr/>
        </p:nvSpPr>
        <p:spPr bwMode="auto">
          <a:xfrm>
            <a:off x="2822467" y="3377395"/>
            <a:ext cx="58541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0.4</a:t>
            </a:r>
          </a:p>
        </p:txBody>
      </p:sp>
      <p:sp>
        <p:nvSpPr>
          <p:cNvPr id="27" name="TextBox 26">
            <a:extLst>
              <a:ext uri="{FF2B5EF4-FFF2-40B4-BE49-F238E27FC236}">
                <a16:creationId xmlns:a16="http://schemas.microsoft.com/office/drawing/2014/main" id="{DCEFEB85-67A0-4CBA-AB7F-AAAB9800D58F}"/>
              </a:ext>
            </a:extLst>
          </p:cNvPr>
          <p:cNvSpPr txBox="1"/>
          <p:nvPr/>
        </p:nvSpPr>
        <p:spPr bwMode="auto">
          <a:xfrm>
            <a:off x="3403714" y="3377395"/>
            <a:ext cx="58541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0.5</a:t>
            </a:r>
          </a:p>
        </p:txBody>
      </p:sp>
      <p:sp>
        <p:nvSpPr>
          <p:cNvPr id="28" name="TextBox 27">
            <a:extLst>
              <a:ext uri="{FF2B5EF4-FFF2-40B4-BE49-F238E27FC236}">
                <a16:creationId xmlns:a16="http://schemas.microsoft.com/office/drawing/2014/main" id="{613687DD-D9AC-47FF-964C-74C974AC5679}"/>
              </a:ext>
            </a:extLst>
          </p:cNvPr>
          <p:cNvSpPr txBox="1"/>
          <p:nvPr/>
        </p:nvSpPr>
        <p:spPr bwMode="auto">
          <a:xfrm>
            <a:off x="3984961" y="3377395"/>
            <a:ext cx="58541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0.6</a:t>
            </a:r>
          </a:p>
        </p:txBody>
      </p:sp>
      <p:sp>
        <p:nvSpPr>
          <p:cNvPr id="29" name="TextBox 28">
            <a:extLst>
              <a:ext uri="{FF2B5EF4-FFF2-40B4-BE49-F238E27FC236}">
                <a16:creationId xmlns:a16="http://schemas.microsoft.com/office/drawing/2014/main" id="{0D71E9B7-A9E6-4183-9CFA-6A292DB3261B}"/>
              </a:ext>
            </a:extLst>
          </p:cNvPr>
          <p:cNvSpPr txBox="1"/>
          <p:nvPr/>
        </p:nvSpPr>
        <p:spPr bwMode="auto">
          <a:xfrm>
            <a:off x="4566208" y="3377395"/>
            <a:ext cx="58541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0.7</a:t>
            </a:r>
          </a:p>
        </p:txBody>
      </p:sp>
      <p:sp>
        <p:nvSpPr>
          <p:cNvPr id="30" name="TextBox 29">
            <a:extLst>
              <a:ext uri="{FF2B5EF4-FFF2-40B4-BE49-F238E27FC236}">
                <a16:creationId xmlns:a16="http://schemas.microsoft.com/office/drawing/2014/main" id="{0509D895-B680-4FDE-9530-FF81E1EEC341}"/>
              </a:ext>
            </a:extLst>
          </p:cNvPr>
          <p:cNvSpPr txBox="1"/>
          <p:nvPr/>
        </p:nvSpPr>
        <p:spPr bwMode="auto">
          <a:xfrm>
            <a:off x="5147455" y="3377395"/>
            <a:ext cx="58541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0.8</a:t>
            </a:r>
          </a:p>
        </p:txBody>
      </p:sp>
      <p:sp>
        <p:nvSpPr>
          <p:cNvPr id="31" name="TextBox 30">
            <a:extLst>
              <a:ext uri="{FF2B5EF4-FFF2-40B4-BE49-F238E27FC236}">
                <a16:creationId xmlns:a16="http://schemas.microsoft.com/office/drawing/2014/main" id="{70849CB6-B2E1-43D6-9BEC-FAFEE6543043}"/>
              </a:ext>
            </a:extLst>
          </p:cNvPr>
          <p:cNvSpPr txBox="1"/>
          <p:nvPr/>
        </p:nvSpPr>
        <p:spPr bwMode="auto">
          <a:xfrm>
            <a:off x="5728702" y="3377395"/>
            <a:ext cx="58541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0.9</a:t>
            </a:r>
          </a:p>
        </p:txBody>
      </p:sp>
      <p:sp>
        <p:nvSpPr>
          <p:cNvPr id="32" name="TextBox 31">
            <a:extLst>
              <a:ext uri="{FF2B5EF4-FFF2-40B4-BE49-F238E27FC236}">
                <a16:creationId xmlns:a16="http://schemas.microsoft.com/office/drawing/2014/main" id="{1BBE8577-1EA9-4EAF-A1D7-549D6E9955F2}"/>
              </a:ext>
            </a:extLst>
          </p:cNvPr>
          <p:cNvSpPr txBox="1"/>
          <p:nvPr/>
        </p:nvSpPr>
        <p:spPr bwMode="auto">
          <a:xfrm>
            <a:off x="6309949" y="3377395"/>
            <a:ext cx="5854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1.0</a:t>
            </a:r>
          </a:p>
        </p:txBody>
      </p:sp>
      <p:sp>
        <p:nvSpPr>
          <p:cNvPr id="33" name="TextBox 32">
            <a:extLst>
              <a:ext uri="{FF2B5EF4-FFF2-40B4-BE49-F238E27FC236}">
                <a16:creationId xmlns:a16="http://schemas.microsoft.com/office/drawing/2014/main" id="{1715853F-5663-459E-96F5-D7F9D623619C}"/>
              </a:ext>
            </a:extLst>
          </p:cNvPr>
          <p:cNvSpPr txBox="1"/>
          <p:nvPr/>
        </p:nvSpPr>
        <p:spPr bwMode="auto">
          <a:xfrm>
            <a:off x="6891197" y="3377395"/>
            <a:ext cx="5854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1.1</a:t>
            </a:r>
          </a:p>
        </p:txBody>
      </p:sp>
      <p:sp>
        <p:nvSpPr>
          <p:cNvPr id="34" name="TextBox 33">
            <a:extLst>
              <a:ext uri="{FF2B5EF4-FFF2-40B4-BE49-F238E27FC236}">
                <a16:creationId xmlns:a16="http://schemas.microsoft.com/office/drawing/2014/main" id="{5BBC781D-F7D8-40C3-9814-E55ED5B1AC99}"/>
              </a:ext>
            </a:extLst>
          </p:cNvPr>
          <p:cNvSpPr txBox="1"/>
          <p:nvPr/>
        </p:nvSpPr>
        <p:spPr bwMode="auto">
          <a:xfrm>
            <a:off x="7472445" y="3377395"/>
            <a:ext cx="5854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a:t>
            </a:r>
          </a:p>
        </p:txBody>
      </p:sp>
      <p:sp>
        <p:nvSpPr>
          <p:cNvPr id="35" name="TextBox 34">
            <a:extLst>
              <a:ext uri="{FF2B5EF4-FFF2-40B4-BE49-F238E27FC236}">
                <a16:creationId xmlns:a16="http://schemas.microsoft.com/office/drawing/2014/main" id="{A17D4125-7704-4E0D-8B1D-E24BA2CCAF99}"/>
              </a:ext>
            </a:extLst>
          </p:cNvPr>
          <p:cNvSpPr txBox="1"/>
          <p:nvPr/>
        </p:nvSpPr>
        <p:spPr bwMode="auto">
          <a:xfrm>
            <a:off x="8053688" y="3377395"/>
            <a:ext cx="5854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1.3</a:t>
            </a:r>
          </a:p>
        </p:txBody>
      </p:sp>
      <p:sp>
        <p:nvSpPr>
          <p:cNvPr id="36" name="Oval 35">
            <a:extLst>
              <a:ext uri="{FF2B5EF4-FFF2-40B4-BE49-F238E27FC236}">
                <a16:creationId xmlns:a16="http://schemas.microsoft.com/office/drawing/2014/main" id="{F610B510-6301-48D2-A0CD-BAFBA38D9849}"/>
              </a:ext>
            </a:extLst>
          </p:cNvPr>
          <p:cNvSpPr/>
          <p:nvPr/>
        </p:nvSpPr>
        <p:spPr bwMode="auto">
          <a:xfrm>
            <a:off x="4025669" y="3353831"/>
            <a:ext cx="504000" cy="504000"/>
          </a:xfrm>
          <a:prstGeom prst="ellipse">
            <a:avLst/>
          </a:prstGeom>
          <a:noFill/>
          <a:ln w="28575">
            <a:solidFill>
              <a:srgbClr val="02628C"/>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37" name="TextBox 36">
            <a:extLst>
              <a:ext uri="{FF2B5EF4-FFF2-40B4-BE49-F238E27FC236}">
                <a16:creationId xmlns:a16="http://schemas.microsoft.com/office/drawing/2014/main" id="{CBA02F12-3107-4788-A24C-060CB8AE9935}"/>
              </a:ext>
            </a:extLst>
          </p:cNvPr>
          <p:cNvSpPr txBox="1"/>
          <p:nvPr/>
        </p:nvSpPr>
        <p:spPr bwMode="auto">
          <a:xfrm>
            <a:off x="614496" y="3755817"/>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0</a:t>
            </a:r>
          </a:p>
        </p:txBody>
      </p:sp>
      <p:sp>
        <p:nvSpPr>
          <p:cNvPr id="38" name="TextBox 37">
            <a:extLst>
              <a:ext uri="{FF2B5EF4-FFF2-40B4-BE49-F238E27FC236}">
                <a16:creationId xmlns:a16="http://schemas.microsoft.com/office/drawing/2014/main" id="{B0C1F913-16E8-4E04-BDCE-8ECB8B98FEB0}"/>
              </a:ext>
            </a:extLst>
          </p:cNvPr>
          <p:cNvSpPr txBox="1"/>
          <p:nvPr/>
        </p:nvSpPr>
        <p:spPr bwMode="auto">
          <a:xfrm>
            <a:off x="6426969" y="3755817"/>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Tree>
    <p:extLst>
      <p:ext uri="{BB962C8B-B14F-4D97-AF65-F5344CB8AC3E}">
        <p14:creationId xmlns:p14="http://schemas.microsoft.com/office/powerpoint/2010/main" val="370183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right)">
                                      <p:cBhvr>
                                        <p:cTn id="28" dur="500"/>
                                        <p:tgtEl>
                                          <p:spTgt spid="18"/>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3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3BE8C7-A8EB-4A66-A76A-DDC80B369C05}"/>
              </a:ext>
            </a:extLst>
          </p:cNvPr>
          <p:cNvSpPr>
            <a:spLocks noGrp="1"/>
          </p:cNvSpPr>
          <p:nvPr>
            <p:ph type="body" sz="quarter" idx="11"/>
          </p:nvPr>
        </p:nvSpPr>
        <p:spPr/>
        <p:txBody>
          <a:bodyPr/>
          <a:lstStyle/>
          <a:p>
            <a:r>
              <a:rPr lang="en-GB" dirty="0"/>
              <a:t>1.23 Tenths – step 5:4</a:t>
            </a:r>
          </a:p>
        </p:txBody>
      </p:sp>
      <p:sp>
        <p:nvSpPr>
          <p:cNvPr id="9" name="TextBox 8">
            <a:extLst>
              <a:ext uri="{FF2B5EF4-FFF2-40B4-BE49-F238E27FC236}">
                <a16:creationId xmlns:a16="http://schemas.microsoft.com/office/drawing/2014/main" id="{101CA905-FFD0-4B72-92D3-6735CAF01856}"/>
              </a:ext>
            </a:extLst>
          </p:cNvPr>
          <p:cNvSpPr txBox="1"/>
          <p:nvPr/>
        </p:nvSpPr>
        <p:spPr bwMode="auto">
          <a:xfrm>
            <a:off x="4357228" y="1529007"/>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32</a:t>
            </a:r>
          </a:p>
        </p:txBody>
      </p:sp>
      <p:sp>
        <p:nvSpPr>
          <p:cNvPr id="12" name="TextBox 11">
            <a:extLst>
              <a:ext uri="{FF2B5EF4-FFF2-40B4-BE49-F238E27FC236}">
                <a16:creationId xmlns:a16="http://schemas.microsoft.com/office/drawing/2014/main" id="{F701703F-5F5D-48B5-A64C-4451DC998F74}"/>
              </a:ext>
            </a:extLst>
          </p:cNvPr>
          <p:cNvSpPr txBox="1"/>
          <p:nvPr/>
        </p:nvSpPr>
        <p:spPr bwMode="auto">
          <a:xfrm>
            <a:off x="3202315" y="2333410"/>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panose="020B0503030403020204" pitchFamily="34" charset="0"/>
                <a:ea typeface="Myriad Pro Semibold" charset="0"/>
                <a:cs typeface="Myriad Pro Semibold" charset="0"/>
              </a:rPr>
              <a:t>75</a:t>
            </a:r>
          </a:p>
        </p:txBody>
      </p:sp>
      <p:sp>
        <p:nvSpPr>
          <p:cNvPr id="15" name="Rectangle: Rounded Corners 14">
            <a:extLst>
              <a:ext uri="{FF2B5EF4-FFF2-40B4-BE49-F238E27FC236}">
                <a16:creationId xmlns:a16="http://schemas.microsoft.com/office/drawing/2014/main" id="{079A8982-3852-4D9D-BF8C-74CAB94E8740}"/>
              </a:ext>
            </a:extLst>
          </p:cNvPr>
          <p:cNvSpPr/>
          <p:nvPr/>
        </p:nvSpPr>
        <p:spPr bwMode="auto">
          <a:xfrm rot="2556595">
            <a:off x="3196925" y="1891529"/>
            <a:ext cx="1563771" cy="444622"/>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6" name="TextBox 15">
            <a:extLst>
              <a:ext uri="{FF2B5EF4-FFF2-40B4-BE49-F238E27FC236}">
                <a16:creationId xmlns:a16="http://schemas.microsoft.com/office/drawing/2014/main" id="{A80E9CD8-C19C-4BD1-AF5E-D8CE7A2BECD3}"/>
              </a:ext>
            </a:extLst>
          </p:cNvPr>
          <p:cNvSpPr txBox="1"/>
          <p:nvPr/>
        </p:nvSpPr>
        <p:spPr bwMode="auto">
          <a:xfrm>
            <a:off x="3341841" y="1529449"/>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45</a:t>
            </a:r>
          </a:p>
        </p:txBody>
      </p:sp>
      <p:sp>
        <p:nvSpPr>
          <p:cNvPr id="17" name="TextBox 16">
            <a:extLst>
              <a:ext uri="{FF2B5EF4-FFF2-40B4-BE49-F238E27FC236}">
                <a16:creationId xmlns:a16="http://schemas.microsoft.com/office/drawing/2014/main" id="{1155F92B-34AB-4CB9-AEA7-8B1FB797C81C}"/>
              </a:ext>
            </a:extLst>
          </p:cNvPr>
          <p:cNvSpPr txBox="1"/>
          <p:nvPr/>
        </p:nvSpPr>
        <p:spPr bwMode="auto">
          <a:xfrm>
            <a:off x="4120966" y="2242165"/>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30</a:t>
            </a:r>
          </a:p>
        </p:txBody>
      </p:sp>
      <p:sp>
        <p:nvSpPr>
          <p:cNvPr id="18" name="TextBox 17">
            <a:extLst>
              <a:ext uri="{FF2B5EF4-FFF2-40B4-BE49-F238E27FC236}">
                <a16:creationId xmlns:a16="http://schemas.microsoft.com/office/drawing/2014/main" id="{01248C05-0423-4E38-A1CC-4A4F76380622}"/>
              </a:ext>
            </a:extLst>
          </p:cNvPr>
          <p:cNvSpPr txBox="1"/>
          <p:nvPr/>
        </p:nvSpPr>
        <p:spPr bwMode="auto">
          <a:xfrm>
            <a:off x="4646417" y="2242165"/>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cxnSp>
        <p:nvCxnSpPr>
          <p:cNvPr id="19" name="Straight Arrow Connector 18">
            <a:extLst>
              <a:ext uri="{FF2B5EF4-FFF2-40B4-BE49-F238E27FC236}">
                <a16:creationId xmlns:a16="http://schemas.microsoft.com/office/drawing/2014/main" id="{DECEC02C-96AD-4457-BEAA-CAAC15079CBA}"/>
              </a:ext>
            </a:extLst>
          </p:cNvPr>
          <p:cNvCxnSpPr>
            <a:cxnSpLocks/>
          </p:cNvCxnSpPr>
          <p:nvPr/>
        </p:nvCxnSpPr>
        <p:spPr bwMode="auto">
          <a:xfrm flipH="1">
            <a:off x="4372616" y="1959327"/>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id="{D7867882-FE6F-4E20-BEB1-9F0FA7CB1029}"/>
              </a:ext>
            </a:extLst>
          </p:cNvPr>
          <p:cNvCxnSpPr>
            <a:cxnSpLocks/>
          </p:cNvCxnSpPr>
          <p:nvPr/>
        </p:nvCxnSpPr>
        <p:spPr bwMode="auto">
          <a:xfrm>
            <a:off x="4687255" y="1959327"/>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a:extLst>
              <a:ext uri="{FF2B5EF4-FFF2-40B4-BE49-F238E27FC236}">
                <a16:creationId xmlns:a16="http://schemas.microsoft.com/office/drawing/2014/main" id="{344823C4-C03B-415F-88C1-B60DD18C9A87}"/>
              </a:ext>
            </a:extLst>
          </p:cNvPr>
          <p:cNvSpPr txBox="1"/>
          <p:nvPr/>
        </p:nvSpPr>
        <p:spPr bwMode="auto">
          <a:xfrm>
            <a:off x="5369007" y="1529007"/>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77</a:t>
            </a:r>
          </a:p>
        </p:txBody>
      </p:sp>
      <p:sp>
        <p:nvSpPr>
          <p:cNvPr id="22" name="TextBox 21">
            <a:extLst>
              <a:ext uri="{FF2B5EF4-FFF2-40B4-BE49-F238E27FC236}">
                <a16:creationId xmlns:a16="http://schemas.microsoft.com/office/drawing/2014/main" id="{4427BB02-51EF-4810-9792-8208F57FF01F}"/>
              </a:ext>
            </a:extLst>
          </p:cNvPr>
          <p:cNvSpPr txBox="1"/>
          <p:nvPr/>
        </p:nvSpPr>
        <p:spPr bwMode="auto">
          <a:xfrm>
            <a:off x="3915024" y="1529007"/>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23" name="TextBox 22">
            <a:extLst>
              <a:ext uri="{FF2B5EF4-FFF2-40B4-BE49-F238E27FC236}">
                <a16:creationId xmlns:a16="http://schemas.microsoft.com/office/drawing/2014/main" id="{5F142642-941C-4FEE-94C8-B8762DE9C3D4}"/>
              </a:ext>
            </a:extLst>
          </p:cNvPr>
          <p:cNvSpPr txBox="1"/>
          <p:nvPr/>
        </p:nvSpPr>
        <p:spPr bwMode="auto">
          <a:xfrm>
            <a:off x="4923372" y="1529007"/>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panose="020B0503030403020204" pitchFamily="34" charset="0"/>
                <a:ea typeface="Myriad Pro Semibold" charset="0"/>
                <a:cs typeface="Myriad Pro Semibold" charset="0"/>
              </a:rPr>
              <a:t>=</a:t>
            </a:r>
          </a:p>
        </p:txBody>
      </p:sp>
      <p:sp>
        <p:nvSpPr>
          <p:cNvPr id="41" name="TextBox 40">
            <a:extLst>
              <a:ext uri="{FF2B5EF4-FFF2-40B4-BE49-F238E27FC236}">
                <a16:creationId xmlns:a16="http://schemas.microsoft.com/office/drawing/2014/main" id="{EF4181F4-7BB4-4903-9CB5-DCBAA71A6898}"/>
              </a:ext>
            </a:extLst>
          </p:cNvPr>
          <p:cNvSpPr txBox="1"/>
          <p:nvPr/>
        </p:nvSpPr>
        <p:spPr bwMode="auto">
          <a:xfrm>
            <a:off x="3022254" y="4710399"/>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rgbClr val="E72420"/>
                </a:solidFill>
                <a:latin typeface="Myriad Pro" panose="020B0503030403020204" pitchFamily="34" charset="0"/>
                <a:ea typeface="Myriad Pro Semibold" charset="0"/>
                <a:cs typeface="Myriad Pro Semibold" charset="0"/>
              </a:rPr>
              <a:t>7.5</a:t>
            </a:r>
          </a:p>
        </p:txBody>
      </p:sp>
      <p:sp>
        <p:nvSpPr>
          <p:cNvPr id="42" name="Rectangle: Rounded Corners 41">
            <a:extLst>
              <a:ext uri="{FF2B5EF4-FFF2-40B4-BE49-F238E27FC236}">
                <a16:creationId xmlns:a16="http://schemas.microsoft.com/office/drawing/2014/main" id="{FEC20F47-E97D-4EA5-9DA7-91199422C4EE}"/>
              </a:ext>
            </a:extLst>
          </p:cNvPr>
          <p:cNvSpPr/>
          <p:nvPr/>
        </p:nvSpPr>
        <p:spPr bwMode="auto">
          <a:xfrm rot="2567587">
            <a:off x="3103395" y="4207314"/>
            <a:ext cx="1563771" cy="521154"/>
          </a:xfrm>
          <a:prstGeom prst="roundRect">
            <a:avLst>
              <a:gd name="adj" fmla="val 50000"/>
            </a:avLst>
          </a:prstGeom>
          <a:noFill/>
          <a:ln w="19050" cap="flat" cmpd="sng" algn="ctr">
            <a:solidFill>
              <a:srgbClr val="E7242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4" name="TextBox 43">
            <a:extLst>
              <a:ext uri="{FF2B5EF4-FFF2-40B4-BE49-F238E27FC236}">
                <a16:creationId xmlns:a16="http://schemas.microsoft.com/office/drawing/2014/main" id="{38E18078-A174-46E1-B14F-48803A5809CB}"/>
              </a:ext>
            </a:extLst>
          </p:cNvPr>
          <p:cNvSpPr txBox="1"/>
          <p:nvPr/>
        </p:nvSpPr>
        <p:spPr bwMode="auto">
          <a:xfrm>
            <a:off x="4076836" y="4567488"/>
            <a:ext cx="341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a:t>
            </a:r>
          </a:p>
        </p:txBody>
      </p:sp>
      <p:sp>
        <p:nvSpPr>
          <p:cNvPr id="45" name="TextBox 44">
            <a:extLst>
              <a:ext uri="{FF2B5EF4-FFF2-40B4-BE49-F238E27FC236}">
                <a16:creationId xmlns:a16="http://schemas.microsoft.com/office/drawing/2014/main" id="{3F6C475D-AC95-4341-9857-55BB688E2D37}"/>
              </a:ext>
            </a:extLst>
          </p:cNvPr>
          <p:cNvSpPr txBox="1"/>
          <p:nvPr/>
        </p:nvSpPr>
        <p:spPr bwMode="auto">
          <a:xfrm>
            <a:off x="4540133" y="4567488"/>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0.2</a:t>
            </a:r>
          </a:p>
        </p:txBody>
      </p:sp>
      <p:cxnSp>
        <p:nvCxnSpPr>
          <p:cNvPr id="46" name="Straight Arrow Connector 45">
            <a:extLst>
              <a:ext uri="{FF2B5EF4-FFF2-40B4-BE49-F238E27FC236}">
                <a16:creationId xmlns:a16="http://schemas.microsoft.com/office/drawing/2014/main" id="{0C7FC280-FFFD-4155-8219-1B6948DC0F79}"/>
              </a:ext>
            </a:extLst>
          </p:cNvPr>
          <p:cNvCxnSpPr>
            <a:cxnSpLocks/>
          </p:cNvCxnSpPr>
          <p:nvPr/>
        </p:nvCxnSpPr>
        <p:spPr bwMode="auto">
          <a:xfrm flipH="1">
            <a:off x="4294389" y="4284650"/>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Arrow Connector 46">
            <a:extLst>
              <a:ext uri="{FF2B5EF4-FFF2-40B4-BE49-F238E27FC236}">
                <a16:creationId xmlns:a16="http://schemas.microsoft.com/office/drawing/2014/main" id="{F94FACA0-4969-40D4-9A79-D5506E09518D}"/>
              </a:ext>
            </a:extLst>
          </p:cNvPr>
          <p:cNvCxnSpPr>
            <a:cxnSpLocks/>
          </p:cNvCxnSpPr>
          <p:nvPr/>
        </p:nvCxnSpPr>
        <p:spPr bwMode="auto">
          <a:xfrm>
            <a:off x="4609028" y="4284650"/>
            <a:ext cx="124304" cy="274109"/>
          </a:xfrm>
          <a:prstGeom prst="straightConnector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Box 47">
            <a:extLst>
              <a:ext uri="{FF2B5EF4-FFF2-40B4-BE49-F238E27FC236}">
                <a16:creationId xmlns:a16="http://schemas.microsoft.com/office/drawing/2014/main" id="{C8222B34-AD20-44C8-9FD4-65D27C6D9FAF}"/>
              </a:ext>
            </a:extLst>
          </p:cNvPr>
          <p:cNvSpPr txBox="1"/>
          <p:nvPr/>
        </p:nvSpPr>
        <p:spPr bwMode="auto">
          <a:xfrm>
            <a:off x="5258720" y="3854330"/>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7.7</a:t>
            </a:r>
          </a:p>
        </p:txBody>
      </p:sp>
      <p:grpSp>
        <p:nvGrpSpPr>
          <p:cNvPr id="52" name="Group 51">
            <a:extLst>
              <a:ext uri="{FF2B5EF4-FFF2-40B4-BE49-F238E27FC236}">
                <a16:creationId xmlns:a16="http://schemas.microsoft.com/office/drawing/2014/main" id="{E276F64B-23EC-40CD-98CC-EA4E5F4F6A2D}"/>
              </a:ext>
            </a:extLst>
          </p:cNvPr>
          <p:cNvGrpSpPr/>
          <p:nvPr/>
        </p:nvGrpSpPr>
        <p:grpSpPr>
          <a:xfrm>
            <a:off x="3231554" y="3854330"/>
            <a:ext cx="1578362" cy="462107"/>
            <a:chOff x="3231554" y="3854330"/>
            <a:chExt cx="1578362" cy="462107"/>
          </a:xfrm>
        </p:grpSpPr>
        <p:sp>
          <p:nvSpPr>
            <p:cNvPr id="40" name="TextBox 39">
              <a:extLst>
                <a:ext uri="{FF2B5EF4-FFF2-40B4-BE49-F238E27FC236}">
                  <a16:creationId xmlns:a16="http://schemas.microsoft.com/office/drawing/2014/main" id="{29FC8026-C7C5-47E2-945B-68A1542BD1D7}"/>
                </a:ext>
              </a:extLst>
            </p:cNvPr>
            <p:cNvSpPr txBox="1"/>
            <p:nvPr/>
          </p:nvSpPr>
          <p:spPr bwMode="auto">
            <a:xfrm>
              <a:off x="4246941" y="3854330"/>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3.2</a:t>
              </a:r>
            </a:p>
          </p:txBody>
        </p:sp>
        <p:sp>
          <p:nvSpPr>
            <p:cNvPr id="43" name="TextBox 42">
              <a:extLst>
                <a:ext uri="{FF2B5EF4-FFF2-40B4-BE49-F238E27FC236}">
                  <a16:creationId xmlns:a16="http://schemas.microsoft.com/office/drawing/2014/main" id="{1E75F6FA-C8C7-4D92-90F0-3C299C8C28D8}"/>
                </a:ext>
              </a:extLst>
            </p:cNvPr>
            <p:cNvSpPr txBox="1"/>
            <p:nvPr/>
          </p:nvSpPr>
          <p:spPr bwMode="auto">
            <a:xfrm>
              <a:off x="3231554" y="3854772"/>
              <a:ext cx="562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4.5</a:t>
              </a:r>
            </a:p>
          </p:txBody>
        </p:sp>
        <p:sp>
          <p:nvSpPr>
            <p:cNvPr id="49" name="TextBox 48">
              <a:extLst>
                <a:ext uri="{FF2B5EF4-FFF2-40B4-BE49-F238E27FC236}">
                  <a16:creationId xmlns:a16="http://schemas.microsoft.com/office/drawing/2014/main" id="{308BC070-CE04-47CA-ADE1-91D612112B42}"/>
                </a:ext>
              </a:extLst>
            </p:cNvPr>
            <p:cNvSpPr txBox="1"/>
            <p:nvPr/>
          </p:nvSpPr>
          <p:spPr bwMode="auto">
            <a:xfrm>
              <a:off x="3836797" y="3854330"/>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a:t>
              </a:r>
            </a:p>
          </p:txBody>
        </p:sp>
      </p:grpSp>
      <p:sp>
        <p:nvSpPr>
          <p:cNvPr id="50" name="TextBox 49">
            <a:extLst>
              <a:ext uri="{FF2B5EF4-FFF2-40B4-BE49-F238E27FC236}">
                <a16:creationId xmlns:a16="http://schemas.microsoft.com/office/drawing/2014/main" id="{D55EE234-21E0-41B2-8F36-284A3CE255DC}"/>
              </a:ext>
            </a:extLst>
          </p:cNvPr>
          <p:cNvSpPr txBox="1"/>
          <p:nvPr/>
        </p:nvSpPr>
        <p:spPr bwMode="auto">
          <a:xfrm>
            <a:off x="4845145" y="3854330"/>
            <a:ext cx="3674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r">
              <a:buClr>
                <a:srgbClr val="82CBDD"/>
              </a:buClr>
              <a:buNone/>
            </a:pPr>
            <a:r>
              <a:rPr lang="en-GB" sz="2400" dirty="0">
                <a:latin typeface="Myriad Pro" panose="020B0503030403020204" pitchFamily="34" charset="0"/>
                <a:ea typeface="Myriad Pro Semibold" charset="0"/>
                <a:cs typeface="Myriad Pro Semibold" charset="0"/>
              </a:rPr>
              <a:t>=</a:t>
            </a:r>
          </a:p>
        </p:txBody>
      </p:sp>
      <p:cxnSp>
        <p:nvCxnSpPr>
          <p:cNvPr id="4" name="Straight Arrow Connector 3">
            <a:extLst>
              <a:ext uri="{FF2B5EF4-FFF2-40B4-BE49-F238E27FC236}">
                <a16:creationId xmlns:a16="http://schemas.microsoft.com/office/drawing/2014/main" id="{D0029D05-CE6F-4A1A-B892-613E31809E4E}"/>
              </a:ext>
            </a:extLst>
          </p:cNvPr>
          <p:cNvCxnSpPr>
            <a:cxnSpLocks/>
          </p:cNvCxnSpPr>
          <p:nvPr/>
        </p:nvCxnSpPr>
        <p:spPr bwMode="auto">
          <a:xfrm flipH="1">
            <a:off x="3631966" y="2267375"/>
            <a:ext cx="183669" cy="183669"/>
          </a:xfrm>
          <a:prstGeom prst="straightConnector1">
            <a:avLst/>
          </a:prstGeom>
          <a:noFill/>
          <a:ln w="19050">
            <a:solidFill>
              <a:srgbClr val="E72420"/>
            </a:solidFill>
            <a:tailEnd type="triangle" w="lg" len="lg"/>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1" name="Straight Arrow Connector 30">
            <a:extLst>
              <a:ext uri="{FF2B5EF4-FFF2-40B4-BE49-F238E27FC236}">
                <a16:creationId xmlns:a16="http://schemas.microsoft.com/office/drawing/2014/main" id="{E81A71FF-8654-4D0A-BB19-D1AFCEA19E1C}"/>
              </a:ext>
            </a:extLst>
          </p:cNvPr>
          <p:cNvCxnSpPr>
            <a:cxnSpLocks/>
          </p:cNvCxnSpPr>
          <p:nvPr/>
        </p:nvCxnSpPr>
        <p:spPr bwMode="auto">
          <a:xfrm flipH="1">
            <a:off x="3513612" y="4650862"/>
            <a:ext cx="183669" cy="183669"/>
          </a:xfrm>
          <a:prstGeom prst="straightConnector1">
            <a:avLst/>
          </a:prstGeom>
          <a:noFill/>
          <a:ln w="19050">
            <a:solidFill>
              <a:srgbClr val="E72420"/>
            </a:solidFill>
            <a:tailEnd type="triangle" w="lg" len="lg"/>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6665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2" presetClass="entr" presetSubtype="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up)">
                                      <p:cBhvr>
                                        <p:cTn id="10" dur="500"/>
                                        <p:tgtEl>
                                          <p:spTgt spid="2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up)">
                                      <p:cBhvr>
                                        <p:cTn id="48" dur="500"/>
                                        <p:tgtEl>
                                          <p:spTgt spid="46"/>
                                        </p:tgtEl>
                                      </p:cBhvr>
                                    </p:animEffect>
                                  </p:childTnLst>
                                </p:cTn>
                              </p:par>
                              <p:par>
                                <p:cTn id="49" presetID="22" presetClass="entr" presetSubtype="1" fill="hold"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up)">
                                      <p:cBhvr>
                                        <p:cTn id="51" dur="500"/>
                                        <p:tgtEl>
                                          <p:spTgt spid="47"/>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5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500"/>
                                        <p:tgtEl>
                                          <p:spTgt spid="41"/>
                                        </p:tgtEl>
                                      </p:cBhvr>
                                    </p:animEffect>
                                  </p:childTnLst>
                                </p:cTn>
                              </p:par>
                              <p:par>
                                <p:cTn id="69" presetID="10" presetClass="entr" presetSubtype="0"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fade">
                                      <p:cBhvr>
                                        <p:cTn id="76" dur="500"/>
                                        <p:tgtEl>
                                          <p:spTgt spid="4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fade">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17" grpId="0"/>
      <p:bldP spid="18" grpId="0"/>
      <p:bldP spid="21" grpId="0"/>
      <p:bldP spid="23" grpId="0"/>
      <p:bldP spid="41" grpId="0"/>
      <p:bldP spid="42" grpId="0" animBg="1"/>
      <p:bldP spid="44" grpId="0"/>
      <p:bldP spid="45" grpId="0"/>
      <p:bldP spid="48" grpId="0"/>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1.23 Tenths – step 1:1</a:t>
            </a:r>
          </a:p>
        </p:txBody>
      </p:sp>
      <p:pic>
        <p:nvPicPr>
          <p:cNvPr id="5122" name="Picture 2" descr="C:\Users\Liam\Documents\Design\NCETM\04 Images for B1 PPTs\Final PNG files\ncetm_mm_sp1_se22_aw0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812" y="2708920"/>
            <a:ext cx="7936377" cy="1774355"/>
          </a:xfrm>
          <a:prstGeom prst="rect">
            <a:avLst/>
          </a:prstGeom>
          <a:noFill/>
        </p:spPr>
      </p:pic>
      <p:sp>
        <p:nvSpPr>
          <p:cNvPr id="9" name="Rectangle 8"/>
          <p:cNvSpPr/>
          <p:nvPr/>
        </p:nvSpPr>
        <p:spPr bwMode="auto">
          <a:xfrm>
            <a:off x="827584" y="3603600"/>
            <a:ext cx="720080" cy="812250"/>
          </a:xfrm>
          <a:prstGeom prst="rect">
            <a:avLst/>
          </a:prstGeom>
          <a:solidFill>
            <a:srgbClr val="FF99FF"/>
          </a:solid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nvGrpSpPr>
          <p:cNvPr id="10" name="Group 9"/>
          <p:cNvGrpSpPr/>
          <p:nvPr/>
        </p:nvGrpSpPr>
        <p:grpSpPr>
          <a:xfrm>
            <a:off x="514800" y="3645024"/>
            <a:ext cx="1368152" cy="691863"/>
            <a:chOff x="1259632" y="3645024"/>
            <a:chExt cx="1368152" cy="691863"/>
          </a:xfrm>
        </p:grpSpPr>
        <p:sp>
          <p:nvSpPr>
            <p:cNvPr id="6" name="TextBox 5"/>
            <p:cNvSpPr txBox="1"/>
            <p:nvPr/>
          </p:nvSpPr>
          <p:spPr bwMode="auto">
            <a:xfrm>
              <a:off x="1259632" y="3645024"/>
              <a:ext cx="1368152"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lgn="ctr">
                <a:buClr>
                  <a:srgbClr val="82CBDD"/>
                </a:buClr>
                <a:buNone/>
              </a:pPr>
              <a:r>
                <a:rPr lang="en-GB" sz="2200" spc="30" dirty="0">
                  <a:solidFill>
                    <a:schemeClr val="accent5">
                      <a:lumMod val="10000"/>
                    </a:schemeClr>
                  </a:solidFill>
                  <a:latin typeface="Myriad Pro Semibold" charset="0"/>
                  <a:ea typeface="Myriad Pro Semibold" charset="0"/>
                  <a:cs typeface="Myriad Pro Semibold" charset="0"/>
                </a:rPr>
                <a:t>one</a:t>
              </a:r>
            </a:p>
          </p:txBody>
        </p:sp>
        <p:sp>
          <p:nvSpPr>
            <p:cNvPr id="7" name="Rectangle 6"/>
            <p:cNvSpPr>
              <a:spLocks noChangeAspect="1"/>
            </p:cNvSpPr>
            <p:nvPr/>
          </p:nvSpPr>
          <p:spPr>
            <a:xfrm>
              <a:off x="1518035" y="3906000"/>
              <a:ext cx="845104" cy="430887"/>
            </a:xfrm>
            <a:prstGeom prst="rect">
              <a:avLst/>
            </a:prstGeom>
          </p:spPr>
          <p:txBody>
            <a:bodyPr wrap="none">
              <a:spAutoFit/>
            </a:bodyPr>
            <a:lstStyle/>
            <a:p>
              <a:pPr marL="457200" indent="-457200" algn="ctr">
                <a:buClr>
                  <a:srgbClr val="82CBDD"/>
                </a:buClr>
                <a:buNone/>
              </a:pPr>
              <a:r>
                <a:rPr lang="en-GB" sz="2200" spc="30" dirty="0">
                  <a:solidFill>
                    <a:schemeClr val="accent5">
                      <a:lumMod val="10000"/>
                    </a:schemeClr>
                  </a:solidFill>
                  <a:latin typeface="Myriad Pro Semibold" charset="0"/>
                  <a:ea typeface="Myriad Pro Semibold" charset="0"/>
                  <a:cs typeface="Myriad Pro Semibold" charset="0"/>
                </a:rPr>
                <a:t>tenth</a:t>
              </a:r>
            </a:p>
          </p:txBody>
        </p:sp>
      </p:gr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1.23 Tenths – step 6:1</a:t>
            </a:r>
          </a:p>
        </p:txBody>
      </p:sp>
      <p:pic>
        <p:nvPicPr>
          <p:cNvPr id="47106" name="Picture 2" descr="C:\Users\Liam\Documents\Design\NCETM\04 Images for B1 PPTs\Final PNG files\ncetm_mm_sp1_se22_aw01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277" y="1782000"/>
            <a:ext cx="1289427" cy="720080"/>
          </a:xfrm>
          <a:prstGeom prst="rect">
            <a:avLst/>
          </a:prstGeom>
          <a:noFill/>
        </p:spPr>
      </p:pic>
      <p:pic>
        <p:nvPicPr>
          <p:cNvPr id="13" name="Picture 2" descr="C:\Users\Liam\Documents\Design\NCETM\04 Images for B1 PPTs\Final PNG files\ncetm_mm_sp1_se22_aw019.png"/>
          <p:cNvPicPr>
            <a:picLocks noChangeAspect="1" noChangeArrowheads="1"/>
          </p:cNvPicPr>
          <p:nvPr/>
        </p:nvPicPr>
        <p:blipFill>
          <a:blip r:embed="rId4" cstate="print">
            <a:extLst>
              <a:ext uri="{28A0092B-C50C-407E-A947-70E740481C1C}">
                <a14:useLocalDpi xmlns:a14="http://schemas.microsoft.com/office/drawing/2010/main" val="0"/>
              </a:ext>
            </a:extLst>
          </a:blip>
          <a:srcRect t="-9998"/>
          <a:stretch>
            <a:fillRect/>
          </a:stretch>
        </p:blipFill>
        <p:spPr bwMode="auto">
          <a:xfrm>
            <a:off x="1907704" y="1713600"/>
            <a:ext cx="6611302" cy="792088"/>
          </a:xfrm>
          <a:prstGeom prst="rect">
            <a:avLst/>
          </a:prstGeom>
          <a:noFill/>
        </p:spPr>
      </p:pic>
      <p:pic>
        <p:nvPicPr>
          <p:cNvPr id="14" name="Picture 2" descr="C:\Users\Liam\Documents\Design\NCETM\04 Images for B1 PPTs\Final PNG files\ncetm_mm_sp1_se22_aw01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7704" y="3211200"/>
            <a:ext cx="6611302" cy="1368152"/>
          </a:xfrm>
          <a:prstGeom prst="rect">
            <a:avLst/>
          </a:prstGeom>
          <a:noFill/>
        </p:spPr>
      </p:pic>
      <p:pic>
        <p:nvPicPr>
          <p:cNvPr id="23" name="Picture 2" descr="C:\Users\Liam\Documents\Design\NCETM\04 Images for B1 PPTs\Final PNG files\ncetm_mm_sp1_se22_aw01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568" y="3211200"/>
            <a:ext cx="1224136" cy="1368152"/>
          </a:xfrm>
          <a:prstGeom prst="rect">
            <a:avLst/>
          </a:prstGeom>
          <a:noFill/>
        </p:spPr>
      </p:pic>
      <p:sp>
        <p:nvSpPr>
          <p:cNvPr id="22" name="Oval 21"/>
          <p:cNvSpPr/>
          <p:nvPr/>
        </p:nvSpPr>
        <p:spPr bwMode="auto">
          <a:xfrm>
            <a:off x="539552" y="2924944"/>
            <a:ext cx="1440160" cy="1440160"/>
          </a:xfrm>
          <a:prstGeom prst="ellipse">
            <a:avLst/>
          </a:prstGeom>
          <a:noFill/>
          <a:ln w="57150">
            <a:solidFill>
              <a:srgbClr val="00628C"/>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2" name="Oval 11"/>
          <p:cNvSpPr/>
          <p:nvPr/>
        </p:nvSpPr>
        <p:spPr bwMode="auto">
          <a:xfrm>
            <a:off x="504000" y="1340768"/>
            <a:ext cx="1440160" cy="1440160"/>
          </a:xfrm>
          <a:prstGeom prst="ellipse">
            <a:avLst/>
          </a:prstGeom>
          <a:noFill/>
          <a:ln w="57150">
            <a:solidFill>
              <a:srgbClr val="00628C"/>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24" name="Picture 2" descr="C:\Users\Liam\Documents\Design\NCETM\04 Images for B1 PPTs\Final PNG files\ncetm_mm_sp1_se22_aw019.png"/>
          <p:cNvPicPr>
            <a:picLocks noChangeAspect="1" noChangeArrowheads="1"/>
          </p:cNvPicPr>
          <p:nvPr/>
        </p:nvPicPr>
        <p:blipFill>
          <a:blip r:embed="rId7" cstate="print">
            <a:extLst>
              <a:ext uri="{28A0092B-C50C-407E-A947-70E740481C1C}">
                <a14:useLocalDpi xmlns:a14="http://schemas.microsoft.com/office/drawing/2010/main" val="0"/>
              </a:ext>
            </a:extLst>
          </a:blip>
          <a:srcRect l="-911" b="-92852"/>
          <a:stretch>
            <a:fillRect/>
          </a:stretch>
        </p:blipFill>
        <p:spPr bwMode="auto">
          <a:xfrm>
            <a:off x="539552" y="4725144"/>
            <a:ext cx="7979454" cy="1584176"/>
          </a:xfrm>
          <a:prstGeom prst="rect">
            <a:avLst/>
          </a:prstGeom>
          <a:noFill/>
        </p:spPr>
      </p:pic>
      <p:sp>
        <p:nvSpPr>
          <p:cNvPr id="25" name="Rectangle 24"/>
          <p:cNvSpPr/>
          <p:nvPr/>
        </p:nvSpPr>
        <p:spPr>
          <a:xfrm>
            <a:off x="648000" y="5559623"/>
            <a:ext cx="432048" cy="523220"/>
          </a:xfrm>
          <a:prstGeom prst="rect">
            <a:avLst/>
          </a:prstGeom>
          <a:noFill/>
        </p:spPr>
        <p:txBody>
          <a:bodyPr wrap="square">
            <a:spAutoFit/>
          </a:bodyPr>
          <a:lstStyle/>
          <a:p>
            <a:pPr>
              <a:buNone/>
            </a:pPr>
            <a:r>
              <a:rPr lang="en-GB" dirty="0">
                <a:latin typeface="Myriad Pro"/>
              </a:rPr>
              <a:t>0</a:t>
            </a:r>
          </a:p>
        </p:txBody>
      </p:sp>
      <p:sp>
        <p:nvSpPr>
          <p:cNvPr id="26" name="Rectangle 25"/>
          <p:cNvSpPr/>
          <p:nvPr/>
        </p:nvSpPr>
        <p:spPr>
          <a:xfrm>
            <a:off x="8100392" y="5589240"/>
            <a:ext cx="432048" cy="523220"/>
          </a:xfrm>
          <a:prstGeom prst="rect">
            <a:avLst/>
          </a:prstGeom>
          <a:noFill/>
        </p:spPr>
        <p:txBody>
          <a:bodyPr wrap="square">
            <a:spAutoFit/>
          </a:bodyPr>
          <a:lstStyle/>
          <a:p>
            <a:pPr>
              <a:buNone/>
            </a:pPr>
            <a:r>
              <a:rPr lang="en-GB" dirty="0">
                <a:latin typeface="Myriad Pro"/>
              </a:rPr>
              <a:t>1</a:t>
            </a:r>
            <a:endParaRPr lang="en-GB" sz="2400" dirty="0">
              <a:latin typeface="Myriad Pro"/>
            </a:endParaRPr>
          </a:p>
        </p:txBody>
      </p:sp>
      <p:sp>
        <p:nvSpPr>
          <p:cNvPr id="15" name="Arc 14"/>
          <p:cNvSpPr/>
          <p:nvPr/>
        </p:nvSpPr>
        <p:spPr bwMode="auto">
          <a:xfrm flipH="1">
            <a:off x="601200" y="5157192"/>
            <a:ext cx="72008" cy="504056"/>
          </a:xfrm>
          <a:prstGeom prst="arc">
            <a:avLst/>
          </a:prstGeom>
          <a:noFill/>
          <a:ln w="28575">
            <a:solidFill>
              <a:schemeClr val="bg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2" grpId="0" animBg="1"/>
      <p:bldP spid="25" grpId="0"/>
      <p:bldP spid="2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3635896" y="5631631"/>
            <a:ext cx="2016224" cy="461665"/>
            <a:chOff x="899592" y="4911551"/>
            <a:chExt cx="2016224" cy="461665"/>
          </a:xfrm>
        </p:grpSpPr>
        <p:sp>
          <p:nvSpPr>
            <p:cNvPr id="53" name="Rectangle 52"/>
            <p:cNvSpPr/>
            <p:nvPr/>
          </p:nvSpPr>
          <p:spPr bwMode="auto">
            <a:xfrm>
              <a:off x="899592" y="4941168"/>
              <a:ext cx="432048" cy="432048"/>
            </a:xfrm>
            <a:prstGeom prst="rect">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54" name="Rectangle 53"/>
            <p:cNvSpPr/>
            <p:nvPr/>
          </p:nvSpPr>
          <p:spPr bwMode="auto">
            <a:xfrm>
              <a:off x="2483768" y="4941168"/>
              <a:ext cx="432048" cy="432048"/>
            </a:xfrm>
            <a:prstGeom prst="rect">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55" name="Left Arrow 54"/>
            <p:cNvSpPr/>
            <p:nvPr/>
          </p:nvSpPr>
          <p:spPr bwMode="auto">
            <a:xfrm>
              <a:off x="1475656" y="5085184"/>
              <a:ext cx="216024" cy="144016"/>
            </a:xfrm>
            <a:prstGeom prst="leftArrow">
              <a:avLst/>
            </a:prstGeom>
            <a:solidFill>
              <a:schemeClr val="tx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56" name="Left Arrow 55"/>
            <p:cNvSpPr/>
            <p:nvPr/>
          </p:nvSpPr>
          <p:spPr bwMode="auto">
            <a:xfrm flipH="1">
              <a:off x="2132112" y="5085184"/>
              <a:ext cx="207640" cy="152400"/>
            </a:xfrm>
            <a:prstGeom prst="leftArrow">
              <a:avLst/>
            </a:prstGeom>
            <a:solidFill>
              <a:schemeClr val="tx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57" name="Rectangle 56"/>
            <p:cNvSpPr/>
            <p:nvPr/>
          </p:nvSpPr>
          <p:spPr>
            <a:xfrm>
              <a:off x="1728000" y="4911551"/>
              <a:ext cx="288032" cy="461665"/>
            </a:xfrm>
            <a:prstGeom prst="rect">
              <a:avLst/>
            </a:prstGeom>
          </p:spPr>
          <p:txBody>
            <a:bodyPr wrap="square">
              <a:spAutoFit/>
            </a:bodyPr>
            <a:lstStyle/>
            <a:p>
              <a:pPr>
                <a:buNone/>
              </a:pPr>
              <a:r>
                <a:rPr lang="en-GB" sz="2400" dirty="0">
                  <a:latin typeface="Myriad Pro"/>
                </a:rPr>
                <a:t>c</a:t>
              </a:r>
            </a:p>
          </p:txBody>
        </p:sp>
      </p:grpSp>
      <p:grpSp>
        <p:nvGrpSpPr>
          <p:cNvPr id="46" name="Group 45"/>
          <p:cNvGrpSpPr/>
          <p:nvPr/>
        </p:nvGrpSpPr>
        <p:grpSpPr>
          <a:xfrm>
            <a:off x="3635896" y="4941168"/>
            <a:ext cx="2016224" cy="461665"/>
            <a:chOff x="899592" y="4911551"/>
            <a:chExt cx="2016224" cy="461665"/>
          </a:xfrm>
        </p:grpSpPr>
        <p:sp>
          <p:nvSpPr>
            <p:cNvPr id="47" name="Rectangle 46"/>
            <p:cNvSpPr/>
            <p:nvPr/>
          </p:nvSpPr>
          <p:spPr bwMode="auto">
            <a:xfrm>
              <a:off x="899592" y="4941168"/>
              <a:ext cx="432048" cy="432048"/>
            </a:xfrm>
            <a:prstGeom prst="rect">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8" name="Rectangle 47"/>
            <p:cNvSpPr/>
            <p:nvPr/>
          </p:nvSpPr>
          <p:spPr bwMode="auto">
            <a:xfrm>
              <a:off x="2483768" y="4941168"/>
              <a:ext cx="432048" cy="432048"/>
            </a:xfrm>
            <a:prstGeom prst="rect">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9" name="Left Arrow 48"/>
            <p:cNvSpPr/>
            <p:nvPr/>
          </p:nvSpPr>
          <p:spPr bwMode="auto">
            <a:xfrm>
              <a:off x="1475656" y="5085184"/>
              <a:ext cx="216024" cy="144016"/>
            </a:xfrm>
            <a:prstGeom prst="leftArrow">
              <a:avLst/>
            </a:prstGeom>
            <a:solidFill>
              <a:schemeClr val="tx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50" name="Left Arrow 49"/>
            <p:cNvSpPr/>
            <p:nvPr/>
          </p:nvSpPr>
          <p:spPr bwMode="auto">
            <a:xfrm flipH="1">
              <a:off x="2132112" y="5085184"/>
              <a:ext cx="207640" cy="152400"/>
            </a:xfrm>
            <a:prstGeom prst="leftArrow">
              <a:avLst/>
            </a:prstGeom>
            <a:solidFill>
              <a:schemeClr val="tx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51" name="Rectangle 50"/>
            <p:cNvSpPr/>
            <p:nvPr/>
          </p:nvSpPr>
          <p:spPr>
            <a:xfrm>
              <a:off x="1728000" y="4911551"/>
              <a:ext cx="288032" cy="461665"/>
            </a:xfrm>
            <a:prstGeom prst="rect">
              <a:avLst/>
            </a:prstGeom>
          </p:spPr>
          <p:txBody>
            <a:bodyPr wrap="square">
              <a:spAutoFit/>
            </a:bodyPr>
            <a:lstStyle/>
            <a:p>
              <a:pPr>
                <a:buNone/>
              </a:pPr>
              <a:r>
                <a:rPr lang="en-GB" sz="2400" dirty="0">
                  <a:latin typeface="Myriad Pro"/>
                </a:rPr>
                <a:t>b</a:t>
              </a:r>
            </a:p>
          </p:txBody>
        </p:sp>
      </p:grpSp>
      <p:grpSp>
        <p:nvGrpSpPr>
          <p:cNvPr id="45" name="Group 44"/>
          <p:cNvGrpSpPr/>
          <p:nvPr/>
        </p:nvGrpSpPr>
        <p:grpSpPr>
          <a:xfrm>
            <a:off x="3635896" y="4263479"/>
            <a:ext cx="2016224" cy="461665"/>
            <a:chOff x="899592" y="4911551"/>
            <a:chExt cx="2016224" cy="461665"/>
          </a:xfrm>
        </p:grpSpPr>
        <p:sp>
          <p:nvSpPr>
            <p:cNvPr id="40" name="Rectangle 39"/>
            <p:cNvSpPr/>
            <p:nvPr/>
          </p:nvSpPr>
          <p:spPr bwMode="auto">
            <a:xfrm>
              <a:off x="899592" y="4941168"/>
              <a:ext cx="432048" cy="432048"/>
            </a:xfrm>
            <a:prstGeom prst="rect">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1" name="Rectangle 40"/>
            <p:cNvSpPr/>
            <p:nvPr/>
          </p:nvSpPr>
          <p:spPr bwMode="auto">
            <a:xfrm>
              <a:off x="2483768" y="4941168"/>
              <a:ext cx="432048" cy="432048"/>
            </a:xfrm>
            <a:prstGeom prst="rect">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2" name="Left Arrow 41"/>
            <p:cNvSpPr/>
            <p:nvPr/>
          </p:nvSpPr>
          <p:spPr bwMode="auto">
            <a:xfrm>
              <a:off x="1475656" y="5085184"/>
              <a:ext cx="216024" cy="144016"/>
            </a:xfrm>
            <a:prstGeom prst="leftArrow">
              <a:avLst/>
            </a:prstGeom>
            <a:solidFill>
              <a:schemeClr val="tx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3" name="Left Arrow 42"/>
            <p:cNvSpPr/>
            <p:nvPr/>
          </p:nvSpPr>
          <p:spPr bwMode="auto">
            <a:xfrm flipH="1">
              <a:off x="2132112" y="5085184"/>
              <a:ext cx="207640" cy="152400"/>
            </a:xfrm>
            <a:prstGeom prst="leftArrow">
              <a:avLst/>
            </a:prstGeom>
            <a:solidFill>
              <a:schemeClr val="tx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4" name="Rectangle 43"/>
            <p:cNvSpPr/>
            <p:nvPr/>
          </p:nvSpPr>
          <p:spPr>
            <a:xfrm>
              <a:off x="1728000" y="4911551"/>
              <a:ext cx="288032" cy="461665"/>
            </a:xfrm>
            <a:prstGeom prst="rect">
              <a:avLst/>
            </a:prstGeom>
          </p:spPr>
          <p:txBody>
            <a:bodyPr wrap="square">
              <a:spAutoFit/>
            </a:bodyPr>
            <a:lstStyle/>
            <a:p>
              <a:pPr>
                <a:buNone/>
              </a:pPr>
              <a:r>
                <a:rPr lang="en-GB" sz="2400" dirty="0">
                  <a:latin typeface="Myriad Pro"/>
                </a:rPr>
                <a:t>a</a:t>
              </a:r>
            </a:p>
          </p:txBody>
        </p:sp>
      </p:grpSp>
      <p:sp>
        <p:nvSpPr>
          <p:cNvPr id="2" name="Text Placeholder 1"/>
          <p:cNvSpPr>
            <a:spLocks noGrp="1"/>
          </p:cNvSpPr>
          <p:nvPr>
            <p:ph type="body" sz="quarter" idx="11"/>
          </p:nvPr>
        </p:nvSpPr>
        <p:spPr/>
        <p:txBody>
          <a:bodyPr/>
          <a:lstStyle/>
          <a:p>
            <a:r>
              <a:rPr lang="en-GB" dirty="0"/>
              <a:t>1.23 Tenths – step 6:2</a:t>
            </a:r>
          </a:p>
        </p:txBody>
      </p:sp>
      <p:pic>
        <p:nvPicPr>
          <p:cNvPr id="48130" name="Picture 2" descr="C:\Users\Liam\Documents\Design\NCETM\04 Images for B1 PPTs\Final PNG files\ncetm_mm_sp1_se22_aw02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18277" y="3207544"/>
            <a:ext cx="7907446" cy="725512"/>
          </a:xfrm>
          <a:prstGeom prst="rect">
            <a:avLst/>
          </a:prstGeom>
          <a:noFill/>
        </p:spPr>
      </p:pic>
      <p:sp>
        <p:nvSpPr>
          <p:cNvPr id="15" name="Rectangle 14"/>
          <p:cNvSpPr/>
          <p:nvPr/>
        </p:nvSpPr>
        <p:spPr>
          <a:xfrm>
            <a:off x="863588" y="1052736"/>
            <a:ext cx="7416824" cy="830997"/>
          </a:xfrm>
          <a:prstGeom prst="rect">
            <a:avLst/>
          </a:prstGeom>
        </p:spPr>
        <p:txBody>
          <a:bodyPr wrap="square">
            <a:spAutoFit/>
          </a:bodyPr>
          <a:lstStyle/>
          <a:p>
            <a:pPr algn="ctr">
              <a:buNone/>
            </a:pPr>
            <a:r>
              <a:rPr lang="en-GB" sz="2400" dirty="0">
                <a:latin typeface="Myriad Pro"/>
              </a:rPr>
              <a:t>For each letter on the number line, say which two whole numbers the value is between.</a:t>
            </a:r>
          </a:p>
        </p:txBody>
      </p:sp>
      <p:sp>
        <p:nvSpPr>
          <p:cNvPr id="16" name="Rectangle 15"/>
          <p:cNvSpPr/>
          <p:nvPr/>
        </p:nvSpPr>
        <p:spPr bwMode="auto">
          <a:xfrm>
            <a:off x="611560" y="3105083"/>
            <a:ext cx="7920880" cy="110892"/>
          </a:xfrm>
          <a:prstGeom prst="rect">
            <a:avLst/>
          </a:prstGeom>
          <a:solidFill>
            <a:schemeClr val="bg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7" name="Picture 2" descr="C:\Users\Liam\Documents\Design\NCETM\04 Images for B1 PPTs\Final PNG files\ncetm_mm_sp1_se22_aw020.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132"/>
          <a:stretch/>
        </p:blipFill>
        <p:spPr bwMode="auto">
          <a:xfrm>
            <a:off x="2411760" y="2255924"/>
            <a:ext cx="576064" cy="957544"/>
          </a:xfrm>
          <a:prstGeom prst="rect">
            <a:avLst/>
          </a:prstGeom>
          <a:noFill/>
        </p:spPr>
      </p:pic>
      <p:sp>
        <p:nvSpPr>
          <p:cNvPr id="19" name="Rectangle 18"/>
          <p:cNvSpPr/>
          <p:nvPr/>
        </p:nvSpPr>
        <p:spPr>
          <a:xfrm>
            <a:off x="3671392" y="4284000"/>
            <a:ext cx="468560" cy="461665"/>
          </a:xfrm>
          <a:prstGeom prst="rect">
            <a:avLst/>
          </a:prstGeom>
        </p:spPr>
        <p:txBody>
          <a:bodyPr wrap="square">
            <a:spAutoFit/>
          </a:bodyPr>
          <a:lstStyle/>
          <a:p>
            <a:pPr>
              <a:buNone/>
            </a:pPr>
            <a:r>
              <a:rPr lang="en-GB" sz="2400" dirty="0">
                <a:latin typeface="Myriad Pro"/>
              </a:rPr>
              <a:t>1</a:t>
            </a:r>
          </a:p>
        </p:txBody>
      </p:sp>
      <p:sp>
        <p:nvSpPr>
          <p:cNvPr id="20" name="Rectangle 19"/>
          <p:cNvSpPr/>
          <p:nvPr/>
        </p:nvSpPr>
        <p:spPr>
          <a:xfrm>
            <a:off x="5255002" y="4284000"/>
            <a:ext cx="468560" cy="461665"/>
          </a:xfrm>
          <a:prstGeom prst="rect">
            <a:avLst/>
          </a:prstGeom>
        </p:spPr>
        <p:txBody>
          <a:bodyPr wrap="square">
            <a:spAutoFit/>
          </a:bodyPr>
          <a:lstStyle/>
          <a:p>
            <a:pPr>
              <a:buNone/>
            </a:pPr>
            <a:r>
              <a:rPr lang="en-GB" sz="2400" dirty="0">
                <a:latin typeface="Myriad Pro"/>
              </a:rPr>
              <a:t>2</a:t>
            </a:r>
          </a:p>
        </p:txBody>
      </p:sp>
      <p:pic>
        <p:nvPicPr>
          <p:cNvPr id="21" name="Picture 2" descr="C:\Users\Liam\Documents\Design\NCETM\04 Images for B1 PPTs\Final PNG files\ncetm_mm_sp1_se22_aw020.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132"/>
          <a:stretch/>
        </p:blipFill>
        <p:spPr bwMode="auto">
          <a:xfrm>
            <a:off x="4355976" y="2257144"/>
            <a:ext cx="720080" cy="957544"/>
          </a:xfrm>
          <a:prstGeom prst="rect">
            <a:avLst/>
          </a:prstGeom>
          <a:noFill/>
        </p:spPr>
      </p:pic>
      <p:sp>
        <p:nvSpPr>
          <p:cNvPr id="30" name="Rectangle 29"/>
          <p:cNvSpPr/>
          <p:nvPr/>
        </p:nvSpPr>
        <p:spPr>
          <a:xfrm>
            <a:off x="3672000" y="4950000"/>
            <a:ext cx="468560" cy="461665"/>
          </a:xfrm>
          <a:prstGeom prst="rect">
            <a:avLst/>
          </a:prstGeom>
        </p:spPr>
        <p:txBody>
          <a:bodyPr wrap="square">
            <a:spAutoFit/>
          </a:bodyPr>
          <a:lstStyle/>
          <a:p>
            <a:pPr>
              <a:buNone/>
            </a:pPr>
            <a:r>
              <a:rPr lang="en-GB" sz="2400" dirty="0">
                <a:latin typeface="Myriad Pro"/>
              </a:rPr>
              <a:t>2</a:t>
            </a:r>
          </a:p>
        </p:txBody>
      </p:sp>
      <p:sp>
        <p:nvSpPr>
          <p:cNvPr id="31" name="Rectangle 30"/>
          <p:cNvSpPr/>
          <p:nvPr/>
        </p:nvSpPr>
        <p:spPr>
          <a:xfrm>
            <a:off x="5255568" y="4950000"/>
            <a:ext cx="468560" cy="461665"/>
          </a:xfrm>
          <a:prstGeom prst="rect">
            <a:avLst/>
          </a:prstGeom>
        </p:spPr>
        <p:txBody>
          <a:bodyPr wrap="square">
            <a:spAutoFit/>
          </a:bodyPr>
          <a:lstStyle/>
          <a:p>
            <a:pPr>
              <a:buNone/>
            </a:pPr>
            <a:r>
              <a:rPr lang="en-GB" sz="2400" dirty="0">
                <a:latin typeface="Myriad Pro"/>
              </a:rPr>
              <a:t>3</a:t>
            </a:r>
          </a:p>
        </p:txBody>
      </p:sp>
      <p:pic>
        <p:nvPicPr>
          <p:cNvPr id="32" name="Picture 2" descr="C:\Users\Liam\Documents\Design\NCETM\04 Images for B1 PPTs\Final PNG files\ncetm_mm_sp1_se22_aw020.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132"/>
          <a:stretch/>
        </p:blipFill>
        <p:spPr bwMode="auto">
          <a:xfrm>
            <a:off x="6732240" y="2257143"/>
            <a:ext cx="576064" cy="957544"/>
          </a:xfrm>
          <a:prstGeom prst="rect">
            <a:avLst/>
          </a:prstGeom>
          <a:noFill/>
        </p:spPr>
      </p:pic>
      <p:sp>
        <p:nvSpPr>
          <p:cNvPr id="34" name="Rectangle 33"/>
          <p:cNvSpPr/>
          <p:nvPr/>
        </p:nvSpPr>
        <p:spPr>
          <a:xfrm>
            <a:off x="3672000" y="5631631"/>
            <a:ext cx="468560" cy="461665"/>
          </a:xfrm>
          <a:prstGeom prst="rect">
            <a:avLst/>
          </a:prstGeom>
        </p:spPr>
        <p:txBody>
          <a:bodyPr wrap="square">
            <a:spAutoFit/>
          </a:bodyPr>
          <a:lstStyle/>
          <a:p>
            <a:pPr>
              <a:buNone/>
            </a:pPr>
            <a:r>
              <a:rPr lang="en-GB" sz="2400" dirty="0">
                <a:latin typeface="Myriad Pro"/>
              </a:rPr>
              <a:t>4</a:t>
            </a:r>
          </a:p>
        </p:txBody>
      </p:sp>
      <p:sp>
        <p:nvSpPr>
          <p:cNvPr id="35" name="Rectangle 34"/>
          <p:cNvSpPr/>
          <p:nvPr/>
        </p:nvSpPr>
        <p:spPr>
          <a:xfrm>
            <a:off x="5256000" y="5631631"/>
            <a:ext cx="468560" cy="461665"/>
          </a:xfrm>
          <a:prstGeom prst="rect">
            <a:avLst/>
          </a:prstGeom>
        </p:spPr>
        <p:txBody>
          <a:bodyPr wrap="square">
            <a:spAutoFit/>
          </a:bodyPr>
          <a:lstStyle/>
          <a:p>
            <a:pPr>
              <a:buNone/>
            </a:pPr>
            <a:r>
              <a:rPr lang="en-GB" sz="2400" dirty="0">
                <a:latin typeface="Myriad Pro"/>
              </a:rPr>
              <a:t>5</a:t>
            </a:r>
          </a:p>
        </p:txBody>
      </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500"/>
                                        <p:tgtEl>
                                          <p:spTgt spid="5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30" grpId="0"/>
      <p:bldP spid="31" grpId="0"/>
      <p:bldP spid="34" grpId="0"/>
      <p:bldP spid="3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1.23 Tenths – step 6:3</a:t>
            </a:r>
          </a:p>
        </p:txBody>
      </p:sp>
      <p:pic>
        <p:nvPicPr>
          <p:cNvPr id="4" name="Picture 3">
            <a:extLst>
              <a:ext uri="{FF2B5EF4-FFF2-40B4-BE49-F238E27FC236}">
                <a16:creationId xmlns:a16="http://schemas.microsoft.com/office/drawing/2014/main" id="{9746C269-24CC-494A-985F-04E008028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991" y="3616609"/>
            <a:ext cx="398780" cy="641939"/>
          </a:xfrm>
          <a:prstGeom prst="rect">
            <a:avLst/>
          </a:prstGeom>
        </p:spPr>
      </p:pic>
      <p:pic>
        <p:nvPicPr>
          <p:cNvPr id="10" name="Picture 9" descr="A picture containing object&#10;&#10;Description generated with high confidence">
            <a:extLst>
              <a:ext uri="{FF2B5EF4-FFF2-40B4-BE49-F238E27FC236}">
                <a16:creationId xmlns:a16="http://schemas.microsoft.com/office/drawing/2014/main" id="{D715D175-7C48-4C35-A4AC-6360E819C7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330" y="3572377"/>
            <a:ext cx="7985341" cy="661392"/>
          </a:xfrm>
          <a:prstGeom prst="rect">
            <a:avLst/>
          </a:prstGeom>
        </p:spPr>
      </p:pic>
      <p:pic>
        <p:nvPicPr>
          <p:cNvPr id="19" name="Picture 18" descr="A picture containing clipart&#10;&#10;Description generated with high confidence">
            <a:extLst>
              <a:ext uri="{FF2B5EF4-FFF2-40B4-BE49-F238E27FC236}">
                <a16:creationId xmlns:a16="http://schemas.microsoft.com/office/drawing/2014/main" id="{193BEAD3-B780-4D17-B455-E6795ECE80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4317" y="2656372"/>
            <a:ext cx="622487" cy="914278"/>
          </a:xfrm>
          <a:prstGeom prst="rect">
            <a:avLst/>
          </a:prstGeom>
        </p:spPr>
      </p:pic>
      <p:pic>
        <p:nvPicPr>
          <p:cNvPr id="21" name="Picture 20">
            <a:extLst>
              <a:ext uri="{FF2B5EF4-FFF2-40B4-BE49-F238E27FC236}">
                <a16:creationId xmlns:a16="http://schemas.microsoft.com/office/drawing/2014/main" id="{02C157AA-9379-442C-BD7D-258A0850FC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494" y="3285465"/>
            <a:ext cx="3122161" cy="194527"/>
          </a:xfrm>
          <a:prstGeom prst="rect">
            <a:avLst/>
          </a:prstGeom>
        </p:spPr>
      </p:pic>
      <p:pic>
        <p:nvPicPr>
          <p:cNvPr id="23" name="Picture 22">
            <a:extLst>
              <a:ext uri="{FF2B5EF4-FFF2-40B4-BE49-F238E27FC236}">
                <a16:creationId xmlns:a16="http://schemas.microsoft.com/office/drawing/2014/main" id="{CDEA8147-42CD-4FFB-95F4-1A9A9EC1E6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6989" y="3285465"/>
            <a:ext cx="4697831" cy="194527"/>
          </a:xfrm>
          <a:prstGeom prst="rect">
            <a:avLst/>
          </a:prstGeom>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lose up of a sign&#10;&#10;Description generated with very high confidence">
            <a:extLst>
              <a:ext uri="{FF2B5EF4-FFF2-40B4-BE49-F238E27FC236}">
                <a16:creationId xmlns:a16="http://schemas.microsoft.com/office/drawing/2014/main" id="{270C3C58-A038-4574-9E4A-2427A40211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93" y="2679249"/>
            <a:ext cx="7975614" cy="1565944"/>
          </a:xfrm>
          <a:prstGeom prst="rect">
            <a:avLst/>
          </a:prstGeom>
        </p:spPr>
      </p:pic>
      <p:sp>
        <p:nvSpPr>
          <p:cNvPr id="2" name="Text Placeholder 1"/>
          <p:cNvSpPr>
            <a:spLocks noGrp="1"/>
          </p:cNvSpPr>
          <p:nvPr>
            <p:ph type="body" sz="quarter" idx="11"/>
          </p:nvPr>
        </p:nvSpPr>
        <p:spPr/>
        <p:txBody>
          <a:bodyPr/>
          <a:lstStyle/>
          <a:p>
            <a:r>
              <a:rPr lang="en-GB" dirty="0"/>
              <a:t>1.23 Tenths – step 6:4</a:t>
            </a:r>
          </a:p>
        </p:txBody>
      </p:sp>
      <p:sp>
        <p:nvSpPr>
          <p:cNvPr id="13" name="Rectangle 12"/>
          <p:cNvSpPr/>
          <p:nvPr/>
        </p:nvSpPr>
        <p:spPr>
          <a:xfrm>
            <a:off x="863588" y="1556792"/>
            <a:ext cx="7416824" cy="461665"/>
          </a:xfrm>
          <a:prstGeom prst="rect">
            <a:avLst/>
          </a:prstGeom>
        </p:spPr>
        <p:txBody>
          <a:bodyPr wrap="square">
            <a:spAutoFit/>
          </a:bodyPr>
          <a:lstStyle/>
          <a:p>
            <a:pPr algn="ctr">
              <a:buNone/>
            </a:pPr>
            <a:r>
              <a:rPr lang="en-GB" sz="2400" dirty="0"/>
              <a:t>Which whole number is 3.4 closest to?</a:t>
            </a:r>
            <a:endParaRPr lang="en-GB" sz="2400" dirty="0">
              <a:latin typeface="Myriad Pro"/>
            </a:endParaRPr>
          </a:p>
        </p:txBody>
      </p:sp>
      <p:sp>
        <p:nvSpPr>
          <p:cNvPr id="14" name="Rectangle 13"/>
          <p:cNvSpPr/>
          <p:nvPr/>
        </p:nvSpPr>
        <p:spPr>
          <a:xfrm>
            <a:off x="863588" y="4767535"/>
            <a:ext cx="7416824" cy="461665"/>
          </a:xfrm>
          <a:prstGeom prst="rect">
            <a:avLst/>
          </a:prstGeom>
        </p:spPr>
        <p:txBody>
          <a:bodyPr wrap="square">
            <a:spAutoFit/>
          </a:bodyPr>
          <a:lstStyle/>
          <a:p>
            <a:pPr algn="ctr">
              <a:buNone/>
            </a:pPr>
            <a:r>
              <a:rPr lang="en-GB" sz="2400" dirty="0"/>
              <a:t>3 + 0.4 = 3.4</a:t>
            </a:r>
            <a:endParaRPr lang="en-GB" sz="2400" dirty="0">
              <a:latin typeface="Myriad Pro"/>
            </a:endParaRPr>
          </a:p>
        </p:txBody>
      </p:sp>
      <p:sp>
        <p:nvSpPr>
          <p:cNvPr id="15" name="Rectangle 14"/>
          <p:cNvSpPr/>
          <p:nvPr/>
        </p:nvSpPr>
        <p:spPr>
          <a:xfrm>
            <a:off x="864000" y="5301208"/>
            <a:ext cx="7416824" cy="461665"/>
          </a:xfrm>
          <a:prstGeom prst="rect">
            <a:avLst/>
          </a:prstGeom>
        </p:spPr>
        <p:txBody>
          <a:bodyPr wrap="square">
            <a:spAutoFit/>
          </a:bodyPr>
          <a:lstStyle/>
          <a:p>
            <a:pPr algn="ctr">
              <a:buNone/>
            </a:pPr>
            <a:r>
              <a:rPr lang="en-GB" sz="2400" dirty="0"/>
              <a:t>4 – 0.6 = 3.4</a:t>
            </a:r>
            <a:endParaRPr lang="en-GB" sz="2400" dirty="0">
              <a:latin typeface="Myriad Pro"/>
            </a:endParaRPr>
          </a:p>
        </p:txBody>
      </p:sp>
      <p:sp>
        <p:nvSpPr>
          <p:cNvPr id="16" name="Oval 15"/>
          <p:cNvSpPr/>
          <p:nvPr/>
        </p:nvSpPr>
        <p:spPr bwMode="auto">
          <a:xfrm>
            <a:off x="328245" y="3809640"/>
            <a:ext cx="648072" cy="648072"/>
          </a:xfrm>
          <a:prstGeom prst="ellipse">
            <a:avLst/>
          </a:prstGeom>
          <a:noFill/>
          <a:ln w="28575">
            <a:solidFill>
              <a:srgbClr val="00628C"/>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8" name="Picture 17" descr="A picture containing object&#10;&#10;Description generated with very high confidence">
            <a:extLst>
              <a:ext uri="{FF2B5EF4-FFF2-40B4-BE49-F238E27FC236}">
                <a16:creationId xmlns:a16="http://schemas.microsoft.com/office/drawing/2014/main" id="{567CCFD5-C4FE-44F4-BE93-60B6DBEE9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994" y="2546646"/>
            <a:ext cx="3122161" cy="1011542"/>
          </a:xfrm>
          <a:prstGeom prst="rect">
            <a:avLst/>
          </a:prstGeom>
        </p:spPr>
      </p:pic>
      <p:pic>
        <p:nvPicPr>
          <p:cNvPr id="19" name="Picture 18" descr="A picture containing object, person, baseball, ball&#10;&#10;Description generated with high confidence">
            <a:extLst>
              <a:ext uri="{FF2B5EF4-FFF2-40B4-BE49-F238E27FC236}">
                <a16:creationId xmlns:a16="http://schemas.microsoft.com/office/drawing/2014/main" id="{795E9BEF-1236-4F4C-B29C-A510B572DD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9733" y="2546646"/>
            <a:ext cx="4668653" cy="1011542"/>
          </a:xfrm>
          <a:prstGeom prst="rect">
            <a:avLst/>
          </a:prstGeom>
        </p:spPr>
      </p:pic>
    </p:spTree>
    <p:extLst>
      <p:ext uri="{BB962C8B-B14F-4D97-AF65-F5344CB8AC3E}">
        <p14:creationId xmlns:p14="http://schemas.microsoft.com/office/powerpoint/2010/main" val="163720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1.23 Tenths – step 1:2</a:t>
            </a:r>
          </a:p>
        </p:txBody>
      </p:sp>
      <p:pic>
        <p:nvPicPr>
          <p:cNvPr id="3074" name="Picture 2" descr="C:\Users\Liam\Documents\Design\NCETM\04 Images for B1 PPTs\Final PNG files\ncetm_mm_sp1_se22_aw0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18277" y="4061460"/>
            <a:ext cx="7907446" cy="375494"/>
          </a:xfrm>
          <a:prstGeom prst="rect">
            <a:avLst/>
          </a:prstGeom>
          <a:noFill/>
        </p:spPr>
      </p:pic>
      <p:grpSp>
        <p:nvGrpSpPr>
          <p:cNvPr id="7" name="Group 6">
            <a:extLst>
              <a:ext uri="{FF2B5EF4-FFF2-40B4-BE49-F238E27FC236}">
                <a16:creationId xmlns:a16="http://schemas.microsoft.com/office/drawing/2014/main" id="{8188B96D-4B7A-4CD7-A581-05BEF570423B}"/>
              </a:ext>
            </a:extLst>
          </p:cNvPr>
          <p:cNvGrpSpPr/>
          <p:nvPr/>
        </p:nvGrpSpPr>
        <p:grpSpPr>
          <a:xfrm>
            <a:off x="477068" y="2274491"/>
            <a:ext cx="1800200" cy="1514008"/>
            <a:chOff x="477068" y="2274491"/>
            <a:chExt cx="1800200" cy="1514008"/>
          </a:xfrm>
        </p:grpSpPr>
        <p:pic>
          <p:nvPicPr>
            <p:cNvPr id="6" name="Picture 5" descr="A picture containing indoor, sky, object&#10;&#10;Description generated with high confidence">
              <a:extLst>
                <a:ext uri="{FF2B5EF4-FFF2-40B4-BE49-F238E27FC236}">
                  <a16:creationId xmlns:a16="http://schemas.microsoft.com/office/drawing/2014/main" id="{D560C739-DA3C-4A74-A634-6C61AD86AB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744" y="3078475"/>
              <a:ext cx="748929" cy="710024"/>
            </a:xfrm>
            <a:prstGeom prst="rect">
              <a:avLst/>
            </a:prstGeom>
          </p:spPr>
        </p:pic>
        <p:pic>
          <p:nvPicPr>
            <p:cNvPr id="9" name="Picture 2" descr="C:\Users\Liam\Documents\Design\NCETM\04 Images for B1 PPTs\Final PNG files\ncetm_mm_sp1_se22_aw002.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694" t="-221"/>
            <a:stretch/>
          </p:blipFill>
          <p:spPr bwMode="auto">
            <a:xfrm>
              <a:off x="477068" y="2274491"/>
              <a:ext cx="1800200" cy="803984"/>
            </a:xfrm>
            <a:prstGeom prst="rect">
              <a:avLst/>
            </a:prstGeom>
            <a:noFill/>
          </p:spPr>
        </p:pic>
      </p:grpSp>
      <p:pic>
        <p:nvPicPr>
          <p:cNvPr id="4" name="Picture 3">
            <a:extLst>
              <a:ext uri="{FF2B5EF4-FFF2-40B4-BE49-F238E27FC236}">
                <a16:creationId xmlns:a16="http://schemas.microsoft.com/office/drawing/2014/main" id="{A3B85ED7-DF66-42A4-B65F-CD5E502A2A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4744" y="3750406"/>
            <a:ext cx="7382307" cy="223706"/>
          </a:xfrm>
          <a:prstGeom prst="rect">
            <a:avLst/>
          </a:prstGeom>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1.23 Tenths – step 1:2</a:t>
            </a:r>
          </a:p>
        </p:txBody>
      </p:sp>
      <p:pic>
        <p:nvPicPr>
          <p:cNvPr id="4098" name="Picture 2" descr="C:\Users\Liam\Documents\Design\NCETM\04 Images for B1 PPTs\Final PNG files\ncetm_mm_sp1_se22_aw0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277" y="1412776"/>
            <a:ext cx="7907446" cy="4493745"/>
          </a:xfrm>
          <a:prstGeom prst="rect">
            <a:avLst/>
          </a:prstGeom>
          <a:noFill/>
        </p:spPr>
      </p:pic>
      <p:pic>
        <p:nvPicPr>
          <p:cNvPr id="4099" name="Picture 3" descr="C:\Users\Liam\Documents\Design\NCETM\04 Images for B1 PPTs\Final PNG files\ncetm_mm_sp1_se22_aw003_colour_chan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5600" y="1404000"/>
            <a:ext cx="594376" cy="581240"/>
          </a:xfrm>
          <a:prstGeom prst="rect">
            <a:avLst/>
          </a:prstGeom>
          <a:noFill/>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AB28472-D62C-4D24-BD35-320EB7A8F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216" y="1588653"/>
            <a:ext cx="3681052" cy="1099827"/>
          </a:xfrm>
          <a:prstGeom prst="rect">
            <a:avLst/>
          </a:prstGeom>
        </p:spPr>
      </p:pic>
      <p:pic>
        <p:nvPicPr>
          <p:cNvPr id="14" name="Picture 13" descr="A screenshot of a cell phone&#10;&#10;Description generated with high confidence">
            <a:extLst>
              <a:ext uri="{FF2B5EF4-FFF2-40B4-BE49-F238E27FC236}">
                <a16:creationId xmlns:a16="http://schemas.microsoft.com/office/drawing/2014/main" id="{891F3DAA-7C19-47F3-8C44-B0097D817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7733" y="1584733"/>
            <a:ext cx="3688535" cy="3688535"/>
          </a:xfrm>
          <a:prstGeom prst="rect">
            <a:avLst/>
          </a:prstGeom>
        </p:spPr>
      </p:pic>
      <p:sp>
        <p:nvSpPr>
          <p:cNvPr id="18" name="Rectangle 17">
            <a:extLst>
              <a:ext uri="{FF2B5EF4-FFF2-40B4-BE49-F238E27FC236}">
                <a16:creationId xmlns:a16="http://schemas.microsoft.com/office/drawing/2014/main" id="{78F20E26-5499-478A-9499-FE2C39250F04}"/>
              </a:ext>
            </a:extLst>
          </p:cNvPr>
          <p:cNvSpPr/>
          <p:nvPr/>
        </p:nvSpPr>
        <p:spPr bwMode="auto">
          <a:xfrm>
            <a:off x="2927350" y="2679700"/>
            <a:ext cx="2771775" cy="2584174"/>
          </a:xfrm>
          <a:prstGeom prst="rect">
            <a:avLst/>
          </a:prstGeom>
          <a:solidFill>
            <a:srgbClr val="7ECCE7"/>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88039C78-F435-427D-83B5-918AEEA6C48F}"/>
              </a:ext>
            </a:extLst>
          </p:cNvPr>
          <p:cNvSpPr/>
          <p:nvPr/>
        </p:nvSpPr>
        <p:spPr bwMode="auto">
          <a:xfrm>
            <a:off x="2639068" y="2961303"/>
            <a:ext cx="779414" cy="467697"/>
          </a:xfrm>
          <a:prstGeom prst="rect">
            <a:avLst/>
          </a:prstGeom>
          <a:solidFill>
            <a:srgbClr val="E84E1B"/>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1B2B8E51-6B7F-48C3-9A51-0F4EBCD54D14}"/>
              </a:ext>
            </a:extLst>
          </p:cNvPr>
          <p:cNvSpPr/>
          <p:nvPr/>
        </p:nvSpPr>
        <p:spPr bwMode="auto">
          <a:xfrm>
            <a:off x="5730875" y="2961303"/>
            <a:ext cx="779414" cy="467697"/>
          </a:xfrm>
          <a:prstGeom prst="rect">
            <a:avLst/>
          </a:prstGeom>
          <a:solidFill>
            <a:srgbClr val="E84E1B"/>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38170491-AC28-47D5-86B5-A0D27F7796A5}"/>
              </a:ext>
            </a:extLst>
          </p:cNvPr>
          <p:cNvSpPr/>
          <p:nvPr/>
        </p:nvSpPr>
        <p:spPr bwMode="auto">
          <a:xfrm>
            <a:off x="4183657" y="3419475"/>
            <a:ext cx="1547218" cy="467697"/>
          </a:xfrm>
          <a:prstGeom prst="rect">
            <a:avLst/>
          </a:prstGeom>
          <a:solidFill>
            <a:srgbClr val="E84E1B"/>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2" name="Text Placeholder 1">
            <a:extLst>
              <a:ext uri="{FF2B5EF4-FFF2-40B4-BE49-F238E27FC236}">
                <a16:creationId xmlns:a16="http://schemas.microsoft.com/office/drawing/2014/main" id="{AF369394-7248-480A-8972-3BBB2081DD12}"/>
              </a:ext>
            </a:extLst>
          </p:cNvPr>
          <p:cNvSpPr>
            <a:spLocks noGrp="1"/>
          </p:cNvSpPr>
          <p:nvPr>
            <p:ph type="body" sz="quarter" idx="11"/>
          </p:nvPr>
        </p:nvSpPr>
        <p:spPr/>
        <p:txBody>
          <a:bodyPr/>
          <a:lstStyle/>
          <a:p>
            <a:r>
              <a:rPr lang="en-GB" dirty="0"/>
              <a:t>1.23 Tenths – step 1:3</a:t>
            </a:r>
          </a:p>
        </p:txBody>
      </p:sp>
      <p:pic>
        <p:nvPicPr>
          <p:cNvPr id="4" name="Picture 3">
            <a:extLst>
              <a:ext uri="{FF2B5EF4-FFF2-40B4-BE49-F238E27FC236}">
                <a16:creationId xmlns:a16="http://schemas.microsoft.com/office/drawing/2014/main" id="{EB86F185-E0AD-4326-9FE9-BA2C3674ED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3711" y="2961303"/>
            <a:ext cx="3876578" cy="935394"/>
          </a:xfrm>
          <a:prstGeom prst="rect">
            <a:avLst/>
          </a:prstGeom>
        </p:spPr>
      </p:pic>
      <p:sp>
        <p:nvSpPr>
          <p:cNvPr id="6" name="TextBox 5">
            <a:extLst>
              <a:ext uri="{FF2B5EF4-FFF2-40B4-BE49-F238E27FC236}">
                <a16:creationId xmlns:a16="http://schemas.microsoft.com/office/drawing/2014/main" id="{2027956A-5941-4773-BF6D-DC88E08195D2}"/>
              </a:ext>
            </a:extLst>
          </p:cNvPr>
          <p:cNvSpPr txBox="1"/>
          <p:nvPr/>
        </p:nvSpPr>
        <p:spPr bwMode="auto">
          <a:xfrm>
            <a:off x="3662969" y="5529470"/>
            <a:ext cx="181806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three tenths</a:t>
            </a:r>
          </a:p>
        </p:txBody>
      </p:sp>
      <p:sp>
        <p:nvSpPr>
          <p:cNvPr id="10" name="TextBox 9">
            <a:extLst>
              <a:ext uri="{FF2B5EF4-FFF2-40B4-BE49-F238E27FC236}">
                <a16:creationId xmlns:a16="http://schemas.microsoft.com/office/drawing/2014/main" id="{4E1C1C6F-0E1C-4147-952F-ED07E983A46A}"/>
              </a:ext>
            </a:extLst>
          </p:cNvPr>
          <p:cNvSpPr txBox="1"/>
          <p:nvPr/>
        </p:nvSpPr>
        <p:spPr bwMode="auto">
          <a:xfrm>
            <a:off x="3734687" y="4218450"/>
            <a:ext cx="167462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four tenths</a:t>
            </a:r>
          </a:p>
        </p:txBody>
      </p:sp>
      <p:sp>
        <p:nvSpPr>
          <p:cNvPr id="11" name="TextBox 10">
            <a:extLst>
              <a:ext uri="{FF2B5EF4-FFF2-40B4-BE49-F238E27FC236}">
                <a16:creationId xmlns:a16="http://schemas.microsoft.com/office/drawing/2014/main" id="{43BE39DD-19FF-4DFF-BFE4-CA090BBB047A}"/>
              </a:ext>
            </a:extLst>
          </p:cNvPr>
          <p:cNvSpPr txBox="1"/>
          <p:nvPr/>
        </p:nvSpPr>
        <p:spPr bwMode="auto">
          <a:xfrm>
            <a:off x="3369032" y="5529470"/>
            <a:ext cx="188602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seven tenths</a:t>
            </a:r>
          </a:p>
        </p:txBody>
      </p:sp>
      <p:pic>
        <p:nvPicPr>
          <p:cNvPr id="17" name="Picture 16">
            <a:extLst>
              <a:ext uri="{FF2B5EF4-FFF2-40B4-BE49-F238E27FC236}">
                <a16:creationId xmlns:a16="http://schemas.microsoft.com/office/drawing/2014/main" id="{598B8F98-01AD-420E-B7AA-EFE3F76A88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7165" y="1126429"/>
            <a:ext cx="4249670" cy="4137444"/>
          </a:xfrm>
          <a:prstGeom prst="rect">
            <a:avLst/>
          </a:prstGeom>
        </p:spPr>
      </p:pic>
    </p:spTree>
    <p:extLst>
      <p:ext uri="{BB962C8B-B14F-4D97-AF65-F5344CB8AC3E}">
        <p14:creationId xmlns:p14="http://schemas.microsoft.com/office/powerpoint/2010/main" val="349432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nodeType="after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25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25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25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0"/>
                                        </p:tgtEl>
                                      </p:cBhvr>
                                    </p:animEffect>
                                    <p:set>
                                      <p:cBhvr>
                                        <p:cTn id="55" dur="1" fill="hold">
                                          <p:stCondLst>
                                            <p:cond delay="499"/>
                                          </p:stCondLst>
                                        </p:cTn>
                                        <p:tgtEl>
                                          <p:spTgt spid="10"/>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4"/>
                                        </p:tgtEl>
                                      </p:cBhvr>
                                    </p:animEffect>
                                    <p:set>
                                      <p:cBhvr>
                                        <p:cTn id="58" dur="1" fill="hold">
                                          <p:stCondLst>
                                            <p:cond delay="499"/>
                                          </p:stCondLst>
                                        </p:cTn>
                                        <p:tgtEl>
                                          <p:spTgt spid="4"/>
                                        </p:tgtEl>
                                        <p:attrNameLst>
                                          <p:attrName>style.visibility</p:attrName>
                                        </p:attrNameLst>
                                      </p:cBhvr>
                                      <p:to>
                                        <p:strVal val="hidden"/>
                                      </p:to>
                                    </p:set>
                                  </p:childTnLst>
                                </p:cTn>
                              </p:par>
                            </p:childTnLst>
                          </p:cTn>
                        </p:par>
                        <p:par>
                          <p:cTn id="59" fill="hold">
                            <p:stCondLst>
                              <p:cond delay="500"/>
                            </p:stCondLst>
                            <p:childTnLst>
                              <p:par>
                                <p:cTn id="60" presetID="10" presetClass="entr" presetSubtype="0" fill="hold" nodeType="afterEffect">
                                  <p:stCondLst>
                                    <p:cond delay="25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animBg="1"/>
      <p:bldP spid="9" grpId="1" animBg="1"/>
      <p:bldP spid="8" grpId="0" animBg="1"/>
      <p:bldP spid="8" grpId="1" animBg="1"/>
      <p:bldP spid="7" grpId="0" animBg="1"/>
      <p:bldP spid="7" grpId="1" animBg="1"/>
      <p:bldP spid="6" grpId="0"/>
      <p:bldP spid="6" grpId="1"/>
      <p:bldP spid="10" grpId="0"/>
      <p:bldP spid="10" grpId="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BF7FDA4-AF87-4768-B362-BAFC55D0BB14}"/>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976516" y="1778405"/>
            <a:ext cx="618967" cy="618967"/>
          </a:xfrm>
          <a:prstGeom prst="rect">
            <a:avLst/>
          </a:prstGeom>
        </p:spPr>
      </p:pic>
      <p:pic>
        <p:nvPicPr>
          <p:cNvPr id="24" name="Picture 23">
            <a:extLst>
              <a:ext uri="{FF2B5EF4-FFF2-40B4-BE49-F238E27FC236}">
                <a16:creationId xmlns:a16="http://schemas.microsoft.com/office/drawing/2014/main" id="{914A46D8-9BAC-453C-A157-8031637C8291}"/>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3500517" y="2462100"/>
            <a:ext cx="618967" cy="618967"/>
          </a:xfrm>
          <a:prstGeom prst="rect">
            <a:avLst/>
          </a:prstGeom>
        </p:spPr>
      </p:pic>
      <p:pic>
        <p:nvPicPr>
          <p:cNvPr id="25" name="Picture 24">
            <a:extLst>
              <a:ext uri="{FF2B5EF4-FFF2-40B4-BE49-F238E27FC236}">
                <a16:creationId xmlns:a16="http://schemas.microsoft.com/office/drawing/2014/main" id="{5754D5DE-3913-4C56-A766-9B044F98068E}"/>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024517" y="3141777"/>
            <a:ext cx="618967" cy="618967"/>
          </a:xfrm>
          <a:prstGeom prst="rect">
            <a:avLst/>
          </a:prstGeom>
        </p:spPr>
      </p:pic>
      <p:sp>
        <p:nvSpPr>
          <p:cNvPr id="2" name="Text Placeholder 1"/>
          <p:cNvSpPr>
            <a:spLocks noGrp="1"/>
          </p:cNvSpPr>
          <p:nvPr>
            <p:ph type="body" sz="quarter" idx="11"/>
          </p:nvPr>
        </p:nvSpPr>
        <p:spPr/>
        <p:txBody>
          <a:bodyPr/>
          <a:lstStyle/>
          <a:p>
            <a:r>
              <a:rPr lang="en-GB" dirty="0"/>
              <a:t>1.23 Tenths – step 2:1</a:t>
            </a:r>
          </a:p>
        </p:txBody>
      </p:sp>
      <p:graphicFrame>
        <p:nvGraphicFramePr>
          <p:cNvPr id="3" name="Table 2">
            <a:extLst>
              <a:ext uri="{FF2B5EF4-FFF2-40B4-BE49-F238E27FC236}">
                <a16:creationId xmlns:a16="http://schemas.microsoft.com/office/drawing/2014/main" id="{7C626A76-26DD-4262-975E-1263BEA1F735}"/>
              </a:ext>
            </a:extLst>
          </p:cNvPr>
          <p:cNvGraphicFramePr>
            <a:graphicFrameLocks noGrp="1"/>
          </p:cNvGraphicFramePr>
          <p:nvPr>
            <p:extLst>
              <p:ext uri="{D42A27DB-BD31-4B8C-83A1-F6EECF244321}">
                <p14:modId xmlns:p14="http://schemas.microsoft.com/office/powerpoint/2010/main" val="534330087"/>
              </p:ext>
            </p:extLst>
          </p:nvPr>
        </p:nvGraphicFramePr>
        <p:xfrm>
          <a:off x="1524000" y="1059300"/>
          <a:ext cx="6096000" cy="3420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846890546"/>
                    </a:ext>
                  </a:extLst>
                </a:gridCol>
                <a:gridCol w="1524000">
                  <a:extLst>
                    <a:ext uri="{9D8B030D-6E8A-4147-A177-3AD203B41FA5}">
                      <a16:colId xmlns:a16="http://schemas.microsoft.com/office/drawing/2014/main" val="2446164809"/>
                    </a:ext>
                  </a:extLst>
                </a:gridCol>
                <a:gridCol w="1524000">
                  <a:extLst>
                    <a:ext uri="{9D8B030D-6E8A-4147-A177-3AD203B41FA5}">
                      <a16:colId xmlns:a16="http://schemas.microsoft.com/office/drawing/2014/main" val="466482999"/>
                    </a:ext>
                  </a:extLst>
                </a:gridCol>
                <a:gridCol w="1524000">
                  <a:extLst>
                    <a:ext uri="{9D8B030D-6E8A-4147-A177-3AD203B41FA5}">
                      <a16:colId xmlns:a16="http://schemas.microsoft.com/office/drawing/2014/main" val="844453134"/>
                    </a:ext>
                  </a:extLst>
                </a:gridCol>
              </a:tblGrid>
              <a:tr h="684000">
                <a:tc>
                  <a:txBody>
                    <a:bodyPr/>
                    <a:lstStyle/>
                    <a:p>
                      <a:pPr algn="ctr"/>
                      <a:r>
                        <a:rPr lang="en-GB" sz="2400" dirty="0">
                          <a:solidFill>
                            <a:schemeClr val="tx1"/>
                          </a:solidFill>
                          <a:latin typeface="Myriad Pro Semibold"/>
                        </a:rPr>
                        <a:t>1,000s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2319534852"/>
                  </a:ext>
                </a:extLst>
              </a:tr>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488758"/>
                  </a:ext>
                </a:extLst>
              </a:tr>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5222465"/>
                  </a:ext>
                </a:extLst>
              </a:tr>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3807624"/>
                  </a:ext>
                </a:extLst>
              </a:tr>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3006440"/>
                  </a:ext>
                </a:extLst>
              </a:tr>
            </a:tbl>
          </a:graphicData>
        </a:graphic>
      </p:graphicFrame>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6516" y="1778405"/>
            <a:ext cx="618967" cy="618967"/>
          </a:xfrm>
          <a:prstGeom prst="rect">
            <a:avLst/>
          </a:prstGeom>
        </p:spPr>
      </p:pic>
      <p:grpSp>
        <p:nvGrpSpPr>
          <p:cNvPr id="11" name="Group 10">
            <a:extLst>
              <a:ext uri="{FF2B5EF4-FFF2-40B4-BE49-F238E27FC236}">
                <a16:creationId xmlns:a16="http://schemas.microsoft.com/office/drawing/2014/main" id="{33BBC52D-0C74-4ED8-A59B-1DC54DE50A8C}"/>
              </a:ext>
            </a:extLst>
          </p:cNvPr>
          <p:cNvGrpSpPr/>
          <p:nvPr/>
        </p:nvGrpSpPr>
        <p:grpSpPr>
          <a:xfrm>
            <a:off x="2407479" y="4566101"/>
            <a:ext cx="1283941" cy="1754326"/>
            <a:chOff x="2407479" y="3711975"/>
            <a:chExt cx="1283941" cy="1754326"/>
          </a:xfrm>
        </p:grpSpPr>
        <p:sp>
          <p:nvSpPr>
            <p:cNvPr id="23" name="TextBox 22">
              <a:extLst>
                <a:ext uri="{FF2B5EF4-FFF2-40B4-BE49-F238E27FC236}">
                  <a16:creationId xmlns:a16="http://schemas.microsoft.com/office/drawing/2014/main" id="{4DA31923-CE30-4CD0-8542-5BC517D68629}"/>
                </a:ext>
              </a:extLst>
            </p:cNvPr>
            <p:cNvSpPr txBox="1"/>
            <p:nvPr/>
          </p:nvSpPr>
          <p:spPr bwMode="auto">
            <a:xfrm>
              <a:off x="2407479" y="3711975"/>
              <a:ext cx="1283941"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ten times</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smaller</a:t>
              </a:r>
            </a:p>
            <a:p>
              <a:pPr algn="ctr">
                <a:buClr>
                  <a:srgbClr val="82CBDD"/>
                </a:buClr>
                <a:buNone/>
              </a:pPr>
              <a:endParaRPr lang="en-GB" sz="2000" dirty="0">
                <a:latin typeface="Myriad Pro Semibold" charset="0"/>
                <a:ea typeface="Myriad Pro Semibold" charset="0"/>
                <a:cs typeface="Myriad Pro Semibold" charset="0"/>
              </a:endParaRPr>
            </a:p>
            <a:p>
              <a:pPr algn="ctr">
                <a:buClr>
                  <a:srgbClr val="82CBDD"/>
                </a:buClr>
                <a:buNone/>
              </a:pPr>
              <a:r>
                <a:rPr lang="en-GB" sz="2000" dirty="0">
                  <a:latin typeface="Myriad Pro Semibold" charset="0"/>
                  <a:ea typeface="Myriad Pro Semibold" charset="0"/>
                  <a:cs typeface="Myriad Pro Semibold" charset="0"/>
                </a:rPr>
                <a:t>one tenth</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the size</a:t>
              </a:r>
            </a:p>
          </p:txBody>
        </p:sp>
        <p:cxnSp>
          <p:nvCxnSpPr>
            <p:cNvPr id="8" name="Straight Arrow Connector 7">
              <a:extLst>
                <a:ext uri="{FF2B5EF4-FFF2-40B4-BE49-F238E27FC236}">
                  <a16:creationId xmlns:a16="http://schemas.microsoft.com/office/drawing/2014/main" id="{E2694B2E-8649-4AC2-AE3A-BD497A1C1102}"/>
                </a:ext>
              </a:extLst>
            </p:cNvPr>
            <p:cNvCxnSpPr>
              <a:cxnSpLocks/>
            </p:cNvCxnSpPr>
            <p:nvPr/>
          </p:nvCxnSpPr>
          <p:spPr bwMode="auto">
            <a:xfrm>
              <a:off x="2868475" y="4582082"/>
              <a:ext cx="361950" cy="0"/>
            </a:xfrm>
            <a:prstGeom prst="straightConnector1">
              <a:avLst/>
            </a:prstGeom>
            <a:noFill/>
            <a:ln w="12700">
              <a:solidFill>
                <a:schemeClr val="tx1"/>
              </a:solidFill>
              <a:headEnd type="none" w="med" len="med"/>
              <a:tailEnd type="stealth" w="lg" len="lg"/>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32" name="Group 31">
            <a:extLst>
              <a:ext uri="{FF2B5EF4-FFF2-40B4-BE49-F238E27FC236}">
                <a16:creationId xmlns:a16="http://schemas.microsoft.com/office/drawing/2014/main" id="{6F03FCC4-AAE8-43D8-8347-6E6FF5115687}"/>
              </a:ext>
            </a:extLst>
          </p:cNvPr>
          <p:cNvGrpSpPr/>
          <p:nvPr/>
        </p:nvGrpSpPr>
        <p:grpSpPr>
          <a:xfrm>
            <a:off x="3932792" y="4566101"/>
            <a:ext cx="1283941" cy="1754326"/>
            <a:chOff x="2407479" y="3711975"/>
            <a:chExt cx="1283941" cy="1754326"/>
          </a:xfrm>
        </p:grpSpPr>
        <p:sp>
          <p:nvSpPr>
            <p:cNvPr id="33" name="TextBox 32">
              <a:extLst>
                <a:ext uri="{FF2B5EF4-FFF2-40B4-BE49-F238E27FC236}">
                  <a16:creationId xmlns:a16="http://schemas.microsoft.com/office/drawing/2014/main" id="{FCB90221-431A-45F3-AB79-42B27C5C9999}"/>
                </a:ext>
              </a:extLst>
            </p:cNvPr>
            <p:cNvSpPr txBox="1"/>
            <p:nvPr/>
          </p:nvSpPr>
          <p:spPr bwMode="auto">
            <a:xfrm>
              <a:off x="2407479" y="3711975"/>
              <a:ext cx="1283941"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ten times</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smaller</a:t>
              </a:r>
            </a:p>
            <a:p>
              <a:pPr algn="ctr">
                <a:buClr>
                  <a:srgbClr val="82CBDD"/>
                </a:buClr>
                <a:buNone/>
              </a:pPr>
              <a:endParaRPr lang="en-GB" sz="2000" dirty="0">
                <a:latin typeface="Myriad Pro Semibold" charset="0"/>
                <a:ea typeface="Myriad Pro Semibold" charset="0"/>
                <a:cs typeface="Myriad Pro Semibold" charset="0"/>
              </a:endParaRPr>
            </a:p>
            <a:p>
              <a:pPr algn="ctr">
                <a:buClr>
                  <a:srgbClr val="82CBDD"/>
                </a:buClr>
                <a:buNone/>
              </a:pPr>
              <a:r>
                <a:rPr lang="en-GB" sz="2000" dirty="0">
                  <a:latin typeface="Myriad Pro Semibold" charset="0"/>
                  <a:ea typeface="Myriad Pro Semibold" charset="0"/>
                  <a:cs typeface="Myriad Pro Semibold" charset="0"/>
                </a:rPr>
                <a:t>one tenth</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the size</a:t>
              </a:r>
            </a:p>
          </p:txBody>
        </p:sp>
        <p:cxnSp>
          <p:nvCxnSpPr>
            <p:cNvPr id="34" name="Straight Arrow Connector 33">
              <a:extLst>
                <a:ext uri="{FF2B5EF4-FFF2-40B4-BE49-F238E27FC236}">
                  <a16:creationId xmlns:a16="http://schemas.microsoft.com/office/drawing/2014/main" id="{7A647C9D-AD3B-49EF-B18F-C0D12A39E1CB}"/>
                </a:ext>
              </a:extLst>
            </p:cNvPr>
            <p:cNvCxnSpPr>
              <a:cxnSpLocks/>
            </p:cNvCxnSpPr>
            <p:nvPr/>
          </p:nvCxnSpPr>
          <p:spPr bwMode="auto">
            <a:xfrm>
              <a:off x="2868475" y="4582084"/>
              <a:ext cx="361950" cy="0"/>
            </a:xfrm>
            <a:prstGeom prst="straightConnector1">
              <a:avLst/>
            </a:prstGeom>
            <a:noFill/>
            <a:ln w="12700">
              <a:solidFill>
                <a:schemeClr val="tx1"/>
              </a:solidFill>
              <a:headEnd type="none" w="med" len="med"/>
              <a:tailEnd type="stealth" w="lg" len="lg"/>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39" name="Group 38">
            <a:extLst>
              <a:ext uri="{FF2B5EF4-FFF2-40B4-BE49-F238E27FC236}">
                <a16:creationId xmlns:a16="http://schemas.microsoft.com/office/drawing/2014/main" id="{1509BE84-1232-49EA-8C00-F35A2BAFAC1F}"/>
              </a:ext>
            </a:extLst>
          </p:cNvPr>
          <p:cNvGrpSpPr/>
          <p:nvPr/>
        </p:nvGrpSpPr>
        <p:grpSpPr>
          <a:xfrm>
            <a:off x="5455205" y="4566101"/>
            <a:ext cx="1283941" cy="1754326"/>
            <a:chOff x="2407479" y="3711975"/>
            <a:chExt cx="1283941" cy="1754326"/>
          </a:xfrm>
        </p:grpSpPr>
        <p:sp>
          <p:nvSpPr>
            <p:cNvPr id="40" name="TextBox 39">
              <a:extLst>
                <a:ext uri="{FF2B5EF4-FFF2-40B4-BE49-F238E27FC236}">
                  <a16:creationId xmlns:a16="http://schemas.microsoft.com/office/drawing/2014/main" id="{3820CBB8-6670-42E7-9D64-53E21FBE1EBA}"/>
                </a:ext>
              </a:extLst>
            </p:cNvPr>
            <p:cNvSpPr txBox="1"/>
            <p:nvPr/>
          </p:nvSpPr>
          <p:spPr bwMode="auto">
            <a:xfrm>
              <a:off x="2407479" y="3711975"/>
              <a:ext cx="1283941"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ten times</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smaller</a:t>
              </a:r>
            </a:p>
            <a:p>
              <a:pPr algn="ctr">
                <a:buClr>
                  <a:srgbClr val="82CBDD"/>
                </a:buClr>
                <a:buNone/>
              </a:pPr>
              <a:endParaRPr lang="en-GB" sz="2000" dirty="0">
                <a:latin typeface="Myriad Pro Semibold" charset="0"/>
                <a:ea typeface="Myriad Pro Semibold" charset="0"/>
                <a:cs typeface="Myriad Pro Semibold" charset="0"/>
              </a:endParaRPr>
            </a:p>
            <a:p>
              <a:pPr algn="ctr">
                <a:buClr>
                  <a:srgbClr val="82CBDD"/>
                </a:buClr>
                <a:buNone/>
              </a:pPr>
              <a:r>
                <a:rPr lang="en-GB" sz="2000" dirty="0">
                  <a:latin typeface="Myriad Pro Semibold" charset="0"/>
                  <a:ea typeface="Myriad Pro Semibold" charset="0"/>
                  <a:cs typeface="Myriad Pro Semibold" charset="0"/>
                </a:rPr>
                <a:t>one tenth</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the size</a:t>
              </a:r>
            </a:p>
          </p:txBody>
        </p:sp>
        <p:cxnSp>
          <p:nvCxnSpPr>
            <p:cNvPr id="41" name="Straight Arrow Connector 40">
              <a:extLst>
                <a:ext uri="{FF2B5EF4-FFF2-40B4-BE49-F238E27FC236}">
                  <a16:creationId xmlns:a16="http://schemas.microsoft.com/office/drawing/2014/main" id="{082520A8-88FF-4D27-B941-013FEF9AA526}"/>
                </a:ext>
              </a:extLst>
            </p:cNvPr>
            <p:cNvCxnSpPr>
              <a:cxnSpLocks/>
            </p:cNvCxnSpPr>
            <p:nvPr/>
          </p:nvCxnSpPr>
          <p:spPr bwMode="auto">
            <a:xfrm>
              <a:off x="2868475" y="4582086"/>
              <a:ext cx="361950" cy="0"/>
            </a:xfrm>
            <a:prstGeom prst="straightConnector1">
              <a:avLst/>
            </a:prstGeom>
            <a:noFill/>
            <a:ln w="12700">
              <a:solidFill>
                <a:schemeClr val="tx1"/>
              </a:solidFill>
              <a:headEnd type="none" w="med" len="med"/>
              <a:tailEnd type="stealth" w="lg" len="lg"/>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grpSp>
      <p:pic>
        <p:nvPicPr>
          <p:cNvPr id="17" name="Picture 16">
            <a:extLst>
              <a:ext uri="{FF2B5EF4-FFF2-40B4-BE49-F238E27FC236}">
                <a16:creationId xmlns:a16="http://schemas.microsoft.com/office/drawing/2014/main" id="{FDCB8331-3B1B-41FD-83E1-65DC205C14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0517" y="2462100"/>
            <a:ext cx="618967" cy="618967"/>
          </a:xfrm>
          <a:prstGeom prst="rect">
            <a:avLst/>
          </a:prstGeom>
        </p:spPr>
      </p:pic>
      <p:pic>
        <p:nvPicPr>
          <p:cNvPr id="18" name="Picture 17">
            <a:extLst>
              <a:ext uri="{FF2B5EF4-FFF2-40B4-BE49-F238E27FC236}">
                <a16:creationId xmlns:a16="http://schemas.microsoft.com/office/drawing/2014/main" id="{17B6D23D-7FFA-4452-8CDD-2CC5937418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4517" y="3141777"/>
            <a:ext cx="618967" cy="618967"/>
          </a:xfrm>
          <a:prstGeom prst="rect">
            <a:avLst/>
          </a:prstGeom>
        </p:spPr>
      </p:pic>
      <p:pic>
        <p:nvPicPr>
          <p:cNvPr id="22" name="Picture 21">
            <a:extLst>
              <a:ext uri="{FF2B5EF4-FFF2-40B4-BE49-F238E27FC236}">
                <a16:creationId xmlns:a16="http://schemas.microsoft.com/office/drawing/2014/main" id="{579376D0-4B7F-406A-A6AF-6ADAE22929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8517" y="3832385"/>
            <a:ext cx="618967" cy="618967"/>
          </a:xfrm>
          <a:prstGeom prst="rect">
            <a:avLst/>
          </a:prstGeom>
        </p:spPr>
      </p:pic>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fill="hold" nodeType="clickEffect">
                                  <p:stCondLst>
                                    <p:cond delay="0"/>
                                  </p:stCondLst>
                                  <p:childTnLst>
                                    <p:animMotion origin="layout" path="M 0 1.85185E-6 L 0.16667 0.09977 " pathEditMode="relative" rAng="0" ptsTypes="AA">
                                      <p:cBhvr>
                                        <p:cTn id="11" dur="2000" fill="hold"/>
                                        <p:tgtEl>
                                          <p:spTgt spid="37"/>
                                        </p:tgtEl>
                                        <p:attrNameLst>
                                          <p:attrName>ppt_x</p:attrName>
                                          <p:attrName>ppt_y</p:attrName>
                                        </p:attrNameLst>
                                      </p:cBhvr>
                                      <p:rCtr x="8333" y="4907"/>
                                    </p:animMotion>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par>
                          <p:cTn id="17" fill="hold">
                            <p:stCondLst>
                              <p:cond delay="2000"/>
                            </p:stCondLst>
                            <p:childTnLst>
                              <p:par>
                                <p:cTn id="18" presetID="1" presetClass="exit" presetSubtype="0" fill="hold" nodeType="afterEffect">
                                  <p:stCondLst>
                                    <p:cond delay="0"/>
                                  </p:stCondLst>
                                  <p:childTnLst>
                                    <p:set>
                                      <p:cBhvr>
                                        <p:cTn id="19" dur="1" fill="hold">
                                          <p:stCondLst>
                                            <p:cond delay="0"/>
                                          </p:stCondLst>
                                        </p:cTn>
                                        <p:tgtEl>
                                          <p:spTgt spid="37"/>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63" presetClass="path" presetSubtype="0" accel="50000" fill="hold" nodeType="clickEffect">
                                  <p:stCondLst>
                                    <p:cond delay="0"/>
                                  </p:stCondLst>
                                  <p:childTnLst>
                                    <p:animMotion origin="layout" path="M 3.33333E-6 3.33333E-6 L 0.16666 0.09907 " pathEditMode="relative" rAng="0" ptsTypes="AA">
                                      <p:cBhvr>
                                        <p:cTn id="25" dur="2000" fill="hold"/>
                                        <p:tgtEl>
                                          <p:spTgt spid="17"/>
                                        </p:tgtEl>
                                        <p:attrNameLst>
                                          <p:attrName>ppt_x</p:attrName>
                                          <p:attrName>ppt_y</p:attrName>
                                        </p:attrNameLst>
                                      </p:cBhvr>
                                      <p:rCtr x="8333" y="4954"/>
                                    </p:animMotion>
                                  </p:childTnLst>
                                </p:cTn>
                              </p:par>
                              <p:par>
                                <p:cTn id="26" presetID="1"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par>
                                <p:cTn id="28" presetID="63" presetClass="path" presetSubtype="0" accel="50000" fill="hold" nodeType="withEffect">
                                  <p:stCondLst>
                                    <p:cond delay="0"/>
                                  </p:stCondLst>
                                  <p:childTnLst>
                                    <p:animMotion origin="layout" path="M 3.05556E-6 1.48148E-6 L 0.16649 1.48148E-6 " pathEditMode="relative" rAng="0" ptsTypes="AA">
                                      <p:cBhvr>
                                        <p:cTn id="29" dur="2000" fill="hold"/>
                                        <p:tgtEl>
                                          <p:spTgt spid="11"/>
                                        </p:tgtEl>
                                        <p:attrNameLst>
                                          <p:attrName>ppt_x</p:attrName>
                                          <p:attrName>ppt_y</p:attrName>
                                        </p:attrNameLst>
                                      </p:cBhvr>
                                      <p:rCtr x="8316" y="0"/>
                                    </p:animMotion>
                                  </p:childTnLst>
                                </p:cTn>
                              </p:par>
                            </p:childTnLst>
                          </p:cTn>
                        </p:par>
                        <p:par>
                          <p:cTn id="30" fill="hold">
                            <p:stCondLst>
                              <p:cond delay="2000"/>
                            </p:stCondLst>
                            <p:childTnLst>
                              <p:par>
                                <p:cTn id="31" presetID="1" presetClass="exit" presetSubtype="0" fill="hold" nodeType="afterEffect">
                                  <p:stCondLst>
                                    <p:cond delay="0"/>
                                  </p:stCondLst>
                                  <p:childTnLst>
                                    <p:set>
                                      <p:cBhvr>
                                        <p:cTn id="32" dur="1" fill="hold">
                                          <p:stCondLst>
                                            <p:cond delay="0"/>
                                          </p:stCondLst>
                                        </p:cTn>
                                        <p:tgtEl>
                                          <p:spTgt spid="17"/>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50000" fill="hold" nodeType="clickEffect">
                                  <p:stCondLst>
                                    <p:cond delay="0"/>
                                  </p:stCondLst>
                                  <p:childTnLst>
                                    <p:animMotion origin="layout" path="M -3.33333E-6 -7.40741E-7 L 0.16667 0.10139 " pathEditMode="relative" rAng="0" ptsTypes="AA">
                                      <p:cBhvr>
                                        <p:cTn id="42" dur="2000" fill="hold"/>
                                        <p:tgtEl>
                                          <p:spTgt spid="18"/>
                                        </p:tgtEl>
                                        <p:attrNameLst>
                                          <p:attrName>ppt_x</p:attrName>
                                          <p:attrName>ppt_y</p:attrName>
                                        </p:attrNameLst>
                                      </p:cBhvr>
                                      <p:rCtr x="8333" y="5069"/>
                                    </p:animMotion>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63" presetClass="path" presetSubtype="0" accel="50000" fill="hold" nodeType="withEffect">
                                  <p:stCondLst>
                                    <p:cond delay="0"/>
                                  </p:stCondLst>
                                  <p:childTnLst>
                                    <p:animMotion origin="layout" path="M -3.61111E-6 1.48148E-6 L 0.1665 1.48148E-6 " pathEditMode="relative" rAng="0" ptsTypes="AA">
                                      <p:cBhvr>
                                        <p:cTn id="46" dur="2000" fill="hold"/>
                                        <p:tgtEl>
                                          <p:spTgt spid="32"/>
                                        </p:tgtEl>
                                        <p:attrNameLst>
                                          <p:attrName>ppt_x</p:attrName>
                                          <p:attrName>ppt_y</p:attrName>
                                        </p:attrNameLst>
                                      </p:cBhvr>
                                      <p:rCtr x="8316" y="0"/>
                                    </p:animMotion>
                                  </p:childTnLst>
                                </p:cTn>
                              </p:par>
                            </p:childTnLst>
                          </p:cTn>
                        </p:par>
                        <p:par>
                          <p:cTn id="47" fill="hold">
                            <p:stCondLst>
                              <p:cond delay="2000"/>
                            </p:stCondLst>
                            <p:childTnLst>
                              <p:par>
                                <p:cTn id="48" presetID="1" presetClass="exit" presetSubtype="0" fill="hold" nodeType="afterEffect">
                                  <p:stCondLst>
                                    <p:cond delay="0"/>
                                  </p:stCondLst>
                                  <p:childTnLst>
                                    <p:set>
                                      <p:cBhvr>
                                        <p:cTn id="49" dur="1" fill="hold">
                                          <p:stCondLst>
                                            <p:cond delay="0"/>
                                          </p:stCondLst>
                                        </p:cTn>
                                        <p:tgtEl>
                                          <p:spTgt spid="32"/>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18"/>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39"/>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9EDB92F3-CE5C-4259-9521-CB2E3EC0D3E8}"/>
              </a:ext>
            </a:extLst>
          </p:cNvPr>
          <p:cNvSpPr txBox="1"/>
          <p:nvPr/>
        </p:nvSpPr>
        <p:spPr bwMode="auto">
          <a:xfrm>
            <a:off x="5158311" y="3222341"/>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chemeClr val="bg1">
                    <a:lumMod val="65000"/>
                  </a:schemeClr>
                </a:solidFill>
                <a:latin typeface="Myriad Pro Semibold" charset="0"/>
                <a:ea typeface="Myriad Pro Semibold" charset="0"/>
                <a:cs typeface="Myriad Pro Semibold" charset="0"/>
              </a:rPr>
              <a:t>1</a:t>
            </a:r>
          </a:p>
        </p:txBody>
      </p:sp>
      <p:sp>
        <p:nvSpPr>
          <p:cNvPr id="17" name="TextBox 16">
            <a:extLst>
              <a:ext uri="{FF2B5EF4-FFF2-40B4-BE49-F238E27FC236}">
                <a16:creationId xmlns:a16="http://schemas.microsoft.com/office/drawing/2014/main" id="{C93121BC-4AE7-4A40-8D23-68F0E5A9DB28}"/>
              </a:ext>
            </a:extLst>
          </p:cNvPr>
          <p:cNvSpPr txBox="1"/>
          <p:nvPr/>
        </p:nvSpPr>
        <p:spPr bwMode="auto">
          <a:xfrm>
            <a:off x="2110310" y="1865981"/>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chemeClr val="bg1">
                    <a:lumMod val="65000"/>
                  </a:schemeClr>
                </a:solidFill>
                <a:latin typeface="Myriad Pro Semibold" charset="0"/>
                <a:ea typeface="Myriad Pro Semibold" charset="0"/>
                <a:cs typeface="Myriad Pro Semibold" charset="0"/>
              </a:rPr>
              <a:t>1</a:t>
            </a:r>
          </a:p>
        </p:txBody>
      </p:sp>
      <p:sp>
        <p:nvSpPr>
          <p:cNvPr id="25" name="TextBox 24">
            <a:extLst>
              <a:ext uri="{FF2B5EF4-FFF2-40B4-BE49-F238E27FC236}">
                <a16:creationId xmlns:a16="http://schemas.microsoft.com/office/drawing/2014/main" id="{0CCDB0F2-2D83-4EAF-A161-613E947BBD28}"/>
              </a:ext>
            </a:extLst>
          </p:cNvPr>
          <p:cNvSpPr txBox="1"/>
          <p:nvPr/>
        </p:nvSpPr>
        <p:spPr bwMode="auto">
          <a:xfrm>
            <a:off x="3634311" y="2551781"/>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solidFill>
                  <a:schemeClr val="bg1">
                    <a:lumMod val="65000"/>
                  </a:schemeClr>
                </a:solidFill>
                <a:latin typeface="Myriad Pro Semibold" charset="0"/>
                <a:ea typeface="Myriad Pro Semibold" charset="0"/>
                <a:cs typeface="Myriad Pro Semibold" charset="0"/>
              </a:rPr>
              <a:t>1</a:t>
            </a:r>
          </a:p>
        </p:txBody>
      </p:sp>
      <p:sp>
        <p:nvSpPr>
          <p:cNvPr id="2" name="Text Placeholder 1"/>
          <p:cNvSpPr>
            <a:spLocks noGrp="1"/>
          </p:cNvSpPr>
          <p:nvPr>
            <p:ph type="body" sz="quarter" idx="11"/>
          </p:nvPr>
        </p:nvSpPr>
        <p:spPr/>
        <p:txBody>
          <a:bodyPr/>
          <a:lstStyle/>
          <a:p>
            <a:r>
              <a:rPr lang="en-GB" dirty="0"/>
              <a:t>1.23 Tenths – step 2:1</a:t>
            </a:r>
          </a:p>
        </p:txBody>
      </p:sp>
      <p:graphicFrame>
        <p:nvGraphicFramePr>
          <p:cNvPr id="16" name="Table 15">
            <a:extLst>
              <a:ext uri="{FF2B5EF4-FFF2-40B4-BE49-F238E27FC236}">
                <a16:creationId xmlns:a16="http://schemas.microsoft.com/office/drawing/2014/main" id="{AF4FB8A4-A0BE-4291-ABB9-C6CABBE2EAAE}"/>
              </a:ext>
            </a:extLst>
          </p:cNvPr>
          <p:cNvGraphicFramePr>
            <a:graphicFrameLocks noGrp="1"/>
          </p:cNvGraphicFramePr>
          <p:nvPr>
            <p:extLst>
              <p:ext uri="{D42A27DB-BD31-4B8C-83A1-F6EECF244321}">
                <p14:modId xmlns:p14="http://schemas.microsoft.com/office/powerpoint/2010/main" val="1966714644"/>
              </p:ext>
            </p:extLst>
          </p:nvPr>
        </p:nvGraphicFramePr>
        <p:xfrm>
          <a:off x="1524000" y="1059300"/>
          <a:ext cx="6096000" cy="34200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846890546"/>
                    </a:ext>
                  </a:extLst>
                </a:gridCol>
                <a:gridCol w="1524000">
                  <a:extLst>
                    <a:ext uri="{9D8B030D-6E8A-4147-A177-3AD203B41FA5}">
                      <a16:colId xmlns:a16="http://schemas.microsoft.com/office/drawing/2014/main" val="2446164809"/>
                    </a:ext>
                  </a:extLst>
                </a:gridCol>
                <a:gridCol w="1524000">
                  <a:extLst>
                    <a:ext uri="{9D8B030D-6E8A-4147-A177-3AD203B41FA5}">
                      <a16:colId xmlns:a16="http://schemas.microsoft.com/office/drawing/2014/main" val="466482999"/>
                    </a:ext>
                  </a:extLst>
                </a:gridCol>
                <a:gridCol w="1524000">
                  <a:extLst>
                    <a:ext uri="{9D8B030D-6E8A-4147-A177-3AD203B41FA5}">
                      <a16:colId xmlns:a16="http://schemas.microsoft.com/office/drawing/2014/main" val="844453134"/>
                    </a:ext>
                  </a:extLst>
                </a:gridCol>
              </a:tblGrid>
              <a:tr h="684000">
                <a:tc>
                  <a:txBody>
                    <a:bodyPr/>
                    <a:lstStyle/>
                    <a:p>
                      <a:pPr algn="ctr"/>
                      <a:r>
                        <a:rPr lang="en-GB" sz="2400" dirty="0">
                          <a:solidFill>
                            <a:schemeClr val="tx1"/>
                          </a:solidFill>
                          <a:latin typeface="Myriad Pro Semibold"/>
                        </a:rPr>
                        <a:t>1,000s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r>
                        <a:rPr lang="en-GB" sz="2400" dirty="0">
                          <a:solidFill>
                            <a:schemeClr val="tx1"/>
                          </a:solidFill>
                          <a:latin typeface="Myriad Pro Semibold"/>
                        </a:rPr>
                        <a:t>1s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2319534852"/>
                  </a:ext>
                </a:extLst>
              </a:tr>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488758"/>
                  </a:ext>
                </a:extLst>
              </a:tr>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960630"/>
                  </a:ext>
                </a:extLst>
              </a:tr>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0865639"/>
                  </a:ext>
                </a:extLst>
              </a:tr>
              <a:tr h="684000">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400" dirty="0">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9790514"/>
                  </a:ext>
                </a:extLst>
              </a:tr>
            </a:tbl>
          </a:graphicData>
        </a:graphic>
      </p:graphicFrame>
      <p:sp>
        <p:nvSpPr>
          <p:cNvPr id="34" name="TextBox 33">
            <a:extLst>
              <a:ext uri="{FF2B5EF4-FFF2-40B4-BE49-F238E27FC236}">
                <a16:creationId xmlns:a16="http://schemas.microsoft.com/office/drawing/2014/main" id="{005D7F64-C36C-402C-A37F-C29168A779ED}"/>
              </a:ext>
            </a:extLst>
          </p:cNvPr>
          <p:cNvSpPr txBox="1"/>
          <p:nvPr/>
        </p:nvSpPr>
        <p:spPr bwMode="auto">
          <a:xfrm>
            <a:off x="2110310" y="1865981"/>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35" name="TextBox 34">
            <a:extLst>
              <a:ext uri="{FF2B5EF4-FFF2-40B4-BE49-F238E27FC236}">
                <a16:creationId xmlns:a16="http://schemas.microsoft.com/office/drawing/2014/main" id="{DBB6E82E-80CD-4686-9BC2-4B623C679ACB}"/>
              </a:ext>
            </a:extLst>
          </p:cNvPr>
          <p:cNvSpPr txBox="1"/>
          <p:nvPr/>
        </p:nvSpPr>
        <p:spPr bwMode="auto">
          <a:xfrm>
            <a:off x="3634311" y="2551781"/>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36" name="TextBox 35">
            <a:extLst>
              <a:ext uri="{FF2B5EF4-FFF2-40B4-BE49-F238E27FC236}">
                <a16:creationId xmlns:a16="http://schemas.microsoft.com/office/drawing/2014/main" id="{0631F0A8-E9F5-4956-98B6-E8C979EDBAB0}"/>
              </a:ext>
            </a:extLst>
          </p:cNvPr>
          <p:cNvSpPr txBox="1"/>
          <p:nvPr/>
        </p:nvSpPr>
        <p:spPr bwMode="auto">
          <a:xfrm>
            <a:off x="5158311" y="3222341"/>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37" name="TextBox 36">
            <a:extLst>
              <a:ext uri="{FF2B5EF4-FFF2-40B4-BE49-F238E27FC236}">
                <a16:creationId xmlns:a16="http://schemas.microsoft.com/office/drawing/2014/main" id="{AED37601-C9CA-458E-986E-2A3BB9DE548C}"/>
              </a:ext>
            </a:extLst>
          </p:cNvPr>
          <p:cNvSpPr txBox="1"/>
          <p:nvPr/>
        </p:nvSpPr>
        <p:spPr bwMode="auto">
          <a:xfrm>
            <a:off x="6682311" y="3908141"/>
            <a:ext cx="3513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grpSp>
        <p:nvGrpSpPr>
          <p:cNvPr id="18" name="Group 17">
            <a:extLst>
              <a:ext uri="{FF2B5EF4-FFF2-40B4-BE49-F238E27FC236}">
                <a16:creationId xmlns:a16="http://schemas.microsoft.com/office/drawing/2014/main" id="{08D22F68-6008-47C2-A758-BF79B1927A3D}"/>
              </a:ext>
            </a:extLst>
          </p:cNvPr>
          <p:cNvGrpSpPr/>
          <p:nvPr/>
        </p:nvGrpSpPr>
        <p:grpSpPr>
          <a:xfrm>
            <a:off x="2407479" y="4566101"/>
            <a:ext cx="1283941" cy="1754326"/>
            <a:chOff x="2407479" y="3711975"/>
            <a:chExt cx="1283941" cy="1754326"/>
          </a:xfrm>
        </p:grpSpPr>
        <p:sp>
          <p:nvSpPr>
            <p:cNvPr id="19" name="TextBox 18">
              <a:extLst>
                <a:ext uri="{FF2B5EF4-FFF2-40B4-BE49-F238E27FC236}">
                  <a16:creationId xmlns:a16="http://schemas.microsoft.com/office/drawing/2014/main" id="{2382C0BB-AF8F-44E9-806F-0CA0B7D06008}"/>
                </a:ext>
              </a:extLst>
            </p:cNvPr>
            <p:cNvSpPr txBox="1"/>
            <p:nvPr/>
          </p:nvSpPr>
          <p:spPr bwMode="auto">
            <a:xfrm>
              <a:off x="2407479" y="3711975"/>
              <a:ext cx="1283941"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ten times</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smaller</a:t>
              </a:r>
            </a:p>
            <a:p>
              <a:pPr algn="ctr">
                <a:buClr>
                  <a:srgbClr val="82CBDD"/>
                </a:buClr>
                <a:buNone/>
              </a:pPr>
              <a:endParaRPr lang="en-GB" sz="2000" dirty="0">
                <a:latin typeface="Myriad Pro Semibold" charset="0"/>
                <a:ea typeface="Myriad Pro Semibold" charset="0"/>
                <a:cs typeface="Myriad Pro Semibold" charset="0"/>
              </a:endParaRPr>
            </a:p>
            <a:p>
              <a:pPr algn="ctr">
                <a:buClr>
                  <a:srgbClr val="82CBDD"/>
                </a:buClr>
                <a:buNone/>
              </a:pPr>
              <a:r>
                <a:rPr lang="en-GB" sz="2000" dirty="0">
                  <a:latin typeface="Myriad Pro Semibold" charset="0"/>
                  <a:ea typeface="Myriad Pro Semibold" charset="0"/>
                  <a:cs typeface="Myriad Pro Semibold" charset="0"/>
                </a:rPr>
                <a:t>one tenth</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the size</a:t>
              </a:r>
            </a:p>
          </p:txBody>
        </p:sp>
        <p:cxnSp>
          <p:nvCxnSpPr>
            <p:cNvPr id="20" name="Straight Arrow Connector 19">
              <a:extLst>
                <a:ext uri="{FF2B5EF4-FFF2-40B4-BE49-F238E27FC236}">
                  <a16:creationId xmlns:a16="http://schemas.microsoft.com/office/drawing/2014/main" id="{4124BA18-0205-4B45-8367-655763DB9EED}"/>
                </a:ext>
              </a:extLst>
            </p:cNvPr>
            <p:cNvCxnSpPr>
              <a:cxnSpLocks/>
            </p:cNvCxnSpPr>
            <p:nvPr/>
          </p:nvCxnSpPr>
          <p:spPr bwMode="auto">
            <a:xfrm>
              <a:off x="2868475" y="4582082"/>
              <a:ext cx="361950" cy="0"/>
            </a:xfrm>
            <a:prstGeom prst="straightConnector1">
              <a:avLst/>
            </a:prstGeom>
            <a:noFill/>
            <a:ln w="12700">
              <a:solidFill>
                <a:schemeClr val="tx1"/>
              </a:solidFill>
              <a:headEnd type="none" w="med" len="med"/>
              <a:tailEnd type="stealth" w="lg" len="lg"/>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21" name="Group 20">
            <a:extLst>
              <a:ext uri="{FF2B5EF4-FFF2-40B4-BE49-F238E27FC236}">
                <a16:creationId xmlns:a16="http://schemas.microsoft.com/office/drawing/2014/main" id="{BF838560-FEDB-4B28-A4F3-D96C2D401EBC}"/>
              </a:ext>
            </a:extLst>
          </p:cNvPr>
          <p:cNvGrpSpPr/>
          <p:nvPr/>
        </p:nvGrpSpPr>
        <p:grpSpPr>
          <a:xfrm>
            <a:off x="3932792" y="4566101"/>
            <a:ext cx="1283941" cy="1754326"/>
            <a:chOff x="2407479" y="3711975"/>
            <a:chExt cx="1283941" cy="1754326"/>
          </a:xfrm>
        </p:grpSpPr>
        <p:sp>
          <p:nvSpPr>
            <p:cNvPr id="22" name="TextBox 21">
              <a:extLst>
                <a:ext uri="{FF2B5EF4-FFF2-40B4-BE49-F238E27FC236}">
                  <a16:creationId xmlns:a16="http://schemas.microsoft.com/office/drawing/2014/main" id="{A3B72D1E-E34F-41D6-AD6E-024E674D5D76}"/>
                </a:ext>
              </a:extLst>
            </p:cNvPr>
            <p:cNvSpPr txBox="1"/>
            <p:nvPr/>
          </p:nvSpPr>
          <p:spPr bwMode="auto">
            <a:xfrm>
              <a:off x="2407479" y="3711975"/>
              <a:ext cx="1283941"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ten times</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smaller</a:t>
              </a:r>
            </a:p>
            <a:p>
              <a:pPr algn="ctr">
                <a:buClr>
                  <a:srgbClr val="82CBDD"/>
                </a:buClr>
                <a:buNone/>
              </a:pPr>
              <a:endParaRPr lang="en-GB" sz="2000" dirty="0">
                <a:latin typeface="Myriad Pro Semibold" charset="0"/>
                <a:ea typeface="Myriad Pro Semibold" charset="0"/>
                <a:cs typeface="Myriad Pro Semibold" charset="0"/>
              </a:endParaRPr>
            </a:p>
            <a:p>
              <a:pPr algn="ctr">
                <a:buClr>
                  <a:srgbClr val="82CBDD"/>
                </a:buClr>
                <a:buNone/>
              </a:pPr>
              <a:r>
                <a:rPr lang="en-GB" sz="2000" dirty="0">
                  <a:latin typeface="Myriad Pro Semibold" charset="0"/>
                  <a:ea typeface="Myriad Pro Semibold" charset="0"/>
                  <a:cs typeface="Myriad Pro Semibold" charset="0"/>
                </a:rPr>
                <a:t>one tenth</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the size</a:t>
              </a:r>
            </a:p>
          </p:txBody>
        </p:sp>
        <p:cxnSp>
          <p:nvCxnSpPr>
            <p:cNvPr id="23" name="Straight Arrow Connector 22">
              <a:extLst>
                <a:ext uri="{FF2B5EF4-FFF2-40B4-BE49-F238E27FC236}">
                  <a16:creationId xmlns:a16="http://schemas.microsoft.com/office/drawing/2014/main" id="{915BDABA-DC2F-43D9-B9EA-72CDC2B235E9}"/>
                </a:ext>
              </a:extLst>
            </p:cNvPr>
            <p:cNvCxnSpPr>
              <a:cxnSpLocks/>
            </p:cNvCxnSpPr>
            <p:nvPr/>
          </p:nvCxnSpPr>
          <p:spPr bwMode="auto">
            <a:xfrm>
              <a:off x="2868475" y="4582084"/>
              <a:ext cx="361950" cy="0"/>
            </a:xfrm>
            <a:prstGeom prst="straightConnector1">
              <a:avLst/>
            </a:prstGeom>
            <a:noFill/>
            <a:ln w="12700">
              <a:solidFill>
                <a:schemeClr val="tx1"/>
              </a:solidFill>
              <a:headEnd type="none" w="med" len="med"/>
              <a:tailEnd type="stealth" w="lg" len="lg"/>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24" name="Group 23">
            <a:extLst>
              <a:ext uri="{FF2B5EF4-FFF2-40B4-BE49-F238E27FC236}">
                <a16:creationId xmlns:a16="http://schemas.microsoft.com/office/drawing/2014/main" id="{C66C8F81-6D58-4B29-A3A1-F463C2AC1F12}"/>
              </a:ext>
            </a:extLst>
          </p:cNvPr>
          <p:cNvGrpSpPr/>
          <p:nvPr/>
        </p:nvGrpSpPr>
        <p:grpSpPr>
          <a:xfrm>
            <a:off x="5455205" y="4566101"/>
            <a:ext cx="1283941" cy="1754326"/>
            <a:chOff x="2407479" y="3711975"/>
            <a:chExt cx="1283941" cy="1754326"/>
          </a:xfrm>
        </p:grpSpPr>
        <p:sp>
          <p:nvSpPr>
            <p:cNvPr id="38" name="TextBox 37">
              <a:extLst>
                <a:ext uri="{FF2B5EF4-FFF2-40B4-BE49-F238E27FC236}">
                  <a16:creationId xmlns:a16="http://schemas.microsoft.com/office/drawing/2014/main" id="{CA664FFF-A364-469C-9632-358DC7F047EC}"/>
                </a:ext>
              </a:extLst>
            </p:cNvPr>
            <p:cNvSpPr txBox="1"/>
            <p:nvPr/>
          </p:nvSpPr>
          <p:spPr bwMode="auto">
            <a:xfrm>
              <a:off x="2407479" y="3711975"/>
              <a:ext cx="1283941"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ten times</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smaller</a:t>
              </a:r>
            </a:p>
            <a:p>
              <a:pPr algn="ctr">
                <a:buClr>
                  <a:srgbClr val="82CBDD"/>
                </a:buClr>
                <a:buNone/>
              </a:pPr>
              <a:endParaRPr lang="en-GB" sz="2000" dirty="0">
                <a:latin typeface="Myriad Pro Semibold" charset="0"/>
                <a:ea typeface="Myriad Pro Semibold" charset="0"/>
                <a:cs typeface="Myriad Pro Semibold" charset="0"/>
              </a:endParaRPr>
            </a:p>
            <a:p>
              <a:pPr algn="ctr">
                <a:buClr>
                  <a:srgbClr val="82CBDD"/>
                </a:buClr>
                <a:buNone/>
              </a:pPr>
              <a:r>
                <a:rPr lang="en-GB" sz="2000" dirty="0">
                  <a:latin typeface="Myriad Pro Semibold" charset="0"/>
                  <a:ea typeface="Myriad Pro Semibold" charset="0"/>
                  <a:cs typeface="Myriad Pro Semibold" charset="0"/>
                </a:rPr>
                <a:t>one tenth</a:t>
              </a:r>
              <a:br>
                <a:rPr lang="en-GB" sz="2000" dirty="0">
                  <a:latin typeface="Myriad Pro Semibold" charset="0"/>
                  <a:ea typeface="Myriad Pro Semibold" charset="0"/>
                  <a:cs typeface="Myriad Pro Semibold" charset="0"/>
                </a:rPr>
              </a:br>
              <a:r>
                <a:rPr lang="en-GB" sz="2000" dirty="0">
                  <a:latin typeface="Myriad Pro Semibold" charset="0"/>
                  <a:ea typeface="Myriad Pro Semibold" charset="0"/>
                  <a:cs typeface="Myriad Pro Semibold" charset="0"/>
                </a:rPr>
                <a:t>the size</a:t>
              </a:r>
            </a:p>
          </p:txBody>
        </p:sp>
        <p:cxnSp>
          <p:nvCxnSpPr>
            <p:cNvPr id="39" name="Straight Arrow Connector 38">
              <a:extLst>
                <a:ext uri="{FF2B5EF4-FFF2-40B4-BE49-F238E27FC236}">
                  <a16:creationId xmlns:a16="http://schemas.microsoft.com/office/drawing/2014/main" id="{D4F187F0-9D32-4037-ACA7-81536ECABD25}"/>
                </a:ext>
              </a:extLst>
            </p:cNvPr>
            <p:cNvCxnSpPr>
              <a:cxnSpLocks/>
            </p:cNvCxnSpPr>
            <p:nvPr/>
          </p:nvCxnSpPr>
          <p:spPr bwMode="auto">
            <a:xfrm>
              <a:off x="2868475" y="4582086"/>
              <a:ext cx="361950" cy="0"/>
            </a:xfrm>
            <a:prstGeom prst="straightConnector1">
              <a:avLst/>
            </a:prstGeom>
            <a:noFill/>
            <a:ln w="12700">
              <a:solidFill>
                <a:schemeClr val="tx1"/>
              </a:solidFill>
              <a:headEnd type="none" w="med" len="med"/>
              <a:tailEnd type="stealth" w="lg" len="lg"/>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fill="hold" grpId="1" nodeType="clickEffect">
                                  <p:stCondLst>
                                    <p:cond delay="0"/>
                                  </p:stCondLst>
                                  <p:childTnLst>
                                    <p:animMotion origin="layout" path="M 0 4.44444E-6 L 0.16666 0.1 " pathEditMode="relative" rAng="0" ptsTypes="AA">
                                      <p:cBhvr>
                                        <p:cTn id="11" dur="2000" fill="hold"/>
                                        <p:tgtEl>
                                          <p:spTgt spid="34"/>
                                        </p:tgtEl>
                                        <p:attrNameLst>
                                          <p:attrName>ppt_x</p:attrName>
                                          <p:attrName>ppt_y</p:attrName>
                                        </p:attrNameLst>
                                      </p:cBhvr>
                                      <p:rCtr x="8351" y="5023"/>
                                    </p:animMotion>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par>
                          <p:cTn id="17" fill="hold">
                            <p:stCondLst>
                              <p:cond delay="2000"/>
                            </p:stCondLst>
                            <p:childTnLst>
                              <p:par>
                                <p:cTn id="18" presetID="1" presetClass="exit" presetSubtype="0" fill="hold" grpId="2" nodeType="afterEffect">
                                  <p:stCondLst>
                                    <p:cond delay="0"/>
                                  </p:stCondLst>
                                  <p:childTnLst>
                                    <p:set>
                                      <p:cBhvr>
                                        <p:cTn id="19" dur="1" fill="hold">
                                          <p:stCondLst>
                                            <p:cond delay="0"/>
                                          </p:stCondLst>
                                        </p:cTn>
                                        <p:tgtEl>
                                          <p:spTgt spid="34"/>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63" presetClass="path" presetSubtype="0" accel="50000" fill="hold" grpId="1" nodeType="clickEffect">
                                  <p:stCondLst>
                                    <p:cond delay="0"/>
                                  </p:stCondLst>
                                  <p:childTnLst>
                                    <p:animMotion origin="layout" path="M 3.33333E-6 4.44444E-6 L 0.16666 0.09792 " pathEditMode="relative" rAng="0" ptsTypes="AA">
                                      <p:cBhvr>
                                        <p:cTn id="25" dur="2000" fill="hold"/>
                                        <p:tgtEl>
                                          <p:spTgt spid="35"/>
                                        </p:tgtEl>
                                        <p:attrNameLst>
                                          <p:attrName>ppt_x</p:attrName>
                                          <p:attrName>ppt_y</p:attrName>
                                        </p:attrNameLst>
                                      </p:cBhvr>
                                      <p:rCtr x="8333" y="5000"/>
                                    </p:animMotion>
                                  </p:childTnLst>
                                </p:cTn>
                              </p:par>
                              <p:par>
                                <p:cTn id="26" presetID="1"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par>
                                <p:cTn id="28" presetID="63" presetClass="path" presetSubtype="0" accel="50000" fill="hold" nodeType="withEffect">
                                  <p:stCondLst>
                                    <p:cond delay="0"/>
                                  </p:stCondLst>
                                  <p:childTnLst>
                                    <p:animMotion origin="layout" path="M 3.05556E-6 1.48148E-6 L 0.16649 1.48148E-6 " pathEditMode="relative" rAng="0" ptsTypes="AA">
                                      <p:cBhvr>
                                        <p:cTn id="29" dur="2000" fill="hold"/>
                                        <p:tgtEl>
                                          <p:spTgt spid="18"/>
                                        </p:tgtEl>
                                        <p:attrNameLst>
                                          <p:attrName>ppt_x</p:attrName>
                                          <p:attrName>ppt_y</p:attrName>
                                        </p:attrNameLst>
                                      </p:cBhvr>
                                      <p:rCtr x="8316" y="0"/>
                                    </p:animMotion>
                                  </p:childTnLst>
                                </p:cTn>
                              </p:par>
                            </p:childTnLst>
                          </p:cTn>
                        </p:par>
                        <p:par>
                          <p:cTn id="30" fill="hold">
                            <p:stCondLst>
                              <p:cond delay="2000"/>
                            </p:stCondLst>
                            <p:childTnLst>
                              <p:par>
                                <p:cTn id="31" presetID="1" presetClass="exit" presetSubtype="0" fill="hold" grpId="2" nodeType="afterEffect">
                                  <p:stCondLst>
                                    <p:cond delay="0"/>
                                  </p:stCondLst>
                                  <p:childTnLst>
                                    <p:set>
                                      <p:cBhvr>
                                        <p:cTn id="32" dur="1" fill="hold">
                                          <p:stCondLst>
                                            <p:cond delay="0"/>
                                          </p:stCondLst>
                                        </p:cTn>
                                        <p:tgtEl>
                                          <p:spTgt spid="35"/>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50000" fill="hold" grpId="1" nodeType="clickEffect">
                                  <p:stCondLst>
                                    <p:cond delay="0"/>
                                  </p:stCondLst>
                                  <p:childTnLst>
                                    <p:animMotion origin="layout" path="M -3.33333E-6 -2.22222E-6 L 0.16702 0.09977 " pathEditMode="relative" rAng="0" ptsTypes="AA">
                                      <p:cBhvr>
                                        <p:cTn id="42" dur="2000" fill="hold"/>
                                        <p:tgtEl>
                                          <p:spTgt spid="36"/>
                                        </p:tgtEl>
                                        <p:attrNameLst>
                                          <p:attrName>ppt_x</p:attrName>
                                          <p:attrName>ppt_y</p:attrName>
                                        </p:attrNameLst>
                                      </p:cBhvr>
                                      <p:rCtr x="8351" y="4977"/>
                                    </p:animMotion>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63" presetClass="path" presetSubtype="0" accel="50000" fill="hold" nodeType="withEffect">
                                  <p:stCondLst>
                                    <p:cond delay="0"/>
                                  </p:stCondLst>
                                  <p:childTnLst>
                                    <p:animMotion origin="layout" path="M -3.61111E-6 1.48148E-6 L 0.1665 1.48148E-6 " pathEditMode="relative" rAng="0" ptsTypes="AA">
                                      <p:cBhvr>
                                        <p:cTn id="46" dur="2000" fill="hold"/>
                                        <p:tgtEl>
                                          <p:spTgt spid="21"/>
                                        </p:tgtEl>
                                        <p:attrNameLst>
                                          <p:attrName>ppt_x</p:attrName>
                                          <p:attrName>ppt_y</p:attrName>
                                        </p:attrNameLst>
                                      </p:cBhvr>
                                      <p:rCtr x="8316" y="0"/>
                                    </p:animMotion>
                                  </p:childTnLst>
                                </p:cTn>
                              </p:par>
                            </p:childTnLst>
                          </p:cTn>
                        </p:par>
                        <p:par>
                          <p:cTn id="47" fill="hold">
                            <p:stCondLst>
                              <p:cond delay="2000"/>
                            </p:stCondLst>
                            <p:childTnLst>
                              <p:par>
                                <p:cTn id="48" presetID="1" presetClass="exit" presetSubtype="0" fill="hold" grpId="2" nodeType="afterEffect">
                                  <p:stCondLst>
                                    <p:cond delay="0"/>
                                  </p:stCondLst>
                                  <p:childTnLst>
                                    <p:set>
                                      <p:cBhvr>
                                        <p:cTn id="49" dur="1" fill="hold">
                                          <p:stCondLst>
                                            <p:cond delay="0"/>
                                          </p:stCondLst>
                                        </p:cTn>
                                        <p:tgtEl>
                                          <p:spTgt spid="36"/>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21"/>
                                        </p:tgtEl>
                                        <p:attrNameLst>
                                          <p:attrName>style.visibility</p:attrName>
                                        </p:attrNameLst>
                                      </p:cBhvr>
                                      <p:to>
                                        <p:strVal val="hidden"/>
                                      </p:to>
                                    </p:set>
                                  </p:childTnLst>
                                </p:cTn>
                              </p:par>
                              <p:par>
                                <p:cTn id="52" presetID="1" presetClass="entr" presetSubtype="0"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7" grpId="0"/>
      <p:bldP spid="25" grpId="0"/>
      <p:bldP spid="34" grpId="0"/>
      <p:bldP spid="34" grpId="1"/>
      <p:bldP spid="34" grpId="2"/>
      <p:bldP spid="35" grpId="0"/>
      <p:bldP spid="35" grpId="1"/>
      <p:bldP spid="35" grpId="2"/>
      <p:bldP spid="36" grpId="0"/>
      <p:bldP spid="36" grpId="1"/>
      <p:bldP spid="36" grpId="2"/>
      <p:bldP spid="37" grpId="0"/>
    </p:bldLst>
  </p:timing>
</p:sld>
</file>

<file path=ppt/theme/theme1.xml><?xml version="1.0" encoding="utf-8"?>
<a:theme xmlns:a="http://schemas.openxmlformats.org/drawingml/2006/main" name="Mastery PD PowerPoint V4.2">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sz="2800" b="0" i="0" u="none" strike="noStrike" cap="none" normalizeH="0" baseline="0" smtClean="0">
            <a:ln>
              <a:noFill/>
            </a:ln>
            <a:solidFill>
              <a:schemeClr val="tx1"/>
            </a:solidFill>
            <a:effectLst/>
            <a:latin typeface="Arial" charset="0"/>
          </a:defRPr>
        </a:defPPr>
      </a:lstStyle>
    </a:spDef>
    <a:lnDef>
      <a:spPr bwMode="auto">
        <a:noFill/>
        <a:ln w="12700">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a:lstStyle/>
    </a:lnDef>
    <a:txDef>
      <a:spPr bwMode="auto">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 id="{C5A397D3-E0AB-C547-900D-F92C2FA5E795}" vid="{495C9D69-66FD-7547-A7DC-A1C65F9ED6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PD PowerPoint V4.2</Template>
  <TotalTime>0</TotalTime>
  <Words>804</Words>
  <Application>Microsoft Office PowerPoint</Application>
  <PresentationFormat>On-screen Show (4:3)</PresentationFormat>
  <Paragraphs>422</Paragraphs>
  <Slides>43</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Myriad Pro</vt:lpstr>
      <vt:lpstr>Myriad Pro Semibold</vt:lpstr>
      <vt:lpstr>Times New Roman</vt:lpstr>
      <vt:lpstr>Mastery PD PowerPoint V4.2</vt:lpstr>
      <vt:lpstr>1.23 Composition and calculation: tenths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2018-09-25T09:45:13Z</dcterms:created>
  <dcterms:modified xsi:type="dcterms:W3CDTF">2018-09-28T09:30:21Z</dcterms:modified>
</cp:coreProperties>
</file>