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38"/>
  </p:notesMasterIdLst>
  <p:sldIdLst>
    <p:sldId id="263" r:id="rId6"/>
    <p:sldId id="628" r:id="rId7"/>
    <p:sldId id="588" r:id="rId8"/>
    <p:sldId id="292" r:id="rId9"/>
    <p:sldId id="300" r:id="rId10"/>
    <p:sldId id="269" r:id="rId11"/>
    <p:sldId id="643" r:id="rId12"/>
    <p:sldId id="277" r:id="rId13"/>
    <p:sldId id="279" r:id="rId14"/>
    <p:sldId id="280" r:id="rId15"/>
    <p:sldId id="281" r:id="rId16"/>
    <p:sldId id="282" r:id="rId17"/>
    <p:sldId id="580" r:id="rId18"/>
    <p:sldId id="579" r:id="rId19"/>
    <p:sldId id="629" r:id="rId20"/>
    <p:sldId id="633" r:id="rId21"/>
    <p:sldId id="635" r:id="rId22"/>
    <p:sldId id="637" r:id="rId23"/>
    <p:sldId id="630" r:id="rId24"/>
    <p:sldId id="631" r:id="rId25"/>
    <p:sldId id="632" r:id="rId26"/>
    <p:sldId id="644" r:id="rId27"/>
    <p:sldId id="286" r:id="rId28"/>
    <p:sldId id="265" r:id="rId29"/>
    <p:sldId id="287" r:id="rId30"/>
    <p:sldId id="639" r:id="rId31"/>
    <p:sldId id="640" r:id="rId32"/>
    <p:sldId id="641" r:id="rId33"/>
    <p:sldId id="622" r:id="rId34"/>
    <p:sldId id="607" r:id="rId35"/>
    <p:sldId id="612" r:id="rId36"/>
    <p:sldId id="291" r:id="rId37"/>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55FF3-4FC7-4F3C-9062-978BB7D1E1E9}" v="1" dt="2021-11-12T09:24:31.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017" autoAdjust="0"/>
  </p:normalViewPr>
  <p:slideViewPr>
    <p:cSldViewPr>
      <p:cViewPr varScale="1">
        <p:scale>
          <a:sx n="62" d="100"/>
          <a:sy n="62" d="100"/>
        </p:scale>
        <p:origin x="1206"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Knights" userId="23be5868-5566-498b-9c06-a891da1c2ca3" providerId="ADAL" clId="{17F55FF3-4FC7-4F3C-9062-978BB7D1E1E9}"/>
    <pc:docChg chg="modSld">
      <pc:chgData name="Carol Knights" userId="23be5868-5566-498b-9c06-a891da1c2ca3" providerId="ADAL" clId="{17F55FF3-4FC7-4F3C-9062-978BB7D1E1E9}" dt="2021-11-12T09:35:11.633" v="39" actId="20577"/>
      <pc:docMkLst>
        <pc:docMk/>
      </pc:docMkLst>
      <pc:sldChg chg="modSp">
        <pc:chgData name="Carol Knights" userId="23be5868-5566-498b-9c06-a891da1c2ca3" providerId="ADAL" clId="{17F55FF3-4FC7-4F3C-9062-978BB7D1E1E9}" dt="2021-11-12T09:24:31.206" v="0" actId="20577"/>
        <pc:sldMkLst>
          <pc:docMk/>
          <pc:sldMk cId="387169446" sldId="281"/>
        </pc:sldMkLst>
        <pc:spChg chg="mod">
          <ac:chgData name="Carol Knights" userId="23be5868-5566-498b-9c06-a891da1c2ca3" providerId="ADAL" clId="{17F55FF3-4FC7-4F3C-9062-978BB7D1E1E9}" dt="2021-11-12T09:24:31.206" v="0" actId="20577"/>
          <ac:spMkLst>
            <pc:docMk/>
            <pc:sldMk cId="387169446" sldId="281"/>
            <ac:spMk id="4" creationId="{F119E42E-06D3-4962-8EB7-A909E87EEFF5}"/>
          </ac:spMkLst>
        </pc:spChg>
      </pc:sldChg>
      <pc:sldChg chg="modSp mod">
        <pc:chgData name="Carol Knights" userId="23be5868-5566-498b-9c06-a891da1c2ca3" providerId="ADAL" clId="{17F55FF3-4FC7-4F3C-9062-978BB7D1E1E9}" dt="2021-11-12T09:25:40.953" v="8" actId="20577"/>
        <pc:sldMkLst>
          <pc:docMk/>
          <pc:sldMk cId="2445168101" sldId="282"/>
        </pc:sldMkLst>
        <pc:spChg chg="mod">
          <ac:chgData name="Carol Knights" userId="23be5868-5566-498b-9c06-a891da1c2ca3" providerId="ADAL" clId="{17F55FF3-4FC7-4F3C-9062-978BB7D1E1E9}" dt="2021-11-12T09:25:40.953" v="8" actId="20577"/>
          <ac:spMkLst>
            <pc:docMk/>
            <pc:sldMk cId="2445168101" sldId="282"/>
            <ac:spMk id="3" creationId="{EC771724-309D-4EC6-8089-365C4C85F6A6}"/>
          </ac:spMkLst>
        </pc:spChg>
      </pc:sldChg>
      <pc:sldChg chg="modSp mod modNotesTx">
        <pc:chgData name="Carol Knights" userId="23be5868-5566-498b-9c06-a891da1c2ca3" providerId="ADAL" clId="{17F55FF3-4FC7-4F3C-9062-978BB7D1E1E9}" dt="2021-11-12T09:28:01.885" v="33" actId="20577"/>
        <pc:sldMkLst>
          <pc:docMk/>
          <pc:sldMk cId="717258061" sldId="580"/>
        </pc:sldMkLst>
        <pc:spChg chg="mod">
          <ac:chgData name="Carol Knights" userId="23be5868-5566-498b-9c06-a891da1c2ca3" providerId="ADAL" clId="{17F55FF3-4FC7-4F3C-9062-978BB7D1E1E9}" dt="2021-11-12T09:27:55.882" v="29" actId="20577"/>
          <ac:spMkLst>
            <pc:docMk/>
            <pc:sldMk cId="717258061" sldId="580"/>
            <ac:spMk id="7" creationId="{363F8FB2-5732-42F4-A6C1-EFD129C08162}"/>
          </ac:spMkLst>
        </pc:spChg>
      </pc:sldChg>
      <pc:sldChg chg="modSp mod">
        <pc:chgData name="Carol Knights" userId="23be5868-5566-498b-9c06-a891da1c2ca3" providerId="ADAL" clId="{17F55FF3-4FC7-4F3C-9062-978BB7D1E1E9}" dt="2021-11-12T09:35:07.184" v="38" actId="20577"/>
        <pc:sldMkLst>
          <pc:docMk/>
          <pc:sldMk cId="3005014250" sldId="629"/>
        </pc:sldMkLst>
        <pc:spChg chg="mod">
          <ac:chgData name="Carol Knights" userId="23be5868-5566-498b-9c06-a891da1c2ca3" providerId="ADAL" clId="{17F55FF3-4FC7-4F3C-9062-978BB7D1E1E9}" dt="2021-11-12T09:35:07.184" v="38" actId="20577"/>
          <ac:spMkLst>
            <pc:docMk/>
            <pc:sldMk cId="3005014250" sldId="629"/>
            <ac:spMk id="6" creationId="{2B57B72E-B50F-42D2-AB99-91A92106BB09}"/>
          </ac:spMkLst>
        </pc:spChg>
      </pc:sldChg>
      <pc:sldChg chg="modSp mod">
        <pc:chgData name="Carol Knights" userId="23be5868-5566-498b-9c06-a891da1c2ca3" providerId="ADAL" clId="{17F55FF3-4FC7-4F3C-9062-978BB7D1E1E9}" dt="2021-11-12T09:35:11.633" v="39" actId="20577"/>
        <pc:sldMkLst>
          <pc:docMk/>
          <pc:sldMk cId="1232559208" sldId="633"/>
        </pc:sldMkLst>
        <pc:spChg chg="mod">
          <ac:chgData name="Carol Knights" userId="23be5868-5566-498b-9c06-a891da1c2ca3" providerId="ADAL" clId="{17F55FF3-4FC7-4F3C-9062-978BB7D1E1E9}" dt="2021-11-12T09:35:11.633" v="39" actId="20577"/>
          <ac:spMkLst>
            <pc:docMk/>
            <pc:sldMk cId="1232559208" sldId="633"/>
            <ac:spMk id="6" creationId="{2B57B72E-B50F-42D2-AB99-91A92106BB09}"/>
          </ac:spMkLst>
        </pc:spChg>
      </pc:sldChg>
    </pc:docChg>
  </pc:docChgLst>
  <pc:docChgLst>
    <pc:chgData name="Steve McCormack" userId="a36034f6-e157-44c0-92e0-583c4185333c" providerId="ADAL" clId="{1723DD86-D10F-452B-94F2-86C3C577B0AA}"/>
    <pc:docChg chg="custSel modSld">
      <pc:chgData name="Steve McCormack" userId="a36034f6-e157-44c0-92e0-583c4185333c" providerId="ADAL" clId="{1723DD86-D10F-452B-94F2-86C3C577B0AA}" dt="2021-11-12T09:53:35.725" v="81" actId="6549"/>
      <pc:docMkLst>
        <pc:docMk/>
      </pc:docMkLst>
      <pc:sldChg chg="modSp mod">
        <pc:chgData name="Steve McCormack" userId="a36034f6-e157-44c0-92e0-583c4185333c" providerId="ADAL" clId="{1723DD86-D10F-452B-94F2-86C3C577B0AA}" dt="2021-11-12T09:49:02.204" v="33" actId="6549"/>
        <pc:sldMkLst>
          <pc:docMk/>
          <pc:sldMk cId="387169446" sldId="281"/>
        </pc:sldMkLst>
        <pc:spChg chg="mod">
          <ac:chgData name="Steve McCormack" userId="a36034f6-e157-44c0-92e0-583c4185333c" providerId="ADAL" clId="{1723DD86-D10F-452B-94F2-86C3C577B0AA}" dt="2021-11-12T09:49:02.204" v="33" actId="6549"/>
          <ac:spMkLst>
            <pc:docMk/>
            <pc:sldMk cId="387169446" sldId="281"/>
            <ac:spMk id="3" creationId="{EC771724-309D-4EC6-8089-365C4C85F6A6}"/>
          </ac:spMkLst>
        </pc:spChg>
      </pc:sldChg>
      <pc:sldChg chg="modSp mod">
        <pc:chgData name="Steve McCormack" userId="a36034f6-e157-44c0-92e0-583c4185333c" providerId="ADAL" clId="{1723DD86-D10F-452B-94F2-86C3C577B0AA}" dt="2021-11-12T09:53:35.725" v="81" actId="6549"/>
        <pc:sldMkLst>
          <pc:docMk/>
          <pc:sldMk cId="309275939" sldId="291"/>
        </pc:sldMkLst>
        <pc:spChg chg="mod">
          <ac:chgData name="Steve McCormack" userId="a36034f6-e157-44c0-92e0-583c4185333c" providerId="ADAL" clId="{1723DD86-D10F-452B-94F2-86C3C577B0AA}" dt="2021-11-12T09:53:35.725" v="81" actId="6549"/>
          <ac:spMkLst>
            <pc:docMk/>
            <pc:sldMk cId="309275939" sldId="291"/>
            <ac:spMk id="2" creationId="{2FC8153A-3089-4481-8DDB-FCA2DBF5BD26}"/>
          </ac:spMkLst>
        </pc:spChg>
      </pc:sldChg>
      <pc:sldChg chg="modSp mod">
        <pc:chgData name="Steve McCormack" userId="a36034f6-e157-44c0-92e0-583c4185333c" providerId="ADAL" clId="{1723DD86-D10F-452B-94F2-86C3C577B0AA}" dt="2021-11-12T09:49:26.243" v="35" actId="20577"/>
        <pc:sldMkLst>
          <pc:docMk/>
          <pc:sldMk cId="1972075379" sldId="579"/>
        </pc:sldMkLst>
        <pc:spChg chg="mod">
          <ac:chgData name="Steve McCormack" userId="a36034f6-e157-44c0-92e0-583c4185333c" providerId="ADAL" clId="{1723DD86-D10F-452B-94F2-86C3C577B0AA}" dt="2021-11-12T09:49:26.243" v="35" actId="20577"/>
          <ac:spMkLst>
            <pc:docMk/>
            <pc:sldMk cId="1972075379" sldId="579"/>
            <ac:spMk id="7" creationId="{858281D6-E34F-419C-A7B5-5FC51CDE100A}"/>
          </ac:spMkLst>
        </pc:spChg>
      </pc:sldChg>
      <pc:sldChg chg="modSp mod">
        <pc:chgData name="Steve McCormack" userId="a36034f6-e157-44c0-92e0-583c4185333c" providerId="ADAL" clId="{1723DD86-D10F-452B-94F2-86C3C577B0AA}" dt="2021-11-12T09:49:16.976" v="34" actId="6549"/>
        <pc:sldMkLst>
          <pc:docMk/>
          <pc:sldMk cId="717258061" sldId="580"/>
        </pc:sldMkLst>
        <pc:spChg chg="mod">
          <ac:chgData name="Steve McCormack" userId="a36034f6-e157-44c0-92e0-583c4185333c" providerId="ADAL" clId="{1723DD86-D10F-452B-94F2-86C3C577B0AA}" dt="2021-11-12T09:49:16.976" v="34" actId="6549"/>
          <ac:spMkLst>
            <pc:docMk/>
            <pc:sldMk cId="717258061" sldId="580"/>
            <ac:spMk id="2" creationId="{23A84928-1FCA-4634-9C2E-8162352F2955}"/>
          </ac:spMkLst>
        </pc:spChg>
      </pc:sldChg>
      <pc:sldChg chg="modSp mod">
        <pc:chgData name="Steve McCormack" userId="a36034f6-e157-44c0-92e0-583c4185333c" providerId="ADAL" clId="{1723DD86-D10F-452B-94F2-86C3C577B0AA}" dt="2021-11-12T09:53:22.397" v="77" actId="6549"/>
        <pc:sldMkLst>
          <pc:docMk/>
          <pc:sldMk cId="1267945699" sldId="607"/>
        </pc:sldMkLst>
        <pc:spChg chg="mod">
          <ac:chgData name="Steve McCormack" userId="a36034f6-e157-44c0-92e0-583c4185333c" providerId="ADAL" clId="{1723DD86-D10F-452B-94F2-86C3C577B0AA}" dt="2021-11-12T09:53:22.397" v="77" actId="6549"/>
          <ac:spMkLst>
            <pc:docMk/>
            <pc:sldMk cId="1267945699" sldId="607"/>
            <ac:spMk id="2" creationId="{468AD34D-48AC-4C34-99A5-DF560A5DFC10}"/>
          </ac:spMkLst>
        </pc:spChg>
      </pc:sldChg>
      <pc:sldChg chg="modSp mod">
        <pc:chgData name="Steve McCormack" userId="a36034f6-e157-44c0-92e0-583c4185333c" providerId="ADAL" clId="{1723DD86-D10F-452B-94F2-86C3C577B0AA}" dt="2021-11-12T09:53:26.780" v="79" actId="6549"/>
        <pc:sldMkLst>
          <pc:docMk/>
          <pc:sldMk cId="1254757371" sldId="612"/>
        </pc:sldMkLst>
        <pc:spChg chg="mod">
          <ac:chgData name="Steve McCormack" userId="a36034f6-e157-44c0-92e0-583c4185333c" providerId="ADAL" clId="{1723DD86-D10F-452B-94F2-86C3C577B0AA}" dt="2021-11-12T09:53:26.780" v="79" actId="6549"/>
          <ac:spMkLst>
            <pc:docMk/>
            <pc:sldMk cId="1254757371" sldId="612"/>
            <ac:spMk id="2" creationId="{468AD34D-48AC-4C34-99A5-DF560A5DFC10}"/>
          </ac:spMkLst>
        </pc:spChg>
      </pc:sldChg>
      <pc:sldChg chg="modSp mod">
        <pc:chgData name="Steve McCormack" userId="a36034f6-e157-44c0-92e0-583c4185333c" providerId="ADAL" clId="{1723DD86-D10F-452B-94F2-86C3C577B0AA}" dt="2021-11-12T09:53:17.232" v="75" actId="6549"/>
        <pc:sldMkLst>
          <pc:docMk/>
          <pc:sldMk cId="2473925229" sldId="622"/>
        </pc:sldMkLst>
        <pc:spChg chg="mod">
          <ac:chgData name="Steve McCormack" userId="a36034f6-e157-44c0-92e0-583c4185333c" providerId="ADAL" clId="{1723DD86-D10F-452B-94F2-86C3C577B0AA}" dt="2021-11-12T09:53:17.232" v="75" actId="6549"/>
          <ac:spMkLst>
            <pc:docMk/>
            <pc:sldMk cId="2473925229" sldId="622"/>
            <ac:spMk id="2" creationId="{468AD34D-48AC-4C34-99A5-DF560A5DFC10}"/>
          </ac:spMkLst>
        </pc:spChg>
      </pc:sldChg>
      <pc:sldChg chg="modSp mod">
        <pc:chgData name="Steve McCormack" userId="a36034f6-e157-44c0-92e0-583c4185333c" providerId="ADAL" clId="{1723DD86-D10F-452B-94F2-86C3C577B0AA}" dt="2021-11-12T09:48:14.941" v="5" actId="6549"/>
        <pc:sldMkLst>
          <pc:docMk/>
          <pc:sldMk cId="1516146633" sldId="628"/>
        </pc:sldMkLst>
        <pc:spChg chg="mod">
          <ac:chgData name="Steve McCormack" userId="a36034f6-e157-44c0-92e0-583c4185333c" providerId="ADAL" clId="{1723DD86-D10F-452B-94F2-86C3C577B0AA}" dt="2021-11-12T09:48:14.941" v="5" actId="6549"/>
          <ac:spMkLst>
            <pc:docMk/>
            <pc:sldMk cId="1516146633" sldId="628"/>
            <ac:spMk id="5" creationId="{F3AEFA3D-6E0E-40FE-BDA2-AC1662A877CD}"/>
          </ac:spMkLst>
        </pc:spChg>
      </pc:sldChg>
      <pc:sldChg chg="modSp mod">
        <pc:chgData name="Steve McCormack" userId="a36034f6-e157-44c0-92e0-583c4185333c" providerId="ADAL" clId="{1723DD86-D10F-452B-94F2-86C3C577B0AA}" dt="2021-11-12T09:49:48.560" v="44" actId="6549"/>
        <pc:sldMkLst>
          <pc:docMk/>
          <pc:sldMk cId="3005014250" sldId="629"/>
        </pc:sldMkLst>
        <pc:spChg chg="mod">
          <ac:chgData name="Steve McCormack" userId="a36034f6-e157-44c0-92e0-583c4185333c" providerId="ADAL" clId="{1723DD86-D10F-452B-94F2-86C3C577B0AA}" dt="2021-11-12T09:49:32.927" v="36" actId="20577"/>
          <ac:spMkLst>
            <pc:docMk/>
            <pc:sldMk cId="3005014250" sldId="629"/>
            <ac:spMk id="2" creationId="{23A84928-1FCA-4634-9C2E-8162352F2955}"/>
          </ac:spMkLst>
        </pc:spChg>
        <pc:spChg chg="mod">
          <ac:chgData name="Steve McCormack" userId="a36034f6-e157-44c0-92e0-583c4185333c" providerId="ADAL" clId="{1723DD86-D10F-452B-94F2-86C3C577B0AA}" dt="2021-11-12T09:49:48.560" v="44" actId="6549"/>
          <ac:spMkLst>
            <pc:docMk/>
            <pc:sldMk cId="3005014250" sldId="629"/>
            <ac:spMk id="6" creationId="{2B57B72E-B50F-42D2-AB99-91A92106BB09}"/>
          </ac:spMkLst>
        </pc:spChg>
      </pc:sldChg>
      <pc:sldChg chg="modSp mod">
        <pc:chgData name="Steve McCormack" userId="a36034f6-e157-44c0-92e0-583c4185333c" providerId="ADAL" clId="{1723DD86-D10F-452B-94F2-86C3C577B0AA}" dt="2021-11-12T09:50:40.722" v="62" actId="20577"/>
        <pc:sldMkLst>
          <pc:docMk/>
          <pc:sldMk cId="1945373587" sldId="630"/>
        </pc:sldMkLst>
        <pc:spChg chg="mod">
          <ac:chgData name="Steve McCormack" userId="a36034f6-e157-44c0-92e0-583c4185333c" providerId="ADAL" clId="{1723DD86-D10F-452B-94F2-86C3C577B0AA}" dt="2021-11-12T09:50:40.722" v="62" actId="20577"/>
          <ac:spMkLst>
            <pc:docMk/>
            <pc:sldMk cId="1945373587" sldId="630"/>
            <ac:spMk id="7" creationId="{858281D6-E34F-419C-A7B5-5FC51CDE100A}"/>
          </ac:spMkLst>
        </pc:spChg>
      </pc:sldChg>
      <pc:sldChg chg="modSp mod">
        <pc:chgData name="Steve McCormack" userId="a36034f6-e157-44c0-92e0-583c4185333c" providerId="ADAL" clId="{1723DD86-D10F-452B-94F2-86C3C577B0AA}" dt="2021-11-12T09:50:48.843" v="63" actId="6549"/>
        <pc:sldMkLst>
          <pc:docMk/>
          <pc:sldMk cId="1310274054" sldId="631"/>
        </pc:sldMkLst>
        <pc:spChg chg="mod">
          <ac:chgData name="Steve McCormack" userId="a36034f6-e157-44c0-92e0-583c4185333c" providerId="ADAL" clId="{1723DD86-D10F-452B-94F2-86C3C577B0AA}" dt="2021-11-12T09:50:48.843" v="63" actId="6549"/>
          <ac:spMkLst>
            <pc:docMk/>
            <pc:sldMk cId="1310274054" sldId="631"/>
            <ac:spMk id="2" creationId="{23A84928-1FCA-4634-9C2E-8162352F2955}"/>
          </ac:spMkLst>
        </pc:spChg>
      </pc:sldChg>
      <pc:sldChg chg="modSp mod">
        <pc:chgData name="Steve McCormack" userId="a36034f6-e157-44c0-92e0-583c4185333c" providerId="ADAL" clId="{1723DD86-D10F-452B-94F2-86C3C577B0AA}" dt="2021-11-12T09:50:54.542" v="64" actId="6549"/>
        <pc:sldMkLst>
          <pc:docMk/>
          <pc:sldMk cId="4109279675" sldId="632"/>
        </pc:sldMkLst>
        <pc:spChg chg="mod">
          <ac:chgData name="Steve McCormack" userId="a36034f6-e157-44c0-92e0-583c4185333c" providerId="ADAL" clId="{1723DD86-D10F-452B-94F2-86C3C577B0AA}" dt="2021-11-12T09:50:54.542" v="64" actId="6549"/>
          <ac:spMkLst>
            <pc:docMk/>
            <pc:sldMk cId="4109279675" sldId="632"/>
            <ac:spMk id="7" creationId="{858281D6-E34F-419C-A7B5-5FC51CDE100A}"/>
          </ac:spMkLst>
        </pc:spChg>
      </pc:sldChg>
      <pc:sldChg chg="modSp mod">
        <pc:chgData name="Steve McCormack" userId="a36034f6-e157-44c0-92e0-583c4185333c" providerId="ADAL" clId="{1723DD86-D10F-452B-94F2-86C3C577B0AA}" dt="2021-11-12T09:50:03.743" v="52" actId="6549"/>
        <pc:sldMkLst>
          <pc:docMk/>
          <pc:sldMk cId="1232559208" sldId="633"/>
        </pc:sldMkLst>
        <pc:spChg chg="mod">
          <ac:chgData name="Steve McCormack" userId="a36034f6-e157-44c0-92e0-583c4185333c" providerId="ADAL" clId="{1723DD86-D10F-452B-94F2-86C3C577B0AA}" dt="2021-11-12T09:49:58.924" v="45" actId="20577"/>
          <ac:spMkLst>
            <pc:docMk/>
            <pc:sldMk cId="1232559208" sldId="633"/>
            <ac:spMk id="2" creationId="{23A84928-1FCA-4634-9C2E-8162352F2955}"/>
          </ac:spMkLst>
        </pc:spChg>
        <pc:spChg chg="mod">
          <ac:chgData name="Steve McCormack" userId="a36034f6-e157-44c0-92e0-583c4185333c" providerId="ADAL" clId="{1723DD86-D10F-452B-94F2-86C3C577B0AA}" dt="2021-11-12T09:50:03.743" v="52" actId="6549"/>
          <ac:spMkLst>
            <pc:docMk/>
            <pc:sldMk cId="1232559208" sldId="633"/>
            <ac:spMk id="6" creationId="{2B57B72E-B50F-42D2-AB99-91A92106BB09}"/>
          </ac:spMkLst>
        </pc:spChg>
      </pc:sldChg>
      <pc:sldChg chg="modSp mod">
        <pc:chgData name="Steve McCormack" userId="a36034f6-e157-44c0-92e0-583c4185333c" providerId="ADAL" clId="{1723DD86-D10F-452B-94F2-86C3C577B0AA}" dt="2021-11-12T09:50:15.020" v="53" actId="6549"/>
        <pc:sldMkLst>
          <pc:docMk/>
          <pc:sldMk cId="2249854865" sldId="635"/>
        </pc:sldMkLst>
        <pc:spChg chg="mod">
          <ac:chgData name="Steve McCormack" userId="a36034f6-e157-44c0-92e0-583c4185333c" providerId="ADAL" clId="{1723DD86-D10F-452B-94F2-86C3C577B0AA}" dt="2021-11-12T09:50:15.020" v="53" actId="6549"/>
          <ac:spMkLst>
            <pc:docMk/>
            <pc:sldMk cId="2249854865" sldId="635"/>
            <ac:spMk id="2" creationId="{23A84928-1FCA-4634-9C2E-8162352F2955}"/>
          </ac:spMkLst>
        </pc:spChg>
      </pc:sldChg>
      <pc:sldChg chg="modSp mod">
        <pc:chgData name="Steve McCormack" userId="a36034f6-e157-44c0-92e0-583c4185333c" providerId="ADAL" clId="{1723DD86-D10F-452B-94F2-86C3C577B0AA}" dt="2021-11-12T09:50:27.326" v="61" actId="6549"/>
        <pc:sldMkLst>
          <pc:docMk/>
          <pc:sldMk cId="2251106330" sldId="637"/>
        </pc:sldMkLst>
        <pc:spChg chg="mod">
          <ac:chgData name="Steve McCormack" userId="a36034f6-e157-44c0-92e0-583c4185333c" providerId="ADAL" clId="{1723DD86-D10F-452B-94F2-86C3C577B0AA}" dt="2021-11-12T09:50:21.395" v="54" actId="6549"/>
          <ac:spMkLst>
            <pc:docMk/>
            <pc:sldMk cId="2251106330" sldId="637"/>
            <ac:spMk id="7" creationId="{858281D6-E34F-419C-A7B5-5FC51CDE100A}"/>
          </ac:spMkLst>
        </pc:spChg>
        <pc:spChg chg="mod">
          <ac:chgData name="Steve McCormack" userId="a36034f6-e157-44c0-92e0-583c4185333c" providerId="ADAL" clId="{1723DD86-D10F-452B-94F2-86C3C577B0AA}" dt="2021-11-12T09:50:27.326" v="61" actId="6549"/>
          <ac:spMkLst>
            <pc:docMk/>
            <pc:sldMk cId="2251106330" sldId="637"/>
            <ac:spMk id="47" creationId="{B2B6868B-315C-4B5D-8054-AC593F784672}"/>
          </ac:spMkLst>
        </pc:spChg>
      </pc:sldChg>
      <pc:sldChg chg="modSp mod">
        <pc:chgData name="Steve McCormack" userId="a36034f6-e157-44c0-92e0-583c4185333c" providerId="ADAL" clId="{1723DD86-D10F-452B-94F2-86C3C577B0AA}" dt="2021-11-12T09:52:36.021" v="67" actId="6549"/>
        <pc:sldMkLst>
          <pc:docMk/>
          <pc:sldMk cId="2643816851" sldId="639"/>
        </pc:sldMkLst>
        <pc:spChg chg="mod">
          <ac:chgData name="Steve McCormack" userId="a36034f6-e157-44c0-92e0-583c4185333c" providerId="ADAL" clId="{1723DD86-D10F-452B-94F2-86C3C577B0AA}" dt="2021-11-12T09:52:36.021" v="67" actId="6549"/>
          <ac:spMkLst>
            <pc:docMk/>
            <pc:sldMk cId="2643816851" sldId="639"/>
            <ac:spMk id="2" creationId="{3D3B0D61-9420-4B06-8555-667429430C87}"/>
          </ac:spMkLst>
        </pc:spChg>
      </pc:sldChg>
      <pc:sldChg chg="modSp mod">
        <pc:chgData name="Steve McCormack" userId="a36034f6-e157-44c0-92e0-583c4185333c" providerId="ADAL" clId="{1723DD86-D10F-452B-94F2-86C3C577B0AA}" dt="2021-11-12T09:52:41.500" v="69" actId="6549"/>
        <pc:sldMkLst>
          <pc:docMk/>
          <pc:sldMk cId="729736117" sldId="640"/>
        </pc:sldMkLst>
        <pc:spChg chg="mod">
          <ac:chgData name="Steve McCormack" userId="a36034f6-e157-44c0-92e0-583c4185333c" providerId="ADAL" clId="{1723DD86-D10F-452B-94F2-86C3C577B0AA}" dt="2021-11-12T09:52:41.500" v="69" actId="6549"/>
          <ac:spMkLst>
            <pc:docMk/>
            <pc:sldMk cId="729736117" sldId="640"/>
            <ac:spMk id="2" creationId="{3D3B0D61-9420-4B06-8555-667429430C87}"/>
          </ac:spMkLst>
        </pc:spChg>
      </pc:sldChg>
      <pc:sldChg chg="modSp mod">
        <pc:chgData name="Steve McCormack" userId="a36034f6-e157-44c0-92e0-583c4185333c" providerId="ADAL" clId="{1723DD86-D10F-452B-94F2-86C3C577B0AA}" dt="2021-11-12T09:52:51.885" v="73" actId="6549"/>
        <pc:sldMkLst>
          <pc:docMk/>
          <pc:sldMk cId="444374812" sldId="641"/>
        </pc:sldMkLst>
        <pc:spChg chg="mod">
          <ac:chgData name="Steve McCormack" userId="a36034f6-e157-44c0-92e0-583c4185333c" providerId="ADAL" clId="{1723DD86-D10F-452B-94F2-86C3C577B0AA}" dt="2021-11-12T09:52:51.885" v="73" actId="6549"/>
          <ac:spMkLst>
            <pc:docMk/>
            <pc:sldMk cId="444374812" sldId="641"/>
            <ac:spMk id="9" creationId="{87DBA3AC-E65A-455F-8954-CFDE8A02F5F9}"/>
          </ac:spMkLst>
        </pc:spChg>
      </pc:sldChg>
      <pc:sldChg chg="modSp mod">
        <pc:chgData name="Steve McCormack" userId="a36034f6-e157-44c0-92e0-583c4185333c" providerId="ADAL" clId="{1723DD86-D10F-452B-94F2-86C3C577B0AA}" dt="2021-11-12T09:51:02.908" v="65" actId="6549"/>
        <pc:sldMkLst>
          <pc:docMk/>
          <pc:sldMk cId="953170812" sldId="644"/>
        </pc:sldMkLst>
        <pc:spChg chg="mod">
          <ac:chgData name="Steve McCormack" userId="a36034f6-e157-44c0-92e0-583c4185333c" providerId="ADAL" clId="{1723DD86-D10F-452B-94F2-86C3C577B0AA}" dt="2021-11-12T09:51:02.908" v="65" actId="6549"/>
          <ac:spMkLst>
            <pc:docMk/>
            <pc:sldMk cId="953170812" sldId="644"/>
            <ac:spMk id="7" creationId="{858281D6-E34F-419C-A7B5-5FC51CDE100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12/11/2021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dirty="0"/>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44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Is there more than one valid answer?</a:t>
            </a:r>
          </a:p>
          <a:p>
            <a:pPr>
              <a:spcBef>
                <a:spcPts val="400"/>
              </a:spcBef>
              <a:spcAft>
                <a:spcPts val="400"/>
              </a:spcAft>
            </a:pPr>
            <a:r>
              <a:rPr lang="en-GB" sz="2000" dirty="0">
                <a:solidFill>
                  <a:srgbClr val="008080"/>
                </a:solidFill>
                <a:latin typeface="Myriad Pro"/>
              </a:rPr>
              <a:t>Where there are two or more ways to rewrite a question, which do you prefer?</a:t>
            </a:r>
          </a:p>
          <a:p>
            <a:pPr>
              <a:spcBef>
                <a:spcPts val="400"/>
              </a:spcBef>
              <a:spcAft>
                <a:spcPts val="400"/>
              </a:spcAft>
            </a:pPr>
            <a:r>
              <a:rPr lang="en-GB" sz="2000" dirty="0">
                <a:solidFill>
                  <a:srgbClr val="008080"/>
                </a:solidFill>
                <a:latin typeface="Myriad Pro"/>
              </a:rPr>
              <a:t>Which facts are you more confident/speedy in using? </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r>
              <a:rPr lang="en-GB" sz="2000" dirty="0"/>
              <a:t>In Example 2, students are required to think flexibly to evaluate whether the different methods are correct or not, before choosing their preferred method for calculating the product or quotient. The invalid methods have each been chosen to highlight and draw out a particular misconception, while the valid ones show a range of different possibilities. </a:t>
            </a:r>
          </a:p>
          <a:p>
            <a:r>
              <a:rPr lang="en-GB" sz="2000" dirty="0"/>
              <a:t>It is important that students understand that while each of the valid methods gives a correct solution, some may be more efficient at reaching it than others. It is also worth noting that the most efficient method for one student may not be the most efficient for another. Students’ preferences will depend on what facts they are able to recall fluently.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1030880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Is there more than one valid answer?</a:t>
            </a:r>
          </a:p>
          <a:p>
            <a:pPr>
              <a:spcBef>
                <a:spcPts val="400"/>
              </a:spcBef>
              <a:spcAft>
                <a:spcPts val="400"/>
              </a:spcAft>
            </a:pPr>
            <a:r>
              <a:rPr lang="en-GB" sz="1200" dirty="0">
                <a:solidFill>
                  <a:srgbClr val="008080"/>
                </a:solidFill>
                <a:latin typeface="Myriad Pro"/>
              </a:rPr>
              <a:t>Where there are two or more ways to rewrite a question, which do you prefer?</a:t>
            </a:r>
          </a:p>
          <a:p>
            <a:pPr>
              <a:spcBef>
                <a:spcPts val="400"/>
              </a:spcBef>
              <a:spcAft>
                <a:spcPts val="400"/>
              </a:spcAft>
            </a:pPr>
            <a:r>
              <a:rPr lang="en-GB" sz="1200" dirty="0">
                <a:solidFill>
                  <a:srgbClr val="008080"/>
                </a:solidFill>
                <a:latin typeface="Myriad Pro"/>
              </a:rPr>
              <a:t>Which facts are you more confident/speedy in using? </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2, students are required to think flexibly to evaluate whether the different methods are correct or not, before choosing their preferred method for calculating the product or quotient. The invalid methods have each been chosen to highlight and draw out a particular misconception, while the valid ones show a range of different possibilities. </a:t>
            </a:r>
          </a:p>
          <a:p>
            <a:r>
              <a:rPr lang="en-GB" dirty="0"/>
              <a:t>It is important that students understand that while each of the valid methods gives a correct solution, some may be more efficient at reaching it than others. It is also worth noting that the most efficient method for one student may not be the most efficient for another. Students’ preferences will depend on what facts they are able to recall fluently.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1673711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i="0" dirty="0">
                <a:solidFill>
                  <a:srgbClr val="008080"/>
                </a:solidFill>
                <a:latin typeface="Myriad Pro"/>
              </a:rPr>
              <a:t>This slide is a version of example 2 that might be more suited to printing.</a:t>
            </a:r>
            <a:endParaRPr lang="en-GB" b="0" i="0"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1864168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45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385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45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7168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can you rewrite these equations? What laws are you using to do this?</a:t>
            </a:r>
          </a:p>
          <a:p>
            <a:pPr>
              <a:spcBef>
                <a:spcPts val="400"/>
              </a:spcBef>
              <a:spcAft>
                <a:spcPts val="400"/>
              </a:spcAft>
            </a:pPr>
            <a:r>
              <a:rPr lang="en-GB" sz="1200" dirty="0">
                <a:solidFill>
                  <a:srgbClr val="008080"/>
                </a:solidFill>
                <a:latin typeface="Myriad Pro"/>
              </a:rPr>
              <a:t>(If students are struggling: Can you pick one part of the equation to rewrite/simplify? Which part might you do first?)</a:t>
            </a:r>
          </a:p>
          <a:p>
            <a:pPr>
              <a:spcBef>
                <a:spcPts val="400"/>
              </a:spcBef>
              <a:spcAft>
                <a:spcPts val="400"/>
              </a:spcAft>
            </a:pPr>
            <a:r>
              <a:rPr lang="en-GB" sz="1200" dirty="0">
                <a:solidFill>
                  <a:srgbClr val="008080"/>
                </a:solidFill>
                <a:latin typeface="Myriad Pro"/>
              </a:rPr>
              <a:t>How can we rewrite __ (e.g. 17^2)?</a:t>
            </a:r>
          </a:p>
          <a:p>
            <a:pPr>
              <a:spcBef>
                <a:spcPts val="400"/>
              </a:spcBef>
              <a:spcAft>
                <a:spcPts val="400"/>
              </a:spcAft>
            </a:pPr>
            <a:r>
              <a:rPr lang="en-GB" sz="1200" dirty="0">
                <a:solidFill>
                  <a:srgbClr val="008080"/>
                </a:solidFill>
                <a:latin typeface="Myriad Pro"/>
              </a:rPr>
              <a:t>Why is it helpful to be able to simplify some calculations, rather than always using a calculator?</a:t>
            </a:r>
          </a:p>
          <a:p>
            <a:pPr>
              <a:spcBef>
                <a:spcPts val="400"/>
              </a:spcBef>
              <a:spcAft>
                <a:spcPts val="400"/>
              </a:spcAft>
            </a:pPr>
            <a:r>
              <a:rPr lang="en-GB" sz="1200" dirty="0">
                <a:solidFill>
                  <a:srgbClr val="008080"/>
                </a:solidFill>
                <a:latin typeface="Myriad Pro"/>
              </a:rPr>
              <a:t>What relationships/facts are you using each time? </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3, students are required to bring together the commutative, distributive and associative laws to simplify complex calculations. A key awareness for students here is that some calculations can be simplified. Students should not automatically reach for their calculator; instead, they should consider each calculation as a whole in order to identify relationships and possible known facts, so reducing the amount of calculation necessary. Rather than focus on the final result of each calculation, it will be more helpful to emphasise the laws of arithmetic that have been used to simplify the calculations.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dirty="0"/>
          </a:p>
        </p:txBody>
      </p:sp>
    </p:spTree>
    <p:extLst>
      <p:ext uri="{BB962C8B-B14F-4D97-AF65-F5344CB8AC3E}">
        <p14:creationId xmlns:p14="http://schemas.microsoft.com/office/powerpoint/2010/main" val="490672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46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1437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549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about the representations and structure involved in this key idea can be found:</a:t>
            </a:r>
          </a:p>
          <a:p>
            <a:pPr marL="171450" indent="-171450">
              <a:buFont typeface="Arial" panose="020B0604020202020204" pitchFamily="34" charset="0"/>
              <a:buChar char="•"/>
            </a:pPr>
            <a:r>
              <a:rPr lang="en-GB" dirty="0"/>
              <a:t>On page 11 and 12 of the Theme Overview document.</a:t>
            </a:r>
          </a:p>
          <a:p>
            <a:pPr marL="171450" indent="-171450">
              <a:buFont typeface="Arial" panose="020B0604020202020204" pitchFamily="34" charset="0"/>
              <a:buChar char="•"/>
            </a:pPr>
            <a:r>
              <a:rPr lang="en-GB" dirty="0"/>
              <a:t>In the ‘Using mathematical representations at KS3’ documents</a:t>
            </a:r>
          </a:p>
          <a:p>
            <a:endParaRPr lang="en-GB" dirty="0"/>
          </a:p>
          <a:p>
            <a:r>
              <a:rPr lang="en-GB" dirty="0"/>
              <a:t>Links to all of these can be found on the final slide.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dirty="0"/>
          </a:p>
        </p:txBody>
      </p:sp>
    </p:spTree>
    <p:extLst>
      <p:ext uri="{BB962C8B-B14F-4D97-AF65-F5344CB8AC3E}">
        <p14:creationId xmlns:p14="http://schemas.microsoft.com/office/powerpoint/2010/main" val="168245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Operating on number.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1430905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dirty="0"/>
          </a:p>
        </p:txBody>
      </p:sp>
    </p:spTree>
    <p:extLst>
      <p:ext uri="{BB962C8B-B14F-4D97-AF65-F5344CB8AC3E}">
        <p14:creationId xmlns:p14="http://schemas.microsoft.com/office/powerpoint/2010/main" val="3145999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dirty="0"/>
          </a:p>
        </p:txBody>
      </p:sp>
    </p:spTree>
    <p:extLst>
      <p:ext uri="{BB962C8B-B14F-4D97-AF65-F5344CB8AC3E}">
        <p14:creationId xmlns:p14="http://schemas.microsoft.com/office/powerpoint/2010/main" val="2695834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dirty="0"/>
          </a:p>
        </p:txBody>
      </p:sp>
    </p:spTree>
    <p:extLst>
      <p:ext uri="{BB962C8B-B14F-4D97-AF65-F5344CB8AC3E}">
        <p14:creationId xmlns:p14="http://schemas.microsoft.com/office/powerpoint/2010/main" val="2604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dirty="0"/>
          </a:p>
        </p:txBody>
      </p:sp>
    </p:spTree>
    <p:extLst>
      <p:ext uri="{BB962C8B-B14F-4D97-AF65-F5344CB8AC3E}">
        <p14:creationId xmlns:p14="http://schemas.microsoft.com/office/powerpoint/2010/main" val="351228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arithmetic procedures can be found on page 2 of the 2.1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2.1.1 Understand and use the structures that underpin addition and subtraction strategies – page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2.1.2 Understand and use the structures that underpin multiplication and division strategies – pages 10 and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2.1.3 Know, understand and use fluently a range of calculation strategies for addition and subtraction of fractions – page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2.1.4 Know, understand and use fluently a range of calculation strategies for multiplication and division of fractions – pages 11 and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2.1.5 Use the laws and conventions of arithmetic to calculate efficiently – pages 12 and 13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The KS2 curriculum includes the following detail about calculations involving the four operations:</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Add and subtract whole numbers with more than four digits, including using formal written methods (columnar addition and subtraction)</a:t>
            </a:r>
          </a:p>
          <a:p>
            <a:pPr marL="342900" lvl="0" indent="-342900">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Multiply multi-digit numbers up to four digits by a two-digit whole number using the formal written method of long multiplication</a:t>
            </a:r>
          </a:p>
          <a:p>
            <a:pPr marL="342900" lvl="0" indent="-342900">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Divide numbers up to four digits by a two-digit whole number using the formal written method of long division, and interpret remainders as whole number remainders, fractions, or by rounding, as appropriate for the context</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Divide numbers up to four digits by a two-digit number using the formal written method of short division where appropriate, interpreting remainders according to the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The prior learning is covered in a number of the segments from Spines 1, 2 and 3 of the NCETM primary mastery professional development materials (linked on final slide).</a:t>
            </a:r>
          </a:p>
          <a:p>
            <a:endParaRPr lang="en-GB" dirty="0"/>
          </a:p>
          <a:p>
            <a:r>
              <a:rPr lang="en-GB" dirty="0"/>
              <a:t>Within the Operating on Number Theme Overview document, you can also find a broader description of students’ potential previous learning (page 6),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NCETM Primary assessment materials: Year 6, page 15</a:t>
            </a:r>
          </a:p>
          <a:p>
            <a:r>
              <a:rPr lang="en-GB" dirty="0"/>
              <a:t>b) NCETM Primary assessment materials: Year 6, page 16</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found on page 44 of the 2.1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rectangle is referred to by each product?</a:t>
            </a:r>
          </a:p>
          <a:p>
            <a:pPr>
              <a:spcBef>
                <a:spcPts val="400"/>
              </a:spcBef>
              <a:spcAft>
                <a:spcPts val="400"/>
              </a:spcAft>
            </a:pPr>
            <a:r>
              <a:rPr lang="en-GB" sz="1200" dirty="0">
                <a:solidFill>
                  <a:srgbClr val="008080"/>
                </a:solidFill>
                <a:latin typeface="Myriad Pro"/>
              </a:rPr>
              <a:t>How else could you write this calculation?</a:t>
            </a:r>
          </a:p>
          <a:p>
            <a:pPr>
              <a:spcBef>
                <a:spcPts val="400"/>
              </a:spcBef>
              <a:spcAft>
                <a:spcPts val="400"/>
              </a:spcAft>
            </a:pPr>
            <a:r>
              <a:rPr lang="en-GB" sz="1200" dirty="0">
                <a:solidFill>
                  <a:srgbClr val="008080"/>
                </a:solidFill>
                <a:latin typeface="Myriad Pro"/>
              </a:rPr>
              <a:t>Is there a way to rewrite 8 x 5 + 9 x 8? What do you notice?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a:t>
            </a:r>
            <a:r>
              <a:rPr lang="en-GB" i="1" dirty="0"/>
              <a:t>Example 1</a:t>
            </a:r>
            <a:r>
              <a:rPr lang="en-GB" dirty="0"/>
              <a:t>, the area model for multiplication is used as a context to give students an opportunity to consider different calculation strategies. You might like to ask students which area of the shape is being calculated by each of the products in the number sentence, giving them an opportunity to make sense of the representation and connect it to the symbols. Then, discuss the different strategies students have found to simplify their calculation.</a:t>
            </a:r>
          </a:p>
          <a:p>
            <a:r>
              <a:rPr lang="en-GB" dirty="0"/>
              <a:t>If it does not arise during the discussion, draw students’ attention to the way that the commutative and associative laws can be used to identify that 8 × 5 + 9 × 8 = 8 × 14 and that the distributive law can be used to simplify the overall expression to 10 × 14.</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3630015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12/11/2021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hyperlink" Target="https://www.ncetm.org.uk/media/xhqegzuq/ncetm_ks3_cc_2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hyperlink" Target="https://www.ncetm.org.uk/classroom-resources/insights-from-experienced-teacher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xhqegzuq/ncetm_ks3_cc_2_1.pdf" TargetMode="External"/><Relationship Id="rId4" Type="http://schemas.openxmlformats.org/officeDocument/2006/relationships/hyperlink" Target="https://www.ncetm.org.uk/media/x2uj2qln/ncetm_ks3_theme_2.pdf" TargetMode="External"/><Relationship Id="rId9" Type="http://schemas.openxmlformats.org/officeDocument/2006/relationships/hyperlink" Target="https://www.ncetm.org.uk/resources/4668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cetm.org.uk/media/xhqegzuq/ncetm_ks3_cc_2_1.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1916832"/>
            <a:ext cx="6049764" cy="648071"/>
          </a:xfrm>
        </p:spPr>
        <p:txBody>
          <a:bodyPr>
            <a:normAutofit fontScale="90000"/>
          </a:bodyPr>
          <a:lstStyle/>
          <a:p>
            <a:r>
              <a:rPr lang="en-GB" dirty="0"/>
              <a:t>Solving problems using the associative, distributive and commutative laws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2.1 Arithmetic procedures)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7" name="TextBox 6">
            <a:extLst>
              <a:ext uri="{FF2B5EF4-FFF2-40B4-BE49-F238E27FC236}">
                <a16:creationId xmlns:a16="http://schemas.microsoft.com/office/drawing/2014/main" id="{97F08FEB-CBD4-4E84-A3A9-23336E7844B8}"/>
              </a:ext>
            </a:extLst>
          </p:cNvPr>
          <p:cNvSpPr txBox="1"/>
          <p:nvPr/>
        </p:nvSpPr>
        <p:spPr>
          <a:xfrm>
            <a:off x="8363941" y="1185944"/>
            <a:ext cx="3762457" cy="1938992"/>
          </a:xfrm>
          <a:prstGeom prst="rect">
            <a:avLst/>
          </a:prstGeom>
          <a:noFill/>
        </p:spPr>
        <p:txBody>
          <a:bodyPr wrap="square">
            <a:spAutoFit/>
          </a:bodyPr>
          <a:lstStyle/>
          <a:p>
            <a:pPr marL="457200" indent="-457200">
              <a:buFont typeface="+mj-lt"/>
              <a:buAutoNum type="alphaLcParenR" startAt="2"/>
            </a:pPr>
            <a:r>
              <a:rPr lang="en-GB" sz="2400" dirty="0"/>
              <a:t>Work out: </a:t>
            </a:r>
          </a:p>
          <a:p>
            <a:pPr marL="800100" lvl="1" indent="-342900">
              <a:buFont typeface="Arial" panose="020B0604020202020204" pitchFamily="34" charset="0"/>
              <a:buChar char="•"/>
            </a:pPr>
            <a:r>
              <a:rPr lang="en-GB" sz="2000" dirty="0"/>
              <a:t>8.4 × 3 + 8.4 × 7 </a:t>
            </a:r>
          </a:p>
          <a:p>
            <a:pPr marL="800100" lvl="1" indent="-342900">
              <a:buFont typeface="Arial" panose="020B0604020202020204" pitchFamily="34" charset="0"/>
              <a:buChar char="•"/>
            </a:pPr>
            <a:r>
              <a:rPr lang="en-GB" sz="2000" dirty="0"/>
              <a:t>6.7 × 5 − 0.67 × 50 </a:t>
            </a:r>
          </a:p>
          <a:p>
            <a:pPr marL="800100" lvl="1" indent="-342900">
              <a:buFont typeface="Arial" panose="020B0604020202020204" pitchFamily="34" charset="0"/>
              <a:buChar char="•"/>
            </a:pPr>
            <a:r>
              <a:rPr lang="en-GB" sz="2000" dirty="0"/>
              <a:t>93 × 0.2 + 0.8 × 93 </a:t>
            </a:r>
          </a:p>
          <a:p>
            <a:pPr marL="800100" lvl="1" indent="-342900">
              <a:buFont typeface="Arial" panose="020B0604020202020204" pitchFamily="34" charset="0"/>
              <a:buChar char="•"/>
            </a:pPr>
            <a:r>
              <a:rPr lang="en-GB" sz="2000" dirty="0"/>
              <a:t>7.2 × 4 + 3.6 × 8</a:t>
            </a:r>
          </a:p>
        </p:txBody>
      </p:sp>
      <p:sp>
        <p:nvSpPr>
          <p:cNvPr id="8" name="TextBox 7">
            <a:extLst>
              <a:ext uri="{FF2B5EF4-FFF2-40B4-BE49-F238E27FC236}">
                <a16:creationId xmlns:a16="http://schemas.microsoft.com/office/drawing/2014/main" id="{B7899469-FAD7-4B38-B28C-962468CDB283}"/>
              </a:ext>
            </a:extLst>
          </p:cNvPr>
          <p:cNvSpPr txBox="1"/>
          <p:nvPr/>
        </p:nvSpPr>
        <p:spPr>
          <a:xfrm>
            <a:off x="191344" y="1196752"/>
            <a:ext cx="7920880" cy="461665"/>
          </a:xfrm>
          <a:prstGeom prst="rect">
            <a:avLst/>
          </a:prstGeom>
          <a:noFill/>
        </p:spPr>
        <p:txBody>
          <a:bodyPr wrap="square">
            <a:spAutoFit/>
          </a:bodyPr>
          <a:lstStyle/>
          <a:p>
            <a:pPr marL="514350" indent="-514350">
              <a:spcBef>
                <a:spcPts val="400"/>
              </a:spcBef>
              <a:spcAft>
                <a:spcPts val="6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Find numbers to complete these number sentences.</a:t>
            </a:r>
          </a:p>
        </p:txBody>
      </p:sp>
      <p:grpSp>
        <p:nvGrpSpPr>
          <p:cNvPr id="13" name="Group 12">
            <a:extLst>
              <a:ext uri="{FF2B5EF4-FFF2-40B4-BE49-F238E27FC236}">
                <a16:creationId xmlns:a16="http://schemas.microsoft.com/office/drawing/2014/main" id="{B8F25CFF-1461-414B-983E-D7ACE4FD18BB}"/>
              </a:ext>
            </a:extLst>
          </p:cNvPr>
          <p:cNvGrpSpPr/>
          <p:nvPr/>
        </p:nvGrpSpPr>
        <p:grpSpPr>
          <a:xfrm>
            <a:off x="767408" y="1944106"/>
            <a:ext cx="1800200" cy="402421"/>
            <a:chOff x="479376" y="2159001"/>
            <a:chExt cx="1800200" cy="402421"/>
          </a:xfrm>
        </p:grpSpPr>
        <p:sp>
          <p:nvSpPr>
            <p:cNvPr id="11" name="TextBox 10">
              <a:extLst>
                <a:ext uri="{FF2B5EF4-FFF2-40B4-BE49-F238E27FC236}">
                  <a16:creationId xmlns:a16="http://schemas.microsoft.com/office/drawing/2014/main" id="{6C989DB3-DE75-494D-8B67-E2B1B1EA3D7E}"/>
                </a:ext>
              </a:extLst>
            </p:cNvPr>
            <p:cNvSpPr txBox="1"/>
            <p:nvPr/>
          </p:nvSpPr>
          <p:spPr>
            <a:xfrm>
              <a:off x="479376" y="2161312"/>
              <a:ext cx="1800200" cy="400110"/>
            </a:xfrm>
            <a:prstGeom prst="rect">
              <a:avLst/>
            </a:prstGeom>
            <a:noFill/>
          </p:spPr>
          <p:txBody>
            <a:bodyPr wrap="square">
              <a:spAutoFit/>
            </a:bodyPr>
            <a:lstStyle/>
            <a:p>
              <a:pPr>
                <a:buNone/>
              </a:pPr>
              <a:r>
                <a:rPr lang="en-GB" sz="2000" dirty="0"/>
                <a:t>736 ÷ 23 = </a:t>
              </a:r>
            </a:p>
          </p:txBody>
        </p:sp>
        <p:sp>
          <p:nvSpPr>
            <p:cNvPr id="12" name="Rectangle 11">
              <a:extLst>
                <a:ext uri="{FF2B5EF4-FFF2-40B4-BE49-F238E27FC236}">
                  <a16:creationId xmlns:a16="http://schemas.microsoft.com/office/drawing/2014/main" id="{D2BBF5D8-1476-44C9-8146-51560C810836}"/>
                </a:ext>
              </a:extLst>
            </p:cNvPr>
            <p:cNvSpPr/>
            <p:nvPr/>
          </p:nvSpPr>
          <p:spPr>
            <a:xfrm>
              <a:off x="1838003"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6274F315-B3DC-4AB9-BDBA-156C019D90F1}"/>
              </a:ext>
            </a:extLst>
          </p:cNvPr>
          <p:cNvGrpSpPr/>
          <p:nvPr/>
        </p:nvGrpSpPr>
        <p:grpSpPr>
          <a:xfrm>
            <a:off x="767408" y="2463792"/>
            <a:ext cx="2097757" cy="402421"/>
            <a:chOff x="479376" y="2159001"/>
            <a:chExt cx="2097757" cy="402421"/>
          </a:xfrm>
        </p:grpSpPr>
        <p:sp>
          <p:nvSpPr>
            <p:cNvPr id="15" name="TextBox 14">
              <a:extLst>
                <a:ext uri="{FF2B5EF4-FFF2-40B4-BE49-F238E27FC236}">
                  <a16:creationId xmlns:a16="http://schemas.microsoft.com/office/drawing/2014/main" id="{A1D82EAD-8BD1-4E63-985F-5333E73CE021}"/>
                </a:ext>
              </a:extLst>
            </p:cNvPr>
            <p:cNvSpPr txBox="1"/>
            <p:nvPr/>
          </p:nvSpPr>
          <p:spPr>
            <a:xfrm>
              <a:off x="479376" y="2161312"/>
              <a:ext cx="1800200" cy="400110"/>
            </a:xfrm>
            <a:prstGeom prst="rect">
              <a:avLst/>
            </a:prstGeom>
            <a:noFill/>
          </p:spPr>
          <p:txBody>
            <a:bodyPr wrap="square">
              <a:spAutoFit/>
            </a:bodyPr>
            <a:lstStyle/>
            <a:p>
              <a:pPr>
                <a:buNone/>
              </a:pPr>
              <a:r>
                <a:rPr lang="en-GB" sz="2000" dirty="0"/>
                <a:t>7 360 ÷ 230 = </a:t>
              </a:r>
            </a:p>
          </p:txBody>
        </p:sp>
        <p:sp>
          <p:nvSpPr>
            <p:cNvPr id="16" name="Rectangle 15">
              <a:extLst>
                <a:ext uri="{FF2B5EF4-FFF2-40B4-BE49-F238E27FC236}">
                  <a16:creationId xmlns:a16="http://schemas.microsoft.com/office/drawing/2014/main" id="{5D930E4E-E28F-4FE5-A577-1A900C14B9F1}"/>
                </a:ext>
              </a:extLst>
            </p:cNvPr>
            <p:cNvSpPr/>
            <p:nvPr/>
          </p:nvSpPr>
          <p:spPr>
            <a:xfrm>
              <a:off x="2181133"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0D089E13-CFC7-49E3-A24C-6EB9D7C10BFB}"/>
              </a:ext>
            </a:extLst>
          </p:cNvPr>
          <p:cNvGrpSpPr/>
          <p:nvPr/>
        </p:nvGrpSpPr>
        <p:grpSpPr>
          <a:xfrm>
            <a:off x="767408" y="2983479"/>
            <a:ext cx="1800200" cy="402421"/>
            <a:chOff x="479376" y="2159001"/>
            <a:chExt cx="1800200" cy="402421"/>
          </a:xfrm>
        </p:grpSpPr>
        <p:sp>
          <p:nvSpPr>
            <p:cNvPr id="19" name="TextBox 18">
              <a:extLst>
                <a:ext uri="{FF2B5EF4-FFF2-40B4-BE49-F238E27FC236}">
                  <a16:creationId xmlns:a16="http://schemas.microsoft.com/office/drawing/2014/main" id="{AEDE6308-2309-4CBD-B38D-38AF9BE451CB}"/>
                </a:ext>
              </a:extLst>
            </p:cNvPr>
            <p:cNvSpPr txBox="1"/>
            <p:nvPr/>
          </p:nvSpPr>
          <p:spPr>
            <a:xfrm>
              <a:off x="479376" y="2161312"/>
              <a:ext cx="1800200" cy="400110"/>
            </a:xfrm>
            <a:prstGeom prst="rect">
              <a:avLst/>
            </a:prstGeom>
            <a:noFill/>
          </p:spPr>
          <p:txBody>
            <a:bodyPr wrap="square">
              <a:spAutoFit/>
            </a:bodyPr>
            <a:lstStyle/>
            <a:p>
              <a:pPr>
                <a:buNone/>
              </a:pPr>
              <a:r>
                <a:rPr lang="en-GB" sz="2000" dirty="0"/>
                <a:t>230 × 24 = </a:t>
              </a:r>
            </a:p>
          </p:txBody>
        </p:sp>
        <p:sp>
          <p:nvSpPr>
            <p:cNvPr id="20" name="Rectangle 19">
              <a:extLst>
                <a:ext uri="{FF2B5EF4-FFF2-40B4-BE49-F238E27FC236}">
                  <a16:creationId xmlns:a16="http://schemas.microsoft.com/office/drawing/2014/main" id="{9D7E18E0-F7AB-4710-A354-B7EF9A0450E6}"/>
                </a:ext>
              </a:extLst>
            </p:cNvPr>
            <p:cNvSpPr/>
            <p:nvPr/>
          </p:nvSpPr>
          <p:spPr>
            <a:xfrm>
              <a:off x="1838003"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C84C039E-0F5D-41EC-BD59-3B76A5680E52}"/>
              </a:ext>
            </a:extLst>
          </p:cNvPr>
          <p:cNvGrpSpPr/>
          <p:nvPr/>
        </p:nvGrpSpPr>
        <p:grpSpPr>
          <a:xfrm>
            <a:off x="767408" y="3499374"/>
            <a:ext cx="1800200" cy="402421"/>
            <a:chOff x="479376" y="2159001"/>
            <a:chExt cx="1800200" cy="402421"/>
          </a:xfrm>
        </p:grpSpPr>
        <p:sp>
          <p:nvSpPr>
            <p:cNvPr id="22" name="TextBox 21">
              <a:extLst>
                <a:ext uri="{FF2B5EF4-FFF2-40B4-BE49-F238E27FC236}">
                  <a16:creationId xmlns:a16="http://schemas.microsoft.com/office/drawing/2014/main" id="{DBA56F1E-657C-43E2-A02D-880E4C4B263B}"/>
                </a:ext>
              </a:extLst>
            </p:cNvPr>
            <p:cNvSpPr txBox="1"/>
            <p:nvPr/>
          </p:nvSpPr>
          <p:spPr>
            <a:xfrm>
              <a:off x="479376" y="2161312"/>
              <a:ext cx="1800200" cy="400110"/>
            </a:xfrm>
            <a:prstGeom prst="rect">
              <a:avLst/>
            </a:prstGeom>
            <a:noFill/>
          </p:spPr>
          <p:txBody>
            <a:bodyPr wrap="square">
              <a:spAutoFit/>
            </a:bodyPr>
            <a:lstStyle/>
            <a:p>
              <a:pPr>
                <a:buNone/>
              </a:pPr>
              <a:r>
                <a:rPr lang="en-GB" sz="2000" dirty="0"/>
                <a:t>240 × 23 =</a:t>
              </a:r>
            </a:p>
          </p:txBody>
        </p:sp>
        <p:sp>
          <p:nvSpPr>
            <p:cNvPr id="23" name="Rectangle 22">
              <a:extLst>
                <a:ext uri="{FF2B5EF4-FFF2-40B4-BE49-F238E27FC236}">
                  <a16:creationId xmlns:a16="http://schemas.microsoft.com/office/drawing/2014/main" id="{1679A46D-4189-41C7-BB30-0F568DFE5A25}"/>
                </a:ext>
              </a:extLst>
            </p:cNvPr>
            <p:cNvSpPr/>
            <p:nvPr/>
          </p:nvSpPr>
          <p:spPr>
            <a:xfrm>
              <a:off x="1838003"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C1ECCA38-0F07-49A8-B38B-79F9633500AD}"/>
              </a:ext>
            </a:extLst>
          </p:cNvPr>
          <p:cNvGrpSpPr/>
          <p:nvPr/>
        </p:nvGrpSpPr>
        <p:grpSpPr>
          <a:xfrm>
            <a:off x="767408" y="4019060"/>
            <a:ext cx="1824031" cy="402421"/>
            <a:chOff x="479376" y="2159001"/>
            <a:chExt cx="1824031" cy="402421"/>
          </a:xfrm>
        </p:grpSpPr>
        <p:sp>
          <p:nvSpPr>
            <p:cNvPr id="25" name="TextBox 24">
              <a:extLst>
                <a:ext uri="{FF2B5EF4-FFF2-40B4-BE49-F238E27FC236}">
                  <a16:creationId xmlns:a16="http://schemas.microsoft.com/office/drawing/2014/main" id="{CB65BF0C-2E14-48A6-B944-A2B93BCC7E48}"/>
                </a:ext>
              </a:extLst>
            </p:cNvPr>
            <p:cNvSpPr txBox="1"/>
            <p:nvPr/>
          </p:nvSpPr>
          <p:spPr>
            <a:xfrm>
              <a:off x="479376" y="2161312"/>
              <a:ext cx="1800200" cy="400110"/>
            </a:xfrm>
            <a:prstGeom prst="rect">
              <a:avLst/>
            </a:prstGeom>
            <a:noFill/>
          </p:spPr>
          <p:txBody>
            <a:bodyPr wrap="square">
              <a:spAutoFit/>
            </a:bodyPr>
            <a:lstStyle/>
            <a:p>
              <a:pPr>
                <a:buNone/>
              </a:pPr>
              <a:r>
                <a:rPr lang="en-GB" sz="2000" dirty="0"/>
                <a:t>1 668 ÷ 8 = </a:t>
              </a:r>
            </a:p>
          </p:txBody>
        </p:sp>
        <p:sp>
          <p:nvSpPr>
            <p:cNvPr id="26" name="Rectangle 25">
              <a:extLst>
                <a:ext uri="{FF2B5EF4-FFF2-40B4-BE49-F238E27FC236}">
                  <a16:creationId xmlns:a16="http://schemas.microsoft.com/office/drawing/2014/main" id="{7568C978-ECFF-4FC5-9640-C6BAD6608891}"/>
                </a:ext>
              </a:extLst>
            </p:cNvPr>
            <p:cNvSpPr/>
            <p:nvPr/>
          </p:nvSpPr>
          <p:spPr>
            <a:xfrm>
              <a:off x="1907407"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D0338180-0E4B-4C12-9D2A-68D77321695D}"/>
              </a:ext>
            </a:extLst>
          </p:cNvPr>
          <p:cNvGrpSpPr/>
          <p:nvPr/>
        </p:nvGrpSpPr>
        <p:grpSpPr>
          <a:xfrm>
            <a:off x="767408" y="4538747"/>
            <a:ext cx="1800200" cy="402421"/>
            <a:chOff x="479376" y="2159001"/>
            <a:chExt cx="1800200" cy="402421"/>
          </a:xfrm>
        </p:grpSpPr>
        <p:sp>
          <p:nvSpPr>
            <p:cNvPr id="28" name="TextBox 27">
              <a:extLst>
                <a:ext uri="{FF2B5EF4-FFF2-40B4-BE49-F238E27FC236}">
                  <a16:creationId xmlns:a16="http://schemas.microsoft.com/office/drawing/2014/main" id="{E150A2AB-74B3-4A9E-B372-0DFF59878240}"/>
                </a:ext>
              </a:extLst>
            </p:cNvPr>
            <p:cNvSpPr txBox="1"/>
            <p:nvPr/>
          </p:nvSpPr>
          <p:spPr>
            <a:xfrm>
              <a:off x="479376" y="2161312"/>
              <a:ext cx="1800200" cy="400110"/>
            </a:xfrm>
            <a:prstGeom prst="rect">
              <a:avLst/>
            </a:prstGeom>
            <a:noFill/>
          </p:spPr>
          <p:txBody>
            <a:bodyPr wrap="square">
              <a:spAutoFit/>
            </a:bodyPr>
            <a:lstStyle/>
            <a:p>
              <a:pPr>
                <a:buNone/>
              </a:pPr>
              <a:r>
                <a:rPr lang="en-GB" sz="2000" dirty="0"/>
                <a:t>208.5 × 8 = </a:t>
              </a:r>
            </a:p>
          </p:txBody>
        </p:sp>
        <p:sp>
          <p:nvSpPr>
            <p:cNvPr id="29" name="Rectangle 28">
              <a:extLst>
                <a:ext uri="{FF2B5EF4-FFF2-40B4-BE49-F238E27FC236}">
                  <a16:creationId xmlns:a16="http://schemas.microsoft.com/office/drawing/2014/main" id="{FF6636B7-242F-423C-80F7-0138CBCA6CA2}"/>
                </a:ext>
              </a:extLst>
            </p:cNvPr>
            <p:cNvSpPr/>
            <p:nvPr/>
          </p:nvSpPr>
          <p:spPr>
            <a:xfrm>
              <a:off x="1883576"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6F0802AB-F4CE-4CA0-808D-0216869161AC}"/>
              </a:ext>
            </a:extLst>
          </p:cNvPr>
          <p:cNvGrpSpPr/>
          <p:nvPr/>
        </p:nvGrpSpPr>
        <p:grpSpPr>
          <a:xfrm>
            <a:off x="3215679" y="1898767"/>
            <a:ext cx="2160240" cy="402421"/>
            <a:chOff x="551384" y="2159001"/>
            <a:chExt cx="2160240" cy="402421"/>
          </a:xfrm>
        </p:grpSpPr>
        <p:sp>
          <p:nvSpPr>
            <p:cNvPr id="31" name="TextBox 30">
              <a:extLst>
                <a:ext uri="{FF2B5EF4-FFF2-40B4-BE49-F238E27FC236}">
                  <a16:creationId xmlns:a16="http://schemas.microsoft.com/office/drawing/2014/main" id="{9F255190-6165-4084-BD9C-C90FD8961577}"/>
                </a:ext>
              </a:extLst>
            </p:cNvPr>
            <p:cNvSpPr txBox="1"/>
            <p:nvPr/>
          </p:nvSpPr>
          <p:spPr>
            <a:xfrm>
              <a:off x="911424" y="2161312"/>
              <a:ext cx="1800200" cy="400110"/>
            </a:xfrm>
            <a:prstGeom prst="rect">
              <a:avLst/>
            </a:prstGeom>
            <a:noFill/>
          </p:spPr>
          <p:txBody>
            <a:bodyPr wrap="square">
              <a:spAutoFit/>
            </a:bodyPr>
            <a:lstStyle/>
            <a:p>
              <a:pPr>
                <a:buNone/>
              </a:pPr>
              <a:r>
                <a:rPr lang="en-GB" sz="2000" dirty="0"/>
                <a:t>× 100 = 2 400</a:t>
              </a:r>
            </a:p>
          </p:txBody>
        </p:sp>
        <p:sp>
          <p:nvSpPr>
            <p:cNvPr id="32" name="Rectangle 31">
              <a:extLst>
                <a:ext uri="{FF2B5EF4-FFF2-40B4-BE49-F238E27FC236}">
                  <a16:creationId xmlns:a16="http://schemas.microsoft.com/office/drawing/2014/main" id="{4D2158AF-FD58-451A-B452-C9CADDC0B164}"/>
                </a:ext>
              </a:extLst>
            </p:cNvPr>
            <p:cNvSpPr/>
            <p:nvPr/>
          </p:nvSpPr>
          <p:spPr>
            <a:xfrm>
              <a:off x="551384"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B3229823-57B2-4774-96D3-567AFB74AE04}"/>
              </a:ext>
            </a:extLst>
          </p:cNvPr>
          <p:cNvGrpSpPr/>
          <p:nvPr/>
        </p:nvGrpSpPr>
        <p:grpSpPr>
          <a:xfrm>
            <a:off x="3215679" y="2418453"/>
            <a:ext cx="2011443" cy="402421"/>
            <a:chOff x="479375" y="2159001"/>
            <a:chExt cx="2011443" cy="402421"/>
          </a:xfrm>
        </p:grpSpPr>
        <p:sp>
          <p:nvSpPr>
            <p:cNvPr id="34" name="TextBox 33">
              <a:extLst>
                <a:ext uri="{FF2B5EF4-FFF2-40B4-BE49-F238E27FC236}">
                  <a16:creationId xmlns:a16="http://schemas.microsoft.com/office/drawing/2014/main" id="{F18E03C8-9096-4600-B67E-00B69E3CCA73}"/>
                </a:ext>
              </a:extLst>
            </p:cNvPr>
            <p:cNvSpPr txBox="1"/>
            <p:nvPr/>
          </p:nvSpPr>
          <p:spPr>
            <a:xfrm>
              <a:off x="479375" y="2161312"/>
              <a:ext cx="2011443" cy="400110"/>
            </a:xfrm>
            <a:prstGeom prst="rect">
              <a:avLst/>
            </a:prstGeom>
            <a:noFill/>
          </p:spPr>
          <p:txBody>
            <a:bodyPr wrap="square">
              <a:spAutoFit/>
            </a:bodyPr>
            <a:lstStyle/>
            <a:p>
              <a:pPr>
                <a:buNone/>
              </a:pPr>
              <a:r>
                <a:rPr lang="en-GB" sz="2000" dirty="0"/>
                <a:t>25 ×        = 200 </a:t>
              </a:r>
            </a:p>
          </p:txBody>
        </p:sp>
        <p:sp>
          <p:nvSpPr>
            <p:cNvPr id="35" name="Rectangle 34">
              <a:extLst>
                <a:ext uri="{FF2B5EF4-FFF2-40B4-BE49-F238E27FC236}">
                  <a16:creationId xmlns:a16="http://schemas.microsoft.com/office/drawing/2014/main" id="{5884524C-2DED-40DF-8803-20CF00D72829}"/>
                </a:ext>
              </a:extLst>
            </p:cNvPr>
            <p:cNvSpPr/>
            <p:nvPr/>
          </p:nvSpPr>
          <p:spPr>
            <a:xfrm>
              <a:off x="1127448"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57B8FD27-BA8B-476C-A9D1-950DB061C41A}"/>
              </a:ext>
            </a:extLst>
          </p:cNvPr>
          <p:cNvGrpSpPr/>
          <p:nvPr/>
        </p:nvGrpSpPr>
        <p:grpSpPr>
          <a:xfrm>
            <a:off x="3215679" y="2938140"/>
            <a:ext cx="2011443" cy="402421"/>
            <a:chOff x="479375" y="2159001"/>
            <a:chExt cx="2011443" cy="402421"/>
          </a:xfrm>
        </p:grpSpPr>
        <p:sp>
          <p:nvSpPr>
            <p:cNvPr id="37" name="TextBox 36">
              <a:extLst>
                <a:ext uri="{FF2B5EF4-FFF2-40B4-BE49-F238E27FC236}">
                  <a16:creationId xmlns:a16="http://schemas.microsoft.com/office/drawing/2014/main" id="{8CF87E8B-136C-4072-B8C0-4D9F577D2AC6}"/>
                </a:ext>
              </a:extLst>
            </p:cNvPr>
            <p:cNvSpPr txBox="1"/>
            <p:nvPr/>
          </p:nvSpPr>
          <p:spPr>
            <a:xfrm>
              <a:off x="479375" y="2161312"/>
              <a:ext cx="2011443" cy="400110"/>
            </a:xfrm>
            <a:prstGeom prst="rect">
              <a:avLst/>
            </a:prstGeom>
            <a:noFill/>
          </p:spPr>
          <p:txBody>
            <a:bodyPr wrap="square">
              <a:spAutoFit/>
            </a:bodyPr>
            <a:lstStyle/>
            <a:p>
              <a:pPr>
                <a:buNone/>
              </a:pPr>
              <a:r>
                <a:rPr lang="en-GB" sz="2000" dirty="0"/>
                <a:t>23 ×        = 161 </a:t>
              </a:r>
            </a:p>
          </p:txBody>
        </p:sp>
        <p:sp>
          <p:nvSpPr>
            <p:cNvPr id="38" name="Rectangle 37">
              <a:extLst>
                <a:ext uri="{FF2B5EF4-FFF2-40B4-BE49-F238E27FC236}">
                  <a16:creationId xmlns:a16="http://schemas.microsoft.com/office/drawing/2014/main" id="{DA88FC93-1146-47CE-8A17-3C98158FF06B}"/>
                </a:ext>
              </a:extLst>
            </p:cNvPr>
            <p:cNvSpPr/>
            <p:nvPr/>
          </p:nvSpPr>
          <p:spPr>
            <a:xfrm>
              <a:off x="1122667"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37118BFD-F21E-414B-9415-321F0A342E3D}"/>
              </a:ext>
            </a:extLst>
          </p:cNvPr>
          <p:cNvGrpSpPr/>
          <p:nvPr/>
        </p:nvGrpSpPr>
        <p:grpSpPr>
          <a:xfrm>
            <a:off x="3215679" y="3454035"/>
            <a:ext cx="2011443" cy="402421"/>
            <a:chOff x="479375" y="2159001"/>
            <a:chExt cx="2011443" cy="402421"/>
          </a:xfrm>
        </p:grpSpPr>
        <p:sp>
          <p:nvSpPr>
            <p:cNvPr id="40" name="TextBox 39">
              <a:extLst>
                <a:ext uri="{FF2B5EF4-FFF2-40B4-BE49-F238E27FC236}">
                  <a16:creationId xmlns:a16="http://schemas.microsoft.com/office/drawing/2014/main" id="{87416F2C-3101-4D91-B307-0C40B901C245}"/>
                </a:ext>
              </a:extLst>
            </p:cNvPr>
            <p:cNvSpPr txBox="1"/>
            <p:nvPr/>
          </p:nvSpPr>
          <p:spPr>
            <a:xfrm>
              <a:off x="479375" y="2161312"/>
              <a:ext cx="2011443" cy="400110"/>
            </a:xfrm>
            <a:prstGeom prst="rect">
              <a:avLst/>
            </a:prstGeom>
            <a:noFill/>
          </p:spPr>
          <p:txBody>
            <a:bodyPr wrap="square">
              <a:spAutoFit/>
            </a:bodyPr>
            <a:lstStyle/>
            <a:p>
              <a:pPr>
                <a:buNone/>
              </a:pPr>
              <a:r>
                <a:rPr lang="en-GB" sz="2000" dirty="0"/>
                <a:t>24 ×        = 168</a:t>
              </a:r>
            </a:p>
          </p:txBody>
        </p:sp>
        <p:sp>
          <p:nvSpPr>
            <p:cNvPr id="41" name="Rectangle 40">
              <a:extLst>
                <a:ext uri="{FF2B5EF4-FFF2-40B4-BE49-F238E27FC236}">
                  <a16:creationId xmlns:a16="http://schemas.microsoft.com/office/drawing/2014/main" id="{B3FA8C3D-99C5-490F-BB0A-C810AF300EC6}"/>
                </a:ext>
              </a:extLst>
            </p:cNvPr>
            <p:cNvSpPr/>
            <p:nvPr/>
          </p:nvSpPr>
          <p:spPr>
            <a:xfrm>
              <a:off x="1115319"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7C49945E-3EDF-4BBC-B595-37D1F75CA79F}"/>
              </a:ext>
            </a:extLst>
          </p:cNvPr>
          <p:cNvGrpSpPr/>
          <p:nvPr/>
        </p:nvGrpSpPr>
        <p:grpSpPr>
          <a:xfrm>
            <a:off x="3215679" y="3973721"/>
            <a:ext cx="2011442" cy="402421"/>
            <a:chOff x="479376" y="2159001"/>
            <a:chExt cx="2011442" cy="402421"/>
          </a:xfrm>
        </p:grpSpPr>
        <p:sp>
          <p:nvSpPr>
            <p:cNvPr id="43" name="TextBox 42">
              <a:extLst>
                <a:ext uri="{FF2B5EF4-FFF2-40B4-BE49-F238E27FC236}">
                  <a16:creationId xmlns:a16="http://schemas.microsoft.com/office/drawing/2014/main" id="{E0A0E860-F3C9-490E-9FC7-1D95BC7521AE}"/>
                </a:ext>
              </a:extLst>
            </p:cNvPr>
            <p:cNvSpPr txBox="1"/>
            <p:nvPr/>
          </p:nvSpPr>
          <p:spPr>
            <a:xfrm>
              <a:off x="479376" y="2161312"/>
              <a:ext cx="2011442" cy="400110"/>
            </a:xfrm>
            <a:prstGeom prst="rect">
              <a:avLst/>
            </a:prstGeom>
            <a:noFill/>
          </p:spPr>
          <p:txBody>
            <a:bodyPr wrap="square">
              <a:spAutoFit/>
            </a:bodyPr>
            <a:lstStyle/>
            <a:p>
              <a:pPr>
                <a:buNone/>
              </a:pPr>
              <a:r>
                <a:rPr lang="en-GB" sz="2000" dirty="0"/>
                <a:t>161 ÷       = 23</a:t>
              </a:r>
            </a:p>
          </p:txBody>
        </p:sp>
        <p:sp>
          <p:nvSpPr>
            <p:cNvPr id="44" name="Rectangle 43">
              <a:extLst>
                <a:ext uri="{FF2B5EF4-FFF2-40B4-BE49-F238E27FC236}">
                  <a16:creationId xmlns:a16="http://schemas.microsoft.com/office/drawing/2014/main" id="{6A4ED80A-1DE0-4FF3-A8C5-FEE58276D010}"/>
                </a:ext>
              </a:extLst>
            </p:cNvPr>
            <p:cNvSpPr/>
            <p:nvPr/>
          </p:nvSpPr>
          <p:spPr>
            <a:xfrm>
              <a:off x="1223375"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BC7499A2-B965-457B-859E-B54238816C8B}"/>
              </a:ext>
            </a:extLst>
          </p:cNvPr>
          <p:cNvGrpSpPr/>
          <p:nvPr/>
        </p:nvGrpSpPr>
        <p:grpSpPr>
          <a:xfrm>
            <a:off x="3215679" y="4493408"/>
            <a:ext cx="2268208" cy="402421"/>
            <a:chOff x="587432" y="2159001"/>
            <a:chExt cx="2268208" cy="402421"/>
          </a:xfrm>
        </p:grpSpPr>
        <p:sp>
          <p:nvSpPr>
            <p:cNvPr id="46" name="TextBox 45">
              <a:extLst>
                <a:ext uri="{FF2B5EF4-FFF2-40B4-BE49-F238E27FC236}">
                  <a16:creationId xmlns:a16="http://schemas.microsoft.com/office/drawing/2014/main" id="{45B9E9D0-A1B7-43A6-B6C2-0898C4A85119}"/>
                </a:ext>
              </a:extLst>
            </p:cNvPr>
            <p:cNvSpPr txBox="1"/>
            <p:nvPr/>
          </p:nvSpPr>
          <p:spPr>
            <a:xfrm>
              <a:off x="1055440" y="2161312"/>
              <a:ext cx="1800200" cy="400110"/>
            </a:xfrm>
            <a:prstGeom prst="rect">
              <a:avLst/>
            </a:prstGeom>
            <a:noFill/>
          </p:spPr>
          <p:txBody>
            <a:bodyPr wrap="square">
              <a:spAutoFit/>
            </a:bodyPr>
            <a:lstStyle/>
            <a:p>
              <a:pPr>
                <a:buNone/>
              </a:pPr>
              <a:r>
                <a:rPr lang="en-GB" sz="2000" dirty="0"/>
                <a:t>÷ 25 =  9</a:t>
              </a:r>
            </a:p>
          </p:txBody>
        </p:sp>
        <p:sp>
          <p:nvSpPr>
            <p:cNvPr id="47" name="Rectangle 46">
              <a:extLst>
                <a:ext uri="{FF2B5EF4-FFF2-40B4-BE49-F238E27FC236}">
                  <a16:creationId xmlns:a16="http://schemas.microsoft.com/office/drawing/2014/main" id="{52397929-2005-4F5E-9321-CF576661DD35}"/>
                </a:ext>
              </a:extLst>
            </p:cNvPr>
            <p:cNvSpPr/>
            <p:nvPr/>
          </p:nvSpPr>
          <p:spPr>
            <a:xfrm>
              <a:off x="587432"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id="{71A5CFC7-2BA1-42A9-8728-D7F9CC959E7A}"/>
              </a:ext>
            </a:extLst>
          </p:cNvPr>
          <p:cNvGrpSpPr/>
          <p:nvPr/>
        </p:nvGrpSpPr>
        <p:grpSpPr>
          <a:xfrm>
            <a:off x="5568442" y="1898767"/>
            <a:ext cx="2309404" cy="402421"/>
            <a:chOff x="5628321" y="2203649"/>
            <a:chExt cx="2309404" cy="402421"/>
          </a:xfrm>
        </p:grpSpPr>
        <p:grpSp>
          <p:nvGrpSpPr>
            <p:cNvPr id="48" name="Group 47">
              <a:extLst>
                <a:ext uri="{FF2B5EF4-FFF2-40B4-BE49-F238E27FC236}">
                  <a16:creationId xmlns:a16="http://schemas.microsoft.com/office/drawing/2014/main" id="{D3079418-2B33-4FD7-907B-D6B4F06B8E8D}"/>
                </a:ext>
              </a:extLst>
            </p:cNvPr>
            <p:cNvGrpSpPr/>
            <p:nvPr/>
          </p:nvGrpSpPr>
          <p:grpSpPr>
            <a:xfrm>
              <a:off x="5628321" y="2203649"/>
              <a:ext cx="2160240" cy="402421"/>
              <a:chOff x="551384" y="2159001"/>
              <a:chExt cx="2160240" cy="402421"/>
            </a:xfrm>
          </p:grpSpPr>
          <p:sp>
            <p:nvSpPr>
              <p:cNvPr id="49" name="TextBox 48">
                <a:extLst>
                  <a:ext uri="{FF2B5EF4-FFF2-40B4-BE49-F238E27FC236}">
                    <a16:creationId xmlns:a16="http://schemas.microsoft.com/office/drawing/2014/main" id="{C7FAD865-4A54-4A74-BF96-F23BAF4170B5}"/>
                  </a:ext>
                </a:extLst>
              </p:cNvPr>
              <p:cNvSpPr txBox="1"/>
              <p:nvPr/>
            </p:nvSpPr>
            <p:spPr>
              <a:xfrm>
                <a:off x="911424" y="2161312"/>
                <a:ext cx="1800200" cy="400110"/>
              </a:xfrm>
              <a:prstGeom prst="rect">
                <a:avLst/>
              </a:prstGeom>
              <a:noFill/>
            </p:spPr>
            <p:txBody>
              <a:bodyPr wrap="square">
                <a:spAutoFit/>
              </a:bodyPr>
              <a:lstStyle/>
              <a:p>
                <a:pPr>
                  <a:buNone/>
                </a:pPr>
                <a:r>
                  <a:rPr lang="en-GB" sz="2000" dirty="0"/>
                  <a:t>× 100 = 10 × </a:t>
                </a:r>
              </a:p>
            </p:txBody>
          </p:sp>
          <p:sp>
            <p:nvSpPr>
              <p:cNvPr id="50" name="Rectangle 49">
                <a:extLst>
                  <a:ext uri="{FF2B5EF4-FFF2-40B4-BE49-F238E27FC236}">
                    <a16:creationId xmlns:a16="http://schemas.microsoft.com/office/drawing/2014/main" id="{6682A50B-D196-46D2-B2DB-B3F7E979CC04}"/>
                  </a:ext>
                </a:extLst>
              </p:cNvPr>
              <p:cNvSpPr/>
              <p:nvPr/>
            </p:nvSpPr>
            <p:spPr>
              <a:xfrm>
                <a:off x="551384"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6" name="Rectangle 65">
              <a:extLst>
                <a:ext uri="{FF2B5EF4-FFF2-40B4-BE49-F238E27FC236}">
                  <a16:creationId xmlns:a16="http://schemas.microsoft.com/office/drawing/2014/main" id="{BBE6AC50-7A6C-450E-8900-96900F64C9C5}"/>
                </a:ext>
              </a:extLst>
            </p:cNvPr>
            <p:cNvSpPr/>
            <p:nvPr/>
          </p:nvSpPr>
          <p:spPr>
            <a:xfrm>
              <a:off x="7541725" y="2203649"/>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id="{59D6FF89-97A5-4233-9FF8-1CAB9CE41B28}"/>
              </a:ext>
            </a:extLst>
          </p:cNvPr>
          <p:cNvGrpSpPr/>
          <p:nvPr/>
        </p:nvGrpSpPr>
        <p:grpSpPr>
          <a:xfrm>
            <a:off x="5568442" y="2418453"/>
            <a:ext cx="2126357" cy="402421"/>
            <a:chOff x="5628321" y="2723335"/>
            <a:chExt cx="2126357" cy="402421"/>
          </a:xfrm>
        </p:grpSpPr>
        <p:grpSp>
          <p:nvGrpSpPr>
            <p:cNvPr id="51" name="Group 50">
              <a:extLst>
                <a:ext uri="{FF2B5EF4-FFF2-40B4-BE49-F238E27FC236}">
                  <a16:creationId xmlns:a16="http://schemas.microsoft.com/office/drawing/2014/main" id="{2A1F06A5-70DE-4841-9471-1856D4F0858B}"/>
                </a:ext>
              </a:extLst>
            </p:cNvPr>
            <p:cNvGrpSpPr/>
            <p:nvPr/>
          </p:nvGrpSpPr>
          <p:grpSpPr>
            <a:xfrm>
              <a:off x="5628321" y="2723335"/>
              <a:ext cx="2011443" cy="402421"/>
              <a:chOff x="479375" y="2159001"/>
              <a:chExt cx="2011443" cy="402421"/>
            </a:xfrm>
          </p:grpSpPr>
          <p:sp>
            <p:nvSpPr>
              <p:cNvPr id="52" name="TextBox 51">
                <a:extLst>
                  <a:ext uri="{FF2B5EF4-FFF2-40B4-BE49-F238E27FC236}">
                    <a16:creationId xmlns:a16="http://schemas.microsoft.com/office/drawing/2014/main" id="{D0CC1A5D-7799-4B37-9056-E0CA6720E5D3}"/>
                  </a:ext>
                </a:extLst>
              </p:cNvPr>
              <p:cNvSpPr txBox="1"/>
              <p:nvPr/>
            </p:nvSpPr>
            <p:spPr>
              <a:xfrm>
                <a:off x="479375" y="2161312"/>
                <a:ext cx="2011443" cy="400110"/>
              </a:xfrm>
              <a:prstGeom prst="rect">
                <a:avLst/>
              </a:prstGeom>
              <a:noFill/>
            </p:spPr>
            <p:txBody>
              <a:bodyPr wrap="square">
                <a:spAutoFit/>
              </a:bodyPr>
              <a:lstStyle/>
              <a:p>
                <a:pPr>
                  <a:buNone/>
                </a:pPr>
                <a:r>
                  <a:rPr lang="en-GB" sz="2000" dirty="0"/>
                  <a:t>25 ×        = 4 ×   </a:t>
                </a:r>
              </a:p>
            </p:txBody>
          </p:sp>
          <p:sp>
            <p:nvSpPr>
              <p:cNvPr id="53" name="Rectangle 52">
                <a:extLst>
                  <a:ext uri="{FF2B5EF4-FFF2-40B4-BE49-F238E27FC236}">
                    <a16:creationId xmlns:a16="http://schemas.microsoft.com/office/drawing/2014/main" id="{4EF17370-E4AD-46CF-9878-F6480B2A002B}"/>
                  </a:ext>
                </a:extLst>
              </p:cNvPr>
              <p:cNvSpPr/>
              <p:nvPr/>
            </p:nvSpPr>
            <p:spPr>
              <a:xfrm>
                <a:off x="1127448"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7" name="Rectangle 66">
              <a:extLst>
                <a:ext uri="{FF2B5EF4-FFF2-40B4-BE49-F238E27FC236}">
                  <a16:creationId xmlns:a16="http://schemas.microsoft.com/office/drawing/2014/main" id="{31916C69-709F-42FC-8CEF-6DFD39DC77B7}"/>
                </a:ext>
              </a:extLst>
            </p:cNvPr>
            <p:cNvSpPr/>
            <p:nvPr/>
          </p:nvSpPr>
          <p:spPr>
            <a:xfrm>
              <a:off x="7358678" y="2729756"/>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 name="Group 74">
            <a:extLst>
              <a:ext uri="{FF2B5EF4-FFF2-40B4-BE49-F238E27FC236}">
                <a16:creationId xmlns:a16="http://schemas.microsoft.com/office/drawing/2014/main" id="{48C6645C-1383-42E2-AB2F-BFD47326AFED}"/>
              </a:ext>
            </a:extLst>
          </p:cNvPr>
          <p:cNvGrpSpPr/>
          <p:nvPr/>
        </p:nvGrpSpPr>
        <p:grpSpPr>
          <a:xfrm>
            <a:off x="5568442" y="2938140"/>
            <a:ext cx="2454179" cy="404732"/>
            <a:chOff x="5628321" y="3243022"/>
            <a:chExt cx="2454179" cy="404732"/>
          </a:xfrm>
        </p:grpSpPr>
        <p:grpSp>
          <p:nvGrpSpPr>
            <p:cNvPr id="54" name="Group 53">
              <a:extLst>
                <a:ext uri="{FF2B5EF4-FFF2-40B4-BE49-F238E27FC236}">
                  <a16:creationId xmlns:a16="http://schemas.microsoft.com/office/drawing/2014/main" id="{FBE665EA-60FE-4EAD-8BD5-5B70FF203434}"/>
                </a:ext>
              </a:extLst>
            </p:cNvPr>
            <p:cNvGrpSpPr/>
            <p:nvPr/>
          </p:nvGrpSpPr>
          <p:grpSpPr>
            <a:xfrm>
              <a:off x="5628321" y="3243022"/>
              <a:ext cx="2256179" cy="402421"/>
              <a:chOff x="479375" y="2159001"/>
              <a:chExt cx="2256179" cy="402421"/>
            </a:xfrm>
          </p:grpSpPr>
          <p:sp>
            <p:nvSpPr>
              <p:cNvPr id="55" name="TextBox 54">
                <a:extLst>
                  <a:ext uri="{FF2B5EF4-FFF2-40B4-BE49-F238E27FC236}">
                    <a16:creationId xmlns:a16="http://schemas.microsoft.com/office/drawing/2014/main" id="{501DD66C-6CCB-469F-B690-76A1C6AA71D9}"/>
                  </a:ext>
                </a:extLst>
              </p:cNvPr>
              <p:cNvSpPr txBox="1"/>
              <p:nvPr/>
            </p:nvSpPr>
            <p:spPr>
              <a:xfrm>
                <a:off x="479375" y="2161312"/>
                <a:ext cx="2256179" cy="400110"/>
              </a:xfrm>
              <a:prstGeom prst="rect">
                <a:avLst/>
              </a:prstGeom>
              <a:noFill/>
            </p:spPr>
            <p:txBody>
              <a:bodyPr wrap="square">
                <a:spAutoFit/>
              </a:bodyPr>
              <a:lstStyle/>
              <a:p>
                <a:pPr>
                  <a:buNone/>
                </a:pPr>
                <a:r>
                  <a:rPr lang="en-GB" sz="2000" dirty="0"/>
                  <a:t>23 ×        = 161 × </a:t>
                </a:r>
              </a:p>
            </p:txBody>
          </p:sp>
          <p:sp>
            <p:nvSpPr>
              <p:cNvPr id="56" name="Rectangle 55">
                <a:extLst>
                  <a:ext uri="{FF2B5EF4-FFF2-40B4-BE49-F238E27FC236}">
                    <a16:creationId xmlns:a16="http://schemas.microsoft.com/office/drawing/2014/main" id="{C699ABFB-2064-422A-BFBD-F8E320F54FDA}"/>
                  </a:ext>
                </a:extLst>
              </p:cNvPr>
              <p:cNvSpPr/>
              <p:nvPr/>
            </p:nvSpPr>
            <p:spPr>
              <a:xfrm>
                <a:off x="1122667"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8" name="Rectangle 67">
              <a:extLst>
                <a:ext uri="{FF2B5EF4-FFF2-40B4-BE49-F238E27FC236}">
                  <a16:creationId xmlns:a16="http://schemas.microsoft.com/office/drawing/2014/main" id="{F6FD5EA9-D070-463D-AFA8-185258D6BC72}"/>
                </a:ext>
              </a:extLst>
            </p:cNvPr>
            <p:cNvSpPr/>
            <p:nvPr/>
          </p:nvSpPr>
          <p:spPr>
            <a:xfrm>
              <a:off x="7686500" y="3251754"/>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4" name="Group 73">
            <a:extLst>
              <a:ext uri="{FF2B5EF4-FFF2-40B4-BE49-F238E27FC236}">
                <a16:creationId xmlns:a16="http://schemas.microsoft.com/office/drawing/2014/main" id="{34ED341C-F836-4E63-846D-40327D592658}"/>
              </a:ext>
            </a:extLst>
          </p:cNvPr>
          <p:cNvGrpSpPr/>
          <p:nvPr/>
        </p:nvGrpSpPr>
        <p:grpSpPr>
          <a:xfrm>
            <a:off x="5568442" y="3451073"/>
            <a:ext cx="2466208" cy="405383"/>
            <a:chOff x="5628321" y="3755955"/>
            <a:chExt cx="2466208" cy="405383"/>
          </a:xfrm>
        </p:grpSpPr>
        <p:grpSp>
          <p:nvGrpSpPr>
            <p:cNvPr id="57" name="Group 56">
              <a:extLst>
                <a:ext uri="{FF2B5EF4-FFF2-40B4-BE49-F238E27FC236}">
                  <a16:creationId xmlns:a16="http://schemas.microsoft.com/office/drawing/2014/main" id="{F8FD324C-B937-4C68-A43C-84E00F88AF83}"/>
                </a:ext>
              </a:extLst>
            </p:cNvPr>
            <p:cNvGrpSpPr/>
            <p:nvPr/>
          </p:nvGrpSpPr>
          <p:grpSpPr>
            <a:xfrm>
              <a:off x="5628321" y="3758917"/>
              <a:ext cx="2339887" cy="402421"/>
              <a:chOff x="479375" y="2159001"/>
              <a:chExt cx="2339887" cy="402421"/>
            </a:xfrm>
          </p:grpSpPr>
          <p:sp>
            <p:nvSpPr>
              <p:cNvPr id="58" name="TextBox 57">
                <a:extLst>
                  <a:ext uri="{FF2B5EF4-FFF2-40B4-BE49-F238E27FC236}">
                    <a16:creationId xmlns:a16="http://schemas.microsoft.com/office/drawing/2014/main" id="{A9D082BD-4FFB-4E8C-BEF4-83F6D977446F}"/>
                  </a:ext>
                </a:extLst>
              </p:cNvPr>
              <p:cNvSpPr txBox="1"/>
              <p:nvPr/>
            </p:nvSpPr>
            <p:spPr>
              <a:xfrm>
                <a:off x="479375" y="2161312"/>
                <a:ext cx="2339887" cy="400110"/>
              </a:xfrm>
              <a:prstGeom prst="rect">
                <a:avLst/>
              </a:prstGeom>
              <a:noFill/>
            </p:spPr>
            <p:txBody>
              <a:bodyPr wrap="square">
                <a:spAutoFit/>
              </a:bodyPr>
              <a:lstStyle/>
              <a:p>
                <a:pPr>
                  <a:buNone/>
                </a:pPr>
                <a:r>
                  <a:rPr lang="en-GB" sz="2000" dirty="0"/>
                  <a:t>24 ×        = 168 ×</a:t>
                </a:r>
              </a:p>
            </p:txBody>
          </p:sp>
          <p:sp>
            <p:nvSpPr>
              <p:cNvPr id="59" name="Rectangle 58">
                <a:extLst>
                  <a:ext uri="{FF2B5EF4-FFF2-40B4-BE49-F238E27FC236}">
                    <a16:creationId xmlns:a16="http://schemas.microsoft.com/office/drawing/2014/main" id="{B453123A-FAF0-4DB2-8370-6316A81B2432}"/>
                  </a:ext>
                </a:extLst>
              </p:cNvPr>
              <p:cNvSpPr/>
              <p:nvPr/>
            </p:nvSpPr>
            <p:spPr>
              <a:xfrm>
                <a:off x="1115319"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9" name="Rectangle 68">
              <a:extLst>
                <a:ext uri="{FF2B5EF4-FFF2-40B4-BE49-F238E27FC236}">
                  <a16:creationId xmlns:a16="http://schemas.microsoft.com/office/drawing/2014/main" id="{31EF86BB-DB06-458A-82AD-1EA030489DDA}"/>
                </a:ext>
              </a:extLst>
            </p:cNvPr>
            <p:cNvSpPr/>
            <p:nvPr/>
          </p:nvSpPr>
          <p:spPr>
            <a:xfrm>
              <a:off x="7698529" y="3755955"/>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 name="Group 72">
            <a:extLst>
              <a:ext uri="{FF2B5EF4-FFF2-40B4-BE49-F238E27FC236}">
                <a16:creationId xmlns:a16="http://schemas.microsoft.com/office/drawing/2014/main" id="{9E1F07A7-0A02-4032-98C4-2043360B9FB6}"/>
              </a:ext>
            </a:extLst>
          </p:cNvPr>
          <p:cNvGrpSpPr/>
          <p:nvPr/>
        </p:nvGrpSpPr>
        <p:grpSpPr>
          <a:xfrm>
            <a:off x="5568442" y="3965498"/>
            <a:ext cx="2411895" cy="410644"/>
            <a:chOff x="5628321" y="4270380"/>
            <a:chExt cx="2411895" cy="410644"/>
          </a:xfrm>
        </p:grpSpPr>
        <p:grpSp>
          <p:nvGrpSpPr>
            <p:cNvPr id="60" name="Group 59">
              <a:extLst>
                <a:ext uri="{FF2B5EF4-FFF2-40B4-BE49-F238E27FC236}">
                  <a16:creationId xmlns:a16="http://schemas.microsoft.com/office/drawing/2014/main" id="{5DF55609-9446-45DC-990A-3C603811962F}"/>
                </a:ext>
              </a:extLst>
            </p:cNvPr>
            <p:cNvGrpSpPr/>
            <p:nvPr/>
          </p:nvGrpSpPr>
          <p:grpSpPr>
            <a:xfrm>
              <a:off x="5628321" y="4278603"/>
              <a:ext cx="2160240" cy="402421"/>
              <a:chOff x="479376" y="2159001"/>
              <a:chExt cx="2160240" cy="402421"/>
            </a:xfrm>
          </p:grpSpPr>
          <p:sp>
            <p:nvSpPr>
              <p:cNvPr id="61" name="TextBox 60">
                <a:extLst>
                  <a:ext uri="{FF2B5EF4-FFF2-40B4-BE49-F238E27FC236}">
                    <a16:creationId xmlns:a16="http://schemas.microsoft.com/office/drawing/2014/main" id="{36974778-4D3A-43FA-BC84-56DA85BF3D03}"/>
                  </a:ext>
                </a:extLst>
              </p:cNvPr>
              <p:cNvSpPr txBox="1"/>
              <p:nvPr/>
            </p:nvSpPr>
            <p:spPr>
              <a:xfrm>
                <a:off x="479376" y="2161312"/>
                <a:ext cx="2160240" cy="400110"/>
              </a:xfrm>
              <a:prstGeom prst="rect">
                <a:avLst/>
              </a:prstGeom>
              <a:noFill/>
            </p:spPr>
            <p:txBody>
              <a:bodyPr wrap="square">
                <a:spAutoFit/>
              </a:bodyPr>
              <a:lstStyle/>
              <a:p>
                <a:pPr>
                  <a:buNone/>
                </a:pPr>
                <a:r>
                  <a:rPr lang="en-GB" sz="2000" dirty="0"/>
                  <a:t>161 ÷       = 23 × </a:t>
                </a:r>
              </a:p>
            </p:txBody>
          </p:sp>
          <p:sp>
            <p:nvSpPr>
              <p:cNvPr id="62" name="Rectangle 61">
                <a:extLst>
                  <a:ext uri="{FF2B5EF4-FFF2-40B4-BE49-F238E27FC236}">
                    <a16:creationId xmlns:a16="http://schemas.microsoft.com/office/drawing/2014/main" id="{1EF7DA24-7245-4483-86FB-B20C74A659CD}"/>
                  </a:ext>
                </a:extLst>
              </p:cNvPr>
              <p:cNvSpPr/>
              <p:nvPr/>
            </p:nvSpPr>
            <p:spPr>
              <a:xfrm>
                <a:off x="1223375"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Rectangle 69">
              <a:extLst>
                <a:ext uri="{FF2B5EF4-FFF2-40B4-BE49-F238E27FC236}">
                  <a16:creationId xmlns:a16="http://schemas.microsoft.com/office/drawing/2014/main" id="{F8B0E914-8A67-4AB8-BBAA-E7B09AED0270}"/>
                </a:ext>
              </a:extLst>
            </p:cNvPr>
            <p:cNvSpPr/>
            <p:nvPr/>
          </p:nvSpPr>
          <p:spPr>
            <a:xfrm>
              <a:off x="7644216" y="4270380"/>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a:extLst>
              <a:ext uri="{FF2B5EF4-FFF2-40B4-BE49-F238E27FC236}">
                <a16:creationId xmlns:a16="http://schemas.microsoft.com/office/drawing/2014/main" id="{8F1D9799-4A0C-4313-8ECF-03C2A1DD7DFE}"/>
              </a:ext>
            </a:extLst>
          </p:cNvPr>
          <p:cNvGrpSpPr/>
          <p:nvPr/>
        </p:nvGrpSpPr>
        <p:grpSpPr>
          <a:xfrm>
            <a:off x="5568442" y="4470540"/>
            <a:ext cx="2268208" cy="425289"/>
            <a:chOff x="5628321" y="4775422"/>
            <a:chExt cx="2268208" cy="425289"/>
          </a:xfrm>
        </p:grpSpPr>
        <p:grpSp>
          <p:nvGrpSpPr>
            <p:cNvPr id="63" name="Group 62">
              <a:extLst>
                <a:ext uri="{FF2B5EF4-FFF2-40B4-BE49-F238E27FC236}">
                  <a16:creationId xmlns:a16="http://schemas.microsoft.com/office/drawing/2014/main" id="{244D7313-A40D-42D3-8B73-03ED68C02FAF}"/>
                </a:ext>
              </a:extLst>
            </p:cNvPr>
            <p:cNvGrpSpPr/>
            <p:nvPr/>
          </p:nvGrpSpPr>
          <p:grpSpPr>
            <a:xfrm>
              <a:off x="5628321" y="4798290"/>
              <a:ext cx="2268208" cy="402421"/>
              <a:chOff x="587432" y="2159001"/>
              <a:chExt cx="2268208" cy="402421"/>
            </a:xfrm>
          </p:grpSpPr>
          <p:sp>
            <p:nvSpPr>
              <p:cNvPr id="64" name="TextBox 63">
                <a:extLst>
                  <a:ext uri="{FF2B5EF4-FFF2-40B4-BE49-F238E27FC236}">
                    <a16:creationId xmlns:a16="http://schemas.microsoft.com/office/drawing/2014/main" id="{720CEC64-758C-4B9C-A3F7-AE1B96FE8391}"/>
                  </a:ext>
                </a:extLst>
              </p:cNvPr>
              <p:cNvSpPr txBox="1"/>
              <p:nvPr/>
            </p:nvSpPr>
            <p:spPr>
              <a:xfrm>
                <a:off x="1055440" y="2161312"/>
                <a:ext cx="1800200" cy="400110"/>
              </a:xfrm>
              <a:prstGeom prst="rect">
                <a:avLst/>
              </a:prstGeom>
              <a:noFill/>
            </p:spPr>
            <p:txBody>
              <a:bodyPr wrap="square">
                <a:spAutoFit/>
              </a:bodyPr>
              <a:lstStyle/>
              <a:p>
                <a:pPr>
                  <a:buNone/>
                </a:pPr>
                <a:r>
                  <a:rPr lang="en-GB" sz="2000" dirty="0"/>
                  <a:t>÷ 25 =  9 × </a:t>
                </a:r>
              </a:p>
            </p:txBody>
          </p:sp>
          <p:sp>
            <p:nvSpPr>
              <p:cNvPr id="65" name="Rectangle 64">
                <a:extLst>
                  <a:ext uri="{FF2B5EF4-FFF2-40B4-BE49-F238E27FC236}">
                    <a16:creationId xmlns:a16="http://schemas.microsoft.com/office/drawing/2014/main" id="{8C9274D9-B92B-45A9-B5C1-FE9989871C57}"/>
                  </a:ext>
                </a:extLst>
              </p:cNvPr>
              <p:cNvSpPr/>
              <p:nvPr/>
            </p:nvSpPr>
            <p:spPr>
              <a:xfrm>
                <a:off x="587432" y="2159001"/>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Rectangle 70">
              <a:extLst>
                <a:ext uri="{FF2B5EF4-FFF2-40B4-BE49-F238E27FC236}">
                  <a16:creationId xmlns:a16="http://schemas.microsoft.com/office/drawing/2014/main" id="{97CF0246-6A47-4274-B86F-44D1FC787933}"/>
                </a:ext>
              </a:extLst>
            </p:cNvPr>
            <p:cNvSpPr/>
            <p:nvPr/>
          </p:nvSpPr>
          <p:spPr>
            <a:xfrm>
              <a:off x="7462377" y="4775422"/>
              <a:ext cx="396000" cy="3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2448272"/>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eriod"/>
            </a:pPr>
            <a:r>
              <a:rPr lang="en-GB" dirty="0"/>
              <a:t>Identifying strategic ways to solve a problem</a:t>
            </a:r>
            <a:r>
              <a:rPr lang="en-GB" dirty="0">
                <a:highlight>
                  <a:srgbClr val="FFFF00"/>
                </a:highlight>
              </a:rPr>
              <a:t> </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96752"/>
            <a:ext cx="10972800" cy="4392488"/>
          </a:xfrm>
        </p:spPr>
        <p:txBody>
          <a:bodyPr>
            <a:noAutofit/>
          </a:bodyPr>
          <a:lstStyle/>
          <a:p>
            <a:pPr>
              <a:lnSpc>
                <a:spcPct val="100000"/>
              </a:lnSpc>
              <a:spcBef>
                <a:spcPts val="1200"/>
              </a:spcBef>
            </a:pPr>
            <a:r>
              <a:rPr lang="en-GB" dirty="0"/>
              <a:t>Students’ understanding of the laws of arithmetic is crucial if they are to be able to work flexibly to evaluate calculations.</a:t>
            </a:r>
          </a:p>
          <a:p>
            <a:pPr>
              <a:lnSpc>
                <a:spcPct val="100000"/>
              </a:lnSpc>
              <a:spcBef>
                <a:spcPts val="1200"/>
              </a:spcBef>
            </a:pPr>
            <a:r>
              <a:rPr lang="en-GB" dirty="0"/>
              <a:t>A key idea here is that students are able to identify known facts, connections and relationships and use them to strategically simplify calculations. For some students, whose experience of mathematics may be that there is only one correct process that should be followed, this may prove challenging.</a:t>
            </a:r>
          </a:p>
          <a:p>
            <a:pPr>
              <a:lnSpc>
                <a:spcPct val="100000"/>
              </a:lnSpc>
              <a:spcBef>
                <a:spcPts val="1200"/>
              </a:spcBef>
            </a:pPr>
            <a:r>
              <a:rPr lang="en-GB" dirty="0"/>
              <a:t>The strategy of inviting students to solve problems ‘in as many different ways as you can’ helps to develop the skill of making sensible choices based on the numbers involved and the relationships between them. It is also helpful to choose examples that draw students’ attention to certain, useful connections and asking them, ‘What do you notice?’, e.g. 9 999 + 999 + 99 + 9 + 5 or 2.75 × 5.4 + 27.5 × 0.46.</a:t>
            </a:r>
          </a:p>
        </p:txBody>
      </p:sp>
    </p:spTree>
    <p:extLst>
      <p:ext uri="{BB962C8B-B14F-4D97-AF65-F5344CB8AC3E}">
        <p14:creationId xmlns:p14="http://schemas.microsoft.com/office/powerpoint/2010/main" val="244516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relationships so that known facts can be used to simplify calculations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pic>
        <p:nvPicPr>
          <p:cNvPr id="3" name="Picture 2">
            <a:extLst>
              <a:ext uri="{FF2B5EF4-FFF2-40B4-BE49-F238E27FC236}">
                <a16:creationId xmlns:a16="http://schemas.microsoft.com/office/drawing/2014/main" id="{16F1EBB3-D01C-4F4F-A5CD-84D44C7609A6}"/>
              </a:ext>
            </a:extLst>
          </p:cNvPr>
          <p:cNvPicPr>
            <a:picLocks noChangeAspect="1"/>
          </p:cNvPicPr>
          <p:nvPr/>
        </p:nvPicPr>
        <p:blipFill>
          <a:blip r:embed="rId3"/>
          <a:stretch>
            <a:fillRect/>
          </a:stretch>
        </p:blipFill>
        <p:spPr>
          <a:xfrm>
            <a:off x="6023992" y="1305040"/>
            <a:ext cx="4608512" cy="4866021"/>
          </a:xfrm>
          <a:prstGeom prst="rect">
            <a:avLst/>
          </a:prstGeom>
        </p:spPr>
      </p:pic>
      <p:sp>
        <p:nvSpPr>
          <p:cNvPr id="7" name="TextBox 6">
            <a:extLst>
              <a:ext uri="{FF2B5EF4-FFF2-40B4-BE49-F238E27FC236}">
                <a16:creationId xmlns:a16="http://schemas.microsoft.com/office/drawing/2014/main" id="{363F8FB2-5732-42F4-A6C1-EFD129C08162}"/>
              </a:ext>
            </a:extLst>
          </p:cNvPr>
          <p:cNvSpPr txBox="1"/>
          <p:nvPr/>
        </p:nvSpPr>
        <p:spPr>
          <a:xfrm>
            <a:off x="362050" y="1959464"/>
            <a:ext cx="5400600" cy="830997"/>
          </a:xfrm>
          <a:prstGeom prst="rect">
            <a:avLst/>
          </a:prstGeom>
          <a:noFill/>
        </p:spPr>
        <p:txBody>
          <a:bodyPr wrap="square">
            <a:spAutoFit/>
          </a:bodyPr>
          <a:lstStyle/>
          <a:p>
            <a:pPr>
              <a:buNone/>
            </a:pPr>
            <a:r>
              <a:rPr lang="en-GB" sz="2400" dirty="0"/>
              <a:t>The area of the shape can be found by calculating 2 × 14 + 8 × 5 + 9 × 8.</a:t>
            </a:r>
          </a:p>
        </p:txBody>
      </p:sp>
      <p:sp>
        <p:nvSpPr>
          <p:cNvPr id="9" name="TextBox 8">
            <a:extLst>
              <a:ext uri="{FF2B5EF4-FFF2-40B4-BE49-F238E27FC236}">
                <a16:creationId xmlns:a16="http://schemas.microsoft.com/office/drawing/2014/main" id="{82022194-AB95-4A66-92D8-40C2168C94FC}"/>
              </a:ext>
            </a:extLst>
          </p:cNvPr>
          <p:cNvSpPr txBox="1"/>
          <p:nvPr/>
        </p:nvSpPr>
        <p:spPr>
          <a:xfrm>
            <a:off x="362050" y="3254694"/>
            <a:ext cx="5400600" cy="1723549"/>
          </a:xfrm>
          <a:prstGeom prst="rect">
            <a:avLst/>
          </a:prstGeom>
          <a:noFill/>
        </p:spPr>
        <p:txBody>
          <a:bodyPr wrap="square">
            <a:spAutoFit/>
          </a:bodyPr>
          <a:lstStyle/>
          <a:p>
            <a:pPr marL="342900" lvl="0" indent="-342900">
              <a:spcBef>
                <a:spcPts val="1200"/>
              </a:spcBef>
              <a:spcAft>
                <a:spcPts val="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Find the area of the shape in cm</a:t>
            </a:r>
            <a:r>
              <a:rPr lang="en-GB" sz="2400" baseline="30000" dirty="0">
                <a:effectLst/>
                <a:latin typeface="+mj-lt"/>
                <a:ea typeface="Calibri" panose="020F0502020204030204" pitchFamily="34" charset="0"/>
                <a:cs typeface="Times New Roman" panose="02020603050405020304" pitchFamily="18" charset="0"/>
              </a:rPr>
              <a:t>2</a:t>
            </a:r>
            <a:r>
              <a:rPr lang="en-GB" sz="2400" dirty="0">
                <a:effectLst/>
                <a:latin typeface="+mj-lt"/>
                <a:ea typeface="Calibri" panose="020F0502020204030204" pitchFamily="34" charset="0"/>
                <a:cs typeface="Times New Roman" panose="02020603050405020304" pitchFamily="18" charset="0"/>
              </a:rPr>
              <a:t>.</a:t>
            </a:r>
          </a:p>
          <a:p>
            <a:pPr marL="342900" lvl="0" indent="-342900">
              <a:spcBef>
                <a:spcPts val="1200"/>
              </a:spcBef>
              <a:spcAft>
                <a:spcPts val="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Write down some other calculations that represent the area of the shape.</a:t>
            </a:r>
          </a:p>
        </p:txBody>
      </p:sp>
    </p:spTree>
    <p:extLst>
      <p:ext uri="{BB962C8B-B14F-4D97-AF65-F5344CB8AC3E}">
        <p14:creationId xmlns:p14="http://schemas.microsoft.com/office/powerpoint/2010/main" val="71725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478431"/>
            <a:ext cx="4891318" cy="41108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using the area representation support students to recognise situations where the commutative, associative and distributive laws can be used to simplify?</a:t>
            </a:r>
          </a:p>
          <a:p>
            <a:pPr marL="360000" lvl="1" fontAlgn="auto">
              <a:lnSpc>
                <a:spcPct val="100000"/>
              </a:lnSpc>
              <a:spcBef>
                <a:spcPts val="0"/>
              </a:spcBef>
              <a:spcAft>
                <a:spcPts val="1200"/>
              </a:spcAft>
              <a:buClrTx/>
            </a:pPr>
            <a:r>
              <a:rPr lang="en-GB" sz="2400" dirty="0"/>
              <a:t>If students do not notice how they can simplify this expression, what might you do to help guide them?</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5" y="1741532"/>
            <a:ext cx="634193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858281D6-E34F-419C-A7B5-5FC51CDE100A}"/>
              </a:ext>
            </a:extLst>
          </p:cNvPr>
          <p:cNvSpPr>
            <a:spLocks noGrp="1"/>
          </p:cNvSpPr>
          <p:nvPr>
            <p:ph type="title"/>
          </p:nvPr>
        </p:nvSpPr>
        <p:spPr>
          <a:xfrm>
            <a:off x="116849" y="443915"/>
            <a:ext cx="10593151" cy="426170"/>
          </a:xfrm>
        </p:spPr>
        <p:txBody>
          <a:bodyPr/>
          <a:lstStyle/>
          <a:p>
            <a:r>
              <a:rPr lang="en-GB" sz="2000" b="1" dirty="0"/>
              <a:t>Identify relationships so that known facts can be used to simplify calculations</a:t>
            </a:r>
            <a:endParaRPr lang="en-GB" b="1" dirty="0"/>
          </a:p>
        </p:txBody>
      </p:sp>
      <p:pic>
        <p:nvPicPr>
          <p:cNvPr id="8" name="Picture 7">
            <a:extLst>
              <a:ext uri="{FF2B5EF4-FFF2-40B4-BE49-F238E27FC236}">
                <a16:creationId xmlns:a16="http://schemas.microsoft.com/office/drawing/2014/main" id="{EF545642-851E-47F8-A89D-1FFEBDE5B54F}"/>
              </a:ext>
            </a:extLst>
          </p:cNvPr>
          <p:cNvPicPr>
            <a:picLocks noChangeAspect="1"/>
          </p:cNvPicPr>
          <p:nvPr/>
        </p:nvPicPr>
        <p:blipFill>
          <a:blip r:embed="rId4"/>
          <a:stretch>
            <a:fillRect/>
          </a:stretch>
        </p:blipFill>
        <p:spPr>
          <a:xfrm>
            <a:off x="3582194" y="1959464"/>
            <a:ext cx="3239113" cy="3420104"/>
          </a:xfrm>
          <a:prstGeom prst="rect">
            <a:avLst/>
          </a:prstGeom>
        </p:spPr>
      </p:pic>
      <p:sp>
        <p:nvSpPr>
          <p:cNvPr id="9" name="TextBox 8">
            <a:extLst>
              <a:ext uri="{FF2B5EF4-FFF2-40B4-BE49-F238E27FC236}">
                <a16:creationId xmlns:a16="http://schemas.microsoft.com/office/drawing/2014/main" id="{665AF711-DDA6-42D7-86FE-DABCE1E5C5C2}"/>
              </a:ext>
            </a:extLst>
          </p:cNvPr>
          <p:cNvSpPr txBox="1"/>
          <p:nvPr/>
        </p:nvSpPr>
        <p:spPr>
          <a:xfrm>
            <a:off x="551384" y="1837263"/>
            <a:ext cx="3253538" cy="978729"/>
          </a:xfrm>
          <a:prstGeom prst="rect">
            <a:avLst/>
          </a:prstGeom>
          <a:noFill/>
        </p:spPr>
        <p:txBody>
          <a:bodyPr wrap="square">
            <a:spAutoFit/>
          </a:bodyPr>
          <a:lstStyle/>
          <a:p>
            <a:pPr>
              <a:buNone/>
            </a:pPr>
            <a:r>
              <a:rPr lang="en-GB" sz="1800" dirty="0"/>
              <a:t>The area of the shape can be found by calculating </a:t>
            </a:r>
          </a:p>
          <a:p>
            <a:pPr>
              <a:buNone/>
            </a:pPr>
            <a:r>
              <a:rPr lang="en-GB" sz="1800" dirty="0"/>
              <a:t>2 × 14 + 8 × 5 + 9 × 8.</a:t>
            </a:r>
          </a:p>
        </p:txBody>
      </p:sp>
      <p:sp>
        <p:nvSpPr>
          <p:cNvPr id="10" name="TextBox 9">
            <a:extLst>
              <a:ext uri="{FF2B5EF4-FFF2-40B4-BE49-F238E27FC236}">
                <a16:creationId xmlns:a16="http://schemas.microsoft.com/office/drawing/2014/main" id="{1C71FB66-64F6-40C5-8BD2-52F11E72A022}"/>
              </a:ext>
            </a:extLst>
          </p:cNvPr>
          <p:cNvSpPr txBox="1"/>
          <p:nvPr/>
        </p:nvSpPr>
        <p:spPr>
          <a:xfrm>
            <a:off x="479375" y="3148830"/>
            <a:ext cx="3102819" cy="1908215"/>
          </a:xfrm>
          <a:prstGeom prst="rect">
            <a:avLst/>
          </a:prstGeom>
          <a:noFill/>
        </p:spPr>
        <p:txBody>
          <a:bodyPr wrap="square">
            <a:spAutoFit/>
          </a:bodyPr>
          <a:lstStyle/>
          <a:p>
            <a:pPr marL="342900" lvl="0" indent="-342900">
              <a:spcBef>
                <a:spcPts val="1200"/>
              </a:spcBef>
              <a:spcAft>
                <a:spcPts val="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Find the area of the shape in cm</a:t>
            </a:r>
            <a:r>
              <a:rPr lang="en-GB" sz="1800" baseline="30000" dirty="0">
                <a:effectLst/>
                <a:latin typeface="+mj-lt"/>
                <a:ea typeface="Calibri" panose="020F0502020204030204" pitchFamily="34" charset="0"/>
                <a:cs typeface="Times New Roman" panose="02020603050405020304" pitchFamily="18" charset="0"/>
              </a:rPr>
              <a:t>2</a:t>
            </a:r>
            <a:r>
              <a:rPr lang="en-GB" sz="1800" dirty="0">
                <a:effectLst/>
                <a:latin typeface="+mj-lt"/>
                <a:ea typeface="Calibri" panose="020F0502020204030204" pitchFamily="34" charset="0"/>
                <a:cs typeface="Times New Roman" panose="02020603050405020304" pitchFamily="18" charset="0"/>
              </a:rPr>
              <a:t>.</a:t>
            </a:r>
          </a:p>
          <a:p>
            <a:pPr marL="342900" lvl="0" indent="-342900">
              <a:spcBef>
                <a:spcPts val="1200"/>
              </a:spcBef>
              <a:spcAft>
                <a:spcPts val="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Write down some other calculations that represent the area of the shape.</a:t>
            </a: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relationships so that known facts can be used to simplify calculations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Examples 2a and 2b</a:t>
            </a:r>
            <a:endParaRPr lang="en-GB" dirty="0"/>
          </a:p>
        </p:txBody>
      </p:sp>
      <p:sp>
        <p:nvSpPr>
          <p:cNvPr id="7" name="TextBox 6">
            <a:extLst>
              <a:ext uri="{FF2B5EF4-FFF2-40B4-BE49-F238E27FC236}">
                <a16:creationId xmlns:a16="http://schemas.microsoft.com/office/drawing/2014/main" id="{E79BF2D9-6B31-450C-878C-8DBE6B172058}"/>
              </a:ext>
            </a:extLst>
          </p:cNvPr>
          <p:cNvSpPr txBox="1"/>
          <p:nvPr/>
        </p:nvSpPr>
        <p:spPr>
          <a:xfrm>
            <a:off x="335360" y="1781834"/>
            <a:ext cx="5472608" cy="3662541"/>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Which of these is correct? </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13 </a:t>
            </a:r>
            <a:r>
              <a:rPr lang="en-GB" sz="2400" dirty="0"/>
              <a:t>× </a:t>
            </a:r>
            <a:r>
              <a:rPr lang="en-GB" sz="2400" dirty="0">
                <a:effectLst/>
                <a:latin typeface="+mj-lt"/>
                <a:ea typeface="Calibri" panose="020F0502020204030204" pitchFamily="34" charset="0"/>
                <a:cs typeface="Times New Roman" panose="02020603050405020304" pitchFamily="18" charset="0"/>
              </a:rPr>
              <a:t>99 = 10 </a:t>
            </a:r>
            <a:r>
              <a:rPr lang="en-GB" sz="2400" dirty="0"/>
              <a:t>× </a:t>
            </a:r>
            <a:r>
              <a:rPr lang="en-GB" sz="2400" dirty="0">
                <a:effectLst/>
                <a:latin typeface="+mj-lt"/>
                <a:ea typeface="Calibri" panose="020F0502020204030204" pitchFamily="34" charset="0"/>
                <a:cs typeface="Times New Roman" panose="02020603050405020304" pitchFamily="18" charset="0"/>
              </a:rPr>
              <a:t>90 + 3 </a:t>
            </a:r>
            <a:r>
              <a:rPr lang="en-GB" sz="2400" dirty="0"/>
              <a:t>× </a:t>
            </a:r>
            <a:r>
              <a:rPr lang="en-GB" sz="2400" dirty="0">
                <a:effectLst/>
                <a:latin typeface="+mj-lt"/>
                <a:ea typeface="Calibri" panose="020F0502020204030204" pitchFamily="34" charset="0"/>
                <a:cs typeface="Times New Roman" panose="02020603050405020304" pitchFamily="18" charset="0"/>
              </a:rPr>
              <a:t>9</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13 </a:t>
            </a:r>
            <a:r>
              <a:rPr lang="en-GB" sz="2400" dirty="0"/>
              <a:t>× </a:t>
            </a:r>
            <a:r>
              <a:rPr lang="en-GB" sz="2400" dirty="0">
                <a:effectLst/>
                <a:latin typeface="+mj-lt"/>
                <a:ea typeface="Calibri" panose="020F0502020204030204" pitchFamily="34" charset="0"/>
                <a:cs typeface="Times New Roman" panose="02020603050405020304" pitchFamily="18" charset="0"/>
              </a:rPr>
              <a:t>99 = 13</a:t>
            </a:r>
            <a:r>
              <a:rPr lang="en-GB" sz="2400" dirty="0"/>
              <a:t> × </a:t>
            </a:r>
            <a:r>
              <a:rPr lang="en-GB" sz="2400" dirty="0">
                <a:effectLst/>
                <a:latin typeface="+mj-lt"/>
                <a:ea typeface="Calibri" panose="020F0502020204030204" pitchFamily="34" charset="0"/>
                <a:cs typeface="Times New Roman" panose="02020603050405020304" pitchFamily="18" charset="0"/>
              </a:rPr>
              <a:t>100 − 13 </a:t>
            </a:r>
            <a:r>
              <a:rPr lang="en-GB" sz="2400" dirty="0"/>
              <a:t>× </a:t>
            </a:r>
            <a:r>
              <a:rPr lang="en-GB" sz="2400" dirty="0">
                <a:effectLst/>
                <a:latin typeface="+mj-lt"/>
                <a:ea typeface="Calibri" panose="020F0502020204030204" pitchFamily="34" charset="0"/>
                <a:cs typeface="Times New Roman" panose="02020603050405020304" pitchFamily="18" charset="0"/>
              </a:rPr>
              <a:t>1</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13</a:t>
            </a:r>
            <a:r>
              <a:rPr lang="en-GB" sz="2400" dirty="0"/>
              <a:t> × </a:t>
            </a:r>
            <a:r>
              <a:rPr lang="en-GB" sz="2400" dirty="0">
                <a:effectLst/>
                <a:latin typeface="+mj-lt"/>
                <a:ea typeface="Calibri" panose="020F0502020204030204" pitchFamily="34" charset="0"/>
                <a:cs typeface="Times New Roman" panose="02020603050405020304" pitchFamily="18" charset="0"/>
              </a:rPr>
              <a:t>99 = 13</a:t>
            </a:r>
            <a:r>
              <a:rPr lang="en-GB" sz="2400" dirty="0"/>
              <a:t> × </a:t>
            </a:r>
            <a:r>
              <a:rPr lang="en-GB" sz="2400" dirty="0">
                <a:effectLst/>
                <a:latin typeface="+mj-lt"/>
                <a:ea typeface="Calibri" panose="020F0502020204030204" pitchFamily="34" charset="0"/>
                <a:cs typeface="Times New Roman" panose="02020603050405020304" pitchFamily="18" charset="0"/>
              </a:rPr>
              <a:t>90 + 13</a:t>
            </a:r>
            <a:r>
              <a:rPr lang="en-GB" sz="2400" dirty="0"/>
              <a:t> × </a:t>
            </a:r>
            <a:r>
              <a:rPr lang="en-GB" sz="2400" dirty="0">
                <a:effectLst/>
                <a:latin typeface="+mj-lt"/>
                <a:ea typeface="Calibri" panose="020F0502020204030204" pitchFamily="34" charset="0"/>
                <a:cs typeface="Times New Roman" panose="02020603050405020304" pitchFamily="18" charset="0"/>
              </a:rPr>
              <a:t>9</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13</a:t>
            </a:r>
            <a:r>
              <a:rPr lang="en-GB" sz="2400" dirty="0"/>
              <a:t> × </a:t>
            </a:r>
            <a:r>
              <a:rPr lang="en-GB" sz="2400" dirty="0">
                <a:effectLst/>
                <a:latin typeface="+mj-lt"/>
                <a:ea typeface="Calibri" panose="020F0502020204030204" pitchFamily="34" charset="0"/>
                <a:cs typeface="Times New Roman" panose="02020603050405020304" pitchFamily="18" charset="0"/>
              </a:rPr>
              <a:t>99 = 10</a:t>
            </a:r>
            <a:r>
              <a:rPr lang="en-GB" sz="2400" dirty="0"/>
              <a:t> × </a:t>
            </a:r>
            <a:r>
              <a:rPr lang="en-GB" sz="2400" dirty="0">
                <a:effectLst/>
                <a:latin typeface="+mj-lt"/>
                <a:ea typeface="Calibri" panose="020F0502020204030204" pitchFamily="34" charset="0"/>
                <a:cs typeface="Times New Roman" panose="02020603050405020304" pitchFamily="18" charset="0"/>
              </a:rPr>
              <a:t>99 + 3</a:t>
            </a:r>
            <a:r>
              <a:rPr lang="en-GB" sz="2400" dirty="0"/>
              <a:t> × </a:t>
            </a:r>
            <a:r>
              <a:rPr lang="en-GB" sz="2400" dirty="0">
                <a:effectLst/>
                <a:latin typeface="+mj-lt"/>
                <a:ea typeface="Calibri" panose="020F0502020204030204" pitchFamily="34" charset="0"/>
                <a:cs typeface="Times New Roman" panose="02020603050405020304" pitchFamily="18" charset="0"/>
              </a:rPr>
              <a:t>99</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13</a:t>
            </a:r>
            <a:r>
              <a:rPr lang="en-GB" sz="2400" dirty="0"/>
              <a:t> × </a:t>
            </a:r>
            <a:r>
              <a:rPr lang="en-GB" sz="2400" dirty="0">
                <a:effectLst/>
                <a:latin typeface="+mj-lt"/>
                <a:ea typeface="Calibri" panose="020F0502020204030204" pitchFamily="34" charset="0"/>
                <a:cs typeface="Times New Roman" panose="02020603050405020304" pitchFamily="18" charset="0"/>
              </a:rPr>
              <a:t>99 = 15</a:t>
            </a:r>
            <a:r>
              <a:rPr lang="en-GB" sz="2400" dirty="0"/>
              <a:t> × </a:t>
            </a:r>
            <a:r>
              <a:rPr lang="en-GB" sz="2400" dirty="0">
                <a:effectLst/>
                <a:latin typeface="+mj-lt"/>
                <a:ea typeface="Calibri" panose="020F0502020204030204" pitchFamily="34" charset="0"/>
                <a:cs typeface="Times New Roman" panose="02020603050405020304" pitchFamily="18" charset="0"/>
              </a:rPr>
              <a:t>99 − 2</a:t>
            </a:r>
            <a:r>
              <a:rPr lang="en-GB" sz="2400" dirty="0"/>
              <a:t> × </a:t>
            </a:r>
            <a:r>
              <a:rPr lang="en-GB" sz="2400" dirty="0">
                <a:effectLst/>
                <a:latin typeface="+mj-lt"/>
                <a:ea typeface="Calibri" panose="020F0502020204030204" pitchFamily="34" charset="0"/>
                <a:cs typeface="Times New Roman" panose="02020603050405020304" pitchFamily="18" charset="0"/>
              </a:rPr>
              <a:t>99 </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Which method do you prefer to calculate this product? Why?</a:t>
            </a:r>
          </a:p>
        </p:txBody>
      </p:sp>
      <p:sp>
        <p:nvSpPr>
          <p:cNvPr id="9" name="TextBox 8">
            <a:extLst>
              <a:ext uri="{FF2B5EF4-FFF2-40B4-BE49-F238E27FC236}">
                <a16:creationId xmlns:a16="http://schemas.microsoft.com/office/drawing/2014/main" id="{359A1E15-47C8-4AC2-9C97-06B80AE387A0}"/>
              </a:ext>
            </a:extLst>
          </p:cNvPr>
          <p:cNvSpPr txBox="1"/>
          <p:nvPr/>
        </p:nvSpPr>
        <p:spPr>
          <a:xfrm>
            <a:off x="5807968" y="1753918"/>
            <a:ext cx="5472608" cy="4134465"/>
          </a:xfrm>
          <a:prstGeom prst="rect">
            <a:avLst/>
          </a:prstGeom>
          <a:noFill/>
        </p:spPr>
        <p:txBody>
          <a:bodyPr wrap="square">
            <a:spAutoFit/>
          </a:bodyPr>
          <a:lstStyle/>
          <a:p>
            <a:pPr marL="457200" lvl="0" indent="-457200">
              <a:spcBef>
                <a:spcPts val="400"/>
              </a:spcBef>
              <a:spcAft>
                <a:spcPts val="400"/>
              </a:spcAft>
              <a:buFont typeface="+mj-lt"/>
              <a:buAutoNum type="alphaLcParenR" startAt="2"/>
            </a:pPr>
            <a:r>
              <a:rPr lang="en-GB" sz="2400" dirty="0">
                <a:effectLst/>
                <a:latin typeface="+mj-lt"/>
                <a:ea typeface="Calibri" panose="020F0502020204030204" pitchFamily="34" charset="0"/>
                <a:cs typeface="Times New Roman" panose="02020603050405020304" pitchFamily="18" charset="0"/>
              </a:rPr>
              <a:t>Which of these is correct? </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19</a:t>
            </a:r>
            <a:r>
              <a:rPr lang="en-GB" sz="2400" dirty="0"/>
              <a:t> × </a:t>
            </a:r>
            <a:r>
              <a:rPr lang="en-GB" sz="2400" dirty="0">
                <a:effectLst/>
                <a:latin typeface="+mj-lt"/>
                <a:ea typeface="Calibri" panose="020F0502020204030204" pitchFamily="34" charset="0"/>
                <a:cs typeface="Times New Roman" panose="02020603050405020304" pitchFamily="18" charset="0"/>
              </a:rPr>
              <a:t>99 = 25</a:t>
            </a:r>
            <a:r>
              <a:rPr lang="en-GB" sz="2400" dirty="0"/>
              <a:t> × </a:t>
            </a:r>
            <a:r>
              <a:rPr lang="en-GB" sz="2400" dirty="0">
                <a:effectLst/>
                <a:latin typeface="+mj-lt"/>
                <a:ea typeface="Calibri" panose="020F0502020204030204" pitchFamily="34" charset="0"/>
                <a:cs typeface="Times New Roman" panose="02020603050405020304" pitchFamily="18" charset="0"/>
              </a:rPr>
              <a:t>99 − 6</a:t>
            </a:r>
            <a:r>
              <a:rPr lang="en-GB" sz="2400" dirty="0"/>
              <a:t> ×</a:t>
            </a:r>
            <a:r>
              <a:rPr lang="en-GB" sz="2400" dirty="0">
                <a:effectLst/>
                <a:latin typeface="+mj-lt"/>
                <a:ea typeface="Calibri" panose="020F0502020204030204" pitchFamily="34" charset="0"/>
                <a:cs typeface="Times New Roman" panose="02020603050405020304" pitchFamily="18" charset="0"/>
              </a:rPr>
              <a:t> 99</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19</a:t>
            </a:r>
            <a:r>
              <a:rPr lang="en-GB" sz="2400" dirty="0"/>
              <a:t> ×</a:t>
            </a:r>
            <a:r>
              <a:rPr lang="en-GB" sz="2400" dirty="0">
                <a:effectLst/>
                <a:latin typeface="+mj-lt"/>
                <a:ea typeface="Calibri" panose="020F0502020204030204" pitchFamily="34" charset="0"/>
                <a:cs typeface="Times New Roman" panose="02020603050405020304" pitchFamily="18" charset="0"/>
              </a:rPr>
              <a:t> 99 = 20</a:t>
            </a:r>
            <a:r>
              <a:rPr lang="en-GB" sz="2400" dirty="0"/>
              <a:t> ×</a:t>
            </a:r>
            <a:r>
              <a:rPr lang="en-GB" sz="2400" dirty="0">
                <a:effectLst/>
                <a:latin typeface="+mj-lt"/>
                <a:ea typeface="Calibri" panose="020F0502020204030204" pitchFamily="34" charset="0"/>
                <a:cs typeface="Times New Roman" panose="02020603050405020304" pitchFamily="18" charset="0"/>
              </a:rPr>
              <a:t> 99 − 1</a:t>
            </a:r>
            <a:r>
              <a:rPr lang="en-GB" sz="2400" dirty="0"/>
              <a:t> ×</a:t>
            </a:r>
            <a:r>
              <a:rPr lang="en-GB" sz="2400" dirty="0">
                <a:effectLst/>
                <a:latin typeface="+mj-lt"/>
                <a:ea typeface="Calibri" panose="020F0502020204030204" pitchFamily="34" charset="0"/>
                <a:cs typeface="Times New Roman" panose="02020603050405020304" pitchFamily="18" charset="0"/>
              </a:rPr>
              <a:t> 99</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19</a:t>
            </a:r>
            <a:r>
              <a:rPr lang="en-GB" sz="2400" dirty="0"/>
              <a:t> ×</a:t>
            </a:r>
            <a:r>
              <a:rPr lang="en-GB" sz="2400" dirty="0">
                <a:effectLst/>
                <a:latin typeface="+mj-lt"/>
                <a:ea typeface="Calibri" panose="020F0502020204030204" pitchFamily="34" charset="0"/>
                <a:cs typeface="Times New Roman" panose="02020603050405020304" pitchFamily="18" charset="0"/>
              </a:rPr>
              <a:t> 99 = 19</a:t>
            </a:r>
            <a:r>
              <a:rPr lang="en-GB" sz="2400" dirty="0"/>
              <a:t> ×</a:t>
            </a:r>
            <a:r>
              <a:rPr lang="en-GB" sz="2400" dirty="0">
                <a:effectLst/>
                <a:latin typeface="+mj-lt"/>
                <a:ea typeface="Calibri" panose="020F0502020204030204" pitchFamily="34" charset="0"/>
                <a:cs typeface="Times New Roman" panose="02020603050405020304" pitchFamily="18" charset="0"/>
              </a:rPr>
              <a:t> 100 − 19</a:t>
            </a:r>
            <a:r>
              <a:rPr lang="en-GB" sz="2400" dirty="0"/>
              <a:t> ×</a:t>
            </a:r>
            <a:r>
              <a:rPr lang="en-GB" sz="2400" dirty="0">
                <a:effectLst/>
                <a:latin typeface="+mj-lt"/>
                <a:ea typeface="Calibri" panose="020F0502020204030204" pitchFamily="34" charset="0"/>
                <a:cs typeface="Times New Roman" panose="02020603050405020304" pitchFamily="18" charset="0"/>
              </a:rPr>
              <a:t> 1 </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19</a:t>
            </a:r>
            <a:r>
              <a:rPr lang="en-GB" sz="2400" dirty="0"/>
              <a:t> ×</a:t>
            </a:r>
            <a:r>
              <a:rPr lang="en-GB" sz="2400" dirty="0">
                <a:effectLst/>
                <a:latin typeface="+mj-lt"/>
                <a:ea typeface="Calibri" panose="020F0502020204030204" pitchFamily="34" charset="0"/>
                <a:cs typeface="Times New Roman" panose="02020603050405020304" pitchFamily="18" charset="0"/>
              </a:rPr>
              <a:t> 99 = 10</a:t>
            </a:r>
            <a:r>
              <a:rPr lang="en-GB" sz="2400" dirty="0"/>
              <a:t> ×</a:t>
            </a:r>
            <a:r>
              <a:rPr lang="en-GB" sz="2400" dirty="0">
                <a:effectLst/>
                <a:latin typeface="+mj-lt"/>
                <a:ea typeface="Calibri" panose="020F0502020204030204" pitchFamily="34" charset="0"/>
                <a:cs typeface="Times New Roman" panose="02020603050405020304" pitchFamily="18" charset="0"/>
              </a:rPr>
              <a:t> 90 + 9</a:t>
            </a:r>
            <a:r>
              <a:rPr lang="en-GB" sz="2400" dirty="0"/>
              <a:t> ×</a:t>
            </a:r>
            <a:r>
              <a:rPr lang="en-GB" sz="2400" dirty="0">
                <a:effectLst/>
                <a:latin typeface="+mj-lt"/>
                <a:ea typeface="Calibri" panose="020F0502020204030204" pitchFamily="34" charset="0"/>
                <a:cs typeface="Times New Roman" panose="02020603050405020304" pitchFamily="18" charset="0"/>
              </a:rPr>
              <a:t> 9</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19</a:t>
            </a:r>
            <a:r>
              <a:rPr lang="en-GB" sz="2400" dirty="0"/>
              <a:t> ×</a:t>
            </a:r>
            <a:r>
              <a:rPr lang="en-GB" sz="2400" dirty="0">
                <a:effectLst/>
                <a:latin typeface="+mj-lt"/>
                <a:ea typeface="Calibri" panose="020F0502020204030204" pitchFamily="34" charset="0"/>
                <a:cs typeface="Times New Roman" panose="02020603050405020304" pitchFamily="18" charset="0"/>
              </a:rPr>
              <a:t> 99 = 10</a:t>
            </a:r>
            <a:r>
              <a:rPr lang="en-GB" sz="2400" dirty="0"/>
              <a:t> ×</a:t>
            </a:r>
            <a:r>
              <a:rPr lang="en-GB" sz="2400" dirty="0">
                <a:effectLst/>
                <a:latin typeface="+mj-lt"/>
                <a:ea typeface="Calibri" panose="020F0502020204030204" pitchFamily="34" charset="0"/>
                <a:cs typeface="Times New Roman" panose="02020603050405020304" pitchFamily="18" charset="0"/>
              </a:rPr>
              <a:t> 90 + 9</a:t>
            </a:r>
            <a:r>
              <a:rPr lang="en-GB" sz="2400" dirty="0"/>
              <a:t> ×</a:t>
            </a:r>
            <a:r>
              <a:rPr lang="en-GB" sz="2400" dirty="0">
                <a:effectLst/>
                <a:latin typeface="+mj-lt"/>
                <a:ea typeface="Calibri" panose="020F0502020204030204" pitchFamily="34" charset="0"/>
                <a:cs typeface="Times New Roman" panose="02020603050405020304" pitchFamily="18" charset="0"/>
              </a:rPr>
              <a:t> 90</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19 </a:t>
            </a:r>
            <a:r>
              <a:rPr lang="en-GB" sz="2400" dirty="0"/>
              <a:t>× </a:t>
            </a:r>
            <a:r>
              <a:rPr lang="en-GB" sz="2400" dirty="0">
                <a:effectLst/>
                <a:latin typeface="+mj-lt"/>
                <a:ea typeface="Calibri" panose="020F0502020204030204" pitchFamily="34" charset="0"/>
                <a:cs typeface="Times New Roman" panose="02020603050405020304" pitchFamily="18" charset="0"/>
              </a:rPr>
              <a:t>99 = 19</a:t>
            </a:r>
            <a:r>
              <a:rPr lang="en-GB" sz="2400" dirty="0"/>
              <a:t> ×</a:t>
            </a:r>
            <a:r>
              <a:rPr lang="en-GB" sz="2400" dirty="0">
                <a:effectLst/>
                <a:latin typeface="+mj-lt"/>
                <a:ea typeface="Calibri" panose="020F0502020204030204" pitchFamily="34" charset="0"/>
                <a:cs typeface="Times New Roman" panose="02020603050405020304" pitchFamily="18" charset="0"/>
              </a:rPr>
              <a:t> 90 + 19 </a:t>
            </a:r>
            <a:r>
              <a:rPr lang="en-GB" sz="2400" dirty="0"/>
              <a:t>× </a:t>
            </a:r>
            <a:r>
              <a:rPr lang="en-GB" sz="2400" dirty="0">
                <a:effectLst/>
                <a:latin typeface="+mj-lt"/>
                <a:ea typeface="Calibri" panose="020F0502020204030204" pitchFamily="34" charset="0"/>
                <a:cs typeface="Times New Roman" panose="02020603050405020304" pitchFamily="18" charset="0"/>
              </a:rPr>
              <a:t>9</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Which method do you prefer to calculate this product? Why?</a:t>
            </a:r>
          </a:p>
        </p:txBody>
      </p:sp>
    </p:spTree>
    <p:extLst>
      <p:ext uri="{BB962C8B-B14F-4D97-AF65-F5344CB8AC3E}">
        <p14:creationId xmlns:p14="http://schemas.microsoft.com/office/powerpoint/2010/main" val="3005014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relationships so that known facts can be used to simplify calculations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Examples 2c and 2</a:t>
            </a:r>
            <a:r>
              <a:rPr lang="en-GB" sz="2400" b="1" dirty="0">
                <a:solidFill>
                  <a:srgbClr val="585858"/>
                </a:solidFill>
                <a:ea typeface="+mj-ea"/>
                <a:cs typeface="Arial" panose="020B0604020202020204" pitchFamily="34" charset="0"/>
              </a:rPr>
              <a:t>d</a:t>
            </a:r>
            <a:endParaRPr lang="en-GB" dirty="0"/>
          </a:p>
        </p:txBody>
      </p:sp>
      <p:sp>
        <p:nvSpPr>
          <p:cNvPr id="7" name="TextBox 6">
            <a:extLst>
              <a:ext uri="{FF2B5EF4-FFF2-40B4-BE49-F238E27FC236}">
                <a16:creationId xmlns:a16="http://schemas.microsoft.com/office/drawing/2014/main" id="{E79BF2D9-6B31-450C-878C-8DBE6B172058}"/>
              </a:ext>
            </a:extLst>
          </p:cNvPr>
          <p:cNvSpPr txBox="1"/>
          <p:nvPr/>
        </p:nvSpPr>
        <p:spPr>
          <a:xfrm>
            <a:off x="278607" y="1762674"/>
            <a:ext cx="5472608" cy="3190617"/>
          </a:xfrm>
          <a:prstGeom prst="rect">
            <a:avLst/>
          </a:prstGeom>
          <a:noFill/>
        </p:spPr>
        <p:txBody>
          <a:bodyPr wrap="square">
            <a:spAutoFit/>
          </a:bodyPr>
          <a:lstStyle/>
          <a:p>
            <a:pPr marL="457200" lvl="0" indent="-457200">
              <a:spcBef>
                <a:spcPts val="400"/>
              </a:spcBef>
              <a:spcAft>
                <a:spcPts val="400"/>
              </a:spcAft>
              <a:buFont typeface="+mj-lt"/>
              <a:buAutoNum type="alphaLcParenR" startAt="3"/>
            </a:pPr>
            <a:r>
              <a:rPr lang="en-GB" sz="2400" dirty="0">
                <a:effectLst/>
                <a:latin typeface="+mj-lt"/>
                <a:ea typeface="Calibri" panose="020F0502020204030204" pitchFamily="34" charset="0"/>
                <a:cs typeface="Times New Roman" panose="02020603050405020304" pitchFamily="18" charset="0"/>
              </a:rPr>
              <a:t>Which of these is correct? </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77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068 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5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2 = (77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068 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5)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2</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77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068 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5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2 = 77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068 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(5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2)</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77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068 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5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2 = 77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068 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2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5</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77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068 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5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2 = 77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068 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(5 × 2)</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Which method do you prefer to calculate this quotient? Why?</a:t>
            </a:r>
          </a:p>
        </p:txBody>
      </p:sp>
      <p:sp>
        <p:nvSpPr>
          <p:cNvPr id="9" name="TextBox 8">
            <a:extLst>
              <a:ext uri="{FF2B5EF4-FFF2-40B4-BE49-F238E27FC236}">
                <a16:creationId xmlns:a16="http://schemas.microsoft.com/office/drawing/2014/main" id="{359A1E15-47C8-4AC2-9C97-06B80AE387A0}"/>
              </a:ext>
            </a:extLst>
          </p:cNvPr>
          <p:cNvSpPr txBox="1"/>
          <p:nvPr/>
        </p:nvSpPr>
        <p:spPr>
          <a:xfrm>
            <a:off x="6440785" y="1700808"/>
            <a:ext cx="5472608" cy="2718693"/>
          </a:xfrm>
          <a:prstGeom prst="rect">
            <a:avLst/>
          </a:prstGeom>
          <a:noFill/>
        </p:spPr>
        <p:txBody>
          <a:bodyPr wrap="square">
            <a:spAutoFit/>
          </a:bodyPr>
          <a:lstStyle/>
          <a:p>
            <a:pPr marL="457200" lvl="0" indent="-457200">
              <a:spcBef>
                <a:spcPts val="400"/>
              </a:spcBef>
              <a:spcAft>
                <a:spcPts val="400"/>
              </a:spcAft>
              <a:buFont typeface="+mj-lt"/>
              <a:buAutoNum type="alphaLcParenR" startAt="4"/>
            </a:pPr>
            <a:r>
              <a:rPr lang="en-GB" sz="2400" dirty="0">
                <a:effectLst/>
                <a:latin typeface="+mj-lt"/>
                <a:ea typeface="Calibri" panose="020F0502020204030204" pitchFamily="34" charset="0"/>
                <a:cs typeface="Times New Roman" panose="02020603050405020304" pitchFamily="18" charset="0"/>
              </a:rPr>
              <a:t>Which of these is correct? </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742 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14 = (7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742 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7)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2</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742 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14 = (7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742 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2)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7</a:t>
            </a:r>
          </a:p>
          <a:p>
            <a:pPr lvl="1">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742 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14 = (7</a:t>
            </a:r>
            <a:r>
              <a:rPr lang="en-GB" sz="2400" baseline="30000" dirty="0">
                <a:effectLst/>
                <a:latin typeface="+mj-lt"/>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742 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10) </a:t>
            </a:r>
            <a:r>
              <a:rPr lang="en-GB" sz="24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2400" dirty="0">
                <a:effectLst/>
                <a:latin typeface="+mj-lt"/>
                <a:ea typeface="Calibri" panose="020F0502020204030204" pitchFamily="34" charset="0"/>
                <a:cs typeface="Times New Roman" panose="02020603050405020304" pitchFamily="18" charset="0"/>
              </a:rPr>
              <a:t> 4</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Which method do you prefer to calculate this product? Why?</a:t>
            </a:r>
          </a:p>
        </p:txBody>
      </p:sp>
    </p:spTree>
    <p:extLst>
      <p:ext uri="{BB962C8B-B14F-4D97-AF65-F5344CB8AC3E}">
        <p14:creationId xmlns:p14="http://schemas.microsoft.com/office/powerpoint/2010/main" val="123255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relationships so that known facts can be used to simplify calculations</a:t>
            </a:r>
            <a:endParaRPr lang="en-GB" b="1" dirty="0"/>
          </a:p>
        </p:txBody>
      </p:sp>
      <p:graphicFrame>
        <p:nvGraphicFramePr>
          <p:cNvPr id="3" name="Table 3">
            <a:extLst>
              <a:ext uri="{FF2B5EF4-FFF2-40B4-BE49-F238E27FC236}">
                <a16:creationId xmlns:a16="http://schemas.microsoft.com/office/drawing/2014/main" id="{A4D96103-F399-4C45-A564-1CE24FF9517A}"/>
              </a:ext>
            </a:extLst>
          </p:cNvPr>
          <p:cNvGraphicFramePr>
            <a:graphicFrameLocks noGrp="1"/>
          </p:cNvGraphicFramePr>
          <p:nvPr>
            <p:extLst>
              <p:ext uri="{D42A27DB-BD31-4B8C-83A1-F6EECF244321}">
                <p14:modId xmlns:p14="http://schemas.microsoft.com/office/powerpoint/2010/main" val="2482985732"/>
              </p:ext>
            </p:extLst>
          </p:nvPr>
        </p:nvGraphicFramePr>
        <p:xfrm>
          <a:off x="116848" y="980728"/>
          <a:ext cx="11883806" cy="5385471"/>
        </p:xfrm>
        <a:graphic>
          <a:graphicData uri="http://schemas.openxmlformats.org/drawingml/2006/table">
            <a:tbl>
              <a:tblPr firstRow="1" bandRow="1">
                <a:tableStyleId>{5940675A-B579-460E-94D1-54222C63F5DA}</a:tableStyleId>
              </a:tblPr>
              <a:tblGrid>
                <a:gridCol w="425819">
                  <a:extLst>
                    <a:ext uri="{9D8B030D-6E8A-4147-A177-3AD203B41FA5}">
                      <a16:colId xmlns:a16="http://schemas.microsoft.com/office/drawing/2014/main" val="877860747"/>
                    </a:ext>
                  </a:extLst>
                </a:gridCol>
                <a:gridCol w="5386332">
                  <a:extLst>
                    <a:ext uri="{9D8B030D-6E8A-4147-A177-3AD203B41FA5}">
                      <a16:colId xmlns:a16="http://schemas.microsoft.com/office/drawing/2014/main" val="1021727051"/>
                    </a:ext>
                  </a:extLst>
                </a:gridCol>
                <a:gridCol w="425819">
                  <a:extLst>
                    <a:ext uri="{9D8B030D-6E8A-4147-A177-3AD203B41FA5}">
                      <a16:colId xmlns:a16="http://schemas.microsoft.com/office/drawing/2014/main" val="3105376236"/>
                    </a:ext>
                  </a:extLst>
                </a:gridCol>
                <a:gridCol w="5645836">
                  <a:extLst>
                    <a:ext uri="{9D8B030D-6E8A-4147-A177-3AD203B41FA5}">
                      <a16:colId xmlns:a16="http://schemas.microsoft.com/office/drawing/2014/main" val="670773258"/>
                    </a:ext>
                  </a:extLst>
                </a:gridCol>
              </a:tblGrid>
              <a:tr h="370840">
                <a:tc gridSpan="4">
                  <a:txBody>
                    <a:bodyPr/>
                    <a:lstStyle/>
                    <a:p>
                      <a:pPr>
                        <a:spcBef>
                          <a:spcPts val="0"/>
                        </a:spcBef>
                        <a:spcAft>
                          <a:spcPts val="0"/>
                        </a:spcAft>
                      </a:pPr>
                      <a:r>
                        <a:rPr lang="en-GB" sz="1600" b="1" i="0" dirty="0">
                          <a:solidFill>
                            <a:srgbClr val="585858"/>
                          </a:solidFill>
                        </a:rPr>
                        <a:t>Example 2 (printable version)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spcBef>
                          <a:spcPts val="0"/>
                        </a:spcBef>
                        <a:spcAft>
                          <a:spcPts val="0"/>
                        </a:spcAft>
                      </a:pPr>
                      <a:endParaRPr lang="en-GB" sz="1600" b="1" dirty="0">
                        <a:solidFill>
                          <a:srgbClr val="585858"/>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spcBef>
                          <a:spcPts val="0"/>
                        </a:spcBef>
                        <a:spcAft>
                          <a:spcPts val="0"/>
                        </a:spcAft>
                      </a:pPr>
                      <a:endParaRPr lang="en-GB" sz="1600" b="1" dirty="0">
                        <a:solidFill>
                          <a:srgbClr val="585858"/>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spcBef>
                          <a:spcPts val="0"/>
                        </a:spcBef>
                        <a:spcAft>
                          <a:spcPts val="0"/>
                        </a:spcAft>
                      </a:pPr>
                      <a:endParaRPr lang="en-GB" sz="1600" b="1" dirty="0">
                        <a:solidFill>
                          <a:srgbClr val="585858"/>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0077179"/>
                  </a:ext>
                </a:extLst>
              </a:tr>
              <a:tr h="370840">
                <a:tc>
                  <a:txBody>
                    <a:bodyPr/>
                    <a:lstStyle/>
                    <a:p>
                      <a:pPr>
                        <a:spcBef>
                          <a:spcPts val="0"/>
                        </a:spcBef>
                        <a:spcAft>
                          <a:spcPts val="0"/>
                        </a:spcAft>
                      </a:pPr>
                      <a:r>
                        <a:rPr lang="en-GB" sz="1600" i="0" dirty="0">
                          <a:solidFill>
                            <a:srgbClr val="00628C"/>
                          </a:solidFill>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dirty="0">
                          <a:solidFill>
                            <a:schemeClr val="tx1"/>
                          </a:solidFill>
                          <a:effectLst/>
                          <a:latin typeface="+mn-lt"/>
                          <a:ea typeface="Calibri" panose="020F0502020204030204" pitchFamily="34" charset="0"/>
                          <a:cs typeface="Times New Roman" panose="02020603050405020304" pitchFamily="18" charset="0"/>
                        </a:rPr>
                        <a:t>Which of these is correct?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0"/>
                        </a:spcBef>
                        <a:spcAft>
                          <a:spcPts val="0"/>
                        </a:spcAft>
                      </a:pPr>
                      <a:r>
                        <a:rPr lang="en-GB" sz="1600" i="0" dirty="0">
                          <a:solidFill>
                            <a:srgbClr val="00628C"/>
                          </a:solidFill>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0"/>
                        </a:spcBef>
                        <a:spcAft>
                          <a:spcPts val="0"/>
                        </a:spcAft>
                      </a:pPr>
                      <a:r>
                        <a:rPr lang="en-GB" sz="1600" i="0" kern="1200">
                          <a:solidFill>
                            <a:schemeClr val="tx1"/>
                          </a:solidFill>
                          <a:effectLst/>
                          <a:latin typeface="+mn-lt"/>
                          <a:ea typeface="Calibri" panose="020F0502020204030204" pitchFamily="34" charset="0"/>
                          <a:cs typeface="Times New Roman" panose="02020603050405020304" pitchFamily="18" charset="0"/>
                        </a:rPr>
                        <a:t>Which of these is correct? </a:t>
                      </a:r>
                      <a:endParaRPr lang="en-GB" sz="16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606002"/>
                  </a:ext>
                </a:extLst>
              </a:tr>
              <a:tr h="0">
                <a:tc>
                  <a:txBody>
                    <a:bodyPr/>
                    <a:lstStyle/>
                    <a:p>
                      <a:pPr>
                        <a:spcBef>
                          <a:spcPts val="0"/>
                        </a:spcBef>
                        <a:spcAft>
                          <a:spcPts val="0"/>
                        </a:spcAft>
                      </a:pPr>
                      <a:endParaRPr lang="en-GB" sz="1600" i="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spcBef>
                          <a:spcPts val="400"/>
                        </a:spcBef>
                        <a:spcAft>
                          <a:spcPts val="40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13 </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99 = 10 </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90 + 3 </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9</a:t>
                      </a:r>
                    </a:p>
                    <a:p>
                      <a:pPr lvl="1">
                        <a:spcBef>
                          <a:spcPts val="400"/>
                        </a:spcBef>
                        <a:spcAft>
                          <a:spcPts val="40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13 </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99 = 13</a:t>
                      </a:r>
                      <a:r>
                        <a:rPr lang="en-GB" sz="1600" i="0" dirty="0"/>
                        <a:t> × </a:t>
                      </a:r>
                      <a:r>
                        <a:rPr lang="en-GB" sz="1600" i="0" kern="1200" dirty="0">
                          <a:solidFill>
                            <a:schemeClr val="tx1"/>
                          </a:solidFill>
                          <a:effectLst/>
                          <a:latin typeface="+mn-lt"/>
                          <a:ea typeface="Calibri" panose="020F0502020204030204" pitchFamily="34" charset="0"/>
                          <a:cs typeface="Times New Roman" panose="02020603050405020304" pitchFamily="18" charset="0"/>
                        </a:rPr>
                        <a:t>100 − 13 </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1</a:t>
                      </a:r>
                    </a:p>
                    <a:p>
                      <a:pPr lvl="1">
                        <a:spcBef>
                          <a:spcPts val="400"/>
                        </a:spcBef>
                        <a:spcAft>
                          <a:spcPts val="40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13</a:t>
                      </a:r>
                      <a:r>
                        <a:rPr lang="en-GB" sz="1600" i="0" dirty="0"/>
                        <a:t> × </a:t>
                      </a:r>
                      <a:r>
                        <a:rPr lang="en-GB" sz="1600" i="0" kern="1200" dirty="0">
                          <a:solidFill>
                            <a:schemeClr val="tx1"/>
                          </a:solidFill>
                          <a:effectLst/>
                          <a:latin typeface="+mn-lt"/>
                          <a:ea typeface="Calibri" panose="020F0502020204030204" pitchFamily="34" charset="0"/>
                          <a:cs typeface="Times New Roman" panose="02020603050405020304" pitchFamily="18" charset="0"/>
                        </a:rPr>
                        <a:t>99 = 13</a:t>
                      </a:r>
                      <a:r>
                        <a:rPr lang="en-GB" sz="1600" i="0" dirty="0"/>
                        <a:t> × </a:t>
                      </a:r>
                      <a:r>
                        <a:rPr lang="en-GB" sz="1600" i="0" kern="1200" dirty="0">
                          <a:solidFill>
                            <a:schemeClr val="tx1"/>
                          </a:solidFill>
                          <a:effectLst/>
                          <a:latin typeface="+mn-lt"/>
                          <a:ea typeface="Calibri" panose="020F0502020204030204" pitchFamily="34" charset="0"/>
                          <a:cs typeface="Times New Roman" panose="02020603050405020304" pitchFamily="18" charset="0"/>
                        </a:rPr>
                        <a:t>90 + 13</a:t>
                      </a:r>
                      <a:r>
                        <a:rPr lang="en-GB" sz="1600" i="0" dirty="0"/>
                        <a:t> × </a:t>
                      </a:r>
                      <a:r>
                        <a:rPr lang="en-GB" sz="1600" i="0" kern="1200" dirty="0">
                          <a:solidFill>
                            <a:schemeClr val="tx1"/>
                          </a:solidFill>
                          <a:effectLst/>
                          <a:latin typeface="+mn-lt"/>
                          <a:ea typeface="Calibri" panose="020F0502020204030204" pitchFamily="34" charset="0"/>
                          <a:cs typeface="Times New Roman" panose="02020603050405020304" pitchFamily="18" charset="0"/>
                        </a:rPr>
                        <a:t>9</a:t>
                      </a:r>
                    </a:p>
                    <a:p>
                      <a:pPr lvl="1">
                        <a:spcBef>
                          <a:spcPts val="400"/>
                        </a:spcBef>
                        <a:spcAft>
                          <a:spcPts val="40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13</a:t>
                      </a:r>
                      <a:r>
                        <a:rPr lang="en-GB" sz="1600" i="0" dirty="0"/>
                        <a:t> × </a:t>
                      </a:r>
                      <a:r>
                        <a:rPr lang="en-GB" sz="1600" i="0" kern="1200" dirty="0">
                          <a:solidFill>
                            <a:schemeClr val="tx1"/>
                          </a:solidFill>
                          <a:effectLst/>
                          <a:latin typeface="+mn-lt"/>
                          <a:ea typeface="Calibri" panose="020F0502020204030204" pitchFamily="34" charset="0"/>
                          <a:cs typeface="Times New Roman" panose="02020603050405020304" pitchFamily="18" charset="0"/>
                        </a:rPr>
                        <a:t>99 = 10</a:t>
                      </a:r>
                      <a:r>
                        <a:rPr lang="en-GB" sz="1600" i="0" dirty="0"/>
                        <a:t> × </a:t>
                      </a:r>
                      <a:r>
                        <a:rPr lang="en-GB" sz="1600" i="0" kern="1200" dirty="0">
                          <a:solidFill>
                            <a:schemeClr val="tx1"/>
                          </a:solidFill>
                          <a:effectLst/>
                          <a:latin typeface="+mn-lt"/>
                          <a:ea typeface="Calibri" panose="020F0502020204030204" pitchFamily="34" charset="0"/>
                          <a:cs typeface="Times New Roman" panose="02020603050405020304" pitchFamily="18" charset="0"/>
                        </a:rPr>
                        <a:t>99 + 3</a:t>
                      </a:r>
                      <a:r>
                        <a:rPr lang="en-GB" sz="1600" i="0" dirty="0"/>
                        <a:t> × </a:t>
                      </a:r>
                      <a:r>
                        <a:rPr lang="en-GB" sz="1600" i="0" kern="1200" dirty="0">
                          <a:solidFill>
                            <a:schemeClr val="tx1"/>
                          </a:solidFill>
                          <a:effectLst/>
                          <a:latin typeface="+mn-lt"/>
                          <a:ea typeface="Calibri" panose="020F0502020204030204" pitchFamily="34" charset="0"/>
                          <a:cs typeface="Times New Roman" panose="02020603050405020304" pitchFamily="18" charset="0"/>
                        </a:rPr>
                        <a:t>99</a:t>
                      </a:r>
                    </a:p>
                    <a:p>
                      <a:pPr lvl="1">
                        <a:spcBef>
                          <a:spcPts val="400"/>
                        </a:spcBef>
                        <a:spcAft>
                          <a:spcPts val="40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13</a:t>
                      </a:r>
                      <a:r>
                        <a:rPr lang="en-GB" sz="1600" i="0" dirty="0"/>
                        <a:t> × </a:t>
                      </a:r>
                      <a:r>
                        <a:rPr lang="en-GB" sz="1600" i="0" kern="1200" dirty="0">
                          <a:solidFill>
                            <a:schemeClr val="tx1"/>
                          </a:solidFill>
                          <a:effectLst/>
                          <a:latin typeface="+mn-lt"/>
                          <a:ea typeface="Calibri" panose="020F0502020204030204" pitchFamily="34" charset="0"/>
                          <a:cs typeface="Times New Roman" panose="02020603050405020304" pitchFamily="18" charset="0"/>
                        </a:rPr>
                        <a:t>99 = 15</a:t>
                      </a:r>
                      <a:r>
                        <a:rPr lang="en-GB" sz="1600" i="0" dirty="0"/>
                        <a:t> × </a:t>
                      </a:r>
                      <a:r>
                        <a:rPr lang="en-GB" sz="1600" i="0" kern="1200" dirty="0">
                          <a:solidFill>
                            <a:schemeClr val="tx1"/>
                          </a:solidFill>
                          <a:effectLst/>
                          <a:latin typeface="+mn-lt"/>
                          <a:ea typeface="Calibri" panose="020F0502020204030204" pitchFamily="34" charset="0"/>
                          <a:cs typeface="Times New Roman" panose="02020603050405020304" pitchFamily="18" charset="0"/>
                        </a:rPr>
                        <a:t>99 − 2</a:t>
                      </a:r>
                      <a:r>
                        <a:rPr lang="en-GB" sz="1600" i="0" dirty="0"/>
                        <a:t> × </a:t>
                      </a:r>
                      <a:r>
                        <a:rPr lang="en-GB" sz="1600" i="0" kern="1200" dirty="0">
                          <a:solidFill>
                            <a:schemeClr val="tx1"/>
                          </a:solidFill>
                          <a:effectLst/>
                          <a:latin typeface="+mn-lt"/>
                          <a:ea typeface="Calibri" panose="020F0502020204030204" pitchFamily="34" charset="0"/>
                          <a:cs typeface="Times New Roman" panose="02020603050405020304" pitchFamily="18" charset="0"/>
                        </a:rPr>
                        <a:t>99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0"/>
                        </a:spcBef>
                        <a:spcAft>
                          <a:spcPts val="0"/>
                        </a:spcAft>
                      </a:pPr>
                      <a:endParaRPr lang="en-GB" sz="16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spcBef>
                          <a:spcPts val="400"/>
                        </a:spcBef>
                        <a:spcAft>
                          <a:spcPts val="40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19</a:t>
                      </a:r>
                      <a:r>
                        <a:rPr lang="en-GB" sz="1600" i="0" dirty="0"/>
                        <a:t> × </a:t>
                      </a:r>
                      <a:r>
                        <a:rPr lang="en-GB" sz="1600" i="0" kern="1200" dirty="0">
                          <a:solidFill>
                            <a:schemeClr val="tx1"/>
                          </a:solidFill>
                          <a:effectLst/>
                          <a:latin typeface="+mn-lt"/>
                          <a:ea typeface="Calibri" panose="020F0502020204030204" pitchFamily="34" charset="0"/>
                          <a:cs typeface="Times New Roman" panose="02020603050405020304" pitchFamily="18" charset="0"/>
                        </a:rPr>
                        <a:t>99 = 25</a:t>
                      </a:r>
                      <a:r>
                        <a:rPr lang="en-GB" sz="1600" i="0" dirty="0"/>
                        <a:t> × </a:t>
                      </a:r>
                      <a:r>
                        <a:rPr lang="en-GB" sz="1600" i="0" kern="1200" dirty="0">
                          <a:solidFill>
                            <a:schemeClr val="tx1"/>
                          </a:solidFill>
                          <a:effectLst/>
                          <a:latin typeface="+mn-lt"/>
                          <a:ea typeface="Calibri" panose="020F0502020204030204" pitchFamily="34" charset="0"/>
                          <a:cs typeface="Times New Roman" panose="02020603050405020304" pitchFamily="18" charset="0"/>
                        </a:rPr>
                        <a:t>99 − 6</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99</a:t>
                      </a:r>
                    </a:p>
                    <a:p>
                      <a:pPr lvl="1">
                        <a:spcBef>
                          <a:spcPts val="400"/>
                        </a:spcBef>
                        <a:spcAft>
                          <a:spcPts val="40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19</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99 = 20</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99 − 1</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99</a:t>
                      </a:r>
                    </a:p>
                    <a:p>
                      <a:pPr lvl="1">
                        <a:spcBef>
                          <a:spcPts val="400"/>
                        </a:spcBef>
                        <a:spcAft>
                          <a:spcPts val="40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19</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99 = 19</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100 − 19</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1 </a:t>
                      </a:r>
                    </a:p>
                    <a:p>
                      <a:pPr lvl="1">
                        <a:spcBef>
                          <a:spcPts val="400"/>
                        </a:spcBef>
                        <a:spcAft>
                          <a:spcPts val="40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19</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99 = 10</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90 + 9</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9</a:t>
                      </a:r>
                    </a:p>
                    <a:p>
                      <a:pPr lvl="1">
                        <a:spcBef>
                          <a:spcPts val="400"/>
                        </a:spcBef>
                        <a:spcAft>
                          <a:spcPts val="40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19</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99 = 10</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90 + 9</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90</a:t>
                      </a:r>
                    </a:p>
                    <a:p>
                      <a:pPr lvl="1">
                        <a:spcBef>
                          <a:spcPts val="400"/>
                        </a:spcBef>
                        <a:spcAft>
                          <a:spcPts val="40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19 </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99 = 19</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 90 + 19 </a:t>
                      </a:r>
                      <a:r>
                        <a:rPr lang="en-GB" sz="1600" i="0" dirty="0"/>
                        <a:t>× </a:t>
                      </a:r>
                      <a:r>
                        <a:rPr lang="en-GB" sz="1600" i="0" kern="1200" dirty="0">
                          <a:solidFill>
                            <a:schemeClr val="tx1"/>
                          </a:solidFill>
                          <a:effectLst/>
                          <a:latin typeface="+mn-lt"/>
                          <a:ea typeface="Calibri" panose="020F0502020204030204" pitchFamily="34" charset="0"/>
                          <a:cs typeface="Times New Roman" panose="02020603050405020304" pitchFamily="18"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815858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dirty="0">
                          <a:solidFill>
                            <a:schemeClr val="tx1"/>
                          </a:solidFill>
                          <a:effectLst/>
                          <a:latin typeface="+mn-lt"/>
                          <a:cs typeface="Times New Roman" panose="02020603050405020304" pitchFamily="18" charset="0"/>
                        </a:rPr>
                        <a:t>Which method do you prefer to calculate this product? Why?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1" kern="1200" dirty="0">
                          <a:solidFill>
                            <a:schemeClr val="tx1"/>
                          </a:solidFill>
                          <a:effectLst/>
                          <a:latin typeface="+mn-lt"/>
                          <a:ea typeface="Calibri" panose="020F0502020204030204" pitchFamily="34" charset="0"/>
                          <a:cs typeface="Times New Roman" panose="02020603050405020304" pitchFamily="18" charset="0"/>
                        </a:rPr>
                        <a:t>Which method do you prefer to calculate this product? Why?</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dirty="0">
                          <a:solidFill>
                            <a:schemeClr val="tx1"/>
                          </a:solidFill>
                          <a:effectLst/>
                          <a:latin typeface="+mn-lt"/>
                          <a:cs typeface="Times New Roman" panose="02020603050405020304" pitchFamily="18" charset="0"/>
                        </a:rPr>
                        <a:t>Which method do you prefer to calculate this product? Why?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703697314"/>
                  </a:ext>
                </a:extLst>
              </a:tr>
              <a:tr h="370840">
                <a:tc>
                  <a:txBody>
                    <a:bodyPr/>
                    <a:lstStyle/>
                    <a:p>
                      <a:pPr>
                        <a:spcBef>
                          <a:spcPts val="0"/>
                        </a:spcBef>
                        <a:spcAft>
                          <a:spcPts val="0"/>
                        </a:spcAft>
                      </a:pPr>
                      <a:r>
                        <a:rPr lang="en-GB" sz="1600" i="0" dirty="0">
                          <a:solidFill>
                            <a:srgbClr val="00628C"/>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dirty="0">
                          <a:solidFill>
                            <a:schemeClr val="tx1"/>
                          </a:solidFill>
                          <a:effectLst/>
                          <a:latin typeface="+mn-lt"/>
                          <a:ea typeface="Calibri" panose="020F0502020204030204" pitchFamily="34" charset="0"/>
                          <a:cs typeface="Times New Roman" panose="02020603050405020304" pitchFamily="18" charset="0"/>
                        </a:rPr>
                        <a:t>Which of these is correct?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0"/>
                        </a:spcBef>
                        <a:spcAft>
                          <a:spcPts val="0"/>
                        </a:spcAft>
                      </a:pPr>
                      <a:r>
                        <a:rPr lang="en-GB" sz="1600" i="0" dirty="0">
                          <a:solidFill>
                            <a:srgbClr val="00628C"/>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0"/>
                        </a:spcBef>
                        <a:spcAft>
                          <a:spcPts val="0"/>
                        </a:spcAft>
                      </a:pPr>
                      <a:r>
                        <a:rPr lang="en-GB" sz="1600" i="0" kern="1200" dirty="0">
                          <a:solidFill>
                            <a:schemeClr val="tx1"/>
                          </a:solidFill>
                          <a:effectLst/>
                          <a:latin typeface="+mn-lt"/>
                          <a:ea typeface="Calibri" panose="020F0502020204030204" pitchFamily="34" charset="0"/>
                          <a:cs typeface="Times New Roman" panose="02020603050405020304" pitchFamily="18" charset="0"/>
                        </a:rPr>
                        <a:t>Which of these is correct? </a:t>
                      </a:r>
                      <a:endParaRPr lang="en-GB" sz="16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35348749"/>
                  </a:ext>
                </a:extLst>
              </a:tr>
              <a:tr h="1133511">
                <a:tc rowSpan="2">
                  <a:txBody>
                    <a:bodyPr/>
                    <a:lstStyle/>
                    <a:p>
                      <a:pPr>
                        <a:spcBef>
                          <a:spcPts val="0"/>
                        </a:spcBef>
                        <a:spcAft>
                          <a:spcPts val="0"/>
                        </a:spcAft>
                      </a:pPr>
                      <a:endParaRPr lang="en-GB" sz="16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lvl="1">
                        <a:spcBef>
                          <a:spcPts val="600"/>
                        </a:spcBef>
                        <a:spcAft>
                          <a:spcPts val="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77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068 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5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2 = (77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068 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5)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2</a:t>
                      </a:r>
                    </a:p>
                    <a:p>
                      <a:pPr lvl="1">
                        <a:spcBef>
                          <a:spcPts val="600"/>
                        </a:spcBef>
                        <a:spcAft>
                          <a:spcPts val="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77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068 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5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2 = 77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068 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(5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2)</a:t>
                      </a:r>
                    </a:p>
                    <a:p>
                      <a:pPr lvl="1">
                        <a:spcBef>
                          <a:spcPts val="600"/>
                        </a:spcBef>
                        <a:spcAft>
                          <a:spcPts val="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77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068 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5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2 = 77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068 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2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5</a:t>
                      </a:r>
                    </a:p>
                    <a:p>
                      <a:pPr lvl="1">
                        <a:spcBef>
                          <a:spcPts val="600"/>
                        </a:spcBef>
                        <a:spcAft>
                          <a:spcPts val="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77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068 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5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2 = 77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068 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(5 ×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Bef>
                          <a:spcPts val="0"/>
                        </a:spcBef>
                        <a:spcAft>
                          <a:spcPts val="0"/>
                        </a:spcAft>
                      </a:pPr>
                      <a:endParaRPr lang="en-GB" sz="16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spcBef>
                          <a:spcPts val="600"/>
                        </a:spcBef>
                        <a:spcAft>
                          <a:spcPts val="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742 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14 = (7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742 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7)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2</a:t>
                      </a:r>
                    </a:p>
                    <a:p>
                      <a:pPr lvl="1">
                        <a:spcBef>
                          <a:spcPts val="600"/>
                        </a:spcBef>
                        <a:spcAft>
                          <a:spcPts val="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742 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14 = (7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742 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2)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7</a:t>
                      </a:r>
                    </a:p>
                    <a:p>
                      <a:pPr lvl="1">
                        <a:spcBef>
                          <a:spcPts val="600"/>
                        </a:spcBef>
                        <a:spcAft>
                          <a:spcPts val="0"/>
                        </a:spcAft>
                        <a:buNone/>
                      </a:pPr>
                      <a:r>
                        <a:rPr lang="en-GB" sz="1600" i="0" kern="1200" dirty="0">
                          <a:solidFill>
                            <a:schemeClr val="tx1"/>
                          </a:solidFill>
                          <a:effectLst/>
                          <a:latin typeface="+mn-lt"/>
                          <a:ea typeface="Calibri" panose="020F0502020204030204" pitchFamily="34" charset="0"/>
                          <a:cs typeface="Times New Roman" panose="02020603050405020304" pitchFamily="18" charset="0"/>
                        </a:rPr>
                        <a:t>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742 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14 = (7</a:t>
                      </a:r>
                      <a:r>
                        <a:rPr lang="en-GB" sz="1600" i="0" kern="1200" baseline="30000" dirty="0">
                          <a:solidFill>
                            <a:schemeClr val="tx1"/>
                          </a:solidFill>
                          <a:effectLst/>
                          <a:latin typeface="+mn-lt"/>
                          <a:ea typeface="Calibri" panose="020F0502020204030204" pitchFamily="34" charset="0"/>
                          <a:cs typeface="Times New Roman" panose="02020603050405020304" pitchFamily="18" charset="0"/>
                        </a:rPr>
                        <a:t> </a:t>
                      </a:r>
                      <a:r>
                        <a:rPr lang="en-GB" sz="1600" i="0" kern="1200" dirty="0">
                          <a:solidFill>
                            <a:schemeClr val="tx1"/>
                          </a:solidFill>
                          <a:effectLst/>
                          <a:latin typeface="+mn-lt"/>
                          <a:ea typeface="Calibri" panose="020F0502020204030204" pitchFamily="34" charset="0"/>
                          <a:cs typeface="Times New Roman" panose="02020603050405020304" pitchFamily="18" charset="0"/>
                        </a:rPr>
                        <a:t>742 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10) </a:t>
                      </a:r>
                      <a:r>
                        <a:rPr lang="en-GB" sz="1600" i="0" kern="120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600" i="0" kern="1200" dirty="0">
                          <a:solidFill>
                            <a:schemeClr val="tx1"/>
                          </a:solidFill>
                          <a:effectLst/>
                          <a:latin typeface="+mn-lt"/>
                          <a:ea typeface="Calibri" panose="020F0502020204030204" pitchFamily="34" charset="0"/>
                          <a:cs typeface="Times New Roman" panose="02020603050405020304" pitchFamily="18" charset="0"/>
                        </a:rPr>
                        <a:t> 4</a:t>
                      </a:r>
                      <a:endParaRPr lang="en-GB" sz="16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78452879"/>
                  </a:ext>
                </a:extLst>
              </a:tr>
              <a:tr h="261135">
                <a:tc vMerge="1">
                  <a:txBody>
                    <a:bodyPr/>
                    <a:lstStyle/>
                    <a:p>
                      <a:endParaRPr lang="en-GB"/>
                    </a:p>
                  </a:txBody>
                  <a:tcPr>
                    <a:lnT w="12700" cmpd="sng">
                      <a:noFill/>
                    </a:lnT>
                  </a:tcPr>
                </a:tc>
                <a:tc vMerge="1">
                  <a:txBody>
                    <a:bodyPr/>
                    <a:lstStyle/>
                    <a:p>
                      <a:endParaRPr lang="en-GB"/>
                    </a:p>
                  </a:txBody>
                  <a:tcPr>
                    <a:lnT w="12700" cmpd="sng">
                      <a:noFill/>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dirty="0">
                          <a:solidFill>
                            <a:schemeClr val="tx1"/>
                          </a:solidFill>
                          <a:effectLst/>
                          <a:latin typeface="+mn-lt"/>
                          <a:cs typeface="Times New Roman" panose="02020603050405020304" pitchFamily="18" charset="0"/>
                        </a:rPr>
                        <a:t>Which method do you prefer to calculate this product? Why?</a:t>
                      </a:r>
                    </a:p>
                  </a:txBody>
                  <a:tcPr>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kern="1200" dirty="0">
                        <a:solidFill>
                          <a:schemeClr val="tx1"/>
                        </a:solidFill>
                        <a:effectLst/>
                        <a:latin typeface="+mn-lt"/>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1917022"/>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kern="1200" dirty="0">
                          <a:solidFill>
                            <a:schemeClr val="tx1"/>
                          </a:solidFill>
                          <a:effectLst/>
                          <a:latin typeface="+mn-lt"/>
                          <a:cs typeface="Times New Roman" panose="02020603050405020304" pitchFamily="18" charset="0"/>
                        </a:rPr>
                        <a:t>Which method do you prefer to calculate this quotient? Why?</a:t>
                      </a:r>
                    </a:p>
                  </a:txBody>
                  <a:tcPr>
                    <a:lnL w="12700" cmpd="sng">
                      <a:noFill/>
                    </a:lnL>
                    <a:lnR w="12700" cmpd="sng">
                      <a:noFill/>
                    </a:lnR>
                    <a:lnT>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kern="1200" dirty="0">
                        <a:solidFill>
                          <a:schemeClr val="tx1"/>
                        </a:solidFill>
                        <a:effectLst/>
                        <a:latin typeface="+mn-lt"/>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0" kern="1200" dirty="0">
                        <a:solidFill>
                          <a:schemeClr val="tx1"/>
                        </a:solidFill>
                        <a:effectLst/>
                        <a:latin typeface="+mn-lt"/>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kern="1200" dirty="0">
                        <a:solidFill>
                          <a:schemeClr val="tx1"/>
                        </a:solidFill>
                        <a:effectLst/>
                        <a:latin typeface="+mn-lt"/>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3530885"/>
                  </a:ext>
                </a:extLst>
              </a:tr>
            </a:tbl>
          </a:graphicData>
        </a:graphic>
      </p:graphicFrame>
    </p:spTree>
    <p:extLst>
      <p:ext uri="{BB962C8B-B14F-4D97-AF65-F5344CB8AC3E}">
        <p14:creationId xmlns:p14="http://schemas.microsoft.com/office/powerpoint/2010/main" val="224985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 and 2b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65259" y="5013176"/>
            <a:ext cx="11051930" cy="883529"/>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misconceptions might the invalid methods be trying to highlight?</a:t>
            </a:r>
          </a:p>
          <a:p>
            <a:pPr marL="360000" lvl="1" fontAlgn="auto">
              <a:lnSpc>
                <a:spcPct val="100000"/>
              </a:lnSpc>
              <a:spcBef>
                <a:spcPts val="0"/>
              </a:spcBef>
              <a:spcAft>
                <a:spcPts val="1200"/>
              </a:spcAft>
              <a:buClrTx/>
            </a:pPr>
            <a:r>
              <a:rPr lang="en-GB" sz="2400" dirty="0"/>
              <a:t>Which methods do your students prefer? Are there any differences in which facts they are able to recall most fluently?</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628800"/>
            <a:ext cx="11521279" cy="307691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858281D6-E34F-419C-A7B5-5FC51CDE100A}"/>
              </a:ext>
            </a:extLst>
          </p:cNvPr>
          <p:cNvSpPr>
            <a:spLocks noGrp="1"/>
          </p:cNvSpPr>
          <p:nvPr>
            <p:ph type="title"/>
          </p:nvPr>
        </p:nvSpPr>
        <p:spPr>
          <a:xfrm>
            <a:off x="116849" y="443915"/>
            <a:ext cx="10593151" cy="426170"/>
          </a:xfrm>
        </p:spPr>
        <p:txBody>
          <a:bodyPr/>
          <a:lstStyle/>
          <a:p>
            <a:r>
              <a:rPr lang="en-GB" sz="2000" b="1" dirty="0"/>
              <a:t>Identify relationships so that known facts can be used to simplify calculations</a:t>
            </a:r>
            <a:endParaRPr lang="en-GB" b="1" dirty="0"/>
          </a:p>
        </p:txBody>
      </p:sp>
      <p:sp>
        <p:nvSpPr>
          <p:cNvPr id="10" name="TextBox 9">
            <a:extLst>
              <a:ext uri="{FF2B5EF4-FFF2-40B4-BE49-F238E27FC236}">
                <a16:creationId xmlns:a16="http://schemas.microsoft.com/office/drawing/2014/main" id="{01D3A102-44B4-45BE-B8D5-F28107793108}"/>
              </a:ext>
            </a:extLst>
          </p:cNvPr>
          <p:cNvSpPr txBox="1"/>
          <p:nvPr/>
        </p:nvSpPr>
        <p:spPr>
          <a:xfrm>
            <a:off x="407368" y="1602723"/>
            <a:ext cx="4536504" cy="2923877"/>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Which of these is correct? </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13 </a:t>
            </a:r>
            <a:r>
              <a:rPr lang="en-GB" sz="1800" dirty="0"/>
              <a:t>× </a:t>
            </a:r>
            <a:r>
              <a:rPr lang="en-GB" sz="1800" dirty="0">
                <a:effectLst/>
                <a:latin typeface="+mj-lt"/>
                <a:ea typeface="Calibri" panose="020F0502020204030204" pitchFamily="34" charset="0"/>
                <a:cs typeface="Times New Roman" panose="02020603050405020304" pitchFamily="18" charset="0"/>
              </a:rPr>
              <a:t>99 = 10 </a:t>
            </a:r>
            <a:r>
              <a:rPr lang="en-GB" sz="1800" dirty="0"/>
              <a:t>× </a:t>
            </a:r>
            <a:r>
              <a:rPr lang="en-GB" sz="1800" dirty="0">
                <a:effectLst/>
                <a:latin typeface="+mj-lt"/>
                <a:ea typeface="Calibri" panose="020F0502020204030204" pitchFamily="34" charset="0"/>
                <a:cs typeface="Times New Roman" panose="02020603050405020304" pitchFamily="18" charset="0"/>
              </a:rPr>
              <a:t>90 + 3 </a:t>
            </a:r>
            <a:r>
              <a:rPr lang="en-GB" sz="1800" dirty="0"/>
              <a:t>× </a:t>
            </a:r>
            <a:r>
              <a:rPr lang="en-GB" sz="1800" dirty="0">
                <a:effectLst/>
                <a:latin typeface="+mj-lt"/>
                <a:ea typeface="Calibri" panose="020F0502020204030204" pitchFamily="34" charset="0"/>
                <a:cs typeface="Times New Roman" panose="02020603050405020304" pitchFamily="18" charset="0"/>
              </a:rPr>
              <a:t>9</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13 </a:t>
            </a:r>
            <a:r>
              <a:rPr lang="en-GB" sz="1800" dirty="0"/>
              <a:t>× </a:t>
            </a:r>
            <a:r>
              <a:rPr lang="en-GB" sz="1800" dirty="0">
                <a:effectLst/>
                <a:latin typeface="+mj-lt"/>
                <a:ea typeface="Calibri" panose="020F0502020204030204" pitchFamily="34" charset="0"/>
                <a:cs typeface="Times New Roman" panose="02020603050405020304" pitchFamily="18" charset="0"/>
              </a:rPr>
              <a:t>99 = 13</a:t>
            </a:r>
            <a:r>
              <a:rPr lang="en-GB" sz="1800" dirty="0"/>
              <a:t> × </a:t>
            </a:r>
            <a:r>
              <a:rPr lang="en-GB" sz="1800" dirty="0">
                <a:effectLst/>
                <a:latin typeface="+mj-lt"/>
                <a:ea typeface="Calibri" panose="020F0502020204030204" pitchFamily="34" charset="0"/>
                <a:cs typeface="Times New Roman" panose="02020603050405020304" pitchFamily="18" charset="0"/>
              </a:rPr>
              <a:t>100 − 13 </a:t>
            </a:r>
            <a:r>
              <a:rPr lang="en-GB" sz="1800" dirty="0"/>
              <a:t>× </a:t>
            </a:r>
            <a:r>
              <a:rPr lang="en-GB" sz="1800" dirty="0">
                <a:effectLst/>
                <a:latin typeface="+mj-lt"/>
                <a:ea typeface="Calibri" panose="020F0502020204030204" pitchFamily="34" charset="0"/>
                <a:cs typeface="Times New Roman" panose="02020603050405020304" pitchFamily="18" charset="0"/>
              </a:rPr>
              <a:t>1</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13</a:t>
            </a:r>
            <a:r>
              <a:rPr lang="en-GB" sz="1800" dirty="0"/>
              <a:t> × </a:t>
            </a:r>
            <a:r>
              <a:rPr lang="en-GB" sz="1800" dirty="0">
                <a:effectLst/>
                <a:latin typeface="+mj-lt"/>
                <a:ea typeface="Calibri" panose="020F0502020204030204" pitchFamily="34" charset="0"/>
                <a:cs typeface="Times New Roman" panose="02020603050405020304" pitchFamily="18" charset="0"/>
              </a:rPr>
              <a:t>99 = 13</a:t>
            </a:r>
            <a:r>
              <a:rPr lang="en-GB" sz="1800" dirty="0"/>
              <a:t> × </a:t>
            </a:r>
            <a:r>
              <a:rPr lang="en-GB" sz="1800" dirty="0">
                <a:effectLst/>
                <a:latin typeface="+mj-lt"/>
                <a:ea typeface="Calibri" panose="020F0502020204030204" pitchFamily="34" charset="0"/>
                <a:cs typeface="Times New Roman" panose="02020603050405020304" pitchFamily="18" charset="0"/>
              </a:rPr>
              <a:t>90 + 13</a:t>
            </a:r>
            <a:r>
              <a:rPr lang="en-GB" sz="1800" dirty="0"/>
              <a:t> × </a:t>
            </a:r>
            <a:r>
              <a:rPr lang="en-GB" sz="1800" dirty="0">
                <a:effectLst/>
                <a:latin typeface="+mj-lt"/>
                <a:ea typeface="Calibri" panose="020F0502020204030204" pitchFamily="34" charset="0"/>
                <a:cs typeface="Times New Roman" panose="02020603050405020304" pitchFamily="18" charset="0"/>
              </a:rPr>
              <a:t>9</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13</a:t>
            </a:r>
            <a:r>
              <a:rPr lang="en-GB" sz="1800" dirty="0"/>
              <a:t> × </a:t>
            </a:r>
            <a:r>
              <a:rPr lang="en-GB" sz="1800" dirty="0">
                <a:effectLst/>
                <a:latin typeface="+mj-lt"/>
                <a:ea typeface="Calibri" panose="020F0502020204030204" pitchFamily="34" charset="0"/>
                <a:cs typeface="Times New Roman" panose="02020603050405020304" pitchFamily="18" charset="0"/>
              </a:rPr>
              <a:t>99 = 10</a:t>
            </a:r>
            <a:r>
              <a:rPr lang="en-GB" sz="1800" dirty="0"/>
              <a:t> × </a:t>
            </a:r>
            <a:r>
              <a:rPr lang="en-GB" sz="1800" dirty="0">
                <a:effectLst/>
                <a:latin typeface="+mj-lt"/>
                <a:ea typeface="Calibri" panose="020F0502020204030204" pitchFamily="34" charset="0"/>
                <a:cs typeface="Times New Roman" panose="02020603050405020304" pitchFamily="18" charset="0"/>
              </a:rPr>
              <a:t>99 + 3</a:t>
            </a:r>
            <a:r>
              <a:rPr lang="en-GB" sz="1800" dirty="0"/>
              <a:t> × </a:t>
            </a:r>
            <a:r>
              <a:rPr lang="en-GB" sz="1800" dirty="0">
                <a:effectLst/>
                <a:latin typeface="+mj-lt"/>
                <a:ea typeface="Calibri" panose="020F0502020204030204" pitchFamily="34" charset="0"/>
                <a:cs typeface="Times New Roman" panose="02020603050405020304" pitchFamily="18" charset="0"/>
              </a:rPr>
              <a:t>99</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13</a:t>
            </a:r>
            <a:r>
              <a:rPr lang="en-GB" sz="1800" dirty="0"/>
              <a:t> × </a:t>
            </a:r>
            <a:r>
              <a:rPr lang="en-GB" sz="1800" dirty="0">
                <a:effectLst/>
                <a:latin typeface="+mj-lt"/>
                <a:ea typeface="Calibri" panose="020F0502020204030204" pitchFamily="34" charset="0"/>
                <a:cs typeface="Times New Roman" panose="02020603050405020304" pitchFamily="18" charset="0"/>
              </a:rPr>
              <a:t>99 = 15</a:t>
            </a:r>
            <a:r>
              <a:rPr lang="en-GB" sz="1800" dirty="0"/>
              <a:t> × </a:t>
            </a:r>
            <a:r>
              <a:rPr lang="en-GB" sz="1800" dirty="0">
                <a:effectLst/>
                <a:latin typeface="+mj-lt"/>
                <a:ea typeface="Calibri" panose="020F0502020204030204" pitchFamily="34" charset="0"/>
                <a:cs typeface="Times New Roman" panose="02020603050405020304" pitchFamily="18" charset="0"/>
              </a:rPr>
              <a:t>99 − 2</a:t>
            </a:r>
            <a:r>
              <a:rPr lang="en-GB" sz="1800" dirty="0"/>
              <a:t> × </a:t>
            </a:r>
            <a:r>
              <a:rPr lang="en-GB" sz="1800" dirty="0">
                <a:effectLst/>
                <a:latin typeface="+mj-lt"/>
                <a:ea typeface="Calibri" panose="020F0502020204030204" pitchFamily="34" charset="0"/>
                <a:cs typeface="Times New Roman" panose="02020603050405020304" pitchFamily="18" charset="0"/>
              </a:rPr>
              <a:t>99 </a:t>
            </a:r>
          </a:p>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Which method do you prefer to calculate this product? Why?</a:t>
            </a:r>
          </a:p>
        </p:txBody>
      </p:sp>
      <p:sp>
        <p:nvSpPr>
          <p:cNvPr id="11" name="TextBox 10">
            <a:extLst>
              <a:ext uri="{FF2B5EF4-FFF2-40B4-BE49-F238E27FC236}">
                <a16:creationId xmlns:a16="http://schemas.microsoft.com/office/drawing/2014/main" id="{72D44AE1-1C46-48DD-9CF0-044037FCDB85}"/>
              </a:ext>
            </a:extLst>
          </p:cNvPr>
          <p:cNvSpPr txBox="1"/>
          <p:nvPr/>
        </p:nvSpPr>
        <p:spPr>
          <a:xfrm>
            <a:off x="5546677" y="1602723"/>
            <a:ext cx="6624735" cy="3026470"/>
          </a:xfrm>
          <a:prstGeom prst="rect">
            <a:avLst/>
          </a:prstGeom>
          <a:noFill/>
        </p:spPr>
        <p:txBody>
          <a:bodyPr wrap="square">
            <a:spAutoFit/>
          </a:bodyPr>
          <a:lstStyle/>
          <a:p>
            <a:pPr marL="457200" lvl="0" indent="-457200">
              <a:spcBef>
                <a:spcPts val="400"/>
              </a:spcBef>
              <a:spcAft>
                <a:spcPts val="400"/>
              </a:spcAft>
              <a:buFont typeface="+mj-lt"/>
              <a:buAutoNum type="alphaLcParenR" startAt="2"/>
            </a:pPr>
            <a:r>
              <a:rPr lang="en-GB" sz="1800" dirty="0">
                <a:effectLst/>
                <a:latin typeface="+mj-lt"/>
                <a:ea typeface="Calibri" panose="020F0502020204030204" pitchFamily="34" charset="0"/>
                <a:cs typeface="Times New Roman" panose="02020603050405020304" pitchFamily="18" charset="0"/>
              </a:rPr>
              <a:t>Which of these is correct? </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19</a:t>
            </a:r>
            <a:r>
              <a:rPr lang="en-GB" sz="1800" dirty="0"/>
              <a:t> × </a:t>
            </a:r>
            <a:r>
              <a:rPr lang="en-GB" sz="1800" dirty="0">
                <a:effectLst/>
                <a:latin typeface="+mj-lt"/>
                <a:ea typeface="Calibri" panose="020F0502020204030204" pitchFamily="34" charset="0"/>
                <a:cs typeface="Times New Roman" panose="02020603050405020304" pitchFamily="18" charset="0"/>
              </a:rPr>
              <a:t>99 = 25</a:t>
            </a:r>
            <a:r>
              <a:rPr lang="en-GB" sz="1800" dirty="0"/>
              <a:t> × </a:t>
            </a:r>
            <a:r>
              <a:rPr lang="en-GB" sz="1800" dirty="0">
                <a:effectLst/>
                <a:latin typeface="+mj-lt"/>
                <a:ea typeface="Calibri" panose="020F0502020204030204" pitchFamily="34" charset="0"/>
                <a:cs typeface="Times New Roman" panose="02020603050405020304" pitchFamily="18" charset="0"/>
              </a:rPr>
              <a:t>99 − 6</a:t>
            </a:r>
            <a:r>
              <a:rPr lang="en-GB" sz="1800" dirty="0"/>
              <a:t> ×</a:t>
            </a:r>
            <a:r>
              <a:rPr lang="en-GB" sz="1800" dirty="0">
                <a:effectLst/>
                <a:latin typeface="+mj-lt"/>
                <a:ea typeface="Calibri" panose="020F0502020204030204" pitchFamily="34" charset="0"/>
                <a:cs typeface="Times New Roman" panose="02020603050405020304" pitchFamily="18" charset="0"/>
              </a:rPr>
              <a:t> 99</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19</a:t>
            </a:r>
            <a:r>
              <a:rPr lang="en-GB" sz="1800" dirty="0"/>
              <a:t> ×</a:t>
            </a:r>
            <a:r>
              <a:rPr lang="en-GB" sz="1800" dirty="0">
                <a:effectLst/>
                <a:latin typeface="+mj-lt"/>
                <a:ea typeface="Calibri" panose="020F0502020204030204" pitchFamily="34" charset="0"/>
                <a:cs typeface="Times New Roman" panose="02020603050405020304" pitchFamily="18" charset="0"/>
              </a:rPr>
              <a:t> 99 = 20</a:t>
            </a:r>
            <a:r>
              <a:rPr lang="en-GB" sz="1800" dirty="0"/>
              <a:t> ×</a:t>
            </a:r>
            <a:r>
              <a:rPr lang="en-GB" sz="1800" dirty="0">
                <a:effectLst/>
                <a:latin typeface="+mj-lt"/>
                <a:ea typeface="Calibri" panose="020F0502020204030204" pitchFamily="34" charset="0"/>
                <a:cs typeface="Times New Roman" panose="02020603050405020304" pitchFamily="18" charset="0"/>
              </a:rPr>
              <a:t> 99 − 1</a:t>
            </a:r>
            <a:r>
              <a:rPr lang="en-GB" sz="1800" dirty="0"/>
              <a:t> ×</a:t>
            </a:r>
            <a:r>
              <a:rPr lang="en-GB" sz="1800" dirty="0">
                <a:effectLst/>
                <a:latin typeface="+mj-lt"/>
                <a:ea typeface="Calibri" panose="020F0502020204030204" pitchFamily="34" charset="0"/>
                <a:cs typeface="Times New Roman" panose="02020603050405020304" pitchFamily="18" charset="0"/>
              </a:rPr>
              <a:t> 99</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19</a:t>
            </a:r>
            <a:r>
              <a:rPr lang="en-GB" sz="1800" dirty="0"/>
              <a:t> ×</a:t>
            </a:r>
            <a:r>
              <a:rPr lang="en-GB" sz="1800" dirty="0">
                <a:effectLst/>
                <a:latin typeface="+mj-lt"/>
                <a:ea typeface="Calibri" panose="020F0502020204030204" pitchFamily="34" charset="0"/>
                <a:cs typeface="Times New Roman" panose="02020603050405020304" pitchFamily="18" charset="0"/>
              </a:rPr>
              <a:t> 99 = 19</a:t>
            </a:r>
            <a:r>
              <a:rPr lang="en-GB" sz="1800" dirty="0"/>
              <a:t> ×</a:t>
            </a:r>
            <a:r>
              <a:rPr lang="en-GB" sz="1800" dirty="0">
                <a:effectLst/>
                <a:latin typeface="+mj-lt"/>
                <a:ea typeface="Calibri" panose="020F0502020204030204" pitchFamily="34" charset="0"/>
                <a:cs typeface="Times New Roman" panose="02020603050405020304" pitchFamily="18" charset="0"/>
              </a:rPr>
              <a:t> 100 − 19</a:t>
            </a:r>
            <a:r>
              <a:rPr lang="en-GB" sz="1800" dirty="0"/>
              <a:t> ×</a:t>
            </a:r>
            <a:r>
              <a:rPr lang="en-GB" sz="1800" dirty="0">
                <a:effectLst/>
                <a:latin typeface="+mj-lt"/>
                <a:ea typeface="Calibri" panose="020F0502020204030204" pitchFamily="34" charset="0"/>
                <a:cs typeface="Times New Roman" panose="02020603050405020304" pitchFamily="18" charset="0"/>
              </a:rPr>
              <a:t> 1 </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19</a:t>
            </a:r>
            <a:r>
              <a:rPr lang="en-GB" sz="1800" dirty="0"/>
              <a:t> ×</a:t>
            </a:r>
            <a:r>
              <a:rPr lang="en-GB" sz="1800" dirty="0">
                <a:effectLst/>
                <a:latin typeface="+mj-lt"/>
                <a:ea typeface="Calibri" panose="020F0502020204030204" pitchFamily="34" charset="0"/>
                <a:cs typeface="Times New Roman" panose="02020603050405020304" pitchFamily="18" charset="0"/>
              </a:rPr>
              <a:t> 99 = 10</a:t>
            </a:r>
            <a:r>
              <a:rPr lang="en-GB" sz="1800" dirty="0"/>
              <a:t> ×</a:t>
            </a:r>
            <a:r>
              <a:rPr lang="en-GB" sz="1800" dirty="0">
                <a:effectLst/>
                <a:latin typeface="+mj-lt"/>
                <a:ea typeface="Calibri" panose="020F0502020204030204" pitchFamily="34" charset="0"/>
                <a:cs typeface="Times New Roman" panose="02020603050405020304" pitchFamily="18" charset="0"/>
              </a:rPr>
              <a:t> 90 + 9</a:t>
            </a:r>
            <a:r>
              <a:rPr lang="en-GB" sz="1800" dirty="0"/>
              <a:t> ×</a:t>
            </a:r>
            <a:r>
              <a:rPr lang="en-GB" sz="1800" dirty="0">
                <a:effectLst/>
                <a:latin typeface="+mj-lt"/>
                <a:ea typeface="Calibri" panose="020F0502020204030204" pitchFamily="34" charset="0"/>
                <a:cs typeface="Times New Roman" panose="02020603050405020304" pitchFamily="18" charset="0"/>
              </a:rPr>
              <a:t> 9</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19</a:t>
            </a:r>
            <a:r>
              <a:rPr lang="en-GB" sz="1800" dirty="0"/>
              <a:t> ×</a:t>
            </a:r>
            <a:r>
              <a:rPr lang="en-GB" sz="1800" dirty="0">
                <a:effectLst/>
                <a:latin typeface="+mj-lt"/>
                <a:ea typeface="Calibri" panose="020F0502020204030204" pitchFamily="34" charset="0"/>
                <a:cs typeface="Times New Roman" panose="02020603050405020304" pitchFamily="18" charset="0"/>
              </a:rPr>
              <a:t> 99 = 10</a:t>
            </a:r>
            <a:r>
              <a:rPr lang="en-GB" sz="1800" dirty="0"/>
              <a:t> ×</a:t>
            </a:r>
            <a:r>
              <a:rPr lang="en-GB" sz="1800" dirty="0">
                <a:effectLst/>
                <a:latin typeface="+mj-lt"/>
                <a:ea typeface="Calibri" panose="020F0502020204030204" pitchFamily="34" charset="0"/>
                <a:cs typeface="Times New Roman" panose="02020603050405020304" pitchFamily="18" charset="0"/>
              </a:rPr>
              <a:t> 90 + 9</a:t>
            </a:r>
            <a:r>
              <a:rPr lang="en-GB" sz="1800" dirty="0"/>
              <a:t> ×</a:t>
            </a:r>
            <a:r>
              <a:rPr lang="en-GB" sz="1800" dirty="0">
                <a:effectLst/>
                <a:latin typeface="+mj-lt"/>
                <a:ea typeface="Calibri" panose="020F0502020204030204" pitchFamily="34" charset="0"/>
                <a:cs typeface="Times New Roman" panose="02020603050405020304" pitchFamily="18" charset="0"/>
              </a:rPr>
              <a:t> 90</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19 </a:t>
            </a:r>
            <a:r>
              <a:rPr lang="en-GB" sz="1800" dirty="0"/>
              <a:t>× </a:t>
            </a:r>
            <a:r>
              <a:rPr lang="en-GB" sz="1800" dirty="0">
                <a:effectLst/>
                <a:latin typeface="+mj-lt"/>
                <a:ea typeface="Calibri" panose="020F0502020204030204" pitchFamily="34" charset="0"/>
                <a:cs typeface="Times New Roman" panose="02020603050405020304" pitchFamily="18" charset="0"/>
              </a:rPr>
              <a:t>99 = 19</a:t>
            </a:r>
            <a:r>
              <a:rPr lang="en-GB" sz="1800" dirty="0"/>
              <a:t> ×</a:t>
            </a:r>
            <a:r>
              <a:rPr lang="en-GB" sz="1800" dirty="0">
                <a:effectLst/>
                <a:latin typeface="+mj-lt"/>
                <a:ea typeface="Calibri" panose="020F0502020204030204" pitchFamily="34" charset="0"/>
                <a:cs typeface="Times New Roman" panose="02020603050405020304" pitchFamily="18" charset="0"/>
              </a:rPr>
              <a:t> 90 + 19 </a:t>
            </a:r>
            <a:r>
              <a:rPr lang="en-GB" sz="1800" dirty="0"/>
              <a:t>× </a:t>
            </a:r>
            <a:r>
              <a:rPr lang="en-GB" sz="1800" dirty="0">
                <a:effectLst/>
                <a:latin typeface="+mj-lt"/>
                <a:ea typeface="Calibri" panose="020F0502020204030204" pitchFamily="34" charset="0"/>
                <a:cs typeface="Times New Roman" panose="02020603050405020304" pitchFamily="18" charset="0"/>
              </a:rPr>
              <a:t>9</a:t>
            </a:r>
          </a:p>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Which method do you prefer to calculate this product? Why?</a:t>
            </a:r>
          </a:p>
        </p:txBody>
      </p:sp>
    </p:spTree>
    <p:custDataLst>
      <p:tags r:id="rId1"/>
    </p:custDataLst>
    <p:extLst>
      <p:ext uri="{BB962C8B-B14F-4D97-AF65-F5344CB8AC3E}">
        <p14:creationId xmlns:p14="http://schemas.microsoft.com/office/powerpoint/2010/main" val="2251106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65259" y="5013176"/>
            <a:ext cx="11051930" cy="883529"/>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misconceptions might the invalid methods be trying to highlight?</a:t>
            </a:r>
          </a:p>
          <a:p>
            <a:pPr marL="360000" lvl="1" fontAlgn="auto">
              <a:lnSpc>
                <a:spcPct val="100000"/>
              </a:lnSpc>
              <a:spcBef>
                <a:spcPts val="0"/>
              </a:spcBef>
              <a:spcAft>
                <a:spcPts val="1200"/>
              </a:spcAft>
              <a:buClrTx/>
            </a:pPr>
            <a:r>
              <a:rPr lang="en-GB" sz="2400" dirty="0"/>
              <a:t>Which methods do your students prefer? Are there any differences in which facts they are able to recall most fluently?</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628800"/>
            <a:ext cx="11521279" cy="307691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858281D6-E34F-419C-A7B5-5FC51CDE100A}"/>
              </a:ext>
            </a:extLst>
          </p:cNvPr>
          <p:cNvSpPr>
            <a:spLocks noGrp="1"/>
          </p:cNvSpPr>
          <p:nvPr>
            <p:ph type="title"/>
          </p:nvPr>
        </p:nvSpPr>
        <p:spPr>
          <a:xfrm>
            <a:off x="116849" y="443915"/>
            <a:ext cx="10593151" cy="426170"/>
          </a:xfrm>
        </p:spPr>
        <p:txBody>
          <a:bodyPr/>
          <a:lstStyle/>
          <a:p>
            <a:r>
              <a:rPr lang="en-GB" sz="2000" b="1" dirty="0"/>
              <a:t>Identify relationships so that known facts can be used to simplify calculations</a:t>
            </a:r>
            <a:endParaRPr lang="en-GB" b="1" dirty="0"/>
          </a:p>
        </p:txBody>
      </p:sp>
      <p:sp>
        <p:nvSpPr>
          <p:cNvPr id="12" name="TextBox 11">
            <a:extLst>
              <a:ext uri="{FF2B5EF4-FFF2-40B4-BE49-F238E27FC236}">
                <a16:creationId xmlns:a16="http://schemas.microsoft.com/office/drawing/2014/main" id="{7383B345-6ED2-41FC-9331-B6FAF83D4DDF}"/>
              </a:ext>
            </a:extLst>
          </p:cNvPr>
          <p:cNvSpPr txBox="1"/>
          <p:nvPr/>
        </p:nvSpPr>
        <p:spPr>
          <a:xfrm>
            <a:off x="416006" y="1696024"/>
            <a:ext cx="5789016" cy="2544286"/>
          </a:xfrm>
          <a:prstGeom prst="rect">
            <a:avLst/>
          </a:prstGeom>
          <a:noFill/>
        </p:spPr>
        <p:txBody>
          <a:bodyPr wrap="square">
            <a:spAutoFit/>
          </a:bodyPr>
          <a:lstStyle/>
          <a:p>
            <a:pPr marL="457200" lvl="0" indent="-457200">
              <a:spcBef>
                <a:spcPts val="400"/>
              </a:spcBef>
              <a:spcAft>
                <a:spcPts val="400"/>
              </a:spcAft>
              <a:buFont typeface="+mj-lt"/>
              <a:buAutoNum type="alphaLcParenR" startAt="3"/>
            </a:pPr>
            <a:r>
              <a:rPr lang="en-GB" sz="1800" dirty="0">
                <a:effectLst/>
                <a:latin typeface="+mj-lt"/>
                <a:ea typeface="Calibri" panose="020F0502020204030204" pitchFamily="34" charset="0"/>
                <a:cs typeface="Times New Roman" panose="02020603050405020304" pitchFamily="18" charset="0"/>
              </a:rPr>
              <a:t>Which of these is correct? </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77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068 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5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2 = (77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068 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5)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2</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77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068 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5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2 = 77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068 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(5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2)</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77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068 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5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2 = 77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068 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2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5</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77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068 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5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2 = 77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068 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(5 × 2)</a:t>
            </a:r>
          </a:p>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Which method do you prefer to calculate this quotient? Why?</a:t>
            </a:r>
          </a:p>
        </p:txBody>
      </p:sp>
      <p:sp>
        <p:nvSpPr>
          <p:cNvPr id="13" name="TextBox 12">
            <a:extLst>
              <a:ext uri="{FF2B5EF4-FFF2-40B4-BE49-F238E27FC236}">
                <a16:creationId xmlns:a16="http://schemas.microsoft.com/office/drawing/2014/main" id="{14C684CF-1648-45C8-8D31-DC2ECDE49F17}"/>
              </a:ext>
            </a:extLst>
          </p:cNvPr>
          <p:cNvSpPr txBox="1"/>
          <p:nvPr/>
        </p:nvSpPr>
        <p:spPr>
          <a:xfrm>
            <a:off x="6371058" y="1696024"/>
            <a:ext cx="5472608" cy="2164695"/>
          </a:xfrm>
          <a:prstGeom prst="rect">
            <a:avLst/>
          </a:prstGeom>
          <a:noFill/>
        </p:spPr>
        <p:txBody>
          <a:bodyPr wrap="square">
            <a:spAutoFit/>
          </a:bodyPr>
          <a:lstStyle/>
          <a:p>
            <a:pPr marL="457200" lvl="0" indent="-457200">
              <a:spcBef>
                <a:spcPts val="400"/>
              </a:spcBef>
              <a:spcAft>
                <a:spcPts val="400"/>
              </a:spcAft>
              <a:buFont typeface="+mj-lt"/>
              <a:buAutoNum type="alphaLcParenR" startAt="4"/>
            </a:pPr>
            <a:r>
              <a:rPr lang="en-GB" sz="1800" dirty="0">
                <a:effectLst/>
                <a:latin typeface="+mj-lt"/>
                <a:ea typeface="Calibri" panose="020F0502020204030204" pitchFamily="34" charset="0"/>
                <a:cs typeface="Times New Roman" panose="02020603050405020304" pitchFamily="18" charset="0"/>
              </a:rPr>
              <a:t>Which of these is correct? </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742 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14 = (7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742 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7)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2</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742 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14 = (7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742 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2)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7</a:t>
            </a:r>
          </a:p>
          <a:p>
            <a:pPr lvl="1">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742 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14 = (7</a:t>
            </a:r>
            <a:r>
              <a:rPr lang="en-GB" sz="1800" baseline="300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742 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10) </a:t>
            </a:r>
            <a:r>
              <a:rPr lang="en-GB" sz="1800"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GB" sz="1800" dirty="0">
                <a:effectLst/>
                <a:latin typeface="+mj-lt"/>
                <a:ea typeface="Calibri" panose="020F0502020204030204" pitchFamily="34" charset="0"/>
                <a:cs typeface="Times New Roman" panose="02020603050405020304" pitchFamily="18" charset="0"/>
              </a:rPr>
              <a:t> 4</a:t>
            </a:r>
          </a:p>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Which method do you prefer to calculate this product? Why?</a:t>
            </a:r>
          </a:p>
        </p:txBody>
      </p:sp>
    </p:spTree>
    <p:custDataLst>
      <p:tags r:id="rId1"/>
    </p:custDataLst>
    <p:extLst>
      <p:ext uri="{BB962C8B-B14F-4D97-AF65-F5344CB8AC3E}">
        <p14:creationId xmlns:p14="http://schemas.microsoft.com/office/powerpoint/2010/main" val="1945373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124744"/>
            <a:ext cx="10972800" cy="4104456"/>
          </a:xfrm>
        </p:spPr>
        <p:txBody>
          <a:bodyPr>
            <a:noAutofit/>
          </a:bodyPr>
          <a:lstStyle/>
          <a:p>
            <a:r>
              <a:rPr lang="en-GB" dirty="0"/>
              <a:t>These slides are designed to complement the </a:t>
            </a:r>
            <a:r>
              <a:rPr lang="en-GB" dirty="0">
                <a:hlinkClick r:id="rId2"/>
              </a:rPr>
              <a:t>2.1 Arithmetic procedures</a:t>
            </a:r>
            <a:r>
              <a:rPr lang="en-GB" dirty="0"/>
              <a:t> Core Concept document and its associated Theme Overview document </a:t>
            </a:r>
            <a:r>
              <a:rPr lang="en-GB" dirty="0">
                <a:hlinkClick r:id="rId3"/>
              </a:rPr>
              <a:t>2 Operating on number</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151614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relationships so that known facts can be used to simplify calculations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9AC35C1-FB9D-4949-83B0-B2FE10B95403}"/>
                  </a:ext>
                </a:extLst>
              </p:cNvPr>
              <p:cNvSpPr txBox="1"/>
              <p:nvPr/>
            </p:nvSpPr>
            <p:spPr>
              <a:xfrm>
                <a:off x="407368" y="1779949"/>
                <a:ext cx="11017224" cy="3634456"/>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Are the following statements true or false?</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Explain how you know.</a:t>
                </a:r>
              </a:p>
              <a:p>
                <a:pPr marL="800100" lvl="1" indent="-342900">
                  <a:lnSpc>
                    <a:spcPct val="150000"/>
                  </a:lnSpc>
                  <a:spcBef>
                    <a:spcPts val="1200"/>
                  </a:spcBef>
                  <a:spcAft>
                    <a:spcPts val="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5 × 3.2 + 3.2 × 3 = 2.5 × 4 × 3.2 </a:t>
                </a:r>
              </a:p>
              <a:p>
                <a:pPr marL="800100" lvl="1" indent="-342900">
                  <a:lnSpc>
                    <a:spcPct val="150000"/>
                  </a:lnSpc>
                  <a:spcBef>
                    <a:spcPts val="1200"/>
                  </a:spcBef>
                  <a:spcAft>
                    <a:spcPts val="0"/>
                  </a:spcAft>
                  <a:buFont typeface="+mj-lt"/>
                  <a:buAutoNum type="alphaLcParenR"/>
                </a:pPr>
                <a:r>
                  <a:rPr lang="pl-PL" sz="2400" dirty="0">
                    <a:effectLst/>
                    <a:latin typeface="+mj-lt"/>
                    <a:ea typeface="Calibri" panose="020F0502020204030204" pitchFamily="34" charset="0"/>
                    <a:cs typeface="Times New Roman" panose="02020603050405020304" pitchFamily="18" charset="0"/>
                  </a:rPr>
                  <a:t>2</a:t>
                </a:r>
                <a:r>
                  <a:rPr lang="en-GB" sz="2400" dirty="0">
                    <a:effectLst/>
                    <a:latin typeface="+mj-lt"/>
                    <a:ea typeface="Calibri" panose="020F0502020204030204" pitchFamily="34" charset="0"/>
                    <a:cs typeface="Times New Roman" panose="02020603050405020304" pitchFamily="18" charset="0"/>
                  </a:rPr>
                  <a:t> ×</a:t>
                </a:r>
                <a:r>
                  <a:rPr lang="pl-PL" sz="2400" dirty="0">
                    <a:effectLst/>
                    <a:latin typeface="+mj-lt"/>
                    <a:ea typeface="Calibri" panose="020F0502020204030204" pitchFamily="34" charset="0"/>
                    <a:cs typeface="Times New Roman" panose="02020603050405020304" pitchFamily="18" charset="0"/>
                  </a:rPr>
                  <a:t> (17</a:t>
                </a:r>
                <a:r>
                  <a:rPr lang="en-GB" sz="2400" dirty="0">
                    <a:effectLst/>
                    <a:latin typeface="+mj-lt"/>
                    <a:ea typeface="Calibri" panose="020F0502020204030204" pitchFamily="34" charset="0"/>
                    <a:cs typeface="Times New Roman" panose="02020603050405020304" pitchFamily="18" charset="0"/>
                  </a:rPr>
                  <a:t> ×</a:t>
                </a:r>
                <a:r>
                  <a:rPr lang="pl-PL" sz="2400" dirty="0">
                    <a:effectLst/>
                    <a:latin typeface="+mj-lt"/>
                    <a:ea typeface="Calibri" panose="020F0502020204030204" pitchFamily="34" charset="0"/>
                    <a:cs typeface="Times New Roman" panose="02020603050405020304" pitchFamily="18" charset="0"/>
                  </a:rPr>
                  <a:t> 3.2 + 1.8 </a:t>
                </a:r>
                <a:r>
                  <a:rPr lang="en-GB" sz="2400" dirty="0">
                    <a:effectLst/>
                    <a:latin typeface="+mj-lt"/>
                    <a:ea typeface="Calibri" panose="020F0502020204030204" pitchFamily="34" charset="0"/>
                    <a:cs typeface="Times New Roman" panose="02020603050405020304" pitchFamily="18" charset="0"/>
                  </a:rPr>
                  <a:t>× </a:t>
                </a:r>
                <a:r>
                  <a:rPr lang="pl-PL" sz="2400" dirty="0">
                    <a:effectLst/>
                    <a:latin typeface="+mj-lt"/>
                    <a:ea typeface="Calibri" panose="020F0502020204030204" pitchFamily="34" charset="0"/>
                    <a:cs typeface="Times New Roman" panose="02020603050405020304" pitchFamily="18" charset="0"/>
                  </a:rPr>
                  <a:t>17) = 17</a:t>
                </a:r>
                <a:r>
                  <a:rPr lang="pl-PL" sz="2400" baseline="30000" dirty="0">
                    <a:effectLst/>
                    <a:latin typeface="+mj-lt"/>
                    <a:ea typeface="Calibri" panose="020F0502020204030204" pitchFamily="34" charset="0"/>
                    <a:cs typeface="Times New Roman" panose="02020603050405020304" pitchFamily="18" charset="0"/>
                  </a:rPr>
                  <a:t>2</a:t>
                </a:r>
                <a:r>
                  <a:rPr lang="pl-PL" sz="2400" dirty="0">
                    <a:effectLst/>
                    <a:latin typeface="+mj-lt"/>
                    <a:ea typeface="Calibri" panose="020F0502020204030204" pitchFamily="34" charset="0"/>
                    <a:cs typeface="Times New Roman" panose="02020603050405020304" pitchFamily="18" charset="0"/>
                  </a:rPr>
                  <a:t> − (7</a:t>
                </a:r>
                <a:r>
                  <a:rPr lang="en-GB" sz="2400" dirty="0">
                    <a:effectLst/>
                    <a:latin typeface="+mj-lt"/>
                    <a:ea typeface="Calibri" panose="020F0502020204030204" pitchFamily="34" charset="0"/>
                    <a:cs typeface="Times New Roman" panose="02020603050405020304" pitchFamily="18" charset="0"/>
                  </a:rPr>
                  <a:t> ×</a:t>
                </a:r>
                <a:r>
                  <a:rPr lang="pl-PL" sz="2400" dirty="0">
                    <a:effectLst/>
                    <a:latin typeface="+mj-lt"/>
                    <a:ea typeface="Calibri" panose="020F0502020204030204" pitchFamily="34" charset="0"/>
                    <a:cs typeface="Times New Roman" panose="02020603050405020304" pitchFamily="18" charset="0"/>
                  </a:rPr>
                  <a:t> 17)</a:t>
                </a:r>
                <a:endParaRPr lang="en-GB" sz="2400" dirty="0">
                  <a:effectLst/>
                  <a:latin typeface="+mj-lt"/>
                  <a:ea typeface="Calibri" panose="020F0502020204030204" pitchFamily="34" charset="0"/>
                  <a:cs typeface="Times New Roman" panose="02020603050405020304" pitchFamily="18" charset="0"/>
                </a:endParaRPr>
              </a:p>
              <a:p>
                <a:pPr marL="800100" lvl="1" indent="-342900">
                  <a:lnSpc>
                    <a:spcPct val="150000"/>
                  </a:lnSpc>
                  <a:spcBef>
                    <a:spcPts val="1200"/>
                  </a:spcBef>
                  <a:spcAft>
                    <a:spcPts val="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7 </a:t>
                </a:r>
                <a:r>
                  <a:rPr lang="en-GB" sz="2400" dirty="0">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(3 + 0.2) − 3.2 </a:t>
                </a:r>
                <a:r>
                  <a:rPr lang="en-GB" sz="2400" dirty="0">
                    <a:ea typeface="Calibri" panose="020F0502020204030204" pitchFamily="34" charset="0"/>
                    <a:cs typeface="Times New Roman" panose="02020603050405020304" pitchFamily="18" charset="0"/>
                  </a:rPr>
                  <a:t>× </a:t>
                </a:r>
                <a:r>
                  <a:rPr lang="en-GB" sz="2400" dirty="0">
                    <a:effectLst/>
                    <a:latin typeface="+mj-lt"/>
                    <a:ea typeface="Calibri" panose="020F0502020204030204" pitchFamily="34" charset="0"/>
                    <a:cs typeface="Times New Roman" panose="02020603050405020304" pitchFamily="18" charset="0"/>
                  </a:rPr>
                  <a:t>2 + −3.2(1.75 + </a:t>
                </a:r>
                <a14:m>
                  <m:oMath xmlns:m="http://schemas.openxmlformats.org/officeDocument/2006/math">
                    <m:r>
                      <a:rPr lang="en-GB" sz="2400" b="0" i="0" smtClean="0">
                        <a:effectLst/>
                        <a:latin typeface="Cambria Math" panose="02040503050406030204" pitchFamily="18" charset="0"/>
                        <a:ea typeface="Calibri" panose="020F0502020204030204" pitchFamily="34" charset="0"/>
                        <a:cs typeface="Times New Roman" panose="02020603050405020304" pitchFamily="18" charset="0"/>
                      </a:rPr>
                      <m:t>3</m:t>
                    </m:r>
                    <m:box>
                      <m:boxPr>
                        <m:ctrlPr>
                          <a:rPr lang="en-GB" sz="2400" b="0" i="1" smtClean="0">
                            <a:effectLst/>
                            <a:latin typeface="Cambria Math" panose="02040503050406030204" pitchFamily="18" charset="0"/>
                            <a:ea typeface="Calibri" panose="020F0502020204030204" pitchFamily="34" charset="0"/>
                            <a:cs typeface="Times New Roman" panose="02020603050405020304" pitchFamily="18" charset="0"/>
                          </a:rPr>
                        </m:ctrlPr>
                      </m:boxPr>
                      <m:e>
                        <m:argPr>
                          <m:argSz m:val="-1"/>
                        </m:argPr>
                        <m:f>
                          <m:fPr>
                            <m:ctrlPr>
                              <a:rPr lang="en-GB" sz="24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2400" b="0" i="0"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2400" b="0" i="0" smtClean="0">
                                <a:effectLst/>
                                <a:latin typeface="Cambria Math" panose="02040503050406030204" pitchFamily="18" charset="0"/>
                                <a:ea typeface="Calibri" panose="020F0502020204030204" pitchFamily="34" charset="0"/>
                                <a:cs typeface="Times New Roman" panose="02020603050405020304" pitchFamily="18" charset="0"/>
                              </a:rPr>
                              <m:t>4</m:t>
                            </m:r>
                          </m:den>
                        </m:f>
                      </m:e>
                    </m:box>
                  </m:oMath>
                </a14:m>
                <a:r>
                  <a:rPr lang="en-GB" sz="2400" dirty="0">
                    <a:latin typeface="+mj-lt"/>
                    <a:ea typeface="Calibri" panose="020F0502020204030204" pitchFamily="34" charset="0"/>
                    <a:cs typeface="Times New Roman" panose="02020603050405020304" pitchFamily="18" charset="0"/>
                  </a:rPr>
                  <a:t>) + 1.8 = 3</a:t>
                </a:r>
                <a:r>
                  <a:rPr lang="en-GB" sz="2400" dirty="0">
                    <a:ea typeface="Calibri" panose="020F0502020204030204" pitchFamily="34" charset="0"/>
                    <a:cs typeface="Times New Roman" panose="02020603050405020304" pitchFamily="18" charset="0"/>
                  </a:rPr>
                  <a:t> ×</a:t>
                </a:r>
                <a:r>
                  <a:rPr lang="en-GB" sz="2400" dirty="0">
                    <a:latin typeface="+mj-lt"/>
                    <a:ea typeface="Calibri" panose="020F0502020204030204" pitchFamily="34" charset="0"/>
                    <a:cs typeface="Times New Roman" panose="02020603050405020304" pitchFamily="18" charset="0"/>
                  </a:rPr>
                  <a:t> 1.8 ÷ 3</a:t>
                </a:r>
              </a:p>
              <a:p>
                <a:pPr marL="342900" lvl="0" indent="-342900">
                  <a:spcBef>
                    <a:spcPts val="800"/>
                  </a:spcBef>
                  <a:spcAft>
                    <a:spcPts val="800"/>
                  </a:spcAft>
                  <a:buFont typeface="+mj-lt"/>
                  <a:buAutoNum type="alphaLcParenR"/>
                </a:pPr>
                <a:endParaRPr lang="en-GB" sz="2400" dirty="0">
                  <a:effectLst/>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9AC35C1-FB9D-4949-83B0-B2FE10B95403}"/>
                  </a:ext>
                </a:extLst>
              </p:cNvPr>
              <p:cNvSpPr txBox="1">
                <a:spLocks noRot="1" noChangeAspect="1" noMove="1" noResize="1" noEditPoints="1" noAdjustHandles="1" noChangeArrowheads="1" noChangeShapeType="1" noTextEdit="1"/>
              </p:cNvSpPr>
              <p:nvPr/>
            </p:nvSpPr>
            <p:spPr>
              <a:xfrm>
                <a:off x="407368" y="1779949"/>
                <a:ext cx="11017224" cy="3634456"/>
              </a:xfrm>
              <a:prstGeom prst="rect">
                <a:avLst/>
              </a:prstGeom>
              <a:blipFill>
                <a:blip r:embed="rId3"/>
                <a:stretch>
                  <a:fillRect l="-885" t="-1174"/>
                </a:stretch>
              </a:blipFill>
            </p:spPr>
            <p:txBody>
              <a:bodyPr/>
              <a:lstStyle/>
              <a:p>
                <a:r>
                  <a:rPr lang="en-GB">
                    <a:noFill/>
                  </a:rPr>
                  <a:t> </a:t>
                </a:r>
              </a:p>
            </p:txBody>
          </p:sp>
        </mc:Fallback>
      </mc:AlternateContent>
    </p:spTree>
    <p:extLst>
      <p:ext uri="{BB962C8B-B14F-4D97-AF65-F5344CB8AC3E}">
        <p14:creationId xmlns:p14="http://schemas.microsoft.com/office/powerpoint/2010/main" val="1310274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939877" y="1484784"/>
            <a:ext cx="4772748" cy="4176464"/>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the prompts and scaffolds that you might use in your class to support students who find these questions challenging. What strategies might you use to help them move forward?</a:t>
            </a:r>
          </a:p>
          <a:p>
            <a:pPr marL="360000" lvl="1" fontAlgn="auto">
              <a:lnSpc>
                <a:spcPct val="100000"/>
              </a:lnSpc>
              <a:spcBef>
                <a:spcPts val="0"/>
              </a:spcBef>
              <a:spcAft>
                <a:spcPts val="1200"/>
              </a:spcAft>
              <a:buClrTx/>
            </a:pPr>
            <a:r>
              <a:rPr lang="en-GB" sz="2400" dirty="0"/>
              <a:t>What known facts are students using to simplify these calculations? How fluent are your students in these facts?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55578" y="1741532"/>
            <a:ext cx="6532509"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858281D6-E34F-419C-A7B5-5FC51CDE100A}"/>
              </a:ext>
            </a:extLst>
          </p:cNvPr>
          <p:cNvSpPr>
            <a:spLocks noGrp="1"/>
          </p:cNvSpPr>
          <p:nvPr>
            <p:ph type="title"/>
          </p:nvPr>
        </p:nvSpPr>
        <p:spPr>
          <a:xfrm>
            <a:off x="116849" y="443915"/>
            <a:ext cx="10593151" cy="426170"/>
          </a:xfrm>
        </p:spPr>
        <p:txBody>
          <a:bodyPr/>
          <a:lstStyle/>
          <a:p>
            <a:r>
              <a:rPr lang="en-GB" sz="2000" b="1" dirty="0"/>
              <a:t>Identify relationships so that known facts can be used to simplify calculations</a:t>
            </a:r>
            <a:endParaRPr lang="en-GB" b="1"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1F2530E-A377-488B-B083-CA6BB6CCA7E1}"/>
                  </a:ext>
                </a:extLst>
              </p:cNvPr>
              <p:cNvSpPr txBox="1"/>
              <p:nvPr/>
            </p:nvSpPr>
            <p:spPr>
              <a:xfrm>
                <a:off x="355577" y="2180327"/>
                <a:ext cx="6532509" cy="2928302"/>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Are the following statements true or false?</a:t>
                </a:r>
              </a:p>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Explain how you know.</a:t>
                </a:r>
              </a:p>
              <a:p>
                <a:pPr marL="342900" indent="-342900">
                  <a:lnSpc>
                    <a:spcPct val="150000"/>
                  </a:lnSpc>
                  <a:spcBef>
                    <a:spcPts val="1200"/>
                  </a:spcBef>
                  <a:spcAft>
                    <a:spcPts val="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5 × 3.2 + 3.2 × 3 = 2.5 × 4 × 3.2 </a:t>
                </a:r>
              </a:p>
              <a:p>
                <a:pPr marL="342900" indent="-342900">
                  <a:lnSpc>
                    <a:spcPct val="150000"/>
                  </a:lnSpc>
                  <a:spcBef>
                    <a:spcPts val="1200"/>
                  </a:spcBef>
                  <a:spcAft>
                    <a:spcPts val="0"/>
                  </a:spcAft>
                  <a:buFont typeface="+mj-lt"/>
                  <a:buAutoNum type="alphaLcParenR"/>
                </a:pPr>
                <a:r>
                  <a:rPr lang="pl-PL" sz="1800" dirty="0">
                    <a:effectLst/>
                    <a:latin typeface="+mj-lt"/>
                    <a:ea typeface="Calibri" panose="020F0502020204030204" pitchFamily="34" charset="0"/>
                    <a:cs typeface="Times New Roman" panose="02020603050405020304" pitchFamily="18" charset="0"/>
                  </a:rPr>
                  <a:t>2</a:t>
                </a:r>
                <a:r>
                  <a:rPr lang="en-GB" sz="1800" dirty="0">
                    <a:effectLst/>
                    <a:latin typeface="+mj-lt"/>
                    <a:ea typeface="Calibri" panose="020F0502020204030204" pitchFamily="34" charset="0"/>
                    <a:cs typeface="Times New Roman" panose="02020603050405020304" pitchFamily="18" charset="0"/>
                  </a:rPr>
                  <a:t> ×</a:t>
                </a:r>
                <a:r>
                  <a:rPr lang="pl-PL" sz="1800" dirty="0">
                    <a:effectLst/>
                    <a:latin typeface="+mj-lt"/>
                    <a:ea typeface="Calibri" panose="020F0502020204030204" pitchFamily="34" charset="0"/>
                    <a:cs typeface="Times New Roman" panose="02020603050405020304" pitchFamily="18" charset="0"/>
                  </a:rPr>
                  <a:t> (17</a:t>
                </a:r>
                <a:r>
                  <a:rPr lang="en-GB" sz="1800" dirty="0">
                    <a:effectLst/>
                    <a:latin typeface="+mj-lt"/>
                    <a:ea typeface="Calibri" panose="020F0502020204030204" pitchFamily="34" charset="0"/>
                    <a:cs typeface="Times New Roman" panose="02020603050405020304" pitchFamily="18" charset="0"/>
                  </a:rPr>
                  <a:t> ×</a:t>
                </a:r>
                <a:r>
                  <a:rPr lang="pl-PL" sz="1800" dirty="0">
                    <a:effectLst/>
                    <a:latin typeface="+mj-lt"/>
                    <a:ea typeface="Calibri" panose="020F0502020204030204" pitchFamily="34" charset="0"/>
                    <a:cs typeface="Times New Roman" panose="02020603050405020304" pitchFamily="18" charset="0"/>
                  </a:rPr>
                  <a:t> 3.2 + 1.8 </a:t>
                </a:r>
                <a:r>
                  <a:rPr lang="en-GB" sz="1800" dirty="0">
                    <a:effectLst/>
                    <a:latin typeface="+mj-lt"/>
                    <a:ea typeface="Calibri" panose="020F0502020204030204" pitchFamily="34" charset="0"/>
                    <a:cs typeface="Times New Roman" panose="02020603050405020304" pitchFamily="18" charset="0"/>
                  </a:rPr>
                  <a:t>× </a:t>
                </a:r>
                <a:r>
                  <a:rPr lang="pl-PL" sz="1800" dirty="0">
                    <a:effectLst/>
                    <a:latin typeface="+mj-lt"/>
                    <a:ea typeface="Calibri" panose="020F0502020204030204" pitchFamily="34" charset="0"/>
                    <a:cs typeface="Times New Roman" panose="02020603050405020304" pitchFamily="18" charset="0"/>
                  </a:rPr>
                  <a:t>17) = 17</a:t>
                </a:r>
                <a:r>
                  <a:rPr lang="pl-PL" sz="1800" baseline="30000" dirty="0">
                    <a:effectLst/>
                    <a:latin typeface="+mj-lt"/>
                    <a:ea typeface="Calibri" panose="020F0502020204030204" pitchFamily="34" charset="0"/>
                    <a:cs typeface="Times New Roman" panose="02020603050405020304" pitchFamily="18" charset="0"/>
                  </a:rPr>
                  <a:t>2</a:t>
                </a:r>
                <a:r>
                  <a:rPr lang="pl-PL" sz="1800" dirty="0">
                    <a:effectLst/>
                    <a:latin typeface="+mj-lt"/>
                    <a:ea typeface="Calibri" panose="020F0502020204030204" pitchFamily="34" charset="0"/>
                    <a:cs typeface="Times New Roman" panose="02020603050405020304" pitchFamily="18" charset="0"/>
                  </a:rPr>
                  <a:t> − (7</a:t>
                </a:r>
                <a:r>
                  <a:rPr lang="en-GB" sz="1800" dirty="0">
                    <a:effectLst/>
                    <a:latin typeface="+mj-lt"/>
                    <a:ea typeface="Calibri" panose="020F0502020204030204" pitchFamily="34" charset="0"/>
                    <a:cs typeface="Times New Roman" panose="02020603050405020304" pitchFamily="18" charset="0"/>
                  </a:rPr>
                  <a:t> ×</a:t>
                </a:r>
                <a:r>
                  <a:rPr lang="pl-PL" sz="1800" dirty="0">
                    <a:effectLst/>
                    <a:latin typeface="+mj-lt"/>
                    <a:ea typeface="Calibri" panose="020F0502020204030204" pitchFamily="34" charset="0"/>
                    <a:cs typeface="Times New Roman" panose="02020603050405020304" pitchFamily="18" charset="0"/>
                  </a:rPr>
                  <a:t> 17)</a:t>
                </a:r>
                <a:endParaRPr lang="en-GB" sz="1800" dirty="0">
                  <a:effectLst/>
                  <a:latin typeface="+mj-lt"/>
                  <a:ea typeface="Calibri" panose="020F0502020204030204" pitchFamily="34" charset="0"/>
                  <a:cs typeface="Times New Roman" panose="02020603050405020304" pitchFamily="18" charset="0"/>
                </a:endParaRPr>
              </a:p>
              <a:p>
                <a:pPr marL="342900" indent="-342900">
                  <a:lnSpc>
                    <a:spcPct val="150000"/>
                  </a:lnSpc>
                  <a:spcBef>
                    <a:spcPts val="1200"/>
                  </a:spcBef>
                  <a:spcAft>
                    <a:spcPts val="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7 </a:t>
                </a:r>
                <a:r>
                  <a:rPr lang="en-GB" sz="1800" dirty="0">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(3 + 0.2) − 3.2 </a:t>
                </a:r>
                <a:r>
                  <a:rPr lang="en-GB" sz="1800" dirty="0">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2 + −3.2(1.75 + </a:t>
                </a:r>
                <a14:m>
                  <m:oMath xmlns:m="http://schemas.openxmlformats.org/officeDocument/2006/math">
                    <m:r>
                      <a:rPr lang="en-GB" sz="1800" b="0" i="0" smtClean="0">
                        <a:effectLst/>
                        <a:latin typeface="Cambria Math" panose="02040503050406030204" pitchFamily="18" charset="0"/>
                        <a:ea typeface="Calibri" panose="020F0502020204030204" pitchFamily="34" charset="0"/>
                        <a:cs typeface="Times New Roman" panose="02020603050405020304" pitchFamily="18" charset="0"/>
                      </a:rPr>
                      <m:t>3</m:t>
                    </m:r>
                    <m:box>
                      <m:boxPr>
                        <m:ctrlPr>
                          <a:rPr lang="en-GB" sz="1800" b="0" i="1" smtClean="0">
                            <a:effectLst/>
                            <a:latin typeface="Cambria Math" panose="02040503050406030204" pitchFamily="18" charset="0"/>
                            <a:ea typeface="Calibri" panose="020F0502020204030204" pitchFamily="34" charset="0"/>
                            <a:cs typeface="Times New Roman" panose="02020603050405020304" pitchFamily="18" charset="0"/>
                          </a:rPr>
                        </m:ctrlPr>
                      </m:boxPr>
                      <m:e>
                        <m:argPr>
                          <m:argSz m:val="-1"/>
                        </m:argPr>
                        <m:f>
                          <m:fPr>
                            <m:ctrlPr>
                              <a:rPr lang="en-GB" sz="1800" b="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800" b="0" i="0"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800" b="0" i="0" smtClean="0">
                                <a:effectLst/>
                                <a:latin typeface="Cambria Math" panose="02040503050406030204" pitchFamily="18" charset="0"/>
                                <a:ea typeface="Calibri" panose="020F0502020204030204" pitchFamily="34" charset="0"/>
                                <a:cs typeface="Times New Roman" panose="02020603050405020304" pitchFamily="18" charset="0"/>
                              </a:rPr>
                              <m:t>4</m:t>
                            </m:r>
                          </m:den>
                        </m:f>
                      </m:e>
                    </m:box>
                  </m:oMath>
                </a14:m>
                <a:r>
                  <a:rPr lang="en-GB" sz="1800" dirty="0">
                    <a:latin typeface="+mj-lt"/>
                    <a:ea typeface="Calibri" panose="020F0502020204030204" pitchFamily="34" charset="0"/>
                    <a:cs typeface="Times New Roman" panose="02020603050405020304" pitchFamily="18" charset="0"/>
                  </a:rPr>
                  <a:t>) + 1.8 = 3</a:t>
                </a:r>
                <a:r>
                  <a:rPr lang="en-GB" sz="1800" dirty="0">
                    <a:ea typeface="Calibri" panose="020F0502020204030204" pitchFamily="34" charset="0"/>
                    <a:cs typeface="Times New Roman" panose="02020603050405020304" pitchFamily="18" charset="0"/>
                  </a:rPr>
                  <a:t> ×</a:t>
                </a:r>
                <a:r>
                  <a:rPr lang="en-GB" sz="1800" dirty="0">
                    <a:latin typeface="+mj-lt"/>
                    <a:ea typeface="Calibri" panose="020F0502020204030204" pitchFamily="34" charset="0"/>
                    <a:cs typeface="Times New Roman" panose="02020603050405020304" pitchFamily="18" charset="0"/>
                  </a:rPr>
                  <a:t> 1.8 ÷ 3</a:t>
                </a:r>
              </a:p>
              <a:p>
                <a:pPr marL="342900" lvl="0" indent="-342900">
                  <a:spcBef>
                    <a:spcPts val="800"/>
                  </a:spcBef>
                  <a:spcAft>
                    <a:spcPts val="800"/>
                  </a:spcAft>
                  <a:buFont typeface="+mj-lt"/>
                  <a:buAutoNum type="alphaLcParenR"/>
                </a:pPr>
                <a:endParaRPr lang="en-GB" sz="1800" dirty="0">
                  <a:effectLst/>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1F2530E-A377-488B-B083-CA6BB6CCA7E1}"/>
                  </a:ext>
                </a:extLst>
              </p:cNvPr>
              <p:cNvSpPr txBox="1">
                <a:spLocks noRot="1" noChangeAspect="1" noMove="1" noResize="1" noEditPoints="1" noAdjustHandles="1" noChangeArrowheads="1" noChangeShapeType="1" noTextEdit="1"/>
              </p:cNvSpPr>
              <p:nvPr/>
            </p:nvSpPr>
            <p:spPr>
              <a:xfrm>
                <a:off x="355577" y="2180327"/>
                <a:ext cx="6532509" cy="2928302"/>
              </a:xfrm>
              <a:prstGeom prst="rect">
                <a:avLst/>
              </a:prstGeom>
              <a:blipFill>
                <a:blip r:embed="rId4"/>
                <a:stretch>
                  <a:fillRect l="-746" t="-125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410927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Examples 1, 2 and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484784"/>
            <a:ext cx="4891318" cy="417646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This key idea, including all of the examples, is discussed in video 4 of the </a:t>
            </a:r>
            <a:r>
              <a:rPr lang="en-GB" sz="2400" dirty="0">
                <a:hlinkClick r:id="rId4"/>
              </a:rPr>
              <a:t>Insights from experienced teachers</a:t>
            </a:r>
            <a:r>
              <a:rPr lang="en-GB" sz="2400" dirty="0"/>
              <a:t>. How do their reflections compare with your experience?</a:t>
            </a:r>
          </a:p>
        </p:txBody>
      </p:sp>
      <p:sp>
        <p:nvSpPr>
          <p:cNvPr id="7" name="Title 1">
            <a:extLst>
              <a:ext uri="{FF2B5EF4-FFF2-40B4-BE49-F238E27FC236}">
                <a16:creationId xmlns:a16="http://schemas.microsoft.com/office/drawing/2014/main" id="{858281D6-E34F-419C-A7B5-5FC51CDE100A}"/>
              </a:ext>
            </a:extLst>
          </p:cNvPr>
          <p:cNvSpPr>
            <a:spLocks noGrp="1"/>
          </p:cNvSpPr>
          <p:nvPr>
            <p:ph type="title"/>
          </p:nvPr>
        </p:nvSpPr>
        <p:spPr>
          <a:xfrm>
            <a:off x="116849" y="443915"/>
            <a:ext cx="10593151" cy="426170"/>
          </a:xfrm>
        </p:spPr>
        <p:txBody>
          <a:bodyPr/>
          <a:lstStyle/>
          <a:p>
            <a:r>
              <a:rPr lang="en-GB" sz="2000" b="1" dirty="0"/>
              <a:t>Identify relationships so that known facts can be used to simplify calculations</a:t>
            </a:r>
            <a:endParaRPr lang="en-GB" b="1" dirty="0"/>
          </a:p>
        </p:txBody>
      </p:sp>
      <p:sp>
        <p:nvSpPr>
          <p:cNvPr id="10" name="Content Placeholder 2">
            <a:extLst>
              <a:ext uri="{FF2B5EF4-FFF2-40B4-BE49-F238E27FC236}">
                <a16:creationId xmlns:a16="http://schemas.microsoft.com/office/drawing/2014/main" id="{F4EE147A-DBD0-478D-884F-A587D989E7D7}"/>
              </a:ext>
            </a:extLst>
          </p:cNvPr>
          <p:cNvSpPr txBox="1">
            <a:spLocks/>
          </p:cNvSpPr>
          <p:nvPr/>
        </p:nvSpPr>
        <p:spPr>
          <a:xfrm>
            <a:off x="479375" y="1741532"/>
            <a:ext cx="634193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EE7045D-9FF1-4C8D-B7EC-18CC4052218B}"/>
              </a:ext>
            </a:extLst>
          </p:cNvPr>
          <p:cNvPicPr>
            <a:picLocks noChangeAspect="1"/>
          </p:cNvPicPr>
          <p:nvPr/>
        </p:nvPicPr>
        <p:blipFill>
          <a:blip r:embed="rId5"/>
          <a:stretch>
            <a:fillRect/>
          </a:stretch>
        </p:blipFill>
        <p:spPr>
          <a:xfrm>
            <a:off x="633596" y="2059324"/>
            <a:ext cx="6095999" cy="3212123"/>
          </a:xfrm>
          <a:prstGeom prst="rect">
            <a:avLst/>
          </a:prstGeom>
        </p:spPr>
      </p:pic>
    </p:spTree>
    <p:custDataLst>
      <p:tags r:id="rId1"/>
    </p:custDataLst>
    <p:extLst>
      <p:ext uri="{BB962C8B-B14F-4D97-AF65-F5344CB8AC3E}">
        <p14:creationId xmlns:p14="http://schemas.microsoft.com/office/powerpoint/2010/main" val="953170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a:xfrm>
            <a:off x="302628" y="260648"/>
            <a:ext cx="10972800" cy="982117"/>
          </a:xfrm>
        </p:spPr>
        <p:txBody>
          <a:bodyPr>
            <a:normAutofit/>
          </a:bodyPr>
          <a:lstStyle/>
          <a:p>
            <a:r>
              <a:rPr lang="en-GB" sz="3200" dirty="0"/>
              <a:t>Key vocabulary (1)</a:t>
            </a:r>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335360" y="1027525"/>
              <a:ext cx="11521280" cy="4802950"/>
            </p:xfrm>
            <a:graphic>
              <a:graphicData uri="http://schemas.openxmlformats.org/drawingml/2006/table">
                <a:tbl>
                  <a:tblPr firstRow="1" bandRow="1">
                    <a:tableStyleId>{E8B1032C-EA38-4F05-BA0D-38AFFFC7BED3}</a:tableStyleId>
                  </a:tblPr>
                  <a:tblGrid>
                    <a:gridCol w="1152128">
                      <a:extLst>
                        <a:ext uri="{9D8B030D-6E8A-4147-A177-3AD203B41FA5}">
                          <a16:colId xmlns:a16="http://schemas.microsoft.com/office/drawing/2014/main" val="2438572298"/>
                        </a:ext>
                      </a:extLst>
                    </a:gridCol>
                    <a:gridCol w="10369152">
                      <a:extLst>
                        <a:ext uri="{9D8B030D-6E8A-4147-A177-3AD203B41FA5}">
                          <a16:colId xmlns:a16="http://schemas.microsoft.com/office/drawing/2014/main" val="1416496605"/>
                        </a:ext>
                      </a:extLst>
                    </a:gridCol>
                  </a:tblGrid>
                  <a:tr h="370840">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746032">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associative</a:t>
                          </a:r>
                        </a:p>
                      </a:txBody>
                      <a:tcPr marL="68580" marR="68580" marT="0" marB="0"/>
                    </a:tc>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on a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 is associative if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in the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Addition of real numbers is associative, which means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It follows that, for example, 1 + (2 + 3) = (1 + 2) + 3.</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Similarly, multiplication is associative.</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Subtraction and division are not associative because 1 − (2 − 3) = 1 − (−1) = 2, whereas (1 − 2) − 3 = (−1) − 3 = −4 and 1 ÷ (2 ÷ 3) = 1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2</m:t>
                                  </m:r>
                                </m:num>
                                <m:den>
                                  <m:r>
                                    <a:rPr lang="en-GB" sz="14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3</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whereas (1 ÷ 2) ÷ 3 = </a:t>
                          </a:r>
                          <a14:m>
                            <m:oMath xmlns:m="http://schemas.openxmlformats.org/officeDocument/2006/math">
                              <m:d>
                                <m:dPr>
                                  <m:ctrlPr>
                                    <a:rPr lang="en-GB" sz="1400" i="1" smtClean="0">
                                      <a:solidFill>
                                        <a:srgbClr val="585858"/>
                                      </a:solidFill>
                                      <a:effectLst/>
                                      <a:latin typeface="Cambria Math" panose="02040503050406030204" pitchFamily="18" charset="0"/>
                                      <a:cs typeface="Times New Roman" panose="02020603050405020304" pitchFamily="18" charset="0"/>
                                    </a:rPr>
                                  </m:ctrlPr>
                                </m:dPr>
                                <m:e>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e>
                              </m:d>
                            </m:oMath>
                          </a14:m>
                          <a:r>
                            <a:rPr lang="en-GB" sz="1400" dirty="0">
                              <a:solidFill>
                                <a:srgbClr val="585858"/>
                              </a:solidFill>
                              <a:effectLst/>
                              <a:latin typeface="+mn-lt"/>
                              <a:ea typeface="Calibri" panose="020F0502020204030204" pitchFamily="34" charset="0"/>
                              <a:cs typeface="Times New Roman" panose="02020603050405020304" pitchFamily="18" charset="0"/>
                            </a:rPr>
                            <a:t> ÷ 3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6</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719448778"/>
                      </a:ext>
                    </a:extLst>
                  </a:tr>
                  <a:tr h="471678">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on a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3 = 3 × 2.</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78949882"/>
                      </a:ext>
                    </a:extLst>
                  </a:tr>
                  <a:tr h="471678">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distributive</a:t>
                          </a:r>
                        </a:p>
                      </a:txBody>
                      <a:tcPr marL="68580" marR="68580" marT="0" marB="0"/>
                    </a:tc>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One binary operation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on a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 is distributive over another binary operation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on that set if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For the set of real numbers, multiplication is distributive over addition and subtraction since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ac</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real numbers. It follows that 4(50 + 6) = (4 × 50) + (4 × 6) and 4 × (50 − 2) = (4 × 50) − (4 × 2).</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For division,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m:t>
                                  </m:r>
                                  <m:r>
                                    <a:rPr lang="en-GB" sz="1400" b="0" i="1" smtClean="0">
                                      <a:solidFill>
                                        <a:srgbClr val="585858"/>
                                      </a:solidFill>
                                      <a:effectLst/>
                                      <a:latin typeface="Cambria Math" panose="02040503050406030204" pitchFamily="18" charset="0"/>
                                      <a:cs typeface="Times New Roman" panose="02020603050405020304" pitchFamily="18" charset="0"/>
                                    </a:rPr>
                                    <m:t>𝑎</m:t>
                                  </m:r>
                                  <m:r>
                                    <a:rPr lang="en-GB" sz="1400" b="0" i="1" smtClean="0">
                                      <a:solidFill>
                                        <a:srgbClr val="585858"/>
                                      </a:solidFill>
                                      <a:effectLst/>
                                      <a:latin typeface="Cambria Math" panose="02040503050406030204" pitchFamily="18" charset="0"/>
                                      <a:cs typeface="Times New Roman" panose="02020603050405020304" pitchFamily="18" charset="0"/>
                                    </a:rPr>
                                    <m:t>+</m:t>
                                  </m:r>
                                  <m:r>
                                    <a:rPr lang="en-GB" sz="1400" b="0" i="1" smtClean="0">
                                      <a:solidFill>
                                        <a:srgbClr val="585858"/>
                                      </a:solidFill>
                                      <a:effectLst/>
                                      <a:latin typeface="Cambria Math" panose="02040503050406030204" pitchFamily="18" charset="0"/>
                                      <a:cs typeface="Times New Roman" panose="02020603050405020304" pitchFamily="18" charset="0"/>
                                    </a:rPr>
                                    <m:t>𝑏</m:t>
                                  </m:r>
                                  <m:r>
                                    <a:rPr lang="en-GB" sz="1400" b="0" i="1" smtClean="0">
                                      <a:solidFill>
                                        <a:srgbClr val="585858"/>
                                      </a:solidFill>
                                      <a:effectLst/>
                                      <a:latin typeface="Cambria Math" panose="02040503050406030204" pitchFamily="18" charset="0"/>
                                      <a:cs typeface="Times New Roman" panose="02020603050405020304" pitchFamily="18" charset="0"/>
                                    </a:rPr>
                                    <m:t>)</m:t>
                                  </m:r>
                                </m:num>
                                <m:den>
                                  <m:r>
                                    <a:rPr lang="en-GB" sz="1400" b="0" i="1" smtClean="0">
                                      <a:solidFill>
                                        <a:srgbClr val="585858"/>
                                      </a:solidFill>
                                      <a:effectLst/>
                                      <a:latin typeface="Cambria Math" panose="02040503050406030204" pitchFamily="18" charset="0"/>
                                      <a:cs typeface="Times New Roman" panose="02020603050405020304" pitchFamily="18" charset="0"/>
                                    </a:rPr>
                                    <m:t>𝑐</m:t>
                                  </m:r>
                                </m:den>
                              </m:f>
                              <m:r>
                                <a:rPr lang="en-GB" sz="14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𝑎</m:t>
                                  </m:r>
                                </m:num>
                                <m:den>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den>
                              </m:f>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𝑏</m:t>
                                  </m:r>
                                </m:num>
                                <m:den>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(division is distributive over addition), but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𝑐</m:t>
                                  </m:r>
                                </m:num>
                                <m:den>
                                  <m:r>
                                    <a:rPr lang="en-GB" sz="1400" b="0" i="1" smtClean="0">
                                      <a:solidFill>
                                        <a:srgbClr val="585858"/>
                                      </a:solidFill>
                                      <a:effectLst/>
                                      <a:latin typeface="Cambria Math" panose="02040503050406030204" pitchFamily="18" charset="0"/>
                                      <a:cs typeface="Times New Roman" panose="02020603050405020304" pitchFamily="18" charset="0"/>
                                    </a:rPr>
                                    <m:t>(</m:t>
                                  </m:r>
                                  <m:r>
                                    <a:rPr lang="en-GB" sz="1400" b="0" i="1" smtClean="0">
                                      <a:solidFill>
                                        <a:srgbClr val="585858"/>
                                      </a:solidFill>
                                      <a:effectLst/>
                                      <a:latin typeface="Cambria Math" panose="02040503050406030204" pitchFamily="18" charset="0"/>
                                      <a:cs typeface="Times New Roman" panose="02020603050405020304" pitchFamily="18" charset="0"/>
                                    </a:rPr>
                                    <m:t>𝑎</m:t>
                                  </m:r>
                                  <m:r>
                                    <a:rPr lang="en-GB" sz="1400" b="0" i="1" smtClean="0">
                                      <a:solidFill>
                                        <a:srgbClr val="585858"/>
                                      </a:solidFill>
                                      <a:effectLst/>
                                      <a:latin typeface="Cambria Math" panose="02040503050406030204" pitchFamily="18" charset="0"/>
                                      <a:cs typeface="Times New Roman" panose="02020603050405020304" pitchFamily="18" charset="0"/>
                                    </a:rPr>
                                    <m:t>+</m:t>
                                  </m:r>
                                  <m:r>
                                    <a:rPr lang="en-GB" sz="1400" b="0" i="1" smtClean="0">
                                      <a:solidFill>
                                        <a:srgbClr val="585858"/>
                                      </a:solidFill>
                                      <a:effectLst/>
                                      <a:latin typeface="Cambria Math" panose="02040503050406030204" pitchFamily="18" charset="0"/>
                                      <a:cs typeface="Times New Roman" panose="02020603050405020304" pitchFamily="18" charset="0"/>
                                    </a:rPr>
                                    <m:t>𝑏</m:t>
                                  </m:r>
                                  <m:r>
                                    <a:rPr lang="en-GB" sz="1400" b="0" i="1" smtClean="0">
                                      <a:solidFill>
                                        <a:srgbClr val="585858"/>
                                      </a:solidFill>
                                      <a:effectLst/>
                                      <a:latin typeface="Cambria Math" panose="02040503050406030204" pitchFamily="18" charset="0"/>
                                      <a:cs typeface="Times New Roman" panose="02020603050405020304" pitchFamily="18" charset="0"/>
                                    </a:rPr>
                                    <m:t>)</m:t>
                                  </m:r>
                                </m:den>
                              </m:f>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num>
                                <m:den>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𝑎</m:t>
                                  </m:r>
                                </m:den>
                              </m:f>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num>
                                <m:den>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𝑏</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(addition is not distributive over division).</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Addition, subtraction and division are not distributive over other number operations.</a:t>
                          </a:r>
                        </a:p>
                      </a:txBody>
                      <a:tcPr marL="68580" marR="68580" marT="0" marB="0"/>
                    </a:tc>
                    <a:extLst>
                      <a:ext uri="{0D108BD9-81ED-4DB2-BD59-A6C34878D82A}">
                        <a16:rowId xmlns:a16="http://schemas.microsoft.com/office/drawing/2014/main" val="2755903003"/>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375389778"/>
                  </p:ext>
                </p:extLst>
              </p:nvPr>
            </p:nvGraphicFramePr>
            <p:xfrm>
              <a:off x="335360" y="1027525"/>
              <a:ext cx="11521280" cy="4802950"/>
            </p:xfrm>
            <a:graphic>
              <a:graphicData uri="http://schemas.openxmlformats.org/drawingml/2006/table">
                <a:tbl>
                  <a:tblPr firstRow="1" bandRow="1">
                    <a:tableStyleId>{E8B1032C-EA38-4F05-BA0D-38AFFFC7BED3}</a:tableStyleId>
                  </a:tblPr>
                  <a:tblGrid>
                    <a:gridCol w="1152128">
                      <a:extLst>
                        <a:ext uri="{9D8B030D-6E8A-4147-A177-3AD203B41FA5}">
                          <a16:colId xmlns:a16="http://schemas.microsoft.com/office/drawing/2014/main" val="2438572298"/>
                        </a:ext>
                      </a:extLst>
                    </a:gridCol>
                    <a:gridCol w="10369152">
                      <a:extLst>
                        <a:ext uri="{9D8B030D-6E8A-4147-A177-3AD203B41FA5}">
                          <a16:colId xmlns:a16="http://schemas.microsoft.com/office/drawing/2014/main" val="1416496605"/>
                        </a:ext>
                      </a:extLst>
                    </a:gridCol>
                  </a:tblGrid>
                  <a:tr h="370840">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1690878">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associative</a:t>
                          </a:r>
                        </a:p>
                      </a:txBody>
                      <a:tcPr marL="68580" marR="68580" marT="0" marB="0"/>
                    </a:tc>
                    <a:tc>
                      <a:txBody>
                        <a:bodyPr/>
                        <a:lstStyle/>
                        <a:p>
                          <a:endParaRPr lang="en-US"/>
                        </a:p>
                      </a:txBody>
                      <a:tcPr marL="68580" marR="68580" marT="0" marB="0">
                        <a:blipFill>
                          <a:blip r:embed="rId2"/>
                          <a:stretch>
                            <a:fillRect l="-11229" t="-22662" r="-235" b="-168345"/>
                          </a:stretch>
                        </a:blipFill>
                      </a:tcPr>
                    </a:tc>
                    <a:extLst>
                      <a:ext uri="{0D108BD9-81ED-4DB2-BD59-A6C34878D82A}">
                        <a16:rowId xmlns:a16="http://schemas.microsoft.com/office/drawing/2014/main" val="2719448778"/>
                      </a:ext>
                    </a:extLst>
                  </a:tr>
                  <a:tr h="1056640">
                    <a:tc>
                      <a:txBody>
                        <a:bodyPr/>
                        <a:lstStyle/>
                        <a:p>
                          <a:pPr>
                            <a:spcBef>
                              <a:spcPts val="400"/>
                            </a:spcBef>
                            <a:spcAft>
                              <a:spcPts val="400"/>
                            </a:spcAft>
                          </a:pPr>
                          <a:r>
                            <a:rPr lang="en-GB" sz="1400">
                              <a:solidFill>
                                <a:srgbClr val="585858"/>
                              </a:solidFill>
                              <a:effectLst/>
                              <a:latin typeface="+mn-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on a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3 = 3 × 2.</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78949882"/>
                      </a:ext>
                    </a:extLst>
                  </a:tr>
                  <a:tr h="1684592">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distributive</a:t>
                          </a:r>
                        </a:p>
                      </a:txBody>
                      <a:tcPr marL="68580" marR="68580" marT="0" marB="0"/>
                    </a:tc>
                    <a:tc>
                      <a:txBody>
                        <a:bodyPr/>
                        <a:lstStyle/>
                        <a:p>
                          <a:endParaRPr lang="en-US"/>
                        </a:p>
                      </a:txBody>
                      <a:tcPr marL="68580" marR="68580" marT="0" marB="0">
                        <a:blipFill>
                          <a:blip r:embed="rId2"/>
                          <a:stretch>
                            <a:fillRect l="-11229" t="-185560" r="-235" b="-6498"/>
                          </a:stretch>
                        </a:blipFill>
                      </a:tcPr>
                    </a:tc>
                    <a:extLst>
                      <a:ext uri="{0D108BD9-81ED-4DB2-BD59-A6C34878D82A}">
                        <a16:rowId xmlns:a16="http://schemas.microsoft.com/office/drawing/2014/main" val="2755903003"/>
                      </a:ext>
                    </a:extLst>
                  </a:tr>
                </a:tbl>
              </a:graphicData>
            </a:graphic>
          </p:graphicFrame>
        </mc:Fallback>
      </mc:AlternateContent>
    </p:spTree>
    <p:extLst>
      <p:ext uri="{BB962C8B-B14F-4D97-AF65-F5344CB8AC3E}">
        <p14:creationId xmlns:p14="http://schemas.microsoft.com/office/powerpoint/2010/main" val="2643816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a:xfrm>
            <a:off x="335360" y="353327"/>
            <a:ext cx="10972800" cy="982117"/>
          </a:xfrm>
        </p:spPr>
        <p:txBody>
          <a:bodyPr>
            <a:normAutofit/>
          </a:bodyPr>
          <a:lstStyle/>
          <a:p>
            <a:r>
              <a:rPr lang="en-GB" sz="3200" dirty="0"/>
              <a:t>Key vocabulary (2)</a:t>
            </a:r>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335360" y="1340768"/>
              <a:ext cx="11521280" cy="3528393"/>
            </p:xfrm>
            <a:graphic>
              <a:graphicData uri="http://schemas.openxmlformats.org/drawingml/2006/table">
                <a:tbl>
                  <a:tblPr firstRow="1" bandRow="1">
                    <a:tableStyleId>{E8B1032C-EA38-4F05-BA0D-38AFFFC7BED3}</a:tableStyleId>
                  </a:tblPr>
                  <a:tblGrid>
                    <a:gridCol w="1477499">
                      <a:extLst>
                        <a:ext uri="{9D8B030D-6E8A-4147-A177-3AD203B41FA5}">
                          <a16:colId xmlns:a16="http://schemas.microsoft.com/office/drawing/2014/main" val="2438572298"/>
                        </a:ext>
                      </a:extLst>
                    </a:gridCol>
                    <a:gridCol w="10043781">
                      <a:extLst>
                        <a:ext uri="{9D8B030D-6E8A-4147-A177-3AD203B41FA5}">
                          <a16:colId xmlns:a16="http://schemas.microsoft.com/office/drawing/2014/main" val="1416496605"/>
                        </a:ext>
                      </a:extLst>
                    </a:gridCol>
                  </a:tblGrid>
                  <a:tr h="389119">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494928">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multiplicative identity</a:t>
                          </a:r>
                        </a:p>
                      </a:txBody>
                      <a:tcPr marL="68580" marR="68580" marT="0" marB="0"/>
                    </a:tc>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multiplicative identity (i.e. the identity for multiplication and division) is 1.</a:t>
                          </a:r>
                        </a:p>
                      </a:txBody>
                      <a:tcPr marL="68580" marR="68580" marT="0" marB="0"/>
                    </a:tc>
                    <a:extLst>
                      <a:ext uri="{0D108BD9-81ED-4DB2-BD59-A6C34878D82A}">
                        <a16:rowId xmlns:a16="http://schemas.microsoft.com/office/drawing/2014/main" val="78949882"/>
                      </a:ext>
                    </a:extLst>
                  </a:tr>
                  <a:tr h="1455400">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rational number</a:t>
                          </a:r>
                        </a:p>
                      </a:txBody>
                      <a:tcPr marL="68580" marR="68580" marT="0" marB="0"/>
                    </a:tc>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A number that is an integer or that can be expressed as a fraction whose numerator and denominator are integers, and whose denominator is not zero.</a:t>
                          </a:r>
                        </a:p>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Examples: −1,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kern="1200" smtClean="0">
                                      <a:solidFill>
                                        <a:srgbClr val="585858"/>
                                      </a:solidFill>
                                      <a:effectLst/>
                                      <a:latin typeface="Cambria Math" panose="02040503050406030204" pitchFamily="18" charset="0"/>
                                      <a:cs typeface="Times New Roman" panose="02020603050405020304" pitchFamily="18" charset="0"/>
                                    </a:rPr>
                                    <m:t>1</m:t>
                                  </m:r>
                                </m:num>
                                <m:den>
                                  <m:r>
                                    <a:rPr lang="en-GB" sz="1400" kern="1200" smtClean="0">
                                      <a:solidFill>
                                        <a:srgbClr val="585858"/>
                                      </a:solidFill>
                                      <a:effectLst/>
                                      <a:latin typeface="Cambria Math" panose="02040503050406030204" pitchFamily="18" charset="0"/>
                                      <a:cs typeface="Times New Roman" panose="02020603050405020304" pitchFamily="18" charset="0"/>
                                    </a:rPr>
                                    <m:t>3</m:t>
                                  </m:r>
                                </m:den>
                              </m:f>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kern="1200" smtClean="0">
                                      <a:solidFill>
                                        <a:srgbClr val="585858"/>
                                      </a:solidFill>
                                      <a:effectLst/>
                                      <a:latin typeface="Cambria Math" panose="02040503050406030204" pitchFamily="18" charset="0"/>
                                      <a:cs typeface="Times New Roman" panose="02020603050405020304" pitchFamily="18" charset="0"/>
                                    </a:rPr>
                                    <m:t>3</m:t>
                                  </m:r>
                                </m:num>
                                <m:den>
                                  <m:r>
                                    <a:rPr lang="en-GB" sz="1400" kern="1200" smtClean="0">
                                      <a:solidFill>
                                        <a:srgbClr val="585858"/>
                                      </a:solidFill>
                                      <a:effectLst/>
                                      <a:latin typeface="Cambria Math" panose="02040503050406030204" pitchFamily="18" charset="0"/>
                                      <a:cs typeface="Times New Roman" panose="02020603050405020304" pitchFamily="18" charset="0"/>
                                    </a:rPr>
                                    <m:t>5</m:t>
                                  </m:r>
                                </m:den>
                              </m:f>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9, 235. </a:t>
                          </a:r>
                        </a:p>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Rational numbers, when expressed as decimals, are recurring decimals or finite (terminating) decimals. Numbers that are not rational are irrational. Irrational numbers include </a:t>
                          </a:r>
                          <a14:m>
                            <m:oMath xmlns:m="http://schemas.openxmlformats.org/officeDocument/2006/math">
                              <m:rad>
                                <m:radPr>
                                  <m:degHide m:val="on"/>
                                  <m:ctrlPr>
                                    <a:rPr lang="en-GB" sz="1400" i="1" kern="1200" smtClean="0">
                                      <a:solidFill>
                                        <a:srgbClr val="585858"/>
                                      </a:solidFill>
                                      <a:effectLst/>
                                      <a:latin typeface="Cambria Math" panose="02040503050406030204" pitchFamily="18" charset="0"/>
                                      <a:cs typeface="Times New Roman" panose="02020603050405020304" pitchFamily="18" charset="0"/>
                                    </a:rPr>
                                  </m:ctrlPr>
                                </m:radPr>
                                <m:deg/>
                                <m:e>
                                  <m:r>
                                    <a:rPr lang="en-GB" sz="1400" b="0" i="1" kern="1200" smtClean="0">
                                      <a:solidFill>
                                        <a:srgbClr val="585858"/>
                                      </a:solidFill>
                                      <a:effectLst/>
                                      <a:latin typeface="Cambria Math" panose="02040503050406030204" pitchFamily="18" charset="0"/>
                                      <a:cs typeface="Times New Roman" panose="02020603050405020304" pitchFamily="18" charset="0"/>
                                    </a:rPr>
                                    <m:t>5</m:t>
                                  </m:r>
                                </m:e>
                              </m:rad>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and </a:t>
                          </a:r>
                          <a14:m>
                            <m:oMath xmlns:m="http://schemas.openxmlformats.org/officeDocument/2006/math">
                              <m: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𝜋</m:t>
                              </m:r>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which produce infinite, non-recurring decimals.</a:t>
                          </a:r>
                        </a:p>
                      </a:txBody>
                      <a:tcPr marL="68580" marR="68580" marT="0" marB="0"/>
                    </a:tc>
                    <a:extLst>
                      <a:ext uri="{0D108BD9-81ED-4DB2-BD59-A6C34878D82A}">
                        <a16:rowId xmlns:a16="http://schemas.microsoft.com/office/drawing/2014/main" val="1093196103"/>
                      </a:ext>
                    </a:extLst>
                  </a:tr>
                  <a:tr h="1188946">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reciprocal</a:t>
                          </a:r>
                        </a:p>
                      </a:txBody>
                      <a:tcPr marL="68580" marR="68580" marT="0" marB="0"/>
                    </a:tc>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The multiplicative inverse of any non-zero number. Any non-zero number multiplied by its reciprocal is equal to 1. In symbols, </a:t>
                          </a:r>
                          <a14:m>
                            <m:oMath xmlns:m="http://schemas.openxmlformats.org/officeDocument/2006/math">
                              <m:r>
                                <a:rPr lang="en-GB" sz="1400" b="0" i="1" kern="120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𝑥</m:t>
                                  </m:r>
                                </m:den>
                              </m:f>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for all </a:t>
                          </a:r>
                          <a14:m>
                            <m:oMath xmlns:m="http://schemas.openxmlformats.org/officeDocument/2006/math">
                              <m:r>
                                <a:rPr lang="en-GB" sz="1400" i="1" kern="1200"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 0.</a:t>
                          </a:r>
                        </a:p>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Multiplying by </a:t>
                          </a:r>
                          <a14:m>
                            <m:oMath xmlns:m="http://schemas.openxmlformats.org/officeDocument/2006/math">
                              <m:f>
                                <m:fPr>
                                  <m:ctrlP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𝑥</m:t>
                                  </m:r>
                                </m:den>
                              </m:f>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is the same as dividing by x, and, since division by zero is not defined, zero has to be excluded from all other numbers that have a reciprocal.</a:t>
                          </a:r>
                        </a:p>
                      </a:txBody>
                      <a:tcPr marL="68580" marR="68580" marT="0" marB="0"/>
                    </a:tc>
                    <a:extLst>
                      <a:ext uri="{0D108BD9-81ED-4DB2-BD59-A6C34878D82A}">
                        <a16:rowId xmlns:a16="http://schemas.microsoft.com/office/drawing/2014/main" val="312640338"/>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826245099"/>
                  </p:ext>
                </p:extLst>
              </p:nvPr>
            </p:nvGraphicFramePr>
            <p:xfrm>
              <a:off x="335360" y="1340768"/>
              <a:ext cx="11521280" cy="3528393"/>
            </p:xfrm>
            <a:graphic>
              <a:graphicData uri="http://schemas.openxmlformats.org/drawingml/2006/table">
                <a:tbl>
                  <a:tblPr firstRow="1" bandRow="1">
                    <a:tableStyleId>{E8B1032C-EA38-4F05-BA0D-38AFFFC7BED3}</a:tableStyleId>
                  </a:tblPr>
                  <a:tblGrid>
                    <a:gridCol w="1477499">
                      <a:extLst>
                        <a:ext uri="{9D8B030D-6E8A-4147-A177-3AD203B41FA5}">
                          <a16:colId xmlns:a16="http://schemas.microsoft.com/office/drawing/2014/main" val="2438572298"/>
                        </a:ext>
                      </a:extLst>
                    </a:gridCol>
                    <a:gridCol w="10043781">
                      <a:extLst>
                        <a:ext uri="{9D8B030D-6E8A-4147-A177-3AD203B41FA5}">
                          <a16:colId xmlns:a16="http://schemas.microsoft.com/office/drawing/2014/main" val="1416496605"/>
                        </a:ext>
                      </a:extLst>
                    </a:gridCol>
                  </a:tblGrid>
                  <a:tr h="389119">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494928">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multiplicative identity</a:t>
                          </a:r>
                        </a:p>
                      </a:txBody>
                      <a:tcPr marL="68580" marR="68580" marT="0" marB="0"/>
                    </a:tc>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multiplicative identity (i.e. the identity for multiplication and division) is 1.</a:t>
                          </a:r>
                        </a:p>
                      </a:txBody>
                      <a:tcPr marL="68580" marR="68580" marT="0" marB="0"/>
                    </a:tc>
                    <a:extLst>
                      <a:ext uri="{0D108BD9-81ED-4DB2-BD59-A6C34878D82A}">
                        <a16:rowId xmlns:a16="http://schemas.microsoft.com/office/drawing/2014/main" val="78949882"/>
                      </a:ext>
                    </a:extLst>
                  </a:tr>
                  <a:tr h="1455400">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rational number</a:t>
                          </a:r>
                        </a:p>
                      </a:txBody>
                      <a:tcPr marL="68580" marR="68580" marT="0" marB="0"/>
                    </a:tc>
                    <a:tc>
                      <a:txBody>
                        <a:bodyPr/>
                        <a:lstStyle/>
                        <a:p>
                          <a:endParaRPr lang="en-US"/>
                        </a:p>
                      </a:txBody>
                      <a:tcPr marL="68580" marR="68580" marT="0" marB="0">
                        <a:blipFill>
                          <a:blip r:embed="rId2"/>
                          <a:stretch>
                            <a:fillRect l="-14806" t="-61250" r="-243" b="-85000"/>
                          </a:stretch>
                        </a:blipFill>
                      </a:tcPr>
                    </a:tc>
                    <a:extLst>
                      <a:ext uri="{0D108BD9-81ED-4DB2-BD59-A6C34878D82A}">
                        <a16:rowId xmlns:a16="http://schemas.microsoft.com/office/drawing/2014/main" val="1093196103"/>
                      </a:ext>
                    </a:extLst>
                  </a:tr>
                  <a:tr h="1188946">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reciprocal</a:t>
                          </a:r>
                        </a:p>
                      </a:txBody>
                      <a:tcPr marL="68580" marR="68580" marT="0" marB="0"/>
                    </a:tc>
                    <a:tc>
                      <a:txBody>
                        <a:bodyPr/>
                        <a:lstStyle/>
                        <a:p>
                          <a:endParaRPr lang="en-US"/>
                        </a:p>
                      </a:txBody>
                      <a:tcPr marL="68580" marR="68580" marT="0" marB="0">
                        <a:blipFill>
                          <a:blip r:embed="rId2"/>
                          <a:stretch>
                            <a:fillRect l="-14806" t="-198462" r="-243" b="-4615"/>
                          </a:stretch>
                        </a:blipFill>
                      </a:tcPr>
                    </a:tc>
                    <a:extLst>
                      <a:ext uri="{0D108BD9-81ED-4DB2-BD59-A6C34878D82A}">
                        <a16:rowId xmlns:a16="http://schemas.microsoft.com/office/drawing/2014/main" val="312640338"/>
                      </a:ext>
                    </a:extLst>
                  </a:tr>
                </a:tbl>
              </a:graphicData>
            </a:graphic>
          </p:graphicFrame>
        </mc:Fallback>
      </mc:AlternateContent>
    </p:spTree>
    <p:extLst>
      <p:ext uri="{BB962C8B-B14F-4D97-AF65-F5344CB8AC3E}">
        <p14:creationId xmlns:p14="http://schemas.microsoft.com/office/powerpoint/2010/main" val="729736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3888432"/>
          </a:xfrm>
        </p:spPr>
        <p:txBody>
          <a:bodyPr/>
          <a:lstStyle/>
          <a:p>
            <a:r>
              <a:rPr lang="en-GB" dirty="0"/>
              <a:t>There are a number of different representations that you may wish to use to support students’ understanding of this key idea. These might include:</a:t>
            </a:r>
          </a:p>
          <a:p>
            <a:endParaRPr lang="en-GB" dirty="0"/>
          </a:p>
        </p:txBody>
      </p:sp>
      <p:sp>
        <p:nvSpPr>
          <p:cNvPr id="9" name="TextBox 8">
            <a:extLst>
              <a:ext uri="{FF2B5EF4-FFF2-40B4-BE49-F238E27FC236}">
                <a16:creationId xmlns:a16="http://schemas.microsoft.com/office/drawing/2014/main" id="{87DBA3AC-E65A-455F-8954-CFDE8A02F5F9}"/>
              </a:ext>
            </a:extLst>
          </p:cNvPr>
          <p:cNvSpPr txBox="1"/>
          <p:nvPr/>
        </p:nvSpPr>
        <p:spPr>
          <a:xfrm>
            <a:off x="581046" y="2108558"/>
            <a:ext cx="8179249" cy="1873846"/>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Arrays and area models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array is a useful image for revealing the commutative and distributive properties of multiplication. When the rectangle has continuous measures for the dimensions, it becomes a useful way of thinking about the product of any two numbers including decimals and fractions. </a:t>
            </a:r>
          </a:p>
        </p:txBody>
      </p:sp>
      <p:pic>
        <p:nvPicPr>
          <p:cNvPr id="10" name="Picture 9">
            <a:extLst>
              <a:ext uri="{FF2B5EF4-FFF2-40B4-BE49-F238E27FC236}">
                <a16:creationId xmlns:a16="http://schemas.microsoft.com/office/drawing/2014/main" id="{5AF97BB4-D714-44CB-A319-932C598671CF}"/>
              </a:ext>
            </a:extLst>
          </p:cNvPr>
          <p:cNvPicPr/>
          <p:nvPr/>
        </p:nvPicPr>
        <p:blipFill>
          <a:blip r:embed="rId3">
            <a:extLst>
              <a:ext uri="{28A0092B-C50C-407E-A947-70E740481C1C}">
                <a14:useLocalDpi xmlns:a14="http://schemas.microsoft.com/office/drawing/2010/main" val="0"/>
              </a:ext>
            </a:extLst>
          </a:blip>
          <a:stretch>
            <a:fillRect/>
          </a:stretch>
        </p:blipFill>
        <p:spPr>
          <a:xfrm>
            <a:off x="7176120" y="2329587"/>
            <a:ext cx="6414679" cy="1930574"/>
          </a:xfrm>
          <a:prstGeom prst="rect">
            <a:avLst/>
          </a:prstGeom>
        </p:spPr>
      </p:pic>
    </p:spTree>
    <p:extLst>
      <p:ext uri="{BB962C8B-B14F-4D97-AF65-F5344CB8AC3E}">
        <p14:creationId xmlns:p14="http://schemas.microsoft.com/office/powerpoint/2010/main" val="444374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96752"/>
            <a:ext cx="10972800" cy="3888432"/>
          </a:xfrm>
        </p:spPr>
        <p:txBody>
          <a:bodyPr>
            <a:noAutofit/>
          </a:bodyPr>
          <a:lstStyle/>
          <a:p>
            <a:pPr marL="0" indent="0">
              <a:buNone/>
            </a:pPr>
            <a:r>
              <a:rPr lang="en-GB" sz="2000" dirty="0"/>
              <a:t>From Upper Key Stage 2, students will bring experience of:</a:t>
            </a:r>
          </a:p>
          <a:p>
            <a:pPr marL="400050"/>
            <a:r>
              <a:rPr lang="en-GB" sz="1800" dirty="0"/>
              <a:t>multiplying multi-digit numbers up to four digits by a two-digit whole number using the formal written method of long multiplication</a:t>
            </a:r>
          </a:p>
          <a:p>
            <a:pPr marL="400050"/>
            <a:r>
              <a:rPr lang="en-GB" sz="1800" dirty="0"/>
              <a:t>dividing numbers up to four digits by a two-digit whole number using the formal written method of long division, and interpreting remainders as whole number remainders, fractions, or by rounding, as appropriate for the context</a:t>
            </a:r>
          </a:p>
          <a:p>
            <a:pPr marL="400050"/>
            <a:r>
              <a:rPr lang="en-GB" sz="1800" dirty="0"/>
              <a:t>dividing numbers up to four digits by a two-digit number using the formal written method of short division where appropriate, and interpreting remainders according to the context</a:t>
            </a:r>
          </a:p>
          <a:p>
            <a:pPr marL="400050"/>
            <a:r>
              <a:rPr lang="en-GB" sz="1800" dirty="0"/>
              <a:t>performing mental calculations, including with mixed operations and large numbers</a:t>
            </a:r>
          </a:p>
          <a:p>
            <a:pPr marL="400050"/>
            <a:r>
              <a:rPr lang="en-GB" sz="1800" dirty="0"/>
              <a:t>using their knowledge of the order of operations to carry out calculations involving the four operations</a:t>
            </a:r>
          </a:p>
          <a:p>
            <a:pPr marL="400050"/>
            <a:r>
              <a:rPr lang="en-GB" sz="1800" dirty="0"/>
              <a:t>solving addition and subtraction multi-step problems in contexts, deciding which operations and methods to use and why </a:t>
            </a:r>
          </a:p>
          <a:p>
            <a:endParaRPr lang="en-GB" dirty="0"/>
          </a:p>
        </p:txBody>
      </p:sp>
    </p:spTree>
    <p:extLst>
      <p:ext uri="{BB962C8B-B14F-4D97-AF65-F5344CB8AC3E}">
        <p14:creationId xmlns:p14="http://schemas.microsoft.com/office/powerpoint/2010/main" val="247392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From Upper Key Stage 2, students will bring experience of:</a:t>
                </a:r>
              </a:p>
              <a:p>
                <a:r>
                  <a:rPr lang="en-GB" sz="1800" dirty="0"/>
                  <a:t>solving problems involving addition, subtraction, multiplication and division</a:t>
                </a:r>
              </a:p>
              <a:p>
                <a:r>
                  <a:rPr lang="en-GB" sz="1800" dirty="0"/>
                  <a:t>using estimation to check answers to calculations and determine, in the context of a problem, an appropriate degree of accuracy</a:t>
                </a:r>
              </a:p>
              <a:p>
                <a:r>
                  <a:rPr lang="en-GB" sz="1800" dirty="0"/>
                  <a:t>adding and subtracting fractions with different denominators and mixed numbers, using the concept of equivalent fractions</a:t>
                </a:r>
              </a:p>
              <a:p>
                <a:r>
                  <a:rPr lang="en-GB" sz="1800" dirty="0"/>
                  <a:t>multiplying simple pairs of proper fractions, writing the answer in its simplest form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4</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2</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8</m:t>
                        </m:r>
                      </m:den>
                    </m:f>
                  </m:oMath>
                </a14:m>
                <a:r>
                  <a:rPr lang="en-GB" sz="1800" dirty="0"/>
                  <a:t>]</a:t>
                </a:r>
              </a:p>
              <a:p>
                <a:r>
                  <a:rPr lang="en-GB" sz="1800" dirty="0"/>
                  <a:t>dividing proper fractions by whole numbers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3</m:t>
                        </m:r>
                      </m:den>
                    </m:f>
                    <m:r>
                      <a:rPr lang="en-GB" sz="180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2=</m:t>
                    </m:r>
                    <m:f>
                      <m:fPr>
                        <m:ctrlPr>
                          <a:rPr lang="en-GB" sz="1800" b="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6</m:t>
                        </m:r>
                      </m:den>
                    </m:f>
                  </m:oMath>
                </a14:m>
                <a:r>
                  <a:rPr lang="en-GB" sz="1800" dirty="0"/>
                  <a:t>]</a:t>
                </a:r>
              </a:p>
              <a:p>
                <a:r>
                  <a:rPr lang="en-GB" sz="1800" dirty="0"/>
                  <a:t>multiplying one-digit numbers with up to two decimal places by whole numbers</a:t>
                </a:r>
              </a:p>
              <a:p>
                <a:r>
                  <a:rPr lang="en-GB" sz="1800" dirty="0"/>
                  <a:t>using written division methods in cases where the answer has up to two decimal places.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96752"/>
                <a:ext cx="10972800" cy="3888432"/>
              </a:xfrm>
              <a:blipFill>
                <a:blip r:embed="rId3"/>
                <a:stretch>
                  <a:fillRect l="-556" t="-1411"/>
                </a:stretch>
              </a:blipFill>
            </p:spPr>
            <p:txBody>
              <a:bodyPr/>
              <a:lstStyle/>
              <a:p>
                <a:r>
                  <a:rPr lang="en-GB">
                    <a:noFill/>
                  </a:rPr>
                  <a:t> </a:t>
                </a:r>
              </a:p>
            </p:txBody>
          </p:sp>
        </mc:Fallback>
      </mc:AlternateContent>
    </p:spTree>
    <p:extLst>
      <p:ext uri="{BB962C8B-B14F-4D97-AF65-F5344CB8AC3E}">
        <p14:creationId xmlns:p14="http://schemas.microsoft.com/office/powerpoint/2010/main" val="1267945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calculate with roots and with integer {and fractional} indices </a:t>
                </a:r>
              </a:p>
              <a:p>
                <a:r>
                  <a:rPr lang="en-GB" sz="1800" dirty="0"/>
                  <a:t>calculate exactly with fractions, {surds} and multiples of </a:t>
                </a:r>
                <a14:m>
                  <m:oMath xmlns:m="http://schemas.openxmlformats.org/officeDocument/2006/math">
                    <m:r>
                      <a:rPr lang="en-GB" sz="1800" i="1" smtClean="0">
                        <a:latin typeface="Cambria Math" panose="02040503050406030204" pitchFamily="18" charset="0"/>
                        <a:ea typeface="Cambria Math" panose="02040503050406030204" pitchFamily="18" charset="0"/>
                      </a:rPr>
                      <m:t>𝜋</m:t>
                    </m:r>
                  </m:oMath>
                </a14:m>
                <a:r>
                  <a:rPr lang="en-GB" sz="1800" dirty="0"/>
                  <a:t>; {simplify surd expressions involving squares [e.g.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 and rationalise denominators}</a:t>
                </a:r>
              </a:p>
              <a:p>
                <a:r>
                  <a:rPr lang="en-GB" sz="1800" dirty="0"/>
                  <a:t>calculate with numbers in standard form A × 10</a:t>
                </a:r>
                <a:r>
                  <a:rPr lang="en-GB" sz="1800" i="1" baseline="30000" dirty="0"/>
                  <a:t>n</a:t>
                </a:r>
                <a:r>
                  <a:rPr lang="en-GB" sz="1800" dirty="0"/>
                  <a:t>, where 1 ≤ A &lt; 10 and </a:t>
                </a:r>
                <a:r>
                  <a:rPr lang="en-GB" sz="1800" i="1" dirty="0"/>
                  <a:t>n</a:t>
                </a:r>
                <a:r>
                  <a:rPr lang="en-GB" sz="1800" dirty="0"/>
                  <a:t> is an integer</a:t>
                </a:r>
              </a:p>
              <a:p>
                <a:r>
                  <a:rPr lang="en-GB" sz="1800" dirty="0"/>
                  <a:t>solve two simultaneous equations in two variables (linear/linear {or linear/quadratic}) algebraically; find approximate solutions using a graph </a:t>
                </a:r>
              </a:p>
              <a:p>
                <a:r>
                  <a:rPr lang="en-GB" sz="1800" dirty="0"/>
                  <a:t>translate simple situations or procedures into algebraic expressions or formulae; derive an equation (or two simultaneous equations), solve the equation(s) and interpret the solution </a:t>
                </a:r>
              </a:p>
              <a:p>
                <a:r>
                  <a:rPr lang="en-GB" sz="1800" dirty="0"/>
                  <a:t>solve linear inequalities in one {or two} variable{s}, {and quadratic inequalities in one variable}; represent the solution set on a number line, {using set notation and on a graph}. </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24744"/>
                <a:ext cx="10972800" cy="3888432"/>
              </a:xfrm>
              <a:blipFill>
                <a:blip r:embed="rId3"/>
                <a:stretch>
                  <a:fillRect l="-556" t="-1570" r="-444" b="-12559"/>
                </a:stretch>
              </a:blipFill>
            </p:spPr>
            <p:txBody>
              <a:bodyPr/>
              <a:lstStyle/>
              <a:p>
                <a:r>
                  <a:rPr lang="en-GB">
                    <a:noFill/>
                  </a:rPr>
                  <a:t> </a:t>
                </a:r>
              </a:p>
            </p:txBody>
          </p:sp>
        </mc:Fallback>
      </mc:AlternateContent>
    </p:spTree>
    <p:extLst>
      <p:ext uri="{BB962C8B-B14F-4D97-AF65-F5344CB8AC3E}">
        <p14:creationId xmlns:p14="http://schemas.microsoft.com/office/powerpoint/2010/main" val="1254757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2 Operating on number Theme Overview Document</a:t>
            </a:r>
            <a:endParaRPr lang="en-GB" dirty="0"/>
          </a:p>
          <a:p>
            <a:pPr lvl="2">
              <a:lnSpc>
                <a:spcPct val="100000"/>
              </a:lnSpc>
            </a:pPr>
            <a:r>
              <a:rPr lang="en-GB" dirty="0">
                <a:hlinkClick r:id="rId5"/>
              </a:rPr>
              <a:t>2.1 Arithmetic procedures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Insights from experienced teachers | NCETM</a:t>
            </a:r>
            <a:r>
              <a:rPr lang="en-GB" dirty="0"/>
              <a:t> </a:t>
            </a:r>
          </a:p>
          <a:p>
            <a:pPr lvl="1">
              <a:lnSpc>
                <a:spcPct val="100000"/>
              </a:lnSpc>
            </a:pPr>
            <a:r>
              <a:rPr lang="en-GB" dirty="0">
                <a:hlinkClick r:id="rId8"/>
              </a:rPr>
              <a:t>NCETM primary mastery professional development materials</a:t>
            </a:r>
            <a:endParaRPr lang="en-GB" dirty="0"/>
          </a:p>
          <a:p>
            <a:pPr lvl="1">
              <a:lnSpc>
                <a:spcPct val="100000"/>
              </a:lnSpc>
            </a:pPr>
            <a:r>
              <a:rPr lang="en-GB" dirty="0">
                <a:hlinkClick r:id="rId9"/>
              </a:rPr>
              <a:t>NCETM primary assessment materials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second of these themes is </a:t>
            </a:r>
            <a:r>
              <a:rPr lang="en-GB" dirty="0">
                <a:hlinkClick r:id="rId3"/>
              </a:rPr>
              <a:t>Operating on number</a:t>
            </a:r>
            <a:r>
              <a:rPr lang="en-GB" dirty="0"/>
              <a:t>, which covers the following interconnected core concepts:</a:t>
            </a:r>
          </a:p>
          <a:p>
            <a:pPr marL="0" indent="0">
              <a:buNone/>
            </a:pPr>
            <a:r>
              <a:rPr lang="en-GB" dirty="0"/>
              <a:t>	</a:t>
            </a:r>
            <a:r>
              <a:rPr lang="en-GB" i="1" dirty="0"/>
              <a:t>2.1	Arithmetic procedures</a:t>
            </a:r>
          </a:p>
          <a:p>
            <a:pPr marL="0" indent="0">
              <a:buNone/>
            </a:pPr>
            <a:r>
              <a:rPr lang="en-GB" i="1" dirty="0"/>
              <a:t>	2.2	Solving linear equations</a:t>
            </a:r>
          </a:p>
          <a:p>
            <a:endParaRPr lang="en-GB" dirty="0"/>
          </a:p>
        </p:txBody>
      </p:sp>
    </p:spTree>
    <p:extLst>
      <p:ext uri="{BB962C8B-B14F-4D97-AF65-F5344CB8AC3E}">
        <p14:creationId xmlns:p14="http://schemas.microsoft.com/office/powerpoint/2010/main" val="27602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725144"/>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154253"/>
            <a:ext cx="10972800" cy="864096"/>
          </a:xfrm>
        </p:spPr>
        <p:txBody>
          <a:bodyPr>
            <a:normAutofit/>
          </a:bodyPr>
          <a:lstStyle/>
          <a:p>
            <a:pPr>
              <a:spcBef>
                <a:spcPts val="600"/>
              </a:spcBef>
            </a:pPr>
            <a:r>
              <a:rPr lang="en-GB" sz="1500" dirty="0"/>
              <a:t>Within this core concept, </a:t>
            </a:r>
            <a:r>
              <a:rPr lang="en-GB" sz="1500" dirty="0">
                <a:hlinkClick r:id="rId3"/>
              </a:rPr>
              <a:t>2.1 Arithmetic Procedures</a:t>
            </a:r>
            <a:r>
              <a:rPr lang="en-GB" sz="1500" dirty="0"/>
              <a:t>, there are five statements of knowledge, skills and understanding. </a:t>
            </a:r>
          </a:p>
          <a:p>
            <a:pPr>
              <a:spcBef>
                <a:spcPts val="600"/>
              </a:spcBef>
            </a:pPr>
            <a:r>
              <a:rPr lang="en-GB" sz="1500" dirty="0"/>
              <a:t>These, in turn, are broken down into twenty one key ideas. The highlighted key idea is exemplified in this slide deck.</a:t>
            </a:r>
          </a:p>
          <a:p>
            <a:pPr>
              <a:spcBef>
                <a:spcPts val="600"/>
              </a:spcBef>
            </a:pPr>
            <a:endParaRPr lang="en-GB" dirty="0"/>
          </a:p>
        </p:txBody>
      </p:sp>
      <p:pic>
        <p:nvPicPr>
          <p:cNvPr id="9" name="Picture 8">
            <a:extLst>
              <a:ext uri="{FF2B5EF4-FFF2-40B4-BE49-F238E27FC236}">
                <a16:creationId xmlns:a16="http://schemas.microsoft.com/office/drawing/2014/main" id="{957D1D29-C8DF-462E-BD78-BF62E86388A0}"/>
              </a:ext>
            </a:extLst>
          </p:cNvPr>
          <p:cNvPicPr>
            <a:picLocks noChangeAspect="1"/>
          </p:cNvPicPr>
          <p:nvPr/>
        </p:nvPicPr>
        <p:blipFill>
          <a:blip r:embed="rId4"/>
          <a:stretch>
            <a:fillRect/>
          </a:stretch>
        </p:blipFill>
        <p:spPr>
          <a:xfrm>
            <a:off x="257175" y="176467"/>
            <a:ext cx="11677650" cy="4483100"/>
          </a:xfrm>
          <a:prstGeom prst="rect">
            <a:avLst/>
          </a:prstGeom>
        </p:spPr>
      </p:pic>
      <p:sp>
        <p:nvSpPr>
          <p:cNvPr id="6" name="Rectangle: Rounded Corners 5">
            <a:extLst>
              <a:ext uri="{FF2B5EF4-FFF2-40B4-BE49-F238E27FC236}">
                <a16:creationId xmlns:a16="http://schemas.microsoft.com/office/drawing/2014/main" id="{653D5F66-9288-4589-B2D5-4F1DD186EDC8}"/>
              </a:ext>
            </a:extLst>
          </p:cNvPr>
          <p:cNvSpPr/>
          <p:nvPr/>
        </p:nvSpPr>
        <p:spPr>
          <a:xfrm>
            <a:off x="3225205" y="4242751"/>
            <a:ext cx="5940000"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225789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2.1.5.5 Use the associative, distributive and commutative laws to flexibly and efficiently solve problems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relationships so that known facts can be used to simplify calculations.</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2"/>
            <a:ext cx="10972800" cy="4608512"/>
          </a:xfrm>
        </p:spPr>
        <p:txBody>
          <a:bodyPr>
            <a:normAutofit fontScale="92500" lnSpcReduction="10000"/>
          </a:bodyPr>
          <a:lstStyle/>
          <a:p>
            <a:r>
              <a:rPr lang="en-GB" dirty="0"/>
              <a:t>The ability to calculate is a fundamental skill in mathematics and this, of course, includes the requirement that students know and use standard methods of calculation. </a:t>
            </a:r>
          </a:p>
          <a:p>
            <a:r>
              <a:rPr lang="en-GB" dirty="0"/>
              <a:t>However, students who know these methods solely as a set of memorised steps, without any understanding of why they work and the laws of arithmetic on which they are based, may quickly forget them.</a:t>
            </a:r>
          </a:p>
          <a:p>
            <a:r>
              <a:rPr lang="en-GB" dirty="0"/>
              <a:t>There is a danger that students see the mathematics curriculum as a set of separate topics, each with its own set of rules and techniques. This unconnected view of the curriculum can result in an entirely instrumental and procedural approach to mathematics, with no sense of conceptual coherence. </a:t>
            </a:r>
          </a:p>
          <a:p>
            <a:r>
              <a:rPr lang="en-GB" dirty="0"/>
              <a:t>Students should both know and notice examples of the commutative [ab = </a:t>
            </a:r>
            <a:r>
              <a:rPr lang="en-GB" dirty="0" err="1"/>
              <a:t>ba</a:t>
            </a:r>
            <a:r>
              <a:rPr lang="en-GB" dirty="0"/>
              <a:t>, a + b = b + a], associative [</a:t>
            </a:r>
            <a:r>
              <a:rPr lang="en-GB" dirty="0" err="1"/>
              <a:t>abc</a:t>
            </a:r>
            <a:r>
              <a:rPr lang="en-GB" dirty="0"/>
              <a:t> = (ab)c = a(</a:t>
            </a:r>
            <a:r>
              <a:rPr lang="en-GB" dirty="0" err="1"/>
              <a:t>bc</a:t>
            </a:r>
            <a:r>
              <a:rPr lang="en-GB" dirty="0"/>
              <a:t>); a + b + c = (a + b) + c = a + (b + c)] and distributive laws [a(b + c) = ab + ac] and need to be able to calculate fluently with the full range of different types of numbers in a wide range of contexts and problem-solving situations, exploiting these laws to increase the efficiency of calculation.</a:t>
            </a:r>
          </a:p>
          <a:p>
            <a:endParaRPr lang="en-GB" dirty="0"/>
          </a:p>
        </p:txBody>
      </p:sp>
    </p:spTree>
    <p:extLst>
      <p:ext uri="{BB962C8B-B14F-4D97-AF65-F5344CB8AC3E}">
        <p14:creationId xmlns:p14="http://schemas.microsoft.com/office/powerpoint/2010/main" val="269820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7032103" y="1412776"/>
            <a:ext cx="4680521"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2847148344"/>
              </p:ext>
            </p:extLst>
          </p:nvPr>
        </p:nvGraphicFramePr>
        <p:xfrm>
          <a:off x="601034" y="1196752"/>
          <a:ext cx="6647093" cy="5120640"/>
        </p:xfrm>
        <a:graphic>
          <a:graphicData uri="http://schemas.openxmlformats.org/drawingml/2006/table">
            <a:tbl>
              <a:tblPr firstRow="1" bandRow="1">
                <a:tableStyleId>{E8B1032C-EA38-4F05-BA0D-38AFFFC7BED3}</a:tableStyleId>
              </a:tblPr>
              <a:tblGrid>
                <a:gridCol w="6647093">
                  <a:extLst>
                    <a:ext uri="{9D8B030D-6E8A-4147-A177-3AD203B41FA5}">
                      <a16:colId xmlns:a16="http://schemas.microsoft.com/office/drawing/2014/main" val="590117535"/>
                    </a:ext>
                  </a:extLst>
                </a:gridCol>
              </a:tblGrid>
              <a:tr h="0">
                <a:tc>
                  <a:txBody>
                    <a:bodyPr/>
                    <a:lstStyle/>
                    <a:p>
                      <a:r>
                        <a:rPr lang="en-GB" dirty="0"/>
                        <a:t>Upper Key Stage 2 Learning Outcome</a:t>
                      </a:r>
                    </a:p>
                  </a:txBody>
                  <a:tcPr/>
                </a:tc>
                <a:extLst>
                  <a:ext uri="{0D108BD9-81ED-4DB2-BD59-A6C34878D82A}">
                    <a16:rowId xmlns:a16="http://schemas.microsoft.com/office/drawing/2014/main" val="156422131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formal written methods for the four operations (see notes below)</a:t>
                      </a:r>
                    </a:p>
                  </a:txBody>
                  <a:tcPr/>
                </a:tc>
                <a:extLst>
                  <a:ext uri="{0D108BD9-81ED-4DB2-BD59-A6C34878D82A}">
                    <a16:rowId xmlns:a16="http://schemas.microsoft.com/office/drawing/2014/main" val="2050635011"/>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Solve problems involving addition, subtraction, multiplication and division</a:t>
                      </a:r>
                    </a:p>
                  </a:txBody>
                  <a:tcPr/>
                </a:tc>
                <a:extLst>
                  <a:ext uri="{0D108BD9-81ED-4DB2-BD59-A6C34878D82A}">
                    <a16:rowId xmlns:a16="http://schemas.microsoft.com/office/drawing/2014/main" val="138750525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Multiply and divide whole numbers and those involving decimals by 10, 100 and 1 000</a:t>
                      </a:r>
                    </a:p>
                  </a:txBody>
                  <a:tcPr/>
                </a:tc>
                <a:extLst>
                  <a:ext uri="{0D108BD9-81ED-4DB2-BD59-A6C34878D82A}">
                    <a16:rowId xmlns:a16="http://schemas.microsoft.com/office/drawing/2014/main" val="502591801"/>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their knowledge of the order of operations to carry out calculations involving the four operations</a:t>
                      </a:r>
                    </a:p>
                  </a:txBody>
                  <a:tcPr/>
                </a:tc>
                <a:extLst>
                  <a:ext uri="{0D108BD9-81ED-4DB2-BD59-A6C34878D82A}">
                    <a16:rowId xmlns:a16="http://schemas.microsoft.com/office/drawing/2014/main" val="2537917201"/>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estimation to check answers to calculations and determine, in the context of a problem, an appropriate degree of accuracy</a:t>
                      </a:r>
                    </a:p>
                  </a:txBody>
                  <a:tcPr/>
                </a:tc>
                <a:extLst>
                  <a:ext uri="{0D108BD9-81ED-4DB2-BD59-A6C34878D82A}">
                    <a16:rowId xmlns:a16="http://schemas.microsoft.com/office/drawing/2014/main" val="4192537400"/>
                  </a:ext>
                </a:extLst>
              </a:tr>
              <a:tr h="0">
                <a:tc>
                  <a:txBody>
                    <a:bodyPr/>
                    <a:lstStyle/>
                    <a:p>
                      <a:pPr marL="285750" indent="-285750">
                        <a:buFont typeface="Arial" panose="020B0604020202020204" pitchFamily="34" charset="0"/>
                        <a:buChar char="•"/>
                      </a:pPr>
                      <a:r>
                        <a:rPr lang="en-GB" dirty="0"/>
                        <a:t>Multiply one-digit numbers with up to two decimal places by whole numbers</a:t>
                      </a:r>
                    </a:p>
                  </a:txBody>
                  <a:tcPr/>
                </a:tc>
                <a:extLst>
                  <a:ext uri="{0D108BD9-81ED-4DB2-BD59-A6C34878D82A}">
                    <a16:rowId xmlns:a16="http://schemas.microsoft.com/office/drawing/2014/main" val="60216600"/>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written division methods in cases where the answer has up to two decimal places</a:t>
                      </a:r>
                    </a:p>
                  </a:txBody>
                  <a:tcPr/>
                </a:tc>
                <a:extLst>
                  <a:ext uri="{0D108BD9-81ED-4DB2-BD59-A6C34878D82A}">
                    <a16:rowId xmlns:a16="http://schemas.microsoft.com/office/drawing/2014/main" val="2387118722"/>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105</TotalTime>
  <Words>5760</Words>
  <Application>Microsoft Office PowerPoint</Application>
  <PresentationFormat>Widescreen</PresentationFormat>
  <Paragraphs>420</Paragraphs>
  <Slides>32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Cambria Math</vt:lpstr>
      <vt:lpstr>Myriad Pro</vt:lpstr>
      <vt:lpstr>Symbol</vt:lpstr>
      <vt:lpstr>Custom Design</vt:lpstr>
      <vt:lpstr>Solving problems using the associative, distributive and commutative laws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vt:lpstr>
      <vt:lpstr>Common difficulties and misconceptions</vt:lpstr>
      <vt:lpstr>Common difficulties and misconceptions (1)</vt:lpstr>
      <vt:lpstr>Identify relationships so that known facts can be used to simplify calculations</vt:lpstr>
      <vt:lpstr>Identify relationships so that known facts can be used to simplify calculations</vt:lpstr>
      <vt:lpstr>Identify relationships so that known facts can be used to simplify calculations</vt:lpstr>
      <vt:lpstr>Identify relationships so that known facts can be used to simplify calculations</vt:lpstr>
      <vt:lpstr>Identify relationships so that known facts can be used to simplify calculations</vt:lpstr>
      <vt:lpstr>Identify relationships so that known facts can be used to simplify calculations</vt:lpstr>
      <vt:lpstr>Identify relationships so that known facts can be used to simplify calculations</vt:lpstr>
      <vt:lpstr>Identify relationships so that known facts can be used to simplify calculations</vt:lpstr>
      <vt:lpstr>Identify relationships so that known facts can be used to simplify calculations</vt:lpstr>
      <vt:lpstr>Identify relationships so that known facts can be used to simplify calculations</vt:lpstr>
      <vt:lpstr>Reflection questions</vt:lpstr>
      <vt:lpstr>PowerPoint Presentation</vt:lpstr>
      <vt:lpstr>Appendices</vt:lpstr>
      <vt:lpstr>Key vocabulary (1)</vt:lpstr>
      <vt:lpstr>Key vocabulary (2)</vt:lpstr>
      <vt:lpstr>Representations and structure</vt:lpstr>
      <vt:lpstr>Previous learning (1)</vt:lpstr>
      <vt:lpstr>Previous learning (2)</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problems using the associative, distributive and commutative laws</dc:title>
  <dc:creator>Rebecca Donaldson</dc:creator>
  <cp:lastModifiedBy>Steve McCormack</cp:lastModifiedBy>
  <cp:revision>2</cp:revision>
  <dcterms:created xsi:type="dcterms:W3CDTF">2021-04-26T12:39:52Z</dcterms:created>
  <dcterms:modified xsi:type="dcterms:W3CDTF">2021-11-12T09:53:37Z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