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72"/>
  </p:notesMasterIdLst>
  <p:sldIdLst>
    <p:sldId id="256" r:id="rId5"/>
    <p:sldId id="266" r:id="rId6"/>
    <p:sldId id="267" r:id="rId7"/>
    <p:sldId id="268" r:id="rId8"/>
    <p:sldId id="334" r:id="rId9"/>
    <p:sldId id="333" r:id="rId10"/>
    <p:sldId id="270" r:id="rId11"/>
    <p:sldId id="271" r:id="rId12"/>
    <p:sldId id="272" r:id="rId13"/>
    <p:sldId id="273" r:id="rId14"/>
    <p:sldId id="332"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D86"/>
    <a:srgbClr val="B1D2EF"/>
    <a:srgbClr val="1B2228"/>
    <a:srgbClr val="9EC7EB"/>
    <a:srgbClr val="3875A1"/>
    <a:srgbClr val="4E8EB2"/>
    <a:srgbClr val="0D6A91"/>
    <a:srgbClr val="82CBDD"/>
    <a:srgbClr val="211105"/>
    <a:srgbClr val="0462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77" autoAdjust="0"/>
    <p:restoredTop sz="78590" autoAdjust="0"/>
  </p:normalViewPr>
  <p:slideViewPr>
    <p:cSldViewPr snapToGrid="0">
      <p:cViewPr varScale="1">
        <p:scale>
          <a:sx n="70" d="100"/>
          <a:sy n="70" d="100"/>
        </p:scale>
        <p:origin x="16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CEA5C6-5C5E-4449-B4C3-BA826E36E879}" type="datetimeFigureOut">
              <a:rPr lang="en-GB" smtClean="0"/>
              <a:t>03/09/2019</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C8E8A-85C7-47BD-AFEA-C0DF946DDB8F}" type="slidenum">
              <a:rPr lang="en-GB" smtClean="0"/>
              <a:t>‹#›</a:t>
            </a:fld>
            <a:endParaRPr lang="en-GB" dirty="0"/>
          </a:p>
        </p:txBody>
      </p:sp>
    </p:spTree>
    <p:extLst>
      <p:ext uri="{BB962C8B-B14F-4D97-AF65-F5344CB8AC3E}">
        <p14:creationId xmlns:p14="http://schemas.microsoft.com/office/powerpoint/2010/main" val="514563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area is twelve square units.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You could count the squares.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You could multiply the length by the width.</a:t>
                </a:r>
                <a:endParaRPr lang="en-GB" sz="1200" kern="1200" dirty="0">
                  <a:solidFill>
                    <a:schemeClr val="tx1"/>
                  </a:solidFill>
                  <a:effectLst/>
                  <a:latin typeface="+mn-lt"/>
                  <a:ea typeface="+mn-ea"/>
                  <a:cs typeface="+mn-cs"/>
                </a:endParaRPr>
              </a:p>
              <a:p>
                <a:pPr lvl="0"/>
                <a:r>
                  <a:rPr lang="en-GB" sz="1200" i="0" kern="1200" dirty="0">
                    <a:solidFill>
                      <a:schemeClr val="tx1"/>
                    </a:solidFill>
                    <a:effectLst/>
                    <a:latin typeface="+mn-lt"/>
                    <a:ea typeface="+mn-ea"/>
                    <a:cs typeface="+mn-cs"/>
                  </a:rPr>
                  <a:t>3 × 4 = 12</a:t>
                </a:r>
              </a:p>
              <a:p>
                <a:r>
                  <a:rPr lang="en-GB" sz="1200" i="1" kern="1200" dirty="0">
                    <a:solidFill>
                      <a:schemeClr val="tx1"/>
                    </a:solidFill>
                    <a:effectLst/>
                    <a:latin typeface="+mn-lt"/>
                    <a:ea typeface="+mn-ea"/>
                    <a:cs typeface="+mn-cs"/>
                  </a:rPr>
                  <a:t>You could multiply the width by the length.</a:t>
                </a:r>
                <a:endParaRPr lang="en-GB" sz="1200" kern="1200" dirty="0">
                  <a:solidFill>
                    <a:schemeClr val="tx1"/>
                  </a:solidFill>
                  <a:effectLst/>
                  <a:latin typeface="+mn-lt"/>
                  <a:ea typeface="+mn-ea"/>
                  <a:cs typeface="+mn-cs"/>
                </a:endParaRPr>
              </a:p>
              <a:p>
                <a:pPr lvl="0"/>
                <a:r>
                  <a:rPr lang="en-GB" sz="1200" i="0" kern="1200" dirty="0">
                    <a:solidFill>
                      <a:schemeClr val="tx1"/>
                    </a:solidFill>
                    <a:effectLst/>
                    <a:latin typeface="+mn-lt"/>
                    <a:ea typeface="+mn-ea"/>
                    <a:cs typeface="+mn-cs"/>
                  </a:rPr>
                  <a:t>4 × 3 = 12</a:t>
                </a: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a:t>
            </a:fld>
            <a:endParaRPr lang="en-US" dirty="0"/>
          </a:p>
        </p:txBody>
      </p:sp>
    </p:spTree>
    <p:extLst>
      <p:ext uri="{BB962C8B-B14F-4D97-AF65-F5344CB8AC3E}">
        <p14:creationId xmlns:p14="http://schemas.microsoft.com/office/powerpoint/2010/main" val="12424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12</a:t>
            </a:fld>
            <a:endParaRPr lang="en-US" dirty="0"/>
          </a:p>
        </p:txBody>
      </p:sp>
    </p:spTree>
    <p:extLst>
      <p:ext uri="{BB962C8B-B14F-4D97-AF65-F5344CB8AC3E}">
        <p14:creationId xmlns:p14="http://schemas.microsoft.com/office/powerpoint/2010/main" val="3891687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Multiply the base by the perpendicular height.</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13</a:t>
            </a:fld>
            <a:endParaRPr lang="en-US" dirty="0"/>
          </a:p>
        </p:txBody>
      </p:sp>
    </p:spTree>
    <p:extLst>
      <p:ext uri="{BB962C8B-B14F-4D97-AF65-F5344CB8AC3E}">
        <p14:creationId xmlns:p14="http://schemas.microsoft.com/office/powerpoint/2010/main" val="2656241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Find the area of this parallelogram.</a:t>
                </a:r>
                <a:endParaRPr lang="en-GB" sz="1200" kern="1200" dirty="0">
                  <a:solidFill>
                    <a:schemeClr val="tx1"/>
                  </a:solidFill>
                  <a:effectLst/>
                  <a:latin typeface="+mn-lt"/>
                  <a:ea typeface="+mn-ea"/>
                  <a:cs typeface="+mn-cs"/>
                </a:endParaRPr>
              </a:p>
              <a:p>
                <a:r>
                  <a:rPr lang="en-GB" sz="1200" i="1" u="none" kern="1200" dirty="0">
                    <a:solidFill>
                      <a:schemeClr val="tx1"/>
                    </a:solidFill>
                    <a:effectLst/>
                    <a:latin typeface="+mn-lt"/>
                    <a:ea typeface="+mn-ea"/>
                    <a:cs typeface="+mn-cs"/>
                  </a:rPr>
                  <a:t>The base is 6 cm.</a:t>
                </a:r>
                <a:endParaRPr lang="en-GB" sz="1200" u="none" kern="1200" dirty="0">
                  <a:solidFill>
                    <a:schemeClr val="tx1"/>
                  </a:solidFill>
                  <a:effectLst/>
                  <a:latin typeface="+mn-lt"/>
                  <a:ea typeface="+mn-ea"/>
                  <a:cs typeface="+mn-cs"/>
                </a:endParaRPr>
              </a:p>
              <a:p>
                <a:r>
                  <a:rPr lang="en-GB" sz="1200" i="1" u="none" kern="1200" dirty="0">
                    <a:solidFill>
                      <a:schemeClr val="tx1"/>
                    </a:solidFill>
                    <a:effectLst/>
                    <a:latin typeface="+mn-lt"/>
                    <a:ea typeface="+mn-ea"/>
                    <a:cs typeface="+mn-cs"/>
                  </a:rPr>
                  <a:t>The perpendicular height is 4 cm.</a:t>
                </a:r>
                <a:endParaRPr lang="en-GB" sz="1200" u="non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u="none" kern="1200" dirty="0">
                    <a:solidFill>
                      <a:schemeClr val="tx1"/>
                    </a:solidFill>
                    <a:effectLst/>
                    <a:latin typeface="+mn-lt"/>
                    <a:ea typeface="+mn-ea"/>
                    <a:cs typeface="+mn-cs"/>
                  </a:rPr>
                  <a:t>The area is </a:t>
                </a:r>
                <a:r>
                  <a:rPr lang="en-GB" sz="1200" i="0" u="none" kern="1200" dirty="0">
                    <a:solidFill>
                      <a:schemeClr val="tx1"/>
                    </a:solidFill>
                    <a:effectLst/>
                    <a:latin typeface="+mn-lt"/>
                    <a:ea typeface="+mn-ea"/>
                    <a:cs typeface="+mn-cs"/>
                  </a:rPr>
                  <a:t>6 × 4 = 24 cm</a:t>
                </a:r>
                <a:r>
                  <a:rPr lang="en-GB" sz="1200" i="0" u="none" kern="1200" baseline="30000" dirty="0">
                    <a:solidFill>
                      <a:schemeClr val="tx1"/>
                    </a:solidFill>
                    <a:effectLst/>
                    <a:latin typeface="+mn-lt"/>
                    <a:ea typeface="+mn-ea"/>
                    <a:cs typeface="+mn-cs"/>
                  </a:rPr>
                  <a:t>2</a:t>
                </a:r>
                <a:r>
                  <a:rPr lang="en-GB" sz="1200" i="1" u="none" kern="1200" dirty="0">
                    <a:solidFill>
                      <a:schemeClr val="tx1"/>
                    </a:solidFill>
                    <a:effectLst/>
                    <a:latin typeface="+mn-lt"/>
                    <a:ea typeface="+mn-ea"/>
                    <a:cs typeface="+mn-cs"/>
                  </a:rPr>
                  <a:t>.</a:t>
                </a:r>
                <a:endParaRPr lang="en-GB" sz="1200" u="none" kern="1200" dirty="0">
                  <a:solidFill>
                    <a:schemeClr val="tx1"/>
                  </a:solidFill>
                  <a:effectLst/>
                  <a:latin typeface="+mn-lt"/>
                  <a:ea typeface="+mn-ea"/>
                  <a:cs typeface="+mn-cs"/>
                </a:endParaRPr>
              </a:p>
              <a:p>
                <a:endParaRPr lang="en-GB" sz="1200" i="0" u="none"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14</a:t>
            </a:fld>
            <a:endParaRPr lang="en-US" dirty="0"/>
          </a:p>
        </p:txBody>
      </p:sp>
    </p:spTree>
    <p:extLst>
      <p:ext uri="{BB962C8B-B14F-4D97-AF65-F5344CB8AC3E}">
        <p14:creationId xmlns:p14="http://schemas.microsoft.com/office/powerpoint/2010/main" val="3956454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u="none" kern="1200" dirty="0">
                    <a:solidFill>
                      <a:schemeClr val="tx1"/>
                    </a:solidFill>
                    <a:effectLst/>
                    <a:latin typeface="+mn-lt"/>
                    <a:ea typeface="+mn-ea"/>
                    <a:cs typeface="+mn-cs"/>
                  </a:rPr>
                  <a:t>Find the area of this parallelogram.</a:t>
                </a:r>
                <a:endParaRPr lang="en-GB" sz="1200" u="none" kern="1200" dirty="0">
                  <a:solidFill>
                    <a:schemeClr val="tx1"/>
                  </a:solidFill>
                  <a:effectLst/>
                  <a:latin typeface="+mn-lt"/>
                  <a:ea typeface="+mn-ea"/>
                  <a:cs typeface="+mn-cs"/>
                </a:endParaRPr>
              </a:p>
              <a:p>
                <a:r>
                  <a:rPr lang="en-GB" sz="1200" i="1" u="none" kern="1200" dirty="0">
                    <a:solidFill>
                      <a:schemeClr val="tx1"/>
                    </a:solidFill>
                    <a:effectLst/>
                    <a:latin typeface="+mn-lt"/>
                    <a:ea typeface="+mn-ea"/>
                    <a:cs typeface="+mn-cs"/>
                  </a:rPr>
                  <a:t>The base is 8 cm.</a:t>
                </a:r>
                <a:endParaRPr lang="en-GB" sz="1200" u="none" kern="1200" dirty="0">
                  <a:solidFill>
                    <a:schemeClr val="tx1"/>
                  </a:solidFill>
                  <a:effectLst/>
                  <a:latin typeface="+mn-lt"/>
                  <a:ea typeface="+mn-ea"/>
                  <a:cs typeface="+mn-cs"/>
                </a:endParaRPr>
              </a:p>
              <a:p>
                <a:r>
                  <a:rPr lang="en-GB" sz="1200" i="1" u="none" kern="1200" dirty="0">
                    <a:solidFill>
                      <a:schemeClr val="tx1"/>
                    </a:solidFill>
                    <a:effectLst/>
                    <a:latin typeface="+mn-lt"/>
                    <a:ea typeface="+mn-ea"/>
                    <a:cs typeface="+mn-cs"/>
                  </a:rPr>
                  <a:t>The perpendicular height is 5 cm.</a:t>
                </a:r>
                <a:endParaRPr lang="en-GB" sz="1200" u="non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u="none" kern="1200" dirty="0">
                    <a:solidFill>
                      <a:schemeClr val="tx1"/>
                    </a:solidFill>
                    <a:effectLst/>
                    <a:latin typeface="+mn-lt"/>
                    <a:ea typeface="+mn-ea"/>
                    <a:cs typeface="+mn-cs"/>
                  </a:rPr>
                  <a:t>The area is </a:t>
                </a:r>
                <a:r>
                  <a:rPr lang="en-GB" sz="1200" i="0" u="none" kern="1200" dirty="0">
                    <a:solidFill>
                      <a:schemeClr val="tx1"/>
                    </a:solidFill>
                    <a:effectLst/>
                    <a:latin typeface="+mn-lt"/>
                    <a:ea typeface="+mn-ea"/>
                    <a:cs typeface="+mn-cs"/>
                  </a:rPr>
                  <a:t>8 × 5 = 40 cm</a:t>
                </a:r>
                <a:r>
                  <a:rPr lang="en-GB" sz="1200" i="0" u="none" kern="1200" baseline="30000" dirty="0">
                    <a:solidFill>
                      <a:schemeClr val="tx1"/>
                    </a:solidFill>
                    <a:effectLst/>
                    <a:latin typeface="+mn-lt"/>
                    <a:ea typeface="+mn-ea"/>
                    <a:cs typeface="+mn-cs"/>
                  </a:rPr>
                  <a:t>2</a:t>
                </a:r>
                <a:r>
                  <a:rPr lang="en-GB" sz="1200" i="1" u="none" kern="1200" dirty="0">
                    <a:solidFill>
                      <a:schemeClr val="tx1"/>
                    </a:solidFill>
                    <a:effectLst/>
                    <a:latin typeface="+mn-lt"/>
                    <a:ea typeface="+mn-ea"/>
                    <a:cs typeface="+mn-cs"/>
                  </a:rPr>
                  <a:t>.</a:t>
                </a:r>
                <a:endParaRPr lang="en-GB" sz="1200" u="none" kern="1200" dirty="0">
                  <a:solidFill>
                    <a:schemeClr val="tx1"/>
                  </a:solidFill>
                  <a:effectLst/>
                  <a:latin typeface="+mn-lt"/>
                  <a:ea typeface="+mn-ea"/>
                  <a:cs typeface="+mn-cs"/>
                </a:endParaRPr>
              </a:p>
              <a:p>
                <a:endParaRPr lang="en-GB" sz="1200" i="0" u="none"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15</a:t>
            </a:fld>
            <a:endParaRPr lang="en-US" dirty="0"/>
          </a:p>
        </p:txBody>
      </p:sp>
    </p:spTree>
    <p:extLst>
      <p:ext uri="{BB962C8B-B14F-4D97-AF65-F5344CB8AC3E}">
        <p14:creationId xmlns:p14="http://schemas.microsoft.com/office/powerpoint/2010/main" val="3292463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Find the area of these parallelograms.</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16</a:t>
            </a:fld>
            <a:endParaRPr lang="en-US" dirty="0"/>
          </a:p>
        </p:txBody>
      </p:sp>
    </p:spTree>
    <p:extLst>
      <p:ext uri="{BB962C8B-B14F-4D97-AF65-F5344CB8AC3E}">
        <p14:creationId xmlns:p14="http://schemas.microsoft.com/office/powerpoint/2010/main" val="74663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area ÷ base = perpendicular height</a:t>
                </a:r>
                <a:endParaRPr lang="en-GB" sz="120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108 ÷ 12 = 9</a:t>
                </a:r>
              </a:p>
              <a:p>
                <a:r>
                  <a:rPr lang="en-GB" sz="1200" i="1" kern="1200" dirty="0">
                    <a:solidFill>
                      <a:schemeClr val="tx1"/>
                    </a:solidFill>
                    <a:effectLst/>
                    <a:latin typeface="+mn-lt"/>
                    <a:ea typeface="+mn-ea"/>
                    <a:cs typeface="+mn-cs"/>
                  </a:rPr>
                  <a:t>The perpendicular height is 9 cm.</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17</a:t>
            </a:fld>
            <a:endParaRPr lang="en-US" dirty="0"/>
          </a:p>
        </p:txBody>
      </p:sp>
    </p:spTree>
    <p:extLst>
      <p:ext uri="{BB962C8B-B14F-4D97-AF65-F5344CB8AC3E}">
        <p14:creationId xmlns:p14="http://schemas.microsoft.com/office/powerpoint/2010/main" val="1672181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area ÷ perpendicular height = base</a:t>
                </a:r>
                <a:endParaRPr lang="en-GB" sz="120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440 ÷ 20 = 22</a:t>
                </a:r>
              </a:p>
              <a:p>
                <a:r>
                  <a:rPr lang="en-GB" sz="1200" i="1" kern="1200" dirty="0">
                    <a:solidFill>
                      <a:schemeClr val="tx1"/>
                    </a:solidFill>
                    <a:effectLst/>
                    <a:latin typeface="+mn-lt"/>
                    <a:ea typeface="+mn-ea"/>
                    <a:cs typeface="+mn-cs"/>
                  </a:rPr>
                  <a:t>The base is 22 cm.</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18</a:t>
            </a:fld>
            <a:endParaRPr lang="en-US" dirty="0"/>
          </a:p>
        </p:txBody>
      </p:sp>
    </p:spTree>
    <p:extLst>
      <p:ext uri="{BB962C8B-B14F-4D97-AF65-F5344CB8AC3E}">
        <p14:creationId xmlns:p14="http://schemas.microsoft.com/office/powerpoint/2010/main" val="3686869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Equilateral triangles have three equal sides and three equal angles.</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19</a:t>
            </a:fld>
            <a:endParaRPr lang="en-US" dirty="0"/>
          </a:p>
        </p:txBody>
      </p:sp>
    </p:spTree>
    <p:extLst>
      <p:ext uri="{BB962C8B-B14F-4D97-AF65-F5344CB8AC3E}">
        <p14:creationId xmlns:p14="http://schemas.microsoft.com/office/powerpoint/2010/main" val="1630133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Isosceles triangles have two equal sides and two equal angles.</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20</a:t>
            </a:fld>
            <a:endParaRPr lang="en-US" dirty="0"/>
          </a:p>
        </p:txBody>
      </p:sp>
    </p:spTree>
    <p:extLst>
      <p:ext uri="{BB962C8B-B14F-4D97-AF65-F5344CB8AC3E}">
        <p14:creationId xmlns:p14="http://schemas.microsoft.com/office/powerpoint/2010/main" val="2186242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Scalene triangles have no equal sides and no equal angles.</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21</a:t>
            </a:fld>
            <a:endParaRPr lang="en-US" dirty="0"/>
          </a:p>
        </p:txBody>
      </p:sp>
    </p:spTree>
    <p:extLst>
      <p:ext uri="{BB962C8B-B14F-4D97-AF65-F5344CB8AC3E}">
        <p14:creationId xmlns:p14="http://schemas.microsoft.com/office/powerpoint/2010/main" val="293533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area of shape B is sixteen square units. </a:t>
                </a:r>
              </a:p>
              <a:p>
                <a:r>
                  <a:rPr lang="en-GB" sz="1200" i="1" kern="1200" dirty="0">
                    <a:solidFill>
                      <a:schemeClr val="tx1"/>
                    </a:solidFill>
                    <a:effectLst/>
                    <a:latin typeface="+mn-lt"/>
                    <a:ea typeface="+mn-ea"/>
                    <a:cs typeface="+mn-cs"/>
                  </a:rPr>
                  <a:t>This shape has a larger area than shape A.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You could count the squares.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You could multiply the length by the width.</a:t>
                </a:r>
                <a:endParaRPr lang="en-GB" sz="1200" kern="1200" dirty="0">
                  <a:solidFill>
                    <a:schemeClr val="tx1"/>
                  </a:solidFill>
                  <a:effectLst/>
                  <a:latin typeface="+mn-lt"/>
                  <a:ea typeface="+mn-ea"/>
                  <a:cs typeface="+mn-cs"/>
                </a:endParaRPr>
              </a:p>
              <a:p>
                <a:pPr lvl="0"/>
                <a:r>
                  <a:rPr lang="en-GB" sz="1200" i="0" kern="1200" dirty="0">
                    <a:solidFill>
                      <a:schemeClr val="tx1"/>
                    </a:solidFill>
                    <a:effectLst/>
                    <a:latin typeface="+mn-lt"/>
                    <a:ea typeface="+mn-ea"/>
                    <a:cs typeface="+mn-cs"/>
                  </a:rPr>
                  <a:t>4 × 4 = 12</a:t>
                </a: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a:t>
            </a:fld>
            <a:endParaRPr lang="en-US" dirty="0"/>
          </a:p>
        </p:txBody>
      </p:sp>
    </p:spTree>
    <p:extLst>
      <p:ext uri="{BB962C8B-B14F-4D97-AF65-F5344CB8AC3E}">
        <p14:creationId xmlns:p14="http://schemas.microsoft.com/office/powerpoint/2010/main" val="4189774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Right-angled isosceles triangles have two equal sides, two equal angles and a right angle.</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22</a:t>
            </a:fld>
            <a:endParaRPr lang="en-US" dirty="0"/>
          </a:p>
        </p:txBody>
      </p:sp>
    </p:spTree>
    <p:extLst>
      <p:ext uri="{BB962C8B-B14F-4D97-AF65-F5344CB8AC3E}">
        <p14:creationId xmlns:p14="http://schemas.microsoft.com/office/powerpoint/2010/main" val="312596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Right-angled scalene triangles have no equal sides, no equal angles and a right angle.</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23</a:t>
            </a:fld>
            <a:endParaRPr lang="en-US" dirty="0"/>
          </a:p>
        </p:txBody>
      </p:sp>
    </p:spTree>
    <p:extLst>
      <p:ext uri="{BB962C8B-B14F-4D97-AF65-F5344CB8AC3E}">
        <p14:creationId xmlns:p14="http://schemas.microsoft.com/office/powerpoint/2010/main" val="3072058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This is an isosceles triangle because it has two equal sides and two equal angles. </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24</a:t>
            </a:fld>
            <a:endParaRPr lang="en-US" dirty="0"/>
          </a:p>
        </p:txBody>
      </p:sp>
    </p:spTree>
    <p:extLst>
      <p:ext uri="{BB962C8B-B14F-4D97-AF65-F5344CB8AC3E}">
        <p14:creationId xmlns:p14="http://schemas.microsoft.com/office/powerpoint/2010/main" val="2427529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This is a scalene triangle because it has no equal sides and no equal angles.</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25</a:t>
            </a:fld>
            <a:endParaRPr lang="en-US" dirty="0"/>
          </a:p>
        </p:txBody>
      </p:sp>
    </p:spTree>
    <p:extLst>
      <p:ext uri="{BB962C8B-B14F-4D97-AF65-F5344CB8AC3E}">
        <p14:creationId xmlns:p14="http://schemas.microsoft.com/office/powerpoint/2010/main" val="45203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area is </a:t>
                </a:r>
                <a:r>
                  <a:rPr lang="en-GB" sz="1200" i="1" u="none" kern="1200" dirty="0">
                    <a:solidFill>
                      <a:schemeClr val="tx1"/>
                    </a:solidFill>
                    <a:effectLst/>
                    <a:latin typeface="+mn-lt"/>
                    <a:ea typeface="+mn-ea"/>
                    <a:cs typeface="+mn-cs"/>
                  </a:rPr>
                  <a:t>eight</a:t>
                </a:r>
                <a:r>
                  <a:rPr lang="en-GB" sz="1200" i="1" kern="1200" dirty="0">
                    <a:solidFill>
                      <a:schemeClr val="tx1"/>
                    </a:solidFill>
                    <a:effectLst/>
                    <a:latin typeface="+mn-lt"/>
                    <a:ea typeface="+mn-ea"/>
                    <a:cs typeface="+mn-cs"/>
                  </a:rPr>
                  <a:t> square units. </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26</a:t>
            </a:fld>
            <a:endParaRPr lang="en-US" dirty="0"/>
          </a:p>
        </p:txBody>
      </p:sp>
    </p:spTree>
    <p:extLst>
      <p:ext uri="{BB962C8B-B14F-4D97-AF65-F5344CB8AC3E}">
        <p14:creationId xmlns:p14="http://schemas.microsoft.com/office/powerpoint/2010/main" val="2753345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area is</a:t>
                </a:r>
                <a:r>
                  <a:rPr lang="en-GB" sz="1200" i="1" u="none" kern="1200" dirty="0">
                    <a:solidFill>
                      <a:schemeClr val="tx1"/>
                    </a:solidFill>
                    <a:effectLst/>
                    <a:latin typeface="+mn-lt"/>
                    <a:ea typeface="+mn-ea"/>
                    <a:cs typeface="+mn-cs"/>
                  </a:rPr>
                  <a:t> twelve</a:t>
                </a:r>
                <a:r>
                  <a:rPr lang="en-GB" sz="1200" i="1" u="none" kern="1200" baseline="0" dirty="0">
                    <a:solidFill>
                      <a:schemeClr val="tx1"/>
                    </a:solidFill>
                    <a:effectLst/>
                    <a:latin typeface="+mn-lt"/>
                    <a:ea typeface="+mn-ea"/>
                    <a:cs typeface="+mn-cs"/>
                  </a:rPr>
                  <a:t> and a half</a:t>
                </a:r>
                <a:r>
                  <a:rPr lang="en-GB" sz="1200" i="1" u="none"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square units. </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27</a:t>
            </a:fld>
            <a:endParaRPr lang="en-US" dirty="0"/>
          </a:p>
        </p:txBody>
      </p:sp>
    </p:spTree>
    <p:extLst>
      <p:ext uri="{BB962C8B-B14F-4D97-AF65-F5344CB8AC3E}">
        <p14:creationId xmlns:p14="http://schemas.microsoft.com/office/powerpoint/2010/main" val="24082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28</a:t>
            </a:fld>
            <a:endParaRPr lang="en-US" dirty="0"/>
          </a:p>
        </p:txBody>
      </p:sp>
    </p:spTree>
    <p:extLst>
      <p:ext uri="{BB962C8B-B14F-4D97-AF65-F5344CB8AC3E}">
        <p14:creationId xmlns:p14="http://schemas.microsoft.com/office/powerpoint/2010/main" val="1762029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29</a:t>
            </a:fld>
            <a:endParaRPr lang="en-US" dirty="0"/>
          </a:p>
        </p:txBody>
      </p:sp>
    </p:spTree>
    <p:extLst>
      <p:ext uri="{BB962C8B-B14F-4D97-AF65-F5344CB8AC3E}">
        <p14:creationId xmlns:p14="http://schemas.microsoft.com/office/powerpoint/2010/main" val="949400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30</a:t>
            </a:fld>
            <a:endParaRPr lang="en-US" dirty="0"/>
          </a:p>
        </p:txBody>
      </p:sp>
    </p:spTree>
    <p:extLst>
      <p:ext uri="{BB962C8B-B14F-4D97-AF65-F5344CB8AC3E}">
        <p14:creationId xmlns:p14="http://schemas.microsoft.com/office/powerpoint/2010/main" val="1637003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31</a:t>
            </a:fld>
            <a:endParaRPr lang="en-US" dirty="0"/>
          </a:p>
        </p:txBody>
      </p:sp>
    </p:spTree>
    <p:extLst>
      <p:ext uri="{BB962C8B-B14F-4D97-AF65-F5344CB8AC3E}">
        <p14:creationId xmlns:p14="http://schemas.microsoft.com/office/powerpoint/2010/main" val="2638514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a:t>
            </a:fld>
            <a:endParaRPr lang="en-US" dirty="0"/>
          </a:p>
        </p:txBody>
      </p:sp>
    </p:spTree>
    <p:extLst>
      <p:ext uri="{BB962C8B-B14F-4D97-AF65-F5344CB8AC3E}">
        <p14:creationId xmlns:p14="http://schemas.microsoft.com/office/powerpoint/2010/main" val="1665288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area = base </a:t>
                </a:r>
                <a:r>
                  <a:rPr lang="en-GB" sz="1200" i="1" kern="1200" dirty="0">
                    <a:solidFill>
                      <a:schemeClr val="tx1"/>
                    </a:solidFill>
                    <a:effectLst/>
                    <a:latin typeface="Calibri" panose="020F0502020204030204" pitchFamily="34" charset="0"/>
                    <a:ea typeface="+mn-ea"/>
                    <a:cs typeface="Calibri" panose="020F0502020204030204" pitchFamily="34" charset="0"/>
                  </a:rPr>
                  <a:t>×</a:t>
                </a:r>
                <a:r>
                  <a:rPr lang="en-GB" sz="1200" i="1" kern="1200" dirty="0">
                    <a:solidFill>
                      <a:schemeClr val="tx1"/>
                    </a:solidFill>
                    <a:effectLst/>
                    <a:latin typeface="+mn-lt"/>
                    <a:ea typeface="+mn-ea"/>
                    <a:cs typeface="+mn-cs"/>
                  </a:rPr>
                  <a:t> perpendicular height ÷ 2</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32</a:t>
            </a:fld>
            <a:endParaRPr lang="en-US" dirty="0"/>
          </a:p>
        </p:txBody>
      </p:sp>
    </p:spTree>
    <p:extLst>
      <p:ext uri="{BB962C8B-B14F-4D97-AF65-F5344CB8AC3E}">
        <p14:creationId xmlns:p14="http://schemas.microsoft.com/office/powerpoint/2010/main" val="6547250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u="none" kern="1200" dirty="0">
                    <a:solidFill>
                      <a:schemeClr val="tx1"/>
                    </a:solidFill>
                    <a:effectLst/>
                    <a:latin typeface="+mn-lt"/>
                    <a:ea typeface="+mn-ea"/>
                    <a:cs typeface="+mn-cs"/>
                  </a:rPr>
                  <a:t>Find the area of this triangle.</a:t>
                </a:r>
                <a:endParaRPr lang="en-GB" sz="1200" u="none" kern="1200" dirty="0">
                  <a:solidFill>
                    <a:schemeClr val="tx1"/>
                  </a:solidFill>
                  <a:effectLst/>
                  <a:latin typeface="+mn-lt"/>
                  <a:ea typeface="+mn-ea"/>
                  <a:cs typeface="+mn-cs"/>
                </a:endParaRPr>
              </a:p>
              <a:p>
                <a:r>
                  <a:rPr lang="en-GB" sz="1200" i="1" u="none" kern="1200" dirty="0">
                    <a:solidFill>
                      <a:schemeClr val="tx1"/>
                    </a:solidFill>
                    <a:effectLst/>
                    <a:latin typeface="+mn-lt"/>
                    <a:ea typeface="+mn-ea"/>
                    <a:cs typeface="+mn-cs"/>
                  </a:rPr>
                  <a:t>The base is 14 m.</a:t>
                </a:r>
                <a:endParaRPr lang="en-GB" sz="1200" u="none" kern="1200" dirty="0">
                  <a:solidFill>
                    <a:schemeClr val="tx1"/>
                  </a:solidFill>
                  <a:effectLst/>
                  <a:latin typeface="+mn-lt"/>
                  <a:ea typeface="+mn-ea"/>
                  <a:cs typeface="+mn-cs"/>
                </a:endParaRPr>
              </a:p>
              <a:p>
                <a:r>
                  <a:rPr lang="en-GB" sz="1200" i="1" u="none" kern="1200" dirty="0">
                    <a:solidFill>
                      <a:schemeClr val="tx1"/>
                    </a:solidFill>
                    <a:effectLst/>
                    <a:latin typeface="+mn-lt"/>
                    <a:ea typeface="+mn-ea"/>
                    <a:cs typeface="+mn-cs"/>
                  </a:rPr>
                  <a:t>The perpendicular height is 10 m.</a:t>
                </a:r>
                <a:endParaRPr lang="en-GB" sz="1200" u="none" kern="1200" dirty="0">
                  <a:solidFill>
                    <a:schemeClr val="tx1"/>
                  </a:solidFill>
                  <a:effectLst/>
                  <a:latin typeface="+mn-lt"/>
                  <a:ea typeface="+mn-ea"/>
                  <a:cs typeface="+mn-cs"/>
                </a:endParaRPr>
              </a:p>
              <a:p>
                <a:r>
                  <a:rPr lang="en-GB" sz="1200" i="1" u="none" kern="1200" dirty="0">
                    <a:solidFill>
                      <a:schemeClr val="tx1"/>
                    </a:solidFill>
                    <a:effectLst/>
                    <a:latin typeface="+mn-lt"/>
                    <a:ea typeface="+mn-ea"/>
                    <a:cs typeface="+mn-cs"/>
                  </a:rPr>
                  <a:t>The area is </a:t>
                </a:r>
                <a:r>
                  <a:rPr lang="en-GB" sz="1200" i="0" u="none" kern="1200" dirty="0">
                    <a:solidFill>
                      <a:schemeClr val="tx1"/>
                    </a:solidFill>
                    <a:effectLst/>
                    <a:latin typeface="+mn-lt"/>
                    <a:ea typeface="+mn-ea"/>
                    <a:cs typeface="+mn-cs"/>
                  </a:rPr>
                  <a:t>14 × 10 ÷ 2 = 140 ÷ 2 = 70 m</a:t>
                </a:r>
                <a:r>
                  <a:rPr lang="en-GB" sz="1200" i="0" u="none" kern="1200" baseline="30000" dirty="0">
                    <a:solidFill>
                      <a:schemeClr val="tx1"/>
                    </a:solidFill>
                    <a:effectLst/>
                    <a:latin typeface="+mn-lt"/>
                    <a:ea typeface="+mn-ea"/>
                    <a:cs typeface="+mn-cs"/>
                  </a:rPr>
                  <a:t>2</a:t>
                </a:r>
                <a:r>
                  <a:rPr lang="en-GB" sz="1200" i="0" u="none" kern="1200" baseline="0" dirty="0">
                    <a:solidFill>
                      <a:schemeClr val="tx1"/>
                    </a:solidFill>
                    <a:effectLst/>
                    <a:latin typeface="+mn-lt"/>
                    <a:ea typeface="+mn-ea"/>
                    <a:cs typeface="+mn-cs"/>
                  </a:rPr>
                  <a:t>.</a:t>
                </a: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33</a:t>
            </a:fld>
            <a:endParaRPr lang="en-US" dirty="0"/>
          </a:p>
        </p:txBody>
      </p:sp>
    </p:spTree>
    <p:extLst>
      <p:ext uri="{BB962C8B-B14F-4D97-AF65-F5344CB8AC3E}">
        <p14:creationId xmlns:p14="http://schemas.microsoft.com/office/powerpoint/2010/main" val="18905515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u="none" kern="1200" dirty="0">
                    <a:solidFill>
                      <a:schemeClr val="tx1"/>
                    </a:solidFill>
                    <a:effectLst/>
                    <a:latin typeface="+mn-lt"/>
                    <a:ea typeface="+mn-ea"/>
                    <a:cs typeface="+mn-cs"/>
                  </a:rPr>
                  <a:t>Find the area of this triangle.</a:t>
                </a:r>
              </a:p>
              <a:p>
                <a:r>
                  <a:rPr lang="en-GB" sz="1200" i="1" u="none" kern="1200" dirty="0">
                    <a:solidFill>
                      <a:schemeClr val="tx1"/>
                    </a:solidFill>
                    <a:effectLst/>
                    <a:latin typeface="+mn-lt"/>
                    <a:ea typeface="+mn-ea"/>
                    <a:cs typeface="+mn-cs"/>
                  </a:rPr>
                  <a:t>The base is 20 m.</a:t>
                </a:r>
              </a:p>
              <a:p>
                <a:r>
                  <a:rPr lang="en-GB" sz="1200" i="1" u="none" kern="1200" dirty="0">
                    <a:solidFill>
                      <a:schemeClr val="tx1"/>
                    </a:solidFill>
                    <a:effectLst/>
                    <a:latin typeface="+mn-lt"/>
                    <a:ea typeface="+mn-ea"/>
                    <a:cs typeface="+mn-cs"/>
                  </a:rPr>
                  <a:t>The perpendicular height is 8 m.</a:t>
                </a:r>
              </a:p>
              <a:p>
                <a:r>
                  <a:rPr lang="en-GB" sz="1200" i="1" u="none" kern="1200" dirty="0">
                    <a:solidFill>
                      <a:schemeClr val="tx1"/>
                    </a:solidFill>
                    <a:effectLst/>
                    <a:latin typeface="+mn-lt"/>
                    <a:ea typeface="+mn-ea"/>
                    <a:cs typeface="+mn-cs"/>
                  </a:rPr>
                  <a:t>The area is </a:t>
                </a:r>
                <a:r>
                  <a:rPr lang="en-GB" sz="1200" i="0" u="none" kern="1200" dirty="0">
                    <a:solidFill>
                      <a:schemeClr val="tx1"/>
                    </a:solidFill>
                    <a:effectLst/>
                    <a:latin typeface="+mn-lt"/>
                    <a:ea typeface="+mn-ea"/>
                    <a:cs typeface="+mn-cs"/>
                  </a:rPr>
                  <a:t>20 × 8 ÷ 2 = 160 ÷ 2 = 80 m</a:t>
                </a:r>
                <a:r>
                  <a:rPr lang="en-GB" sz="1200" i="0" u="none" kern="1200" baseline="30000" dirty="0">
                    <a:solidFill>
                      <a:schemeClr val="tx1"/>
                    </a:solidFill>
                    <a:effectLst/>
                    <a:latin typeface="+mn-lt"/>
                    <a:ea typeface="+mn-ea"/>
                    <a:cs typeface="+mn-cs"/>
                  </a:rPr>
                  <a:t>2</a:t>
                </a:r>
                <a:r>
                  <a:rPr lang="en-GB" sz="1200" i="0" u="none" kern="1200" baseline="0" dirty="0">
                    <a:solidFill>
                      <a:schemeClr val="tx1"/>
                    </a:solidFill>
                    <a:effectLst/>
                    <a:latin typeface="+mn-lt"/>
                    <a:ea typeface="+mn-ea"/>
                    <a:cs typeface="+mn-cs"/>
                  </a:rPr>
                  <a:t>.</a:t>
                </a: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34</a:t>
            </a:fld>
            <a:endParaRPr lang="en-US" dirty="0"/>
          </a:p>
        </p:txBody>
      </p:sp>
    </p:spTree>
    <p:extLst>
      <p:ext uri="{BB962C8B-B14F-4D97-AF65-F5344CB8AC3E}">
        <p14:creationId xmlns:p14="http://schemas.microsoft.com/office/powerpoint/2010/main" val="25772361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Find the area of these triangles.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35</a:t>
            </a:fld>
            <a:endParaRPr lang="en-US" dirty="0"/>
          </a:p>
        </p:txBody>
      </p:sp>
    </p:spTree>
    <p:extLst>
      <p:ext uri="{BB962C8B-B14F-4D97-AF65-F5344CB8AC3E}">
        <p14:creationId xmlns:p14="http://schemas.microsoft.com/office/powerpoint/2010/main" val="8157558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0" kern="1200" dirty="0">
                    <a:solidFill>
                      <a:schemeClr val="tx1"/>
                    </a:solidFill>
                    <a:effectLst/>
                    <a:latin typeface="+mn-lt"/>
                    <a:ea typeface="+mn-ea"/>
                    <a:cs typeface="+mn-cs"/>
                  </a:rPr>
                  <a:t>42 m</a:t>
                </a:r>
                <a:r>
                  <a:rPr lang="en-GB" sz="1200" i="0" kern="1200" baseline="30000" dirty="0">
                    <a:solidFill>
                      <a:schemeClr val="tx1"/>
                    </a:solidFill>
                    <a:effectLst/>
                    <a:latin typeface="+mn-lt"/>
                    <a:ea typeface="+mn-ea"/>
                    <a:cs typeface="+mn-cs"/>
                  </a:rPr>
                  <a:t>2</a:t>
                </a:r>
                <a:r>
                  <a:rPr lang="en-GB" sz="1200" i="0" kern="1200" dirty="0">
                    <a:solidFill>
                      <a:schemeClr val="tx1"/>
                    </a:solidFill>
                    <a:effectLst/>
                    <a:latin typeface="+mn-lt"/>
                    <a:ea typeface="+mn-ea"/>
                    <a:cs typeface="+mn-cs"/>
                  </a:rPr>
                  <a:t> </a:t>
                </a:r>
                <a:r>
                  <a:rPr lang="en-GB" sz="1200" i="0" kern="1200" dirty="0">
                    <a:solidFill>
                      <a:schemeClr val="tx1"/>
                    </a:solidFill>
                    <a:effectLst/>
                    <a:latin typeface="Calibri" panose="020F0502020204030204" pitchFamily="34" charset="0"/>
                    <a:ea typeface="+mn-ea"/>
                    <a:cs typeface="Calibri" panose="020F0502020204030204" pitchFamily="34" charset="0"/>
                  </a:rPr>
                  <a:t>×</a:t>
                </a:r>
                <a:r>
                  <a:rPr lang="en-GB" sz="1200" i="0" kern="1200" dirty="0">
                    <a:solidFill>
                      <a:schemeClr val="tx1"/>
                    </a:solidFill>
                    <a:effectLst/>
                    <a:latin typeface="+mn-lt"/>
                    <a:ea typeface="+mn-ea"/>
                    <a:cs typeface="+mn-cs"/>
                  </a:rPr>
                  <a:t> 2 = 84 m</a:t>
                </a:r>
                <a:r>
                  <a:rPr lang="en-GB" sz="1200" i="0" kern="1200" baseline="30000" dirty="0">
                    <a:solidFill>
                      <a:schemeClr val="tx1"/>
                    </a:solidFill>
                    <a:effectLst/>
                    <a:latin typeface="+mn-lt"/>
                    <a:ea typeface="+mn-ea"/>
                    <a:cs typeface="+mn-cs"/>
                  </a:rPr>
                  <a:t>2</a:t>
                </a:r>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84 ÷ 12 = 7</a:t>
                </a:r>
              </a:p>
              <a:p>
                <a:r>
                  <a:rPr lang="en-GB" sz="1200" i="1" kern="1200" dirty="0">
                    <a:solidFill>
                      <a:schemeClr val="tx1"/>
                    </a:solidFill>
                    <a:effectLst/>
                    <a:latin typeface="+mn-lt"/>
                    <a:ea typeface="+mn-ea"/>
                    <a:cs typeface="+mn-cs"/>
                  </a:rPr>
                  <a:t>The perpendicular height of the triangle is 7 m.</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36</a:t>
            </a:fld>
            <a:endParaRPr lang="en-US" dirty="0"/>
          </a:p>
        </p:txBody>
      </p:sp>
    </p:spTree>
    <p:extLst>
      <p:ext uri="{BB962C8B-B14F-4D97-AF65-F5344CB8AC3E}">
        <p14:creationId xmlns:p14="http://schemas.microsoft.com/office/powerpoint/2010/main" val="7531383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0" kern="1200" dirty="0">
                    <a:solidFill>
                      <a:schemeClr val="tx1"/>
                    </a:solidFill>
                    <a:effectLst/>
                    <a:latin typeface="+mn-lt"/>
                    <a:ea typeface="+mn-ea"/>
                    <a:cs typeface="+mn-cs"/>
                  </a:rPr>
                  <a:t>44 m</a:t>
                </a:r>
                <a:r>
                  <a:rPr lang="en-GB" sz="1200" i="0" kern="1200" baseline="30000" dirty="0">
                    <a:solidFill>
                      <a:schemeClr val="tx1"/>
                    </a:solidFill>
                    <a:effectLst/>
                    <a:latin typeface="+mn-lt"/>
                    <a:ea typeface="+mn-ea"/>
                    <a:cs typeface="+mn-cs"/>
                  </a:rPr>
                  <a:t>2</a:t>
                </a:r>
                <a:r>
                  <a:rPr lang="en-GB" sz="1200" i="0" kern="1200" dirty="0">
                    <a:solidFill>
                      <a:schemeClr val="tx1"/>
                    </a:solidFill>
                    <a:effectLst/>
                    <a:latin typeface="+mn-lt"/>
                    <a:ea typeface="+mn-ea"/>
                    <a:cs typeface="+mn-cs"/>
                  </a:rPr>
                  <a:t> </a:t>
                </a:r>
                <a:r>
                  <a:rPr lang="en-GB" sz="1200" i="0" kern="1200" dirty="0">
                    <a:solidFill>
                      <a:schemeClr val="tx1"/>
                    </a:solidFill>
                    <a:effectLst/>
                    <a:latin typeface="Calibri" panose="020F0502020204030204" pitchFamily="34" charset="0"/>
                    <a:ea typeface="+mn-ea"/>
                    <a:cs typeface="Calibri" panose="020F0502020204030204" pitchFamily="34" charset="0"/>
                  </a:rPr>
                  <a:t>×</a:t>
                </a:r>
                <a:r>
                  <a:rPr lang="en-GB" sz="1200" i="0" kern="1200" dirty="0">
                    <a:solidFill>
                      <a:schemeClr val="tx1"/>
                    </a:solidFill>
                    <a:effectLst/>
                    <a:latin typeface="+mn-lt"/>
                    <a:ea typeface="+mn-ea"/>
                    <a:cs typeface="+mn-cs"/>
                  </a:rPr>
                  <a:t> 2 = 88 m</a:t>
                </a:r>
                <a:r>
                  <a:rPr lang="en-GB" sz="1200" i="0" kern="1200" baseline="30000" dirty="0">
                    <a:solidFill>
                      <a:schemeClr val="tx1"/>
                    </a:solidFill>
                    <a:effectLst/>
                    <a:latin typeface="+mn-lt"/>
                    <a:ea typeface="+mn-ea"/>
                    <a:cs typeface="+mn-cs"/>
                  </a:rPr>
                  <a:t>2</a:t>
                </a:r>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88 ÷ 8 = 11</a:t>
                </a:r>
              </a:p>
              <a:p>
                <a:r>
                  <a:rPr lang="en-GB" sz="1200" i="1" kern="1200" dirty="0">
                    <a:solidFill>
                      <a:schemeClr val="tx1"/>
                    </a:solidFill>
                    <a:effectLst/>
                    <a:latin typeface="+mn-lt"/>
                    <a:ea typeface="+mn-ea"/>
                    <a:cs typeface="+mn-cs"/>
                  </a:rPr>
                  <a:t>The base of the triangle is 11 m.</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37</a:t>
            </a:fld>
            <a:endParaRPr lang="en-US" dirty="0"/>
          </a:p>
        </p:txBody>
      </p:sp>
    </p:spTree>
    <p:extLst>
      <p:ext uri="{BB962C8B-B14F-4D97-AF65-F5344CB8AC3E}">
        <p14:creationId xmlns:p14="http://schemas.microsoft.com/office/powerpoint/2010/main" val="5748726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38</a:t>
            </a:fld>
            <a:endParaRPr lang="en-US" dirty="0"/>
          </a:p>
        </p:txBody>
      </p:sp>
    </p:spTree>
    <p:extLst>
      <p:ext uri="{BB962C8B-B14F-4D97-AF65-F5344CB8AC3E}">
        <p14:creationId xmlns:p14="http://schemas.microsoft.com/office/powerpoint/2010/main" val="21441710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err="1">
                    <a:solidFill>
                      <a:schemeClr val="tx1"/>
                    </a:solidFill>
                    <a:effectLst/>
                    <a:latin typeface="+mn-lt"/>
                    <a:ea typeface="+mn-ea"/>
                    <a:cs typeface="+mn-cs"/>
                  </a:rPr>
                  <a:t>Sonnie</a:t>
                </a:r>
                <a:r>
                  <a:rPr lang="en-GB" sz="1200" i="1" kern="1200" dirty="0">
                    <a:solidFill>
                      <a:schemeClr val="tx1"/>
                    </a:solidFill>
                    <a:effectLst/>
                    <a:latin typeface="+mn-lt"/>
                    <a:ea typeface="+mn-ea"/>
                    <a:cs typeface="+mn-cs"/>
                  </a:rPr>
                  <a:t> says the area of this triangle is 40 cm</a:t>
                </a:r>
                <a:r>
                  <a:rPr lang="en-GB" sz="1200" i="1" kern="1200" baseline="30000" dirty="0">
                    <a:solidFill>
                      <a:schemeClr val="tx1"/>
                    </a:solidFill>
                    <a:effectLst/>
                    <a:latin typeface="+mn-lt"/>
                    <a:ea typeface="+mn-ea"/>
                    <a:cs typeface="+mn-cs"/>
                  </a:rPr>
                  <a:t>2</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Brittany says the area of the triangle is 30 cm</a:t>
                </a:r>
                <a:r>
                  <a:rPr lang="en-GB" sz="1200" i="1" kern="1200" baseline="30000" dirty="0">
                    <a:solidFill>
                      <a:schemeClr val="tx1"/>
                    </a:solidFill>
                    <a:effectLst/>
                    <a:latin typeface="+mn-lt"/>
                    <a:ea typeface="+mn-ea"/>
                    <a:cs typeface="+mn-cs"/>
                  </a:rPr>
                  <a:t>2</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Tom says the area of the triangle is 24 cm</a:t>
                </a:r>
                <a:r>
                  <a:rPr lang="en-GB" sz="1200" i="1" kern="1200" baseline="30000" dirty="0">
                    <a:solidFill>
                      <a:schemeClr val="tx1"/>
                    </a:solidFill>
                    <a:effectLst/>
                    <a:latin typeface="+mn-lt"/>
                    <a:ea typeface="+mn-ea"/>
                    <a:cs typeface="+mn-cs"/>
                  </a:rPr>
                  <a:t>2</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Who is right? Explain your answer. </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39</a:t>
            </a:fld>
            <a:endParaRPr lang="en-US" dirty="0"/>
          </a:p>
        </p:txBody>
      </p:sp>
    </p:spTree>
    <p:extLst>
      <p:ext uri="{BB962C8B-B14F-4D97-AF65-F5344CB8AC3E}">
        <p14:creationId xmlns:p14="http://schemas.microsoft.com/office/powerpoint/2010/main" val="18560447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is the total area of this shape?</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40</a:t>
            </a:fld>
            <a:endParaRPr lang="en-US" dirty="0"/>
          </a:p>
        </p:txBody>
      </p:sp>
    </p:spTree>
    <p:extLst>
      <p:ext uri="{BB962C8B-B14F-4D97-AF65-F5344CB8AC3E}">
        <p14:creationId xmlns:p14="http://schemas.microsoft.com/office/powerpoint/2010/main" val="32510973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is the total area of the shaded sections?</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41</a:t>
            </a:fld>
            <a:endParaRPr lang="en-US" dirty="0"/>
          </a:p>
        </p:txBody>
      </p:sp>
    </p:spTree>
    <p:extLst>
      <p:ext uri="{BB962C8B-B14F-4D97-AF65-F5344CB8AC3E}">
        <p14:creationId xmlns:p14="http://schemas.microsoft.com/office/powerpoint/2010/main" val="1723504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a:t>
            </a:fld>
            <a:endParaRPr lang="en-US" dirty="0"/>
          </a:p>
        </p:txBody>
      </p:sp>
    </p:spTree>
    <p:extLst>
      <p:ext uri="{BB962C8B-B14F-4D97-AF65-F5344CB8AC3E}">
        <p14:creationId xmlns:p14="http://schemas.microsoft.com/office/powerpoint/2010/main" val="36791354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distance around the edge of the </a:t>
                </a:r>
                <a:r>
                  <a:rPr lang="en-GB" sz="1200" i="1" u="none" kern="1200" dirty="0">
                    <a:solidFill>
                      <a:schemeClr val="tx1"/>
                    </a:solidFill>
                    <a:effectLst/>
                    <a:latin typeface="+mn-lt"/>
                    <a:ea typeface="+mn-ea"/>
                    <a:cs typeface="+mn-cs"/>
                  </a:rPr>
                  <a:t>rectangle </a:t>
                </a:r>
                <a:r>
                  <a:rPr lang="en-GB" sz="1200" i="1" kern="1200" dirty="0">
                    <a:solidFill>
                      <a:schemeClr val="tx1"/>
                    </a:solidFill>
                    <a:effectLst/>
                    <a:latin typeface="+mn-lt"/>
                    <a:ea typeface="+mn-ea"/>
                    <a:cs typeface="+mn-cs"/>
                  </a:rPr>
                  <a:t>is its perimeter.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P</a:t>
                </a:r>
                <a:r>
                  <a:rPr lang="en-GB" sz="1200" i="0" kern="1200" dirty="0">
                    <a:solidFill>
                      <a:schemeClr val="tx1"/>
                    </a:solidFill>
                    <a:effectLst/>
                    <a:latin typeface="+mn-lt"/>
                    <a:ea typeface="+mn-ea"/>
                    <a:cs typeface="+mn-cs"/>
                  </a:rPr>
                  <a:t> = (10 × 2) + (8 × 2) = 20 + 16 = 36 cm</a:t>
                </a:r>
              </a:p>
              <a:p>
                <a:r>
                  <a:rPr lang="en-GB" sz="1200" i="1" kern="1200" dirty="0">
                    <a:solidFill>
                      <a:schemeClr val="tx1"/>
                    </a:solidFill>
                    <a:effectLst/>
                    <a:latin typeface="+mn-lt"/>
                    <a:ea typeface="+mn-ea"/>
                    <a:cs typeface="+mn-cs"/>
                  </a:rPr>
                  <a:t>A</a:t>
                </a:r>
                <a:r>
                  <a:rPr lang="en-GB" sz="1200" i="0" kern="1200" dirty="0">
                    <a:solidFill>
                      <a:schemeClr val="tx1"/>
                    </a:solidFill>
                    <a:effectLst/>
                    <a:latin typeface="+mn-lt"/>
                    <a:ea typeface="+mn-ea"/>
                    <a:cs typeface="+mn-cs"/>
                  </a:rPr>
                  <a:t> = 10 × 8 = 80 cm</a:t>
                </a:r>
                <a:r>
                  <a:rPr lang="en-GB" sz="1200" i="0" kern="1200" baseline="30000" dirty="0">
                    <a:solidFill>
                      <a:schemeClr val="tx1"/>
                    </a:solidFill>
                    <a:effectLst/>
                    <a:latin typeface="+mn-lt"/>
                    <a:ea typeface="+mn-ea"/>
                    <a:cs typeface="+mn-cs"/>
                  </a:rPr>
                  <a:t>2</a:t>
                </a:r>
                <a:endParaRPr lang="en-GB" sz="1200" i="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42</a:t>
            </a:fld>
            <a:endParaRPr lang="en-US" dirty="0"/>
          </a:p>
        </p:txBody>
      </p:sp>
    </p:spTree>
    <p:extLst>
      <p:ext uri="{BB962C8B-B14F-4D97-AF65-F5344CB8AC3E}">
        <p14:creationId xmlns:p14="http://schemas.microsoft.com/office/powerpoint/2010/main" val="37644347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distance around the edge of the </a:t>
                </a:r>
                <a:r>
                  <a:rPr lang="en-GB" sz="1200" i="1" u="none" kern="1200" dirty="0">
                    <a:solidFill>
                      <a:schemeClr val="tx1"/>
                    </a:solidFill>
                    <a:effectLst/>
                    <a:latin typeface="+mn-lt"/>
                    <a:ea typeface="+mn-ea"/>
                    <a:cs typeface="+mn-cs"/>
                  </a:rPr>
                  <a:t>triangle </a:t>
                </a:r>
                <a:r>
                  <a:rPr lang="en-GB" sz="1200" i="1" kern="1200" dirty="0">
                    <a:solidFill>
                      <a:schemeClr val="tx1"/>
                    </a:solidFill>
                    <a:effectLst/>
                    <a:latin typeface="+mn-lt"/>
                    <a:ea typeface="+mn-ea"/>
                    <a:cs typeface="+mn-cs"/>
                  </a:rPr>
                  <a:t>is its perimeter.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P</a:t>
                </a:r>
                <a:r>
                  <a:rPr lang="en-GB" sz="1200" i="0" kern="1200" dirty="0">
                    <a:solidFill>
                      <a:schemeClr val="tx1"/>
                    </a:solidFill>
                    <a:effectLst/>
                    <a:latin typeface="+mn-lt"/>
                    <a:ea typeface="+mn-ea"/>
                    <a:cs typeface="+mn-cs"/>
                  </a:rPr>
                  <a:t> = 3 + 4 + 5 = 12 cm</a:t>
                </a:r>
              </a:p>
              <a:p>
                <a:r>
                  <a:rPr lang="en-GB" sz="1200" i="1" kern="1200" dirty="0">
                    <a:solidFill>
                      <a:schemeClr val="tx1"/>
                    </a:solidFill>
                    <a:effectLst/>
                    <a:latin typeface="+mn-lt"/>
                    <a:ea typeface="+mn-ea"/>
                    <a:cs typeface="+mn-cs"/>
                  </a:rPr>
                  <a:t>A</a:t>
                </a:r>
                <a:r>
                  <a:rPr lang="en-GB" sz="1200" i="0" kern="1200" dirty="0">
                    <a:solidFill>
                      <a:schemeClr val="tx1"/>
                    </a:solidFill>
                    <a:effectLst/>
                    <a:latin typeface="+mn-lt"/>
                    <a:ea typeface="+mn-ea"/>
                    <a:cs typeface="+mn-cs"/>
                  </a:rPr>
                  <a:t> = 4 × 3 ÷ 2 = 6 cm</a:t>
                </a:r>
                <a:r>
                  <a:rPr lang="en-GB" sz="1200" i="0" kern="1200" baseline="30000" dirty="0">
                    <a:solidFill>
                      <a:schemeClr val="tx1"/>
                    </a:solidFill>
                    <a:effectLst/>
                    <a:latin typeface="+mn-lt"/>
                    <a:ea typeface="+mn-ea"/>
                    <a:cs typeface="+mn-cs"/>
                  </a:rPr>
                  <a:t>2</a:t>
                </a:r>
                <a:endParaRPr lang="en-GB" sz="1200" i="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43</a:t>
            </a:fld>
            <a:endParaRPr lang="en-US" dirty="0"/>
          </a:p>
        </p:txBody>
      </p:sp>
    </p:spTree>
    <p:extLst>
      <p:ext uri="{BB962C8B-B14F-4D97-AF65-F5344CB8AC3E}">
        <p14:creationId xmlns:p14="http://schemas.microsoft.com/office/powerpoint/2010/main" val="11495257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distance around the edge of the </a:t>
                </a:r>
                <a:r>
                  <a:rPr lang="en-GB" sz="1200" i="1" u="none" kern="1200" dirty="0">
                    <a:solidFill>
                      <a:schemeClr val="tx1"/>
                    </a:solidFill>
                    <a:effectLst/>
                    <a:latin typeface="+mn-lt"/>
                    <a:ea typeface="+mn-ea"/>
                    <a:cs typeface="+mn-cs"/>
                  </a:rPr>
                  <a:t>parallelogram</a:t>
                </a:r>
                <a:r>
                  <a:rPr lang="en-GB" sz="1200" i="1" kern="1200" dirty="0">
                    <a:solidFill>
                      <a:schemeClr val="tx1"/>
                    </a:solidFill>
                    <a:effectLst/>
                    <a:latin typeface="+mn-lt"/>
                    <a:ea typeface="+mn-ea"/>
                    <a:cs typeface="+mn-cs"/>
                  </a:rPr>
                  <a:t> is its perimeter.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P</a:t>
                </a:r>
                <a:r>
                  <a:rPr lang="en-GB" sz="1200" i="0" kern="1200" dirty="0">
                    <a:solidFill>
                      <a:schemeClr val="tx1"/>
                    </a:solidFill>
                    <a:effectLst/>
                    <a:latin typeface="+mn-lt"/>
                    <a:ea typeface="+mn-ea"/>
                    <a:cs typeface="+mn-cs"/>
                  </a:rPr>
                  <a:t> = (7 × 2) + (8 × 2) = 14 + 16 = 30 cm</a:t>
                </a:r>
              </a:p>
              <a:p>
                <a:r>
                  <a:rPr lang="en-GB" sz="1200" i="1" kern="1200" dirty="0">
                    <a:solidFill>
                      <a:schemeClr val="tx1"/>
                    </a:solidFill>
                    <a:effectLst/>
                    <a:latin typeface="+mn-lt"/>
                    <a:ea typeface="+mn-ea"/>
                    <a:cs typeface="+mn-cs"/>
                  </a:rPr>
                  <a:t>A</a:t>
                </a:r>
                <a:r>
                  <a:rPr lang="en-GB" sz="1200" i="0" kern="1200" dirty="0">
                    <a:solidFill>
                      <a:schemeClr val="tx1"/>
                    </a:solidFill>
                    <a:effectLst/>
                    <a:latin typeface="+mn-lt"/>
                    <a:ea typeface="+mn-ea"/>
                    <a:cs typeface="+mn-cs"/>
                  </a:rPr>
                  <a:t> = 8 × 4 = 32 cm</a:t>
                </a:r>
                <a:r>
                  <a:rPr lang="en-GB" sz="1200" i="0" kern="1200" baseline="30000" dirty="0">
                    <a:solidFill>
                      <a:schemeClr val="tx1"/>
                    </a:solidFill>
                    <a:effectLst/>
                    <a:latin typeface="+mn-lt"/>
                    <a:ea typeface="+mn-ea"/>
                    <a:cs typeface="+mn-cs"/>
                  </a:rPr>
                  <a:t>2</a:t>
                </a:r>
                <a:endParaRPr lang="en-GB" sz="1200" i="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44</a:t>
            </a:fld>
            <a:endParaRPr lang="en-US" dirty="0"/>
          </a:p>
        </p:txBody>
      </p:sp>
    </p:spTree>
    <p:extLst>
      <p:ext uri="{BB962C8B-B14F-4D97-AF65-F5344CB8AC3E}">
        <p14:creationId xmlns:p14="http://schemas.microsoft.com/office/powerpoint/2010/main" val="37711195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Find the area and perimeter of this shape.</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45</a:t>
            </a:fld>
            <a:endParaRPr lang="en-US" dirty="0"/>
          </a:p>
        </p:txBody>
      </p:sp>
    </p:spTree>
    <p:extLst>
      <p:ext uri="{BB962C8B-B14F-4D97-AF65-F5344CB8AC3E}">
        <p14:creationId xmlns:p14="http://schemas.microsoft.com/office/powerpoint/2010/main" val="20517126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Find the area and perimeter of this shape.</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46</a:t>
            </a:fld>
            <a:endParaRPr lang="en-US" dirty="0"/>
          </a:p>
        </p:txBody>
      </p:sp>
    </p:spTree>
    <p:extLst>
      <p:ext uri="{BB962C8B-B14F-4D97-AF65-F5344CB8AC3E}">
        <p14:creationId xmlns:p14="http://schemas.microsoft.com/office/powerpoint/2010/main" val="3827102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P</a:t>
                </a:r>
                <a:r>
                  <a:rPr lang="en-GB" sz="1200" i="0" kern="1200" dirty="0">
                    <a:solidFill>
                      <a:schemeClr val="tx1"/>
                    </a:solidFill>
                    <a:effectLst/>
                    <a:latin typeface="+mn-lt"/>
                    <a:ea typeface="+mn-ea"/>
                    <a:cs typeface="+mn-cs"/>
                  </a:rPr>
                  <a:t> = 12 units</a:t>
                </a:r>
              </a:p>
              <a:p>
                <a:r>
                  <a:rPr lang="en-GB" sz="1200" i="1" kern="1200" dirty="0">
                    <a:solidFill>
                      <a:schemeClr val="tx1"/>
                    </a:solidFill>
                    <a:effectLst/>
                    <a:latin typeface="+mn-lt"/>
                    <a:ea typeface="+mn-ea"/>
                    <a:cs typeface="+mn-cs"/>
                  </a:rPr>
                  <a:t>A</a:t>
                </a:r>
                <a:r>
                  <a:rPr lang="en-GB" sz="1200" i="0" kern="1200" dirty="0">
                    <a:solidFill>
                      <a:schemeClr val="tx1"/>
                    </a:solidFill>
                    <a:effectLst/>
                    <a:latin typeface="+mn-lt"/>
                    <a:ea typeface="+mn-ea"/>
                    <a:cs typeface="+mn-cs"/>
                  </a:rPr>
                  <a:t> = 5 units</a:t>
                </a:r>
                <a:r>
                  <a:rPr lang="en-GB" sz="1200" i="0" kern="1200" baseline="30000" dirty="0">
                    <a:solidFill>
                      <a:schemeClr val="tx1"/>
                    </a:solidFill>
                    <a:effectLst/>
                    <a:latin typeface="+mn-lt"/>
                    <a:ea typeface="+mn-ea"/>
                    <a:cs typeface="+mn-cs"/>
                  </a:rPr>
                  <a:t>2</a:t>
                </a:r>
                <a:endParaRPr lang="en-GB" sz="1200" i="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47</a:t>
            </a:fld>
            <a:endParaRPr lang="en-US" dirty="0"/>
          </a:p>
        </p:txBody>
      </p:sp>
    </p:spTree>
    <p:extLst>
      <p:ext uri="{BB962C8B-B14F-4D97-AF65-F5344CB8AC3E}">
        <p14:creationId xmlns:p14="http://schemas.microsoft.com/office/powerpoint/2010/main" val="37940187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P</a:t>
                </a:r>
                <a:r>
                  <a:rPr lang="en-GB" sz="1200"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 12 units</a:t>
                </a:r>
              </a:p>
              <a:p>
                <a:r>
                  <a:rPr lang="en-GB" sz="1200" i="1" kern="1200" dirty="0">
                    <a:solidFill>
                      <a:schemeClr val="tx1"/>
                    </a:solidFill>
                    <a:effectLst/>
                    <a:latin typeface="+mn-lt"/>
                    <a:ea typeface="+mn-ea"/>
                    <a:cs typeface="+mn-cs"/>
                  </a:rPr>
                  <a:t>A</a:t>
                </a:r>
                <a:r>
                  <a:rPr lang="en-GB" sz="1200"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 8 units</a:t>
                </a:r>
                <a:r>
                  <a:rPr lang="en-GB" sz="1200" i="0" kern="1200" baseline="30000" dirty="0">
                    <a:solidFill>
                      <a:schemeClr val="tx1"/>
                    </a:solidFill>
                    <a:effectLst/>
                    <a:latin typeface="+mn-lt"/>
                    <a:ea typeface="+mn-ea"/>
                    <a:cs typeface="+mn-cs"/>
                  </a:rPr>
                  <a:t>2</a:t>
                </a:r>
                <a:endParaRPr lang="en-GB" sz="1200" i="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48</a:t>
            </a:fld>
            <a:endParaRPr lang="en-US" dirty="0"/>
          </a:p>
        </p:txBody>
      </p:sp>
    </p:spTree>
    <p:extLst>
      <p:ext uri="{BB962C8B-B14F-4D97-AF65-F5344CB8AC3E}">
        <p14:creationId xmlns:p14="http://schemas.microsoft.com/office/powerpoint/2010/main" val="28587512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P</a:t>
                </a:r>
                <a:r>
                  <a:rPr lang="en-GB" sz="1200"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 12 units</a:t>
                </a:r>
              </a:p>
              <a:p>
                <a:r>
                  <a:rPr lang="en-GB" sz="1200" i="1" kern="1200" dirty="0">
                    <a:solidFill>
                      <a:schemeClr val="tx1"/>
                    </a:solidFill>
                    <a:effectLst/>
                    <a:latin typeface="+mn-lt"/>
                    <a:ea typeface="+mn-ea"/>
                    <a:cs typeface="+mn-cs"/>
                  </a:rPr>
                  <a:t>A</a:t>
                </a:r>
                <a:r>
                  <a:rPr lang="en-GB" sz="1200"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 9 units</a:t>
                </a:r>
                <a:r>
                  <a:rPr lang="en-GB" sz="1200" i="0" kern="1200" baseline="30000" dirty="0">
                    <a:solidFill>
                      <a:schemeClr val="tx1"/>
                    </a:solidFill>
                    <a:effectLst/>
                    <a:latin typeface="+mn-lt"/>
                    <a:ea typeface="+mn-ea"/>
                    <a:cs typeface="+mn-cs"/>
                  </a:rPr>
                  <a:t>2</a:t>
                </a:r>
                <a:endParaRPr lang="en-GB" sz="1200" i="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49</a:t>
            </a:fld>
            <a:endParaRPr lang="en-US" dirty="0"/>
          </a:p>
        </p:txBody>
      </p:sp>
    </p:spTree>
    <p:extLst>
      <p:ext uri="{BB962C8B-B14F-4D97-AF65-F5344CB8AC3E}">
        <p14:creationId xmlns:p14="http://schemas.microsoft.com/office/powerpoint/2010/main" val="33770607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 </a:t>
                </a:r>
                <a:r>
                  <a:rPr lang="en-GB" sz="1200" i="0" kern="1200" dirty="0">
                    <a:solidFill>
                      <a:schemeClr val="tx1"/>
                    </a:solidFill>
                    <a:effectLst/>
                    <a:latin typeface="+mn-lt"/>
                    <a:ea typeface="+mn-ea"/>
                    <a:cs typeface="+mn-cs"/>
                  </a:rPr>
                  <a:t>= 12 units</a:t>
                </a:r>
              </a:p>
              <a:p>
                <a:r>
                  <a:rPr lang="en-GB" sz="1200" kern="1200" dirty="0">
                    <a:solidFill>
                      <a:schemeClr val="tx1"/>
                    </a:solidFill>
                    <a:effectLst/>
                    <a:latin typeface="+mn-lt"/>
                    <a:ea typeface="+mn-ea"/>
                    <a:cs typeface="+mn-cs"/>
                  </a:rPr>
                  <a:t>A </a:t>
                </a:r>
                <a:r>
                  <a:rPr lang="en-GB" sz="1200" i="0" kern="1200" dirty="0">
                    <a:solidFill>
                      <a:schemeClr val="tx1"/>
                    </a:solidFill>
                    <a:effectLst/>
                    <a:latin typeface="+mn-lt"/>
                    <a:ea typeface="+mn-ea"/>
                    <a:cs typeface="+mn-cs"/>
                  </a:rPr>
                  <a:t>= 5 units</a:t>
                </a:r>
                <a:r>
                  <a:rPr lang="en-GB" sz="1200" i="0" kern="1200" baseline="30000" dirty="0">
                    <a:solidFill>
                      <a:schemeClr val="tx1"/>
                    </a:solidFill>
                    <a:effectLst/>
                    <a:latin typeface="+mn-lt"/>
                    <a:ea typeface="+mn-ea"/>
                    <a:cs typeface="+mn-cs"/>
                  </a:rPr>
                  <a:t>2</a:t>
                </a:r>
                <a:endParaRPr lang="en-GB" sz="1200" i="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50</a:t>
            </a:fld>
            <a:endParaRPr lang="en-US" dirty="0"/>
          </a:p>
        </p:txBody>
      </p:sp>
    </p:spTree>
    <p:extLst>
      <p:ext uri="{BB962C8B-B14F-4D97-AF65-F5344CB8AC3E}">
        <p14:creationId xmlns:p14="http://schemas.microsoft.com/office/powerpoint/2010/main" val="15767826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P</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34 units</a:t>
                </a:r>
              </a:p>
              <a:p>
                <a:r>
                  <a:rPr lang="en-GB" sz="1200" i="1" kern="1200" dirty="0">
                    <a:solidFill>
                      <a:schemeClr val="tx1"/>
                    </a:solidFill>
                    <a:effectLst/>
                    <a:latin typeface="+mn-lt"/>
                    <a:ea typeface="+mn-ea"/>
                    <a:cs typeface="+mn-cs"/>
                  </a:rPr>
                  <a:t>A</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16 units</a:t>
                </a:r>
                <a:r>
                  <a:rPr lang="en-GB" sz="1200" i="0" kern="1200" baseline="30000" dirty="0">
                    <a:solidFill>
                      <a:schemeClr val="tx1"/>
                    </a:solidFill>
                    <a:effectLst/>
                    <a:latin typeface="+mn-lt"/>
                    <a:ea typeface="+mn-ea"/>
                    <a:cs typeface="+mn-cs"/>
                  </a:rPr>
                  <a:t>2</a:t>
                </a:r>
                <a:endParaRPr lang="en-GB" sz="1200" i="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51</a:t>
            </a:fld>
            <a:endParaRPr lang="en-US" dirty="0"/>
          </a:p>
        </p:txBody>
      </p:sp>
    </p:spTree>
    <p:extLst>
      <p:ext uri="{BB962C8B-B14F-4D97-AF65-F5344CB8AC3E}">
        <p14:creationId xmlns:p14="http://schemas.microsoft.com/office/powerpoint/2010/main" val="624921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7</a:t>
            </a:fld>
            <a:endParaRPr lang="en-US" dirty="0"/>
          </a:p>
        </p:txBody>
      </p:sp>
    </p:spTree>
    <p:extLst>
      <p:ext uri="{BB962C8B-B14F-4D97-AF65-F5344CB8AC3E}">
        <p14:creationId xmlns:p14="http://schemas.microsoft.com/office/powerpoint/2010/main" val="7947725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P = </a:t>
                </a:r>
                <a:r>
                  <a:rPr lang="en-GB" sz="1200" i="0" kern="1200" dirty="0">
                    <a:solidFill>
                      <a:schemeClr val="tx1"/>
                    </a:solidFill>
                    <a:effectLst/>
                    <a:latin typeface="+mn-lt"/>
                    <a:ea typeface="+mn-ea"/>
                    <a:cs typeface="+mn-cs"/>
                  </a:rPr>
                  <a:t>20 units</a:t>
                </a:r>
              </a:p>
              <a:p>
                <a:r>
                  <a:rPr lang="en-GB" sz="1200" i="1" kern="1200" dirty="0">
                    <a:solidFill>
                      <a:schemeClr val="tx1"/>
                    </a:solidFill>
                    <a:effectLst/>
                    <a:latin typeface="+mn-lt"/>
                    <a:ea typeface="+mn-ea"/>
                    <a:cs typeface="+mn-cs"/>
                  </a:rPr>
                  <a:t>A</a:t>
                </a:r>
                <a:r>
                  <a:rPr lang="en-GB" sz="1200"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 16 units</a:t>
                </a:r>
                <a:r>
                  <a:rPr lang="en-GB" sz="1200" i="0" kern="1200" baseline="30000" dirty="0">
                    <a:solidFill>
                      <a:schemeClr val="tx1"/>
                    </a:solidFill>
                    <a:effectLst/>
                    <a:latin typeface="+mn-lt"/>
                    <a:ea typeface="+mn-ea"/>
                    <a:cs typeface="+mn-cs"/>
                  </a:rPr>
                  <a:t>2</a:t>
                </a:r>
                <a:endParaRPr lang="en-GB" sz="1200" i="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52</a:t>
            </a:fld>
            <a:endParaRPr lang="en-US" dirty="0"/>
          </a:p>
        </p:txBody>
      </p:sp>
    </p:spTree>
    <p:extLst>
      <p:ext uri="{BB962C8B-B14F-4D97-AF65-F5344CB8AC3E}">
        <p14:creationId xmlns:p14="http://schemas.microsoft.com/office/powerpoint/2010/main" val="2983416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P</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16 units</a:t>
                </a:r>
              </a:p>
              <a:p>
                <a:r>
                  <a:rPr lang="en-GB" sz="1200" i="1" kern="1200" dirty="0">
                    <a:solidFill>
                      <a:schemeClr val="tx1"/>
                    </a:solidFill>
                    <a:effectLst/>
                    <a:latin typeface="+mn-lt"/>
                    <a:ea typeface="+mn-ea"/>
                    <a:cs typeface="+mn-cs"/>
                  </a:rPr>
                  <a:t>A</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16 units</a:t>
                </a:r>
                <a:r>
                  <a:rPr lang="en-GB" sz="1200" i="0" kern="1200" baseline="30000" dirty="0">
                    <a:solidFill>
                      <a:schemeClr val="tx1"/>
                    </a:solidFill>
                    <a:effectLst/>
                    <a:latin typeface="+mn-lt"/>
                    <a:ea typeface="+mn-ea"/>
                    <a:cs typeface="+mn-cs"/>
                  </a:rPr>
                  <a:t>2</a:t>
                </a:r>
                <a:endParaRPr lang="en-GB" sz="1200" i="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53</a:t>
            </a:fld>
            <a:endParaRPr lang="en-US" dirty="0"/>
          </a:p>
        </p:txBody>
      </p:sp>
    </p:spTree>
    <p:extLst>
      <p:ext uri="{BB962C8B-B14F-4D97-AF65-F5344CB8AC3E}">
        <p14:creationId xmlns:p14="http://schemas.microsoft.com/office/powerpoint/2010/main" val="14894677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P</a:t>
                </a:r>
                <a:r>
                  <a:rPr lang="en-GB" sz="1200"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 26 units</a:t>
                </a:r>
              </a:p>
              <a:p>
                <a:r>
                  <a:rPr lang="en-GB" sz="1200" i="1" kern="1200" dirty="0">
                    <a:solidFill>
                      <a:schemeClr val="tx1"/>
                    </a:solidFill>
                    <a:effectLst/>
                    <a:latin typeface="+mn-lt"/>
                    <a:ea typeface="+mn-ea"/>
                    <a:cs typeface="+mn-cs"/>
                  </a:rPr>
                  <a:t>A</a:t>
                </a:r>
                <a:r>
                  <a:rPr lang="en-GB" sz="1200" i="0" kern="1200" dirty="0">
                    <a:solidFill>
                      <a:schemeClr val="tx1"/>
                    </a:solidFill>
                    <a:effectLst/>
                    <a:latin typeface="+mn-lt"/>
                    <a:ea typeface="+mn-ea"/>
                    <a:cs typeface="+mn-cs"/>
                  </a:rPr>
                  <a:t> = 16 units</a:t>
                </a:r>
                <a:r>
                  <a:rPr lang="en-GB" sz="1200" i="0" kern="1200" baseline="30000" dirty="0">
                    <a:solidFill>
                      <a:schemeClr val="tx1"/>
                    </a:solidFill>
                    <a:effectLst/>
                    <a:latin typeface="+mn-lt"/>
                    <a:ea typeface="+mn-ea"/>
                    <a:cs typeface="+mn-cs"/>
                  </a:rPr>
                  <a:t>2</a:t>
                </a:r>
                <a:endParaRPr lang="en-GB" sz="1200" i="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54</a:t>
            </a:fld>
            <a:endParaRPr lang="en-US" dirty="0"/>
          </a:p>
        </p:txBody>
      </p:sp>
    </p:spTree>
    <p:extLst>
      <p:ext uri="{BB962C8B-B14F-4D97-AF65-F5344CB8AC3E}">
        <p14:creationId xmlns:p14="http://schemas.microsoft.com/office/powerpoint/2010/main" val="1807035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To change shape </a:t>
                </a:r>
                <a:r>
                  <a:rPr lang="en-GB" sz="1200" i="1" u="none" kern="1200" dirty="0">
                    <a:solidFill>
                      <a:schemeClr val="tx1"/>
                    </a:solidFill>
                    <a:effectLst/>
                    <a:latin typeface="+mn-lt"/>
                    <a:ea typeface="+mn-ea"/>
                    <a:cs typeface="+mn-cs"/>
                  </a:rPr>
                  <a:t>A into shape B</a:t>
                </a:r>
                <a:r>
                  <a:rPr lang="en-GB" sz="1200" i="1" kern="1200" dirty="0">
                    <a:solidFill>
                      <a:schemeClr val="tx1"/>
                    </a:solidFill>
                    <a:effectLst/>
                    <a:latin typeface="+mn-lt"/>
                    <a:ea typeface="+mn-ea"/>
                    <a:cs typeface="+mn-cs"/>
                  </a:rPr>
                  <a:t>, scale the side-lengths by a scale factor of </a:t>
                </a:r>
                <a:r>
                  <a:rPr lang="en-GB" sz="1200" i="1" u="none" kern="1200" dirty="0">
                    <a:solidFill>
                      <a:schemeClr val="tx1"/>
                    </a:solidFill>
                    <a:effectLst/>
                    <a:latin typeface="+mn-lt"/>
                    <a:ea typeface="+mn-ea"/>
                    <a:cs typeface="+mn-cs"/>
                  </a:rPr>
                  <a:t>two. </a:t>
                </a:r>
                <a:endParaRPr lang="en-GB" sz="1200" u="none"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55</a:t>
            </a:fld>
            <a:endParaRPr lang="en-US" dirty="0"/>
          </a:p>
        </p:txBody>
      </p:sp>
    </p:spTree>
    <p:extLst>
      <p:ext uri="{BB962C8B-B14F-4D97-AF65-F5344CB8AC3E}">
        <p14:creationId xmlns:p14="http://schemas.microsoft.com/office/powerpoint/2010/main" val="2921778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To change </a:t>
                </a:r>
                <a:r>
                  <a:rPr lang="en-GB" sz="1200" i="1" u="none" kern="1200" dirty="0">
                    <a:solidFill>
                      <a:schemeClr val="tx1"/>
                    </a:solidFill>
                    <a:effectLst/>
                    <a:latin typeface="+mn-lt"/>
                    <a:ea typeface="+mn-ea"/>
                    <a:cs typeface="+mn-cs"/>
                  </a:rPr>
                  <a:t>shape C into shape D, scale the side-lengths by a scale factor of one quarter.</a:t>
                </a:r>
                <a:endParaRPr lang="en-GB" sz="1200" u="none"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56</a:t>
            </a:fld>
            <a:endParaRPr lang="en-US" dirty="0"/>
          </a:p>
        </p:txBody>
      </p:sp>
    </p:spTree>
    <p:extLst>
      <p:ext uri="{BB962C8B-B14F-4D97-AF65-F5344CB8AC3E}">
        <p14:creationId xmlns:p14="http://schemas.microsoft.com/office/powerpoint/2010/main" val="22002570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Enlarge this shape by scaling the side-lengths by a scale factor of three.</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57</a:t>
            </a:fld>
            <a:endParaRPr lang="en-US" dirty="0"/>
          </a:p>
        </p:txBody>
      </p:sp>
    </p:spTree>
    <p:extLst>
      <p:ext uri="{BB962C8B-B14F-4D97-AF65-F5344CB8AC3E}">
        <p14:creationId xmlns:p14="http://schemas.microsoft.com/office/powerpoint/2010/main" val="7116898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scale factor has been used to change shape A into shape B?</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58</a:t>
            </a:fld>
            <a:endParaRPr lang="en-US" dirty="0"/>
          </a:p>
        </p:txBody>
      </p:sp>
    </p:spTree>
    <p:extLst>
      <p:ext uri="{BB962C8B-B14F-4D97-AF65-F5344CB8AC3E}">
        <p14:creationId xmlns:p14="http://schemas.microsoft.com/office/powerpoint/2010/main" val="882087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0" fontAlgn="base"/>
                <a:r>
                  <a:rPr lang="en-GB" sz="1200" i="1" kern="1200" dirty="0">
                    <a:solidFill>
                      <a:schemeClr val="tx1"/>
                    </a:solidFill>
                    <a:effectLst/>
                    <a:latin typeface="+mn-lt"/>
                    <a:ea typeface="+mn-ea"/>
                    <a:cs typeface="+mn-cs"/>
                  </a:rPr>
                  <a:t>The side-lengths of shape C have been scaled to make shape D. </a:t>
                </a:r>
              </a:p>
              <a:p>
                <a:pPr lvl="0" fontAlgn="base"/>
                <a:r>
                  <a:rPr lang="en-GB" sz="1200" i="1" kern="1200" dirty="0">
                    <a:solidFill>
                      <a:schemeClr val="tx1"/>
                    </a:solidFill>
                    <a:effectLst/>
                    <a:latin typeface="+mn-lt"/>
                    <a:ea typeface="+mn-ea"/>
                    <a:cs typeface="+mn-cs"/>
                  </a:rPr>
                  <a:t>What is the unknown measurement?</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59</a:t>
            </a:fld>
            <a:endParaRPr lang="en-US" dirty="0"/>
          </a:p>
        </p:txBody>
      </p:sp>
    </p:spTree>
    <p:extLst>
      <p:ext uri="{BB962C8B-B14F-4D97-AF65-F5344CB8AC3E}">
        <p14:creationId xmlns:p14="http://schemas.microsoft.com/office/powerpoint/2010/main" val="36533134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P </a:t>
                </a:r>
                <a:r>
                  <a:rPr lang="en-GB" sz="1200" i="0" kern="1200" dirty="0">
                    <a:solidFill>
                      <a:schemeClr val="tx1"/>
                    </a:solidFill>
                    <a:effectLst/>
                    <a:latin typeface="+mn-lt"/>
                    <a:ea typeface="+mn-ea"/>
                    <a:cs typeface="+mn-cs"/>
                  </a:rPr>
                  <a:t>= 10 + 10+ 15 + 15 = 50 cm</a:t>
                </a:r>
              </a:p>
              <a:p>
                <a:r>
                  <a:rPr lang="en-GB" sz="1200" i="1" kern="1200" dirty="0">
                    <a:solidFill>
                      <a:schemeClr val="tx1"/>
                    </a:solidFill>
                    <a:effectLst/>
                    <a:latin typeface="+mn-lt"/>
                    <a:ea typeface="+mn-ea"/>
                    <a:cs typeface="+mn-cs"/>
                  </a:rPr>
                  <a:t>P</a:t>
                </a:r>
                <a:r>
                  <a:rPr lang="en-GB" sz="1200" i="0" kern="1200" dirty="0">
                    <a:solidFill>
                      <a:schemeClr val="tx1"/>
                    </a:solidFill>
                    <a:effectLst/>
                    <a:latin typeface="+mn-lt"/>
                    <a:ea typeface="+mn-ea"/>
                    <a:cs typeface="+mn-cs"/>
                  </a:rPr>
                  <a:t> = 20 + 20+ 30 + 30 = 100 cm</a:t>
                </a:r>
              </a:p>
              <a:p>
                <a:r>
                  <a:rPr lang="en-GB" sz="1200" i="0" kern="1200" dirty="0">
                    <a:solidFill>
                      <a:schemeClr val="tx1"/>
                    </a:solidFill>
                    <a:effectLst/>
                    <a:latin typeface="+mn-lt"/>
                    <a:ea typeface="+mn-ea"/>
                    <a:cs typeface="+mn-cs"/>
                  </a:rPr>
                  <a:t>50 × 2 = 100</a:t>
                </a:r>
              </a:p>
              <a:p>
                <a:r>
                  <a:rPr lang="en-GB" sz="1200" i="1" kern="1200" dirty="0">
                    <a:solidFill>
                      <a:schemeClr val="tx1"/>
                    </a:solidFill>
                    <a:effectLst/>
                    <a:latin typeface="+mn-lt"/>
                    <a:ea typeface="+mn-ea"/>
                    <a:cs typeface="+mn-cs"/>
                  </a:rPr>
                  <a:t>The perimeter has changed by a scale factor of two.</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60</a:t>
            </a:fld>
            <a:endParaRPr lang="en-US" dirty="0"/>
          </a:p>
        </p:txBody>
      </p:sp>
    </p:spTree>
    <p:extLst>
      <p:ext uri="{BB962C8B-B14F-4D97-AF65-F5344CB8AC3E}">
        <p14:creationId xmlns:p14="http://schemas.microsoft.com/office/powerpoint/2010/main" val="18436901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P </a:t>
                </a:r>
                <a:r>
                  <a:rPr lang="en-GB" sz="1200" i="0" kern="1200" dirty="0">
                    <a:solidFill>
                      <a:schemeClr val="tx1"/>
                    </a:solidFill>
                    <a:effectLst/>
                    <a:latin typeface="+mn-lt"/>
                    <a:ea typeface="+mn-ea"/>
                    <a:cs typeface="+mn-cs"/>
                  </a:rPr>
                  <a:t>= 40 + 40+ 60 + 60 = 200 cm</a:t>
                </a:r>
              </a:p>
              <a:p>
                <a:r>
                  <a:rPr lang="en-GB" sz="1200" i="1" kern="1200" dirty="0">
                    <a:solidFill>
                      <a:schemeClr val="tx1"/>
                    </a:solidFill>
                    <a:effectLst/>
                    <a:latin typeface="+mn-lt"/>
                    <a:ea typeface="+mn-ea"/>
                    <a:cs typeface="+mn-cs"/>
                  </a:rPr>
                  <a:t>P</a:t>
                </a:r>
                <a:r>
                  <a:rPr lang="en-GB" sz="1200" i="0" kern="1200" dirty="0">
                    <a:solidFill>
                      <a:schemeClr val="tx1"/>
                    </a:solidFill>
                    <a:effectLst/>
                    <a:latin typeface="+mn-lt"/>
                    <a:ea typeface="+mn-ea"/>
                    <a:cs typeface="+mn-cs"/>
                  </a:rPr>
                  <a:t> = 10 + 10 + 15 + 15 = 50 cm</a:t>
                </a:r>
              </a:p>
              <a:p>
                <a:r>
                  <a:rPr lang="en-GB" sz="1200" i="0" kern="1200" dirty="0">
                    <a:solidFill>
                      <a:schemeClr val="tx1"/>
                    </a:solidFill>
                    <a:effectLst/>
                    <a:latin typeface="+mn-lt"/>
                    <a:ea typeface="+mn-ea"/>
                    <a:cs typeface="+mn-cs"/>
                  </a:rPr>
                  <a:t>200 ÷ 4 = 50</a:t>
                </a:r>
              </a:p>
              <a:p>
                <a:r>
                  <a:rPr lang="en-GB" sz="1200" i="1" kern="1200" dirty="0">
                    <a:solidFill>
                      <a:schemeClr val="tx1"/>
                    </a:solidFill>
                    <a:effectLst/>
                    <a:latin typeface="+mn-lt"/>
                    <a:ea typeface="+mn-ea"/>
                    <a:cs typeface="+mn-cs"/>
                  </a:rPr>
                  <a:t>The perimeter has changed by a scale factor of one quarter; it has been divided by four.</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61</a:t>
            </a:fld>
            <a:endParaRPr lang="en-US" dirty="0"/>
          </a:p>
        </p:txBody>
      </p:sp>
    </p:spTree>
    <p:extLst>
      <p:ext uri="{BB962C8B-B14F-4D97-AF65-F5344CB8AC3E}">
        <p14:creationId xmlns:p14="http://schemas.microsoft.com/office/powerpoint/2010/main" val="542749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Which shapes are parallelograms?</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How do you know?</a:t>
                </a:r>
                <a:endParaRPr lang="en-GB" sz="1200" kern="1200" dirty="0">
                  <a:solidFill>
                    <a:schemeClr val="tx1"/>
                  </a:solidFill>
                  <a:effectLst/>
                  <a:latin typeface="+mn-lt"/>
                  <a:ea typeface="+mn-ea"/>
                  <a:cs typeface="+mn-cs"/>
                </a:endParaRPr>
              </a:p>
              <a:p>
                <a:r>
                  <a:rPr lang="en-GB" sz="1200" i="1" u="none" kern="1200" dirty="0">
                    <a:solidFill>
                      <a:schemeClr val="tx1"/>
                    </a:solidFill>
                    <a:effectLst/>
                    <a:latin typeface="+mn-lt"/>
                    <a:ea typeface="+mn-ea"/>
                    <a:cs typeface="+mn-cs"/>
                  </a:rPr>
                  <a:t>A square is a parallelogram because it has opposite sides that are parallel and equal in length. </a:t>
                </a:r>
                <a:r>
                  <a:rPr lang="en-GB" sz="1200" u="none" kern="1200" dirty="0">
                    <a:solidFill>
                      <a:schemeClr val="tx1"/>
                    </a:solidFill>
                    <a:effectLst/>
                    <a:latin typeface="+mn-lt"/>
                    <a:ea typeface="+mn-ea"/>
                    <a:cs typeface="+mn-cs"/>
                  </a:rPr>
                  <a:t> </a:t>
                </a: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8</a:t>
            </a:fld>
            <a:endParaRPr lang="en-US" dirty="0"/>
          </a:p>
        </p:txBody>
      </p:sp>
    </p:spTree>
    <p:extLst>
      <p:ext uri="{BB962C8B-B14F-4D97-AF65-F5344CB8AC3E}">
        <p14:creationId xmlns:p14="http://schemas.microsoft.com/office/powerpoint/2010/main" val="39024474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If the side-lengths of this shape are scaled by a scale factor of three, what will the perimeter of the new shape be?</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62</a:t>
            </a:fld>
            <a:endParaRPr lang="en-US" dirty="0"/>
          </a:p>
        </p:txBody>
      </p:sp>
    </p:spTree>
    <p:extLst>
      <p:ext uri="{BB962C8B-B14F-4D97-AF65-F5344CB8AC3E}">
        <p14:creationId xmlns:p14="http://schemas.microsoft.com/office/powerpoint/2010/main" val="40162723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0" fontAlgn="base"/>
                <a:r>
                  <a:rPr lang="en-GB" sz="1200" i="1" kern="1200" dirty="0">
                    <a:solidFill>
                      <a:schemeClr val="tx1"/>
                    </a:solidFill>
                    <a:effectLst/>
                    <a:latin typeface="+mn-lt"/>
                    <a:ea typeface="+mn-ea"/>
                    <a:cs typeface="+mn-cs"/>
                  </a:rPr>
                  <a:t>If the side-lengths of this shape are scaled by a scale factor of four, what will the perimeter of the new shape be?</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63</a:t>
            </a:fld>
            <a:endParaRPr lang="en-US" dirty="0"/>
          </a:p>
        </p:txBody>
      </p:sp>
    </p:spTree>
    <p:extLst>
      <p:ext uri="{BB962C8B-B14F-4D97-AF65-F5344CB8AC3E}">
        <p14:creationId xmlns:p14="http://schemas.microsoft.com/office/powerpoint/2010/main" val="19658189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0" fontAlgn="base"/>
                <a:r>
                  <a:rPr lang="en-GB" sz="1200" i="1" kern="1200" dirty="0">
                    <a:solidFill>
                      <a:schemeClr val="tx1"/>
                    </a:solidFill>
                    <a:effectLst/>
                    <a:latin typeface="+mn-lt"/>
                    <a:ea typeface="+mn-ea"/>
                    <a:cs typeface="+mn-cs"/>
                  </a:rPr>
                  <a:t>If the side-lengths of this shape are scaled by a scale factor of one-half, what will the perimeter of the new shape be?’</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64</a:t>
            </a:fld>
            <a:endParaRPr lang="en-US" dirty="0"/>
          </a:p>
        </p:txBody>
      </p:sp>
    </p:spTree>
    <p:extLst>
      <p:ext uri="{BB962C8B-B14F-4D97-AF65-F5344CB8AC3E}">
        <p14:creationId xmlns:p14="http://schemas.microsoft.com/office/powerpoint/2010/main" val="37716482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0" kern="1200" dirty="0">
                    <a:solidFill>
                      <a:schemeClr val="tx1"/>
                    </a:solidFill>
                    <a:effectLst/>
                    <a:latin typeface="+mn-lt"/>
                    <a:ea typeface="+mn-ea"/>
                    <a:cs typeface="+mn-cs"/>
                  </a:rPr>
                  <a:t>scale factor = 2</a:t>
                </a:r>
              </a:p>
              <a:p>
                <a:r>
                  <a:rPr lang="en-GB" sz="1200" i="1" kern="1200" dirty="0">
                    <a:solidFill>
                      <a:schemeClr val="tx1"/>
                    </a:solidFill>
                    <a:effectLst/>
                    <a:latin typeface="+mn-lt"/>
                    <a:ea typeface="+mn-ea"/>
                    <a:cs typeface="+mn-cs"/>
                  </a:rPr>
                  <a:t>A</a:t>
                </a:r>
                <a:r>
                  <a:rPr lang="en-GB" sz="1200" i="0" kern="1200" dirty="0">
                    <a:solidFill>
                      <a:schemeClr val="tx1"/>
                    </a:solidFill>
                    <a:effectLst/>
                    <a:latin typeface="+mn-lt"/>
                    <a:ea typeface="+mn-ea"/>
                    <a:cs typeface="+mn-cs"/>
                  </a:rPr>
                  <a:t> = 10 cm × 15 cm = 150 cm</a:t>
                </a:r>
                <a:r>
                  <a:rPr lang="en-GB" sz="1200" i="0" kern="1200" baseline="30000" dirty="0">
                    <a:solidFill>
                      <a:schemeClr val="tx1"/>
                    </a:solidFill>
                    <a:effectLst/>
                    <a:latin typeface="+mn-lt"/>
                    <a:ea typeface="+mn-ea"/>
                    <a:cs typeface="+mn-cs"/>
                  </a:rPr>
                  <a:t>2</a:t>
                </a:r>
                <a:endParaRPr lang="en-GB" sz="1200" i="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a:t>
                </a:r>
                <a:r>
                  <a:rPr lang="en-GB" sz="1200" i="0" kern="1200" dirty="0">
                    <a:solidFill>
                      <a:schemeClr val="tx1"/>
                    </a:solidFill>
                    <a:effectLst/>
                    <a:latin typeface="+mn-lt"/>
                    <a:ea typeface="+mn-ea"/>
                    <a:cs typeface="+mn-cs"/>
                  </a:rPr>
                  <a:t> = 20 cm × 30 cm = 600 cm</a:t>
                </a:r>
                <a:r>
                  <a:rPr lang="en-GB" sz="1200" i="0" kern="1200" baseline="30000" dirty="0">
                    <a:solidFill>
                      <a:schemeClr val="tx1"/>
                    </a:solidFill>
                    <a:effectLst/>
                    <a:latin typeface="+mn-lt"/>
                    <a:ea typeface="+mn-ea"/>
                    <a:cs typeface="+mn-cs"/>
                  </a:rPr>
                  <a:t>2</a:t>
                </a:r>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150 × 4 = 600</a:t>
                </a: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65</a:t>
            </a:fld>
            <a:endParaRPr lang="en-US" dirty="0"/>
          </a:p>
        </p:txBody>
      </p:sp>
    </p:spTree>
    <p:extLst>
      <p:ext uri="{BB962C8B-B14F-4D97-AF65-F5344CB8AC3E}">
        <p14:creationId xmlns:p14="http://schemas.microsoft.com/office/powerpoint/2010/main" val="6509657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0" kern="1200" dirty="0">
                    <a:solidFill>
                      <a:schemeClr val="tx1"/>
                    </a:solidFill>
                    <a:effectLst/>
                    <a:latin typeface="+mn-lt"/>
                    <a:ea typeface="+mn-ea"/>
                    <a:cs typeface="+mn-cs"/>
                  </a:rPr>
                  <a:t>scale factor = 2</a:t>
                </a:r>
              </a:p>
              <a:p>
                <a:r>
                  <a:rPr lang="en-GB" sz="1200" i="0" kern="1200" dirty="0">
                    <a:solidFill>
                      <a:schemeClr val="tx1"/>
                    </a:solidFill>
                    <a:effectLst/>
                    <a:latin typeface="+mn-lt"/>
                    <a:ea typeface="+mn-ea"/>
                    <a:cs typeface="+mn-cs"/>
                  </a:rPr>
                  <a:t>A = 10 cm × 15 cm = 150 cm</a:t>
                </a:r>
                <a:r>
                  <a:rPr lang="en-GB" sz="1200" i="0" kern="1200" baseline="30000" dirty="0">
                    <a:solidFill>
                      <a:schemeClr val="tx1"/>
                    </a:solidFill>
                    <a:effectLst/>
                    <a:latin typeface="+mn-lt"/>
                    <a:ea typeface="+mn-ea"/>
                    <a:cs typeface="+mn-cs"/>
                  </a:rPr>
                  <a:t>2</a:t>
                </a:r>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A = 20 cm × 30 cm = 600 cm</a:t>
                </a:r>
                <a:r>
                  <a:rPr lang="en-GB" sz="1200" i="0" kern="1200" baseline="30000" dirty="0">
                    <a:solidFill>
                      <a:schemeClr val="tx1"/>
                    </a:solidFill>
                    <a:effectLst/>
                    <a:latin typeface="+mn-lt"/>
                    <a:ea typeface="+mn-ea"/>
                    <a:cs typeface="+mn-cs"/>
                  </a:rPr>
                  <a:t>2</a:t>
                </a:r>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150 × 4 = 600</a:t>
                </a: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66</a:t>
            </a:fld>
            <a:endParaRPr lang="en-US" dirty="0"/>
          </a:p>
        </p:txBody>
      </p:sp>
    </p:spTree>
    <p:extLst>
      <p:ext uri="{BB962C8B-B14F-4D97-AF65-F5344CB8AC3E}">
        <p14:creationId xmlns:p14="http://schemas.microsoft.com/office/powerpoint/2010/main" val="14718161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Hint: use the perimeter to work out all three side-lengths of triangle A. </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67</a:t>
            </a:fld>
            <a:endParaRPr lang="en-US" dirty="0"/>
          </a:p>
        </p:txBody>
      </p:sp>
    </p:spTree>
    <p:extLst>
      <p:ext uri="{BB962C8B-B14F-4D97-AF65-F5344CB8AC3E}">
        <p14:creationId xmlns:p14="http://schemas.microsoft.com/office/powerpoint/2010/main" val="3751862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9</a:t>
            </a:fld>
            <a:endParaRPr lang="en-US" dirty="0"/>
          </a:p>
        </p:txBody>
      </p:sp>
    </p:spTree>
    <p:extLst>
      <p:ext uri="{BB962C8B-B14F-4D97-AF65-F5344CB8AC3E}">
        <p14:creationId xmlns:p14="http://schemas.microsoft.com/office/powerpoint/2010/main" val="831316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10</a:t>
            </a:fld>
            <a:endParaRPr lang="en-US" dirty="0"/>
          </a:p>
        </p:txBody>
      </p:sp>
    </p:spTree>
    <p:extLst>
      <p:ext uri="{BB962C8B-B14F-4D97-AF65-F5344CB8AC3E}">
        <p14:creationId xmlns:p14="http://schemas.microsoft.com/office/powerpoint/2010/main" val="3365501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11</a:t>
            </a:fld>
            <a:endParaRPr lang="en-US" dirty="0"/>
          </a:p>
        </p:txBody>
      </p:sp>
    </p:spTree>
    <p:extLst>
      <p:ext uri="{BB962C8B-B14F-4D97-AF65-F5344CB8AC3E}">
        <p14:creationId xmlns:p14="http://schemas.microsoft.com/office/powerpoint/2010/main" val="139259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C9B7B-869C-40A4-8114-696A3E00140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7612E7-ED90-46E6-A960-40810AED490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F59438-3C48-45D7-9B94-F2CFAC4ACAC4}"/>
              </a:ext>
            </a:extLst>
          </p:cNvPr>
          <p:cNvSpPr>
            <a:spLocks noGrp="1"/>
          </p:cNvSpPr>
          <p:nvPr>
            <p:ph type="dt" sz="half" idx="10"/>
          </p:nvPr>
        </p:nvSpPr>
        <p:spPr/>
        <p:txBody>
          <a:bodyPr/>
          <a:lstStyle/>
          <a:p>
            <a:fld id="{455F59A6-4C1B-4FD6-878F-82AC377F9B3A}" type="datetimeFigureOut">
              <a:rPr lang="en-GB" smtClean="0"/>
              <a:t>03/09/2019</a:t>
            </a:fld>
            <a:endParaRPr lang="en-GB" dirty="0"/>
          </a:p>
        </p:txBody>
      </p:sp>
      <p:sp>
        <p:nvSpPr>
          <p:cNvPr id="5" name="Footer Placeholder 4">
            <a:extLst>
              <a:ext uri="{FF2B5EF4-FFF2-40B4-BE49-F238E27FC236}">
                <a16:creationId xmlns:a16="http://schemas.microsoft.com/office/drawing/2014/main" id="{6962E869-3027-485A-9412-972BD5E4317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6E33EE4-C6B8-46F0-AE04-3205F2CB2E11}"/>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1755266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A472-A2B8-472E-A481-4DC11CD677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723D6B-177A-47FD-A0F8-F4A8672B96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58F784-2E95-435B-B5E4-CC78C0B24AC7}"/>
              </a:ext>
            </a:extLst>
          </p:cNvPr>
          <p:cNvSpPr>
            <a:spLocks noGrp="1"/>
          </p:cNvSpPr>
          <p:nvPr>
            <p:ph type="dt" sz="half" idx="10"/>
          </p:nvPr>
        </p:nvSpPr>
        <p:spPr/>
        <p:txBody>
          <a:bodyPr/>
          <a:lstStyle/>
          <a:p>
            <a:fld id="{455F59A6-4C1B-4FD6-878F-82AC377F9B3A}" type="datetimeFigureOut">
              <a:rPr lang="en-GB" smtClean="0"/>
              <a:t>03/09/2019</a:t>
            </a:fld>
            <a:endParaRPr lang="en-GB" dirty="0"/>
          </a:p>
        </p:txBody>
      </p:sp>
      <p:sp>
        <p:nvSpPr>
          <p:cNvPr id="5" name="Footer Placeholder 4">
            <a:extLst>
              <a:ext uri="{FF2B5EF4-FFF2-40B4-BE49-F238E27FC236}">
                <a16:creationId xmlns:a16="http://schemas.microsoft.com/office/drawing/2014/main" id="{71E95D0E-7568-4EB4-88DE-1DAA5CBFF6C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2ED6CF1-8FD3-457D-96CD-5D4021D07583}"/>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402648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89ABD8-382B-4470-9B4B-F472D863095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3F0AF9-DDA5-4276-8F20-FD7DDD74AAA3}"/>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0AAFA6-5AF3-4B92-8F84-B2E4A7BC5825}"/>
              </a:ext>
            </a:extLst>
          </p:cNvPr>
          <p:cNvSpPr>
            <a:spLocks noGrp="1"/>
          </p:cNvSpPr>
          <p:nvPr>
            <p:ph type="dt" sz="half" idx="10"/>
          </p:nvPr>
        </p:nvSpPr>
        <p:spPr/>
        <p:txBody>
          <a:bodyPr/>
          <a:lstStyle/>
          <a:p>
            <a:fld id="{455F59A6-4C1B-4FD6-878F-82AC377F9B3A}" type="datetimeFigureOut">
              <a:rPr lang="en-GB" smtClean="0"/>
              <a:t>03/09/2019</a:t>
            </a:fld>
            <a:endParaRPr lang="en-GB" dirty="0"/>
          </a:p>
        </p:txBody>
      </p:sp>
      <p:sp>
        <p:nvSpPr>
          <p:cNvPr id="5" name="Footer Placeholder 4">
            <a:extLst>
              <a:ext uri="{FF2B5EF4-FFF2-40B4-BE49-F238E27FC236}">
                <a16:creationId xmlns:a16="http://schemas.microsoft.com/office/drawing/2014/main" id="{BE0D617A-00ED-4A10-A86C-7CA5FB507D3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C02729-4627-437F-A61F-CFF1F63B5391}"/>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758364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48449679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2225510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1275868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59015-8DA1-40A2-A90C-130F8A5C63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B2DEF7-9C11-458F-9736-788A34A609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1FA307-D125-4D1A-9384-DFB6696F1672}"/>
              </a:ext>
            </a:extLst>
          </p:cNvPr>
          <p:cNvSpPr>
            <a:spLocks noGrp="1"/>
          </p:cNvSpPr>
          <p:nvPr>
            <p:ph type="dt" sz="half" idx="10"/>
          </p:nvPr>
        </p:nvSpPr>
        <p:spPr/>
        <p:txBody>
          <a:bodyPr/>
          <a:lstStyle/>
          <a:p>
            <a:fld id="{455F59A6-4C1B-4FD6-878F-82AC377F9B3A}" type="datetimeFigureOut">
              <a:rPr lang="en-GB" smtClean="0"/>
              <a:t>03/09/2019</a:t>
            </a:fld>
            <a:endParaRPr lang="en-GB" dirty="0"/>
          </a:p>
        </p:txBody>
      </p:sp>
      <p:sp>
        <p:nvSpPr>
          <p:cNvPr id="5" name="Footer Placeholder 4">
            <a:extLst>
              <a:ext uri="{FF2B5EF4-FFF2-40B4-BE49-F238E27FC236}">
                <a16:creationId xmlns:a16="http://schemas.microsoft.com/office/drawing/2014/main" id="{A76D6E95-1427-4470-A263-0B79F9BA048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498A505-4530-4EA2-8445-C1BAB7A23F6D}"/>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76137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2D4C8-B06E-4811-8228-2AF3161A46BD}"/>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7EBA5B-2AE6-44DC-A9D2-C60CA8667D82}"/>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F7B8F2-E6C6-41CF-B7CA-A082BF7E0101}"/>
              </a:ext>
            </a:extLst>
          </p:cNvPr>
          <p:cNvSpPr>
            <a:spLocks noGrp="1"/>
          </p:cNvSpPr>
          <p:nvPr>
            <p:ph type="dt" sz="half" idx="10"/>
          </p:nvPr>
        </p:nvSpPr>
        <p:spPr/>
        <p:txBody>
          <a:bodyPr/>
          <a:lstStyle/>
          <a:p>
            <a:fld id="{455F59A6-4C1B-4FD6-878F-82AC377F9B3A}" type="datetimeFigureOut">
              <a:rPr lang="en-GB" smtClean="0"/>
              <a:t>03/09/2019</a:t>
            </a:fld>
            <a:endParaRPr lang="en-GB" dirty="0"/>
          </a:p>
        </p:txBody>
      </p:sp>
      <p:sp>
        <p:nvSpPr>
          <p:cNvPr id="5" name="Footer Placeholder 4">
            <a:extLst>
              <a:ext uri="{FF2B5EF4-FFF2-40B4-BE49-F238E27FC236}">
                <a16:creationId xmlns:a16="http://schemas.microsoft.com/office/drawing/2014/main" id="{F79797D4-1B60-43DD-93EE-7A57493C6BE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C1BCD5D-F5CE-4A9D-9C13-CA48F2936714}"/>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650572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C325-6A0C-4A37-94E0-487CE370D3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50B050-CE5C-44C9-955C-A8E2070A839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C56558-E2E0-4D95-91E7-634582F7E3B4}"/>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3F91CDE-BF66-42CB-A69B-581436B40342}"/>
              </a:ext>
            </a:extLst>
          </p:cNvPr>
          <p:cNvSpPr>
            <a:spLocks noGrp="1"/>
          </p:cNvSpPr>
          <p:nvPr>
            <p:ph type="dt" sz="half" idx="10"/>
          </p:nvPr>
        </p:nvSpPr>
        <p:spPr/>
        <p:txBody>
          <a:bodyPr/>
          <a:lstStyle/>
          <a:p>
            <a:fld id="{455F59A6-4C1B-4FD6-878F-82AC377F9B3A}" type="datetimeFigureOut">
              <a:rPr lang="en-GB" smtClean="0"/>
              <a:t>03/09/2019</a:t>
            </a:fld>
            <a:endParaRPr lang="en-GB" dirty="0"/>
          </a:p>
        </p:txBody>
      </p:sp>
      <p:sp>
        <p:nvSpPr>
          <p:cNvPr id="6" name="Footer Placeholder 5">
            <a:extLst>
              <a:ext uri="{FF2B5EF4-FFF2-40B4-BE49-F238E27FC236}">
                <a16:creationId xmlns:a16="http://schemas.microsoft.com/office/drawing/2014/main" id="{163ADCA5-E1CF-4371-B809-36655AC9C75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99BB80C-C658-4407-B846-CCEED8AA34A0}"/>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984615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8D2C-9D3A-4BAD-8612-5F9EDA11D6DF}"/>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427535-14A0-4996-A685-A80C9F3F95AE}"/>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FAE7AD-EAC5-49BE-A75D-EE6419304341}"/>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6E81F4-D3AF-4DB9-9064-875629C10D9A}"/>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46AD350-D719-4881-9FA1-45CEB477F349}"/>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08C8973-E3F1-4857-8CA6-8A95FFAC4207}"/>
              </a:ext>
            </a:extLst>
          </p:cNvPr>
          <p:cNvSpPr>
            <a:spLocks noGrp="1"/>
          </p:cNvSpPr>
          <p:nvPr>
            <p:ph type="dt" sz="half" idx="10"/>
          </p:nvPr>
        </p:nvSpPr>
        <p:spPr/>
        <p:txBody>
          <a:bodyPr/>
          <a:lstStyle/>
          <a:p>
            <a:fld id="{455F59A6-4C1B-4FD6-878F-82AC377F9B3A}" type="datetimeFigureOut">
              <a:rPr lang="en-GB" smtClean="0"/>
              <a:t>03/09/2019</a:t>
            </a:fld>
            <a:endParaRPr lang="en-GB" dirty="0"/>
          </a:p>
        </p:txBody>
      </p:sp>
      <p:sp>
        <p:nvSpPr>
          <p:cNvPr id="8" name="Footer Placeholder 7">
            <a:extLst>
              <a:ext uri="{FF2B5EF4-FFF2-40B4-BE49-F238E27FC236}">
                <a16:creationId xmlns:a16="http://schemas.microsoft.com/office/drawing/2014/main" id="{E28DE002-323A-4B7E-BCD5-0332AA723D9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CE99863-AC10-41DA-AE7F-192332FC026F}"/>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80184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180A9-5DFE-45D5-8FAA-B7498636FD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722BBC9-3286-44B9-AB6B-4B0DC8733733}"/>
              </a:ext>
            </a:extLst>
          </p:cNvPr>
          <p:cNvSpPr>
            <a:spLocks noGrp="1"/>
          </p:cNvSpPr>
          <p:nvPr>
            <p:ph type="dt" sz="half" idx="10"/>
          </p:nvPr>
        </p:nvSpPr>
        <p:spPr/>
        <p:txBody>
          <a:bodyPr/>
          <a:lstStyle/>
          <a:p>
            <a:fld id="{455F59A6-4C1B-4FD6-878F-82AC377F9B3A}" type="datetimeFigureOut">
              <a:rPr lang="en-GB" smtClean="0"/>
              <a:t>03/09/2019</a:t>
            </a:fld>
            <a:endParaRPr lang="en-GB" dirty="0"/>
          </a:p>
        </p:txBody>
      </p:sp>
      <p:sp>
        <p:nvSpPr>
          <p:cNvPr id="4" name="Footer Placeholder 3">
            <a:extLst>
              <a:ext uri="{FF2B5EF4-FFF2-40B4-BE49-F238E27FC236}">
                <a16:creationId xmlns:a16="http://schemas.microsoft.com/office/drawing/2014/main" id="{BB57860C-E126-47D6-8E5E-BFA126E439E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B95F689-E745-42FE-B8F8-4F60BDC9313C}"/>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159184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3F2DFC-8AC9-491A-B182-C0C24B3F8092}"/>
              </a:ext>
            </a:extLst>
          </p:cNvPr>
          <p:cNvSpPr>
            <a:spLocks noGrp="1"/>
          </p:cNvSpPr>
          <p:nvPr>
            <p:ph type="dt" sz="half" idx="10"/>
          </p:nvPr>
        </p:nvSpPr>
        <p:spPr/>
        <p:txBody>
          <a:bodyPr/>
          <a:lstStyle/>
          <a:p>
            <a:fld id="{455F59A6-4C1B-4FD6-878F-82AC377F9B3A}" type="datetimeFigureOut">
              <a:rPr lang="en-GB" smtClean="0"/>
              <a:t>03/09/2019</a:t>
            </a:fld>
            <a:endParaRPr lang="en-GB" dirty="0"/>
          </a:p>
        </p:txBody>
      </p:sp>
      <p:sp>
        <p:nvSpPr>
          <p:cNvPr id="3" name="Footer Placeholder 2">
            <a:extLst>
              <a:ext uri="{FF2B5EF4-FFF2-40B4-BE49-F238E27FC236}">
                <a16:creationId xmlns:a16="http://schemas.microsoft.com/office/drawing/2014/main" id="{46DC1E7D-339A-416E-9C57-7C8EDE44000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55C5059-128E-4A74-BCF4-788A7C0E97EA}"/>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128637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9BE1B-5F9C-4ACF-AB34-2CECB3C0FD7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626D7D-AE2B-4BFB-8757-C7BFE67991AB}"/>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DC9A12-125F-460B-9AB1-CDE51568B0F9}"/>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3D27ED-C43C-419C-BDF3-74AEF70C21A9}"/>
              </a:ext>
            </a:extLst>
          </p:cNvPr>
          <p:cNvSpPr>
            <a:spLocks noGrp="1"/>
          </p:cNvSpPr>
          <p:nvPr>
            <p:ph type="dt" sz="half" idx="10"/>
          </p:nvPr>
        </p:nvSpPr>
        <p:spPr/>
        <p:txBody>
          <a:bodyPr/>
          <a:lstStyle/>
          <a:p>
            <a:fld id="{455F59A6-4C1B-4FD6-878F-82AC377F9B3A}" type="datetimeFigureOut">
              <a:rPr lang="en-GB" smtClean="0"/>
              <a:t>03/09/2019</a:t>
            </a:fld>
            <a:endParaRPr lang="en-GB" dirty="0"/>
          </a:p>
        </p:txBody>
      </p:sp>
      <p:sp>
        <p:nvSpPr>
          <p:cNvPr id="6" name="Footer Placeholder 5">
            <a:extLst>
              <a:ext uri="{FF2B5EF4-FFF2-40B4-BE49-F238E27FC236}">
                <a16:creationId xmlns:a16="http://schemas.microsoft.com/office/drawing/2014/main" id="{300D05B8-EEA2-429A-9A8A-2EFB54499CD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F1B8855-CE81-46A3-ADE5-AAF6EFD43226}"/>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566076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B3E2-5575-4457-9333-CEB28677926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BC147A-8A5F-4BE0-9A42-A47FE469B19E}"/>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DA87D19-79B4-412E-A903-86B8974E9C7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E63680-3C79-49DB-8B06-B773AC50CD99}"/>
              </a:ext>
            </a:extLst>
          </p:cNvPr>
          <p:cNvSpPr>
            <a:spLocks noGrp="1"/>
          </p:cNvSpPr>
          <p:nvPr>
            <p:ph type="dt" sz="half" idx="10"/>
          </p:nvPr>
        </p:nvSpPr>
        <p:spPr/>
        <p:txBody>
          <a:bodyPr/>
          <a:lstStyle/>
          <a:p>
            <a:fld id="{455F59A6-4C1B-4FD6-878F-82AC377F9B3A}" type="datetimeFigureOut">
              <a:rPr lang="en-GB" smtClean="0"/>
              <a:t>03/09/2019</a:t>
            </a:fld>
            <a:endParaRPr lang="en-GB" dirty="0"/>
          </a:p>
        </p:txBody>
      </p:sp>
      <p:sp>
        <p:nvSpPr>
          <p:cNvPr id="6" name="Footer Placeholder 5">
            <a:extLst>
              <a:ext uri="{FF2B5EF4-FFF2-40B4-BE49-F238E27FC236}">
                <a16:creationId xmlns:a16="http://schemas.microsoft.com/office/drawing/2014/main" id="{3FAD00A8-32E6-43BF-8BF0-53DAFF88464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7AD97C8-961F-4070-88C0-0F210B3D2210}"/>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494749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904020-F667-4813-A3B0-1E0D6DB094B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12F75B-AB48-412C-A17D-C9D87A9BA94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3EB188-2311-4943-9D78-36EB8CAB164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F59A6-4C1B-4FD6-878F-82AC377F9B3A}" type="datetimeFigureOut">
              <a:rPr lang="en-GB" smtClean="0"/>
              <a:t>03/09/2019</a:t>
            </a:fld>
            <a:endParaRPr lang="en-GB" dirty="0"/>
          </a:p>
        </p:txBody>
      </p:sp>
      <p:sp>
        <p:nvSpPr>
          <p:cNvPr id="5" name="Footer Placeholder 4">
            <a:extLst>
              <a:ext uri="{FF2B5EF4-FFF2-40B4-BE49-F238E27FC236}">
                <a16:creationId xmlns:a16="http://schemas.microsoft.com/office/drawing/2014/main" id="{F7BFDF1F-E66C-40E5-80AD-A6A185622BE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3FFEF28-D3D0-4CAA-9B24-905EE38B7DD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4F70F-9C44-4160-96D5-E913D38E0A5C}" type="slidenum">
              <a:rPr lang="en-GB" smtClean="0"/>
              <a:t>‹#›</a:t>
            </a:fld>
            <a:endParaRPr lang="en-GB" dirty="0"/>
          </a:p>
        </p:txBody>
      </p:sp>
    </p:spTree>
    <p:extLst>
      <p:ext uri="{BB962C8B-B14F-4D97-AF65-F5344CB8AC3E}">
        <p14:creationId xmlns:p14="http://schemas.microsoft.com/office/powerpoint/2010/main" val="1429775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5.xml"/><Relationship Id="rId1" Type="http://schemas.openxmlformats.org/officeDocument/2006/relationships/slideLayout" Target="../slideLayouts/slideLayout14.xml"/><Relationship Id="rId4" Type="http://schemas.openxmlformats.org/officeDocument/2006/relationships/image" Target="../media/image8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a:xfrm>
            <a:off x="2483768" y="2638211"/>
            <a:ext cx="6279232" cy="1299182"/>
          </a:xfrm>
        </p:spPr>
        <p:txBody>
          <a:bodyPr>
            <a:normAutofit/>
          </a:bodyPr>
          <a:lstStyle/>
          <a:p>
            <a:r>
              <a:rPr lang="en-GB" dirty="0"/>
              <a:t>2.30 Multiplicative contexts: </a:t>
            </a:r>
            <a:br>
              <a:rPr lang="en-GB" dirty="0"/>
            </a:br>
            <a:r>
              <a:rPr lang="en-GB" dirty="0"/>
              <a:t>area and perimeter 2</a:t>
            </a:r>
            <a:endParaRPr lang="en-US" altLang="en-US" dirty="0"/>
          </a:p>
        </p:txBody>
      </p:sp>
      <p:sp>
        <p:nvSpPr>
          <p:cNvPr id="12291" name="Rectangle 47"/>
          <p:cNvSpPr>
            <a:spLocks noGrp="1" noChangeArrowheads="1"/>
          </p:cNvSpPr>
          <p:nvPr>
            <p:ph type="subTitle" idx="1"/>
          </p:nvPr>
        </p:nvSpPr>
        <p:spPr/>
        <p:txBody>
          <a:bodyPr/>
          <a:lstStyle/>
          <a:p>
            <a:pPr>
              <a:buNone/>
            </a:pPr>
            <a:r>
              <a:rPr lang="en-US" altLang="en-US" dirty="0"/>
              <a:t>Representations | Year 6</a:t>
            </a:r>
          </a:p>
        </p:txBody>
      </p:sp>
      <p:sp>
        <p:nvSpPr>
          <p:cNvPr id="8" name="Text Placeholder 7"/>
          <p:cNvSpPr>
            <a:spLocks noGrp="1"/>
          </p:cNvSpPr>
          <p:nvPr>
            <p:ph type="body" sz="quarter" idx="11"/>
          </p:nvPr>
        </p:nvSpPr>
        <p:spPr/>
        <p:txBody>
          <a:bodyPr/>
          <a:lstStyle/>
          <a:p>
            <a:pPr marL="0" indent="0">
              <a:buNone/>
            </a:pPr>
            <a:r>
              <a:rPr lang="en-GB" dirty="0"/>
              <a:t>Multiplication and Division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1:3</a:t>
            </a:r>
          </a:p>
        </p:txBody>
      </p:sp>
      <p:pic>
        <p:nvPicPr>
          <p:cNvPr id="4" name="Picture 3">
            <a:extLst>
              <a:ext uri="{FF2B5EF4-FFF2-40B4-BE49-F238E27FC236}">
                <a16:creationId xmlns:a16="http://schemas.microsoft.com/office/drawing/2014/main" id="{4FA56B3D-C1E2-4DF7-91BC-DEF6F4E95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483963"/>
            <a:ext cx="7907446" cy="1890074"/>
          </a:xfrm>
          <a:prstGeom prst="rect">
            <a:avLst/>
          </a:prstGeom>
        </p:spPr>
      </p:pic>
      <p:pic>
        <p:nvPicPr>
          <p:cNvPr id="13" name="Picture 12">
            <a:extLst>
              <a:ext uri="{FF2B5EF4-FFF2-40B4-BE49-F238E27FC236}">
                <a16:creationId xmlns:a16="http://schemas.microsoft.com/office/drawing/2014/main" id="{75AFD88A-FCB4-41F9-8E8C-5E71117C6667}"/>
              </a:ext>
            </a:extLst>
          </p:cNvPr>
          <p:cNvPicPr>
            <a:picLocks noChangeAspect="1"/>
          </p:cNvPicPr>
          <p:nvPr/>
        </p:nvPicPr>
        <p:blipFill rotWithShape="1">
          <a:blip r:embed="rId4">
            <a:extLst>
              <a:ext uri="{28A0092B-C50C-407E-A947-70E740481C1C}">
                <a14:useLocalDpi xmlns:a14="http://schemas.microsoft.com/office/drawing/2010/main" val="0"/>
              </a:ext>
            </a:extLst>
          </a:blip>
          <a:srcRect l="95234" t="7209" b="72520"/>
          <a:stretch/>
        </p:blipFill>
        <p:spPr>
          <a:xfrm>
            <a:off x="7706427" y="3868667"/>
            <a:ext cx="381000" cy="392906"/>
          </a:xfrm>
          <a:prstGeom prst="rect">
            <a:avLst/>
          </a:prstGeom>
        </p:spPr>
      </p:pic>
      <p:sp>
        <p:nvSpPr>
          <p:cNvPr id="7" name="Rectangle 6">
            <a:extLst>
              <a:ext uri="{FF2B5EF4-FFF2-40B4-BE49-F238E27FC236}">
                <a16:creationId xmlns:a16="http://schemas.microsoft.com/office/drawing/2014/main" id="{8E25E3D7-EDC2-420D-AA45-41E2C7445154}"/>
              </a:ext>
            </a:extLst>
          </p:cNvPr>
          <p:cNvSpPr/>
          <p:nvPr/>
        </p:nvSpPr>
        <p:spPr>
          <a:xfrm>
            <a:off x="1315840" y="873724"/>
            <a:ext cx="6512321"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Does this show the perpendicular height?</a:t>
            </a:r>
            <a:endParaRPr lang="en-GB" sz="2400" dirty="0">
              <a:latin typeface="Myriad Pro" panose="020B0503030403020204" pitchFamily="34" charset="0"/>
            </a:endParaRPr>
          </a:p>
        </p:txBody>
      </p:sp>
    </p:spTree>
    <p:extLst>
      <p:ext uri="{BB962C8B-B14F-4D97-AF65-F5344CB8AC3E}">
        <p14:creationId xmlns:p14="http://schemas.microsoft.com/office/powerpoint/2010/main" val="302074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1:4</a:t>
            </a:r>
          </a:p>
        </p:txBody>
      </p:sp>
      <p:sp>
        <p:nvSpPr>
          <p:cNvPr id="7" name="Rectangle 6">
            <a:extLst>
              <a:ext uri="{FF2B5EF4-FFF2-40B4-BE49-F238E27FC236}">
                <a16:creationId xmlns:a16="http://schemas.microsoft.com/office/drawing/2014/main" id="{1B2CB77F-A1C6-4331-9E38-5838A3A9E6BD}"/>
              </a:ext>
            </a:extLst>
          </p:cNvPr>
          <p:cNvSpPr/>
          <p:nvPr/>
        </p:nvSpPr>
        <p:spPr>
          <a:xfrm>
            <a:off x="277319" y="873724"/>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Changing a parallelogram into a rectangle by cutting shapes:</a:t>
            </a:r>
            <a:endParaRPr lang="en-GB" sz="2400" dirty="0">
              <a:latin typeface="Myriad Pro" panose="020B0503030403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664" y="2439530"/>
            <a:ext cx="3288673" cy="197894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7664" y="2439530"/>
            <a:ext cx="3288673" cy="1978941"/>
          </a:xfrm>
          <a:prstGeom prst="rect">
            <a:avLst/>
          </a:prstGeom>
          <a:solidFill>
            <a:schemeClr val="bg1"/>
          </a:solidFill>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7664" y="2439530"/>
            <a:ext cx="3288673" cy="1978941"/>
          </a:xfrm>
          <a:prstGeom prst="rect">
            <a:avLst/>
          </a:prstGeom>
          <a:solidFill>
            <a:schemeClr val="bg1"/>
          </a:solidFill>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4831" y="2759349"/>
            <a:ext cx="682715" cy="1356080"/>
          </a:xfrm>
          <a:prstGeom prst="rect">
            <a:avLst/>
          </a:prstGeom>
        </p:spPr>
      </p:pic>
    </p:spTree>
    <p:extLst>
      <p:ext uri="{BB962C8B-B14F-4D97-AF65-F5344CB8AC3E}">
        <p14:creationId xmlns:p14="http://schemas.microsoft.com/office/powerpoint/2010/main" val="282668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0"/>
                            </p:stCondLst>
                            <p:childTnLst>
                              <p:par>
                                <p:cTn id="18" presetID="37" presetClass="path" presetSubtype="0" accel="50000" decel="50000" fill="hold" nodeType="afterEffect">
                                  <p:stCondLst>
                                    <p:cond delay="0"/>
                                  </p:stCondLst>
                                  <p:childTnLst>
                                    <p:animMotion origin="layout" path="M -5.55556E-7 -0.00093 C 0.02188 0.15856 -0.04531 0.1868 -0.06788 0.20903 C -0.09392 0.22407 -0.18854 0.22338 -0.22569 0.21227 C -0.26302 0.20115 -0.28194 0.18565 -0.29184 0.14236 C -0.30295 0.09398 -0.2401 0.00717 -0.21771 -0.00047 " pathEditMode="relative" rAng="0" ptsTypes="AAAAA">
                                      <p:cBhvr>
                                        <p:cTn id="19" dur="3000" fill="hold"/>
                                        <p:tgtEl>
                                          <p:spTgt spid="8"/>
                                        </p:tgtEl>
                                        <p:attrNameLst>
                                          <p:attrName>ppt_x</p:attrName>
                                          <p:attrName>ppt_y</p:attrName>
                                        </p:attrNameLst>
                                      </p:cBhvr>
                                      <p:rCtr x="-14444" y="11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0008" y="2769353"/>
            <a:ext cx="2303984" cy="1319294"/>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1:4</a:t>
            </a:r>
          </a:p>
        </p:txBody>
      </p:sp>
      <p:sp>
        <p:nvSpPr>
          <p:cNvPr id="7" name="Rectangle 6">
            <a:extLst>
              <a:ext uri="{FF2B5EF4-FFF2-40B4-BE49-F238E27FC236}">
                <a16:creationId xmlns:a16="http://schemas.microsoft.com/office/drawing/2014/main" id="{1B2CB77F-A1C6-4331-9E38-5838A3A9E6BD}"/>
              </a:ext>
            </a:extLst>
          </p:cNvPr>
          <p:cNvSpPr/>
          <p:nvPr/>
        </p:nvSpPr>
        <p:spPr>
          <a:xfrm>
            <a:off x="277319" y="873724"/>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Changing a parallelogram into a rectangle by drawing lines:</a:t>
            </a:r>
            <a:endParaRPr lang="en-GB" sz="2400" dirty="0">
              <a:latin typeface="Myriad Pro" panose="020B0503030403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0008" y="2769353"/>
            <a:ext cx="2303984" cy="1319294"/>
          </a:xfrm>
          <a:prstGeom prst="rect">
            <a:avLst/>
          </a:prstGeom>
          <a:solidFill>
            <a:schemeClr val="bg1"/>
          </a:solidFill>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0008" y="2769353"/>
            <a:ext cx="2303984" cy="1319294"/>
          </a:xfrm>
          <a:prstGeom prst="rect">
            <a:avLst/>
          </a:prstGeom>
          <a:solidFill>
            <a:schemeClr val="bg1"/>
          </a:solidFill>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0008" y="2769353"/>
            <a:ext cx="2303984" cy="1319294"/>
          </a:xfrm>
          <a:prstGeom prst="rect">
            <a:avLst/>
          </a:prstGeom>
          <a:solidFill>
            <a:schemeClr val="bg1"/>
          </a:solidFill>
        </p:spPr>
      </p:pic>
    </p:spTree>
    <p:extLst>
      <p:ext uri="{BB962C8B-B14F-4D97-AF65-F5344CB8AC3E}">
        <p14:creationId xmlns:p14="http://schemas.microsoft.com/office/powerpoint/2010/main" val="386021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1:5</a:t>
            </a:r>
          </a:p>
        </p:txBody>
      </p:sp>
      <p:sp>
        <p:nvSpPr>
          <p:cNvPr id="7" name="Rectangle 6">
            <a:extLst>
              <a:ext uri="{FF2B5EF4-FFF2-40B4-BE49-F238E27FC236}">
                <a16:creationId xmlns:a16="http://schemas.microsoft.com/office/drawing/2014/main" id="{1B2CB77F-A1C6-4331-9E38-5838A3A9E6BD}"/>
              </a:ext>
            </a:extLst>
          </p:cNvPr>
          <p:cNvSpPr/>
          <p:nvPr/>
        </p:nvSpPr>
        <p:spPr>
          <a:xfrm>
            <a:off x="277319" y="873724"/>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Finding the area of a parallelogram:</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D93BA4C6-EB2C-4BC9-A617-7928F8E55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011445"/>
            <a:ext cx="7907446" cy="2835110"/>
          </a:xfrm>
          <a:prstGeom prst="rect">
            <a:avLst/>
          </a:prstGeom>
        </p:spPr>
      </p:pic>
    </p:spTree>
    <p:extLst>
      <p:ext uri="{BB962C8B-B14F-4D97-AF65-F5344CB8AC3E}">
        <p14:creationId xmlns:p14="http://schemas.microsoft.com/office/powerpoint/2010/main" val="2432447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1:5</a:t>
            </a:r>
          </a:p>
        </p:txBody>
      </p:sp>
      <p:pic>
        <p:nvPicPr>
          <p:cNvPr id="4" name="Picture 3">
            <a:extLst>
              <a:ext uri="{FF2B5EF4-FFF2-40B4-BE49-F238E27FC236}">
                <a16:creationId xmlns:a16="http://schemas.microsoft.com/office/drawing/2014/main" id="{0A674363-8997-4A81-AAFC-7460184E7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987337"/>
            <a:ext cx="7907446" cy="2883326"/>
          </a:xfrm>
          <a:prstGeom prst="rect">
            <a:avLst/>
          </a:prstGeom>
        </p:spPr>
      </p:pic>
    </p:spTree>
    <p:extLst>
      <p:ext uri="{BB962C8B-B14F-4D97-AF65-F5344CB8AC3E}">
        <p14:creationId xmlns:p14="http://schemas.microsoft.com/office/powerpoint/2010/main" val="609541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1:5</a:t>
            </a:r>
          </a:p>
        </p:txBody>
      </p:sp>
      <p:pic>
        <p:nvPicPr>
          <p:cNvPr id="5" name="Picture 4">
            <a:extLst>
              <a:ext uri="{FF2B5EF4-FFF2-40B4-BE49-F238E27FC236}">
                <a16:creationId xmlns:a16="http://schemas.microsoft.com/office/drawing/2014/main" id="{82BF5F6A-7CCF-46FC-89CB-D2DE20B96F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953586"/>
            <a:ext cx="7907446" cy="2950829"/>
          </a:xfrm>
          <a:prstGeom prst="rect">
            <a:avLst/>
          </a:prstGeom>
        </p:spPr>
      </p:pic>
    </p:spTree>
    <p:extLst>
      <p:ext uri="{BB962C8B-B14F-4D97-AF65-F5344CB8AC3E}">
        <p14:creationId xmlns:p14="http://schemas.microsoft.com/office/powerpoint/2010/main" val="1564012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1:6</a:t>
            </a:r>
          </a:p>
        </p:txBody>
      </p:sp>
      <p:pic>
        <p:nvPicPr>
          <p:cNvPr id="4" name="Picture 3">
            <a:extLst>
              <a:ext uri="{FF2B5EF4-FFF2-40B4-BE49-F238E27FC236}">
                <a16:creationId xmlns:a16="http://schemas.microsoft.com/office/drawing/2014/main" id="{5BC9769D-58A1-4090-8ECD-4A2E18CD8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938306"/>
            <a:ext cx="6135088" cy="5476689"/>
          </a:xfrm>
          <a:prstGeom prst="rect">
            <a:avLst/>
          </a:prstGeom>
        </p:spPr>
      </p:pic>
    </p:spTree>
    <p:extLst>
      <p:ext uri="{BB962C8B-B14F-4D97-AF65-F5344CB8AC3E}">
        <p14:creationId xmlns:p14="http://schemas.microsoft.com/office/powerpoint/2010/main" val="947137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1:7</a:t>
            </a:r>
          </a:p>
        </p:txBody>
      </p:sp>
      <p:pic>
        <p:nvPicPr>
          <p:cNvPr id="9" name="Picture 8">
            <a:extLst>
              <a:ext uri="{FF2B5EF4-FFF2-40B4-BE49-F238E27FC236}">
                <a16:creationId xmlns:a16="http://schemas.microsoft.com/office/drawing/2014/main" id="{B120FA5C-8213-4BB0-B41D-DCD408C3D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912505"/>
            <a:ext cx="7907446" cy="4214090"/>
          </a:xfrm>
          <a:prstGeom prst="rect">
            <a:avLst/>
          </a:prstGeom>
        </p:spPr>
      </p:pic>
      <p:sp>
        <p:nvSpPr>
          <p:cNvPr id="5" name="TextBox 4"/>
          <p:cNvSpPr txBox="1"/>
          <p:nvPr/>
        </p:nvSpPr>
        <p:spPr>
          <a:xfrm>
            <a:off x="1480962" y="720000"/>
            <a:ext cx="6182077" cy="461665"/>
          </a:xfrm>
          <a:prstGeom prst="rect">
            <a:avLst/>
          </a:prstGeom>
          <a:noFill/>
        </p:spPr>
        <p:txBody>
          <a:bodyPr wrap="none" rtlCol="0">
            <a:spAutoFit/>
          </a:bodyPr>
          <a:lstStyle/>
          <a:p>
            <a:pPr algn="ctr"/>
            <a:r>
              <a:rPr lang="en-GB" sz="2400" i="1" dirty="0">
                <a:latin typeface="Myriad Pro" panose="020B0503030403020204" pitchFamily="34" charset="0"/>
              </a:rPr>
              <a:t>A</a:t>
            </a:r>
            <a:r>
              <a:rPr lang="en-GB" sz="2400" dirty="0">
                <a:latin typeface="Myriad Pro" panose="020B0503030403020204" pitchFamily="34" charset="0"/>
              </a:rPr>
              <a:t> = 108 cm</a:t>
            </a:r>
            <a:r>
              <a:rPr lang="en-GB" sz="2400" baseline="30000" dirty="0">
                <a:latin typeface="Myriad Pro" panose="020B0503030403020204" pitchFamily="34" charset="0"/>
              </a:rPr>
              <a:t>2</a:t>
            </a:r>
            <a:r>
              <a:rPr lang="en-GB" sz="2400" dirty="0">
                <a:latin typeface="Myriad Pro" panose="020B0503030403020204" pitchFamily="34" charset="0"/>
              </a:rPr>
              <a:t>. What is the perpendicular height?</a:t>
            </a:r>
          </a:p>
        </p:txBody>
      </p:sp>
    </p:spTree>
    <p:extLst>
      <p:ext uri="{BB962C8B-B14F-4D97-AF65-F5344CB8AC3E}">
        <p14:creationId xmlns:p14="http://schemas.microsoft.com/office/powerpoint/2010/main" val="226157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1:7</a:t>
            </a:r>
          </a:p>
        </p:txBody>
      </p:sp>
      <p:pic>
        <p:nvPicPr>
          <p:cNvPr id="5" name="Picture 4">
            <a:extLst>
              <a:ext uri="{FF2B5EF4-FFF2-40B4-BE49-F238E27FC236}">
                <a16:creationId xmlns:a16="http://schemas.microsoft.com/office/drawing/2014/main" id="{3DD908AC-E09F-43AA-B016-F9F72BE41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017541"/>
            <a:ext cx="7907446" cy="3394418"/>
          </a:xfrm>
          <a:prstGeom prst="rect">
            <a:avLst/>
          </a:prstGeom>
        </p:spPr>
      </p:pic>
      <p:sp>
        <p:nvSpPr>
          <p:cNvPr id="7" name="TextBox 6"/>
          <p:cNvSpPr txBox="1"/>
          <p:nvPr/>
        </p:nvSpPr>
        <p:spPr>
          <a:xfrm>
            <a:off x="1682143" y="720000"/>
            <a:ext cx="5779724" cy="461665"/>
          </a:xfrm>
          <a:prstGeom prst="rect">
            <a:avLst/>
          </a:prstGeom>
          <a:noFill/>
        </p:spPr>
        <p:txBody>
          <a:bodyPr wrap="none" rtlCol="0">
            <a:spAutoFit/>
          </a:bodyPr>
          <a:lstStyle/>
          <a:p>
            <a:pPr algn="ctr"/>
            <a:r>
              <a:rPr lang="en-GB" sz="2400" i="1" dirty="0">
                <a:latin typeface="Myriad Pro" panose="020B0503030403020204" pitchFamily="34" charset="0"/>
              </a:rPr>
              <a:t>A</a:t>
            </a:r>
            <a:r>
              <a:rPr lang="en-GB" sz="2400" dirty="0">
                <a:latin typeface="Myriad Pro" panose="020B0503030403020204" pitchFamily="34" charset="0"/>
              </a:rPr>
              <a:t> = 440 cm</a:t>
            </a:r>
            <a:r>
              <a:rPr lang="en-GB" sz="2400" baseline="30000" dirty="0">
                <a:latin typeface="Myriad Pro" panose="020B0503030403020204" pitchFamily="34" charset="0"/>
              </a:rPr>
              <a:t>2</a:t>
            </a:r>
            <a:r>
              <a:rPr lang="en-GB" sz="2400" dirty="0">
                <a:latin typeface="Myriad Pro" panose="020B0503030403020204" pitchFamily="34" charset="0"/>
              </a:rPr>
              <a:t>. What is the length of the base?</a:t>
            </a:r>
          </a:p>
        </p:txBody>
      </p:sp>
    </p:spTree>
    <p:extLst>
      <p:ext uri="{BB962C8B-B14F-4D97-AF65-F5344CB8AC3E}">
        <p14:creationId xmlns:p14="http://schemas.microsoft.com/office/powerpoint/2010/main" val="3150722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2:1</a:t>
            </a:r>
          </a:p>
        </p:txBody>
      </p:sp>
      <p:pic>
        <p:nvPicPr>
          <p:cNvPr id="11" name="Picture 10">
            <a:extLst>
              <a:ext uri="{FF2B5EF4-FFF2-40B4-BE49-F238E27FC236}">
                <a16:creationId xmlns:a16="http://schemas.microsoft.com/office/drawing/2014/main" id="{7921CFD1-67CF-4D45-AAEA-0A5918D4C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432853"/>
            <a:ext cx="7907446" cy="3992295"/>
          </a:xfrm>
          <a:prstGeom prst="rect">
            <a:avLst/>
          </a:prstGeom>
        </p:spPr>
      </p:pic>
    </p:spTree>
    <p:extLst>
      <p:ext uri="{BB962C8B-B14F-4D97-AF65-F5344CB8AC3E}">
        <p14:creationId xmlns:p14="http://schemas.microsoft.com/office/powerpoint/2010/main" val="1854376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0" indent="0">
              <a:buNone/>
            </a:pPr>
            <a:r>
              <a:rPr lang="en-US" dirty="0"/>
              <a:t>How to use this presentation</a:t>
            </a:r>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2.30 Multiplicative contexts: </a:t>
            </a:r>
            <a:br>
              <a:rPr lang="en-GB" sz="2400" i="1" dirty="0"/>
            </a:br>
            <a:r>
              <a:rPr lang="en-GB" sz="2400" i="1" dirty="0"/>
              <a:t>area and perimeter 2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2:1</a:t>
            </a:r>
          </a:p>
        </p:txBody>
      </p:sp>
      <p:pic>
        <p:nvPicPr>
          <p:cNvPr id="5" name="Picture 4">
            <a:extLst>
              <a:ext uri="{FF2B5EF4-FFF2-40B4-BE49-F238E27FC236}">
                <a16:creationId xmlns:a16="http://schemas.microsoft.com/office/drawing/2014/main" id="{2286F925-5649-4409-9566-9C10B25F7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341242"/>
            <a:ext cx="7907446" cy="4175517"/>
          </a:xfrm>
          <a:prstGeom prst="rect">
            <a:avLst/>
          </a:prstGeom>
        </p:spPr>
      </p:pic>
    </p:spTree>
    <p:extLst>
      <p:ext uri="{BB962C8B-B14F-4D97-AF65-F5344CB8AC3E}">
        <p14:creationId xmlns:p14="http://schemas.microsoft.com/office/powerpoint/2010/main" val="631537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2:1</a:t>
            </a:r>
          </a:p>
        </p:txBody>
      </p:sp>
      <p:pic>
        <p:nvPicPr>
          <p:cNvPr id="4" name="Picture 3">
            <a:extLst>
              <a:ext uri="{FF2B5EF4-FFF2-40B4-BE49-F238E27FC236}">
                <a16:creationId xmlns:a16="http://schemas.microsoft.com/office/drawing/2014/main" id="{B286584D-47A9-45CF-9A48-F64CD5B6D1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257348"/>
            <a:ext cx="7907446" cy="2343304"/>
          </a:xfrm>
          <a:prstGeom prst="rect">
            <a:avLst/>
          </a:prstGeom>
        </p:spPr>
      </p:pic>
    </p:spTree>
    <p:extLst>
      <p:ext uri="{BB962C8B-B14F-4D97-AF65-F5344CB8AC3E}">
        <p14:creationId xmlns:p14="http://schemas.microsoft.com/office/powerpoint/2010/main" val="2019622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2:1</a:t>
            </a:r>
          </a:p>
        </p:txBody>
      </p:sp>
      <p:pic>
        <p:nvPicPr>
          <p:cNvPr id="5" name="Picture 4">
            <a:extLst>
              <a:ext uri="{FF2B5EF4-FFF2-40B4-BE49-F238E27FC236}">
                <a16:creationId xmlns:a16="http://schemas.microsoft.com/office/drawing/2014/main" id="{BB68B313-5E57-4A26-806A-5B69D3EE63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538928"/>
            <a:ext cx="7907446" cy="3780145"/>
          </a:xfrm>
          <a:prstGeom prst="rect">
            <a:avLst/>
          </a:prstGeom>
        </p:spPr>
      </p:pic>
    </p:spTree>
    <p:extLst>
      <p:ext uri="{BB962C8B-B14F-4D97-AF65-F5344CB8AC3E}">
        <p14:creationId xmlns:p14="http://schemas.microsoft.com/office/powerpoint/2010/main" val="1565912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2:1</a:t>
            </a:r>
          </a:p>
        </p:txBody>
      </p:sp>
      <p:pic>
        <p:nvPicPr>
          <p:cNvPr id="4" name="Picture 3">
            <a:extLst>
              <a:ext uri="{FF2B5EF4-FFF2-40B4-BE49-F238E27FC236}">
                <a16:creationId xmlns:a16="http://schemas.microsoft.com/office/drawing/2014/main" id="{8C52F0B1-686B-47D8-8727-7CCBE85D8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262170"/>
            <a:ext cx="7907446" cy="2333660"/>
          </a:xfrm>
          <a:prstGeom prst="rect">
            <a:avLst/>
          </a:prstGeom>
        </p:spPr>
      </p:pic>
    </p:spTree>
    <p:extLst>
      <p:ext uri="{BB962C8B-B14F-4D97-AF65-F5344CB8AC3E}">
        <p14:creationId xmlns:p14="http://schemas.microsoft.com/office/powerpoint/2010/main" val="2782948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2:1</a:t>
            </a:r>
          </a:p>
        </p:txBody>
      </p:sp>
      <p:pic>
        <p:nvPicPr>
          <p:cNvPr id="5" name="Picture 4">
            <a:extLst>
              <a:ext uri="{FF2B5EF4-FFF2-40B4-BE49-F238E27FC236}">
                <a16:creationId xmlns:a16="http://schemas.microsoft.com/office/drawing/2014/main" id="{BFEEFEAD-6D68-4B3A-9290-897E544907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915013"/>
            <a:ext cx="7907446" cy="3027974"/>
          </a:xfrm>
          <a:prstGeom prst="rect">
            <a:avLst/>
          </a:prstGeom>
        </p:spPr>
      </p:pic>
    </p:spTree>
    <p:extLst>
      <p:ext uri="{BB962C8B-B14F-4D97-AF65-F5344CB8AC3E}">
        <p14:creationId xmlns:p14="http://schemas.microsoft.com/office/powerpoint/2010/main" val="4081329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2:1</a:t>
            </a:r>
          </a:p>
        </p:txBody>
      </p:sp>
      <p:pic>
        <p:nvPicPr>
          <p:cNvPr id="4" name="Picture 3">
            <a:extLst>
              <a:ext uri="{FF2B5EF4-FFF2-40B4-BE49-F238E27FC236}">
                <a16:creationId xmlns:a16="http://schemas.microsoft.com/office/drawing/2014/main" id="{F3DD7D31-E73F-4E69-B7F6-26D13B6DC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693219"/>
            <a:ext cx="7907446" cy="3471562"/>
          </a:xfrm>
          <a:prstGeom prst="rect">
            <a:avLst/>
          </a:prstGeom>
        </p:spPr>
      </p:pic>
    </p:spTree>
    <p:extLst>
      <p:ext uri="{BB962C8B-B14F-4D97-AF65-F5344CB8AC3E}">
        <p14:creationId xmlns:p14="http://schemas.microsoft.com/office/powerpoint/2010/main" val="1635347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EB08176-5E5A-4E97-861A-7632BED99F02}"/>
              </a:ext>
            </a:extLst>
          </p:cNvPr>
          <p:cNvPicPr>
            <a:picLocks noChangeAspect="1"/>
          </p:cNvPicPr>
          <p:nvPr/>
        </p:nvPicPr>
        <p:blipFill rotWithShape="1">
          <a:blip r:embed="rId3">
            <a:extLst>
              <a:ext uri="{28A0092B-C50C-407E-A947-70E740481C1C}">
                <a14:useLocalDpi xmlns:a14="http://schemas.microsoft.com/office/drawing/2010/main" val="0"/>
              </a:ext>
            </a:extLst>
          </a:blip>
          <a:srcRect t="154" r="27033" b="24386"/>
          <a:stretch/>
        </p:blipFill>
        <p:spPr>
          <a:xfrm>
            <a:off x="618277" y="2564433"/>
            <a:ext cx="5769823" cy="3048967"/>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2:2</a:t>
            </a:r>
          </a:p>
        </p:txBody>
      </p:sp>
      <p:sp>
        <p:nvSpPr>
          <p:cNvPr id="5" name="Rectangle 4">
            <a:extLst>
              <a:ext uri="{FF2B5EF4-FFF2-40B4-BE49-F238E27FC236}">
                <a16:creationId xmlns:a16="http://schemas.microsoft.com/office/drawing/2014/main" id="{81CC7A03-507A-4E29-8315-52F24773E6A1}"/>
              </a:ext>
            </a:extLst>
          </p:cNvPr>
          <p:cNvSpPr/>
          <p:nvPr/>
        </p:nvSpPr>
        <p:spPr>
          <a:xfrm>
            <a:off x="277319" y="873724"/>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Find the area of the triangle:</a:t>
            </a:r>
            <a:endParaRPr lang="en-GB" sz="2400" dirty="0">
              <a:latin typeface="Myriad Pro" panose="020B0503030403020204" pitchFamily="34" charset="0"/>
            </a:endParaRPr>
          </a:p>
        </p:txBody>
      </p:sp>
      <p:sp>
        <p:nvSpPr>
          <p:cNvPr id="19" name="Rectangle 18">
            <a:extLst>
              <a:ext uri="{FF2B5EF4-FFF2-40B4-BE49-F238E27FC236}">
                <a16:creationId xmlns:a16="http://schemas.microsoft.com/office/drawing/2014/main" id="{C630AD35-B502-48F2-9AD3-0C854CCC8B7C}"/>
              </a:ext>
            </a:extLst>
          </p:cNvPr>
          <p:cNvSpPr/>
          <p:nvPr/>
        </p:nvSpPr>
        <p:spPr>
          <a:xfrm>
            <a:off x="3385105" y="2564433"/>
            <a:ext cx="579675" cy="552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4264CD68-5CF9-4EFC-9075-388CC7C74A51}"/>
              </a:ext>
            </a:extLst>
          </p:cNvPr>
          <p:cNvPicPr>
            <a:picLocks noChangeAspect="1"/>
          </p:cNvPicPr>
          <p:nvPr/>
        </p:nvPicPr>
        <p:blipFill rotWithShape="1">
          <a:blip r:embed="rId4">
            <a:extLst>
              <a:ext uri="{28A0092B-C50C-407E-A947-70E740481C1C}">
                <a14:useLocalDpi xmlns:a14="http://schemas.microsoft.com/office/drawing/2010/main" val="0"/>
              </a:ext>
            </a:extLst>
          </a:blip>
          <a:srcRect l="32975" t="-932" r="56746" b="83521"/>
          <a:stretch/>
        </p:blipFill>
        <p:spPr>
          <a:xfrm>
            <a:off x="3225800" y="2551904"/>
            <a:ext cx="812800" cy="698500"/>
          </a:xfrm>
          <a:prstGeom prst="rect">
            <a:avLst/>
          </a:prstGeom>
        </p:spPr>
      </p:pic>
      <p:sp>
        <p:nvSpPr>
          <p:cNvPr id="20" name="Rectangle 19">
            <a:extLst>
              <a:ext uri="{FF2B5EF4-FFF2-40B4-BE49-F238E27FC236}">
                <a16:creationId xmlns:a16="http://schemas.microsoft.com/office/drawing/2014/main" id="{DB0AEC86-1717-4EC7-AA4A-E104E311B3A5}"/>
              </a:ext>
            </a:extLst>
          </p:cNvPr>
          <p:cNvSpPr/>
          <p:nvPr/>
        </p:nvSpPr>
        <p:spPr>
          <a:xfrm>
            <a:off x="4486275" y="3647118"/>
            <a:ext cx="551735" cy="555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5F29B811-9D95-4E12-93DE-30138733D3B4}"/>
              </a:ext>
            </a:extLst>
          </p:cNvPr>
          <p:cNvPicPr>
            <a:picLocks noChangeAspect="1"/>
          </p:cNvPicPr>
          <p:nvPr/>
        </p:nvPicPr>
        <p:blipFill rotWithShape="1">
          <a:blip r:embed="rId4">
            <a:extLst>
              <a:ext uri="{28A0092B-C50C-407E-A947-70E740481C1C}">
                <a14:useLocalDpi xmlns:a14="http://schemas.microsoft.com/office/drawing/2010/main" val="0"/>
              </a:ext>
            </a:extLst>
          </a:blip>
          <a:srcRect l="32975" t="-932" r="56746" b="83521"/>
          <a:stretch/>
        </p:blipFill>
        <p:spPr>
          <a:xfrm>
            <a:off x="4323080" y="3641564"/>
            <a:ext cx="812800" cy="698500"/>
          </a:xfrm>
          <a:prstGeom prst="rect">
            <a:avLst/>
          </a:prstGeom>
        </p:spPr>
      </p:pic>
      <p:sp>
        <p:nvSpPr>
          <p:cNvPr id="23" name="Rectangle 22">
            <a:extLst>
              <a:ext uri="{FF2B5EF4-FFF2-40B4-BE49-F238E27FC236}">
                <a16:creationId xmlns:a16="http://schemas.microsoft.com/office/drawing/2014/main" id="{A32AEDC6-3B33-462E-9BF1-4D7AE70128FC}"/>
              </a:ext>
            </a:extLst>
          </p:cNvPr>
          <p:cNvSpPr/>
          <p:nvPr/>
        </p:nvSpPr>
        <p:spPr>
          <a:xfrm>
            <a:off x="3929220" y="3116580"/>
            <a:ext cx="564675" cy="552147"/>
          </a:xfrm>
          <a:prstGeom prst="rect">
            <a:avLst/>
          </a:prstGeom>
          <a:solidFill>
            <a:srgbClr val="9E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FFCE3F1-115D-4947-B1C9-B5F8A3021FF7}"/>
              </a:ext>
            </a:extLst>
          </p:cNvPr>
          <p:cNvSpPr/>
          <p:nvPr/>
        </p:nvSpPr>
        <p:spPr>
          <a:xfrm>
            <a:off x="5023207" y="4195286"/>
            <a:ext cx="551735" cy="555788"/>
          </a:xfrm>
          <a:prstGeom prst="rect">
            <a:avLst/>
          </a:prstGeom>
          <a:solidFill>
            <a:srgbClr val="9E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F8B07C13-2F4B-4EBC-BA59-FB9CDE9CE45B}"/>
              </a:ext>
            </a:extLst>
          </p:cNvPr>
          <p:cNvPicPr>
            <a:picLocks noChangeAspect="1"/>
          </p:cNvPicPr>
          <p:nvPr/>
        </p:nvPicPr>
        <p:blipFill rotWithShape="1">
          <a:blip r:embed="rId5">
            <a:extLst>
              <a:ext uri="{28A0092B-C50C-407E-A947-70E740481C1C}">
                <a14:useLocalDpi xmlns:a14="http://schemas.microsoft.com/office/drawing/2010/main" val="0"/>
              </a:ext>
            </a:extLst>
          </a:blip>
          <a:srcRect b="20197"/>
          <a:stretch/>
        </p:blipFill>
        <p:spPr>
          <a:xfrm>
            <a:off x="618277" y="2569365"/>
            <a:ext cx="7907446" cy="3201367"/>
          </a:xfrm>
          <a:prstGeom prst="rect">
            <a:avLst/>
          </a:prstGeom>
        </p:spPr>
      </p:pic>
      <p:cxnSp>
        <p:nvCxnSpPr>
          <p:cNvPr id="28" name="Straight Connector 27">
            <a:extLst>
              <a:ext uri="{FF2B5EF4-FFF2-40B4-BE49-F238E27FC236}">
                <a16:creationId xmlns:a16="http://schemas.microsoft.com/office/drawing/2014/main" id="{1BAC09A6-2A0F-4010-892C-423D572D1EA6}"/>
              </a:ext>
            </a:extLst>
          </p:cNvPr>
          <p:cNvCxnSpPr/>
          <p:nvPr/>
        </p:nvCxnSpPr>
        <p:spPr>
          <a:xfrm>
            <a:off x="3403397" y="3124200"/>
            <a:ext cx="1093790" cy="0"/>
          </a:xfrm>
          <a:prstGeom prst="line">
            <a:avLst/>
          </a:prstGeom>
          <a:ln w="28575">
            <a:solidFill>
              <a:srgbClr val="1B222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46A2764-B00C-4C7C-8467-18E6662B0EC1}"/>
              </a:ext>
            </a:extLst>
          </p:cNvPr>
          <p:cNvCxnSpPr>
            <a:cxnSpLocks/>
          </p:cNvCxnSpPr>
          <p:nvPr/>
        </p:nvCxnSpPr>
        <p:spPr>
          <a:xfrm flipH="1" flipV="1">
            <a:off x="4489567" y="3108960"/>
            <a:ext cx="7620" cy="1093946"/>
          </a:xfrm>
          <a:prstGeom prst="line">
            <a:avLst/>
          </a:prstGeom>
          <a:ln w="28575">
            <a:solidFill>
              <a:srgbClr val="1B222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EA22B21-40D7-4C4B-8010-B99DC523B934}"/>
              </a:ext>
            </a:extLst>
          </p:cNvPr>
          <p:cNvCxnSpPr>
            <a:cxnSpLocks/>
          </p:cNvCxnSpPr>
          <p:nvPr/>
        </p:nvCxnSpPr>
        <p:spPr>
          <a:xfrm>
            <a:off x="4481947" y="4202906"/>
            <a:ext cx="1088667" cy="7620"/>
          </a:xfrm>
          <a:prstGeom prst="line">
            <a:avLst/>
          </a:prstGeom>
          <a:ln w="28575">
            <a:solidFill>
              <a:srgbClr val="1B2228"/>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6E0953E-81C4-4030-8E29-75C3C5CC6BAC}"/>
              </a:ext>
            </a:extLst>
          </p:cNvPr>
          <p:cNvCxnSpPr>
            <a:cxnSpLocks/>
          </p:cNvCxnSpPr>
          <p:nvPr/>
        </p:nvCxnSpPr>
        <p:spPr>
          <a:xfrm flipV="1">
            <a:off x="5562994" y="4202906"/>
            <a:ext cx="0" cy="555788"/>
          </a:xfrm>
          <a:prstGeom prst="line">
            <a:avLst/>
          </a:prstGeom>
          <a:ln w="28575">
            <a:solidFill>
              <a:srgbClr val="1B22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4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8" presetClass="emph" presetSubtype="0" fill="hold" nodeType="withEffect">
                                  <p:stCondLst>
                                    <p:cond delay="0"/>
                                  </p:stCondLst>
                                  <p:childTnLst>
                                    <p:animRot by="10800000">
                                      <p:cBhvr>
                                        <p:cTn id="9" dur="2000" fill="hold"/>
                                        <p:tgtEl>
                                          <p:spTgt spid="16"/>
                                        </p:tgtEl>
                                        <p:attrNameLst>
                                          <p:attrName>r</p:attrName>
                                        </p:attrNameLst>
                                      </p:cBhvr>
                                    </p:animRot>
                                  </p:childTnLst>
                                </p:cTn>
                              </p:par>
                              <p:par>
                                <p:cTn id="10" presetID="42" presetClass="path" presetSubtype="0" accel="50000" decel="50000" fill="hold" nodeType="withEffect">
                                  <p:stCondLst>
                                    <p:cond delay="0"/>
                                  </p:stCondLst>
                                  <p:childTnLst>
                                    <p:animMotion origin="layout" path="M 0.00434 0.00416 L 0.06893 0.06458 " pathEditMode="relative" rAng="0" ptsTypes="AA">
                                      <p:cBhvr>
                                        <p:cTn id="11" dur="2000" fill="hold"/>
                                        <p:tgtEl>
                                          <p:spTgt spid="16"/>
                                        </p:tgtEl>
                                        <p:attrNameLst>
                                          <p:attrName>ppt_x</p:attrName>
                                          <p:attrName>ppt_y</p:attrName>
                                        </p:attrNameLst>
                                      </p:cBhvr>
                                      <p:rCtr x="3229" y="3009"/>
                                    </p:animMotion>
                                  </p:childTnLst>
                                </p:cTn>
                              </p:par>
                              <p:par>
                                <p:cTn id="12" presetID="10"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8" presetClass="emph" presetSubtype="0" fill="hold" nodeType="withEffect">
                                  <p:stCondLst>
                                    <p:cond delay="0"/>
                                  </p:stCondLst>
                                  <p:childTnLst>
                                    <p:animRot by="10800000">
                                      <p:cBhvr>
                                        <p:cTn id="16" dur="2000" fill="hold"/>
                                        <p:tgtEl>
                                          <p:spTgt spid="17"/>
                                        </p:tgtEl>
                                        <p:attrNameLst>
                                          <p:attrName>r</p:attrName>
                                        </p:attrNameLst>
                                      </p:cBhvr>
                                    </p:animRot>
                                  </p:childTnLst>
                                </p:cTn>
                              </p:par>
                              <p:par>
                                <p:cTn id="17" presetID="42" presetClass="path" presetSubtype="0" accel="50000" decel="50000" fill="hold" nodeType="withEffect">
                                  <p:stCondLst>
                                    <p:cond delay="0"/>
                                  </p:stCondLst>
                                  <p:childTnLst>
                                    <p:animMotion origin="layout" path="M 2.5E-6 -4.44444E-6 L 0.06719 0.06227 " pathEditMode="relative" rAng="0" ptsTypes="AA">
                                      <p:cBhvr>
                                        <p:cTn id="18" dur="2000" fill="hold"/>
                                        <p:tgtEl>
                                          <p:spTgt spid="17"/>
                                        </p:tgtEl>
                                        <p:attrNameLst>
                                          <p:attrName>ppt_x</p:attrName>
                                          <p:attrName>ppt_y</p:attrName>
                                        </p:attrNameLst>
                                      </p:cBhvr>
                                      <p:rCtr x="3351" y="3102"/>
                                    </p:animMotion>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par>
                                <p:cTn id="33" presetID="10"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3"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2:2</a:t>
            </a:r>
          </a:p>
        </p:txBody>
      </p:sp>
      <p:sp>
        <p:nvSpPr>
          <p:cNvPr id="5" name="Rectangle 4">
            <a:extLst>
              <a:ext uri="{FF2B5EF4-FFF2-40B4-BE49-F238E27FC236}">
                <a16:creationId xmlns:a16="http://schemas.microsoft.com/office/drawing/2014/main" id="{81CC7A03-507A-4E29-8315-52F24773E6A1}"/>
              </a:ext>
            </a:extLst>
          </p:cNvPr>
          <p:cNvSpPr/>
          <p:nvPr/>
        </p:nvSpPr>
        <p:spPr>
          <a:xfrm>
            <a:off x="277319" y="873724"/>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Find the area of the triangle:</a:t>
            </a:r>
            <a:endParaRPr lang="en-GB" sz="2400" dirty="0">
              <a:latin typeface="Myriad Pro" panose="020B0503030403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105" y="1543749"/>
            <a:ext cx="3789790" cy="3770503"/>
          </a:xfrm>
          <a:prstGeom prst="rect">
            <a:avLst/>
          </a:prstGeom>
          <a:solidFill>
            <a:schemeClr val="bg1"/>
          </a:solidFill>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7105" y="1543749"/>
            <a:ext cx="3789790" cy="3770503"/>
          </a:xfrm>
          <a:prstGeom prst="rect">
            <a:avLst/>
          </a:prstGeom>
          <a:solidFill>
            <a:schemeClr val="bg1"/>
          </a:solidFill>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4511" y="2073519"/>
            <a:ext cx="540022" cy="540022"/>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1320" y="3150056"/>
            <a:ext cx="540022" cy="54002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7105" y="1543749"/>
            <a:ext cx="3789790" cy="3770503"/>
          </a:xfrm>
          <a:prstGeom prst="rect">
            <a:avLst/>
          </a:prstGeom>
          <a:solidFill>
            <a:schemeClr val="bg1"/>
          </a:solidFill>
        </p:spPr>
      </p:pic>
    </p:spTree>
    <p:extLst>
      <p:ext uri="{BB962C8B-B14F-4D97-AF65-F5344CB8AC3E}">
        <p14:creationId xmlns:p14="http://schemas.microsoft.com/office/powerpoint/2010/main" val="9590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500"/>
                            </p:stCondLst>
                            <p:childTnLst>
                              <p:par>
                                <p:cTn id="15" presetID="1" presetClass="exit" presetSubtype="0" fill="hold" nodeType="after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par>
                          <p:cTn id="17" fill="hold">
                            <p:stCondLst>
                              <p:cond delay="500"/>
                            </p:stCondLst>
                            <p:childTnLst>
                              <p:par>
                                <p:cTn id="18" presetID="8" presetClass="emph" presetSubtype="0" fill="hold" nodeType="afterEffect">
                                  <p:stCondLst>
                                    <p:cond delay="0"/>
                                  </p:stCondLst>
                                  <p:childTnLst>
                                    <p:animRot by="10800000">
                                      <p:cBhvr>
                                        <p:cTn id="19" dur="2000" fill="hold"/>
                                        <p:tgtEl>
                                          <p:spTgt spid="4"/>
                                        </p:tgtEl>
                                        <p:attrNameLst>
                                          <p:attrName>r</p:attrName>
                                        </p:attrNameLst>
                                      </p:cBhvr>
                                    </p:animRot>
                                  </p:childTnLst>
                                </p:cTn>
                              </p:par>
                              <p:par>
                                <p:cTn id="20" presetID="42" presetClass="path" presetSubtype="0" accel="50000" decel="50000" fill="hold" nodeType="withEffect">
                                  <p:stCondLst>
                                    <p:cond delay="0"/>
                                  </p:stCondLst>
                                  <p:childTnLst>
                                    <p:animMotion origin="layout" path="M 2.77778E-7 3.33333E-6 L 0.05816 0.0787 " pathEditMode="relative" rAng="0" ptsTypes="AA">
                                      <p:cBhvr>
                                        <p:cTn id="21" dur="2000" fill="hold"/>
                                        <p:tgtEl>
                                          <p:spTgt spid="4"/>
                                        </p:tgtEl>
                                        <p:attrNameLst>
                                          <p:attrName>ppt_x</p:attrName>
                                          <p:attrName>ppt_y</p:attrName>
                                        </p:attrNameLst>
                                      </p:cBhvr>
                                      <p:rCtr x="2899" y="3935"/>
                                    </p:animMotion>
                                  </p:childTnLst>
                                </p:cTn>
                              </p:par>
                              <p:par>
                                <p:cTn id="22" presetID="8" presetClass="emph" presetSubtype="0" fill="hold" nodeType="withEffect">
                                  <p:stCondLst>
                                    <p:cond delay="0"/>
                                  </p:stCondLst>
                                  <p:childTnLst>
                                    <p:animRot by="10800000">
                                      <p:cBhvr>
                                        <p:cTn id="23" dur="2000" fill="hold"/>
                                        <p:tgtEl>
                                          <p:spTgt spid="21"/>
                                        </p:tgtEl>
                                        <p:attrNameLst>
                                          <p:attrName>r</p:attrName>
                                        </p:attrNameLst>
                                      </p:cBhvr>
                                    </p:animRot>
                                  </p:childTnLst>
                                </p:cTn>
                              </p:par>
                              <p:par>
                                <p:cTn id="24" presetID="42" presetClass="path" presetSubtype="0" accel="50000" decel="50000" fill="hold" nodeType="withEffect">
                                  <p:stCondLst>
                                    <p:cond delay="0"/>
                                  </p:stCondLst>
                                  <p:childTnLst>
                                    <p:animMotion origin="layout" path="M -1.66667E-6 -1.11111E-6 L 0.05764 0.0787 " pathEditMode="relative" rAng="0" ptsTypes="AA">
                                      <p:cBhvr>
                                        <p:cTn id="25" dur="2000" fill="hold"/>
                                        <p:tgtEl>
                                          <p:spTgt spid="21"/>
                                        </p:tgtEl>
                                        <p:attrNameLst>
                                          <p:attrName>ppt_x</p:attrName>
                                          <p:attrName>ppt_y</p:attrName>
                                        </p:attrNameLst>
                                      </p:cBhvr>
                                      <p:rCtr x="2882" y="3935"/>
                                    </p:animMotion>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2:2</a:t>
            </a:r>
          </a:p>
        </p:txBody>
      </p:sp>
      <p:sp>
        <p:nvSpPr>
          <p:cNvPr id="5" name="Rectangle 4">
            <a:extLst>
              <a:ext uri="{FF2B5EF4-FFF2-40B4-BE49-F238E27FC236}">
                <a16:creationId xmlns:a16="http://schemas.microsoft.com/office/drawing/2014/main" id="{81CC7A03-507A-4E29-8315-52F24773E6A1}"/>
              </a:ext>
            </a:extLst>
          </p:cNvPr>
          <p:cNvSpPr/>
          <p:nvPr/>
        </p:nvSpPr>
        <p:spPr>
          <a:xfrm>
            <a:off x="277319" y="873724"/>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The perpendicular height of triangles:</a:t>
            </a:r>
            <a:endParaRPr lang="en-GB" sz="2400" dirty="0">
              <a:latin typeface="Myriad Pro" panose="020B0503030403020204" pitchFamily="34" charset="0"/>
            </a:endParaRPr>
          </a:p>
        </p:txBody>
      </p:sp>
      <p:pic>
        <p:nvPicPr>
          <p:cNvPr id="4" name="Picture 3">
            <a:extLst>
              <a:ext uri="{FF2B5EF4-FFF2-40B4-BE49-F238E27FC236}">
                <a16:creationId xmlns:a16="http://schemas.microsoft.com/office/drawing/2014/main" id="{4CD10BFE-9202-4EDE-999A-52199BE1FD7C}"/>
              </a:ext>
            </a:extLst>
          </p:cNvPr>
          <p:cNvPicPr>
            <a:picLocks noChangeAspect="1"/>
          </p:cNvPicPr>
          <p:nvPr/>
        </p:nvPicPr>
        <p:blipFill rotWithShape="1">
          <a:blip r:embed="rId3">
            <a:extLst>
              <a:ext uri="{28A0092B-C50C-407E-A947-70E740481C1C}">
                <a14:useLocalDpi xmlns:a14="http://schemas.microsoft.com/office/drawing/2010/main" val="0"/>
              </a:ext>
            </a:extLst>
          </a:blip>
          <a:srcRect b="84218"/>
          <a:stretch/>
        </p:blipFill>
        <p:spPr>
          <a:xfrm>
            <a:off x="618277" y="2308886"/>
            <a:ext cx="7907446" cy="2240229"/>
          </a:xfrm>
          <a:prstGeom prst="rect">
            <a:avLst/>
          </a:prstGeom>
        </p:spPr>
      </p:pic>
      <p:pic>
        <p:nvPicPr>
          <p:cNvPr id="21" name="Picture 20">
            <a:extLst>
              <a:ext uri="{FF2B5EF4-FFF2-40B4-BE49-F238E27FC236}">
                <a16:creationId xmlns:a16="http://schemas.microsoft.com/office/drawing/2014/main" id="{60C3C3F7-CAC4-4214-9391-E6DAF7E752E6}"/>
              </a:ext>
            </a:extLst>
          </p:cNvPr>
          <p:cNvPicPr>
            <a:picLocks noChangeAspect="1"/>
          </p:cNvPicPr>
          <p:nvPr/>
        </p:nvPicPr>
        <p:blipFill rotWithShape="1">
          <a:blip r:embed="rId3">
            <a:extLst>
              <a:ext uri="{28A0092B-C50C-407E-A947-70E740481C1C}">
                <a14:useLocalDpi xmlns:a14="http://schemas.microsoft.com/office/drawing/2010/main" val="0"/>
              </a:ext>
            </a:extLst>
          </a:blip>
          <a:srcRect t="19719" b="58845"/>
          <a:stretch/>
        </p:blipFill>
        <p:spPr>
          <a:xfrm>
            <a:off x="618277" y="1939159"/>
            <a:ext cx="7907446" cy="3042744"/>
          </a:xfrm>
          <a:prstGeom prst="rect">
            <a:avLst/>
          </a:prstGeom>
        </p:spPr>
      </p:pic>
      <p:pic>
        <p:nvPicPr>
          <p:cNvPr id="25" name="Picture 24">
            <a:extLst>
              <a:ext uri="{FF2B5EF4-FFF2-40B4-BE49-F238E27FC236}">
                <a16:creationId xmlns:a16="http://schemas.microsoft.com/office/drawing/2014/main" id="{26DA437C-B823-447F-99BB-4AE55E140591}"/>
              </a:ext>
            </a:extLst>
          </p:cNvPr>
          <p:cNvPicPr>
            <a:picLocks noChangeAspect="1"/>
          </p:cNvPicPr>
          <p:nvPr/>
        </p:nvPicPr>
        <p:blipFill rotWithShape="1">
          <a:blip r:embed="rId3">
            <a:extLst>
              <a:ext uri="{28A0092B-C50C-407E-A947-70E740481C1C}">
                <a14:useLocalDpi xmlns:a14="http://schemas.microsoft.com/office/drawing/2010/main" val="0"/>
              </a:ext>
            </a:extLst>
          </a:blip>
          <a:srcRect t="42488" b="37520"/>
          <a:stretch/>
        </p:blipFill>
        <p:spPr>
          <a:xfrm>
            <a:off x="618277" y="1970690"/>
            <a:ext cx="7907446" cy="2837793"/>
          </a:xfrm>
          <a:prstGeom prst="rect">
            <a:avLst/>
          </a:prstGeom>
        </p:spPr>
      </p:pic>
      <p:pic>
        <p:nvPicPr>
          <p:cNvPr id="31" name="Picture 30">
            <a:extLst>
              <a:ext uri="{FF2B5EF4-FFF2-40B4-BE49-F238E27FC236}">
                <a16:creationId xmlns:a16="http://schemas.microsoft.com/office/drawing/2014/main" id="{FD9E1D88-EA75-438F-AC9C-087DF739DB01}"/>
              </a:ext>
            </a:extLst>
          </p:cNvPr>
          <p:cNvPicPr>
            <a:picLocks noChangeAspect="1"/>
          </p:cNvPicPr>
          <p:nvPr/>
        </p:nvPicPr>
        <p:blipFill rotWithShape="1">
          <a:blip r:embed="rId3">
            <a:extLst>
              <a:ext uri="{28A0092B-C50C-407E-A947-70E740481C1C}">
                <a14:useLocalDpi xmlns:a14="http://schemas.microsoft.com/office/drawing/2010/main" val="0"/>
              </a:ext>
            </a:extLst>
          </a:blip>
          <a:srcRect t="64337" b="89"/>
          <a:stretch/>
        </p:blipFill>
        <p:spPr>
          <a:xfrm>
            <a:off x="618277" y="1335388"/>
            <a:ext cx="7907446" cy="5049645"/>
          </a:xfrm>
          <a:prstGeom prst="rect">
            <a:avLst/>
          </a:prstGeom>
        </p:spPr>
      </p:pic>
    </p:spTree>
    <p:extLst>
      <p:ext uri="{BB962C8B-B14F-4D97-AF65-F5344CB8AC3E}">
        <p14:creationId xmlns:p14="http://schemas.microsoft.com/office/powerpoint/2010/main" val="112578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2:3</a:t>
            </a:r>
          </a:p>
        </p:txBody>
      </p:sp>
      <p:pic>
        <p:nvPicPr>
          <p:cNvPr id="7" name="Picture 6">
            <a:extLst>
              <a:ext uri="{FF2B5EF4-FFF2-40B4-BE49-F238E27FC236}">
                <a16:creationId xmlns:a16="http://schemas.microsoft.com/office/drawing/2014/main" id="{3D39725C-A738-432F-A683-819327100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900548"/>
            <a:ext cx="7907446" cy="3056904"/>
          </a:xfrm>
          <a:prstGeom prst="rect">
            <a:avLst/>
          </a:prstGeom>
        </p:spPr>
      </p:pic>
      <p:pic>
        <p:nvPicPr>
          <p:cNvPr id="11" name="Picture 10">
            <a:extLst>
              <a:ext uri="{FF2B5EF4-FFF2-40B4-BE49-F238E27FC236}">
                <a16:creationId xmlns:a16="http://schemas.microsoft.com/office/drawing/2014/main" id="{98161832-5133-40BF-932F-6F9B4D45F130}"/>
              </a:ext>
            </a:extLst>
          </p:cNvPr>
          <p:cNvPicPr>
            <a:picLocks noChangeAspect="1"/>
          </p:cNvPicPr>
          <p:nvPr/>
        </p:nvPicPr>
        <p:blipFill rotWithShape="1">
          <a:blip r:embed="rId4">
            <a:extLst>
              <a:ext uri="{28A0092B-C50C-407E-A947-70E740481C1C}">
                <a14:useLocalDpi xmlns:a14="http://schemas.microsoft.com/office/drawing/2010/main" val="0"/>
              </a:ext>
            </a:extLst>
          </a:blip>
          <a:srcRect l="95234" t="7209" b="72520"/>
          <a:stretch/>
        </p:blipFill>
        <p:spPr>
          <a:xfrm>
            <a:off x="7706427" y="4432547"/>
            <a:ext cx="381000" cy="392906"/>
          </a:xfrm>
          <a:prstGeom prst="rect">
            <a:avLst/>
          </a:prstGeom>
        </p:spPr>
      </p:pic>
      <p:sp>
        <p:nvSpPr>
          <p:cNvPr id="8" name="Rectangle 7">
            <a:extLst>
              <a:ext uri="{FF2B5EF4-FFF2-40B4-BE49-F238E27FC236}">
                <a16:creationId xmlns:a16="http://schemas.microsoft.com/office/drawing/2014/main" id="{8E25E3D7-EDC2-420D-AA45-41E2C7445154}"/>
              </a:ext>
            </a:extLst>
          </p:cNvPr>
          <p:cNvSpPr/>
          <p:nvPr/>
        </p:nvSpPr>
        <p:spPr>
          <a:xfrm>
            <a:off x="1315840" y="873724"/>
            <a:ext cx="6512321"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Does this show the perpendicular height?</a:t>
            </a:r>
            <a:endParaRPr lang="en-GB" sz="2400" dirty="0">
              <a:latin typeface="Myriad Pro" panose="020B0503030403020204" pitchFamily="34" charset="0"/>
            </a:endParaRPr>
          </a:p>
        </p:txBody>
      </p:sp>
    </p:spTree>
    <p:extLst>
      <p:ext uri="{BB962C8B-B14F-4D97-AF65-F5344CB8AC3E}">
        <p14:creationId xmlns:p14="http://schemas.microsoft.com/office/powerpoint/2010/main" val="296046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1:1</a:t>
            </a:r>
          </a:p>
        </p:txBody>
      </p:sp>
      <p:pic>
        <p:nvPicPr>
          <p:cNvPr id="5" name="Picture 4">
            <a:extLst>
              <a:ext uri="{FF2B5EF4-FFF2-40B4-BE49-F238E27FC236}">
                <a16:creationId xmlns:a16="http://schemas.microsoft.com/office/drawing/2014/main" id="{75F20B72-0B83-4340-A253-39480152A94A}"/>
              </a:ext>
            </a:extLst>
          </p:cNvPr>
          <p:cNvPicPr>
            <a:picLocks noChangeAspect="1"/>
          </p:cNvPicPr>
          <p:nvPr/>
        </p:nvPicPr>
        <p:blipFill rotWithShape="1">
          <a:blip r:embed="rId3">
            <a:extLst>
              <a:ext uri="{28A0092B-C50C-407E-A947-70E740481C1C}">
                <a14:useLocalDpi xmlns:a14="http://schemas.microsoft.com/office/drawing/2010/main" val="0"/>
              </a:ext>
            </a:extLst>
          </a:blip>
          <a:srcRect l="26034" r="28213"/>
          <a:stretch/>
        </p:blipFill>
        <p:spPr>
          <a:xfrm>
            <a:off x="424069" y="1712389"/>
            <a:ext cx="3617844" cy="3114762"/>
          </a:xfrm>
          <a:prstGeom prst="rect">
            <a:avLst/>
          </a:prstGeom>
        </p:spPr>
      </p:pic>
      <p:sp>
        <p:nvSpPr>
          <p:cNvPr id="7" name="TextBox 6"/>
          <p:cNvSpPr txBox="1"/>
          <p:nvPr/>
        </p:nvSpPr>
        <p:spPr>
          <a:xfrm>
            <a:off x="1630016" y="1205949"/>
            <a:ext cx="1241045" cy="461665"/>
          </a:xfrm>
          <a:prstGeom prst="rect">
            <a:avLst/>
          </a:prstGeom>
          <a:noFill/>
        </p:spPr>
        <p:txBody>
          <a:bodyPr wrap="none" rtlCol="0">
            <a:spAutoFit/>
          </a:bodyPr>
          <a:lstStyle/>
          <a:p>
            <a:r>
              <a:rPr lang="en-GB" sz="2400" dirty="0">
                <a:latin typeface="Myriad Pro" panose="020B0503030403020204" pitchFamily="34" charset="0"/>
              </a:rPr>
              <a:t>Shape A</a:t>
            </a:r>
          </a:p>
        </p:txBody>
      </p:sp>
    </p:spTree>
    <p:extLst>
      <p:ext uri="{BB962C8B-B14F-4D97-AF65-F5344CB8AC3E}">
        <p14:creationId xmlns:p14="http://schemas.microsoft.com/office/powerpoint/2010/main" val="241470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2:4</a:t>
            </a:r>
          </a:p>
        </p:txBody>
      </p:sp>
      <p:sp>
        <p:nvSpPr>
          <p:cNvPr id="8" name="Rectangle 7">
            <a:extLst>
              <a:ext uri="{FF2B5EF4-FFF2-40B4-BE49-F238E27FC236}">
                <a16:creationId xmlns:a16="http://schemas.microsoft.com/office/drawing/2014/main" id="{E41A1670-4AA9-4BE5-8A89-8403F5257148}"/>
              </a:ext>
            </a:extLst>
          </p:cNvPr>
          <p:cNvSpPr/>
          <p:nvPr/>
        </p:nvSpPr>
        <p:spPr>
          <a:xfrm>
            <a:off x="277319" y="873724"/>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Combining two triangles to make a rectangle:</a:t>
            </a:r>
            <a:endParaRPr lang="en-GB" sz="2400" dirty="0">
              <a:latin typeface="Myriad Pro" panose="020B0503030403020204" pitchFamily="34" charset="0"/>
            </a:endParaRPr>
          </a:p>
        </p:txBody>
      </p:sp>
      <p:pic>
        <p:nvPicPr>
          <p:cNvPr id="4" name="Picture 3">
            <a:extLst>
              <a:ext uri="{FF2B5EF4-FFF2-40B4-BE49-F238E27FC236}">
                <a16:creationId xmlns:a16="http://schemas.microsoft.com/office/drawing/2014/main" id="{2CBCF264-C4A6-4EB8-8F71-ACAF5BEEF234}"/>
              </a:ext>
            </a:extLst>
          </p:cNvPr>
          <p:cNvPicPr>
            <a:picLocks noChangeAspect="1"/>
          </p:cNvPicPr>
          <p:nvPr/>
        </p:nvPicPr>
        <p:blipFill rotWithShape="1">
          <a:blip r:embed="rId3">
            <a:extLst>
              <a:ext uri="{28A0092B-C50C-407E-A947-70E740481C1C}">
                <a14:useLocalDpi xmlns:a14="http://schemas.microsoft.com/office/drawing/2010/main" val="0"/>
              </a:ext>
            </a:extLst>
          </a:blip>
          <a:srcRect r="51395" b="50000"/>
          <a:stretch/>
        </p:blipFill>
        <p:spPr>
          <a:xfrm>
            <a:off x="618277" y="2146451"/>
            <a:ext cx="3843364" cy="2565099"/>
          </a:xfrm>
          <a:prstGeom prst="rect">
            <a:avLst/>
          </a:prstGeom>
        </p:spPr>
      </p:pic>
      <p:pic>
        <p:nvPicPr>
          <p:cNvPr id="10" name="Picture 9">
            <a:extLst>
              <a:ext uri="{FF2B5EF4-FFF2-40B4-BE49-F238E27FC236}">
                <a16:creationId xmlns:a16="http://schemas.microsoft.com/office/drawing/2014/main" id="{8FD8BA0B-E96F-4B27-952E-73BAEC167B63}"/>
              </a:ext>
            </a:extLst>
          </p:cNvPr>
          <p:cNvPicPr>
            <a:picLocks noChangeAspect="1"/>
          </p:cNvPicPr>
          <p:nvPr/>
        </p:nvPicPr>
        <p:blipFill rotWithShape="1">
          <a:blip r:embed="rId3">
            <a:extLst>
              <a:ext uri="{28A0092B-C50C-407E-A947-70E740481C1C}">
                <a14:useLocalDpi xmlns:a14="http://schemas.microsoft.com/office/drawing/2010/main" val="0"/>
              </a:ext>
            </a:extLst>
          </a:blip>
          <a:srcRect l="49979" r="8551" b="50000"/>
          <a:stretch/>
        </p:blipFill>
        <p:spPr>
          <a:xfrm>
            <a:off x="4572000" y="2146450"/>
            <a:ext cx="3279228" cy="2565099"/>
          </a:xfrm>
          <a:prstGeom prst="rect">
            <a:avLst/>
          </a:prstGeom>
        </p:spPr>
      </p:pic>
    </p:spTree>
    <p:extLst>
      <p:ext uri="{BB962C8B-B14F-4D97-AF65-F5344CB8AC3E}">
        <p14:creationId xmlns:p14="http://schemas.microsoft.com/office/powerpoint/2010/main" val="7302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2000" fill="hold"/>
                                        <p:tgtEl>
                                          <p:spTgt spid="10"/>
                                        </p:tgtEl>
                                        <p:attrNameLst>
                                          <p:attrName>r</p:attrName>
                                        </p:attrNameLst>
                                      </p:cBhvr>
                                    </p:animRot>
                                  </p:childTnLst>
                                </p:cTn>
                              </p:par>
                              <p:par>
                                <p:cTn id="7" presetID="35" presetClass="path" presetSubtype="0" accel="50000" decel="50000" fill="hold" nodeType="withEffect">
                                  <p:stCondLst>
                                    <p:cond delay="0"/>
                                  </p:stCondLst>
                                  <p:childTnLst>
                                    <p:animMotion origin="layout" path="M 5.55556E-7 0 L -0.35781 -0.06042 " pathEditMode="relative" rAng="0" ptsTypes="AA">
                                      <p:cBhvr>
                                        <p:cTn id="8" dur="2000" fill="hold"/>
                                        <p:tgtEl>
                                          <p:spTgt spid="10"/>
                                        </p:tgtEl>
                                        <p:attrNameLst>
                                          <p:attrName>ppt_x</p:attrName>
                                          <p:attrName>ppt_y</p:attrName>
                                        </p:attrNameLst>
                                      </p:cBhvr>
                                      <p:rCtr x="-17552" y="-30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2:5</a:t>
            </a:r>
          </a:p>
        </p:txBody>
      </p:sp>
      <p:sp>
        <p:nvSpPr>
          <p:cNvPr id="8" name="Rectangle 7">
            <a:extLst>
              <a:ext uri="{FF2B5EF4-FFF2-40B4-BE49-F238E27FC236}">
                <a16:creationId xmlns:a16="http://schemas.microsoft.com/office/drawing/2014/main" id="{E41A1670-4AA9-4BE5-8A89-8403F5257148}"/>
              </a:ext>
            </a:extLst>
          </p:cNvPr>
          <p:cNvSpPr/>
          <p:nvPr/>
        </p:nvSpPr>
        <p:spPr>
          <a:xfrm>
            <a:off x="277319" y="873724"/>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Combining two triangles to make a parallelogram:</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733B9C5E-58E9-4D07-B985-D79F9D05A00A}"/>
              </a:ext>
            </a:extLst>
          </p:cNvPr>
          <p:cNvPicPr>
            <a:picLocks noChangeAspect="1"/>
          </p:cNvPicPr>
          <p:nvPr/>
        </p:nvPicPr>
        <p:blipFill rotWithShape="1">
          <a:blip r:embed="rId3">
            <a:extLst>
              <a:ext uri="{28A0092B-C50C-407E-A947-70E740481C1C}">
                <a14:useLocalDpi xmlns:a14="http://schemas.microsoft.com/office/drawing/2010/main" val="0"/>
              </a:ext>
            </a:extLst>
          </a:blip>
          <a:srcRect r="51994" b="76708"/>
          <a:stretch/>
        </p:blipFill>
        <p:spPr>
          <a:xfrm>
            <a:off x="618277" y="2400286"/>
            <a:ext cx="3796068" cy="2057429"/>
          </a:xfrm>
          <a:prstGeom prst="rect">
            <a:avLst/>
          </a:prstGeom>
        </p:spPr>
      </p:pic>
      <p:pic>
        <p:nvPicPr>
          <p:cNvPr id="9" name="Picture 8">
            <a:extLst>
              <a:ext uri="{FF2B5EF4-FFF2-40B4-BE49-F238E27FC236}">
                <a16:creationId xmlns:a16="http://schemas.microsoft.com/office/drawing/2014/main" id="{8574A823-3C41-4404-B7DF-A08420D493C1}"/>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r="15508" b="76708"/>
          <a:stretch/>
        </p:blipFill>
        <p:spPr>
          <a:xfrm>
            <a:off x="4571999" y="2392665"/>
            <a:ext cx="2739192" cy="2066298"/>
          </a:xfrm>
          <a:prstGeom prst="rect">
            <a:avLst/>
          </a:prstGeom>
        </p:spPr>
      </p:pic>
      <p:cxnSp>
        <p:nvCxnSpPr>
          <p:cNvPr id="4" name="Straight Connector 3" hidden="1"/>
          <p:cNvCxnSpPr/>
          <p:nvPr/>
        </p:nvCxnSpPr>
        <p:spPr>
          <a:xfrm flipH="1">
            <a:off x="1985429" y="3856567"/>
            <a:ext cx="0" cy="192193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30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2000" fill="hold"/>
                                        <p:tgtEl>
                                          <p:spTgt spid="9"/>
                                        </p:tgtEl>
                                        <p:attrNameLst>
                                          <p:attrName>r</p:attrName>
                                        </p:attrNameLst>
                                      </p:cBhvr>
                                    </p:animRot>
                                  </p:childTnLst>
                                </p:cTn>
                              </p:par>
                              <p:par>
                                <p:cTn id="7" presetID="42" presetClass="path" presetSubtype="0" accel="50000" decel="50000" fill="hold" nodeType="withEffect">
                                  <p:stCondLst>
                                    <p:cond delay="0"/>
                                  </p:stCondLst>
                                  <p:childTnLst>
                                    <p:animMotion origin="layout" path="M -2.77778E-6 2.96296E-6 L -0.30156 0.22199 " pathEditMode="relative" rAng="0" ptsTypes="AA">
                                      <p:cBhvr>
                                        <p:cTn id="8" dur="2000" fill="hold"/>
                                        <p:tgtEl>
                                          <p:spTgt spid="9"/>
                                        </p:tgtEl>
                                        <p:attrNameLst>
                                          <p:attrName>ppt_x</p:attrName>
                                          <p:attrName>ppt_y</p:attrName>
                                        </p:attrNameLst>
                                      </p:cBhvr>
                                      <p:rCtr x="-15087" y="11088"/>
                                    </p:animMotion>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3.61111E-6 0 L 0.36233 0.18519 " pathEditMode="relative" rAng="0" ptsTypes="AA">
                                      <p:cBhvr>
                                        <p:cTn id="12" dur="2000" fill="hold"/>
                                        <p:tgtEl>
                                          <p:spTgt spid="5"/>
                                        </p:tgtEl>
                                        <p:attrNameLst>
                                          <p:attrName>ppt_x</p:attrName>
                                          <p:attrName>ppt_y</p:attrName>
                                        </p:attrNameLst>
                                      </p:cBhvr>
                                      <p:rCtr x="18108" y="9259"/>
                                    </p:animMotion>
                                  </p:childTnLst>
                                </p:cTn>
                              </p:par>
                              <p:par>
                                <p:cTn id="13" presetID="8" presetClass="emph" presetSubtype="0" fill="hold" nodeType="withEffect">
                                  <p:stCondLst>
                                    <p:cond delay="0"/>
                                  </p:stCondLst>
                                  <p:childTnLst>
                                    <p:animRot by="10800000">
                                      <p:cBhvr>
                                        <p:cTn id="14" dur="2000" fill="hold"/>
                                        <p:tgtEl>
                                          <p:spTgt spid="5"/>
                                        </p:tgtEl>
                                        <p:attrNameLst>
                                          <p:attrName>r</p:attrName>
                                        </p:attrNameLst>
                                      </p:cBhvr>
                                    </p:animRot>
                                  </p:childTnLst>
                                </p:cTn>
                              </p:par>
                              <p:par>
                                <p:cTn id="15" presetID="8" presetClass="emph" presetSubtype="0" fill="hold" nodeType="withEffect">
                                  <p:stCondLst>
                                    <p:cond delay="0"/>
                                  </p:stCondLst>
                                  <p:childTnLst>
                                    <p:animRot by="10800000">
                                      <p:cBhvr>
                                        <p:cTn id="16"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2:6</a:t>
            </a:r>
          </a:p>
        </p:txBody>
      </p:sp>
      <p:sp>
        <p:nvSpPr>
          <p:cNvPr id="8" name="Rectangle 7">
            <a:extLst>
              <a:ext uri="{FF2B5EF4-FFF2-40B4-BE49-F238E27FC236}">
                <a16:creationId xmlns:a16="http://schemas.microsoft.com/office/drawing/2014/main" id="{E41A1670-4AA9-4BE5-8A89-8403F5257148}"/>
              </a:ext>
            </a:extLst>
          </p:cNvPr>
          <p:cNvSpPr/>
          <p:nvPr/>
        </p:nvSpPr>
        <p:spPr>
          <a:xfrm>
            <a:off x="277319" y="873724"/>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Finding the area of a triangle:</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733B9C5E-58E9-4D07-B985-D79F9D05A00A}"/>
              </a:ext>
            </a:extLst>
          </p:cNvPr>
          <p:cNvPicPr>
            <a:picLocks noChangeAspect="1"/>
          </p:cNvPicPr>
          <p:nvPr/>
        </p:nvPicPr>
        <p:blipFill rotWithShape="1">
          <a:blip r:embed="rId3">
            <a:extLst>
              <a:ext uri="{28A0092B-C50C-407E-A947-70E740481C1C}">
                <a14:useLocalDpi xmlns:a14="http://schemas.microsoft.com/office/drawing/2010/main" val="0"/>
              </a:ext>
            </a:extLst>
          </a:blip>
          <a:srcRect r="51994" b="76708"/>
          <a:stretch/>
        </p:blipFill>
        <p:spPr>
          <a:xfrm>
            <a:off x="618277" y="2400286"/>
            <a:ext cx="3796068" cy="2057429"/>
          </a:xfrm>
          <a:prstGeom prst="rect">
            <a:avLst/>
          </a:prstGeom>
        </p:spPr>
      </p:pic>
      <p:pic>
        <p:nvPicPr>
          <p:cNvPr id="11" name="Picture 10">
            <a:extLst>
              <a:ext uri="{FF2B5EF4-FFF2-40B4-BE49-F238E27FC236}">
                <a16:creationId xmlns:a16="http://schemas.microsoft.com/office/drawing/2014/main" id="{46F1517D-316A-4BBB-976A-9E746B6F97E5}"/>
              </a:ext>
            </a:extLst>
          </p:cNvPr>
          <p:cNvPicPr>
            <a:picLocks noChangeAspect="1"/>
          </p:cNvPicPr>
          <p:nvPr/>
        </p:nvPicPr>
        <p:blipFill rotWithShape="1">
          <a:blip r:embed="rId4">
            <a:extLst>
              <a:ext uri="{28A0092B-C50C-407E-A947-70E740481C1C}">
                <a14:useLocalDpi xmlns:a14="http://schemas.microsoft.com/office/drawing/2010/main" val="0"/>
              </a:ext>
            </a:extLst>
          </a:blip>
          <a:srcRect l="48999" r="50128" b="24376"/>
          <a:stretch/>
        </p:blipFill>
        <p:spPr>
          <a:xfrm>
            <a:off x="3952876" y="2434302"/>
            <a:ext cx="47626" cy="1765315"/>
          </a:xfrm>
          <a:prstGeom prst="rect">
            <a:avLst/>
          </a:prstGeom>
        </p:spPr>
      </p:pic>
      <p:pic>
        <p:nvPicPr>
          <p:cNvPr id="12" name="Picture 11">
            <a:extLst>
              <a:ext uri="{FF2B5EF4-FFF2-40B4-BE49-F238E27FC236}">
                <a16:creationId xmlns:a16="http://schemas.microsoft.com/office/drawing/2014/main" id="{69AC3691-4F41-4C37-85D7-E9646F796809}"/>
              </a:ext>
            </a:extLst>
          </p:cNvPr>
          <p:cNvPicPr>
            <a:picLocks noChangeAspect="1"/>
          </p:cNvPicPr>
          <p:nvPr/>
        </p:nvPicPr>
        <p:blipFill rotWithShape="1">
          <a:blip r:embed="rId4">
            <a:extLst>
              <a:ext uri="{28A0092B-C50C-407E-A947-70E740481C1C}">
                <a14:useLocalDpi xmlns:a14="http://schemas.microsoft.com/office/drawing/2010/main" val="0"/>
              </a:ext>
            </a:extLst>
          </a:blip>
          <a:srcRect l="49873" t="63219" r="45325" b="25459"/>
          <a:stretch/>
        </p:blipFill>
        <p:spPr>
          <a:xfrm>
            <a:off x="4000502" y="3912395"/>
            <a:ext cx="261936" cy="264318"/>
          </a:xfrm>
          <a:prstGeom prst="rect">
            <a:avLst/>
          </a:prstGeom>
        </p:spPr>
      </p:pic>
      <p:pic>
        <p:nvPicPr>
          <p:cNvPr id="15" name="Picture 14">
            <a:extLst>
              <a:ext uri="{FF2B5EF4-FFF2-40B4-BE49-F238E27FC236}">
                <a16:creationId xmlns:a16="http://schemas.microsoft.com/office/drawing/2014/main" id="{0D5D62FD-C7F6-4B23-B998-6DE6D2CD2130}"/>
              </a:ext>
            </a:extLst>
          </p:cNvPr>
          <p:cNvPicPr>
            <a:picLocks noChangeAspect="1"/>
          </p:cNvPicPr>
          <p:nvPr/>
        </p:nvPicPr>
        <p:blipFill rotWithShape="1">
          <a:blip r:embed="rId4">
            <a:extLst>
              <a:ext uri="{28A0092B-C50C-407E-A947-70E740481C1C}">
                <a14:useLocalDpi xmlns:a14="http://schemas.microsoft.com/office/drawing/2010/main" val="0"/>
              </a:ext>
            </a:extLst>
          </a:blip>
          <a:srcRect t="76575"/>
          <a:stretch/>
        </p:blipFill>
        <p:spPr>
          <a:xfrm>
            <a:off x="1614634" y="4233633"/>
            <a:ext cx="4703567" cy="471628"/>
          </a:xfrm>
          <a:prstGeom prst="rect">
            <a:avLst/>
          </a:prstGeom>
        </p:spPr>
      </p:pic>
      <p:pic>
        <p:nvPicPr>
          <p:cNvPr id="16" name="Picture 15">
            <a:extLst>
              <a:ext uri="{FF2B5EF4-FFF2-40B4-BE49-F238E27FC236}">
                <a16:creationId xmlns:a16="http://schemas.microsoft.com/office/drawing/2014/main" id="{B150E645-68F0-487D-A007-1E1AC9202699}"/>
              </a:ext>
            </a:extLst>
          </p:cNvPr>
          <p:cNvPicPr>
            <a:picLocks noChangeAspect="1"/>
          </p:cNvPicPr>
          <p:nvPr/>
        </p:nvPicPr>
        <p:blipFill rotWithShape="1">
          <a:blip r:embed="rId4">
            <a:extLst>
              <a:ext uri="{28A0092B-C50C-407E-A947-70E740481C1C}">
                <a14:useLocalDpi xmlns:a14="http://schemas.microsoft.com/office/drawing/2010/main" val="0"/>
              </a:ext>
            </a:extLst>
          </a:blip>
          <a:srcRect l="59523" t="-3356" b="1"/>
          <a:stretch/>
        </p:blipFill>
        <p:spPr>
          <a:xfrm>
            <a:off x="4414345" y="2624367"/>
            <a:ext cx="1903856" cy="2080894"/>
          </a:xfrm>
          <a:prstGeom prst="rect">
            <a:avLst/>
          </a:prstGeom>
        </p:spPr>
      </p:pic>
    </p:spTree>
    <p:extLst>
      <p:ext uri="{BB962C8B-B14F-4D97-AF65-F5344CB8AC3E}">
        <p14:creationId xmlns:p14="http://schemas.microsoft.com/office/powerpoint/2010/main" val="352567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2:6</a:t>
            </a:r>
          </a:p>
        </p:txBody>
      </p:sp>
      <p:pic>
        <p:nvPicPr>
          <p:cNvPr id="4" name="Picture 3">
            <a:extLst>
              <a:ext uri="{FF2B5EF4-FFF2-40B4-BE49-F238E27FC236}">
                <a16:creationId xmlns:a16="http://schemas.microsoft.com/office/drawing/2014/main" id="{FA2E96F6-22DF-4656-835B-FD8B691CA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336419"/>
            <a:ext cx="7907446" cy="4185162"/>
          </a:xfrm>
          <a:prstGeom prst="rect">
            <a:avLst/>
          </a:prstGeom>
        </p:spPr>
      </p:pic>
    </p:spTree>
    <p:extLst>
      <p:ext uri="{BB962C8B-B14F-4D97-AF65-F5344CB8AC3E}">
        <p14:creationId xmlns:p14="http://schemas.microsoft.com/office/powerpoint/2010/main" val="3964008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2:6</a:t>
            </a:r>
          </a:p>
        </p:txBody>
      </p:sp>
      <p:pic>
        <p:nvPicPr>
          <p:cNvPr id="5" name="Picture 4">
            <a:extLst>
              <a:ext uri="{FF2B5EF4-FFF2-40B4-BE49-F238E27FC236}">
                <a16:creationId xmlns:a16="http://schemas.microsoft.com/office/drawing/2014/main" id="{049C90C6-CA0F-48E2-A40C-D23EBB30B9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736614"/>
            <a:ext cx="7907446" cy="3384773"/>
          </a:xfrm>
          <a:prstGeom prst="rect">
            <a:avLst/>
          </a:prstGeom>
        </p:spPr>
      </p:pic>
    </p:spTree>
    <p:extLst>
      <p:ext uri="{BB962C8B-B14F-4D97-AF65-F5344CB8AC3E}">
        <p14:creationId xmlns:p14="http://schemas.microsoft.com/office/powerpoint/2010/main" val="598583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2:7</a:t>
            </a:r>
          </a:p>
        </p:txBody>
      </p:sp>
      <p:pic>
        <p:nvPicPr>
          <p:cNvPr id="4" name="Picture 3">
            <a:extLst>
              <a:ext uri="{FF2B5EF4-FFF2-40B4-BE49-F238E27FC236}">
                <a16:creationId xmlns:a16="http://schemas.microsoft.com/office/drawing/2014/main" id="{A5FFAC62-181D-47EC-B36F-197159D71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809" y="870635"/>
            <a:ext cx="3408382" cy="5116730"/>
          </a:xfrm>
          <a:prstGeom prst="rect">
            <a:avLst/>
          </a:prstGeom>
        </p:spPr>
      </p:pic>
    </p:spTree>
    <p:extLst>
      <p:ext uri="{BB962C8B-B14F-4D97-AF65-F5344CB8AC3E}">
        <p14:creationId xmlns:p14="http://schemas.microsoft.com/office/powerpoint/2010/main" val="2067760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2:8</a:t>
            </a:r>
          </a:p>
        </p:txBody>
      </p:sp>
      <p:pic>
        <p:nvPicPr>
          <p:cNvPr id="5" name="Picture 4">
            <a:extLst>
              <a:ext uri="{FF2B5EF4-FFF2-40B4-BE49-F238E27FC236}">
                <a16:creationId xmlns:a16="http://schemas.microsoft.com/office/drawing/2014/main" id="{6E8C5D2C-0F1F-4569-A72D-CD5E1A65F698}"/>
              </a:ext>
            </a:extLst>
          </p:cNvPr>
          <p:cNvPicPr>
            <a:picLocks noChangeAspect="1"/>
          </p:cNvPicPr>
          <p:nvPr/>
        </p:nvPicPr>
        <p:blipFill rotWithShape="1">
          <a:blip r:embed="rId3">
            <a:extLst>
              <a:ext uri="{28A0092B-C50C-407E-A947-70E740481C1C}">
                <a14:useLocalDpi xmlns:a14="http://schemas.microsoft.com/office/drawing/2010/main" val="0"/>
              </a:ext>
            </a:extLst>
          </a:blip>
          <a:srcRect t="-9726" b="50000"/>
          <a:stretch/>
        </p:blipFill>
        <p:spPr>
          <a:xfrm>
            <a:off x="618277" y="1257664"/>
            <a:ext cx="7907446" cy="4342673"/>
          </a:xfrm>
          <a:prstGeom prst="rect">
            <a:avLst/>
          </a:prstGeom>
        </p:spPr>
      </p:pic>
      <p:pic>
        <p:nvPicPr>
          <p:cNvPr id="11" name="Picture 10">
            <a:extLst>
              <a:ext uri="{FF2B5EF4-FFF2-40B4-BE49-F238E27FC236}">
                <a16:creationId xmlns:a16="http://schemas.microsoft.com/office/drawing/2014/main" id="{56958787-927E-422E-890D-81C1E8201BCD}"/>
              </a:ext>
            </a:extLst>
          </p:cNvPr>
          <p:cNvPicPr>
            <a:picLocks noChangeAspect="1"/>
          </p:cNvPicPr>
          <p:nvPr/>
        </p:nvPicPr>
        <p:blipFill rotWithShape="1">
          <a:blip r:embed="rId3">
            <a:extLst>
              <a:ext uri="{28A0092B-C50C-407E-A947-70E740481C1C}">
                <a14:useLocalDpi xmlns:a14="http://schemas.microsoft.com/office/drawing/2010/main" val="0"/>
              </a:ext>
            </a:extLst>
          </a:blip>
          <a:srcRect l="26487" t="51260" b="10944"/>
          <a:stretch/>
        </p:blipFill>
        <p:spPr>
          <a:xfrm>
            <a:off x="2712720" y="1717245"/>
            <a:ext cx="5813002" cy="2748075"/>
          </a:xfrm>
          <a:prstGeom prst="rect">
            <a:avLst/>
          </a:prstGeom>
        </p:spPr>
      </p:pic>
      <p:sp>
        <p:nvSpPr>
          <p:cNvPr id="8" name="Rectangle 7">
            <a:extLst>
              <a:ext uri="{FF2B5EF4-FFF2-40B4-BE49-F238E27FC236}">
                <a16:creationId xmlns:a16="http://schemas.microsoft.com/office/drawing/2014/main" id="{E41A1670-4AA9-4BE5-8A89-8403F5257148}"/>
              </a:ext>
            </a:extLst>
          </p:cNvPr>
          <p:cNvSpPr/>
          <p:nvPr/>
        </p:nvSpPr>
        <p:spPr>
          <a:xfrm>
            <a:off x="277319" y="720000"/>
            <a:ext cx="8589363" cy="461665"/>
          </a:xfrm>
          <a:prstGeom prst="rect">
            <a:avLst/>
          </a:prstGeom>
        </p:spPr>
        <p:txBody>
          <a:bodyPr wrap="square">
            <a:spAutoFit/>
          </a:bodyPr>
          <a:lstStyle/>
          <a:p>
            <a:pPr algn="ctr"/>
            <a:r>
              <a:rPr lang="en-GB" sz="2400" i="1" dirty="0">
                <a:latin typeface="Myriad Pro" panose="020B0503030403020204" pitchFamily="34" charset="0"/>
                <a:ea typeface="Times New Roman" panose="02020603050405020304" pitchFamily="18" charset="0"/>
                <a:cs typeface="Times New Roman" panose="02020603050405020304" pitchFamily="18" charset="0"/>
              </a:rPr>
              <a:t>A</a:t>
            </a:r>
            <a:r>
              <a:rPr lang="en-GB" sz="2400" dirty="0">
                <a:latin typeface="Myriad Pro" panose="020B0503030403020204" pitchFamily="34" charset="0"/>
                <a:ea typeface="Times New Roman" panose="02020603050405020304" pitchFamily="18" charset="0"/>
                <a:cs typeface="Times New Roman" panose="02020603050405020304" pitchFamily="18" charset="0"/>
              </a:rPr>
              <a:t> = 42 m</a:t>
            </a:r>
            <a:r>
              <a:rPr lang="en-GB" sz="2400" baseline="30000" dirty="0">
                <a:latin typeface="Myriad Pro" panose="020B0503030403020204" pitchFamily="34" charset="0"/>
                <a:ea typeface="Times New Roman" panose="02020603050405020304" pitchFamily="18" charset="0"/>
                <a:cs typeface="Times New Roman" panose="02020603050405020304" pitchFamily="18" charset="0"/>
              </a:rPr>
              <a:t>2</a:t>
            </a:r>
            <a:r>
              <a:rPr lang="en-GB" sz="2400" dirty="0">
                <a:latin typeface="Myriad Pro" panose="020B0503030403020204" pitchFamily="34" charset="0"/>
                <a:ea typeface="Times New Roman" panose="02020603050405020304" pitchFamily="18" charset="0"/>
                <a:cs typeface="Times New Roman" panose="02020603050405020304" pitchFamily="18" charset="0"/>
              </a:rPr>
              <a:t>. What is the perpendicular height?</a:t>
            </a:r>
            <a:endParaRPr lang="en-GB" sz="2400" dirty="0">
              <a:latin typeface="Myriad Pro" panose="020B0503030403020204" pitchFamily="34" charset="0"/>
            </a:endParaRPr>
          </a:p>
        </p:txBody>
      </p:sp>
    </p:spTree>
    <p:extLst>
      <p:ext uri="{BB962C8B-B14F-4D97-AF65-F5344CB8AC3E}">
        <p14:creationId xmlns:p14="http://schemas.microsoft.com/office/powerpoint/2010/main" val="191266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2:8</a:t>
            </a:r>
          </a:p>
        </p:txBody>
      </p:sp>
      <p:pic>
        <p:nvPicPr>
          <p:cNvPr id="4" name="Picture 3">
            <a:extLst>
              <a:ext uri="{FF2B5EF4-FFF2-40B4-BE49-F238E27FC236}">
                <a16:creationId xmlns:a16="http://schemas.microsoft.com/office/drawing/2014/main" id="{A7B53606-18F1-42C5-B8F1-6FEC103423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712505"/>
            <a:ext cx="7907446" cy="3432990"/>
          </a:xfrm>
          <a:prstGeom prst="rect">
            <a:avLst/>
          </a:prstGeom>
        </p:spPr>
      </p:pic>
      <p:sp>
        <p:nvSpPr>
          <p:cNvPr id="8" name="Rectangle 7">
            <a:extLst>
              <a:ext uri="{FF2B5EF4-FFF2-40B4-BE49-F238E27FC236}">
                <a16:creationId xmlns:a16="http://schemas.microsoft.com/office/drawing/2014/main" id="{E41A1670-4AA9-4BE5-8A89-8403F5257148}"/>
              </a:ext>
            </a:extLst>
          </p:cNvPr>
          <p:cNvSpPr/>
          <p:nvPr/>
        </p:nvSpPr>
        <p:spPr>
          <a:xfrm>
            <a:off x="277319" y="720000"/>
            <a:ext cx="8589363" cy="461665"/>
          </a:xfrm>
          <a:prstGeom prst="rect">
            <a:avLst/>
          </a:prstGeom>
        </p:spPr>
        <p:txBody>
          <a:bodyPr wrap="square">
            <a:spAutoFit/>
          </a:bodyPr>
          <a:lstStyle/>
          <a:p>
            <a:pPr algn="ctr"/>
            <a:r>
              <a:rPr lang="en-GB" sz="2400" i="1" dirty="0">
                <a:latin typeface="Myriad Pro" panose="020B0503030403020204" pitchFamily="34" charset="0"/>
                <a:ea typeface="Times New Roman" panose="02020603050405020304" pitchFamily="18" charset="0"/>
                <a:cs typeface="Times New Roman" panose="02020603050405020304" pitchFamily="18" charset="0"/>
              </a:rPr>
              <a:t>A</a:t>
            </a:r>
            <a:r>
              <a:rPr lang="en-GB" sz="2400" dirty="0">
                <a:latin typeface="Myriad Pro" panose="020B0503030403020204" pitchFamily="34" charset="0"/>
                <a:ea typeface="Times New Roman" panose="02020603050405020304" pitchFamily="18" charset="0"/>
                <a:cs typeface="Times New Roman" panose="02020603050405020304" pitchFamily="18" charset="0"/>
              </a:rPr>
              <a:t> = 44 m</a:t>
            </a:r>
            <a:r>
              <a:rPr lang="en-GB" sz="2400" baseline="30000" dirty="0">
                <a:latin typeface="Myriad Pro" panose="020B0503030403020204" pitchFamily="34" charset="0"/>
                <a:ea typeface="Times New Roman" panose="02020603050405020304" pitchFamily="18" charset="0"/>
                <a:cs typeface="Times New Roman" panose="02020603050405020304" pitchFamily="18" charset="0"/>
              </a:rPr>
              <a:t>2</a:t>
            </a:r>
            <a:r>
              <a:rPr lang="en-GB" sz="2400" dirty="0">
                <a:latin typeface="Myriad Pro" panose="020B0503030403020204" pitchFamily="34" charset="0"/>
                <a:ea typeface="Times New Roman" panose="02020603050405020304" pitchFamily="18" charset="0"/>
                <a:cs typeface="Times New Roman" panose="02020603050405020304" pitchFamily="18" charset="0"/>
              </a:rPr>
              <a:t>. How long is the base?</a:t>
            </a:r>
            <a:endParaRPr lang="en-GB" sz="2400" dirty="0">
              <a:latin typeface="Myriad Pro" panose="020B0503030403020204" pitchFamily="34" charset="0"/>
            </a:endParaRPr>
          </a:p>
        </p:txBody>
      </p:sp>
    </p:spTree>
    <p:extLst>
      <p:ext uri="{BB962C8B-B14F-4D97-AF65-F5344CB8AC3E}">
        <p14:creationId xmlns:p14="http://schemas.microsoft.com/office/powerpoint/2010/main" val="1230233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2:8</a:t>
            </a:r>
          </a:p>
        </p:txBody>
      </p:sp>
      <p:pic>
        <p:nvPicPr>
          <p:cNvPr id="5" name="Picture 4">
            <a:extLst>
              <a:ext uri="{FF2B5EF4-FFF2-40B4-BE49-F238E27FC236}">
                <a16:creationId xmlns:a16="http://schemas.microsoft.com/office/drawing/2014/main" id="{12D06A20-ECE4-445E-A735-73A57218D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538928"/>
            <a:ext cx="7907446" cy="3780145"/>
          </a:xfrm>
          <a:prstGeom prst="rect">
            <a:avLst/>
          </a:prstGeom>
        </p:spPr>
      </p:pic>
      <p:sp>
        <p:nvSpPr>
          <p:cNvPr id="8" name="Rectangle 7">
            <a:extLst>
              <a:ext uri="{FF2B5EF4-FFF2-40B4-BE49-F238E27FC236}">
                <a16:creationId xmlns:a16="http://schemas.microsoft.com/office/drawing/2014/main" id="{E41A1670-4AA9-4BE5-8A89-8403F5257148}"/>
              </a:ext>
            </a:extLst>
          </p:cNvPr>
          <p:cNvSpPr/>
          <p:nvPr/>
        </p:nvSpPr>
        <p:spPr>
          <a:xfrm>
            <a:off x="277319" y="720000"/>
            <a:ext cx="8589363" cy="461665"/>
          </a:xfrm>
          <a:prstGeom prst="rect">
            <a:avLst/>
          </a:prstGeom>
        </p:spPr>
        <p:txBody>
          <a:bodyPr wrap="square">
            <a:spAutoFit/>
          </a:bodyPr>
          <a:lstStyle/>
          <a:p>
            <a:pPr algn="ctr"/>
            <a:r>
              <a:rPr lang="en-GB" sz="2400" i="1" dirty="0">
                <a:latin typeface="Myriad Pro" panose="020B0503030403020204" pitchFamily="34" charset="0"/>
                <a:ea typeface="Times New Roman" panose="02020603050405020304" pitchFamily="18" charset="0"/>
                <a:cs typeface="Times New Roman" panose="02020603050405020304" pitchFamily="18" charset="0"/>
              </a:rPr>
              <a:t>A</a:t>
            </a:r>
            <a:r>
              <a:rPr lang="en-GB" sz="2400" dirty="0">
                <a:latin typeface="Myriad Pro" panose="020B0503030403020204" pitchFamily="34" charset="0"/>
                <a:ea typeface="Times New Roman" panose="02020603050405020304" pitchFamily="18" charset="0"/>
                <a:cs typeface="Times New Roman" panose="02020603050405020304" pitchFamily="18" charset="0"/>
              </a:rPr>
              <a:t> = 54 cm</a:t>
            </a:r>
            <a:r>
              <a:rPr lang="en-GB" sz="2400" baseline="30000" dirty="0">
                <a:latin typeface="Myriad Pro" panose="020B0503030403020204" pitchFamily="34" charset="0"/>
                <a:ea typeface="Times New Roman" panose="02020603050405020304" pitchFamily="18" charset="0"/>
                <a:cs typeface="Times New Roman" panose="02020603050405020304" pitchFamily="18" charset="0"/>
              </a:rPr>
              <a:t>2</a:t>
            </a:r>
            <a:r>
              <a:rPr lang="en-GB" sz="2400" dirty="0">
                <a:latin typeface="Myriad Pro" panose="020B0503030403020204" pitchFamily="34" charset="0"/>
                <a:ea typeface="Times New Roman" panose="02020603050405020304" pitchFamily="18" charset="0"/>
                <a:cs typeface="Times New Roman" panose="02020603050405020304" pitchFamily="18" charset="0"/>
              </a:rPr>
              <a:t>. What could the base and height be?</a:t>
            </a:r>
            <a:endParaRPr lang="en-GB" sz="2400" dirty="0">
              <a:latin typeface="Myriad Pro" panose="020B0503030403020204" pitchFamily="34" charset="0"/>
            </a:endParaRPr>
          </a:p>
        </p:txBody>
      </p:sp>
    </p:spTree>
    <p:extLst>
      <p:ext uri="{BB962C8B-B14F-4D97-AF65-F5344CB8AC3E}">
        <p14:creationId xmlns:p14="http://schemas.microsoft.com/office/powerpoint/2010/main" val="26884798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2:9</a:t>
            </a:r>
          </a:p>
        </p:txBody>
      </p:sp>
      <p:pic>
        <p:nvPicPr>
          <p:cNvPr id="4" name="Picture 3">
            <a:extLst>
              <a:ext uri="{FF2B5EF4-FFF2-40B4-BE49-F238E27FC236}">
                <a16:creationId xmlns:a16="http://schemas.microsoft.com/office/drawing/2014/main" id="{8BE6568D-4B30-48A9-AEF2-889A7684BC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958408"/>
            <a:ext cx="7907446" cy="2941185"/>
          </a:xfrm>
          <a:prstGeom prst="rect">
            <a:avLst/>
          </a:prstGeom>
        </p:spPr>
      </p:pic>
    </p:spTree>
    <p:extLst>
      <p:ext uri="{BB962C8B-B14F-4D97-AF65-F5344CB8AC3E}">
        <p14:creationId xmlns:p14="http://schemas.microsoft.com/office/powerpoint/2010/main" val="3526688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1:1</a:t>
            </a:r>
          </a:p>
        </p:txBody>
      </p:sp>
      <p:pic>
        <p:nvPicPr>
          <p:cNvPr id="5" name="Picture 4">
            <a:extLst>
              <a:ext uri="{FF2B5EF4-FFF2-40B4-BE49-F238E27FC236}">
                <a16:creationId xmlns:a16="http://schemas.microsoft.com/office/drawing/2014/main" id="{1C42B7AD-21B8-4F77-85A5-F5F9C5E057C8}"/>
              </a:ext>
            </a:extLst>
          </p:cNvPr>
          <p:cNvPicPr>
            <a:picLocks noChangeAspect="1"/>
          </p:cNvPicPr>
          <p:nvPr/>
        </p:nvPicPr>
        <p:blipFill rotWithShape="1">
          <a:blip r:embed="rId3">
            <a:extLst>
              <a:ext uri="{28A0092B-C50C-407E-A947-70E740481C1C}">
                <a14:useLocalDpi xmlns:a14="http://schemas.microsoft.com/office/drawing/2010/main" val="0"/>
              </a:ext>
            </a:extLst>
          </a:blip>
          <a:srcRect l="25867" r="28045"/>
          <a:stretch/>
        </p:blipFill>
        <p:spPr>
          <a:xfrm>
            <a:off x="5075583" y="1712389"/>
            <a:ext cx="3644349" cy="3857292"/>
          </a:xfrm>
          <a:prstGeom prst="rect">
            <a:avLst/>
          </a:prstGeom>
        </p:spPr>
      </p:pic>
      <p:pic>
        <p:nvPicPr>
          <p:cNvPr id="7" name="Picture 6">
            <a:extLst>
              <a:ext uri="{FF2B5EF4-FFF2-40B4-BE49-F238E27FC236}">
                <a16:creationId xmlns:a16="http://schemas.microsoft.com/office/drawing/2014/main" id="{75F20B72-0B83-4340-A253-39480152A94A}"/>
              </a:ext>
            </a:extLst>
          </p:cNvPr>
          <p:cNvPicPr>
            <a:picLocks noChangeAspect="1"/>
          </p:cNvPicPr>
          <p:nvPr/>
        </p:nvPicPr>
        <p:blipFill rotWithShape="1">
          <a:blip r:embed="rId4">
            <a:extLst>
              <a:ext uri="{28A0092B-C50C-407E-A947-70E740481C1C}">
                <a14:useLocalDpi xmlns:a14="http://schemas.microsoft.com/office/drawing/2010/main" val="0"/>
              </a:ext>
            </a:extLst>
          </a:blip>
          <a:srcRect l="26034" r="28213"/>
          <a:stretch/>
        </p:blipFill>
        <p:spPr>
          <a:xfrm>
            <a:off x="424069" y="1712389"/>
            <a:ext cx="3617844" cy="3114762"/>
          </a:xfrm>
          <a:prstGeom prst="rect">
            <a:avLst/>
          </a:prstGeom>
        </p:spPr>
      </p:pic>
      <p:sp>
        <p:nvSpPr>
          <p:cNvPr id="4" name="TextBox 3"/>
          <p:cNvSpPr txBox="1"/>
          <p:nvPr/>
        </p:nvSpPr>
        <p:spPr>
          <a:xfrm>
            <a:off x="1630016" y="1205949"/>
            <a:ext cx="1241045" cy="461665"/>
          </a:xfrm>
          <a:prstGeom prst="rect">
            <a:avLst/>
          </a:prstGeom>
          <a:noFill/>
        </p:spPr>
        <p:txBody>
          <a:bodyPr wrap="none" rtlCol="0">
            <a:spAutoFit/>
          </a:bodyPr>
          <a:lstStyle/>
          <a:p>
            <a:r>
              <a:rPr lang="en-GB" sz="2400" dirty="0">
                <a:latin typeface="Myriad Pro" panose="020B0503030403020204" pitchFamily="34" charset="0"/>
              </a:rPr>
              <a:t>Shape A</a:t>
            </a:r>
          </a:p>
        </p:txBody>
      </p:sp>
      <p:sp>
        <p:nvSpPr>
          <p:cNvPr id="8" name="TextBox 7"/>
          <p:cNvSpPr txBox="1"/>
          <p:nvPr/>
        </p:nvSpPr>
        <p:spPr>
          <a:xfrm>
            <a:off x="6301408" y="1205949"/>
            <a:ext cx="1218603" cy="461665"/>
          </a:xfrm>
          <a:prstGeom prst="rect">
            <a:avLst/>
          </a:prstGeom>
          <a:noFill/>
        </p:spPr>
        <p:txBody>
          <a:bodyPr wrap="none" rtlCol="0">
            <a:spAutoFit/>
          </a:bodyPr>
          <a:lstStyle/>
          <a:p>
            <a:r>
              <a:rPr lang="en-GB" sz="2400" dirty="0">
                <a:latin typeface="Myriad Pro" panose="020B0503030403020204" pitchFamily="34" charset="0"/>
              </a:rPr>
              <a:t>Shape B</a:t>
            </a:r>
          </a:p>
        </p:txBody>
      </p:sp>
    </p:spTree>
    <p:extLst>
      <p:ext uri="{BB962C8B-B14F-4D97-AF65-F5344CB8AC3E}">
        <p14:creationId xmlns:p14="http://schemas.microsoft.com/office/powerpoint/2010/main" val="4068811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2:9</a:t>
            </a:r>
          </a:p>
        </p:txBody>
      </p:sp>
      <p:pic>
        <p:nvPicPr>
          <p:cNvPr id="5" name="Picture 4">
            <a:extLst>
              <a:ext uri="{FF2B5EF4-FFF2-40B4-BE49-F238E27FC236}">
                <a16:creationId xmlns:a16="http://schemas.microsoft.com/office/drawing/2014/main" id="{9EDFBEE2-BDE9-472E-9032-FCD1F1C69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103348"/>
            <a:ext cx="6135088" cy="5057707"/>
          </a:xfrm>
          <a:prstGeom prst="rect">
            <a:avLst/>
          </a:prstGeom>
        </p:spPr>
      </p:pic>
    </p:spTree>
    <p:extLst>
      <p:ext uri="{BB962C8B-B14F-4D97-AF65-F5344CB8AC3E}">
        <p14:creationId xmlns:p14="http://schemas.microsoft.com/office/powerpoint/2010/main" val="3581047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2:9</a:t>
            </a:r>
          </a:p>
        </p:txBody>
      </p:sp>
      <p:pic>
        <p:nvPicPr>
          <p:cNvPr id="4" name="Picture 3">
            <a:extLst>
              <a:ext uri="{FF2B5EF4-FFF2-40B4-BE49-F238E27FC236}">
                <a16:creationId xmlns:a16="http://schemas.microsoft.com/office/drawing/2014/main" id="{6979F963-1A3A-4946-B0E3-D61E985FE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794473"/>
            <a:ext cx="7907446" cy="3269054"/>
          </a:xfrm>
          <a:prstGeom prst="rect">
            <a:avLst/>
          </a:prstGeom>
        </p:spPr>
      </p:pic>
    </p:spTree>
    <p:extLst>
      <p:ext uri="{BB962C8B-B14F-4D97-AF65-F5344CB8AC3E}">
        <p14:creationId xmlns:p14="http://schemas.microsoft.com/office/powerpoint/2010/main" val="2018692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3:1</a:t>
            </a:r>
          </a:p>
        </p:txBody>
      </p:sp>
      <p:pic>
        <p:nvPicPr>
          <p:cNvPr id="5" name="Picture 4">
            <a:extLst>
              <a:ext uri="{FF2B5EF4-FFF2-40B4-BE49-F238E27FC236}">
                <a16:creationId xmlns:a16="http://schemas.microsoft.com/office/drawing/2014/main" id="{F7BFE8C5-CC40-483D-8469-E8EE91B12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940654"/>
            <a:ext cx="7907446" cy="3876578"/>
          </a:xfrm>
          <a:prstGeom prst="rect">
            <a:avLst/>
          </a:prstGeom>
        </p:spPr>
      </p:pic>
      <p:sp>
        <p:nvSpPr>
          <p:cNvPr id="7" name="Rectangle 6">
            <a:extLst>
              <a:ext uri="{FF2B5EF4-FFF2-40B4-BE49-F238E27FC236}">
                <a16:creationId xmlns:a16="http://schemas.microsoft.com/office/drawing/2014/main" id="{1E1CB0E0-1D61-47DB-AED9-681DBD0D7505}"/>
              </a:ext>
            </a:extLst>
          </p:cNvPr>
          <p:cNvSpPr/>
          <p:nvPr/>
        </p:nvSpPr>
        <p:spPr>
          <a:xfrm>
            <a:off x="277319" y="873724"/>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Comparing perimeter and area:</a:t>
            </a:r>
            <a:endParaRPr lang="en-GB" sz="2400" dirty="0">
              <a:latin typeface="Myriad Pro" panose="020B0503030403020204" pitchFamily="34" charset="0"/>
            </a:endParaRPr>
          </a:p>
        </p:txBody>
      </p:sp>
    </p:spTree>
    <p:extLst>
      <p:ext uri="{BB962C8B-B14F-4D97-AF65-F5344CB8AC3E}">
        <p14:creationId xmlns:p14="http://schemas.microsoft.com/office/powerpoint/2010/main" val="3864856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3:1</a:t>
            </a:r>
          </a:p>
        </p:txBody>
      </p:sp>
      <p:sp>
        <p:nvSpPr>
          <p:cNvPr id="7" name="Rectangle 6">
            <a:extLst>
              <a:ext uri="{FF2B5EF4-FFF2-40B4-BE49-F238E27FC236}">
                <a16:creationId xmlns:a16="http://schemas.microsoft.com/office/drawing/2014/main" id="{1E1CB0E0-1D61-47DB-AED9-681DBD0D7505}"/>
              </a:ext>
            </a:extLst>
          </p:cNvPr>
          <p:cNvSpPr/>
          <p:nvPr/>
        </p:nvSpPr>
        <p:spPr>
          <a:xfrm>
            <a:off x="277319" y="873724"/>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Comparing perimeter and area:</a:t>
            </a:r>
            <a:endParaRPr lang="en-GB" sz="2400" dirty="0">
              <a:latin typeface="Myriad Pro" panose="020B0503030403020204" pitchFamily="34" charset="0"/>
            </a:endParaRPr>
          </a:p>
        </p:txBody>
      </p:sp>
      <p:pic>
        <p:nvPicPr>
          <p:cNvPr id="4" name="Picture 3">
            <a:extLst>
              <a:ext uri="{FF2B5EF4-FFF2-40B4-BE49-F238E27FC236}">
                <a16:creationId xmlns:a16="http://schemas.microsoft.com/office/drawing/2014/main" id="{433BAB95-E79C-4FC2-A9B0-923EA81765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220451"/>
            <a:ext cx="7907446" cy="3587281"/>
          </a:xfrm>
          <a:prstGeom prst="rect">
            <a:avLst/>
          </a:prstGeom>
        </p:spPr>
      </p:pic>
    </p:spTree>
    <p:extLst>
      <p:ext uri="{BB962C8B-B14F-4D97-AF65-F5344CB8AC3E}">
        <p14:creationId xmlns:p14="http://schemas.microsoft.com/office/powerpoint/2010/main" val="9832947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3:1</a:t>
            </a:r>
          </a:p>
        </p:txBody>
      </p:sp>
      <p:sp>
        <p:nvSpPr>
          <p:cNvPr id="7" name="Rectangle 6">
            <a:extLst>
              <a:ext uri="{FF2B5EF4-FFF2-40B4-BE49-F238E27FC236}">
                <a16:creationId xmlns:a16="http://schemas.microsoft.com/office/drawing/2014/main" id="{1E1CB0E0-1D61-47DB-AED9-681DBD0D7505}"/>
              </a:ext>
            </a:extLst>
          </p:cNvPr>
          <p:cNvSpPr/>
          <p:nvPr/>
        </p:nvSpPr>
        <p:spPr>
          <a:xfrm>
            <a:off x="277319" y="873724"/>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Comparing perimeter and area:</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7E442646-9D1C-4A51-A70E-CF1FF4457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648104"/>
            <a:ext cx="7907446" cy="2545813"/>
          </a:xfrm>
          <a:prstGeom prst="rect">
            <a:avLst/>
          </a:prstGeom>
        </p:spPr>
      </p:pic>
    </p:spTree>
    <p:extLst>
      <p:ext uri="{BB962C8B-B14F-4D97-AF65-F5344CB8AC3E}">
        <p14:creationId xmlns:p14="http://schemas.microsoft.com/office/powerpoint/2010/main" val="1419599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3:1</a:t>
            </a:r>
          </a:p>
        </p:txBody>
      </p:sp>
      <p:pic>
        <p:nvPicPr>
          <p:cNvPr id="4" name="Picture 3">
            <a:extLst>
              <a:ext uri="{FF2B5EF4-FFF2-40B4-BE49-F238E27FC236}">
                <a16:creationId xmlns:a16="http://schemas.microsoft.com/office/drawing/2014/main" id="{DBA2B057-F7D0-4F5F-ABD0-AAD4171D4C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046042"/>
            <a:ext cx="6135088" cy="4765916"/>
          </a:xfrm>
          <a:prstGeom prst="rect">
            <a:avLst/>
          </a:prstGeom>
        </p:spPr>
      </p:pic>
    </p:spTree>
    <p:extLst>
      <p:ext uri="{BB962C8B-B14F-4D97-AF65-F5344CB8AC3E}">
        <p14:creationId xmlns:p14="http://schemas.microsoft.com/office/powerpoint/2010/main" val="879763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3:1</a:t>
            </a:r>
          </a:p>
        </p:txBody>
      </p:sp>
      <p:pic>
        <p:nvPicPr>
          <p:cNvPr id="5" name="Picture 4">
            <a:extLst>
              <a:ext uri="{FF2B5EF4-FFF2-40B4-BE49-F238E27FC236}">
                <a16:creationId xmlns:a16="http://schemas.microsoft.com/office/drawing/2014/main" id="{C3E43573-C41E-45C4-83AC-CAA1673F9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311647"/>
            <a:ext cx="6135088" cy="4234707"/>
          </a:xfrm>
          <a:prstGeom prst="rect">
            <a:avLst/>
          </a:prstGeom>
        </p:spPr>
      </p:pic>
    </p:spTree>
    <p:extLst>
      <p:ext uri="{BB962C8B-B14F-4D97-AF65-F5344CB8AC3E}">
        <p14:creationId xmlns:p14="http://schemas.microsoft.com/office/powerpoint/2010/main" val="7452715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3:2</a:t>
            </a:r>
          </a:p>
        </p:txBody>
      </p:sp>
      <p:pic>
        <p:nvPicPr>
          <p:cNvPr id="4" name="Picture 3">
            <a:extLst>
              <a:ext uri="{FF2B5EF4-FFF2-40B4-BE49-F238E27FC236}">
                <a16:creationId xmlns:a16="http://schemas.microsoft.com/office/drawing/2014/main" id="{54A635A6-990F-4EF3-AF49-202B4DD9E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025911"/>
            <a:ext cx="7907446" cy="2806179"/>
          </a:xfrm>
          <a:prstGeom prst="rect">
            <a:avLst/>
          </a:prstGeom>
        </p:spPr>
      </p:pic>
      <p:sp>
        <p:nvSpPr>
          <p:cNvPr id="7" name="Rectangle 6">
            <a:extLst>
              <a:ext uri="{FF2B5EF4-FFF2-40B4-BE49-F238E27FC236}">
                <a16:creationId xmlns:a16="http://schemas.microsoft.com/office/drawing/2014/main" id="{EDFF5B5E-A981-4748-90CF-D7706476787A}"/>
              </a:ext>
            </a:extLst>
          </p:cNvPr>
          <p:cNvSpPr/>
          <p:nvPr/>
        </p:nvSpPr>
        <p:spPr>
          <a:xfrm>
            <a:off x="277319" y="873724"/>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Same perimeter, different area:</a:t>
            </a:r>
            <a:endParaRPr lang="en-GB" sz="2400" dirty="0">
              <a:latin typeface="Myriad Pro" panose="020B0503030403020204" pitchFamily="34" charset="0"/>
            </a:endParaRPr>
          </a:p>
        </p:txBody>
      </p:sp>
    </p:spTree>
    <p:extLst>
      <p:ext uri="{BB962C8B-B14F-4D97-AF65-F5344CB8AC3E}">
        <p14:creationId xmlns:p14="http://schemas.microsoft.com/office/powerpoint/2010/main" val="30179346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3:2</a:t>
            </a:r>
          </a:p>
        </p:txBody>
      </p:sp>
      <p:sp>
        <p:nvSpPr>
          <p:cNvPr id="7" name="Rectangle 6">
            <a:extLst>
              <a:ext uri="{FF2B5EF4-FFF2-40B4-BE49-F238E27FC236}">
                <a16:creationId xmlns:a16="http://schemas.microsoft.com/office/drawing/2014/main" id="{EDFF5B5E-A981-4748-90CF-D7706476787A}"/>
              </a:ext>
            </a:extLst>
          </p:cNvPr>
          <p:cNvSpPr/>
          <p:nvPr/>
        </p:nvSpPr>
        <p:spPr>
          <a:xfrm>
            <a:off x="277319" y="873724"/>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Same perimeter, different area:</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8A23EBFE-2A13-4BDF-8320-3C0C22E0B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739509"/>
            <a:ext cx="7907446" cy="1378982"/>
          </a:xfrm>
          <a:prstGeom prst="rect">
            <a:avLst/>
          </a:prstGeom>
        </p:spPr>
      </p:pic>
    </p:spTree>
    <p:extLst>
      <p:ext uri="{BB962C8B-B14F-4D97-AF65-F5344CB8AC3E}">
        <p14:creationId xmlns:p14="http://schemas.microsoft.com/office/powerpoint/2010/main" val="29388043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3:2</a:t>
            </a:r>
          </a:p>
        </p:txBody>
      </p:sp>
      <p:sp>
        <p:nvSpPr>
          <p:cNvPr id="7" name="Rectangle 6">
            <a:extLst>
              <a:ext uri="{FF2B5EF4-FFF2-40B4-BE49-F238E27FC236}">
                <a16:creationId xmlns:a16="http://schemas.microsoft.com/office/drawing/2014/main" id="{EDFF5B5E-A981-4748-90CF-D7706476787A}"/>
              </a:ext>
            </a:extLst>
          </p:cNvPr>
          <p:cNvSpPr/>
          <p:nvPr/>
        </p:nvSpPr>
        <p:spPr>
          <a:xfrm>
            <a:off x="277319" y="873724"/>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Same perimeter, different area:</a:t>
            </a:r>
            <a:endParaRPr lang="en-GB" sz="2400" dirty="0">
              <a:latin typeface="Myriad Pro" panose="020B0503030403020204" pitchFamily="34" charset="0"/>
            </a:endParaRPr>
          </a:p>
        </p:txBody>
      </p:sp>
      <p:pic>
        <p:nvPicPr>
          <p:cNvPr id="4" name="Picture 3">
            <a:extLst>
              <a:ext uri="{FF2B5EF4-FFF2-40B4-BE49-F238E27FC236}">
                <a16:creationId xmlns:a16="http://schemas.microsoft.com/office/drawing/2014/main" id="{1BBB27A9-4590-42BB-BB6B-9F5E8BA04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450213"/>
            <a:ext cx="7907446" cy="1957574"/>
          </a:xfrm>
          <a:prstGeom prst="rect">
            <a:avLst/>
          </a:prstGeom>
        </p:spPr>
      </p:pic>
    </p:spTree>
    <p:extLst>
      <p:ext uri="{BB962C8B-B14F-4D97-AF65-F5344CB8AC3E}">
        <p14:creationId xmlns:p14="http://schemas.microsoft.com/office/powerpoint/2010/main" val="2342583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1:2</a:t>
            </a:r>
          </a:p>
        </p:txBody>
      </p:sp>
      <p:pic>
        <p:nvPicPr>
          <p:cNvPr id="4" name="Picture 3">
            <a:extLst>
              <a:ext uri="{FF2B5EF4-FFF2-40B4-BE49-F238E27FC236}">
                <a16:creationId xmlns:a16="http://schemas.microsoft.com/office/drawing/2014/main" id="{09E94573-3271-41E5-B81F-DFE74E621F63}"/>
              </a:ext>
            </a:extLst>
          </p:cNvPr>
          <p:cNvPicPr>
            <a:picLocks/>
          </p:cNvPicPr>
          <p:nvPr/>
        </p:nvPicPr>
        <p:blipFill rotWithShape="1">
          <a:blip r:embed="rId3">
            <a:extLst>
              <a:ext uri="{28A0092B-C50C-407E-A947-70E740481C1C}">
                <a14:useLocalDpi xmlns:a14="http://schemas.microsoft.com/office/drawing/2010/main" val="0"/>
              </a:ext>
            </a:extLst>
          </a:blip>
          <a:srcRect l="38629" r="55204"/>
          <a:stretch/>
        </p:blipFill>
        <p:spPr>
          <a:xfrm>
            <a:off x="3420595" y="887606"/>
            <a:ext cx="840780" cy="5968824"/>
          </a:xfrm>
          <a:prstGeom prst="rect">
            <a:avLst/>
          </a:prstGeom>
        </p:spPr>
      </p:pic>
      <p:pic>
        <p:nvPicPr>
          <p:cNvPr id="9" name="Picture 8">
            <a:extLst>
              <a:ext uri="{FF2B5EF4-FFF2-40B4-BE49-F238E27FC236}">
                <a16:creationId xmlns:a16="http://schemas.microsoft.com/office/drawing/2014/main" id="{4AB1682F-C36E-458F-A77A-E8A2BA809846}"/>
              </a:ext>
            </a:extLst>
          </p:cNvPr>
          <p:cNvPicPr>
            <a:picLocks/>
          </p:cNvPicPr>
          <p:nvPr/>
        </p:nvPicPr>
        <p:blipFill rotWithShape="1">
          <a:blip r:embed="rId3">
            <a:extLst>
              <a:ext uri="{28A0092B-C50C-407E-A947-70E740481C1C}">
                <a14:useLocalDpi xmlns:a14="http://schemas.microsoft.com/office/drawing/2010/main" val="0"/>
              </a:ext>
            </a:extLst>
          </a:blip>
          <a:srcRect l="54046" r="39787"/>
          <a:stretch/>
        </p:blipFill>
        <p:spPr>
          <a:xfrm>
            <a:off x="4639795" y="889200"/>
            <a:ext cx="840780" cy="5968824"/>
          </a:xfrm>
          <a:prstGeom prst="rect">
            <a:avLst/>
          </a:prstGeom>
        </p:spPr>
      </p:pic>
      <p:pic>
        <p:nvPicPr>
          <p:cNvPr id="12" name="Picture 11">
            <a:extLst>
              <a:ext uri="{FF2B5EF4-FFF2-40B4-BE49-F238E27FC236}">
                <a16:creationId xmlns:a16="http://schemas.microsoft.com/office/drawing/2014/main" id="{AD8AAA71-04C9-4E50-BF3D-46DABD623B27}"/>
              </a:ext>
            </a:extLst>
          </p:cNvPr>
          <p:cNvPicPr>
            <a:picLocks noChangeAspect="1"/>
          </p:cNvPicPr>
          <p:nvPr/>
        </p:nvPicPr>
        <p:blipFill rotWithShape="1">
          <a:blip r:embed="rId4">
            <a:extLst>
              <a:ext uri="{28A0092B-C50C-407E-A947-70E740481C1C}">
                <a14:useLocalDpi xmlns:a14="http://schemas.microsoft.com/office/drawing/2010/main" val="0"/>
              </a:ext>
            </a:extLst>
          </a:blip>
          <a:srcRect l="55582"/>
          <a:stretch/>
        </p:blipFill>
        <p:spPr>
          <a:xfrm>
            <a:off x="5211146" y="2113641"/>
            <a:ext cx="3512289" cy="3297984"/>
          </a:xfrm>
          <a:prstGeom prst="rect">
            <a:avLst/>
          </a:prstGeom>
        </p:spPr>
      </p:pic>
      <p:cxnSp>
        <p:nvCxnSpPr>
          <p:cNvPr id="14" name="Straight Connector 13">
            <a:extLst>
              <a:ext uri="{FF2B5EF4-FFF2-40B4-BE49-F238E27FC236}">
                <a16:creationId xmlns:a16="http://schemas.microsoft.com/office/drawing/2014/main" id="{57803536-976C-4696-92F5-CD3745B17214}"/>
              </a:ext>
            </a:extLst>
          </p:cNvPr>
          <p:cNvCxnSpPr/>
          <p:nvPr/>
        </p:nvCxnSpPr>
        <p:spPr>
          <a:xfrm flipH="1" flipV="1">
            <a:off x="3870553" y="3762633"/>
            <a:ext cx="1219200" cy="134007"/>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2157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200000">
                                      <p:cBhvr>
                                        <p:cTn id="6" dur="2000" fill="hold"/>
                                        <p:tgtEl>
                                          <p:spTgt spid="4"/>
                                        </p:tgtEl>
                                        <p:attrNameLst>
                                          <p:attrName>r</p:attrName>
                                        </p:attrNameLst>
                                      </p:cBhvr>
                                    </p:animRot>
                                  </p:childTnLst>
                                </p:cTn>
                              </p:par>
                              <p:par>
                                <p:cTn id="7" presetID="8" presetClass="emph" presetSubtype="0" fill="hold" nodeType="withEffect">
                                  <p:stCondLst>
                                    <p:cond delay="0"/>
                                  </p:stCondLst>
                                  <p:childTnLst>
                                    <p:animRot by="2280000">
                                      <p:cBhvr>
                                        <p:cTn id="8" dur="2000" fill="hold"/>
                                        <p:tgtEl>
                                          <p:spTgt spid="9"/>
                                        </p:tgtEl>
                                        <p:attrNameLst>
                                          <p:attrName>r</p:attrName>
                                        </p:attrNameLst>
                                      </p:cBhvr>
                                    </p:animRot>
                                  </p:childTnLst>
                                </p:cTn>
                              </p:par>
                              <p:par>
                                <p:cTn id="9" presetID="35" presetClass="path" presetSubtype="0" accel="50000" decel="50000" fill="hold" nodeType="withEffect">
                                  <p:stCondLst>
                                    <p:cond delay="0"/>
                                  </p:stCondLst>
                                  <p:childTnLst>
                                    <p:animMotion origin="layout" path="M 1.38889E-6 -4.81481E-6 L -0.175 -4.81481E-6 " pathEditMode="relative" rAng="0" ptsTypes="AA">
                                      <p:cBhvr>
                                        <p:cTn id="10" dur="2000" fill="hold"/>
                                        <p:tgtEl>
                                          <p:spTgt spid="9"/>
                                        </p:tgtEl>
                                        <p:attrNameLst>
                                          <p:attrName>ppt_x</p:attrName>
                                          <p:attrName>ppt_y</p:attrName>
                                        </p:attrNameLst>
                                      </p:cBhvr>
                                      <p:rCtr x="-8750" y="0"/>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3:2</a:t>
            </a:r>
          </a:p>
        </p:txBody>
      </p:sp>
      <p:sp>
        <p:nvSpPr>
          <p:cNvPr id="7" name="Rectangle 6">
            <a:extLst>
              <a:ext uri="{FF2B5EF4-FFF2-40B4-BE49-F238E27FC236}">
                <a16:creationId xmlns:a16="http://schemas.microsoft.com/office/drawing/2014/main" id="{EDFF5B5E-A981-4748-90CF-D7706476787A}"/>
              </a:ext>
            </a:extLst>
          </p:cNvPr>
          <p:cNvSpPr/>
          <p:nvPr/>
        </p:nvSpPr>
        <p:spPr>
          <a:xfrm>
            <a:off x="277319" y="873724"/>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Same perimeter, different area:</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E3DDB1E3-25EE-4087-9EFF-502747886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551466"/>
            <a:ext cx="7907446" cy="1755068"/>
          </a:xfrm>
          <a:prstGeom prst="rect">
            <a:avLst/>
          </a:prstGeom>
        </p:spPr>
      </p:pic>
    </p:spTree>
    <p:extLst>
      <p:ext uri="{BB962C8B-B14F-4D97-AF65-F5344CB8AC3E}">
        <p14:creationId xmlns:p14="http://schemas.microsoft.com/office/powerpoint/2010/main" val="38456956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3:4</a:t>
            </a:r>
          </a:p>
        </p:txBody>
      </p:sp>
      <p:sp>
        <p:nvSpPr>
          <p:cNvPr id="7" name="Rectangle 6">
            <a:extLst>
              <a:ext uri="{FF2B5EF4-FFF2-40B4-BE49-F238E27FC236}">
                <a16:creationId xmlns:a16="http://schemas.microsoft.com/office/drawing/2014/main" id="{EDFF5B5E-A981-4748-90CF-D7706476787A}"/>
              </a:ext>
            </a:extLst>
          </p:cNvPr>
          <p:cNvSpPr/>
          <p:nvPr/>
        </p:nvSpPr>
        <p:spPr>
          <a:xfrm>
            <a:off x="277319" y="873724"/>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Same area, different perimeter:</a:t>
            </a:r>
            <a:endParaRPr lang="en-GB" sz="2400" dirty="0">
              <a:latin typeface="Myriad Pro" panose="020B0503030403020204" pitchFamily="34" charset="0"/>
            </a:endParaRPr>
          </a:p>
        </p:txBody>
      </p:sp>
      <p:pic>
        <p:nvPicPr>
          <p:cNvPr id="4" name="Picture 3">
            <a:extLst>
              <a:ext uri="{FF2B5EF4-FFF2-40B4-BE49-F238E27FC236}">
                <a16:creationId xmlns:a16="http://schemas.microsoft.com/office/drawing/2014/main" id="{7E104202-21F7-4776-BC05-E4BA8B4CB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12" y="3217015"/>
            <a:ext cx="7936377" cy="983610"/>
          </a:xfrm>
          <a:prstGeom prst="rect">
            <a:avLst/>
          </a:prstGeom>
        </p:spPr>
      </p:pic>
    </p:spTree>
    <p:extLst>
      <p:ext uri="{BB962C8B-B14F-4D97-AF65-F5344CB8AC3E}">
        <p14:creationId xmlns:p14="http://schemas.microsoft.com/office/powerpoint/2010/main" val="24506866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3:4</a:t>
            </a:r>
          </a:p>
        </p:txBody>
      </p:sp>
      <p:sp>
        <p:nvSpPr>
          <p:cNvPr id="7" name="Rectangle 6">
            <a:extLst>
              <a:ext uri="{FF2B5EF4-FFF2-40B4-BE49-F238E27FC236}">
                <a16:creationId xmlns:a16="http://schemas.microsoft.com/office/drawing/2014/main" id="{EDFF5B5E-A981-4748-90CF-D7706476787A}"/>
              </a:ext>
            </a:extLst>
          </p:cNvPr>
          <p:cNvSpPr/>
          <p:nvPr/>
        </p:nvSpPr>
        <p:spPr>
          <a:xfrm>
            <a:off x="277319" y="873724"/>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Same area, different perimeter:</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8EB7B578-0A99-4831-BD09-2916B3B578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3084005"/>
            <a:ext cx="7907446" cy="1600777"/>
          </a:xfrm>
          <a:prstGeom prst="rect">
            <a:avLst/>
          </a:prstGeom>
        </p:spPr>
      </p:pic>
    </p:spTree>
    <p:extLst>
      <p:ext uri="{BB962C8B-B14F-4D97-AF65-F5344CB8AC3E}">
        <p14:creationId xmlns:p14="http://schemas.microsoft.com/office/powerpoint/2010/main" val="12045701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3:4</a:t>
            </a:r>
          </a:p>
        </p:txBody>
      </p:sp>
      <p:sp>
        <p:nvSpPr>
          <p:cNvPr id="7" name="Rectangle 6">
            <a:extLst>
              <a:ext uri="{FF2B5EF4-FFF2-40B4-BE49-F238E27FC236}">
                <a16:creationId xmlns:a16="http://schemas.microsoft.com/office/drawing/2014/main" id="{EDFF5B5E-A981-4748-90CF-D7706476787A}"/>
              </a:ext>
            </a:extLst>
          </p:cNvPr>
          <p:cNvSpPr/>
          <p:nvPr/>
        </p:nvSpPr>
        <p:spPr>
          <a:xfrm>
            <a:off x="277319" y="873724"/>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Same area, different perimeter:</a:t>
            </a:r>
            <a:endParaRPr lang="en-GB" sz="2400" dirty="0">
              <a:latin typeface="Myriad Pro" panose="020B0503030403020204" pitchFamily="34" charset="0"/>
            </a:endParaRPr>
          </a:p>
        </p:txBody>
      </p:sp>
      <p:pic>
        <p:nvPicPr>
          <p:cNvPr id="4" name="Picture 3">
            <a:extLst>
              <a:ext uri="{FF2B5EF4-FFF2-40B4-BE49-F238E27FC236}">
                <a16:creationId xmlns:a16="http://schemas.microsoft.com/office/drawing/2014/main" id="{D63C67D5-FCF3-4FE4-99CE-597BA671E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320029"/>
            <a:ext cx="7907446" cy="2217943"/>
          </a:xfrm>
          <a:prstGeom prst="rect">
            <a:avLst/>
          </a:prstGeom>
        </p:spPr>
      </p:pic>
    </p:spTree>
    <p:extLst>
      <p:ext uri="{BB962C8B-B14F-4D97-AF65-F5344CB8AC3E}">
        <p14:creationId xmlns:p14="http://schemas.microsoft.com/office/powerpoint/2010/main" val="25871185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3:4</a:t>
            </a:r>
          </a:p>
        </p:txBody>
      </p:sp>
      <p:sp>
        <p:nvSpPr>
          <p:cNvPr id="7" name="Rectangle 6">
            <a:extLst>
              <a:ext uri="{FF2B5EF4-FFF2-40B4-BE49-F238E27FC236}">
                <a16:creationId xmlns:a16="http://schemas.microsoft.com/office/drawing/2014/main" id="{EDFF5B5E-A981-4748-90CF-D7706476787A}"/>
              </a:ext>
            </a:extLst>
          </p:cNvPr>
          <p:cNvSpPr/>
          <p:nvPr/>
        </p:nvSpPr>
        <p:spPr>
          <a:xfrm>
            <a:off x="277319" y="873724"/>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Same area, different perimeter:</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57EA7B69-1FFE-4AE3-B3FA-D39B5DF7B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944760"/>
            <a:ext cx="7907446" cy="2246871"/>
          </a:xfrm>
          <a:prstGeom prst="rect">
            <a:avLst/>
          </a:prstGeom>
        </p:spPr>
      </p:pic>
    </p:spTree>
    <p:extLst>
      <p:ext uri="{BB962C8B-B14F-4D97-AF65-F5344CB8AC3E}">
        <p14:creationId xmlns:p14="http://schemas.microsoft.com/office/powerpoint/2010/main" val="13691560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4:1</a:t>
            </a:r>
          </a:p>
        </p:txBody>
      </p:sp>
      <p:sp>
        <p:nvSpPr>
          <p:cNvPr id="7" name="Rectangle 6">
            <a:extLst>
              <a:ext uri="{FF2B5EF4-FFF2-40B4-BE49-F238E27FC236}">
                <a16:creationId xmlns:a16="http://schemas.microsoft.com/office/drawing/2014/main" id="{EDFF5B5E-A981-4748-90CF-D7706476787A}"/>
              </a:ext>
            </a:extLst>
          </p:cNvPr>
          <p:cNvSpPr/>
          <p:nvPr/>
        </p:nvSpPr>
        <p:spPr>
          <a:xfrm>
            <a:off x="277319" y="873724"/>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Applying a scale factor:</a:t>
            </a:r>
            <a:endParaRPr lang="en-GB" sz="2400" dirty="0">
              <a:latin typeface="Myriad Pro" panose="020B0503030403020204" pitchFamily="34" charset="0"/>
            </a:endParaRPr>
          </a:p>
        </p:txBody>
      </p:sp>
      <p:sp>
        <p:nvSpPr>
          <p:cNvPr id="8" name="Rectangle 7">
            <a:extLst>
              <a:ext uri="{FF2B5EF4-FFF2-40B4-BE49-F238E27FC236}">
                <a16:creationId xmlns:a16="http://schemas.microsoft.com/office/drawing/2014/main" id="{E978038D-4061-4F08-9058-609BA0681E20}"/>
              </a:ext>
            </a:extLst>
          </p:cNvPr>
          <p:cNvSpPr/>
          <p:nvPr/>
        </p:nvSpPr>
        <p:spPr>
          <a:xfrm>
            <a:off x="277318" y="1725651"/>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Example 1</a:t>
            </a:r>
            <a:endParaRPr lang="en-GB" sz="2400" dirty="0">
              <a:latin typeface="Myriad Pro" panose="020B0503030403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2308806"/>
            <a:ext cx="6135088" cy="4032698"/>
          </a:xfrm>
          <a:prstGeom prst="rect">
            <a:avLst/>
          </a:prstGeom>
        </p:spPr>
      </p:pic>
    </p:spTree>
    <p:extLst>
      <p:ext uri="{BB962C8B-B14F-4D97-AF65-F5344CB8AC3E}">
        <p14:creationId xmlns:p14="http://schemas.microsoft.com/office/powerpoint/2010/main" val="13344415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4:1</a:t>
            </a:r>
          </a:p>
        </p:txBody>
      </p:sp>
      <p:sp>
        <p:nvSpPr>
          <p:cNvPr id="7" name="Rectangle 6">
            <a:extLst>
              <a:ext uri="{FF2B5EF4-FFF2-40B4-BE49-F238E27FC236}">
                <a16:creationId xmlns:a16="http://schemas.microsoft.com/office/drawing/2014/main" id="{EDFF5B5E-A981-4748-90CF-D7706476787A}"/>
              </a:ext>
            </a:extLst>
          </p:cNvPr>
          <p:cNvSpPr/>
          <p:nvPr/>
        </p:nvSpPr>
        <p:spPr>
          <a:xfrm>
            <a:off x="277319" y="873724"/>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Applying a scale factor:</a:t>
            </a:r>
            <a:endParaRPr lang="en-GB" sz="2400" dirty="0">
              <a:latin typeface="Myriad Pro" panose="020B0503030403020204" pitchFamily="34" charset="0"/>
            </a:endParaRPr>
          </a:p>
        </p:txBody>
      </p:sp>
      <p:sp>
        <p:nvSpPr>
          <p:cNvPr id="8" name="Rectangle 7">
            <a:extLst>
              <a:ext uri="{FF2B5EF4-FFF2-40B4-BE49-F238E27FC236}">
                <a16:creationId xmlns:a16="http://schemas.microsoft.com/office/drawing/2014/main" id="{E978038D-4061-4F08-9058-609BA0681E20}"/>
              </a:ext>
            </a:extLst>
          </p:cNvPr>
          <p:cNvSpPr/>
          <p:nvPr/>
        </p:nvSpPr>
        <p:spPr>
          <a:xfrm>
            <a:off x="277318" y="1725651"/>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Example 2</a:t>
            </a:r>
            <a:endParaRPr lang="en-GB" sz="2400" dirty="0">
              <a:latin typeface="Myriad Pro" panose="020B0503030403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2308806"/>
            <a:ext cx="6135088" cy="4032698"/>
          </a:xfrm>
          <a:prstGeom prst="rect">
            <a:avLst/>
          </a:prstGeom>
        </p:spPr>
      </p:pic>
    </p:spTree>
    <p:extLst>
      <p:ext uri="{BB962C8B-B14F-4D97-AF65-F5344CB8AC3E}">
        <p14:creationId xmlns:p14="http://schemas.microsoft.com/office/powerpoint/2010/main" val="9282714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4:2</a:t>
            </a:r>
          </a:p>
        </p:txBody>
      </p:sp>
      <p:pic>
        <p:nvPicPr>
          <p:cNvPr id="4" name="Picture 3">
            <a:extLst>
              <a:ext uri="{FF2B5EF4-FFF2-40B4-BE49-F238E27FC236}">
                <a16:creationId xmlns:a16="http://schemas.microsoft.com/office/drawing/2014/main" id="{3EE792D4-D55B-4240-AF77-18F5DCA7ECE1}"/>
              </a:ext>
            </a:extLst>
          </p:cNvPr>
          <p:cNvPicPr>
            <a:picLocks noChangeAspect="1"/>
          </p:cNvPicPr>
          <p:nvPr/>
        </p:nvPicPr>
        <p:blipFill rotWithShape="1">
          <a:blip r:embed="rId3">
            <a:extLst>
              <a:ext uri="{28A0092B-C50C-407E-A947-70E740481C1C}">
                <a14:useLocalDpi xmlns:a14="http://schemas.microsoft.com/office/drawing/2010/main" val="0"/>
              </a:ext>
            </a:extLst>
          </a:blip>
          <a:srcRect b="4535"/>
          <a:stretch/>
        </p:blipFill>
        <p:spPr>
          <a:xfrm>
            <a:off x="618277" y="1035470"/>
            <a:ext cx="7907446" cy="4787061"/>
          </a:xfrm>
          <a:prstGeom prst="rect">
            <a:avLst/>
          </a:prstGeom>
        </p:spPr>
      </p:pic>
    </p:spTree>
    <p:extLst>
      <p:ext uri="{BB962C8B-B14F-4D97-AF65-F5344CB8AC3E}">
        <p14:creationId xmlns:p14="http://schemas.microsoft.com/office/powerpoint/2010/main" val="1337291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4:2</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61" y="2176627"/>
            <a:ext cx="7839279" cy="2504746"/>
          </a:xfrm>
          <a:prstGeom prst="rect">
            <a:avLst/>
          </a:prstGeom>
        </p:spPr>
      </p:pic>
    </p:spTree>
    <p:extLst>
      <p:ext uri="{BB962C8B-B14F-4D97-AF65-F5344CB8AC3E}">
        <p14:creationId xmlns:p14="http://schemas.microsoft.com/office/powerpoint/2010/main" val="11809623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4:2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61" y="1034195"/>
            <a:ext cx="7839279" cy="4789610"/>
          </a:xfrm>
          <a:prstGeom prst="rect">
            <a:avLst/>
          </a:prstGeom>
        </p:spPr>
      </p:pic>
    </p:spTree>
    <p:extLst>
      <p:ext uri="{BB962C8B-B14F-4D97-AF65-F5344CB8AC3E}">
        <p14:creationId xmlns:p14="http://schemas.microsoft.com/office/powerpoint/2010/main" val="397624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9059EC5-72FB-42CE-B84A-FBC650745B6E}"/>
              </a:ext>
            </a:extLst>
          </p:cNvPr>
          <p:cNvSpPr/>
          <p:nvPr/>
        </p:nvSpPr>
        <p:spPr>
          <a:xfrm rot="5400000">
            <a:off x="3685003" y="1022350"/>
            <a:ext cx="1428750" cy="4705350"/>
          </a:xfrm>
          <a:prstGeom prst="rect">
            <a:avLst/>
          </a:prstGeom>
          <a:solidFill>
            <a:srgbClr val="B1D2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1:2</a:t>
            </a:r>
          </a:p>
        </p:txBody>
      </p:sp>
      <p:sp>
        <p:nvSpPr>
          <p:cNvPr id="8" name="Rectangle 7">
            <a:extLst>
              <a:ext uri="{FF2B5EF4-FFF2-40B4-BE49-F238E27FC236}">
                <a16:creationId xmlns:a16="http://schemas.microsoft.com/office/drawing/2014/main" id="{D3C1CCEB-AF43-47CB-81E5-CCA5C2B80B02}"/>
              </a:ext>
            </a:extLst>
          </p:cNvPr>
          <p:cNvSpPr/>
          <p:nvPr/>
        </p:nvSpPr>
        <p:spPr>
          <a:xfrm rot="18292876">
            <a:off x="3713301" y="1022350"/>
            <a:ext cx="1428750" cy="4705350"/>
          </a:xfrm>
          <a:prstGeom prst="rect">
            <a:avLst/>
          </a:prstGeom>
          <a:solidFill>
            <a:srgbClr val="F29D86">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606DF520-4722-4718-8828-7243537EB24F}"/>
              </a:ext>
            </a:extLst>
          </p:cNvPr>
          <p:cNvSpPr/>
          <p:nvPr/>
        </p:nvSpPr>
        <p:spPr>
          <a:xfrm>
            <a:off x="3685003" y="1022350"/>
            <a:ext cx="1428750" cy="4705350"/>
          </a:xfrm>
          <a:prstGeom prst="rect">
            <a:avLst/>
          </a:prstGeom>
          <a:solidFill>
            <a:srgbClr val="F29D86">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1885233F-C1FC-4C85-AC38-A66FB36C090E}"/>
              </a:ext>
            </a:extLst>
          </p:cNvPr>
          <p:cNvSpPr/>
          <p:nvPr/>
        </p:nvSpPr>
        <p:spPr>
          <a:xfrm rot="2042746">
            <a:off x="3706227" y="1022350"/>
            <a:ext cx="1428750" cy="4705350"/>
          </a:xfrm>
          <a:prstGeom prst="rect">
            <a:avLst/>
          </a:prstGeom>
          <a:solidFill>
            <a:srgbClr val="F29D86">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2A9FE16F-0453-43D8-8D8D-21B0EDB9FBEE}"/>
              </a:ext>
            </a:extLst>
          </p:cNvPr>
          <p:cNvSpPr/>
          <p:nvPr/>
        </p:nvSpPr>
        <p:spPr>
          <a:xfrm rot="3310651">
            <a:off x="3685002" y="1017463"/>
            <a:ext cx="1428750" cy="4705350"/>
          </a:xfrm>
          <a:prstGeom prst="rect">
            <a:avLst/>
          </a:prstGeom>
          <a:solidFill>
            <a:srgbClr val="F29D86">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5018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1" grpId="0" animBg="1"/>
      <p:bldP spid="11" grpId="1" animBg="1"/>
      <p:bldP spid="13" grpId="0" animBg="1"/>
      <p:bldP spid="13"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4:3</a:t>
            </a:r>
          </a:p>
        </p:txBody>
      </p:sp>
      <p:sp>
        <p:nvSpPr>
          <p:cNvPr id="5" name="Rectangle 4">
            <a:extLst>
              <a:ext uri="{FF2B5EF4-FFF2-40B4-BE49-F238E27FC236}">
                <a16:creationId xmlns:a16="http://schemas.microsoft.com/office/drawing/2014/main" id="{5155E4FE-A715-4B80-8170-51BCBC28788D}"/>
              </a:ext>
            </a:extLst>
          </p:cNvPr>
          <p:cNvSpPr/>
          <p:nvPr/>
        </p:nvSpPr>
        <p:spPr>
          <a:xfrm>
            <a:off x="277319" y="873724"/>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Applying scale factors to perimeter:</a:t>
            </a:r>
            <a:endParaRPr lang="en-GB" sz="2400" dirty="0">
              <a:latin typeface="Myriad Pro" panose="020B0503030403020204" pitchFamily="34" charset="0"/>
            </a:endParaRPr>
          </a:p>
        </p:txBody>
      </p:sp>
      <p:sp>
        <p:nvSpPr>
          <p:cNvPr id="7" name="Rectangle 6">
            <a:extLst>
              <a:ext uri="{FF2B5EF4-FFF2-40B4-BE49-F238E27FC236}">
                <a16:creationId xmlns:a16="http://schemas.microsoft.com/office/drawing/2014/main" id="{65386429-8BA4-43AB-9E14-98A8DC382B49}"/>
              </a:ext>
            </a:extLst>
          </p:cNvPr>
          <p:cNvSpPr/>
          <p:nvPr/>
        </p:nvSpPr>
        <p:spPr>
          <a:xfrm>
            <a:off x="277318" y="1725651"/>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Example 1</a:t>
            </a:r>
            <a:endParaRPr lang="en-GB" sz="2400" dirty="0">
              <a:latin typeface="Myriad Pro" panose="020B0503030403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2308806"/>
            <a:ext cx="6135088" cy="4032698"/>
          </a:xfrm>
          <a:prstGeom prst="rect">
            <a:avLst/>
          </a:prstGeom>
        </p:spPr>
      </p:pic>
    </p:spTree>
    <p:extLst>
      <p:ext uri="{BB962C8B-B14F-4D97-AF65-F5344CB8AC3E}">
        <p14:creationId xmlns:p14="http://schemas.microsoft.com/office/powerpoint/2010/main" val="37244124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4:3</a:t>
            </a:r>
          </a:p>
        </p:txBody>
      </p:sp>
      <p:sp>
        <p:nvSpPr>
          <p:cNvPr id="5" name="Rectangle 4">
            <a:extLst>
              <a:ext uri="{FF2B5EF4-FFF2-40B4-BE49-F238E27FC236}">
                <a16:creationId xmlns:a16="http://schemas.microsoft.com/office/drawing/2014/main" id="{5155E4FE-A715-4B80-8170-51BCBC28788D}"/>
              </a:ext>
            </a:extLst>
          </p:cNvPr>
          <p:cNvSpPr/>
          <p:nvPr/>
        </p:nvSpPr>
        <p:spPr>
          <a:xfrm>
            <a:off x="277319" y="873724"/>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Applying scale factors to perimeter:</a:t>
            </a:r>
            <a:endParaRPr lang="en-GB" sz="2400" dirty="0">
              <a:latin typeface="Myriad Pro" panose="020B0503030403020204" pitchFamily="34" charset="0"/>
            </a:endParaRPr>
          </a:p>
        </p:txBody>
      </p:sp>
      <p:sp>
        <p:nvSpPr>
          <p:cNvPr id="7" name="Rectangle 6">
            <a:extLst>
              <a:ext uri="{FF2B5EF4-FFF2-40B4-BE49-F238E27FC236}">
                <a16:creationId xmlns:a16="http://schemas.microsoft.com/office/drawing/2014/main" id="{65386429-8BA4-43AB-9E14-98A8DC382B49}"/>
              </a:ext>
            </a:extLst>
          </p:cNvPr>
          <p:cNvSpPr/>
          <p:nvPr/>
        </p:nvSpPr>
        <p:spPr>
          <a:xfrm>
            <a:off x="277318" y="1725651"/>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Example 2</a:t>
            </a:r>
            <a:endParaRPr lang="en-GB" sz="2400" dirty="0">
              <a:latin typeface="Myriad Pro" panose="020B0503030403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2308806"/>
            <a:ext cx="6135088" cy="4032698"/>
          </a:xfrm>
          <a:prstGeom prst="rect">
            <a:avLst/>
          </a:prstGeom>
        </p:spPr>
      </p:pic>
    </p:spTree>
    <p:extLst>
      <p:ext uri="{BB962C8B-B14F-4D97-AF65-F5344CB8AC3E}">
        <p14:creationId xmlns:p14="http://schemas.microsoft.com/office/powerpoint/2010/main" val="22387312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4:3</a:t>
            </a:r>
          </a:p>
        </p:txBody>
      </p:sp>
      <p:sp>
        <p:nvSpPr>
          <p:cNvPr id="5" name="Rectangle 4">
            <a:extLst>
              <a:ext uri="{FF2B5EF4-FFF2-40B4-BE49-F238E27FC236}">
                <a16:creationId xmlns:a16="http://schemas.microsoft.com/office/drawing/2014/main" id="{5155E4FE-A715-4B80-8170-51BCBC28788D}"/>
              </a:ext>
            </a:extLst>
          </p:cNvPr>
          <p:cNvSpPr/>
          <p:nvPr/>
        </p:nvSpPr>
        <p:spPr>
          <a:xfrm>
            <a:off x="277319" y="873724"/>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Using scale factor to calculate perimeter:</a:t>
            </a:r>
            <a:endParaRPr lang="en-GB" sz="2400" dirty="0">
              <a:latin typeface="Myriad Pro" panose="020B0503030403020204" pitchFamily="34" charset="0"/>
            </a:endParaRPr>
          </a:p>
        </p:txBody>
      </p:sp>
      <p:pic>
        <p:nvPicPr>
          <p:cNvPr id="8" name="Picture 7">
            <a:extLst>
              <a:ext uri="{FF2B5EF4-FFF2-40B4-BE49-F238E27FC236}">
                <a16:creationId xmlns:a16="http://schemas.microsoft.com/office/drawing/2014/main" id="{6FCD5445-CACA-4CE4-94AA-C5A9511E2F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618" y="1734559"/>
            <a:ext cx="6816764" cy="4322826"/>
          </a:xfrm>
          <a:prstGeom prst="rect">
            <a:avLst/>
          </a:prstGeom>
        </p:spPr>
      </p:pic>
    </p:spTree>
    <p:extLst>
      <p:ext uri="{BB962C8B-B14F-4D97-AF65-F5344CB8AC3E}">
        <p14:creationId xmlns:p14="http://schemas.microsoft.com/office/powerpoint/2010/main" val="37629689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4:3</a:t>
            </a:r>
          </a:p>
        </p:txBody>
      </p:sp>
      <p:sp>
        <p:nvSpPr>
          <p:cNvPr id="5" name="Rectangle 4">
            <a:extLst>
              <a:ext uri="{FF2B5EF4-FFF2-40B4-BE49-F238E27FC236}">
                <a16:creationId xmlns:a16="http://schemas.microsoft.com/office/drawing/2014/main" id="{5155E4FE-A715-4B80-8170-51BCBC28788D}"/>
              </a:ext>
            </a:extLst>
          </p:cNvPr>
          <p:cNvSpPr/>
          <p:nvPr/>
        </p:nvSpPr>
        <p:spPr>
          <a:xfrm>
            <a:off x="277319" y="873724"/>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Using scale factor to calculate perimeter:</a:t>
            </a:r>
            <a:endParaRPr lang="en-GB" sz="2400" dirty="0">
              <a:latin typeface="Myriad Pro" panose="020B0503030403020204" pitchFamily="34" charset="0"/>
            </a:endParaRPr>
          </a:p>
        </p:txBody>
      </p:sp>
      <p:pic>
        <p:nvPicPr>
          <p:cNvPr id="9" name="Picture 8">
            <a:extLst>
              <a:ext uri="{FF2B5EF4-FFF2-40B4-BE49-F238E27FC236}">
                <a16:creationId xmlns:a16="http://schemas.microsoft.com/office/drawing/2014/main" id="{9AEC18C6-9DFA-407F-A730-F71DB0C45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3169215"/>
            <a:ext cx="7907446" cy="1205402"/>
          </a:xfrm>
          <a:prstGeom prst="rect">
            <a:avLst/>
          </a:prstGeom>
        </p:spPr>
      </p:pic>
    </p:spTree>
    <p:extLst>
      <p:ext uri="{BB962C8B-B14F-4D97-AF65-F5344CB8AC3E}">
        <p14:creationId xmlns:p14="http://schemas.microsoft.com/office/powerpoint/2010/main" val="6871773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4:3</a:t>
            </a:r>
          </a:p>
        </p:txBody>
      </p:sp>
      <p:sp>
        <p:nvSpPr>
          <p:cNvPr id="5" name="Rectangle 4">
            <a:extLst>
              <a:ext uri="{FF2B5EF4-FFF2-40B4-BE49-F238E27FC236}">
                <a16:creationId xmlns:a16="http://schemas.microsoft.com/office/drawing/2014/main" id="{5155E4FE-A715-4B80-8170-51BCBC28788D}"/>
              </a:ext>
            </a:extLst>
          </p:cNvPr>
          <p:cNvSpPr/>
          <p:nvPr/>
        </p:nvSpPr>
        <p:spPr>
          <a:xfrm>
            <a:off x="277319" y="873724"/>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Using scale factor to calculate perimeter:</a:t>
            </a:r>
            <a:endParaRPr lang="en-GB" sz="2400" dirty="0">
              <a:latin typeface="Myriad Pro" panose="020B0503030403020204" pitchFamily="34" charset="0"/>
            </a:endParaRPr>
          </a:p>
        </p:txBody>
      </p:sp>
      <p:pic>
        <p:nvPicPr>
          <p:cNvPr id="9" name="Picture 8">
            <a:extLst>
              <a:ext uri="{FF2B5EF4-FFF2-40B4-BE49-F238E27FC236}">
                <a16:creationId xmlns:a16="http://schemas.microsoft.com/office/drawing/2014/main" id="{EC3BB042-2941-49B3-98FB-AEE56C47D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618" y="1834091"/>
            <a:ext cx="6816764" cy="4289574"/>
          </a:xfrm>
          <a:prstGeom prst="rect">
            <a:avLst/>
          </a:prstGeom>
        </p:spPr>
      </p:pic>
    </p:spTree>
    <p:extLst>
      <p:ext uri="{BB962C8B-B14F-4D97-AF65-F5344CB8AC3E}">
        <p14:creationId xmlns:p14="http://schemas.microsoft.com/office/powerpoint/2010/main" val="11970551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4:4</a:t>
            </a:r>
          </a:p>
        </p:txBody>
      </p:sp>
      <p:sp>
        <p:nvSpPr>
          <p:cNvPr id="8" name="Rectangle 7">
            <a:extLst>
              <a:ext uri="{FF2B5EF4-FFF2-40B4-BE49-F238E27FC236}">
                <a16:creationId xmlns:a16="http://schemas.microsoft.com/office/drawing/2014/main" id="{1A865C87-6E42-4D39-B174-AE71E1A45BC2}"/>
              </a:ext>
            </a:extLst>
          </p:cNvPr>
          <p:cNvSpPr/>
          <p:nvPr/>
        </p:nvSpPr>
        <p:spPr>
          <a:xfrm>
            <a:off x="277319" y="873724"/>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Applying scale factors to area:</a:t>
            </a:r>
            <a:endParaRPr lang="en-GB" sz="2400" dirty="0">
              <a:latin typeface="Myriad Pro" panose="020B0503030403020204" pitchFamily="34" charset="0"/>
            </a:endParaRPr>
          </a:p>
        </p:txBody>
      </p:sp>
      <p:sp>
        <p:nvSpPr>
          <p:cNvPr id="9" name="Rectangle 8">
            <a:extLst>
              <a:ext uri="{FF2B5EF4-FFF2-40B4-BE49-F238E27FC236}">
                <a16:creationId xmlns:a16="http://schemas.microsoft.com/office/drawing/2014/main" id="{4C90BA2B-0AC1-459D-AB0A-894351DAE833}"/>
              </a:ext>
            </a:extLst>
          </p:cNvPr>
          <p:cNvSpPr/>
          <p:nvPr/>
        </p:nvSpPr>
        <p:spPr>
          <a:xfrm>
            <a:off x="277318" y="1725651"/>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Example 1</a:t>
            </a:r>
            <a:endParaRPr lang="en-GB" sz="2400" dirty="0">
              <a:latin typeface="Myriad Pro" panose="020B0503030403020204" pitchFamily="34" charset="0"/>
            </a:endParaRPr>
          </a:p>
        </p:txBody>
      </p:sp>
      <p:pic>
        <p:nvPicPr>
          <p:cNvPr id="4" name="Picture 3">
            <a:extLst>
              <a:ext uri="{FF2B5EF4-FFF2-40B4-BE49-F238E27FC236}">
                <a16:creationId xmlns:a16="http://schemas.microsoft.com/office/drawing/2014/main" id="{059C4609-E8B6-430B-B171-13092E3FE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6133" y="2737968"/>
            <a:ext cx="4771735" cy="3194736"/>
          </a:xfrm>
          <a:prstGeom prst="rect">
            <a:avLst/>
          </a:prstGeom>
        </p:spPr>
      </p:pic>
    </p:spTree>
    <p:extLst>
      <p:ext uri="{BB962C8B-B14F-4D97-AF65-F5344CB8AC3E}">
        <p14:creationId xmlns:p14="http://schemas.microsoft.com/office/powerpoint/2010/main" val="23871752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4:4</a:t>
            </a:r>
          </a:p>
        </p:txBody>
      </p:sp>
      <p:sp>
        <p:nvSpPr>
          <p:cNvPr id="8" name="Rectangle 7">
            <a:extLst>
              <a:ext uri="{FF2B5EF4-FFF2-40B4-BE49-F238E27FC236}">
                <a16:creationId xmlns:a16="http://schemas.microsoft.com/office/drawing/2014/main" id="{1A865C87-6E42-4D39-B174-AE71E1A45BC2}"/>
              </a:ext>
            </a:extLst>
          </p:cNvPr>
          <p:cNvSpPr/>
          <p:nvPr/>
        </p:nvSpPr>
        <p:spPr>
          <a:xfrm>
            <a:off x="277319" y="873724"/>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Applying scale factors to area:</a:t>
            </a:r>
            <a:endParaRPr lang="en-GB" sz="2400" dirty="0">
              <a:latin typeface="Myriad Pro" panose="020B0503030403020204" pitchFamily="34" charset="0"/>
            </a:endParaRPr>
          </a:p>
        </p:txBody>
      </p:sp>
      <p:sp>
        <p:nvSpPr>
          <p:cNvPr id="9" name="Rectangle 8">
            <a:extLst>
              <a:ext uri="{FF2B5EF4-FFF2-40B4-BE49-F238E27FC236}">
                <a16:creationId xmlns:a16="http://schemas.microsoft.com/office/drawing/2014/main" id="{4C90BA2B-0AC1-459D-AB0A-894351DAE833}"/>
              </a:ext>
            </a:extLst>
          </p:cNvPr>
          <p:cNvSpPr/>
          <p:nvPr/>
        </p:nvSpPr>
        <p:spPr>
          <a:xfrm>
            <a:off x="277318" y="1725651"/>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Example 1</a:t>
            </a:r>
            <a:endParaRPr lang="en-GB" sz="2400" dirty="0">
              <a:latin typeface="Myriad Pro" panose="020B0503030403020204" pitchFamily="34" charset="0"/>
            </a:endParaRPr>
          </a:p>
        </p:txBody>
      </p:sp>
      <p:pic>
        <p:nvPicPr>
          <p:cNvPr id="4" name="Picture 3">
            <a:extLst>
              <a:ext uri="{FF2B5EF4-FFF2-40B4-BE49-F238E27FC236}">
                <a16:creationId xmlns:a16="http://schemas.microsoft.com/office/drawing/2014/main" id="{059C4609-E8B6-430B-B171-13092E3FE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6133" y="2737968"/>
            <a:ext cx="4771735" cy="3194736"/>
          </a:xfrm>
          <a:prstGeom prst="rect">
            <a:avLst/>
          </a:prstGeom>
        </p:spPr>
      </p:pic>
    </p:spTree>
    <p:extLst>
      <p:ext uri="{BB962C8B-B14F-4D97-AF65-F5344CB8AC3E}">
        <p14:creationId xmlns:p14="http://schemas.microsoft.com/office/powerpoint/2010/main" val="32391419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4:5</a:t>
            </a:r>
          </a:p>
        </p:txBody>
      </p:sp>
      <p:sp>
        <p:nvSpPr>
          <p:cNvPr id="10" name="Rectangle 9">
            <a:extLst>
              <a:ext uri="{FF2B5EF4-FFF2-40B4-BE49-F238E27FC236}">
                <a16:creationId xmlns:a16="http://schemas.microsoft.com/office/drawing/2014/main" id="{57FC0543-7949-4E11-9CD0-EF95A19FD474}"/>
              </a:ext>
            </a:extLst>
          </p:cNvPr>
          <p:cNvSpPr/>
          <p:nvPr/>
        </p:nvSpPr>
        <p:spPr>
          <a:xfrm>
            <a:off x="277319" y="720000"/>
            <a:ext cx="8589363"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Complete the table.</a:t>
            </a:r>
            <a:endParaRPr lang="en-GB" sz="2400" dirty="0">
              <a:latin typeface="Myriad Pro" panose="020B0503030403020204" pitchFamily="34" charset="0"/>
            </a:endParaRPr>
          </a:p>
        </p:txBody>
      </p:sp>
      <p:grpSp>
        <p:nvGrpSpPr>
          <p:cNvPr id="15" name="Group 14"/>
          <p:cNvGrpSpPr/>
          <p:nvPr/>
        </p:nvGrpSpPr>
        <p:grpSpPr>
          <a:xfrm>
            <a:off x="179512" y="1340768"/>
            <a:ext cx="5166089" cy="1531873"/>
            <a:chOff x="179512" y="1340768"/>
            <a:chExt cx="5166089" cy="1531873"/>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6240" t="28047" r="6420"/>
            <a:stretch/>
          </p:blipFill>
          <p:spPr>
            <a:xfrm>
              <a:off x="1475656" y="1340768"/>
              <a:ext cx="3869945" cy="1531873"/>
            </a:xfrm>
            <a:prstGeom prst="rect">
              <a:avLst/>
            </a:prstGeom>
          </p:spPr>
        </p:pic>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36602" t="-5037" r="38060" b="82073"/>
            <a:stretch/>
          </p:blipFill>
          <p:spPr>
            <a:xfrm>
              <a:off x="179512" y="2375384"/>
              <a:ext cx="1122701" cy="488901"/>
            </a:xfrm>
            <a:prstGeom prst="rect">
              <a:avLst/>
            </a:prstGeom>
          </p:spPr>
        </p:pic>
      </p:gr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10" y="2600795"/>
            <a:ext cx="8992379" cy="3810330"/>
          </a:xfrm>
          <a:prstGeom prst="rect">
            <a:avLst/>
          </a:prstGeom>
        </p:spPr>
      </p:pic>
      <p:sp>
        <p:nvSpPr>
          <p:cNvPr id="23" name="Rectangle 22"/>
          <p:cNvSpPr/>
          <p:nvPr/>
        </p:nvSpPr>
        <p:spPr>
          <a:xfrm>
            <a:off x="7853680" y="3241040"/>
            <a:ext cx="680720" cy="39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537200" y="3952240"/>
            <a:ext cx="1625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366000" y="3952240"/>
            <a:ext cx="1625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5831840" y="4643120"/>
            <a:ext cx="1026160" cy="39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7691120" y="4663440"/>
            <a:ext cx="1026160" cy="39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5547360" y="5506720"/>
            <a:ext cx="1625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7376160" y="5506720"/>
            <a:ext cx="1625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7088292" y="5902960"/>
            <a:ext cx="301686" cy="369332"/>
          </a:xfrm>
          <a:prstGeom prst="rect">
            <a:avLst/>
          </a:prstGeom>
          <a:noFill/>
        </p:spPr>
        <p:txBody>
          <a:bodyPr wrap="none" rtlCol="0">
            <a:spAutoFit/>
          </a:bodyPr>
          <a:lstStyle/>
          <a:p>
            <a:r>
              <a:rPr lang="en-GB" dirty="0">
                <a:latin typeface="Myriad Pro" panose="020B0503030403020204" pitchFamily="34" charset="0"/>
              </a:rPr>
              <a:t>4</a:t>
            </a:r>
          </a:p>
        </p:txBody>
      </p:sp>
    </p:spTree>
    <p:extLst>
      <p:ext uri="{BB962C8B-B14F-4D97-AF65-F5344CB8AC3E}">
        <p14:creationId xmlns:p14="http://schemas.microsoft.com/office/powerpoint/2010/main" val="272058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5"/>
                                        </p:tgtEl>
                                      </p:cBhvr>
                                    </p:animEffect>
                                    <p:set>
                                      <p:cBhvr>
                                        <p:cTn id="17" dur="1" fill="hold">
                                          <p:stCondLst>
                                            <p:cond delay="499"/>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6"/>
                                        </p:tgtEl>
                                      </p:cBhvr>
                                    </p:animEffect>
                                    <p:set>
                                      <p:cBhvr>
                                        <p:cTn id="22" dur="1" fill="hold">
                                          <p:stCondLst>
                                            <p:cond delay="499"/>
                                          </p:stCondLst>
                                        </p:cTn>
                                        <p:tgtEl>
                                          <p:spTgt spid="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7"/>
                                        </p:tgtEl>
                                      </p:cBhvr>
                                    </p:animEffect>
                                    <p:set>
                                      <p:cBhvr>
                                        <p:cTn id="27" dur="1" fill="hold">
                                          <p:stCondLst>
                                            <p:cond delay="499"/>
                                          </p:stCondLst>
                                        </p:cTn>
                                        <p:tgtEl>
                                          <p:spTgt spid="2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9"/>
                                        </p:tgtEl>
                                      </p:cBhvr>
                                    </p:animEffect>
                                    <p:set>
                                      <p:cBhvr>
                                        <p:cTn id="32" dur="1" fill="hold">
                                          <p:stCondLst>
                                            <p:cond delay="499"/>
                                          </p:stCondLst>
                                        </p:cTn>
                                        <p:tgtEl>
                                          <p:spTgt spid="2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0"/>
                                        </p:tgtEl>
                                      </p:cBhvr>
                                    </p:animEffect>
                                    <p:set>
                                      <p:cBhvr>
                                        <p:cTn id="37" dur="1" fill="hold">
                                          <p:stCondLst>
                                            <p:cond delay="499"/>
                                          </p:stCondLst>
                                        </p:cTn>
                                        <p:tgtEl>
                                          <p:spTgt spid="3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9" grpId="0" animBg="1"/>
      <p:bldP spid="30" grpId="0" animBg="1"/>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1:2</a:t>
            </a:r>
          </a:p>
        </p:txBody>
      </p:sp>
      <p:pic>
        <p:nvPicPr>
          <p:cNvPr id="8" name="Picture 7">
            <a:extLst>
              <a:ext uri="{FF2B5EF4-FFF2-40B4-BE49-F238E27FC236}">
                <a16:creationId xmlns:a16="http://schemas.microsoft.com/office/drawing/2014/main" id="{1D3FC517-427E-4C2C-9189-F5A90B94915C}"/>
              </a:ext>
            </a:extLst>
          </p:cNvPr>
          <p:cNvPicPr>
            <a:picLocks noChangeAspect="1"/>
          </p:cNvPicPr>
          <p:nvPr/>
        </p:nvPicPr>
        <p:blipFill rotWithShape="1">
          <a:blip r:embed="rId3">
            <a:extLst>
              <a:ext uri="{28A0092B-C50C-407E-A947-70E740481C1C}">
                <a14:useLocalDpi xmlns:a14="http://schemas.microsoft.com/office/drawing/2010/main" val="0"/>
              </a:ext>
            </a:extLst>
          </a:blip>
          <a:srcRect b="10078"/>
          <a:stretch/>
        </p:blipFill>
        <p:spPr>
          <a:xfrm>
            <a:off x="618277" y="2301729"/>
            <a:ext cx="7907446" cy="2861547"/>
          </a:xfrm>
          <a:prstGeom prst="rect">
            <a:avLst/>
          </a:prstGeom>
        </p:spPr>
      </p:pic>
      <p:pic>
        <p:nvPicPr>
          <p:cNvPr id="11" name="Picture 10">
            <a:extLst>
              <a:ext uri="{FF2B5EF4-FFF2-40B4-BE49-F238E27FC236}">
                <a16:creationId xmlns:a16="http://schemas.microsoft.com/office/drawing/2014/main" id="{3EA35169-E8AC-4538-A0F3-555AEC9F75AD}"/>
              </a:ext>
            </a:extLst>
          </p:cNvPr>
          <p:cNvPicPr>
            <a:picLocks noChangeAspect="1"/>
          </p:cNvPicPr>
          <p:nvPr/>
        </p:nvPicPr>
        <p:blipFill rotWithShape="1">
          <a:blip r:embed="rId4">
            <a:extLst>
              <a:ext uri="{28A0092B-C50C-407E-A947-70E740481C1C}">
                <a14:useLocalDpi xmlns:a14="http://schemas.microsoft.com/office/drawing/2010/main" val="0"/>
              </a:ext>
            </a:extLst>
          </a:blip>
          <a:srcRect l="41626" t="-1" r="38436" b="14974"/>
          <a:stretch/>
        </p:blipFill>
        <p:spPr>
          <a:xfrm>
            <a:off x="3909847" y="2120353"/>
            <a:ext cx="1576553" cy="2861547"/>
          </a:xfrm>
          <a:prstGeom prst="rect">
            <a:avLst/>
          </a:prstGeom>
        </p:spPr>
      </p:pic>
      <p:pic>
        <p:nvPicPr>
          <p:cNvPr id="15" name="Picture 14">
            <a:extLst>
              <a:ext uri="{FF2B5EF4-FFF2-40B4-BE49-F238E27FC236}">
                <a16:creationId xmlns:a16="http://schemas.microsoft.com/office/drawing/2014/main" id="{4F428DB1-F2B0-4F47-ADE6-DCA6B98F1E5D}"/>
              </a:ext>
            </a:extLst>
          </p:cNvPr>
          <p:cNvPicPr>
            <a:picLocks noChangeAspect="1"/>
          </p:cNvPicPr>
          <p:nvPr/>
        </p:nvPicPr>
        <p:blipFill rotWithShape="1">
          <a:blip r:embed="rId4">
            <a:extLst>
              <a:ext uri="{28A0092B-C50C-407E-A947-70E740481C1C}">
                <a14:useLocalDpi xmlns:a14="http://schemas.microsoft.com/office/drawing/2010/main" val="0"/>
              </a:ext>
            </a:extLst>
          </a:blip>
          <a:srcRect l="12715" t="30686" r="11919" b="55260"/>
          <a:stretch/>
        </p:blipFill>
        <p:spPr>
          <a:xfrm>
            <a:off x="1623848" y="3153100"/>
            <a:ext cx="5959366" cy="472966"/>
          </a:xfrm>
          <a:prstGeom prst="rect">
            <a:avLst/>
          </a:prstGeom>
        </p:spPr>
      </p:pic>
      <p:pic>
        <p:nvPicPr>
          <p:cNvPr id="17" name="Picture 16">
            <a:extLst>
              <a:ext uri="{FF2B5EF4-FFF2-40B4-BE49-F238E27FC236}">
                <a16:creationId xmlns:a16="http://schemas.microsoft.com/office/drawing/2014/main" id="{318683BF-64FC-4EC8-913A-70F481FC3D25}"/>
              </a:ext>
            </a:extLst>
          </p:cNvPr>
          <p:cNvPicPr>
            <a:picLocks noChangeAspect="1"/>
          </p:cNvPicPr>
          <p:nvPr/>
        </p:nvPicPr>
        <p:blipFill rotWithShape="1">
          <a:blip r:embed="rId4">
            <a:extLst>
              <a:ext uri="{28A0092B-C50C-407E-A947-70E740481C1C}">
                <a14:useLocalDpi xmlns:a14="http://schemas.microsoft.com/office/drawing/2010/main" val="0"/>
              </a:ext>
            </a:extLst>
          </a:blip>
          <a:srcRect l="16503" t="5353" r="72930" b="75926"/>
          <a:stretch/>
        </p:blipFill>
        <p:spPr>
          <a:xfrm>
            <a:off x="1923393" y="2300585"/>
            <a:ext cx="835574" cy="630001"/>
          </a:xfrm>
          <a:prstGeom prst="rect">
            <a:avLst/>
          </a:prstGeom>
        </p:spPr>
      </p:pic>
      <p:pic>
        <p:nvPicPr>
          <p:cNvPr id="19" name="Picture 18">
            <a:extLst>
              <a:ext uri="{FF2B5EF4-FFF2-40B4-BE49-F238E27FC236}">
                <a16:creationId xmlns:a16="http://schemas.microsoft.com/office/drawing/2014/main" id="{2D17424B-CF49-44CD-A80A-0E999E04D983}"/>
              </a:ext>
            </a:extLst>
          </p:cNvPr>
          <p:cNvPicPr>
            <a:picLocks noChangeAspect="1"/>
          </p:cNvPicPr>
          <p:nvPr/>
        </p:nvPicPr>
        <p:blipFill rotWithShape="1">
          <a:blip r:embed="rId4">
            <a:extLst>
              <a:ext uri="{28A0092B-C50C-407E-A947-70E740481C1C}">
                <a14:useLocalDpi xmlns:a14="http://schemas.microsoft.com/office/drawing/2010/main" val="0"/>
              </a:ext>
            </a:extLst>
          </a:blip>
          <a:srcRect l="72925" t="51355" r="16508" b="21058"/>
          <a:stretch/>
        </p:blipFill>
        <p:spPr>
          <a:xfrm>
            <a:off x="6385033" y="3848580"/>
            <a:ext cx="835573" cy="928368"/>
          </a:xfrm>
          <a:prstGeom prst="rect">
            <a:avLst/>
          </a:prstGeom>
        </p:spPr>
      </p:pic>
      <p:pic>
        <p:nvPicPr>
          <p:cNvPr id="21" name="Picture 20">
            <a:extLst>
              <a:ext uri="{FF2B5EF4-FFF2-40B4-BE49-F238E27FC236}">
                <a16:creationId xmlns:a16="http://schemas.microsoft.com/office/drawing/2014/main" id="{CBEBF7ED-DCB5-4F1E-B47E-5DDD19BBF568}"/>
              </a:ext>
            </a:extLst>
          </p:cNvPr>
          <p:cNvPicPr>
            <a:picLocks noChangeAspect="1"/>
          </p:cNvPicPr>
          <p:nvPr/>
        </p:nvPicPr>
        <p:blipFill rotWithShape="1">
          <a:blip r:embed="rId4">
            <a:extLst>
              <a:ext uri="{28A0092B-C50C-407E-A947-70E740481C1C}">
                <a14:useLocalDpi xmlns:a14="http://schemas.microsoft.com/office/drawing/2010/main" val="0"/>
              </a:ext>
            </a:extLst>
          </a:blip>
          <a:srcRect l="9325" t="51354" r="79909" b="27149"/>
          <a:stretch/>
        </p:blipFill>
        <p:spPr>
          <a:xfrm>
            <a:off x="1355835" y="3848580"/>
            <a:ext cx="851338" cy="723416"/>
          </a:xfrm>
          <a:prstGeom prst="rect">
            <a:avLst/>
          </a:prstGeom>
        </p:spPr>
      </p:pic>
      <p:pic>
        <p:nvPicPr>
          <p:cNvPr id="23" name="Picture 22">
            <a:extLst>
              <a:ext uri="{FF2B5EF4-FFF2-40B4-BE49-F238E27FC236}">
                <a16:creationId xmlns:a16="http://schemas.microsoft.com/office/drawing/2014/main" id="{927B542E-0D50-4FAB-B0AE-4FA872D1C904}"/>
              </a:ext>
            </a:extLst>
          </p:cNvPr>
          <p:cNvPicPr>
            <a:picLocks noChangeAspect="1"/>
          </p:cNvPicPr>
          <p:nvPr/>
        </p:nvPicPr>
        <p:blipFill rotWithShape="1">
          <a:blip r:embed="rId4">
            <a:extLst>
              <a:ext uri="{28A0092B-C50C-407E-A947-70E740481C1C}">
                <a14:useLocalDpi xmlns:a14="http://schemas.microsoft.com/office/drawing/2010/main" val="0"/>
              </a:ext>
            </a:extLst>
          </a:blip>
          <a:srcRect l="79308" t="470" r="9328" b="75419"/>
          <a:stretch/>
        </p:blipFill>
        <p:spPr>
          <a:xfrm>
            <a:off x="6889531" y="2119209"/>
            <a:ext cx="898634" cy="811377"/>
          </a:xfrm>
          <a:prstGeom prst="rect">
            <a:avLst/>
          </a:prstGeom>
        </p:spPr>
      </p:pic>
    </p:spTree>
    <p:extLst>
      <p:ext uri="{BB962C8B-B14F-4D97-AF65-F5344CB8AC3E}">
        <p14:creationId xmlns:p14="http://schemas.microsoft.com/office/powerpoint/2010/main" val="216332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1:2</a:t>
            </a:r>
          </a:p>
        </p:txBody>
      </p:sp>
      <p:pic>
        <p:nvPicPr>
          <p:cNvPr id="4" name="Picture 3">
            <a:extLst>
              <a:ext uri="{FF2B5EF4-FFF2-40B4-BE49-F238E27FC236}">
                <a16:creationId xmlns:a16="http://schemas.microsoft.com/office/drawing/2014/main" id="{E6D65230-8ED7-4130-A7DD-94D3A5ABA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818582"/>
            <a:ext cx="7907446" cy="3220837"/>
          </a:xfrm>
          <a:prstGeom prst="rect">
            <a:avLst/>
          </a:prstGeom>
        </p:spPr>
      </p:pic>
    </p:spTree>
    <p:extLst>
      <p:ext uri="{BB962C8B-B14F-4D97-AF65-F5344CB8AC3E}">
        <p14:creationId xmlns:p14="http://schemas.microsoft.com/office/powerpoint/2010/main" val="244444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2.30 Area and perimeter 2</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1:3</a:t>
            </a:r>
          </a:p>
        </p:txBody>
      </p:sp>
      <p:sp>
        <p:nvSpPr>
          <p:cNvPr id="5" name="Rectangle 4">
            <a:extLst>
              <a:ext uri="{FF2B5EF4-FFF2-40B4-BE49-F238E27FC236}">
                <a16:creationId xmlns:a16="http://schemas.microsoft.com/office/drawing/2014/main" id="{8E25E3D7-EDC2-420D-AA45-41E2C7445154}"/>
              </a:ext>
            </a:extLst>
          </p:cNvPr>
          <p:cNvSpPr/>
          <p:nvPr/>
        </p:nvSpPr>
        <p:spPr>
          <a:xfrm>
            <a:off x="1315840" y="873724"/>
            <a:ext cx="6512321" cy="461665"/>
          </a:xfrm>
          <a:prstGeom prst="rect">
            <a:avLst/>
          </a:prstGeom>
        </p:spPr>
        <p:txBody>
          <a:bodyPr wrap="squar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The perpendicular height of parallelograms:</a:t>
            </a:r>
            <a:endParaRPr lang="en-GB" sz="2400" dirty="0">
              <a:latin typeface="Myriad Pro" panose="020B0503030403020204" pitchFamily="34" charset="0"/>
            </a:endParaRPr>
          </a:p>
        </p:txBody>
      </p:sp>
      <p:pic>
        <p:nvPicPr>
          <p:cNvPr id="10" name="Picture 9">
            <a:extLst>
              <a:ext uri="{FF2B5EF4-FFF2-40B4-BE49-F238E27FC236}">
                <a16:creationId xmlns:a16="http://schemas.microsoft.com/office/drawing/2014/main" id="{12ACDBB3-C046-4449-973E-37A92154C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618" y="1690522"/>
            <a:ext cx="6816764" cy="4580534"/>
          </a:xfrm>
          <a:prstGeom prst="rect">
            <a:avLst/>
          </a:prstGeom>
        </p:spPr>
      </p:pic>
      <p:sp>
        <p:nvSpPr>
          <p:cNvPr id="11" name="Rectangle 10">
            <a:extLst>
              <a:ext uri="{FF2B5EF4-FFF2-40B4-BE49-F238E27FC236}">
                <a16:creationId xmlns:a16="http://schemas.microsoft.com/office/drawing/2014/main" id="{1E888EDB-F348-47F3-8BC2-A5B2465EB43D}"/>
              </a:ext>
            </a:extLst>
          </p:cNvPr>
          <p:cNvSpPr/>
          <p:nvPr/>
        </p:nvSpPr>
        <p:spPr>
          <a:xfrm>
            <a:off x="1671559" y="1497724"/>
            <a:ext cx="2900441" cy="2112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88BF0F9-D3FF-439C-AD67-F73F2C9BA502}"/>
              </a:ext>
            </a:extLst>
          </p:cNvPr>
          <p:cNvSpPr/>
          <p:nvPr/>
        </p:nvSpPr>
        <p:spPr>
          <a:xfrm>
            <a:off x="4572000" y="1440491"/>
            <a:ext cx="3216166" cy="2112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563EF30-69C1-4145-A3F2-36B8A764FEC2}"/>
              </a:ext>
            </a:extLst>
          </p:cNvPr>
          <p:cNvSpPr/>
          <p:nvPr/>
        </p:nvSpPr>
        <p:spPr>
          <a:xfrm>
            <a:off x="1163619" y="3876100"/>
            <a:ext cx="3308122" cy="2112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755AE3F-9DAD-4ACE-AC23-C94F60DD2F07}"/>
              </a:ext>
            </a:extLst>
          </p:cNvPr>
          <p:cNvSpPr/>
          <p:nvPr/>
        </p:nvSpPr>
        <p:spPr>
          <a:xfrm>
            <a:off x="4979682" y="3553070"/>
            <a:ext cx="3308122" cy="2717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999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xit" presetSubtype="0" fill="hold" grpId="0" nodeType="afterEffect">
                                  <p:stCondLst>
                                    <p:cond delay="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500"/>
                            </p:stCondLst>
                            <p:childTnLst>
                              <p:par>
                                <p:cTn id="23" presetID="10" presetClass="exit" presetSubtype="0" fill="hold" grpId="0" nodeType="after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500"/>
                            </p:stCondLst>
                            <p:childTnLst>
                              <p:par>
                                <p:cTn id="32" presetID="10" presetClass="exit" presetSubtype="0" fill="hold" grpId="0" nodeType="after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4" grpId="0" animBg="1"/>
      <p:bldP spid="14" grpId="1"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D1BAE5ADB25440B67354EBD02D5510" ma:contentTypeVersion="8" ma:contentTypeDescription="Create a new document." ma:contentTypeScope="" ma:versionID="4c0ffbf977b116f889ea8d5ef7926049">
  <xsd:schema xmlns:xsd="http://www.w3.org/2001/XMLSchema" xmlns:xs="http://www.w3.org/2001/XMLSchema" xmlns:p="http://schemas.microsoft.com/office/2006/metadata/properties" xmlns:ns3="3c072653-a566-48ef-af88-69e39a133ebb" targetNamespace="http://schemas.microsoft.com/office/2006/metadata/properties" ma:root="true" ma:fieldsID="a7f63537dd51e17a894edb4015c33252" ns3:_="">
    <xsd:import namespace="3c072653-a566-48ef-af88-69e39a133eb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72653-a566-48ef-af88-69e39a133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EDB03D-9563-4EC8-9F4D-49143588E9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72653-a566-48ef-af88-69e39a133e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063BB0-7744-49CF-8FAF-D0276B9BA4D5}">
  <ds:schemaRefs>
    <ds:schemaRef ds:uri="http://schemas.microsoft.com/sharepoint/v3/contenttype/forms"/>
  </ds:schemaRefs>
</ds:datastoreItem>
</file>

<file path=customXml/itemProps3.xml><?xml version="1.0" encoding="utf-8"?>
<ds:datastoreItem xmlns:ds="http://schemas.openxmlformats.org/officeDocument/2006/customXml" ds:itemID="{983380C8-E591-4D28-96E0-2B68B05238BA}">
  <ds:schemaRefs>
    <ds:schemaRef ds:uri="3c072653-a566-48ef-af88-69e39a133ebb"/>
    <ds:schemaRef ds:uri="http://purl.org/dc/dcmitype/"/>
    <ds:schemaRef ds:uri="http://schemas.microsoft.com/office/infopath/2007/PartnerControls"/>
    <ds:schemaRef ds:uri="http://schemas.microsoft.com/office/2006/documentManagement/types"/>
    <ds:schemaRef ds:uri="http://purl.org/dc/elements/1.1/"/>
    <ds:schemaRef ds:uri="http://purl.org/dc/term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1915</Words>
  <Application>Microsoft Office PowerPoint</Application>
  <PresentationFormat>On-screen Show (4:3)</PresentationFormat>
  <Paragraphs>361</Paragraphs>
  <Slides>67</Slides>
  <Notes>65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Calibri Light</vt:lpstr>
      <vt:lpstr>Myriad Pro</vt:lpstr>
      <vt:lpstr>Office Theme</vt:lpstr>
      <vt:lpstr>2.30 Multiplicative contexts:  area and perimeter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2019-08-21T12:06:03Z</dcterms:created>
  <dcterms:modified xsi:type="dcterms:W3CDTF">2019-09-03T13:20:02Z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0x0101003BD1BAE5ADB25440B67354EBD02D5510</vt:lpwstr>
  </property>
</Properties>
</file>