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4"/>
  </p:sldMasterIdLst>
  <p:notesMasterIdLst>
    <p:notesMasterId r:id="rId52"/>
  </p:notesMasterIdLst>
  <p:handoutMasterIdLst>
    <p:handoutMasterId r:id="rId53"/>
  </p:handoutMasterIdLst>
  <p:sldIdLst>
    <p:sldId id="256"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309" r:id="rId25"/>
    <p:sldId id="285" r:id="rId26"/>
    <p:sldId id="286" r:id="rId27"/>
    <p:sldId id="287" r:id="rId28"/>
    <p:sldId id="288" r:id="rId29"/>
    <p:sldId id="289" r:id="rId30"/>
    <p:sldId id="290" r:id="rId31"/>
    <p:sldId id="310" r:id="rId32"/>
    <p:sldId id="291" r:id="rId33"/>
    <p:sldId id="292" r:id="rId34"/>
    <p:sldId id="293" r:id="rId35"/>
    <p:sldId id="294" r:id="rId36"/>
    <p:sldId id="295" r:id="rId37"/>
    <p:sldId id="296" r:id="rId38"/>
    <p:sldId id="297" r:id="rId39"/>
    <p:sldId id="299" r:id="rId40"/>
    <p:sldId id="298" r:id="rId41"/>
    <p:sldId id="300" r:id="rId42"/>
    <p:sldId id="301" r:id="rId43"/>
    <p:sldId id="302" r:id="rId44"/>
    <p:sldId id="303" r:id="rId45"/>
    <p:sldId id="304" r:id="rId46"/>
    <p:sldId id="311" r:id="rId47"/>
    <p:sldId id="305" r:id="rId48"/>
    <p:sldId id="306" r:id="rId49"/>
    <p:sldId id="307" r:id="rId50"/>
    <p:sldId id="308" r:id="rId51"/>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5E87"/>
    <a:srgbClr val="FFFFFF"/>
    <a:srgbClr val="C8E2E8"/>
    <a:srgbClr val="82CBDD"/>
    <a:srgbClr val="006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22" autoAdjust="0"/>
    <p:restoredTop sz="72821" autoAdjust="0"/>
  </p:normalViewPr>
  <p:slideViewPr>
    <p:cSldViewPr snapToGrid="0">
      <p:cViewPr varScale="1">
        <p:scale>
          <a:sx n="65" d="100"/>
          <a:sy n="65" d="100"/>
        </p:scale>
        <p:origin x="2118" y="72"/>
      </p:cViewPr>
      <p:guideLst>
        <p:guide orient="horz" pos="2160"/>
        <p:guide pos="2880"/>
      </p:guideLst>
    </p:cSldViewPr>
  </p:slideViewPr>
  <p:notesTextViewPr>
    <p:cViewPr>
      <p:scale>
        <a:sx n="100" d="100"/>
        <a:sy n="100" d="100"/>
      </p:scale>
      <p:origin x="0" y="0"/>
    </p:cViewPr>
  </p:notesText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29-Aug-19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dirty="0"/>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29-Aug-19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dirty="0"/>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a:t>
            </a:fld>
            <a:endParaRPr lang="en-US" dirty="0"/>
          </a:p>
        </p:txBody>
      </p:sp>
    </p:spTree>
    <p:extLst>
      <p:ext uri="{BB962C8B-B14F-4D97-AF65-F5344CB8AC3E}">
        <p14:creationId xmlns:p14="http://schemas.microsoft.com/office/powerpoint/2010/main" val="419401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Use this slide for practice with a range of scale factors and dimensions.</a:t>
            </a:r>
          </a:p>
        </p:txBody>
      </p:sp>
      <p:sp>
        <p:nvSpPr>
          <p:cNvPr id="4" name="Slide Number Placeholder 3"/>
          <p:cNvSpPr>
            <a:spLocks noGrp="1"/>
          </p:cNvSpPr>
          <p:nvPr>
            <p:ph type="sldNum" sz="quarter" idx="5"/>
          </p:nvPr>
        </p:nvSpPr>
        <p:spPr/>
        <p:txBody>
          <a:bodyPr/>
          <a:lstStyle/>
          <a:p>
            <a:fld id="{38B2033A-FB0F-7949-A9F0-CBC790DC54B4}" type="slidenum">
              <a:rPr lang="en-US" smtClean="0"/>
              <a:t>28</a:t>
            </a:fld>
            <a:endParaRPr lang="en-US" dirty="0"/>
          </a:p>
        </p:txBody>
      </p:sp>
    </p:spTree>
    <p:extLst>
      <p:ext uri="{BB962C8B-B14F-4D97-AF65-F5344CB8AC3E}">
        <p14:creationId xmlns:p14="http://schemas.microsoft.com/office/powerpoint/2010/main" val="3829685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drawing shows an apartment.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15 cm on this drawing represents 5 m in real life.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Fill in the missing numbers on the number line to help you calculate the real measurements of each of the rooms.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Represent any measurements that are not whole numbers as fractions.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29</a:t>
            </a:fld>
            <a:endParaRPr lang="en-US" dirty="0"/>
          </a:p>
        </p:txBody>
      </p:sp>
    </p:spTree>
    <p:extLst>
      <p:ext uri="{BB962C8B-B14F-4D97-AF65-F5344CB8AC3E}">
        <p14:creationId xmlns:p14="http://schemas.microsoft.com/office/powerpoint/2010/main" val="2530538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To change shape A into shape C, scale the side-lengths by a scale factor of </a:t>
            </a:r>
            <a:r>
              <a:rPr lang="en-GB" i="1" u="sng" dirty="0"/>
              <a:t>three</a:t>
            </a:r>
            <a:r>
              <a:rPr lang="en-GB" i="1" dirty="0"/>
              <a:t>.</a:t>
            </a:r>
          </a:p>
          <a:p>
            <a:r>
              <a:rPr lang="en-GB" i="1" dirty="0"/>
              <a:t>To change shape C into shape A, scale the side-lengths by a scale factor of </a:t>
            </a:r>
            <a:r>
              <a:rPr lang="en-GB" i="1" u="sng" dirty="0"/>
              <a:t>one-third</a:t>
            </a:r>
            <a:r>
              <a:rPr lang="en-GB" i="1" dirty="0"/>
              <a:t>.</a:t>
            </a:r>
          </a:p>
        </p:txBody>
      </p:sp>
      <p:sp>
        <p:nvSpPr>
          <p:cNvPr id="4" name="Slide Number Placeholder 3"/>
          <p:cNvSpPr>
            <a:spLocks noGrp="1"/>
          </p:cNvSpPr>
          <p:nvPr>
            <p:ph type="sldNum" sz="quarter" idx="5"/>
          </p:nvPr>
        </p:nvSpPr>
        <p:spPr/>
        <p:txBody>
          <a:bodyPr/>
          <a:lstStyle/>
          <a:p>
            <a:fld id="{38B2033A-FB0F-7949-A9F0-CBC790DC54B4}" type="slidenum">
              <a:rPr lang="en-US" smtClean="0"/>
              <a:t>31</a:t>
            </a:fld>
            <a:endParaRPr lang="en-US" dirty="0"/>
          </a:p>
        </p:txBody>
      </p:sp>
    </p:spTree>
    <p:extLst>
      <p:ext uri="{BB962C8B-B14F-4D97-AF65-F5344CB8AC3E}">
        <p14:creationId xmlns:p14="http://schemas.microsoft.com/office/powerpoint/2010/main" val="691434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32</a:t>
            </a:fld>
            <a:endParaRPr lang="en-US" dirty="0"/>
          </a:p>
        </p:txBody>
      </p:sp>
    </p:spTree>
    <p:extLst>
      <p:ext uri="{BB962C8B-B14F-4D97-AF65-F5344CB8AC3E}">
        <p14:creationId xmlns:p14="http://schemas.microsoft.com/office/powerpoint/2010/main" val="1823497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Nicky says that shape P has been scaled by a factor of four to make shape Q, because the side-length of shape P is two centimetres and the side-length of shape Q is four times the size. </a:t>
            </a:r>
          </a:p>
          <a:p>
            <a:r>
              <a:rPr lang="en-GB" sz="1200" i="1" kern="1200" dirty="0">
                <a:solidFill>
                  <a:schemeClr val="tx1"/>
                </a:solidFill>
                <a:effectLst/>
                <a:latin typeface="+mn-lt"/>
                <a:ea typeface="+mn-ea"/>
                <a:cs typeface="+mn-cs"/>
              </a:rPr>
              <a:t>Do you agree or disagree? </a:t>
            </a:r>
          </a:p>
          <a:p>
            <a:r>
              <a:rPr lang="en-GB" sz="1200" i="1" kern="1200" dirty="0">
                <a:solidFill>
                  <a:schemeClr val="tx1"/>
                </a:solidFill>
                <a:effectLst/>
                <a:latin typeface="+mn-lt"/>
                <a:ea typeface="+mn-ea"/>
                <a:cs typeface="+mn-cs"/>
              </a:rPr>
              <a:t>Explain your answer.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38</a:t>
            </a:fld>
            <a:endParaRPr lang="en-US" dirty="0"/>
          </a:p>
        </p:txBody>
      </p:sp>
    </p:spTree>
    <p:extLst>
      <p:ext uri="{BB962C8B-B14F-4D97-AF65-F5344CB8AC3E}">
        <p14:creationId xmlns:p14="http://schemas.microsoft.com/office/powerpoint/2010/main" val="2033956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Express your answers to these questions as fractions.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scale factor is used to change the side-lengths of square B into the side-lengths of square C?</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scale factor is used to change the side-lengths of square C into the side-lengths of square B?</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39</a:t>
            </a:fld>
            <a:endParaRPr lang="en-US" dirty="0"/>
          </a:p>
        </p:txBody>
      </p:sp>
    </p:spTree>
    <p:extLst>
      <p:ext uri="{BB962C8B-B14F-4D97-AF65-F5344CB8AC3E}">
        <p14:creationId xmlns:p14="http://schemas.microsoft.com/office/powerpoint/2010/main" val="4042088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scale factor is used to change the side-lengths of equilateral triangle G into equilateral triangle H?</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40</a:t>
            </a:fld>
            <a:endParaRPr lang="en-US" dirty="0"/>
          </a:p>
        </p:txBody>
      </p:sp>
    </p:spTree>
    <p:extLst>
      <p:ext uri="{BB962C8B-B14F-4D97-AF65-F5344CB8AC3E}">
        <p14:creationId xmlns:p14="http://schemas.microsoft.com/office/powerpoint/2010/main" val="350537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42</a:t>
            </a:fld>
            <a:endParaRPr lang="en-US" dirty="0"/>
          </a:p>
        </p:txBody>
      </p:sp>
    </p:spTree>
    <p:extLst>
      <p:ext uri="{BB962C8B-B14F-4D97-AF65-F5344CB8AC3E}">
        <p14:creationId xmlns:p14="http://schemas.microsoft.com/office/powerpoint/2010/main" val="591738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i="1" kern="1200" dirty="0">
                <a:solidFill>
                  <a:schemeClr val="tx1"/>
                </a:solidFill>
                <a:effectLst/>
                <a:latin typeface="Myriad Pro Semibold"/>
                <a:ea typeface="+mn-ea"/>
                <a:cs typeface="+mn-cs"/>
              </a:rPr>
              <a:t>What scale factor should be used to change the dimensions of triangle P into the dimensions of triangle Q?</a:t>
            </a:r>
            <a:endParaRPr lang="en-GB" sz="1200" kern="1200" dirty="0">
              <a:solidFill>
                <a:schemeClr val="tx1"/>
              </a:solidFill>
              <a:effectLst/>
              <a:latin typeface="Myriad Pro Semibold"/>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yriad Pro Semibold"/>
                <a:ea typeface="+mn-ea"/>
                <a:cs typeface="+mn-cs"/>
              </a:rPr>
              <a:t>What scale factor should be used to change the dimensions of triangle Q into the dimensions of triangle P?</a:t>
            </a:r>
            <a:endParaRPr lang="en-GB" sz="1200" kern="1200" dirty="0">
              <a:solidFill>
                <a:schemeClr val="tx1"/>
              </a:solidFill>
              <a:effectLst/>
              <a:latin typeface="Myriad Pro Semibold"/>
              <a:ea typeface="+mn-ea"/>
              <a:cs typeface="+mn-cs"/>
            </a:endParaRPr>
          </a:p>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43</a:t>
            </a:fld>
            <a:endParaRPr lang="en-US" dirty="0"/>
          </a:p>
        </p:txBody>
      </p:sp>
    </p:spTree>
    <p:extLst>
      <p:ext uri="{BB962C8B-B14F-4D97-AF65-F5344CB8AC3E}">
        <p14:creationId xmlns:p14="http://schemas.microsoft.com/office/powerpoint/2010/main" val="2697655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scale factor should be used to change the dimensions of triangle P into the dimensions of triangle Q?</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scale factor should be used to change the dimensions of triangle Q into the dimensions of triangle P?</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The longest side of triangle P is 5 units. What is the length of the longest side of triangle Q?</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45</a:t>
            </a:fld>
            <a:endParaRPr lang="en-US" dirty="0"/>
          </a:p>
        </p:txBody>
      </p:sp>
    </p:spTree>
    <p:extLst>
      <p:ext uri="{BB962C8B-B14F-4D97-AF65-F5344CB8AC3E}">
        <p14:creationId xmlns:p14="http://schemas.microsoft.com/office/powerpoint/2010/main" val="408349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a:t>For every one vase, there are five flowers.</a:t>
            </a:r>
          </a:p>
          <a:p>
            <a:pPr marL="171450" indent="-171450">
              <a:buFont typeface="Arial" panose="020B0604020202020204" pitchFamily="34" charset="0"/>
              <a:buChar char="•"/>
            </a:pPr>
            <a:r>
              <a:rPr lang="en-GB" i="1" dirty="0"/>
              <a:t>So for three vases, there are </a:t>
            </a:r>
            <a:r>
              <a:rPr lang="en-GB" i="1" u="sng" dirty="0"/>
              <a:t>fifteen</a:t>
            </a:r>
            <a:r>
              <a:rPr lang="en-GB" i="1" dirty="0"/>
              <a:t> flowers.</a:t>
            </a:r>
          </a:p>
          <a:p>
            <a:pPr marL="171450" indent="-171450">
              <a:buFont typeface="Arial" panose="020B0604020202020204" pitchFamily="34" charset="0"/>
              <a:buChar char="•"/>
            </a:pPr>
            <a:r>
              <a:rPr lang="en-GB" i="1" u="sng" dirty="0"/>
              <a:t>Fifteen</a:t>
            </a:r>
            <a:r>
              <a:rPr lang="en-GB" i="1" dirty="0"/>
              <a:t> is five times the size of three.</a:t>
            </a:r>
          </a:p>
        </p:txBody>
      </p:sp>
      <p:sp>
        <p:nvSpPr>
          <p:cNvPr id="4" name="Slide Number Placeholder 3"/>
          <p:cNvSpPr>
            <a:spLocks noGrp="1"/>
          </p:cNvSpPr>
          <p:nvPr>
            <p:ph type="sldNum" sz="quarter" idx="5"/>
          </p:nvPr>
        </p:nvSpPr>
        <p:spPr/>
        <p:txBody>
          <a:bodyPr/>
          <a:lstStyle/>
          <a:p>
            <a:fld id="{38B2033A-FB0F-7949-A9F0-CBC790DC54B4}" type="slidenum">
              <a:rPr lang="en-US" smtClean="0"/>
              <a:t>3</a:t>
            </a:fld>
            <a:endParaRPr lang="en-US" dirty="0"/>
          </a:p>
        </p:txBody>
      </p:sp>
    </p:spTree>
    <p:extLst>
      <p:ext uri="{BB962C8B-B14F-4D97-AF65-F5344CB8AC3E}">
        <p14:creationId xmlns:p14="http://schemas.microsoft.com/office/powerpoint/2010/main" val="2560173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scale factor has been used to change the dimensions of triangle A into the dimensions of triangle B?</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Draw a new triangle, labelled ‘C’, where:</a:t>
            </a:r>
            <a:endParaRPr lang="en-GB" sz="1200" i="0" kern="1200" dirty="0">
              <a:solidFill>
                <a:schemeClr val="tx1"/>
              </a:solidFill>
              <a:effectLst/>
              <a:latin typeface="+mn-lt"/>
              <a:ea typeface="+mn-ea"/>
              <a:cs typeface="+mn-cs"/>
            </a:endParaRPr>
          </a:p>
          <a:p>
            <a:pPr marL="288000" lvl="0" indent="0">
              <a:buFont typeface="Arial" panose="020B0604020202020204" pitchFamily="34" charset="0"/>
              <a:buNone/>
            </a:pPr>
            <a:r>
              <a:rPr lang="en-GB" sz="1200" kern="1200" dirty="0">
                <a:solidFill>
                  <a:schemeClr val="tx1"/>
                </a:solidFill>
                <a:effectLst/>
                <a:latin typeface="+mn-lt"/>
                <a:ea typeface="+mn-ea"/>
                <a:cs typeface="+mn-cs"/>
              </a:rPr>
              <a:t>dimensions of A : dimensions of C = 1 : 3</a:t>
            </a:r>
          </a:p>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46</a:t>
            </a:fld>
            <a:endParaRPr lang="en-US" dirty="0"/>
          </a:p>
        </p:txBody>
      </p:sp>
    </p:spTree>
    <p:extLst>
      <p:ext uri="{BB962C8B-B14F-4D97-AF65-F5344CB8AC3E}">
        <p14:creationId xmlns:p14="http://schemas.microsoft.com/office/powerpoint/2010/main" val="384784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47</a:t>
            </a:fld>
            <a:endParaRPr lang="en-US" dirty="0"/>
          </a:p>
        </p:txBody>
      </p:sp>
    </p:spTree>
    <p:extLst>
      <p:ext uri="{BB962C8B-B14F-4D97-AF65-F5344CB8AC3E}">
        <p14:creationId xmlns:p14="http://schemas.microsoft.com/office/powerpoint/2010/main" val="1973364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a:t>For every one vase, there are five flowers.</a:t>
            </a:r>
          </a:p>
          <a:p>
            <a:pPr marL="171450" indent="-171450">
              <a:buFont typeface="Arial" panose="020B0604020202020204" pitchFamily="34" charset="0"/>
              <a:buChar char="•"/>
            </a:pPr>
            <a:r>
              <a:rPr lang="en-GB" i="1" dirty="0"/>
              <a:t>For every five flowers, there is one vase.</a:t>
            </a:r>
          </a:p>
          <a:p>
            <a:pPr marL="171450" indent="-171450">
              <a:buFont typeface="Arial" panose="020B0604020202020204" pitchFamily="34" charset="0"/>
              <a:buChar char="•"/>
            </a:pPr>
            <a:r>
              <a:rPr lang="en-GB" i="1" dirty="0"/>
              <a:t>So, for </a:t>
            </a:r>
            <a:r>
              <a:rPr lang="en-GB" i="1" u="sng" dirty="0"/>
              <a:t>three</a:t>
            </a:r>
            <a:r>
              <a:rPr lang="en-GB" i="1" dirty="0"/>
              <a:t> vases, there are fifteen flowers.</a:t>
            </a:r>
          </a:p>
          <a:p>
            <a:pPr marL="171450" indent="-171450">
              <a:buFont typeface="Arial" panose="020B0604020202020204" pitchFamily="34" charset="0"/>
              <a:buChar char="•"/>
            </a:pPr>
            <a:r>
              <a:rPr lang="en-GB" i="1" dirty="0"/>
              <a:t>For fifteen flowers, there are </a:t>
            </a:r>
            <a:r>
              <a:rPr lang="en-GB" i="1" u="sng" dirty="0"/>
              <a:t>three</a:t>
            </a:r>
            <a:r>
              <a:rPr lang="en-GB" i="1" dirty="0"/>
              <a:t> vases.</a:t>
            </a:r>
          </a:p>
          <a:p>
            <a:pPr marL="171450" indent="-171450">
              <a:buFont typeface="Arial" panose="020B0604020202020204" pitchFamily="34" charset="0"/>
              <a:buChar char="•"/>
            </a:pPr>
            <a:r>
              <a:rPr lang="en-GB" i="1" dirty="0"/>
              <a:t>Three is one-fifth times the size of fifteen.</a:t>
            </a:r>
          </a:p>
        </p:txBody>
      </p:sp>
      <p:sp>
        <p:nvSpPr>
          <p:cNvPr id="4" name="Slide Number Placeholder 3"/>
          <p:cNvSpPr>
            <a:spLocks noGrp="1"/>
          </p:cNvSpPr>
          <p:nvPr>
            <p:ph type="sldNum" sz="quarter" idx="5"/>
          </p:nvPr>
        </p:nvSpPr>
        <p:spPr/>
        <p:txBody>
          <a:bodyPr/>
          <a:lstStyle/>
          <a:p>
            <a:fld id="{38B2033A-FB0F-7949-A9F0-CBC790DC54B4}" type="slidenum">
              <a:rPr lang="en-US" smtClean="0"/>
              <a:t>4</a:t>
            </a:fld>
            <a:endParaRPr lang="en-US" dirty="0"/>
          </a:p>
        </p:txBody>
      </p:sp>
    </p:spTree>
    <p:extLst>
      <p:ext uri="{BB962C8B-B14F-4D97-AF65-F5344CB8AC3E}">
        <p14:creationId xmlns:p14="http://schemas.microsoft.com/office/powerpoint/2010/main" val="19122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Each team in a family quiz is made up of two adults and three children. If there are twelve adults in the competition:</a:t>
            </a:r>
          </a:p>
          <a:p>
            <a:pPr marL="171450" indent="-171450">
              <a:buFont typeface="Arial" panose="020B0604020202020204" pitchFamily="34" charset="0"/>
              <a:buChar char="•"/>
            </a:pPr>
            <a:r>
              <a:rPr lang="en-GB" i="1" dirty="0"/>
              <a:t>how many children are there? </a:t>
            </a:r>
          </a:p>
          <a:p>
            <a:pPr marL="171450" indent="-171450">
              <a:buFont typeface="Arial" panose="020B0604020202020204" pitchFamily="34" charset="0"/>
              <a:buChar char="•"/>
            </a:pPr>
            <a:r>
              <a:rPr lang="en-GB" i="1" dirty="0"/>
              <a:t>how many people are there altogether (adults and children) </a:t>
            </a:r>
          </a:p>
        </p:txBody>
      </p:sp>
      <p:sp>
        <p:nvSpPr>
          <p:cNvPr id="4" name="Slide Number Placeholder 3"/>
          <p:cNvSpPr>
            <a:spLocks noGrp="1"/>
          </p:cNvSpPr>
          <p:nvPr>
            <p:ph type="sldNum" sz="quarter" idx="5"/>
          </p:nvPr>
        </p:nvSpPr>
        <p:spPr/>
        <p:txBody>
          <a:bodyPr/>
          <a:lstStyle/>
          <a:p>
            <a:fld id="{38B2033A-FB0F-7949-A9F0-CBC790DC54B4}" type="slidenum">
              <a:rPr lang="en-US" smtClean="0"/>
              <a:t>8</a:t>
            </a:fld>
            <a:endParaRPr lang="en-US" dirty="0"/>
          </a:p>
        </p:txBody>
      </p:sp>
    </p:spTree>
    <p:extLst>
      <p:ext uri="{BB962C8B-B14F-4D97-AF65-F5344CB8AC3E}">
        <p14:creationId xmlns:p14="http://schemas.microsoft.com/office/powerpoint/2010/main" val="27444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a:t>How many slices each of bread, cheese and tomato do we need to make twelve sandwiches?</a:t>
            </a:r>
          </a:p>
          <a:p>
            <a:pPr marL="171450" indent="-171450">
              <a:buFont typeface="Arial" panose="020B0604020202020204" pitchFamily="34" charset="0"/>
              <a:buChar char="•"/>
            </a:pPr>
            <a:r>
              <a:rPr lang="en-GB" i="1" dirty="0"/>
              <a:t>If we use twenty-one slices of cheese, how many slices of tomato do we need?</a:t>
            </a:r>
          </a:p>
          <a:p>
            <a:pPr marL="171450" indent="-171450">
              <a:buFont typeface="Arial" panose="020B0604020202020204" pitchFamily="34" charset="0"/>
              <a:buChar char="•"/>
            </a:pPr>
            <a:r>
              <a:rPr lang="en-GB" i="1" dirty="0"/>
              <a:t>If a loaf of bread contains twenty-six slices, how many sandwiches can we make? What else will we need?</a:t>
            </a:r>
          </a:p>
        </p:txBody>
      </p:sp>
      <p:sp>
        <p:nvSpPr>
          <p:cNvPr id="4" name="Slide Number Placeholder 3"/>
          <p:cNvSpPr>
            <a:spLocks noGrp="1"/>
          </p:cNvSpPr>
          <p:nvPr>
            <p:ph type="sldNum" sz="quarter" idx="5"/>
          </p:nvPr>
        </p:nvSpPr>
        <p:spPr/>
        <p:txBody>
          <a:bodyPr/>
          <a:lstStyle/>
          <a:p>
            <a:fld id="{38B2033A-FB0F-7949-A9F0-CBC790DC54B4}" type="slidenum">
              <a:rPr lang="en-US" smtClean="0"/>
              <a:t>9</a:t>
            </a:fld>
            <a:endParaRPr lang="en-US" dirty="0"/>
          </a:p>
        </p:txBody>
      </p:sp>
    </p:spTree>
    <p:extLst>
      <p:ext uri="{BB962C8B-B14F-4D97-AF65-F5344CB8AC3E}">
        <p14:creationId xmlns:p14="http://schemas.microsoft.com/office/powerpoint/2010/main" val="1177635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20</a:t>
            </a:fld>
            <a:endParaRPr lang="en-US" dirty="0"/>
          </a:p>
        </p:txBody>
      </p:sp>
    </p:spTree>
    <p:extLst>
      <p:ext uri="{BB962C8B-B14F-4D97-AF65-F5344CB8AC3E}">
        <p14:creationId xmlns:p14="http://schemas.microsoft.com/office/powerpoint/2010/main" val="4124092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dirty="0">
                <a:solidFill>
                  <a:schemeClr val="tx1"/>
                </a:solidFill>
                <a:effectLst/>
                <a:latin typeface="+mn-lt"/>
                <a:ea typeface="+mn-ea"/>
                <a:cs typeface="+mn-cs"/>
              </a:rPr>
              <a:t>If Megan chooses the yellow coat, there are three possible hats.</a:t>
            </a: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dirty="0">
                <a:solidFill>
                  <a:schemeClr val="tx1"/>
                </a:solidFill>
                <a:effectLst/>
                <a:latin typeface="+mn-lt"/>
                <a:ea typeface="+mn-ea"/>
                <a:cs typeface="+mn-cs"/>
              </a:rPr>
              <a:t>If Megan chooses the blue coat, there are three possible hats.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For every one coat, there are three possible hats.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There are two coats, so there are six outfits.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21</a:t>
            </a:fld>
            <a:endParaRPr lang="en-US" dirty="0"/>
          </a:p>
        </p:txBody>
      </p:sp>
    </p:spTree>
    <p:extLst>
      <p:ext uri="{BB962C8B-B14F-4D97-AF65-F5344CB8AC3E}">
        <p14:creationId xmlns:p14="http://schemas.microsoft.com/office/powerpoint/2010/main" val="2450496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Emma is making party bags.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In each bag she puts a toy and a sweet.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How many different ways can she create a party bag if she has two types of toy and four types of sweet?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dirty="0"/>
          </a:p>
        </p:txBody>
      </p:sp>
    </p:spTree>
    <p:extLst>
      <p:ext uri="{BB962C8B-B14F-4D97-AF65-F5344CB8AC3E}">
        <p14:creationId xmlns:p14="http://schemas.microsoft.com/office/powerpoint/2010/main" val="173789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27</a:t>
            </a:fld>
            <a:endParaRPr lang="en-US" dirty="0"/>
          </a:p>
        </p:txBody>
      </p:sp>
    </p:spTree>
    <p:extLst>
      <p:ext uri="{BB962C8B-B14F-4D97-AF65-F5344CB8AC3E}">
        <p14:creationId xmlns:p14="http://schemas.microsoft.com/office/powerpoint/2010/main" val="149545336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srcRect l="50000" t="8949" b="8949"/>
          <a:stretch/>
        </p:blipFill>
        <p:spPr>
          <a:xfrm>
            <a:off x="0" y="0"/>
            <a:ext cx="1066570" cy="6885384"/>
          </a:xfrm>
          <a:prstGeom prst="rect">
            <a:avLst/>
          </a:prstGeom>
        </p:spPr>
      </p:pic>
      <p:pic>
        <p:nvPicPr>
          <p:cNvPr id="16" name="Picture 15"/>
          <p:cNvPicPr>
            <a:picLocks noChangeAspect="1"/>
          </p:cNvPicPr>
          <p:nvPr userDrawn="1"/>
        </p:nvPicPr>
        <p:blipFill>
          <a:blip r:embed="rId6"/>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dirty="0"/>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dirty="0"/>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9.png"/><Relationship Id="rId2" Type="http://schemas.openxmlformats.org/officeDocument/2006/relationships/image" Target="../media/image65.png"/><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xml"/><Relationship Id="rId4" Type="http://schemas.openxmlformats.org/officeDocument/2006/relationships/image" Target="../media/image92.png"/></Relationships>
</file>

<file path=ppt/slides/_rels/slide4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95.png"/><Relationship Id="rId4" Type="http://schemas.openxmlformats.org/officeDocument/2006/relationships/image" Target="../media/image94.png"/></Relationships>
</file>

<file path=ppt/slides/_rels/slide4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2.27 Scale factors, ratio and</a:t>
            </a:r>
            <a:br>
              <a:rPr lang="en-GB" dirty="0"/>
            </a:br>
            <a:r>
              <a:rPr lang="en-GB" dirty="0"/>
              <a:t>proportional reasoning</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6</a:t>
            </a:r>
          </a:p>
        </p:txBody>
      </p:sp>
      <p:sp>
        <p:nvSpPr>
          <p:cNvPr id="8" name="Text Placeholder 7"/>
          <p:cNvSpPr>
            <a:spLocks noGrp="1"/>
          </p:cNvSpPr>
          <p:nvPr>
            <p:ph type="body" sz="quarter" idx="11"/>
          </p:nvPr>
        </p:nvSpPr>
        <p:spPr/>
        <p:txBody>
          <a:bodyPr/>
          <a:lstStyle/>
          <a:p>
            <a:r>
              <a:rPr lang="en-GB" dirty="0"/>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1:6</a:t>
            </a:r>
          </a:p>
        </p:txBody>
      </p:sp>
      <p:sp>
        <p:nvSpPr>
          <p:cNvPr id="3" name="TextBox 2">
            <a:extLst>
              <a:ext uri="{FF2B5EF4-FFF2-40B4-BE49-F238E27FC236}">
                <a16:creationId xmlns:a16="http://schemas.microsoft.com/office/drawing/2014/main" id="{EBE5B891-55E3-4DAA-92D9-B789D4C6D5AD}"/>
              </a:ext>
            </a:extLst>
          </p:cNvPr>
          <p:cNvSpPr txBox="1"/>
          <p:nvPr/>
        </p:nvSpPr>
        <p:spPr bwMode="auto">
          <a:xfrm>
            <a:off x="1595288" y="1010182"/>
            <a:ext cx="595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do we need to make 12 sandwiches?</a:t>
            </a:r>
          </a:p>
        </p:txBody>
      </p:sp>
      <p:pic>
        <p:nvPicPr>
          <p:cNvPr id="5" name="Picture 4">
            <a:extLst>
              <a:ext uri="{FF2B5EF4-FFF2-40B4-BE49-F238E27FC236}">
                <a16:creationId xmlns:a16="http://schemas.microsoft.com/office/drawing/2014/main" id="{775D4850-6D4F-43AF-AE83-7700A5CF09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15661" y="2374899"/>
            <a:ext cx="3784551" cy="3136901"/>
          </a:xfrm>
          <a:prstGeom prst="rect">
            <a:avLst/>
          </a:prstGeom>
        </p:spPr>
      </p:pic>
      <p:pic>
        <p:nvPicPr>
          <p:cNvPr id="7" name="Picture 6" descr="A close up of a logo&#10;&#10;Description automatically generated">
            <a:extLst>
              <a:ext uri="{FF2B5EF4-FFF2-40B4-BE49-F238E27FC236}">
                <a16:creationId xmlns:a16="http://schemas.microsoft.com/office/drawing/2014/main" id="{7706154A-B809-4F89-8C42-CAA74FBC9D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476609" y="2019300"/>
            <a:ext cx="2651730" cy="3517900"/>
          </a:xfrm>
          <a:prstGeom prst="rect">
            <a:avLst/>
          </a:prstGeom>
        </p:spPr>
      </p:pic>
    </p:spTree>
    <p:extLst>
      <p:ext uri="{BB962C8B-B14F-4D97-AF65-F5344CB8AC3E}">
        <p14:creationId xmlns:p14="http://schemas.microsoft.com/office/powerpoint/2010/main" val="1232432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DA5D723B-2AB2-49D3-809F-57663B547F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15661" y="2362199"/>
            <a:ext cx="3784551" cy="3162302"/>
          </a:xfrm>
          <a:prstGeom prst="rect">
            <a:avLst/>
          </a:prstGeom>
        </p:spPr>
      </p:pic>
      <p:pic>
        <p:nvPicPr>
          <p:cNvPr id="9" name="Picture 8">
            <a:extLst>
              <a:ext uri="{FF2B5EF4-FFF2-40B4-BE49-F238E27FC236}">
                <a16:creationId xmlns:a16="http://schemas.microsoft.com/office/drawing/2014/main" id="{A87F38F5-B6D9-4951-8F49-9CF74C4909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476609" y="2227711"/>
            <a:ext cx="2524391" cy="3925440"/>
          </a:xfrm>
          <a:prstGeom prst="rect">
            <a:avLst/>
          </a:prstGeom>
        </p:spPr>
      </p:pic>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1:6</a:t>
            </a:r>
          </a:p>
        </p:txBody>
      </p:sp>
      <p:sp>
        <p:nvSpPr>
          <p:cNvPr id="3" name="TextBox 2">
            <a:extLst>
              <a:ext uri="{FF2B5EF4-FFF2-40B4-BE49-F238E27FC236}">
                <a16:creationId xmlns:a16="http://schemas.microsoft.com/office/drawing/2014/main" id="{E2E0EDD7-7EF9-4182-8CA8-69BEDBCA7CA9}"/>
              </a:ext>
            </a:extLst>
          </p:cNvPr>
          <p:cNvSpPr txBox="1"/>
          <p:nvPr/>
        </p:nvSpPr>
        <p:spPr bwMode="auto">
          <a:xfrm>
            <a:off x="1754928" y="1010182"/>
            <a:ext cx="56341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If we use 21 slices of cheese,</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how many slices of tomato do we need?</a:t>
            </a:r>
          </a:p>
        </p:txBody>
      </p:sp>
    </p:spTree>
    <p:extLst>
      <p:ext uri="{BB962C8B-B14F-4D97-AF65-F5344CB8AC3E}">
        <p14:creationId xmlns:p14="http://schemas.microsoft.com/office/powerpoint/2010/main" val="1331717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1968CC06-0D76-47EC-A94C-9E711BF74D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15661" y="2461260"/>
            <a:ext cx="3784551" cy="2987040"/>
          </a:xfrm>
          <a:prstGeom prst="rect">
            <a:avLst/>
          </a:prstGeom>
        </p:spPr>
      </p:pic>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1:6</a:t>
            </a:r>
          </a:p>
        </p:txBody>
      </p:sp>
      <p:sp>
        <p:nvSpPr>
          <p:cNvPr id="5" name="TextBox 4">
            <a:extLst>
              <a:ext uri="{FF2B5EF4-FFF2-40B4-BE49-F238E27FC236}">
                <a16:creationId xmlns:a16="http://schemas.microsoft.com/office/drawing/2014/main" id="{48AC7180-87A5-4101-B681-09C3A288BE7A}"/>
              </a:ext>
            </a:extLst>
          </p:cNvPr>
          <p:cNvSpPr txBox="1"/>
          <p:nvPr/>
        </p:nvSpPr>
        <p:spPr bwMode="auto">
          <a:xfrm>
            <a:off x="332466" y="1010182"/>
            <a:ext cx="8479117"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 loaf of bread contains 26 slices.</a:t>
            </a:r>
          </a:p>
          <a:p>
            <a:pPr algn="ctr">
              <a:buClr>
                <a:srgbClr val="82CBDD"/>
              </a:buClr>
              <a:buNone/>
            </a:pPr>
            <a:r>
              <a:rPr lang="en-GB" sz="2400" dirty="0">
                <a:latin typeface="Myriad Pro Semibold" charset="0"/>
                <a:ea typeface="Myriad Pro Semibold" charset="0"/>
                <a:cs typeface="Myriad Pro Semibold" charset="0"/>
              </a:rPr>
              <a:t>How many sandwiches can we make? What else do we need?</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475601" y="1995978"/>
            <a:ext cx="2449200" cy="3477491"/>
          </a:xfrm>
          <a:prstGeom prst="rect">
            <a:avLst/>
          </a:prstGeom>
        </p:spPr>
      </p:pic>
    </p:spTree>
    <p:extLst>
      <p:ext uri="{BB962C8B-B14F-4D97-AF65-F5344CB8AC3E}">
        <p14:creationId xmlns:p14="http://schemas.microsoft.com/office/powerpoint/2010/main" val="2982323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1:7</a:t>
            </a:r>
          </a:p>
        </p:txBody>
      </p:sp>
      <p:pic>
        <p:nvPicPr>
          <p:cNvPr id="6" name="Picture 5">
            <a:extLst>
              <a:ext uri="{FF2B5EF4-FFF2-40B4-BE49-F238E27FC236}">
                <a16:creationId xmlns:a16="http://schemas.microsoft.com/office/drawing/2014/main" id="{9D4FCE44-7597-41AA-A73D-B72721C4E4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35757" y="2927225"/>
            <a:ext cx="3103771" cy="2778991"/>
          </a:xfrm>
          <a:prstGeom prst="rect">
            <a:avLst/>
          </a:prstGeom>
        </p:spPr>
      </p:pic>
      <p:sp>
        <p:nvSpPr>
          <p:cNvPr id="9" name="TextBox 8">
            <a:extLst>
              <a:ext uri="{FF2B5EF4-FFF2-40B4-BE49-F238E27FC236}">
                <a16:creationId xmlns:a16="http://schemas.microsoft.com/office/drawing/2014/main" id="{EB2A2376-CBF6-420A-BB20-62D645DAB312}"/>
              </a:ext>
            </a:extLst>
          </p:cNvPr>
          <p:cNvSpPr txBox="1"/>
          <p:nvPr/>
        </p:nvSpPr>
        <p:spPr bwMode="auto">
          <a:xfrm>
            <a:off x="1395715" y="1010182"/>
            <a:ext cx="6352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err="1">
                <a:latin typeface="Myriad Pro Semibold" charset="0"/>
                <a:ea typeface="Myriad Pro Semibold" charset="0"/>
                <a:cs typeface="Myriad Pro Semibold" charset="0"/>
              </a:rPr>
              <a:t>Yukti</a:t>
            </a:r>
            <a:r>
              <a:rPr lang="en-GB" sz="2400" dirty="0">
                <a:latin typeface="Myriad Pro Semibold" charset="0"/>
                <a:ea typeface="Myriad Pro Semibold" charset="0"/>
                <a:cs typeface="Myriad Pro Semibold" charset="0"/>
              </a:rPr>
              <a:t> puts 1 apple and 3 oranges in each bag.</a:t>
            </a:r>
          </a:p>
        </p:txBody>
      </p:sp>
      <p:sp>
        <p:nvSpPr>
          <p:cNvPr id="10" name="TextBox 9">
            <a:extLst>
              <a:ext uri="{FF2B5EF4-FFF2-40B4-BE49-F238E27FC236}">
                <a16:creationId xmlns:a16="http://schemas.microsoft.com/office/drawing/2014/main" id="{C3A1E34F-DA4E-4C21-A0B0-FF742F02E2AD}"/>
              </a:ext>
            </a:extLst>
          </p:cNvPr>
          <p:cNvSpPr txBox="1"/>
          <p:nvPr/>
        </p:nvSpPr>
        <p:spPr bwMode="auto">
          <a:xfrm>
            <a:off x="798370" y="1621196"/>
            <a:ext cx="75472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If she uses 8 apples, how many oranges must she use?</a:t>
            </a:r>
          </a:p>
        </p:txBody>
      </p:sp>
      <p:pic>
        <p:nvPicPr>
          <p:cNvPr id="8" name="Picture 7">
            <a:extLst>
              <a:ext uri="{FF2B5EF4-FFF2-40B4-BE49-F238E27FC236}">
                <a16:creationId xmlns:a16="http://schemas.microsoft.com/office/drawing/2014/main" id="{507FB591-EEDA-4AB4-91E5-B8F668DD9D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08004" y="2830715"/>
            <a:ext cx="3934449" cy="2194558"/>
          </a:xfrm>
          <a:prstGeom prst="rect">
            <a:avLst/>
          </a:prstGeom>
        </p:spPr>
      </p:pic>
      <p:grpSp>
        <p:nvGrpSpPr>
          <p:cNvPr id="5" name="Group 4"/>
          <p:cNvGrpSpPr/>
          <p:nvPr/>
        </p:nvGrpSpPr>
        <p:grpSpPr>
          <a:xfrm>
            <a:off x="2082800" y="3017520"/>
            <a:ext cx="1432560" cy="2672080"/>
            <a:chOff x="2082800" y="3017520"/>
            <a:chExt cx="1432560" cy="2672080"/>
          </a:xfrm>
        </p:grpSpPr>
        <p:sp>
          <p:nvSpPr>
            <p:cNvPr id="3" name="Rectangle 2"/>
            <p:cNvSpPr/>
            <p:nvPr/>
          </p:nvSpPr>
          <p:spPr bwMode="auto">
            <a:xfrm>
              <a:off x="2763520" y="3017520"/>
              <a:ext cx="751840" cy="18592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p:cNvSpPr/>
            <p:nvPr/>
          </p:nvSpPr>
          <p:spPr bwMode="auto">
            <a:xfrm>
              <a:off x="2082800" y="4846320"/>
              <a:ext cx="1391920" cy="8432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7" name="Rectangle 6"/>
          <p:cNvSpPr/>
          <p:nvPr/>
        </p:nvSpPr>
        <p:spPr bwMode="auto">
          <a:xfrm>
            <a:off x="7020560" y="2987040"/>
            <a:ext cx="1778000" cy="19304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9386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1:7</a:t>
            </a:r>
          </a:p>
        </p:txBody>
      </p:sp>
      <p:sp>
        <p:nvSpPr>
          <p:cNvPr id="3" name="TextBox 2">
            <a:extLst>
              <a:ext uri="{FF2B5EF4-FFF2-40B4-BE49-F238E27FC236}">
                <a16:creationId xmlns:a16="http://schemas.microsoft.com/office/drawing/2014/main" id="{47ACA134-6993-4754-A944-E52DFB899043}"/>
              </a:ext>
            </a:extLst>
          </p:cNvPr>
          <p:cNvSpPr txBox="1"/>
          <p:nvPr/>
        </p:nvSpPr>
        <p:spPr bwMode="auto">
          <a:xfrm>
            <a:off x="1395715" y="1010182"/>
            <a:ext cx="6352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err="1">
                <a:latin typeface="Myriad Pro Semibold" charset="0"/>
                <a:ea typeface="Myriad Pro Semibold" charset="0"/>
                <a:cs typeface="Myriad Pro Semibold" charset="0"/>
              </a:rPr>
              <a:t>Yukti</a:t>
            </a:r>
            <a:r>
              <a:rPr lang="en-GB" sz="2400" dirty="0">
                <a:latin typeface="Myriad Pro Semibold" charset="0"/>
                <a:ea typeface="Myriad Pro Semibold" charset="0"/>
                <a:cs typeface="Myriad Pro Semibold" charset="0"/>
              </a:rPr>
              <a:t> puts 1 apple and 3 oranges in each bag.</a:t>
            </a:r>
          </a:p>
        </p:txBody>
      </p:sp>
      <p:sp>
        <p:nvSpPr>
          <p:cNvPr id="4" name="TextBox 3">
            <a:extLst>
              <a:ext uri="{FF2B5EF4-FFF2-40B4-BE49-F238E27FC236}">
                <a16:creationId xmlns:a16="http://schemas.microsoft.com/office/drawing/2014/main" id="{3689E465-5B79-4B71-A743-DE3279C777BC}"/>
              </a:ext>
            </a:extLst>
          </p:cNvPr>
          <p:cNvSpPr txBox="1"/>
          <p:nvPr/>
        </p:nvSpPr>
        <p:spPr bwMode="auto">
          <a:xfrm>
            <a:off x="715016" y="1621196"/>
            <a:ext cx="7713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If she uses 15 oranges, how many apples must she use?</a:t>
            </a:r>
          </a:p>
        </p:txBody>
      </p:sp>
      <p:pic>
        <p:nvPicPr>
          <p:cNvPr id="8" name="Picture 7">
            <a:extLst>
              <a:ext uri="{FF2B5EF4-FFF2-40B4-BE49-F238E27FC236}">
                <a16:creationId xmlns:a16="http://schemas.microsoft.com/office/drawing/2014/main" id="{0496FE1D-0EAC-4CA6-BD8B-DA5D1B5AE2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12741" y="2276904"/>
            <a:ext cx="3949700" cy="2573744"/>
          </a:xfrm>
          <a:prstGeom prst="rect">
            <a:avLst/>
          </a:prstGeom>
        </p:spPr>
      </p:pic>
      <p:pic>
        <p:nvPicPr>
          <p:cNvPr id="7" name="Picture 6">
            <a:extLst>
              <a:ext uri="{FF2B5EF4-FFF2-40B4-BE49-F238E27FC236}">
                <a16:creationId xmlns:a16="http://schemas.microsoft.com/office/drawing/2014/main" id="{9D4FCE44-7597-41AA-A73D-B72721C4E4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5757" y="2927225"/>
            <a:ext cx="2127763" cy="1949575"/>
          </a:xfrm>
          <a:prstGeom prst="rect">
            <a:avLst/>
          </a:prstGeom>
        </p:spPr>
      </p:pic>
    </p:spTree>
    <p:extLst>
      <p:ext uri="{BB962C8B-B14F-4D97-AF65-F5344CB8AC3E}">
        <p14:creationId xmlns:p14="http://schemas.microsoft.com/office/powerpoint/2010/main" val="477196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1:7</a:t>
            </a:r>
          </a:p>
        </p:txBody>
      </p:sp>
      <p:sp>
        <p:nvSpPr>
          <p:cNvPr id="3" name="TextBox 2">
            <a:extLst>
              <a:ext uri="{FF2B5EF4-FFF2-40B4-BE49-F238E27FC236}">
                <a16:creationId xmlns:a16="http://schemas.microsoft.com/office/drawing/2014/main" id="{A388F7BF-6B92-46B0-ACD2-60A3CF7A2C9B}"/>
              </a:ext>
            </a:extLst>
          </p:cNvPr>
          <p:cNvSpPr txBox="1"/>
          <p:nvPr/>
        </p:nvSpPr>
        <p:spPr bwMode="auto">
          <a:xfrm>
            <a:off x="504263" y="1621196"/>
            <a:ext cx="8135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apples if there are 20 pieces of fruit altogether?</a:t>
            </a:r>
          </a:p>
        </p:txBody>
      </p:sp>
      <p:sp>
        <p:nvSpPr>
          <p:cNvPr id="6" name="TextBox 5">
            <a:extLst>
              <a:ext uri="{FF2B5EF4-FFF2-40B4-BE49-F238E27FC236}">
                <a16:creationId xmlns:a16="http://schemas.microsoft.com/office/drawing/2014/main" id="{0E0D07F5-18F4-48F3-B8A5-8A47472418BE}"/>
              </a:ext>
            </a:extLst>
          </p:cNvPr>
          <p:cNvSpPr txBox="1"/>
          <p:nvPr/>
        </p:nvSpPr>
        <p:spPr bwMode="auto">
          <a:xfrm>
            <a:off x="1395715" y="1010182"/>
            <a:ext cx="6352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err="1">
                <a:latin typeface="Myriad Pro Semibold" charset="0"/>
                <a:ea typeface="Myriad Pro Semibold" charset="0"/>
                <a:cs typeface="Myriad Pro Semibold" charset="0"/>
              </a:rPr>
              <a:t>Yukti</a:t>
            </a:r>
            <a:r>
              <a:rPr lang="en-GB" sz="2400" dirty="0">
                <a:latin typeface="Myriad Pro Semibold" charset="0"/>
                <a:ea typeface="Myriad Pro Semibold" charset="0"/>
                <a:cs typeface="Myriad Pro Semibold" charset="0"/>
              </a:rPr>
              <a:t> puts 1 apple and 3 oranges in each bag.</a:t>
            </a:r>
          </a:p>
        </p:txBody>
      </p:sp>
      <p:pic>
        <p:nvPicPr>
          <p:cNvPr id="9" name="Picture 8">
            <a:extLst>
              <a:ext uri="{FF2B5EF4-FFF2-40B4-BE49-F238E27FC236}">
                <a16:creationId xmlns:a16="http://schemas.microsoft.com/office/drawing/2014/main" id="{9D4FCE44-7597-41AA-A73D-B72721C4E4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35757" y="2927225"/>
            <a:ext cx="2127763" cy="1949575"/>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86265" y="2278153"/>
            <a:ext cx="4500569" cy="3628681"/>
          </a:xfrm>
          <a:prstGeom prst="rect">
            <a:avLst/>
          </a:prstGeom>
        </p:spPr>
      </p:pic>
    </p:spTree>
    <p:extLst>
      <p:ext uri="{BB962C8B-B14F-4D97-AF65-F5344CB8AC3E}">
        <p14:creationId xmlns:p14="http://schemas.microsoft.com/office/powerpoint/2010/main" val="2079706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1:7</a:t>
            </a:r>
          </a:p>
        </p:txBody>
      </p:sp>
      <p:sp>
        <p:nvSpPr>
          <p:cNvPr id="3" name="TextBox 2">
            <a:extLst>
              <a:ext uri="{FF2B5EF4-FFF2-40B4-BE49-F238E27FC236}">
                <a16:creationId xmlns:a16="http://schemas.microsoft.com/office/drawing/2014/main" id="{327E51C1-9F29-49A7-A62F-F69534DE4AFF}"/>
              </a:ext>
            </a:extLst>
          </p:cNvPr>
          <p:cNvSpPr txBox="1"/>
          <p:nvPr/>
        </p:nvSpPr>
        <p:spPr bwMode="auto">
          <a:xfrm>
            <a:off x="2578922" y="1010182"/>
            <a:ext cx="39861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Ingredients for </a:t>
            </a:r>
            <a:r>
              <a:rPr lang="en-GB" sz="2400" dirty="0">
                <a:solidFill>
                  <a:srgbClr val="FF0000"/>
                </a:solidFill>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 smoothies.</a:t>
            </a:r>
          </a:p>
        </p:txBody>
      </p:sp>
      <p:sp>
        <p:nvSpPr>
          <p:cNvPr id="6" name="TextBox 5">
            <a:extLst>
              <a:ext uri="{FF2B5EF4-FFF2-40B4-BE49-F238E27FC236}">
                <a16:creationId xmlns:a16="http://schemas.microsoft.com/office/drawing/2014/main" id="{00B5A81B-D9EF-4ABB-9B27-7343E7AA95DA}"/>
              </a:ext>
            </a:extLst>
          </p:cNvPr>
          <p:cNvSpPr txBox="1"/>
          <p:nvPr/>
        </p:nvSpPr>
        <p:spPr bwMode="auto">
          <a:xfrm>
            <a:off x="2123316" y="1010182"/>
            <a:ext cx="5761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do you need to make </a:t>
            </a:r>
            <a:r>
              <a:rPr lang="en-GB" sz="2400" dirty="0">
                <a:solidFill>
                  <a:srgbClr val="FF0000"/>
                </a:solidFill>
                <a:latin typeface="Myriad Pro Semibold" charset="0"/>
                <a:ea typeface="Myriad Pro Semibold" charset="0"/>
                <a:cs typeface="Myriad Pro Semibold" charset="0"/>
              </a:rPr>
              <a:t>4</a:t>
            </a:r>
            <a:r>
              <a:rPr lang="en-GB" sz="2400" dirty="0">
                <a:latin typeface="Myriad Pro Semibold" charset="0"/>
                <a:ea typeface="Myriad Pro Semibold" charset="0"/>
                <a:cs typeface="Myriad Pro Semibold" charset="0"/>
              </a:rPr>
              <a:t> smoothies?</a:t>
            </a:r>
          </a:p>
        </p:txBody>
      </p:sp>
      <p:sp>
        <p:nvSpPr>
          <p:cNvPr id="7" name="TextBox 6">
            <a:extLst>
              <a:ext uri="{FF2B5EF4-FFF2-40B4-BE49-F238E27FC236}">
                <a16:creationId xmlns:a16="http://schemas.microsoft.com/office/drawing/2014/main" id="{5F0453DB-D53F-4F58-B07B-2943D2C97591}"/>
              </a:ext>
            </a:extLst>
          </p:cNvPr>
          <p:cNvSpPr txBox="1"/>
          <p:nvPr/>
        </p:nvSpPr>
        <p:spPr bwMode="auto">
          <a:xfrm>
            <a:off x="1748314" y="1010182"/>
            <a:ext cx="5952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do you need to make </a:t>
            </a:r>
            <a:r>
              <a:rPr lang="en-GB" sz="2400" dirty="0">
                <a:solidFill>
                  <a:srgbClr val="FF0000"/>
                </a:solidFill>
                <a:latin typeface="Myriad Pro Semibold" charset="0"/>
                <a:ea typeface="Myriad Pro Semibold" charset="0"/>
                <a:cs typeface="Myriad Pro Semibold" charset="0"/>
              </a:rPr>
              <a:t>20</a:t>
            </a:r>
            <a:r>
              <a:rPr lang="en-GB" sz="2400" dirty="0">
                <a:latin typeface="Myriad Pro Semibold" charset="0"/>
                <a:ea typeface="Myriad Pro Semibold" charset="0"/>
                <a:cs typeface="Myriad Pro Semibold" charset="0"/>
              </a:rPr>
              <a:t> smoothies?</a:t>
            </a:r>
          </a:p>
        </p:txBody>
      </p:sp>
      <p:pic>
        <p:nvPicPr>
          <p:cNvPr id="9" name="Picture 8" descr="A picture containing electronics&#10;&#10;Description automatically generated">
            <a:extLst>
              <a:ext uri="{FF2B5EF4-FFF2-40B4-BE49-F238E27FC236}">
                <a16:creationId xmlns:a16="http://schemas.microsoft.com/office/drawing/2014/main" id="{4D81443B-77F9-4122-9B33-EFF75C781C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249052" y="1511510"/>
            <a:ext cx="6645896" cy="4698580"/>
          </a:xfrm>
          <a:prstGeom prst="rect">
            <a:avLst/>
          </a:prstGeom>
        </p:spPr>
      </p:pic>
      <p:grpSp>
        <p:nvGrpSpPr>
          <p:cNvPr id="8" name="Group 7"/>
          <p:cNvGrpSpPr/>
          <p:nvPr/>
        </p:nvGrpSpPr>
        <p:grpSpPr>
          <a:xfrm>
            <a:off x="4300538" y="1471613"/>
            <a:ext cx="1643063" cy="4000500"/>
            <a:chOff x="4300538" y="1471613"/>
            <a:chExt cx="1643063" cy="4000500"/>
          </a:xfrm>
        </p:grpSpPr>
        <p:sp>
          <p:nvSpPr>
            <p:cNvPr id="4" name="Rectangle 3"/>
            <p:cNvSpPr/>
            <p:nvPr/>
          </p:nvSpPr>
          <p:spPr bwMode="auto">
            <a:xfrm>
              <a:off x="4300538" y="1471613"/>
              <a:ext cx="1328737" cy="8001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p:cNvSpPr/>
            <p:nvPr/>
          </p:nvSpPr>
          <p:spPr bwMode="auto">
            <a:xfrm>
              <a:off x="5024439" y="2266951"/>
              <a:ext cx="919162" cy="320516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4" name="Group 13"/>
          <p:cNvGrpSpPr/>
          <p:nvPr/>
        </p:nvGrpSpPr>
        <p:grpSpPr>
          <a:xfrm>
            <a:off x="4410076" y="2276476"/>
            <a:ext cx="3371850" cy="3995736"/>
            <a:chOff x="4410076" y="2276476"/>
            <a:chExt cx="3371850" cy="3995736"/>
          </a:xfrm>
        </p:grpSpPr>
        <p:sp>
          <p:nvSpPr>
            <p:cNvPr id="12" name="Rectangle 11"/>
            <p:cNvSpPr/>
            <p:nvPr/>
          </p:nvSpPr>
          <p:spPr bwMode="auto">
            <a:xfrm>
              <a:off x="4410076" y="5353049"/>
              <a:ext cx="3276599" cy="91916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p:cNvSpPr/>
            <p:nvPr/>
          </p:nvSpPr>
          <p:spPr bwMode="auto">
            <a:xfrm>
              <a:off x="6862764" y="2276476"/>
              <a:ext cx="919162" cy="320516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17212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1:7</a:t>
            </a:r>
          </a:p>
        </p:txBody>
      </p:sp>
      <p:sp>
        <p:nvSpPr>
          <p:cNvPr id="3" name="TextBox 2">
            <a:extLst>
              <a:ext uri="{FF2B5EF4-FFF2-40B4-BE49-F238E27FC236}">
                <a16:creationId xmlns:a16="http://schemas.microsoft.com/office/drawing/2014/main" id="{9D91BDAC-3EA5-4972-947F-3878050F16D5}"/>
              </a:ext>
            </a:extLst>
          </p:cNvPr>
          <p:cNvSpPr txBox="1"/>
          <p:nvPr/>
        </p:nvSpPr>
        <p:spPr bwMode="auto">
          <a:xfrm>
            <a:off x="1843917" y="1010182"/>
            <a:ext cx="5761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do you need to make 1 smoothie?</a:t>
            </a:r>
          </a:p>
        </p:txBody>
      </p:sp>
      <p:pic>
        <p:nvPicPr>
          <p:cNvPr id="6" name="Picture 5" descr="A close up of a keyboard&#10;&#10;Description automatically generated">
            <a:extLst>
              <a:ext uri="{FF2B5EF4-FFF2-40B4-BE49-F238E27FC236}">
                <a16:creationId xmlns:a16="http://schemas.microsoft.com/office/drawing/2014/main" id="{77AC2694-6E73-43D3-84B5-20D7E054E5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83830" y="1890129"/>
            <a:ext cx="4776340" cy="3808244"/>
          </a:xfrm>
          <a:prstGeom prst="rect">
            <a:avLst/>
          </a:prstGeom>
        </p:spPr>
      </p:pic>
    </p:spTree>
    <p:extLst>
      <p:ext uri="{BB962C8B-B14F-4D97-AF65-F5344CB8AC3E}">
        <p14:creationId xmlns:p14="http://schemas.microsoft.com/office/powerpoint/2010/main" val="11651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1E0D87-BC3B-4D20-B505-3985EC72CB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15182" y="2451993"/>
            <a:ext cx="5713637" cy="2237063"/>
          </a:xfrm>
          <a:prstGeom prst="rect">
            <a:avLst/>
          </a:prstGeom>
        </p:spPr>
      </p:pic>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1:7</a:t>
            </a:r>
          </a:p>
        </p:txBody>
      </p:sp>
      <p:sp>
        <p:nvSpPr>
          <p:cNvPr id="3" name="TextBox 2">
            <a:extLst>
              <a:ext uri="{FF2B5EF4-FFF2-40B4-BE49-F238E27FC236}">
                <a16:creationId xmlns:a16="http://schemas.microsoft.com/office/drawing/2014/main" id="{0EB5E7F6-1786-4121-BDE7-A12ABA64BC0E}"/>
              </a:ext>
            </a:extLst>
          </p:cNvPr>
          <p:cNvSpPr txBox="1"/>
          <p:nvPr/>
        </p:nvSpPr>
        <p:spPr bwMode="auto">
          <a:xfrm>
            <a:off x="2052832" y="1010182"/>
            <a:ext cx="53432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If you use 1 litre of yoghurt,</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how many strawberries will you need?</a:t>
            </a:r>
          </a:p>
        </p:txBody>
      </p:sp>
    </p:spTree>
    <p:extLst>
      <p:ext uri="{BB962C8B-B14F-4D97-AF65-F5344CB8AC3E}">
        <p14:creationId xmlns:p14="http://schemas.microsoft.com/office/powerpoint/2010/main" val="307225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571" y="3970800"/>
            <a:ext cx="6748857" cy="2286198"/>
          </a:xfrm>
          <a:prstGeom prst="rect">
            <a:avLst/>
          </a:prstGeom>
        </p:spPr>
      </p:pic>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2:1–2:2</a:t>
            </a:r>
          </a:p>
        </p:txBody>
      </p:sp>
      <p:pic>
        <p:nvPicPr>
          <p:cNvPr id="12" name="Picture 11">
            <a:extLst>
              <a:ext uri="{FF2B5EF4-FFF2-40B4-BE49-F238E27FC236}">
                <a16:creationId xmlns:a16="http://schemas.microsoft.com/office/drawing/2014/main" id="{75E28877-4B84-4DA2-ADAC-167E1553E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184" y="944805"/>
            <a:ext cx="511091" cy="641275"/>
          </a:xfrm>
          <a:prstGeom prst="rect">
            <a:avLst/>
          </a:prstGeom>
        </p:spPr>
      </p:pic>
      <p:pic>
        <p:nvPicPr>
          <p:cNvPr id="14" name="Picture 13" descr="A close up of a logo&#10;&#10;Description automatically generated">
            <a:extLst>
              <a:ext uri="{FF2B5EF4-FFF2-40B4-BE49-F238E27FC236}">
                <a16:creationId xmlns:a16="http://schemas.microsoft.com/office/drawing/2014/main" id="{AE38C1A7-C584-4EB8-972D-CB7D91EFC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3806" y="1137670"/>
            <a:ext cx="491805" cy="448410"/>
          </a:xfrm>
          <a:prstGeom prst="rect">
            <a:avLst/>
          </a:prstGeom>
        </p:spPr>
      </p:pic>
      <p:pic>
        <p:nvPicPr>
          <p:cNvPr id="16" name="Picture 15">
            <a:extLst>
              <a:ext uri="{FF2B5EF4-FFF2-40B4-BE49-F238E27FC236}">
                <a16:creationId xmlns:a16="http://schemas.microsoft.com/office/drawing/2014/main" id="{13196BBA-22F5-4276-8452-077D1144CC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5585" y="1065346"/>
            <a:ext cx="670204" cy="520734"/>
          </a:xfrm>
          <a:prstGeom prst="rect">
            <a:avLst/>
          </a:prstGeom>
        </p:spPr>
      </p:pic>
      <p:pic>
        <p:nvPicPr>
          <p:cNvPr id="19" name="Picture 18">
            <a:extLst>
              <a:ext uri="{FF2B5EF4-FFF2-40B4-BE49-F238E27FC236}">
                <a16:creationId xmlns:a16="http://schemas.microsoft.com/office/drawing/2014/main" id="{AC031F2B-129B-43A5-9D39-52EC49B99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068" y="2893098"/>
            <a:ext cx="511091" cy="641275"/>
          </a:xfrm>
          <a:prstGeom prst="rect">
            <a:avLst/>
          </a:prstGeom>
        </p:spPr>
      </p:pic>
      <p:pic>
        <p:nvPicPr>
          <p:cNvPr id="20" name="Picture 19" descr="A picture containing object&#10;&#10;Description automatically generated">
            <a:extLst>
              <a:ext uri="{FF2B5EF4-FFF2-40B4-BE49-F238E27FC236}">
                <a16:creationId xmlns:a16="http://schemas.microsoft.com/office/drawing/2014/main" id="{5A7EB1AE-92AB-4AC7-82A6-BCF6B5CFEE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330" y="1887304"/>
            <a:ext cx="1248798" cy="1677921"/>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4D30EBD0-5DEC-442F-890A-A920C00F43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6288" y="1887304"/>
            <a:ext cx="1248798" cy="1677921"/>
          </a:xfrm>
          <a:prstGeom prst="rect">
            <a:avLst/>
          </a:prstGeom>
        </p:spPr>
      </p:pic>
      <p:pic>
        <p:nvPicPr>
          <p:cNvPr id="23" name="Picture 22" descr="A picture containing object&#10;&#10;Description automatically generated">
            <a:extLst>
              <a:ext uri="{FF2B5EF4-FFF2-40B4-BE49-F238E27FC236}">
                <a16:creationId xmlns:a16="http://schemas.microsoft.com/office/drawing/2014/main" id="{68D25984-564A-49B0-B8F1-C39FF98CE2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330" y="1887304"/>
            <a:ext cx="1248798" cy="1677921"/>
          </a:xfrm>
          <a:prstGeom prst="rect">
            <a:avLst/>
          </a:prstGeom>
        </p:spPr>
      </p:pic>
      <p:sp>
        <p:nvSpPr>
          <p:cNvPr id="24" name="Rectangle 23">
            <a:extLst>
              <a:ext uri="{FF2B5EF4-FFF2-40B4-BE49-F238E27FC236}">
                <a16:creationId xmlns:a16="http://schemas.microsoft.com/office/drawing/2014/main" id="{C547DE1B-1B5B-4675-B03A-2B19BFEB7114}"/>
              </a:ext>
            </a:extLst>
          </p:cNvPr>
          <p:cNvSpPr/>
          <p:nvPr/>
        </p:nvSpPr>
        <p:spPr bwMode="auto">
          <a:xfrm>
            <a:off x="2442424" y="1833960"/>
            <a:ext cx="1440497" cy="1920240"/>
          </a:xfrm>
          <a:prstGeom prst="rect">
            <a:avLst/>
          </a:prstGeom>
          <a:solidFill>
            <a:srgbClr val="FFFFFF">
              <a:alpha val="74902"/>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8" name="Picture 17" descr="A picture containing object&#10;&#10;Description automatically generated">
            <a:extLst>
              <a:ext uri="{FF2B5EF4-FFF2-40B4-BE49-F238E27FC236}">
                <a16:creationId xmlns:a16="http://schemas.microsoft.com/office/drawing/2014/main" id="{77000BEF-A1A5-46F0-A5CF-10F6200DF4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5309" y="1887304"/>
            <a:ext cx="1248798" cy="1677921"/>
          </a:xfrm>
          <a:prstGeom prst="rect">
            <a:avLst/>
          </a:prstGeom>
        </p:spPr>
      </p:pic>
      <p:pic>
        <p:nvPicPr>
          <p:cNvPr id="25" name="Picture 24">
            <a:extLst>
              <a:ext uri="{FF2B5EF4-FFF2-40B4-BE49-F238E27FC236}">
                <a16:creationId xmlns:a16="http://schemas.microsoft.com/office/drawing/2014/main" id="{0616FB02-FAF5-4BBB-8C4A-78D429423D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93047" y="2984715"/>
            <a:ext cx="511091" cy="465993"/>
          </a:xfrm>
          <a:prstGeom prst="rect">
            <a:avLst/>
          </a:prstGeom>
        </p:spPr>
      </p:pic>
      <p:pic>
        <p:nvPicPr>
          <p:cNvPr id="28" name="Picture 27">
            <a:extLst>
              <a:ext uri="{FF2B5EF4-FFF2-40B4-BE49-F238E27FC236}">
                <a16:creationId xmlns:a16="http://schemas.microsoft.com/office/drawing/2014/main" id="{2EDCE422-871A-449A-AF37-30AE7C0A4D1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54020" y="3019145"/>
            <a:ext cx="670204" cy="520734"/>
          </a:xfrm>
          <a:prstGeom prst="rect">
            <a:avLst/>
          </a:prstGeom>
        </p:spPr>
      </p:pic>
      <p:sp>
        <p:nvSpPr>
          <p:cNvPr id="29" name="Rectangle 28">
            <a:extLst>
              <a:ext uri="{FF2B5EF4-FFF2-40B4-BE49-F238E27FC236}">
                <a16:creationId xmlns:a16="http://schemas.microsoft.com/office/drawing/2014/main" id="{3842F9E6-A0C6-4881-80F1-108030785362}"/>
              </a:ext>
            </a:extLst>
          </p:cNvPr>
          <p:cNvSpPr/>
          <p:nvPr/>
        </p:nvSpPr>
        <p:spPr bwMode="auto">
          <a:xfrm>
            <a:off x="3790309" y="1829920"/>
            <a:ext cx="1440497" cy="1920240"/>
          </a:xfrm>
          <a:prstGeom prst="rect">
            <a:avLst/>
          </a:prstGeom>
          <a:solidFill>
            <a:srgbClr val="FFFFFF">
              <a:alpha val="74902"/>
            </a:srgb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0" name="Picture 29" descr="A picture containing object&#10;&#10;Description automatically generated">
            <a:extLst>
              <a:ext uri="{FF2B5EF4-FFF2-40B4-BE49-F238E27FC236}">
                <a16:creationId xmlns:a16="http://schemas.microsoft.com/office/drawing/2014/main" id="{2FAAF3AF-F413-4055-AB11-F7A4FCA8ED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5309" y="1887304"/>
            <a:ext cx="1248798" cy="1677921"/>
          </a:xfrm>
          <a:prstGeom prst="rect">
            <a:avLst/>
          </a:prstGeom>
        </p:spPr>
      </p:pic>
      <p:pic>
        <p:nvPicPr>
          <p:cNvPr id="32" name="Picture 31" descr="A close up of a logo&#10;&#10;Description automatically generated">
            <a:extLst>
              <a:ext uri="{FF2B5EF4-FFF2-40B4-BE49-F238E27FC236}">
                <a16:creationId xmlns:a16="http://schemas.microsoft.com/office/drawing/2014/main" id="{0230EC72-9569-4316-9FFD-BEA626F045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3419" y="4799717"/>
            <a:ext cx="536494" cy="646232"/>
          </a:xfrm>
          <a:prstGeom prst="rect">
            <a:avLst/>
          </a:prstGeom>
        </p:spPr>
      </p:pic>
      <p:pic>
        <p:nvPicPr>
          <p:cNvPr id="33" name="Picture 32" descr="A close up of a logo&#10;&#10;Description automatically generated">
            <a:extLst>
              <a:ext uri="{FF2B5EF4-FFF2-40B4-BE49-F238E27FC236}">
                <a16:creationId xmlns:a16="http://schemas.microsoft.com/office/drawing/2014/main" id="{C616873D-8B70-4C79-91D7-D9411D07BA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1038" y="5206730"/>
            <a:ext cx="536494" cy="646232"/>
          </a:xfrm>
          <a:prstGeom prst="rect">
            <a:avLst/>
          </a:prstGeom>
        </p:spPr>
      </p:pic>
      <p:pic>
        <p:nvPicPr>
          <p:cNvPr id="34" name="Picture 33" descr="A close up of a logo&#10;&#10;Description automatically generated">
            <a:extLst>
              <a:ext uri="{FF2B5EF4-FFF2-40B4-BE49-F238E27FC236}">
                <a16:creationId xmlns:a16="http://schemas.microsoft.com/office/drawing/2014/main" id="{BE1DA9B6-9A40-4F70-AE77-01D778E042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31038" y="5627981"/>
            <a:ext cx="536494" cy="646232"/>
          </a:xfrm>
          <a:prstGeom prst="rect">
            <a:avLst/>
          </a:prstGeom>
        </p:spPr>
      </p:pic>
    </p:spTree>
    <p:extLst>
      <p:ext uri="{BB962C8B-B14F-4D97-AF65-F5344CB8AC3E}">
        <p14:creationId xmlns:p14="http://schemas.microsoft.com/office/powerpoint/2010/main" val="317314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fill="hold" nodeType="clickEffect">
                                  <p:stCondLst>
                                    <p:cond delay="0"/>
                                  </p:stCondLst>
                                  <p:childTnLst>
                                    <p:animMotion origin="layout" path="M -0.00035 1.48148E-6 C -0.00035 -0.07292 -0.00556 -0.10347 -0.01077 -0.13496 C -0.01597 -0.16621 -0.02257 -0.17593 -0.0316 -0.18935 C -0.04323 -0.20718 -0.05573 -0.21621 -0.07708 -0.23681 C -0.10764 -0.26204 -0.17379 -0.29769 -0.15226 -0.28426 " pathEditMode="relative" rAng="0" ptsTypes="AAAAA">
                                      <p:cBhvr>
                                        <p:cTn id="6" dur="1500" fill="hold"/>
                                        <p:tgtEl>
                                          <p:spTgt spid="19"/>
                                        </p:tgtEl>
                                        <p:attrNameLst>
                                          <p:attrName>ppt_x</p:attrName>
                                          <p:attrName>ppt_y</p:attrName>
                                        </p:attrNameLst>
                                      </p:cBhvr>
                                      <p:rCtr x="-7813" y="-14352"/>
                                    </p:animMotion>
                                  </p:childTnLst>
                                </p:cTn>
                              </p:par>
                            </p:childTnLst>
                          </p:cTn>
                        </p:par>
                        <p:par>
                          <p:cTn id="7" fill="hold">
                            <p:stCondLst>
                              <p:cond delay="1500"/>
                            </p:stCondLst>
                            <p:childTnLst>
                              <p:par>
                                <p:cTn id="8" presetID="1" presetClass="exit" presetSubtype="0" fill="hold" nodeType="afterEffect">
                                  <p:stCondLst>
                                    <p:cond delay="0"/>
                                  </p:stCondLst>
                                  <p:childTnLst>
                                    <p:set>
                                      <p:cBhvr>
                                        <p:cTn id="9" dur="1" fill="hold">
                                          <p:stCondLst>
                                            <p:cond delay="0"/>
                                          </p:stCondLst>
                                        </p:cTn>
                                        <p:tgtEl>
                                          <p:spTgt spid="19"/>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63" presetClass="path" presetSubtype="0" accel="50000" fill="hold" nodeType="withEffect">
                                  <p:stCondLst>
                                    <p:cond delay="0"/>
                                  </p:stCondLst>
                                  <p:childTnLst>
                                    <p:animMotion origin="layout" path="M 1.11111E-6 -3.7037E-6 L 0.16007 -0.00023 " pathEditMode="relative" rAng="0" ptsTypes="AA">
                                      <p:cBhvr>
                                        <p:cTn id="26" dur="1500" fill="hold"/>
                                        <p:tgtEl>
                                          <p:spTgt spid="23"/>
                                        </p:tgtEl>
                                        <p:attrNameLst>
                                          <p:attrName>ppt_x</p:attrName>
                                          <p:attrName>ppt_y</p:attrName>
                                        </p:attrNameLst>
                                      </p:cBhvr>
                                      <p:rCtr x="8003" y="-23"/>
                                    </p:animMotion>
                                  </p:childTnLst>
                                </p:cTn>
                              </p:par>
                            </p:childTnLst>
                          </p:cTn>
                        </p:par>
                        <p:par>
                          <p:cTn id="27" fill="hold">
                            <p:stCondLst>
                              <p:cond delay="1500"/>
                            </p:stCondLst>
                            <p:childTnLst>
                              <p:par>
                                <p:cTn id="28" presetID="1" presetClass="exit" presetSubtype="0" fill="hold" nodeType="afterEffect">
                                  <p:stCondLst>
                                    <p:cond delay="0"/>
                                  </p:stCondLst>
                                  <p:childTnLst>
                                    <p:set>
                                      <p:cBhvr>
                                        <p:cTn id="29" dur="1" fill="hold">
                                          <p:stCondLst>
                                            <p:cond delay="0"/>
                                          </p:stCondLst>
                                        </p:cTn>
                                        <p:tgtEl>
                                          <p:spTgt spid="23"/>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2500"/>
                            </p:stCondLst>
                            <p:childTnLst>
                              <p:par>
                                <p:cTn id="37" presetID="44" presetClass="path" presetSubtype="0" accel="50000" fill="hold" nodeType="afterEffect">
                                  <p:stCondLst>
                                    <p:cond delay="0"/>
                                  </p:stCondLst>
                                  <p:childTnLst>
                                    <p:animMotion origin="layout" path="M 3.05556E-6 -1.48148E-6 C 3.05556E-6 -0.06921 -0.00538 -0.09815 -0.01059 -0.12778 C -0.0158 -0.15741 -0.0224 -0.16667 -0.0316 -0.1794 C -0.04323 -0.19629 -0.05591 -0.20486 -0.07743 -0.2243 C -0.10816 -0.24815 -0.17483 -0.28194 -0.15313 -0.26921 " pathEditMode="relative" rAng="0" ptsTypes="AAAAA">
                                      <p:cBhvr>
                                        <p:cTn id="38" dur="1500" fill="hold"/>
                                        <p:tgtEl>
                                          <p:spTgt spid="25"/>
                                        </p:tgtEl>
                                        <p:attrNameLst>
                                          <p:attrName>ppt_x</p:attrName>
                                          <p:attrName>ppt_y</p:attrName>
                                        </p:attrNameLst>
                                      </p:cBhvr>
                                      <p:rCtr x="-7882" y="-13611"/>
                                    </p:animMotion>
                                  </p:childTnLst>
                                </p:cTn>
                              </p:par>
                            </p:childTnLst>
                          </p:cTn>
                        </p:par>
                        <p:par>
                          <p:cTn id="39" fill="hold">
                            <p:stCondLst>
                              <p:cond delay="4000"/>
                            </p:stCondLst>
                            <p:childTnLst>
                              <p:par>
                                <p:cTn id="40" presetID="1" presetClass="exit" presetSubtype="0" fill="hold" nodeType="afterEffect">
                                  <p:stCondLst>
                                    <p:cond delay="0"/>
                                  </p:stCondLst>
                                  <p:childTnLst>
                                    <p:set>
                                      <p:cBhvr>
                                        <p:cTn id="41" dur="1" fill="hold">
                                          <p:stCondLst>
                                            <p:cond delay="0"/>
                                          </p:stCondLst>
                                        </p:cTn>
                                        <p:tgtEl>
                                          <p:spTgt spid="25"/>
                                        </p:tgtEl>
                                        <p:attrNameLst>
                                          <p:attrName>style.visibility</p:attrName>
                                        </p:attrNameLst>
                                      </p:cBhvr>
                                      <p:to>
                                        <p:strVal val="hidden"/>
                                      </p:to>
                                    </p:set>
                                  </p:childTnLst>
                                </p:cTn>
                              </p:par>
                            </p:childTnLst>
                          </p:cTn>
                        </p:par>
                        <p:par>
                          <p:cTn id="42" fill="hold">
                            <p:stCondLst>
                              <p:cond delay="4000"/>
                            </p:stCondLst>
                            <p:childTnLst>
                              <p:par>
                                <p:cTn id="43" presetID="1"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0"/>
                                        </p:tgtEl>
                                        <p:attrNameLst>
                                          <p:attrName>style.visibility</p:attrName>
                                        </p:attrNameLst>
                                      </p:cBhvr>
                                      <p:to>
                                        <p:strVal val="visible"/>
                                      </p:to>
                                    </p:set>
                                  </p:childTnLst>
                                </p:cTn>
                              </p:par>
                              <p:par>
                                <p:cTn id="58" presetID="63" presetClass="path" presetSubtype="0" accel="50000" decel="50000" fill="hold" nodeType="withEffect">
                                  <p:stCondLst>
                                    <p:cond delay="0"/>
                                  </p:stCondLst>
                                  <p:childTnLst>
                                    <p:animMotion origin="layout" path="M -1.11111E-6 -3.7037E-6 L 0.15972 0.00024 " pathEditMode="relative" rAng="0" ptsTypes="AA">
                                      <p:cBhvr>
                                        <p:cTn id="59" dur="2000" fill="hold"/>
                                        <p:tgtEl>
                                          <p:spTgt spid="30"/>
                                        </p:tgtEl>
                                        <p:attrNameLst>
                                          <p:attrName>ppt_x</p:attrName>
                                          <p:attrName>ppt_y</p:attrName>
                                        </p:attrNameLst>
                                      </p:cBhvr>
                                      <p:rCtr x="7986" y="0"/>
                                    </p:animMotion>
                                  </p:childTnLst>
                                </p:cTn>
                              </p:par>
                            </p:childTnLst>
                          </p:cTn>
                        </p:par>
                        <p:par>
                          <p:cTn id="60" fill="hold">
                            <p:stCondLst>
                              <p:cond delay="2000"/>
                            </p:stCondLst>
                            <p:childTnLst>
                              <p:par>
                                <p:cTn id="61" presetID="1" presetClass="exit" presetSubtype="0" fill="hold" nodeType="afterEffect">
                                  <p:stCondLst>
                                    <p:cond delay="0"/>
                                  </p:stCondLst>
                                  <p:childTnLst>
                                    <p:set>
                                      <p:cBhvr>
                                        <p:cTn id="62" dur="1" fill="hold">
                                          <p:stCondLst>
                                            <p:cond delay="0"/>
                                          </p:stCondLst>
                                        </p:cTn>
                                        <p:tgtEl>
                                          <p:spTgt spid="30"/>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par>
                          <p:cTn id="69" fill="hold">
                            <p:stCondLst>
                              <p:cond delay="2500"/>
                            </p:stCondLst>
                            <p:childTnLst>
                              <p:par>
                                <p:cTn id="70" presetID="44" presetClass="path" presetSubtype="0" accel="50000" fill="hold" nodeType="afterEffect">
                                  <p:stCondLst>
                                    <p:cond delay="0"/>
                                  </p:stCondLst>
                                  <p:childTnLst>
                                    <p:animMotion origin="layout" path="M -3.61111E-6 -7.40741E-7 C -3.61111E-6 -0.07338 -0.00573 -0.10393 -0.01111 -0.13542 C -0.01649 -0.16667 -0.02343 -0.17662 -0.03298 -0.19005 C -0.04514 -0.20787 -0.05833 -0.2169 -0.08073 -0.2375 C -0.11267 -0.26273 -0.18211 -0.29861 -0.15937 -0.28518 " pathEditMode="relative" rAng="0" ptsTypes="AAAAA">
                                      <p:cBhvr>
                                        <p:cTn id="71" dur="1500" fill="hold"/>
                                        <p:tgtEl>
                                          <p:spTgt spid="28"/>
                                        </p:tgtEl>
                                        <p:attrNameLst>
                                          <p:attrName>ppt_x</p:attrName>
                                          <p:attrName>ppt_y</p:attrName>
                                        </p:attrNameLst>
                                      </p:cBhvr>
                                      <p:rCtr x="-8194" y="-14421"/>
                                    </p:animMotion>
                                  </p:childTnLst>
                                </p:cTn>
                              </p:par>
                            </p:childTnLst>
                          </p:cTn>
                        </p:par>
                        <p:par>
                          <p:cTn id="72" fill="hold">
                            <p:stCondLst>
                              <p:cond delay="4000"/>
                            </p:stCondLst>
                            <p:childTnLst>
                              <p:par>
                                <p:cTn id="73" presetID="1" presetClass="exit" presetSubtype="0" fill="hold" nodeType="afterEffect">
                                  <p:stCondLst>
                                    <p:cond delay="0"/>
                                  </p:stCondLst>
                                  <p:childTnLst>
                                    <p:set>
                                      <p:cBhvr>
                                        <p:cTn id="74" dur="1" fill="hold">
                                          <p:stCondLst>
                                            <p:cond delay="0"/>
                                          </p:stCondLst>
                                        </p:cTn>
                                        <p:tgtEl>
                                          <p:spTgt spid="28"/>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par>
                          <p:cTn id="79" fill="hold">
                            <p:stCondLst>
                              <p:cond delay="4000"/>
                            </p:stCondLst>
                            <p:childTnLst>
                              <p:par>
                                <p:cTn id="80" presetID="10" presetClass="entr" presetSubtype="0" fill="hold"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24"/>
                                        </p:tgtEl>
                                      </p:cBhvr>
                                    </p:animEffect>
                                    <p:set>
                                      <p:cBhvr>
                                        <p:cTn id="87" dur="1" fill="hold">
                                          <p:stCondLst>
                                            <p:cond delay="499"/>
                                          </p:stCondLst>
                                        </p:cTn>
                                        <p:tgtEl>
                                          <p:spTgt spid="24"/>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29"/>
                                        </p:tgtEl>
                                      </p:cBhvr>
                                    </p:animEffect>
                                    <p:set>
                                      <p:cBhvr>
                                        <p:cTn id="90"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9" grpId="0" animBg="1"/>
      <p:bldP spid="2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How to use this presentation</a:t>
            </a:r>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2.27 Scale factors, ratio and proportional reasoning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2:3</a:t>
            </a:r>
          </a:p>
        </p:txBody>
      </p:sp>
      <p:sp>
        <p:nvSpPr>
          <p:cNvPr id="3" name="TextBox 2">
            <a:extLst>
              <a:ext uri="{FF2B5EF4-FFF2-40B4-BE49-F238E27FC236}">
                <a16:creationId xmlns:a16="http://schemas.microsoft.com/office/drawing/2014/main" id="{32B60B0A-2A5A-4125-A33A-81BE2B47465E}"/>
              </a:ext>
            </a:extLst>
          </p:cNvPr>
          <p:cNvSpPr txBox="1"/>
          <p:nvPr/>
        </p:nvSpPr>
        <p:spPr bwMode="auto">
          <a:xfrm>
            <a:off x="2743399" y="752400"/>
            <a:ext cx="39621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different outfits?</a:t>
            </a:r>
          </a:p>
        </p:txBody>
      </p:sp>
      <p:grpSp>
        <p:nvGrpSpPr>
          <p:cNvPr id="4" name="Group 3"/>
          <p:cNvGrpSpPr/>
          <p:nvPr/>
        </p:nvGrpSpPr>
        <p:grpSpPr>
          <a:xfrm>
            <a:off x="2364570" y="2004429"/>
            <a:ext cx="4414860" cy="3995789"/>
            <a:chOff x="2364570" y="2004429"/>
            <a:chExt cx="4414860" cy="3995789"/>
          </a:xfrm>
        </p:grpSpPr>
        <p:pic>
          <p:nvPicPr>
            <p:cNvPr id="5" name="Picture 4" descr="A picture containing object&#10;&#10;Description automatically generated">
              <a:extLst>
                <a:ext uri="{FF2B5EF4-FFF2-40B4-BE49-F238E27FC236}">
                  <a16:creationId xmlns:a16="http://schemas.microsoft.com/office/drawing/2014/main" id="{117240CD-C2F8-4043-A5E8-104F18FFBE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64570" y="2004429"/>
              <a:ext cx="4414860" cy="945012"/>
            </a:xfrm>
            <a:prstGeom prst="rect">
              <a:avLst/>
            </a:prstGeom>
          </p:spPr>
        </p:pic>
        <p:pic>
          <p:nvPicPr>
            <p:cNvPr id="7" name="Picture 6" descr="A picture containing object&#10;&#10;Description automatically generated">
              <a:extLst>
                <a:ext uri="{FF2B5EF4-FFF2-40B4-BE49-F238E27FC236}">
                  <a16:creationId xmlns:a16="http://schemas.microsoft.com/office/drawing/2014/main" id="{D71F13F6-FEF7-486B-89C3-9A76A60156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543178" y="3711287"/>
              <a:ext cx="4057644" cy="2288931"/>
            </a:xfrm>
            <a:prstGeom prst="rect">
              <a:avLst/>
            </a:prstGeom>
          </p:spPr>
        </p:pic>
      </p:grpSp>
    </p:spTree>
    <p:extLst>
      <p:ext uri="{BB962C8B-B14F-4D97-AF65-F5344CB8AC3E}">
        <p14:creationId xmlns:p14="http://schemas.microsoft.com/office/powerpoint/2010/main" val="9229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2:3</a:t>
            </a:r>
          </a:p>
        </p:txBody>
      </p:sp>
      <p:sp>
        <p:nvSpPr>
          <p:cNvPr id="3" name="TextBox 2">
            <a:extLst>
              <a:ext uri="{FF2B5EF4-FFF2-40B4-BE49-F238E27FC236}">
                <a16:creationId xmlns:a16="http://schemas.microsoft.com/office/drawing/2014/main" id="{32B60B0A-2A5A-4125-A33A-81BE2B47465E}"/>
              </a:ext>
            </a:extLst>
          </p:cNvPr>
          <p:cNvSpPr txBox="1"/>
          <p:nvPr/>
        </p:nvSpPr>
        <p:spPr bwMode="auto">
          <a:xfrm>
            <a:off x="2743399" y="753003"/>
            <a:ext cx="39621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different outfits?</a:t>
            </a:r>
          </a:p>
        </p:txBody>
      </p:sp>
      <p:grpSp>
        <p:nvGrpSpPr>
          <p:cNvPr id="13" name="Group 12"/>
          <p:cNvGrpSpPr/>
          <p:nvPr/>
        </p:nvGrpSpPr>
        <p:grpSpPr>
          <a:xfrm>
            <a:off x="2867809" y="1489912"/>
            <a:ext cx="3408382" cy="4991401"/>
            <a:chOff x="2867809" y="1489912"/>
            <a:chExt cx="3408382" cy="4991401"/>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809" y="1489912"/>
              <a:ext cx="3408382" cy="236092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7809" y="4174420"/>
              <a:ext cx="3408382" cy="2306893"/>
            </a:xfrm>
            <a:prstGeom prst="rect">
              <a:avLst/>
            </a:prstGeom>
          </p:spPr>
        </p:pic>
      </p:grpSp>
      <p:grpSp>
        <p:nvGrpSpPr>
          <p:cNvPr id="10" name="Group 9"/>
          <p:cNvGrpSpPr/>
          <p:nvPr/>
        </p:nvGrpSpPr>
        <p:grpSpPr>
          <a:xfrm>
            <a:off x="2364570" y="2004429"/>
            <a:ext cx="4414860" cy="3995789"/>
            <a:chOff x="2364570" y="2004429"/>
            <a:chExt cx="4414860" cy="3995789"/>
          </a:xfrm>
        </p:grpSpPr>
        <p:pic>
          <p:nvPicPr>
            <p:cNvPr id="11" name="Picture 10" descr="A picture containing object&#10;&#10;Description automatically generated">
              <a:extLst>
                <a:ext uri="{FF2B5EF4-FFF2-40B4-BE49-F238E27FC236}">
                  <a16:creationId xmlns:a16="http://schemas.microsoft.com/office/drawing/2014/main" id="{117240CD-C2F8-4043-A5E8-104F18FFBE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364570" y="2004429"/>
              <a:ext cx="4414860" cy="945012"/>
            </a:xfrm>
            <a:prstGeom prst="rect">
              <a:avLst/>
            </a:prstGeom>
          </p:spPr>
        </p:pic>
        <p:pic>
          <p:nvPicPr>
            <p:cNvPr id="12" name="Picture 11" descr="A picture containing object&#10;&#10;Description automatically generated">
              <a:extLst>
                <a:ext uri="{FF2B5EF4-FFF2-40B4-BE49-F238E27FC236}">
                  <a16:creationId xmlns:a16="http://schemas.microsoft.com/office/drawing/2014/main" id="{D71F13F6-FEF7-486B-89C3-9A76A601567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543178" y="3711287"/>
              <a:ext cx="4057644" cy="2288931"/>
            </a:xfrm>
            <a:prstGeom prst="rect">
              <a:avLst/>
            </a:prstGeom>
          </p:spPr>
        </p:pic>
      </p:grpSp>
    </p:spTree>
    <p:extLst>
      <p:ext uri="{BB962C8B-B14F-4D97-AF65-F5344CB8AC3E}">
        <p14:creationId xmlns:p14="http://schemas.microsoft.com/office/powerpoint/2010/main" val="305449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2:4</a:t>
            </a:r>
          </a:p>
        </p:txBody>
      </p:sp>
      <p:pic>
        <p:nvPicPr>
          <p:cNvPr id="4" name="Picture 3">
            <a:extLst>
              <a:ext uri="{FF2B5EF4-FFF2-40B4-BE49-F238E27FC236}">
                <a16:creationId xmlns:a16="http://schemas.microsoft.com/office/drawing/2014/main" id="{8797D540-3B0D-4EE3-9554-0951656F0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5558" y="945450"/>
            <a:ext cx="3612885" cy="5265120"/>
          </a:xfrm>
          <a:prstGeom prst="rect">
            <a:avLst/>
          </a:prstGeom>
        </p:spPr>
      </p:pic>
    </p:spTree>
    <p:extLst>
      <p:ext uri="{BB962C8B-B14F-4D97-AF65-F5344CB8AC3E}">
        <p14:creationId xmlns:p14="http://schemas.microsoft.com/office/powerpoint/2010/main" val="293900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3:1</a:t>
            </a:r>
          </a:p>
        </p:txBody>
      </p:sp>
      <p:pic>
        <p:nvPicPr>
          <p:cNvPr id="4" name="Picture 3">
            <a:extLst>
              <a:ext uri="{FF2B5EF4-FFF2-40B4-BE49-F238E27FC236}">
                <a16:creationId xmlns:a16="http://schemas.microsoft.com/office/drawing/2014/main" id="{7FA7B20F-0E8F-427C-ACA7-CF355BEB5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390" y="919358"/>
            <a:ext cx="3749220" cy="5381504"/>
          </a:xfrm>
          <a:prstGeom prst="rect">
            <a:avLst/>
          </a:prstGeom>
        </p:spPr>
      </p:pic>
    </p:spTree>
    <p:extLst>
      <p:ext uri="{BB962C8B-B14F-4D97-AF65-F5344CB8AC3E}">
        <p14:creationId xmlns:p14="http://schemas.microsoft.com/office/powerpoint/2010/main" val="1299743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02E859C-C997-45A2-A242-0848B6C413A1}"/>
              </a:ext>
            </a:extLst>
          </p:cNvPr>
          <p:cNvGrpSpPr/>
          <p:nvPr/>
        </p:nvGrpSpPr>
        <p:grpSpPr>
          <a:xfrm>
            <a:off x="4875446" y="3491069"/>
            <a:ext cx="2735081" cy="1514320"/>
            <a:chOff x="4932596" y="3491069"/>
            <a:chExt cx="2735081" cy="1514320"/>
          </a:xfrm>
        </p:grpSpPr>
        <p:pic>
          <p:nvPicPr>
            <p:cNvPr id="7" name="Picture 6" descr="A close up of a logo&#10;&#10;Description automatically generated">
              <a:extLst>
                <a:ext uri="{FF2B5EF4-FFF2-40B4-BE49-F238E27FC236}">
                  <a16:creationId xmlns:a16="http://schemas.microsoft.com/office/drawing/2014/main" id="{25FCD8E9-E322-4A69-A620-673D456F84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932596" y="3491069"/>
              <a:ext cx="2735081" cy="1514320"/>
            </a:xfrm>
            <a:prstGeom prst="rect">
              <a:avLst/>
            </a:prstGeom>
          </p:spPr>
        </p:pic>
        <p:sp>
          <p:nvSpPr>
            <p:cNvPr id="13" name="Rectangle 12">
              <a:extLst>
                <a:ext uri="{FF2B5EF4-FFF2-40B4-BE49-F238E27FC236}">
                  <a16:creationId xmlns:a16="http://schemas.microsoft.com/office/drawing/2014/main" id="{2F6E6A06-631E-4269-8B3E-FE2E7F8715ED}"/>
                </a:ext>
              </a:extLst>
            </p:cNvPr>
            <p:cNvSpPr/>
            <p:nvPr/>
          </p:nvSpPr>
          <p:spPr bwMode="auto">
            <a:xfrm>
              <a:off x="7229475" y="3667125"/>
              <a:ext cx="333376" cy="28872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4CEFC951-5708-4DCC-8A63-C9C1B159C529}"/>
                </a:ext>
              </a:extLst>
            </p:cNvPr>
            <p:cNvSpPr/>
            <p:nvPr/>
          </p:nvSpPr>
          <p:spPr bwMode="auto">
            <a:xfrm>
              <a:off x="7229475" y="4527647"/>
              <a:ext cx="333376" cy="28872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3:4</a:t>
            </a:r>
          </a:p>
        </p:txBody>
      </p:sp>
      <p:sp>
        <p:nvSpPr>
          <p:cNvPr id="3" name="TextBox 2">
            <a:extLst>
              <a:ext uri="{FF2B5EF4-FFF2-40B4-BE49-F238E27FC236}">
                <a16:creationId xmlns:a16="http://schemas.microsoft.com/office/drawing/2014/main" id="{43E66146-03C6-4CDC-A722-CE5A8B056C9C}"/>
              </a:ext>
            </a:extLst>
          </p:cNvPr>
          <p:cNvSpPr txBox="1"/>
          <p:nvPr/>
        </p:nvSpPr>
        <p:spPr bwMode="auto">
          <a:xfrm>
            <a:off x="1812900" y="1010182"/>
            <a:ext cx="5823134"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Rocky Island is 40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km away.</a:t>
            </a:r>
          </a:p>
          <a:p>
            <a:pPr algn="ctr">
              <a:buClr>
                <a:srgbClr val="82CBDD"/>
              </a:buClr>
              <a:buNone/>
            </a:pPr>
            <a:r>
              <a:rPr lang="en-GB" sz="2400" dirty="0">
                <a:latin typeface="Myriad Pro Semibold" charset="0"/>
                <a:ea typeface="Myriad Pro Semibold" charset="0"/>
                <a:cs typeface="Myriad Pro Semibold" charset="0"/>
              </a:rPr>
              <a:t>What would this distance be on the map?</a:t>
            </a:r>
          </a:p>
        </p:txBody>
      </p:sp>
      <p:pic>
        <p:nvPicPr>
          <p:cNvPr id="5" name="Picture 4">
            <a:extLst>
              <a:ext uri="{FF2B5EF4-FFF2-40B4-BE49-F238E27FC236}">
                <a16:creationId xmlns:a16="http://schemas.microsoft.com/office/drawing/2014/main" id="{A08087A8-6946-4170-AECE-FD081F7D7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367" y="2083981"/>
            <a:ext cx="2897125" cy="4158435"/>
          </a:xfrm>
          <a:prstGeom prst="rect">
            <a:avLst/>
          </a:prstGeom>
        </p:spPr>
      </p:pic>
      <p:pic>
        <p:nvPicPr>
          <p:cNvPr id="10" name="Picture 9" descr="A close up of a logo&#10;&#10;Description automatically generated">
            <a:extLst>
              <a:ext uri="{FF2B5EF4-FFF2-40B4-BE49-F238E27FC236}">
                <a16:creationId xmlns:a16="http://schemas.microsoft.com/office/drawing/2014/main" id="{2078D98A-BBCA-476A-A5B7-7E1CC86F65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118129" y="3624262"/>
            <a:ext cx="387572" cy="348103"/>
          </a:xfrm>
          <a:prstGeom prst="rect">
            <a:avLst/>
          </a:prstGeom>
        </p:spPr>
      </p:pic>
      <p:grpSp>
        <p:nvGrpSpPr>
          <p:cNvPr id="12" name="Group 11">
            <a:extLst>
              <a:ext uri="{FF2B5EF4-FFF2-40B4-BE49-F238E27FC236}">
                <a16:creationId xmlns:a16="http://schemas.microsoft.com/office/drawing/2014/main" id="{254283B0-6C18-4F8C-AA73-949801CAD7C3}"/>
              </a:ext>
            </a:extLst>
          </p:cNvPr>
          <p:cNvGrpSpPr/>
          <p:nvPr/>
        </p:nvGrpSpPr>
        <p:grpSpPr>
          <a:xfrm>
            <a:off x="6591300" y="2819400"/>
            <a:ext cx="1895475" cy="2028825"/>
            <a:chOff x="6648450" y="2819400"/>
            <a:chExt cx="1895475" cy="2028825"/>
          </a:xfrm>
        </p:grpSpPr>
        <p:pic>
          <p:nvPicPr>
            <p:cNvPr id="8" name="Picture 7" descr="A close up of a logo&#10;&#10;Description automatically generated">
              <a:extLst>
                <a:ext uri="{FF2B5EF4-FFF2-40B4-BE49-F238E27FC236}">
                  <a16:creationId xmlns:a16="http://schemas.microsoft.com/office/drawing/2014/main" id="{221084CE-A043-42CA-A651-56A6F3F39D8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648450" y="2819400"/>
              <a:ext cx="842963" cy="671669"/>
            </a:xfrm>
            <a:prstGeom prst="rect">
              <a:avLst/>
            </a:prstGeom>
          </p:spPr>
        </p:pic>
        <p:pic>
          <p:nvPicPr>
            <p:cNvPr id="9" name="Picture 8" descr="A close up of a logo&#10;&#10;Description automatically generated">
              <a:extLst>
                <a:ext uri="{FF2B5EF4-FFF2-40B4-BE49-F238E27FC236}">
                  <a16:creationId xmlns:a16="http://schemas.microsoft.com/office/drawing/2014/main" id="{72800B0C-4FEB-4683-B5DD-87AEC8B3824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667677" y="3733800"/>
              <a:ext cx="876248" cy="1114425"/>
            </a:xfrm>
            <a:prstGeom prst="rect">
              <a:avLst/>
            </a:prstGeom>
          </p:spPr>
        </p:pic>
        <p:pic>
          <p:nvPicPr>
            <p:cNvPr id="11" name="Picture 10" descr="A close up of a logo&#10;&#10;Description automatically generated">
              <a:extLst>
                <a:ext uri="{FF2B5EF4-FFF2-40B4-BE49-F238E27FC236}">
                  <a16:creationId xmlns:a16="http://schemas.microsoft.com/office/drawing/2014/main" id="{D7090CA3-198E-4E23-AC27-C00AE06CD73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229475" y="4519612"/>
              <a:ext cx="333376" cy="288729"/>
            </a:xfrm>
            <a:prstGeom prst="rect">
              <a:avLst/>
            </a:prstGeom>
          </p:spPr>
        </p:pic>
      </p:grpSp>
    </p:spTree>
    <p:extLst>
      <p:ext uri="{BB962C8B-B14F-4D97-AF65-F5344CB8AC3E}">
        <p14:creationId xmlns:p14="http://schemas.microsoft.com/office/powerpoint/2010/main" val="305987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3:4</a:t>
            </a:r>
          </a:p>
        </p:txBody>
      </p:sp>
      <p:sp>
        <p:nvSpPr>
          <p:cNvPr id="3" name="TextBox 2">
            <a:extLst>
              <a:ext uri="{FF2B5EF4-FFF2-40B4-BE49-F238E27FC236}">
                <a16:creationId xmlns:a16="http://schemas.microsoft.com/office/drawing/2014/main" id="{43E5945D-8AC5-4E63-8AAE-AB2AE9E170C0}"/>
              </a:ext>
            </a:extLst>
          </p:cNvPr>
          <p:cNvSpPr txBox="1"/>
          <p:nvPr/>
        </p:nvSpPr>
        <p:spPr bwMode="auto">
          <a:xfrm>
            <a:off x="1075176" y="1010182"/>
            <a:ext cx="7298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would 15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on the map represent in real life?</a:t>
            </a:r>
          </a:p>
        </p:txBody>
      </p:sp>
      <p:pic>
        <p:nvPicPr>
          <p:cNvPr id="5" name="Picture 4">
            <a:extLst>
              <a:ext uri="{FF2B5EF4-FFF2-40B4-BE49-F238E27FC236}">
                <a16:creationId xmlns:a16="http://schemas.microsoft.com/office/drawing/2014/main" id="{F7BAA5CF-C615-46BF-BA46-E9C078B98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269" y="1669149"/>
            <a:ext cx="4541461" cy="4264634"/>
          </a:xfrm>
          <a:prstGeom prst="rect">
            <a:avLst/>
          </a:prstGeom>
        </p:spPr>
      </p:pic>
    </p:spTree>
    <p:extLst>
      <p:ext uri="{BB962C8B-B14F-4D97-AF65-F5344CB8AC3E}">
        <p14:creationId xmlns:p14="http://schemas.microsoft.com/office/powerpoint/2010/main" val="1544852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3:4</a:t>
            </a:r>
          </a:p>
        </p:txBody>
      </p:sp>
      <p:sp>
        <p:nvSpPr>
          <p:cNvPr id="3" name="TextBox 2">
            <a:extLst>
              <a:ext uri="{FF2B5EF4-FFF2-40B4-BE49-F238E27FC236}">
                <a16:creationId xmlns:a16="http://schemas.microsoft.com/office/drawing/2014/main" id="{278B57A3-EAA4-4AD1-9B8F-17752AC7D1FA}"/>
              </a:ext>
            </a:extLst>
          </p:cNvPr>
          <p:cNvSpPr txBox="1"/>
          <p:nvPr/>
        </p:nvSpPr>
        <p:spPr bwMode="auto">
          <a:xfrm>
            <a:off x="1628959" y="1010182"/>
            <a:ext cx="6191054"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There is a pond 0.4</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km away from the camp.</a:t>
            </a:r>
          </a:p>
          <a:p>
            <a:pPr algn="ctr">
              <a:buClr>
                <a:srgbClr val="82CBDD"/>
              </a:buClr>
              <a:buNone/>
            </a:pPr>
            <a:r>
              <a:rPr lang="en-GB" sz="2400" dirty="0">
                <a:latin typeface="Myriad Pro Semibold" charset="0"/>
                <a:ea typeface="Myriad Pro Semibold" charset="0"/>
                <a:cs typeface="Myriad Pro Semibold" charset="0"/>
              </a:rPr>
              <a:t>How far would this be on the map?</a:t>
            </a:r>
          </a:p>
        </p:txBody>
      </p:sp>
      <p:pic>
        <p:nvPicPr>
          <p:cNvPr id="4" name="Picture 3">
            <a:extLst>
              <a:ext uri="{FF2B5EF4-FFF2-40B4-BE49-F238E27FC236}">
                <a16:creationId xmlns:a16="http://schemas.microsoft.com/office/drawing/2014/main" id="{4679AB8E-901B-4B70-B4D0-96709FA80FF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01269" y="2194929"/>
            <a:ext cx="4541461" cy="4264633"/>
          </a:xfrm>
          <a:prstGeom prst="rect">
            <a:avLst/>
          </a:prstGeom>
        </p:spPr>
      </p:pic>
    </p:spTree>
    <p:extLst>
      <p:ext uri="{BB962C8B-B14F-4D97-AF65-F5344CB8AC3E}">
        <p14:creationId xmlns:p14="http://schemas.microsoft.com/office/powerpoint/2010/main" val="1790158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3:5</a:t>
            </a:r>
          </a:p>
        </p:txBody>
      </p:sp>
      <p:pic>
        <p:nvPicPr>
          <p:cNvPr id="4" name="Picture 3" descr="A picture containing sitting, indoor&#10;&#10;Description automatically generated">
            <a:extLst>
              <a:ext uri="{FF2B5EF4-FFF2-40B4-BE49-F238E27FC236}">
                <a16:creationId xmlns:a16="http://schemas.microsoft.com/office/drawing/2014/main" id="{17A313A8-94FE-4B00-B7AA-84FF1AB19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722" y="1892118"/>
            <a:ext cx="7554555" cy="3413579"/>
          </a:xfrm>
          <a:prstGeom prst="rect">
            <a:avLst/>
          </a:prstGeom>
        </p:spPr>
      </p:pic>
      <p:sp>
        <p:nvSpPr>
          <p:cNvPr id="3" name="Rectangle 2"/>
          <p:cNvSpPr/>
          <p:nvPr/>
        </p:nvSpPr>
        <p:spPr>
          <a:xfrm>
            <a:off x="239486" y="661873"/>
            <a:ext cx="8665028" cy="830997"/>
          </a:xfrm>
          <a:prstGeom prst="rect">
            <a:avLst/>
          </a:prstGeom>
        </p:spPr>
        <p:txBody>
          <a:bodyPr wrap="square">
            <a:spAutoFit/>
          </a:bodyPr>
          <a:lstStyle/>
          <a:p>
            <a:pPr algn="ctr">
              <a:buNone/>
            </a:pPr>
            <a:r>
              <a:rPr lang="en-GB" sz="2400" dirty="0">
                <a:latin typeface="Myriad Pro Semibold"/>
              </a:rPr>
              <a:t>1 cm on this drawing represents 30 cm in real life. </a:t>
            </a:r>
            <a:br>
              <a:rPr lang="en-GB" sz="2400" dirty="0">
                <a:latin typeface="Myriad Pro Semibold"/>
              </a:rPr>
            </a:br>
            <a:r>
              <a:rPr lang="en-GB" sz="2400" dirty="0">
                <a:latin typeface="Myriad Pro Semibold"/>
              </a:rPr>
              <a:t>Fill in the real-life measurements.</a:t>
            </a:r>
          </a:p>
        </p:txBody>
      </p:sp>
      <p:sp>
        <p:nvSpPr>
          <p:cNvPr id="5" name="TextBox 4"/>
          <p:cNvSpPr txBox="1"/>
          <p:nvPr/>
        </p:nvSpPr>
        <p:spPr bwMode="auto">
          <a:xfrm>
            <a:off x="4396014" y="1543048"/>
            <a:ext cx="7088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solidFill>
                  <a:srgbClr val="005E87"/>
                </a:solidFill>
                <a:latin typeface="Myriad Pro Semibold" charset="0"/>
                <a:ea typeface="Myriad Pro Semibold" charset="0"/>
                <a:cs typeface="Myriad Pro Semibold" charset="0"/>
              </a:rPr>
              <a:t>12 cm</a:t>
            </a:r>
          </a:p>
        </p:txBody>
      </p:sp>
      <p:sp>
        <p:nvSpPr>
          <p:cNvPr id="6" name="TextBox 5"/>
          <p:cNvSpPr txBox="1"/>
          <p:nvPr/>
        </p:nvSpPr>
        <p:spPr bwMode="auto">
          <a:xfrm>
            <a:off x="7574646" y="3829051"/>
            <a:ext cx="76174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solidFill>
                  <a:srgbClr val="005E87"/>
                </a:solidFill>
                <a:latin typeface="Myriad Pro Semibold" charset="0"/>
                <a:ea typeface="Myriad Pro Semibold" charset="0"/>
                <a:cs typeface="Myriad Pro Semibold" charset="0"/>
              </a:rPr>
              <a:t>4.5 cm</a:t>
            </a:r>
          </a:p>
        </p:txBody>
      </p:sp>
      <p:sp>
        <p:nvSpPr>
          <p:cNvPr id="7" name="TextBox 6"/>
          <p:cNvSpPr txBox="1"/>
          <p:nvPr/>
        </p:nvSpPr>
        <p:spPr bwMode="auto">
          <a:xfrm>
            <a:off x="4472216" y="5233308"/>
            <a:ext cx="60144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solidFill>
                  <a:srgbClr val="005E87"/>
                </a:solidFill>
                <a:latin typeface="Myriad Pro Semibold" charset="0"/>
                <a:ea typeface="Myriad Pro Semibold" charset="0"/>
                <a:cs typeface="Myriad Pro Semibold" charset="0"/>
              </a:rPr>
              <a:t>8 cm</a:t>
            </a:r>
          </a:p>
        </p:txBody>
      </p:sp>
      <p:sp>
        <p:nvSpPr>
          <p:cNvPr id="8" name="TextBox 7"/>
          <p:cNvSpPr txBox="1"/>
          <p:nvPr/>
        </p:nvSpPr>
        <p:spPr bwMode="auto">
          <a:xfrm>
            <a:off x="2218875" y="5233308"/>
            <a:ext cx="60144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solidFill>
                  <a:srgbClr val="005E87"/>
                </a:solidFill>
                <a:latin typeface="Myriad Pro Semibold" charset="0"/>
                <a:ea typeface="Myriad Pro Semibold" charset="0"/>
                <a:cs typeface="Myriad Pro Semibold" charset="0"/>
              </a:rPr>
              <a:t>2 cm</a:t>
            </a:r>
          </a:p>
        </p:txBody>
      </p:sp>
      <p:sp>
        <p:nvSpPr>
          <p:cNvPr id="9" name="TextBox 8"/>
          <p:cNvSpPr txBox="1"/>
          <p:nvPr/>
        </p:nvSpPr>
        <p:spPr bwMode="auto">
          <a:xfrm>
            <a:off x="6660247" y="5233308"/>
            <a:ext cx="60144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solidFill>
                  <a:srgbClr val="005E87"/>
                </a:solidFill>
                <a:latin typeface="Myriad Pro Semibold" charset="0"/>
                <a:ea typeface="Myriad Pro Semibold" charset="0"/>
                <a:cs typeface="Myriad Pro Semibold" charset="0"/>
              </a:rPr>
              <a:t>2 cm</a:t>
            </a:r>
          </a:p>
        </p:txBody>
      </p:sp>
    </p:spTree>
    <p:extLst>
      <p:ext uri="{BB962C8B-B14F-4D97-AF65-F5344CB8AC3E}">
        <p14:creationId xmlns:p14="http://schemas.microsoft.com/office/powerpoint/2010/main" val="1539767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3:5</a:t>
            </a:r>
          </a:p>
        </p:txBody>
      </p:sp>
      <p:pic>
        <p:nvPicPr>
          <p:cNvPr id="4" name="Picture 3" descr="A picture containing sitting, indoor&#10;&#10;Description automatically generated">
            <a:extLst>
              <a:ext uri="{FF2B5EF4-FFF2-40B4-BE49-F238E27FC236}">
                <a16:creationId xmlns:a16="http://schemas.microsoft.com/office/drawing/2014/main" id="{17A313A8-94FE-4B00-B7AA-84FF1AB19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722" y="1892118"/>
            <a:ext cx="7554555" cy="3413579"/>
          </a:xfrm>
          <a:prstGeom prst="rect">
            <a:avLst/>
          </a:prstGeom>
        </p:spPr>
      </p:pic>
      <p:sp>
        <p:nvSpPr>
          <p:cNvPr id="3" name="Rectangle 2"/>
          <p:cNvSpPr/>
          <p:nvPr/>
        </p:nvSpPr>
        <p:spPr>
          <a:xfrm>
            <a:off x="239486" y="661873"/>
            <a:ext cx="8665028" cy="830997"/>
          </a:xfrm>
          <a:prstGeom prst="rect">
            <a:avLst/>
          </a:prstGeom>
        </p:spPr>
        <p:txBody>
          <a:bodyPr wrap="square">
            <a:spAutoFit/>
          </a:bodyPr>
          <a:lstStyle/>
          <a:p>
            <a:pPr algn="ctr">
              <a:buNone/>
            </a:pPr>
            <a:r>
              <a:rPr lang="en-GB" sz="2400" dirty="0">
                <a:latin typeface="Myriad Pro Semibold"/>
              </a:rPr>
              <a:t>___ cm on this drawing represents ___ cm in real life. </a:t>
            </a:r>
            <a:br>
              <a:rPr lang="en-GB" sz="2400" dirty="0">
                <a:latin typeface="Myriad Pro Semibold"/>
              </a:rPr>
            </a:br>
            <a:r>
              <a:rPr lang="en-GB" sz="2400" dirty="0">
                <a:latin typeface="Myriad Pro Semibold"/>
              </a:rPr>
              <a:t>Fill in the real-life measurements.</a:t>
            </a:r>
          </a:p>
        </p:txBody>
      </p:sp>
      <p:sp>
        <p:nvSpPr>
          <p:cNvPr id="10" name="TextBox 9"/>
          <p:cNvSpPr txBox="1"/>
          <p:nvPr/>
        </p:nvSpPr>
        <p:spPr bwMode="auto">
          <a:xfrm>
            <a:off x="4396014" y="1543048"/>
            <a:ext cx="81624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solidFill>
                  <a:srgbClr val="005E87"/>
                </a:solidFill>
                <a:latin typeface="Myriad Pro Semibold" charset="0"/>
                <a:ea typeface="Myriad Pro Semibold" charset="0"/>
                <a:cs typeface="Myriad Pro Semibold" charset="0"/>
              </a:rPr>
              <a:t>___ cm</a:t>
            </a:r>
          </a:p>
        </p:txBody>
      </p:sp>
      <p:sp>
        <p:nvSpPr>
          <p:cNvPr id="11" name="TextBox 10"/>
          <p:cNvSpPr txBox="1"/>
          <p:nvPr/>
        </p:nvSpPr>
        <p:spPr bwMode="auto">
          <a:xfrm>
            <a:off x="7574646" y="3829051"/>
            <a:ext cx="81624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solidFill>
                  <a:srgbClr val="005E87"/>
                </a:solidFill>
                <a:latin typeface="Myriad Pro Semibold" charset="0"/>
                <a:ea typeface="Myriad Pro Semibold" charset="0"/>
                <a:cs typeface="Myriad Pro Semibold" charset="0"/>
              </a:rPr>
              <a:t>___ cm</a:t>
            </a:r>
          </a:p>
        </p:txBody>
      </p:sp>
      <p:sp>
        <p:nvSpPr>
          <p:cNvPr id="12" name="TextBox 11"/>
          <p:cNvSpPr txBox="1"/>
          <p:nvPr/>
        </p:nvSpPr>
        <p:spPr bwMode="auto">
          <a:xfrm>
            <a:off x="4472216" y="5233308"/>
            <a:ext cx="81624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solidFill>
                  <a:srgbClr val="005E87"/>
                </a:solidFill>
                <a:latin typeface="Myriad Pro Semibold" charset="0"/>
                <a:ea typeface="Myriad Pro Semibold" charset="0"/>
                <a:cs typeface="Myriad Pro Semibold" charset="0"/>
              </a:rPr>
              <a:t>___ cm</a:t>
            </a:r>
          </a:p>
        </p:txBody>
      </p:sp>
      <p:sp>
        <p:nvSpPr>
          <p:cNvPr id="13" name="TextBox 12"/>
          <p:cNvSpPr txBox="1"/>
          <p:nvPr/>
        </p:nvSpPr>
        <p:spPr bwMode="auto">
          <a:xfrm>
            <a:off x="2218875" y="5233308"/>
            <a:ext cx="81624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solidFill>
                  <a:srgbClr val="005E87"/>
                </a:solidFill>
                <a:latin typeface="Myriad Pro Semibold" charset="0"/>
                <a:ea typeface="Myriad Pro Semibold" charset="0"/>
                <a:cs typeface="Myriad Pro Semibold" charset="0"/>
              </a:rPr>
              <a:t>___ cm</a:t>
            </a:r>
          </a:p>
        </p:txBody>
      </p:sp>
      <p:sp>
        <p:nvSpPr>
          <p:cNvPr id="14" name="TextBox 13"/>
          <p:cNvSpPr txBox="1"/>
          <p:nvPr/>
        </p:nvSpPr>
        <p:spPr bwMode="auto">
          <a:xfrm>
            <a:off x="6660247" y="5233308"/>
            <a:ext cx="81624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500" dirty="0">
                <a:solidFill>
                  <a:srgbClr val="005E87"/>
                </a:solidFill>
                <a:latin typeface="Myriad Pro Semibold" charset="0"/>
                <a:ea typeface="Myriad Pro Semibold" charset="0"/>
                <a:cs typeface="Myriad Pro Semibold" charset="0"/>
              </a:rPr>
              <a:t>___ cm</a:t>
            </a:r>
          </a:p>
        </p:txBody>
      </p:sp>
    </p:spTree>
    <p:extLst>
      <p:ext uri="{BB962C8B-B14F-4D97-AF65-F5344CB8AC3E}">
        <p14:creationId xmlns:p14="http://schemas.microsoft.com/office/powerpoint/2010/main" val="2838272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3:5</a:t>
            </a:r>
          </a:p>
        </p:txBody>
      </p:sp>
      <p:sp>
        <p:nvSpPr>
          <p:cNvPr id="3" name="TextBox 2">
            <a:extLst>
              <a:ext uri="{FF2B5EF4-FFF2-40B4-BE49-F238E27FC236}">
                <a16:creationId xmlns:a16="http://schemas.microsoft.com/office/drawing/2014/main" id="{37306E78-09E9-43E3-9FCB-A858A7069D4D}"/>
              </a:ext>
            </a:extLst>
          </p:cNvPr>
          <p:cNvSpPr txBox="1"/>
          <p:nvPr/>
        </p:nvSpPr>
        <p:spPr bwMode="auto">
          <a:xfrm>
            <a:off x="1381716" y="747292"/>
            <a:ext cx="66855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 on the drawing represents 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m in real life.</a:t>
            </a:r>
          </a:p>
        </p:txBody>
      </p:sp>
      <p:pic>
        <p:nvPicPr>
          <p:cNvPr id="5" name="Picture 4" descr="A picture containing monitor, screen, indoor, person&#10;&#10;Description automatically generated">
            <a:extLst>
              <a:ext uri="{FF2B5EF4-FFF2-40B4-BE49-F238E27FC236}">
                <a16:creationId xmlns:a16="http://schemas.microsoft.com/office/drawing/2014/main" id="{C2496310-B00E-4D8D-81B5-8147F04D81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06659" y="1427621"/>
            <a:ext cx="5330682" cy="30529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0178" y="4881613"/>
            <a:ext cx="6043644" cy="1483893"/>
          </a:xfrm>
          <a:prstGeom prst="rect">
            <a:avLst/>
          </a:prstGeom>
        </p:spPr>
      </p:pic>
    </p:spTree>
    <p:extLst>
      <p:ext uri="{BB962C8B-B14F-4D97-AF65-F5344CB8AC3E}">
        <p14:creationId xmlns:p14="http://schemas.microsoft.com/office/powerpoint/2010/main" val="139782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F23708EF-84F5-4203-BC7F-230D4DAF9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927" y="3010881"/>
            <a:ext cx="492554" cy="492554"/>
          </a:xfrm>
          <a:prstGeom prst="rect">
            <a:avLst/>
          </a:prstGeom>
        </p:spPr>
      </p:pic>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1:1</a:t>
            </a:r>
          </a:p>
        </p:txBody>
      </p:sp>
      <p:pic>
        <p:nvPicPr>
          <p:cNvPr id="4" name="Picture 3" descr="A close up of a flower&#10;&#10;Description automatically generated">
            <a:extLst>
              <a:ext uri="{FF2B5EF4-FFF2-40B4-BE49-F238E27FC236}">
                <a16:creationId xmlns:a16="http://schemas.microsoft.com/office/drawing/2014/main" id="{9F9BB914-0617-43CC-A059-5B03B8B698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tretch/>
        </p:blipFill>
        <p:spPr>
          <a:xfrm>
            <a:off x="1508213" y="2654115"/>
            <a:ext cx="1197090" cy="2213370"/>
          </a:xfrm>
          <a:prstGeom prst="rect">
            <a:avLst/>
          </a:prstGeom>
          <a:noFill/>
          <a:ln>
            <a:noFill/>
          </a:ln>
        </p:spPr>
      </p:pic>
      <p:pic>
        <p:nvPicPr>
          <p:cNvPr id="8" name="Picture 7" descr="A close up of a logo&#10;&#10;Description automatically generated">
            <a:extLst>
              <a:ext uri="{FF2B5EF4-FFF2-40B4-BE49-F238E27FC236}">
                <a16:creationId xmlns:a16="http://schemas.microsoft.com/office/drawing/2014/main" id="{0FA9A40B-8AAE-4635-95A0-E3F95035F8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0550" y="2836684"/>
            <a:ext cx="3076575" cy="1833045"/>
          </a:xfrm>
          <a:prstGeom prst="rect">
            <a:avLst/>
          </a:prstGeom>
        </p:spPr>
      </p:pic>
      <p:sp>
        <p:nvSpPr>
          <p:cNvPr id="13" name="TextBox 12">
            <a:extLst>
              <a:ext uri="{FF2B5EF4-FFF2-40B4-BE49-F238E27FC236}">
                <a16:creationId xmlns:a16="http://schemas.microsoft.com/office/drawing/2014/main" id="{A81424C3-426C-4C11-A57A-02A96E1A14AA}"/>
              </a:ext>
            </a:extLst>
          </p:cNvPr>
          <p:cNvSpPr txBox="1"/>
          <p:nvPr/>
        </p:nvSpPr>
        <p:spPr bwMode="auto">
          <a:xfrm>
            <a:off x="2025117" y="1010182"/>
            <a:ext cx="5093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 every 1 vase, there are 5 flowers.</a:t>
            </a:r>
          </a:p>
        </p:txBody>
      </p:sp>
      <p:pic>
        <p:nvPicPr>
          <p:cNvPr id="14" name="Picture 13">
            <a:extLst>
              <a:ext uri="{FF2B5EF4-FFF2-40B4-BE49-F238E27FC236}">
                <a16:creationId xmlns:a16="http://schemas.microsoft.com/office/drawing/2014/main" id="{2BFA4B65-FD22-4608-911B-F41F5CF833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04110" y="3003247"/>
            <a:ext cx="1825732" cy="461665"/>
          </a:xfrm>
          <a:prstGeom prst="rect">
            <a:avLst/>
          </a:prstGeom>
        </p:spPr>
      </p:pic>
      <p:pic>
        <p:nvPicPr>
          <p:cNvPr id="15" name="Picture 14">
            <a:extLst>
              <a:ext uri="{FF2B5EF4-FFF2-40B4-BE49-F238E27FC236}">
                <a16:creationId xmlns:a16="http://schemas.microsoft.com/office/drawing/2014/main" id="{746BDF44-BFBD-461A-8FB1-522FF027F51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06024" y="3843242"/>
            <a:ext cx="1825732" cy="417972"/>
          </a:xfrm>
          <a:prstGeom prst="rect">
            <a:avLst/>
          </a:prstGeom>
        </p:spPr>
      </p:pic>
      <p:sp>
        <p:nvSpPr>
          <p:cNvPr id="16" name="TextBox 15">
            <a:extLst>
              <a:ext uri="{FF2B5EF4-FFF2-40B4-BE49-F238E27FC236}">
                <a16:creationId xmlns:a16="http://schemas.microsoft.com/office/drawing/2014/main" id="{F210F5B3-BE47-4FF9-BAF2-4936AFBBFD65}"/>
              </a:ext>
            </a:extLst>
          </p:cNvPr>
          <p:cNvSpPr txBox="1"/>
          <p:nvPr/>
        </p:nvSpPr>
        <p:spPr bwMode="auto">
          <a:xfrm>
            <a:off x="1156770" y="1743688"/>
            <a:ext cx="68304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If there are 3 vases, how many flowers are there?</a:t>
            </a:r>
          </a:p>
        </p:txBody>
      </p:sp>
      <p:sp>
        <p:nvSpPr>
          <p:cNvPr id="17" name="TextBox 16">
            <a:extLst>
              <a:ext uri="{FF2B5EF4-FFF2-40B4-BE49-F238E27FC236}">
                <a16:creationId xmlns:a16="http://schemas.microsoft.com/office/drawing/2014/main" id="{F42A9554-316B-4700-BBFA-21AFC22EF3BB}"/>
              </a:ext>
            </a:extLst>
          </p:cNvPr>
          <p:cNvSpPr txBox="1"/>
          <p:nvPr/>
        </p:nvSpPr>
        <p:spPr bwMode="auto">
          <a:xfrm>
            <a:off x="6691426" y="5203333"/>
            <a:ext cx="16289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a:t>
            </a:r>
            <a:r>
              <a:rPr lang="en-GB" sz="2400" b="1" dirty="0">
                <a:latin typeface="Myriad Pro Semibold" charset="0"/>
                <a:ea typeface="Myriad Pro Semibold" charset="0"/>
                <a:cs typeface="Myriad Pro Semibold" charset="0"/>
              </a:rPr>
              <a:t>× 5</a:t>
            </a:r>
            <a:r>
              <a:rPr lang="en-GB" sz="2400" dirty="0">
                <a:latin typeface="Myriad Pro Semibold" charset="0"/>
                <a:ea typeface="Myriad Pro Semibold" charset="0"/>
                <a:cs typeface="Myriad Pro Semibold" charset="0"/>
              </a:rPr>
              <a:t> = 15</a:t>
            </a:r>
          </a:p>
        </p:txBody>
      </p:sp>
      <p:pic>
        <p:nvPicPr>
          <p:cNvPr id="18" name="Picture 17" descr="A close up of a clock&#10;&#10;Description automatically generated">
            <a:extLst>
              <a:ext uri="{FF2B5EF4-FFF2-40B4-BE49-F238E27FC236}">
                <a16:creationId xmlns:a16="http://schemas.microsoft.com/office/drawing/2014/main" id="{793175E1-E1BA-4D44-9323-D79A983D51A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084877" y="4323599"/>
            <a:ext cx="2590800" cy="495538"/>
          </a:xfrm>
          <a:prstGeom prst="rect">
            <a:avLst/>
          </a:prstGeom>
        </p:spPr>
      </p:pic>
      <p:pic>
        <p:nvPicPr>
          <p:cNvPr id="19" name="Picture 18">
            <a:extLst>
              <a:ext uri="{FF2B5EF4-FFF2-40B4-BE49-F238E27FC236}">
                <a16:creationId xmlns:a16="http://schemas.microsoft.com/office/drawing/2014/main" id="{80320329-C0D1-4946-BFE4-C24845F5C32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112638" y="4323599"/>
            <a:ext cx="2497932" cy="495539"/>
          </a:xfrm>
          <a:prstGeom prst="rect">
            <a:avLst/>
          </a:prstGeom>
        </p:spPr>
      </p:pic>
      <p:pic>
        <p:nvPicPr>
          <p:cNvPr id="21" name="Picture 20">
            <a:extLst>
              <a:ext uri="{FF2B5EF4-FFF2-40B4-BE49-F238E27FC236}">
                <a16:creationId xmlns:a16="http://schemas.microsoft.com/office/drawing/2014/main" id="{EC70342B-3A2A-40BE-9059-D48DEA30AE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927" y="3010391"/>
            <a:ext cx="492554" cy="492554"/>
          </a:xfrm>
          <a:prstGeom prst="rect">
            <a:avLst/>
          </a:prstGeom>
        </p:spPr>
      </p:pic>
      <p:pic>
        <p:nvPicPr>
          <p:cNvPr id="22" name="Picture 21">
            <a:extLst>
              <a:ext uri="{FF2B5EF4-FFF2-40B4-BE49-F238E27FC236}">
                <a16:creationId xmlns:a16="http://schemas.microsoft.com/office/drawing/2014/main" id="{99F95D57-A6CF-4331-AEC8-BFBDD348E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927" y="3768660"/>
            <a:ext cx="492554" cy="492554"/>
          </a:xfrm>
          <a:prstGeom prst="rect">
            <a:avLst/>
          </a:prstGeom>
        </p:spPr>
      </p:pic>
      <p:pic>
        <p:nvPicPr>
          <p:cNvPr id="28" name="Picture 27">
            <a:extLst>
              <a:ext uri="{FF2B5EF4-FFF2-40B4-BE49-F238E27FC236}">
                <a16:creationId xmlns:a16="http://schemas.microsoft.com/office/drawing/2014/main" id="{4774F542-C801-462A-AAAE-81A4842A8CB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48927" y="3768660"/>
            <a:ext cx="2425355" cy="492554"/>
          </a:xfrm>
          <a:prstGeom prst="rect">
            <a:avLst/>
          </a:prstGeom>
        </p:spPr>
      </p:pic>
      <p:grpSp>
        <p:nvGrpSpPr>
          <p:cNvPr id="37" name="Group 36">
            <a:extLst>
              <a:ext uri="{FF2B5EF4-FFF2-40B4-BE49-F238E27FC236}">
                <a16:creationId xmlns:a16="http://schemas.microsoft.com/office/drawing/2014/main" id="{F6AE88BC-D217-4073-A382-8E922C01197B}"/>
              </a:ext>
            </a:extLst>
          </p:cNvPr>
          <p:cNvGrpSpPr/>
          <p:nvPr/>
        </p:nvGrpSpPr>
        <p:grpSpPr>
          <a:xfrm>
            <a:off x="6192504" y="3109273"/>
            <a:ext cx="2316013" cy="1063531"/>
            <a:chOff x="6192504" y="3109273"/>
            <a:chExt cx="2316013" cy="1063531"/>
          </a:xfrm>
        </p:grpSpPr>
        <p:pic>
          <p:nvPicPr>
            <p:cNvPr id="31" name="Picture 30" descr="A close up of a clock&#10;&#10;Description automatically generated">
              <a:extLst>
                <a:ext uri="{FF2B5EF4-FFF2-40B4-BE49-F238E27FC236}">
                  <a16:creationId xmlns:a16="http://schemas.microsoft.com/office/drawing/2014/main" id="{68A5C789-E111-4643-9802-EC0BBCCF8AD8}"/>
                </a:ext>
              </a:extLst>
            </p:cNvPr>
            <p:cNvPicPr>
              <a:picLocks noChangeAspect="1"/>
            </p:cNvPicPr>
            <p:nvPr/>
          </p:nvPicPr>
          <p:blipFill rotWithShape="1">
            <a:blip r:embed="rId11" cstate="print">
              <a:alphaModFix/>
              <a:extLst>
                <a:ext uri="{28A0092B-C50C-407E-A947-70E740481C1C}">
                  <a14:useLocalDpi xmlns:a14="http://schemas.microsoft.com/office/drawing/2010/main" val="0"/>
                </a:ext>
              </a:extLst>
            </a:blip>
            <a:srcRect/>
            <a:stretch/>
          </p:blipFill>
          <p:spPr>
            <a:xfrm>
              <a:off x="6194394" y="3109273"/>
              <a:ext cx="376237" cy="304314"/>
            </a:xfrm>
            <a:prstGeom prst="rect">
              <a:avLst/>
            </a:prstGeom>
          </p:spPr>
        </p:pic>
        <p:pic>
          <p:nvPicPr>
            <p:cNvPr id="32" name="Picture 31" descr="A close up of a clock&#10;&#10;Description automatically generated">
              <a:extLst>
                <a:ext uri="{FF2B5EF4-FFF2-40B4-BE49-F238E27FC236}">
                  <a16:creationId xmlns:a16="http://schemas.microsoft.com/office/drawing/2014/main" id="{8DC8F015-A0A1-4906-8555-6763A80AECC7}"/>
                </a:ext>
              </a:extLst>
            </p:cNvPr>
            <p:cNvPicPr>
              <a:picLocks noChangeAspect="1"/>
            </p:cNvPicPr>
            <p:nvPr/>
          </p:nvPicPr>
          <p:blipFill rotWithShape="1">
            <a:blip r:embed="rId11" cstate="print">
              <a:alphaModFix/>
              <a:extLst>
                <a:ext uri="{28A0092B-C50C-407E-A947-70E740481C1C}">
                  <a14:useLocalDpi xmlns:a14="http://schemas.microsoft.com/office/drawing/2010/main" val="0"/>
                </a:ext>
              </a:extLst>
            </a:blip>
            <a:srcRect/>
            <a:stretch/>
          </p:blipFill>
          <p:spPr>
            <a:xfrm>
              <a:off x="6192504" y="3868490"/>
              <a:ext cx="376237" cy="304314"/>
            </a:xfrm>
            <a:prstGeom prst="rect">
              <a:avLst/>
            </a:prstGeom>
          </p:spPr>
        </p:pic>
        <p:pic>
          <p:nvPicPr>
            <p:cNvPr id="33" name="Picture 32" descr="A close up of a clock&#10;&#10;Description automatically generated">
              <a:extLst>
                <a:ext uri="{FF2B5EF4-FFF2-40B4-BE49-F238E27FC236}">
                  <a16:creationId xmlns:a16="http://schemas.microsoft.com/office/drawing/2014/main" id="{34E71C06-1215-405E-A649-49B865C174E4}"/>
                </a:ext>
              </a:extLst>
            </p:cNvPr>
            <p:cNvPicPr>
              <a:picLocks noChangeAspect="1"/>
            </p:cNvPicPr>
            <p:nvPr/>
          </p:nvPicPr>
          <p:blipFill rotWithShape="1">
            <a:blip r:embed="rId11" cstate="print">
              <a:alphaModFix/>
              <a:extLst>
                <a:ext uri="{28A0092B-C50C-407E-A947-70E740481C1C}">
                  <a14:useLocalDpi xmlns:a14="http://schemas.microsoft.com/office/drawing/2010/main" val="0"/>
                </a:ext>
              </a:extLst>
            </a:blip>
            <a:srcRect/>
            <a:stretch/>
          </p:blipFill>
          <p:spPr>
            <a:xfrm>
              <a:off x="6686233" y="3868490"/>
              <a:ext cx="376237" cy="304314"/>
            </a:xfrm>
            <a:prstGeom prst="rect">
              <a:avLst/>
            </a:prstGeom>
          </p:spPr>
        </p:pic>
        <p:pic>
          <p:nvPicPr>
            <p:cNvPr id="34" name="Picture 33" descr="A close up of a clock&#10;&#10;Description automatically generated">
              <a:extLst>
                <a:ext uri="{FF2B5EF4-FFF2-40B4-BE49-F238E27FC236}">
                  <a16:creationId xmlns:a16="http://schemas.microsoft.com/office/drawing/2014/main" id="{24DE6B3B-6FB8-49D7-AB86-3D2B756367BB}"/>
                </a:ext>
              </a:extLst>
            </p:cNvPr>
            <p:cNvPicPr>
              <a:picLocks noChangeAspect="1"/>
            </p:cNvPicPr>
            <p:nvPr/>
          </p:nvPicPr>
          <p:blipFill rotWithShape="1">
            <a:blip r:embed="rId11" cstate="print">
              <a:alphaModFix/>
              <a:extLst>
                <a:ext uri="{28A0092B-C50C-407E-A947-70E740481C1C}">
                  <a14:useLocalDpi xmlns:a14="http://schemas.microsoft.com/office/drawing/2010/main" val="0"/>
                </a:ext>
              </a:extLst>
            </a:blip>
            <a:srcRect/>
            <a:stretch/>
          </p:blipFill>
          <p:spPr>
            <a:xfrm>
              <a:off x="7158339" y="3868490"/>
              <a:ext cx="376237" cy="304314"/>
            </a:xfrm>
            <a:prstGeom prst="rect">
              <a:avLst/>
            </a:prstGeom>
          </p:spPr>
        </p:pic>
        <p:pic>
          <p:nvPicPr>
            <p:cNvPr id="35" name="Picture 34" descr="A close up of a clock&#10;&#10;Description automatically generated">
              <a:extLst>
                <a:ext uri="{FF2B5EF4-FFF2-40B4-BE49-F238E27FC236}">
                  <a16:creationId xmlns:a16="http://schemas.microsoft.com/office/drawing/2014/main" id="{F2265AA5-B5C2-4A80-A063-A4A42D9CC0C2}"/>
                </a:ext>
              </a:extLst>
            </p:cNvPr>
            <p:cNvPicPr>
              <a:picLocks noChangeAspect="1"/>
            </p:cNvPicPr>
            <p:nvPr/>
          </p:nvPicPr>
          <p:blipFill rotWithShape="1">
            <a:blip r:embed="rId11" cstate="print">
              <a:alphaModFix/>
              <a:extLst>
                <a:ext uri="{28A0092B-C50C-407E-A947-70E740481C1C}">
                  <a14:useLocalDpi xmlns:a14="http://schemas.microsoft.com/office/drawing/2010/main" val="0"/>
                </a:ext>
              </a:extLst>
            </a:blip>
            <a:srcRect/>
            <a:stretch/>
          </p:blipFill>
          <p:spPr>
            <a:xfrm>
              <a:off x="7649757" y="3868490"/>
              <a:ext cx="376237" cy="304314"/>
            </a:xfrm>
            <a:prstGeom prst="rect">
              <a:avLst/>
            </a:prstGeom>
          </p:spPr>
        </p:pic>
        <p:pic>
          <p:nvPicPr>
            <p:cNvPr id="36" name="Picture 35" descr="A close up of a clock&#10;&#10;Description automatically generated">
              <a:extLst>
                <a:ext uri="{FF2B5EF4-FFF2-40B4-BE49-F238E27FC236}">
                  <a16:creationId xmlns:a16="http://schemas.microsoft.com/office/drawing/2014/main" id="{94CAF082-C4E7-4A9B-9A56-3B841440F684}"/>
                </a:ext>
              </a:extLst>
            </p:cNvPr>
            <p:cNvPicPr>
              <a:picLocks noChangeAspect="1"/>
            </p:cNvPicPr>
            <p:nvPr/>
          </p:nvPicPr>
          <p:blipFill rotWithShape="1">
            <a:blip r:embed="rId11" cstate="print">
              <a:alphaModFix/>
              <a:extLst>
                <a:ext uri="{28A0092B-C50C-407E-A947-70E740481C1C}">
                  <a14:useLocalDpi xmlns:a14="http://schemas.microsoft.com/office/drawing/2010/main" val="0"/>
                </a:ext>
              </a:extLst>
            </a:blip>
            <a:srcRect/>
            <a:stretch/>
          </p:blipFill>
          <p:spPr>
            <a:xfrm>
              <a:off x="8132280" y="3868490"/>
              <a:ext cx="376237" cy="304314"/>
            </a:xfrm>
            <a:prstGeom prst="rect">
              <a:avLst/>
            </a:prstGeom>
          </p:spPr>
        </p:pic>
      </p:grpSp>
      <p:sp>
        <p:nvSpPr>
          <p:cNvPr id="38" name="TextBox 37">
            <a:extLst>
              <a:ext uri="{FF2B5EF4-FFF2-40B4-BE49-F238E27FC236}">
                <a16:creationId xmlns:a16="http://schemas.microsoft.com/office/drawing/2014/main" id="{6A4AFBA3-CCB8-48C5-9DE4-1E097F89641F}"/>
              </a:ext>
            </a:extLst>
          </p:cNvPr>
          <p:cNvSpPr txBox="1"/>
          <p:nvPr/>
        </p:nvSpPr>
        <p:spPr bwMode="auto">
          <a:xfrm>
            <a:off x="4241909" y="5203333"/>
            <a:ext cx="1462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a:t>
            </a:r>
            <a:r>
              <a:rPr lang="en-GB" sz="2400" b="1" dirty="0">
                <a:latin typeface="Myriad Pro Semibold" charset="0"/>
                <a:ea typeface="Myriad Pro Semibold" charset="0"/>
                <a:cs typeface="Myriad Pro Semibold" charset="0"/>
              </a:rPr>
              <a:t>× 5</a:t>
            </a:r>
            <a:r>
              <a:rPr lang="en-GB" sz="2400" dirty="0">
                <a:latin typeface="Myriad Pro Semibold" charset="0"/>
                <a:ea typeface="Myriad Pro Semibold" charset="0"/>
                <a:cs typeface="Myriad Pro Semibold" charset="0"/>
              </a:rPr>
              <a:t> = 5</a:t>
            </a:r>
          </a:p>
        </p:txBody>
      </p:sp>
      <p:grpSp>
        <p:nvGrpSpPr>
          <p:cNvPr id="48" name="Group 47">
            <a:extLst>
              <a:ext uri="{FF2B5EF4-FFF2-40B4-BE49-F238E27FC236}">
                <a16:creationId xmlns:a16="http://schemas.microsoft.com/office/drawing/2014/main" id="{A2CF1845-7A5B-4321-A2FB-2F32EF4FD7B3}"/>
              </a:ext>
            </a:extLst>
          </p:cNvPr>
          <p:cNvGrpSpPr/>
          <p:nvPr/>
        </p:nvGrpSpPr>
        <p:grpSpPr>
          <a:xfrm>
            <a:off x="6231053" y="3062287"/>
            <a:ext cx="2206707" cy="1121774"/>
            <a:chOff x="6231053" y="3062287"/>
            <a:chExt cx="2206707" cy="1121774"/>
          </a:xfrm>
        </p:grpSpPr>
        <p:pic>
          <p:nvPicPr>
            <p:cNvPr id="12" name="Picture 11">
              <a:extLst>
                <a:ext uri="{FF2B5EF4-FFF2-40B4-BE49-F238E27FC236}">
                  <a16:creationId xmlns:a16="http://schemas.microsoft.com/office/drawing/2014/main" id="{D1EEA75D-37B6-4CDB-A54D-1C103149456E}"/>
                </a:ext>
              </a:extLst>
            </p:cNvPr>
            <p:cNvPicPr>
              <a:picLocks noChangeAspect="1"/>
            </p:cNvPicPr>
            <p:nvPr/>
          </p:nvPicPr>
          <p:blipFill rotWithShape="1">
            <a:blip r:embed="rId12" cstate="print">
              <a:alphaModFix/>
              <a:extLst>
                <a:ext uri="{28A0092B-C50C-407E-A947-70E740481C1C}">
                  <a14:useLocalDpi xmlns:a14="http://schemas.microsoft.com/office/drawing/2010/main" val="0"/>
                </a:ext>
              </a:extLst>
            </a:blip>
            <a:srcRect/>
            <a:stretch/>
          </p:blipFill>
          <p:spPr>
            <a:xfrm>
              <a:off x="6231053" y="3062287"/>
              <a:ext cx="269052" cy="366713"/>
            </a:xfrm>
            <a:prstGeom prst="rect">
              <a:avLst/>
            </a:prstGeom>
          </p:spPr>
        </p:pic>
        <p:pic>
          <p:nvPicPr>
            <p:cNvPr id="41" name="Picture 40">
              <a:extLst>
                <a:ext uri="{FF2B5EF4-FFF2-40B4-BE49-F238E27FC236}">
                  <a16:creationId xmlns:a16="http://schemas.microsoft.com/office/drawing/2014/main" id="{50DB4055-C57D-4A58-9CAE-9CDC26FAF0ED}"/>
                </a:ext>
              </a:extLst>
            </p:cNvPr>
            <p:cNvPicPr>
              <a:picLocks noChangeAspect="1"/>
            </p:cNvPicPr>
            <p:nvPr/>
          </p:nvPicPr>
          <p:blipFill rotWithShape="1">
            <a:blip r:embed="rId12" cstate="print">
              <a:alphaModFix/>
              <a:extLst>
                <a:ext uri="{28A0092B-C50C-407E-A947-70E740481C1C}">
                  <a14:useLocalDpi xmlns:a14="http://schemas.microsoft.com/office/drawing/2010/main" val="0"/>
                </a:ext>
              </a:extLst>
            </a:blip>
            <a:srcRect/>
            <a:stretch/>
          </p:blipFill>
          <p:spPr>
            <a:xfrm>
              <a:off x="6231053" y="3817348"/>
              <a:ext cx="269052" cy="366713"/>
            </a:xfrm>
            <a:prstGeom prst="rect">
              <a:avLst/>
            </a:prstGeom>
          </p:spPr>
        </p:pic>
        <p:pic>
          <p:nvPicPr>
            <p:cNvPr id="42" name="Picture 41">
              <a:extLst>
                <a:ext uri="{FF2B5EF4-FFF2-40B4-BE49-F238E27FC236}">
                  <a16:creationId xmlns:a16="http://schemas.microsoft.com/office/drawing/2014/main" id="{FDEAEF08-F5CB-42C3-AEC8-1DE1CD63FFD1}"/>
                </a:ext>
              </a:extLst>
            </p:cNvPr>
            <p:cNvPicPr>
              <a:picLocks noChangeAspect="1"/>
            </p:cNvPicPr>
            <p:nvPr/>
          </p:nvPicPr>
          <p:blipFill rotWithShape="1">
            <a:blip r:embed="rId12" cstate="print">
              <a:alphaModFix/>
              <a:extLst>
                <a:ext uri="{28A0092B-C50C-407E-A947-70E740481C1C}">
                  <a14:useLocalDpi xmlns:a14="http://schemas.microsoft.com/office/drawing/2010/main" val="0"/>
                </a:ext>
              </a:extLst>
            </a:blip>
            <a:srcRect/>
            <a:stretch/>
          </p:blipFill>
          <p:spPr>
            <a:xfrm>
              <a:off x="6723607" y="3817348"/>
              <a:ext cx="269052" cy="366713"/>
            </a:xfrm>
            <a:prstGeom prst="rect">
              <a:avLst/>
            </a:prstGeom>
          </p:spPr>
        </p:pic>
        <p:pic>
          <p:nvPicPr>
            <p:cNvPr id="45" name="Picture 44">
              <a:extLst>
                <a:ext uri="{FF2B5EF4-FFF2-40B4-BE49-F238E27FC236}">
                  <a16:creationId xmlns:a16="http://schemas.microsoft.com/office/drawing/2014/main" id="{B301B7BD-F4D7-4D75-B819-0591C4A27E61}"/>
                </a:ext>
              </a:extLst>
            </p:cNvPr>
            <p:cNvPicPr>
              <a:picLocks noChangeAspect="1"/>
            </p:cNvPicPr>
            <p:nvPr/>
          </p:nvPicPr>
          <p:blipFill rotWithShape="1">
            <a:blip r:embed="rId12" cstate="print">
              <a:alphaModFix/>
              <a:extLst>
                <a:ext uri="{28A0092B-C50C-407E-A947-70E740481C1C}">
                  <a14:useLocalDpi xmlns:a14="http://schemas.microsoft.com/office/drawing/2010/main" val="0"/>
                </a:ext>
              </a:extLst>
            </a:blip>
            <a:srcRect/>
            <a:stretch/>
          </p:blipFill>
          <p:spPr>
            <a:xfrm>
              <a:off x="7200849" y="3817348"/>
              <a:ext cx="269052" cy="366713"/>
            </a:xfrm>
            <a:prstGeom prst="rect">
              <a:avLst/>
            </a:prstGeom>
          </p:spPr>
        </p:pic>
        <p:pic>
          <p:nvPicPr>
            <p:cNvPr id="46" name="Picture 45">
              <a:extLst>
                <a:ext uri="{FF2B5EF4-FFF2-40B4-BE49-F238E27FC236}">
                  <a16:creationId xmlns:a16="http://schemas.microsoft.com/office/drawing/2014/main" id="{EF4626DF-34AD-4E6C-9832-874C318DC8D7}"/>
                </a:ext>
              </a:extLst>
            </p:cNvPr>
            <p:cNvPicPr>
              <a:picLocks noChangeAspect="1"/>
            </p:cNvPicPr>
            <p:nvPr/>
          </p:nvPicPr>
          <p:blipFill rotWithShape="1">
            <a:blip r:embed="rId12" cstate="print">
              <a:alphaModFix/>
              <a:extLst>
                <a:ext uri="{28A0092B-C50C-407E-A947-70E740481C1C}">
                  <a14:useLocalDpi xmlns:a14="http://schemas.microsoft.com/office/drawing/2010/main" val="0"/>
                </a:ext>
              </a:extLst>
            </a:blip>
            <a:srcRect/>
            <a:stretch/>
          </p:blipFill>
          <p:spPr>
            <a:xfrm>
              <a:off x="7683188" y="3817348"/>
              <a:ext cx="269052" cy="366713"/>
            </a:xfrm>
            <a:prstGeom prst="rect">
              <a:avLst/>
            </a:prstGeom>
          </p:spPr>
        </p:pic>
        <p:pic>
          <p:nvPicPr>
            <p:cNvPr id="47" name="Picture 46">
              <a:extLst>
                <a:ext uri="{FF2B5EF4-FFF2-40B4-BE49-F238E27FC236}">
                  <a16:creationId xmlns:a16="http://schemas.microsoft.com/office/drawing/2014/main" id="{C2046F14-E610-4C58-A7B6-F1DE94022687}"/>
                </a:ext>
              </a:extLst>
            </p:cNvPr>
            <p:cNvPicPr>
              <a:picLocks noChangeAspect="1"/>
            </p:cNvPicPr>
            <p:nvPr/>
          </p:nvPicPr>
          <p:blipFill rotWithShape="1">
            <a:blip r:embed="rId12" cstate="print">
              <a:alphaModFix/>
              <a:extLst>
                <a:ext uri="{28A0092B-C50C-407E-A947-70E740481C1C}">
                  <a14:useLocalDpi xmlns:a14="http://schemas.microsoft.com/office/drawing/2010/main" val="0"/>
                </a:ext>
              </a:extLst>
            </a:blip>
            <a:srcRect/>
            <a:stretch/>
          </p:blipFill>
          <p:spPr>
            <a:xfrm>
              <a:off x="8168708" y="3817348"/>
              <a:ext cx="269052" cy="366713"/>
            </a:xfrm>
            <a:prstGeom prst="rect">
              <a:avLst/>
            </a:prstGeom>
          </p:spPr>
        </p:pic>
      </p:gr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par>
                          <p:cTn id="18" fill="hold">
                            <p:stCondLst>
                              <p:cond delay="500"/>
                            </p:stCondLst>
                            <p:childTnLst>
                              <p:par>
                                <p:cTn id="19" presetID="42" presetClass="path" presetSubtype="0" accel="50000" fill="hold" nodeType="afterEffect">
                                  <p:stCondLst>
                                    <p:cond delay="0"/>
                                  </p:stCondLst>
                                  <p:childTnLst>
                                    <p:animMotion origin="layout" path="M 4.44444E-6 1.48148E-6 L 4.44444E-6 0.11134 " pathEditMode="relative" rAng="0" ptsTypes="AA">
                                      <p:cBhvr>
                                        <p:cTn id="20" dur="1000" fill="hold"/>
                                        <p:tgtEl>
                                          <p:spTgt spid="21"/>
                                        </p:tgtEl>
                                        <p:attrNameLst>
                                          <p:attrName>ppt_x</p:attrName>
                                          <p:attrName>ppt_y</p:attrName>
                                        </p:attrNameLst>
                                      </p:cBhvr>
                                      <p:rCtr x="0" y="5556"/>
                                    </p:animMotion>
                                  </p:childTnLst>
                                </p:cTn>
                              </p:par>
                            </p:childTnLst>
                          </p:cTn>
                        </p:par>
                        <p:par>
                          <p:cTn id="21" fill="hold">
                            <p:stCondLst>
                              <p:cond delay="1500"/>
                            </p:stCondLst>
                            <p:childTnLst>
                              <p:par>
                                <p:cTn id="22" presetID="1" presetClass="exit" presetSubtype="0" fill="hold" nodeType="afterEffect">
                                  <p:stCondLst>
                                    <p:cond delay="0"/>
                                  </p:stCondLst>
                                  <p:childTnLst>
                                    <p:set>
                                      <p:cBhvr>
                                        <p:cTn id="23" dur="1" fill="hold">
                                          <p:stCondLst>
                                            <p:cond delay="0"/>
                                          </p:stCondLst>
                                        </p:cTn>
                                        <p:tgtEl>
                                          <p:spTgt spid="21"/>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xit" presetSubtype="0" fill="hold" nodeType="with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7"/>
                                        </p:tgtEl>
                                      </p:cBhvr>
                                    </p:animEffect>
                                    <p:set>
                                      <p:cBhvr>
                                        <p:cTn id="54" dur="1" fill="hold">
                                          <p:stCondLst>
                                            <p:cond delay="499"/>
                                          </p:stCondLst>
                                        </p:cTn>
                                        <p:tgtEl>
                                          <p:spTgt spid="37"/>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par>
                                <p:cTn id="70" presetID="10" presetClass="entr" presetSubtype="0"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4:1</a:t>
            </a:r>
          </a:p>
        </p:txBody>
      </p:sp>
      <p:pic>
        <p:nvPicPr>
          <p:cNvPr id="4" name="Picture 3" descr="A close up of a screen&#10;&#10;Description automatically generated">
            <a:extLst>
              <a:ext uri="{FF2B5EF4-FFF2-40B4-BE49-F238E27FC236}">
                <a16:creationId xmlns:a16="http://schemas.microsoft.com/office/drawing/2014/main" id="{CEF81B25-2804-4C54-8094-9D734068D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2020994"/>
            <a:ext cx="7975614" cy="3540394"/>
          </a:xfrm>
          <a:prstGeom prst="rect">
            <a:avLst/>
          </a:prstGeom>
        </p:spPr>
      </p:pic>
    </p:spTree>
    <p:extLst>
      <p:ext uri="{BB962C8B-B14F-4D97-AF65-F5344CB8AC3E}">
        <p14:creationId xmlns:p14="http://schemas.microsoft.com/office/powerpoint/2010/main" val="4267684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4:2</a:t>
            </a:r>
          </a:p>
        </p:txBody>
      </p:sp>
      <p:pic>
        <p:nvPicPr>
          <p:cNvPr id="4" name="Picture 3" descr="A picture containing crossword puzzle, text&#10;&#10;Description automatically generated">
            <a:extLst>
              <a:ext uri="{FF2B5EF4-FFF2-40B4-BE49-F238E27FC236}">
                <a16:creationId xmlns:a16="http://schemas.microsoft.com/office/drawing/2014/main" id="{00697845-7625-4FC4-BF13-F536B81D7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1289545"/>
            <a:ext cx="7975614" cy="2956812"/>
          </a:xfrm>
          <a:prstGeom prst="rect">
            <a:avLst/>
          </a:prstGeom>
        </p:spPr>
      </p:pic>
      <p:sp>
        <p:nvSpPr>
          <p:cNvPr id="6" name="TextBox 5">
            <a:extLst>
              <a:ext uri="{FF2B5EF4-FFF2-40B4-BE49-F238E27FC236}">
                <a16:creationId xmlns:a16="http://schemas.microsoft.com/office/drawing/2014/main" id="{BEEA9DFD-4D83-45B7-A17B-CD8C1359432F}"/>
              </a:ext>
            </a:extLst>
          </p:cNvPr>
          <p:cNvSpPr txBox="1"/>
          <p:nvPr/>
        </p:nvSpPr>
        <p:spPr bwMode="auto">
          <a:xfrm>
            <a:off x="1813842" y="4509377"/>
            <a:ext cx="55163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side-length of C = side-length of A × </a:t>
            </a:r>
            <a:r>
              <a:rPr lang="en-GB" sz="2400" b="1" dirty="0">
                <a:latin typeface="Myriad Pro Semibold" charset="0"/>
                <a:ea typeface="Myriad Pro Semibold" charset="0"/>
                <a:cs typeface="Myriad Pro Semibold" charset="0"/>
              </a:rPr>
              <a:t>3</a:t>
            </a:r>
            <a:endParaRPr lang="en-GB" sz="2400" dirty="0">
              <a:latin typeface="Myriad Pro Semibold" charset="0"/>
              <a:ea typeface="Myriad Pro Semibold" charset="0"/>
              <a:cs typeface="Myriad Pro Semibold" charset="0"/>
            </a:endParaRPr>
          </a:p>
        </p:txBody>
      </p:sp>
      <p:grpSp>
        <p:nvGrpSpPr>
          <p:cNvPr id="16" name="Group 15">
            <a:extLst>
              <a:ext uri="{FF2B5EF4-FFF2-40B4-BE49-F238E27FC236}">
                <a16:creationId xmlns:a16="http://schemas.microsoft.com/office/drawing/2014/main" id="{FBE33CA5-18B8-40F6-A620-0F951D30A6A9}"/>
              </a:ext>
            </a:extLst>
          </p:cNvPr>
          <p:cNvGrpSpPr/>
          <p:nvPr/>
        </p:nvGrpSpPr>
        <p:grpSpPr>
          <a:xfrm>
            <a:off x="1850918" y="5177933"/>
            <a:ext cx="5443768" cy="738664"/>
            <a:chOff x="995665" y="5406695"/>
            <a:chExt cx="5443768" cy="738664"/>
          </a:xfrm>
        </p:grpSpPr>
        <p:sp>
          <p:nvSpPr>
            <p:cNvPr id="12" name="TextBox 11">
              <a:extLst>
                <a:ext uri="{FF2B5EF4-FFF2-40B4-BE49-F238E27FC236}">
                  <a16:creationId xmlns:a16="http://schemas.microsoft.com/office/drawing/2014/main" id="{7F89AEC0-61B8-4D08-8B9C-ACF5B11B1A9A}"/>
                </a:ext>
              </a:extLst>
            </p:cNvPr>
            <p:cNvSpPr txBox="1"/>
            <p:nvPr/>
          </p:nvSpPr>
          <p:spPr bwMode="auto">
            <a:xfrm>
              <a:off x="6126527" y="540669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b="1" dirty="0">
                  <a:latin typeface="Myriad Pro Semibold" charset="0"/>
                  <a:ea typeface="Myriad Pro Semibold" charset="0"/>
                  <a:cs typeface="Myriad Pro Semibold" charset="0"/>
                </a:rPr>
                <a:t>1</a:t>
              </a:r>
            </a:p>
          </p:txBody>
        </p:sp>
        <p:sp>
          <p:nvSpPr>
            <p:cNvPr id="13" name="TextBox 12">
              <a:extLst>
                <a:ext uri="{FF2B5EF4-FFF2-40B4-BE49-F238E27FC236}">
                  <a16:creationId xmlns:a16="http://schemas.microsoft.com/office/drawing/2014/main" id="{D021567B-6B9E-4706-BDCC-0ACC68048B42}"/>
                </a:ext>
              </a:extLst>
            </p:cNvPr>
            <p:cNvSpPr txBox="1"/>
            <p:nvPr/>
          </p:nvSpPr>
          <p:spPr bwMode="auto">
            <a:xfrm>
              <a:off x="6126527" y="5776027"/>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b="1" dirty="0">
                  <a:latin typeface="Myriad Pro Semibold" charset="0"/>
                  <a:ea typeface="Myriad Pro Semibold" charset="0"/>
                  <a:cs typeface="Myriad Pro Semibold" charset="0"/>
                </a:rPr>
                <a:t>3</a:t>
              </a:r>
            </a:p>
          </p:txBody>
        </p:sp>
        <p:cxnSp>
          <p:nvCxnSpPr>
            <p:cNvPr id="14" name="Straight Connector 13">
              <a:extLst>
                <a:ext uri="{FF2B5EF4-FFF2-40B4-BE49-F238E27FC236}">
                  <a16:creationId xmlns:a16="http://schemas.microsoft.com/office/drawing/2014/main" id="{FF912567-9556-4845-A7FE-8F66E66A8A5A}"/>
                </a:ext>
              </a:extLst>
            </p:cNvPr>
            <p:cNvCxnSpPr/>
            <p:nvPr/>
          </p:nvCxnSpPr>
          <p:spPr bwMode="auto">
            <a:xfrm>
              <a:off x="6156980" y="5776027"/>
              <a:ext cx="25200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D9768866-CB03-492A-B44D-C9C33158A4C0}"/>
                </a:ext>
              </a:extLst>
            </p:cNvPr>
            <p:cNvSpPr txBox="1"/>
            <p:nvPr/>
          </p:nvSpPr>
          <p:spPr bwMode="auto">
            <a:xfrm>
              <a:off x="995665" y="5521253"/>
              <a:ext cx="5213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side-length of A = side-length of C ×</a:t>
              </a:r>
            </a:p>
          </p:txBody>
        </p:sp>
      </p:grpSp>
    </p:spTree>
    <p:extLst>
      <p:ext uri="{BB962C8B-B14F-4D97-AF65-F5344CB8AC3E}">
        <p14:creationId xmlns:p14="http://schemas.microsoft.com/office/powerpoint/2010/main" val="163159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 shot of a tiled wall&#10;&#10;Description automatically generated">
            <a:extLst>
              <a:ext uri="{FF2B5EF4-FFF2-40B4-BE49-F238E27FC236}">
                <a16:creationId xmlns:a16="http://schemas.microsoft.com/office/drawing/2014/main" id="{F18F2849-CFB2-4925-B0B2-A24B70129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9305" y="2392413"/>
            <a:ext cx="3254589" cy="2446553"/>
          </a:xfrm>
          <a:prstGeom prst="rect">
            <a:avLst/>
          </a:prstGeom>
        </p:spPr>
      </p:pic>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4:3</a:t>
            </a:r>
          </a:p>
        </p:txBody>
      </p:sp>
      <p:pic>
        <p:nvPicPr>
          <p:cNvPr id="4" name="Picture 3">
            <a:extLst>
              <a:ext uri="{FF2B5EF4-FFF2-40B4-BE49-F238E27FC236}">
                <a16:creationId xmlns:a16="http://schemas.microsoft.com/office/drawing/2014/main" id="{058238CE-408B-40F5-B025-477DE483D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1416382"/>
            <a:ext cx="6135088" cy="4436716"/>
          </a:xfrm>
          <a:prstGeom prst="rect">
            <a:avLst/>
          </a:prstGeom>
        </p:spPr>
      </p:pic>
    </p:spTree>
    <p:extLst>
      <p:ext uri="{BB962C8B-B14F-4D97-AF65-F5344CB8AC3E}">
        <p14:creationId xmlns:p14="http://schemas.microsoft.com/office/powerpoint/2010/main" val="402218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nodeType="withEffect">
                                  <p:stCondLst>
                                    <p:cond delay="25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4:3</a:t>
            </a:r>
          </a:p>
        </p:txBody>
      </p:sp>
      <p:pic>
        <p:nvPicPr>
          <p:cNvPr id="4" name="Picture 3" descr="A picture containing object&#10;&#10;Description automatically generated">
            <a:extLst>
              <a:ext uri="{FF2B5EF4-FFF2-40B4-BE49-F238E27FC236}">
                <a16:creationId xmlns:a16="http://schemas.microsoft.com/office/drawing/2014/main" id="{EF72E5AA-1F11-4936-A19B-C5122DC52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2063809"/>
            <a:ext cx="7975614" cy="2908182"/>
          </a:xfrm>
          <a:prstGeom prst="rect">
            <a:avLst/>
          </a:prstGeom>
        </p:spPr>
      </p:pic>
    </p:spTree>
    <p:extLst>
      <p:ext uri="{BB962C8B-B14F-4D97-AF65-F5344CB8AC3E}">
        <p14:creationId xmlns:p14="http://schemas.microsoft.com/office/powerpoint/2010/main" val="2603106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4:4</a:t>
            </a:r>
          </a:p>
        </p:txBody>
      </p:sp>
      <p:pic>
        <p:nvPicPr>
          <p:cNvPr id="4" name="Picture 3" descr="A picture containing crossword puzzle, text&#10;&#10;Description automatically generated">
            <a:extLst>
              <a:ext uri="{FF2B5EF4-FFF2-40B4-BE49-F238E27FC236}">
                <a16:creationId xmlns:a16="http://schemas.microsoft.com/office/drawing/2014/main" id="{4E2B69DC-8E38-4125-A784-41964E477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1288800"/>
            <a:ext cx="7975614" cy="2956812"/>
          </a:xfrm>
          <a:prstGeom prst="rect">
            <a:avLst/>
          </a:prstGeom>
        </p:spPr>
      </p:pic>
      <p:sp>
        <p:nvSpPr>
          <p:cNvPr id="5" name="Rectangle 4"/>
          <p:cNvSpPr/>
          <p:nvPr/>
        </p:nvSpPr>
        <p:spPr>
          <a:xfrm>
            <a:off x="1431758" y="4510800"/>
            <a:ext cx="6280484" cy="461665"/>
          </a:xfrm>
          <a:prstGeom prst="rect">
            <a:avLst/>
          </a:prstGeom>
        </p:spPr>
        <p:txBody>
          <a:bodyPr wrap="square">
            <a:spAutoFit/>
          </a:bodyPr>
          <a:lstStyle/>
          <a:p>
            <a:pPr algn="ctr">
              <a:buNone/>
            </a:pPr>
            <a:r>
              <a:rPr lang="en-GB" sz="2400" dirty="0">
                <a:latin typeface="Myriad Pro Semibold"/>
                <a:ea typeface="Calibri" panose="020F0502020204030204" pitchFamily="34" charset="0"/>
                <a:cs typeface="Times New Roman" panose="02020603050405020304" pitchFamily="18" charset="0"/>
              </a:rPr>
              <a:t>dimensions of A </a:t>
            </a:r>
            <a:r>
              <a:rPr lang="en-GB" sz="2400" b="1" dirty="0">
                <a:latin typeface="Myriad Pro Semibold"/>
                <a:ea typeface="Calibri" panose="020F0502020204030204" pitchFamily="34" charset="0"/>
                <a:cs typeface="Times New Roman" panose="02020603050405020304" pitchFamily="18" charset="0"/>
              </a:rPr>
              <a:t>: </a:t>
            </a:r>
            <a:r>
              <a:rPr lang="en-GB" sz="2400" dirty="0">
                <a:latin typeface="Myriad Pro Semibold"/>
                <a:ea typeface="Calibri" panose="020F0502020204030204" pitchFamily="34" charset="0"/>
                <a:cs typeface="Times New Roman" panose="02020603050405020304" pitchFamily="18" charset="0"/>
              </a:rPr>
              <a:t>dimensions of C = 1 </a:t>
            </a:r>
            <a:r>
              <a:rPr lang="en-GB" sz="2400" b="1" dirty="0">
                <a:latin typeface="Myriad Pro Semibold"/>
                <a:ea typeface="Calibri" panose="020F0502020204030204" pitchFamily="34" charset="0"/>
                <a:cs typeface="Times New Roman" panose="02020603050405020304" pitchFamily="18" charset="0"/>
              </a:rPr>
              <a:t>: </a:t>
            </a:r>
            <a:r>
              <a:rPr lang="en-GB" sz="2400" dirty="0">
                <a:latin typeface="Myriad Pro Semibold"/>
                <a:ea typeface="Calibri" panose="020F0502020204030204" pitchFamily="34" charset="0"/>
                <a:cs typeface="Times New Roman" panose="02020603050405020304" pitchFamily="18" charset="0"/>
              </a:rPr>
              <a:t>3</a:t>
            </a:r>
            <a:endParaRPr lang="en-GB" sz="2400" dirty="0">
              <a:latin typeface="Myriad Pro Semibold"/>
            </a:endParaRPr>
          </a:p>
        </p:txBody>
      </p:sp>
      <p:sp>
        <p:nvSpPr>
          <p:cNvPr id="6" name="Rectangle 5"/>
          <p:cNvSpPr/>
          <p:nvPr/>
        </p:nvSpPr>
        <p:spPr>
          <a:xfrm>
            <a:off x="1431758" y="5292000"/>
            <a:ext cx="6280484" cy="461665"/>
          </a:xfrm>
          <a:prstGeom prst="rect">
            <a:avLst/>
          </a:prstGeom>
        </p:spPr>
        <p:txBody>
          <a:bodyPr wrap="square">
            <a:spAutoFit/>
          </a:bodyPr>
          <a:lstStyle/>
          <a:p>
            <a:pPr algn="ctr">
              <a:buNone/>
            </a:pPr>
            <a:r>
              <a:rPr lang="en-GB" sz="2400" dirty="0">
                <a:latin typeface="Myriad Pro Semibold"/>
                <a:ea typeface="Calibri" panose="020F0502020204030204" pitchFamily="34" charset="0"/>
                <a:cs typeface="Times New Roman" panose="02020603050405020304" pitchFamily="18" charset="0"/>
              </a:rPr>
              <a:t>dimensions of C </a:t>
            </a:r>
            <a:r>
              <a:rPr lang="en-GB" sz="2400" b="1" dirty="0">
                <a:latin typeface="Myriad Pro Semibold"/>
                <a:ea typeface="Calibri" panose="020F0502020204030204" pitchFamily="34" charset="0"/>
                <a:cs typeface="Times New Roman" panose="02020603050405020304" pitchFamily="18" charset="0"/>
              </a:rPr>
              <a:t>: </a:t>
            </a:r>
            <a:r>
              <a:rPr lang="en-GB" sz="2400" dirty="0">
                <a:latin typeface="Myriad Pro Semibold"/>
                <a:ea typeface="Calibri" panose="020F0502020204030204" pitchFamily="34" charset="0"/>
                <a:cs typeface="Times New Roman" panose="02020603050405020304" pitchFamily="18" charset="0"/>
              </a:rPr>
              <a:t>dimensions of A = 3 </a:t>
            </a:r>
            <a:r>
              <a:rPr lang="en-GB" sz="2400" b="1" dirty="0">
                <a:latin typeface="Myriad Pro Semibold"/>
                <a:ea typeface="Calibri" panose="020F0502020204030204" pitchFamily="34" charset="0"/>
                <a:cs typeface="Times New Roman" panose="02020603050405020304" pitchFamily="18" charset="0"/>
              </a:rPr>
              <a:t>: </a:t>
            </a:r>
            <a:r>
              <a:rPr lang="en-GB" sz="2400" dirty="0">
                <a:latin typeface="Myriad Pro Semibold"/>
                <a:ea typeface="Calibri" panose="020F0502020204030204" pitchFamily="34" charset="0"/>
                <a:cs typeface="Times New Roman" panose="02020603050405020304" pitchFamily="18" charset="0"/>
              </a:rPr>
              <a:t>1</a:t>
            </a:r>
            <a:endParaRPr lang="en-GB" sz="2400" dirty="0">
              <a:latin typeface="Myriad Pro Semibold"/>
            </a:endParaRPr>
          </a:p>
        </p:txBody>
      </p:sp>
    </p:spTree>
    <p:extLst>
      <p:ext uri="{BB962C8B-B14F-4D97-AF65-F5344CB8AC3E}">
        <p14:creationId xmlns:p14="http://schemas.microsoft.com/office/powerpoint/2010/main" val="2663817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4:5</a:t>
            </a:r>
          </a:p>
        </p:txBody>
      </p:sp>
      <p:pic>
        <p:nvPicPr>
          <p:cNvPr id="4" name="Picture 3">
            <a:extLst>
              <a:ext uri="{FF2B5EF4-FFF2-40B4-BE49-F238E27FC236}">
                <a16:creationId xmlns:a16="http://schemas.microsoft.com/office/drawing/2014/main" id="{663EBD11-B57B-4343-9481-A860E9A91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687619"/>
            <a:ext cx="6135088" cy="3965362"/>
          </a:xfrm>
          <a:prstGeom prst="rect">
            <a:avLst/>
          </a:prstGeom>
        </p:spPr>
      </p:pic>
    </p:spTree>
    <p:extLst>
      <p:ext uri="{BB962C8B-B14F-4D97-AF65-F5344CB8AC3E}">
        <p14:creationId xmlns:p14="http://schemas.microsoft.com/office/powerpoint/2010/main" val="2287817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4:6</a:t>
            </a:r>
          </a:p>
        </p:txBody>
      </p:sp>
      <p:sp>
        <p:nvSpPr>
          <p:cNvPr id="3" name="TextBox 2">
            <a:extLst>
              <a:ext uri="{FF2B5EF4-FFF2-40B4-BE49-F238E27FC236}">
                <a16:creationId xmlns:a16="http://schemas.microsoft.com/office/drawing/2014/main" id="{675CEA63-CD55-4933-BB4C-036FAFEBC6A8}"/>
              </a:ext>
            </a:extLst>
          </p:cNvPr>
          <p:cNvSpPr txBox="1"/>
          <p:nvPr/>
        </p:nvSpPr>
        <p:spPr bwMode="auto">
          <a:xfrm>
            <a:off x="1179683" y="1010182"/>
            <a:ext cx="70896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Scale the lengths of the sides by a scale factor of 2.</a:t>
            </a:r>
          </a:p>
        </p:txBody>
      </p:sp>
      <p:pic>
        <p:nvPicPr>
          <p:cNvPr id="5" name="Picture 4" descr="A close up of a logo&#10;&#10;Description automatically generated">
            <a:extLst>
              <a:ext uri="{FF2B5EF4-FFF2-40B4-BE49-F238E27FC236}">
                <a16:creationId xmlns:a16="http://schemas.microsoft.com/office/drawing/2014/main" id="{3E9236CD-1A64-455A-BDFD-4A866558B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464677"/>
            <a:ext cx="6135088" cy="3471563"/>
          </a:xfrm>
          <a:prstGeom prst="rect">
            <a:avLst/>
          </a:prstGeom>
        </p:spPr>
      </p:pic>
      <p:pic>
        <p:nvPicPr>
          <p:cNvPr id="7" name="Picture 6" descr="A picture containing animal&#10;&#10;Description automatically generated">
            <a:extLst>
              <a:ext uri="{FF2B5EF4-FFF2-40B4-BE49-F238E27FC236}">
                <a16:creationId xmlns:a16="http://schemas.microsoft.com/office/drawing/2014/main" id="{E77939E1-0FD2-4EB7-BA5F-FA96BCB67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2653" y="2870178"/>
            <a:ext cx="1645999" cy="1645999"/>
          </a:xfrm>
          <a:prstGeom prst="rect">
            <a:avLst/>
          </a:prstGeom>
        </p:spPr>
      </p:pic>
    </p:spTree>
    <p:extLst>
      <p:ext uri="{BB962C8B-B14F-4D97-AF65-F5344CB8AC3E}">
        <p14:creationId xmlns:p14="http://schemas.microsoft.com/office/powerpoint/2010/main" val="175567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4:6</a:t>
            </a:r>
          </a:p>
        </p:txBody>
      </p:sp>
      <p:pic>
        <p:nvPicPr>
          <p:cNvPr id="4" name="Picture 3">
            <a:extLst>
              <a:ext uri="{FF2B5EF4-FFF2-40B4-BE49-F238E27FC236}">
                <a16:creationId xmlns:a16="http://schemas.microsoft.com/office/drawing/2014/main" id="{79D378E8-0F47-4C80-BB8B-9BD5395A7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723" y="1424604"/>
            <a:ext cx="7554555" cy="4364393"/>
          </a:xfrm>
          <a:prstGeom prst="rect">
            <a:avLst/>
          </a:prstGeom>
        </p:spPr>
      </p:pic>
    </p:spTree>
    <p:extLst>
      <p:ext uri="{BB962C8B-B14F-4D97-AF65-F5344CB8AC3E}">
        <p14:creationId xmlns:p14="http://schemas.microsoft.com/office/powerpoint/2010/main" val="2183902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4:6</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390" y="806832"/>
            <a:ext cx="3749220" cy="5244337"/>
          </a:xfrm>
          <a:prstGeom prst="rect">
            <a:avLst/>
          </a:prstGeom>
        </p:spPr>
      </p:pic>
    </p:spTree>
    <p:extLst>
      <p:ext uri="{BB962C8B-B14F-4D97-AF65-F5344CB8AC3E}">
        <p14:creationId xmlns:p14="http://schemas.microsoft.com/office/powerpoint/2010/main" val="3810575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4:6</a:t>
            </a:r>
          </a:p>
        </p:txBody>
      </p:sp>
      <p:pic>
        <p:nvPicPr>
          <p:cNvPr id="4" name="Picture 3" descr="A picture containing crossword puzzle&#10;&#10;Description automatically generated">
            <a:extLst>
              <a:ext uri="{FF2B5EF4-FFF2-40B4-BE49-F238E27FC236}">
                <a16:creationId xmlns:a16="http://schemas.microsoft.com/office/drawing/2014/main" id="{1A305D6D-25D2-4847-BCBE-D4EAE2A38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2363529"/>
            <a:ext cx="7975614" cy="2908182"/>
          </a:xfrm>
          <a:prstGeom prst="rect">
            <a:avLst/>
          </a:prstGeom>
        </p:spPr>
      </p:pic>
    </p:spTree>
    <p:extLst>
      <p:ext uri="{BB962C8B-B14F-4D97-AF65-F5344CB8AC3E}">
        <p14:creationId xmlns:p14="http://schemas.microsoft.com/office/powerpoint/2010/main" val="246759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1:2</a:t>
            </a:r>
          </a:p>
        </p:txBody>
      </p:sp>
      <p:pic>
        <p:nvPicPr>
          <p:cNvPr id="5" name="Picture 4" descr="A close up of a clock&#10;&#10;Description automatically generated">
            <a:extLst>
              <a:ext uri="{FF2B5EF4-FFF2-40B4-BE49-F238E27FC236}">
                <a16:creationId xmlns:a16="http://schemas.microsoft.com/office/drawing/2014/main" id="{2FC4C006-14B1-44CB-A12C-DC1BA2A7F8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5694" y="2477195"/>
            <a:ext cx="3696859" cy="1506755"/>
          </a:xfrm>
          <a:prstGeom prst="rect">
            <a:avLst/>
          </a:prstGeom>
        </p:spPr>
      </p:pic>
      <p:sp>
        <p:nvSpPr>
          <p:cNvPr id="6" name="TextBox 5">
            <a:extLst>
              <a:ext uri="{FF2B5EF4-FFF2-40B4-BE49-F238E27FC236}">
                <a16:creationId xmlns:a16="http://schemas.microsoft.com/office/drawing/2014/main" id="{3352DAC4-429C-446C-91DF-655B59B615A0}"/>
              </a:ext>
            </a:extLst>
          </p:cNvPr>
          <p:cNvSpPr txBox="1"/>
          <p:nvPr/>
        </p:nvSpPr>
        <p:spPr bwMode="auto">
          <a:xfrm>
            <a:off x="1542993" y="4205684"/>
            <a:ext cx="1462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a:t>
            </a:r>
            <a:r>
              <a:rPr lang="en-GB" sz="2400" b="1" dirty="0">
                <a:latin typeface="Myriad Pro Semibold" charset="0"/>
                <a:ea typeface="Myriad Pro Semibold" charset="0"/>
                <a:cs typeface="Myriad Pro Semibold" charset="0"/>
              </a:rPr>
              <a:t>× 5</a:t>
            </a:r>
            <a:r>
              <a:rPr lang="en-GB" sz="2400" dirty="0">
                <a:latin typeface="Myriad Pro Semibold" charset="0"/>
                <a:ea typeface="Myriad Pro Semibold" charset="0"/>
                <a:cs typeface="Myriad Pro Semibold" charset="0"/>
              </a:rPr>
              <a:t> = 5</a:t>
            </a:r>
          </a:p>
        </p:txBody>
      </p:sp>
      <p:sp>
        <p:nvSpPr>
          <p:cNvPr id="7" name="TextBox 6">
            <a:extLst>
              <a:ext uri="{FF2B5EF4-FFF2-40B4-BE49-F238E27FC236}">
                <a16:creationId xmlns:a16="http://schemas.microsoft.com/office/drawing/2014/main" id="{643B9636-7CD8-48E3-B7B7-0A89DE4B950E}"/>
              </a:ext>
            </a:extLst>
          </p:cNvPr>
          <p:cNvSpPr txBox="1"/>
          <p:nvPr/>
        </p:nvSpPr>
        <p:spPr bwMode="auto">
          <a:xfrm>
            <a:off x="1542993" y="4853537"/>
            <a:ext cx="1462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a:t>
            </a:r>
            <a:r>
              <a:rPr lang="en-GB" sz="2400" b="1" dirty="0">
                <a:latin typeface="Myriad Pro Semibold" charset="0"/>
                <a:ea typeface="Myriad Pro Semibold" charset="0"/>
                <a:cs typeface="Myriad Pro Semibold" charset="0"/>
              </a:rPr>
              <a:t>÷ 5</a:t>
            </a:r>
            <a:r>
              <a:rPr lang="en-GB" sz="2400" dirty="0">
                <a:latin typeface="Myriad Pro Semibold" charset="0"/>
                <a:ea typeface="Myriad Pro Semibold" charset="0"/>
                <a:cs typeface="Myriad Pro Semibold" charset="0"/>
              </a:rPr>
              <a:t> = 1</a:t>
            </a:r>
          </a:p>
        </p:txBody>
      </p:sp>
      <p:sp>
        <p:nvSpPr>
          <p:cNvPr id="8" name="TextBox 7">
            <a:extLst>
              <a:ext uri="{FF2B5EF4-FFF2-40B4-BE49-F238E27FC236}">
                <a16:creationId xmlns:a16="http://schemas.microsoft.com/office/drawing/2014/main" id="{345B73AB-FEB1-4044-8B1A-2BB1B3522019}"/>
              </a:ext>
            </a:extLst>
          </p:cNvPr>
          <p:cNvSpPr txBox="1"/>
          <p:nvPr/>
        </p:nvSpPr>
        <p:spPr bwMode="auto">
          <a:xfrm>
            <a:off x="2025117" y="1010182"/>
            <a:ext cx="5093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 every 1 vase, there are 5 flowers.</a:t>
            </a:r>
          </a:p>
        </p:txBody>
      </p:sp>
      <p:sp>
        <p:nvSpPr>
          <p:cNvPr id="10" name="TextBox 9">
            <a:extLst>
              <a:ext uri="{FF2B5EF4-FFF2-40B4-BE49-F238E27FC236}">
                <a16:creationId xmlns:a16="http://schemas.microsoft.com/office/drawing/2014/main" id="{13DBA9DF-793B-4E4A-9B6C-5BE334A2726A}"/>
              </a:ext>
            </a:extLst>
          </p:cNvPr>
          <p:cNvSpPr txBox="1"/>
          <p:nvPr/>
        </p:nvSpPr>
        <p:spPr bwMode="auto">
          <a:xfrm>
            <a:off x="1014780" y="1743688"/>
            <a:ext cx="7114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If there are 15 flowers, how many vases are there?</a:t>
            </a:r>
          </a:p>
        </p:txBody>
      </p:sp>
      <p:pic>
        <p:nvPicPr>
          <p:cNvPr id="12" name="Picture 11">
            <a:extLst>
              <a:ext uri="{FF2B5EF4-FFF2-40B4-BE49-F238E27FC236}">
                <a16:creationId xmlns:a16="http://schemas.microsoft.com/office/drawing/2014/main" id="{A42E7222-5522-4768-B0F4-6ABC0B2723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19634" y="2477195"/>
            <a:ext cx="3696859" cy="1506755"/>
          </a:xfrm>
          <a:prstGeom prst="rect">
            <a:avLst/>
          </a:prstGeom>
        </p:spPr>
      </p:pic>
      <p:sp>
        <p:nvSpPr>
          <p:cNvPr id="13" name="TextBox 12">
            <a:extLst>
              <a:ext uri="{FF2B5EF4-FFF2-40B4-BE49-F238E27FC236}">
                <a16:creationId xmlns:a16="http://schemas.microsoft.com/office/drawing/2014/main" id="{92336077-81DF-4B19-893A-7E3F96C7C003}"/>
              </a:ext>
            </a:extLst>
          </p:cNvPr>
          <p:cNvSpPr txBox="1"/>
          <p:nvPr/>
        </p:nvSpPr>
        <p:spPr bwMode="auto">
          <a:xfrm>
            <a:off x="5953578" y="4205684"/>
            <a:ext cx="1628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a:t>
            </a:r>
            <a:r>
              <a:rPr lang="en-GB" sz="2400" b="1" dirty="0">
                <a:latin typeface="Myriad Pro Semibold" charset="0"/>
                <a:ea typeface="Myriad Pro Semibold" charset="0"/>
                <a:cs typeface="Myriad Pro Semibold" charset="0"/>
              </a:rPr>
              <a:t>× 5</a:t>
            </a:r>
            <a:r>
              <a:rPr lang="en-GB" sz="2400" dirty="0">
                <a:latin typeface="Myriad Pro Semibold" charset="0"/>
                <a:ea typeface="Myriad Pro Semibold" charset="0"/>
                <a:cs typeface="Myriad Pro Semibold" charset="0"/>
              </a:rPr>
              <a:t> = 15</a:t>
            </a:r>
          </a:p>
        </p:txBody>
      </p:sp>
      <p:sp>
        <p:nvSpPr>
          <p:cNvPr id="14" name="TextBox 13">
            <a:extLst>
              <a:ext uri="{FF2B5EF4-FFF2-40B4-BE49-F238E27FC236}">
                <a16:creationId xmlns:a16="http://schemas.microsoft.com/office/drawing/2014/main" id="{7BAD6508-B065-4D7B-9656-4B930A775233}"/>
              </a:ext>
            </a:extLst>
          </p:cNvPr>
          <p:cNvSpPr txBox="1"/>
          <p:nvPr/>
        </p:nvSpPr>
        <p:spPr bwMode="auto">
          <a:xfrm>
            <a:off x="5953578" y="4853537"/>
            <a:ext cx="1628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 </a:t>
            </a:r>
            <a:r>
              <a:rPr lang="en-GB" sz="2400" b="1" dirty="0">
                <a:latin typeface="Myriad Pro Semibold" charset="0"/>
                <a:ea typeface="Myriad Pro Semibold" charset="0"/>
                <a:cs typeface="Myriad Pro Semibold" charset="0"/>
              </a:rPr>
              <a:t>÷ 5</a:t>
            </a:r>
            <a:r>
              <a:rPr lang="en-GB" sz="2400" dirty="0">
                <a:latin typeface="Myriad Pro Semibold" charset="0"/>
                <a:ea typeface="Myriad Pro Semibold" charset="0"/>
                <a:cs typeface="Myriad Pro Semibold" charset="0"/>
              </a:rPr>
              <a:t> = 3</a:t>
            </a:r>
          </a:p>
        </p:txBody>
      </p:sp>
      <p:grpSp>
        <p:nvGrpSpPr>
          <p:cNvPr id="20" name="Group 19">
            <a:extLst>
              <a:ext uri="{FF2B5EF4-FFF2-40B4-BE49-F238E27FC236}">
                <a16:creationId xmlns:a16="http://schemas.microsoft.com/office/drawing/2014/main" id="{0AC336D5-318B-4BB1-8FA7-2D47757C5F68}"/>
              </a:ext>
            </a:extLst>
          </p:cNvPr>
          <p:cNvGrpSpPr/>
          <p:nvPr/>
        </p:nvGrpSpPr>
        <p:grpSpPr>
          <a:xfrm>
            <a:off x="5914304" y="5501391"/>
            <a:ext cx="1707519" cy="738664"/>
            <a:chOff x="3251387" y="5236190"/>
            <a:chExt cx="1707519" cy="738664"/>
          </a:xfrm>
        </p:grpSpPr>
        <p:sp>
          <p:nvSpPr>
            <p:cNvPr id="15" name="TextBox 14">
              <a:extLst>
                <a:ext uri="{FF2B5EF4-FFF2-40B4-BE49-F238E27FC236}">
                  <a16:creationId xmlns:a16="http://schemas.microsoft.com/office/drawing/2014/main" id="{17BD0967-722A-4671-91D6-7552CB1A1BED}"/>
                </a:ext>
              </a:extLst>
            </p:cNvPr>
            <p:cNvSpPr txBox="1"/>
            <p:nvPr/>
          </p:nvSpPr>
          <p:spPr bwMode="auto">
            <a:xfrm>
              <a:off x="3251387" y="5350748"/>
              <a:ext cx="1707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 </a:t>
              </a:r>
              <a:r>
                <a:rPr lang="en-GB" sz="2400" b="1"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 = 3</a:t>
              </a:r>
            </a:p>
          </p:txBody>
        </p:sp>
        <p:sp>
          <p:nvSpPr>
            <p:cNvPr id="16" name="TextBox 15">
              <a:extLst>
                <a:ext uri="{FF2B5EF4-FFF2-40B4-BE49-F238E27FC236}">
                  <a16:creationId xmlns:a16="http://schemas.microsoft.com/office/drawing/2014/main" id="{A0CC6238-FF4B-43FD-B7C6-732C6658B596}"/>
                </a:ext>
              </a:extLst>
            </p:cNvPr>
            <p:cNvSpPr txBox="1"/>
            <p:nvPr/>
          </p:nvSpPr>
          <p:spPr bwMode="auto">
            <a:xfrm>
              <a:off x="4013262" y="523619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b="1" dirty="0">
                  <a:latin typeface="Myriad Pro Semibold" charset="0"/>
                  <a:ea typeface="Myriad Pro Semibold" charset="0"/>
                  <a:cs typeface="Myriad Pro Semibold" charset="0"/>
                </a:rPr>
                <a:t>1</a:t>
              </a:r>
            </a:p>
          </p:txBody>
        </p:sp>
        <p:sp>
          <p:nvSpPr>
            <p:cNvPr id="17" name="TextBox 16">
              <a:extLst>
                <a:ext uri="{FF2B5EF4-FFF2-40B4-BE49-F238E27FC236}">
                  <a16:creationId xmlns:a16="http://schemas.microsoft.com/office/drawing/2014/main" id="{8CAC639D-A986-4D37-90EF-E9C1C1112A73}"/>
                </a:ext>
              </a:extLst>
            </p:cNvPr>
            <p:cNvSpPr txBox="1"/>
            <p:nvPr/>
          </p:nvSpPr>
          <p:spPr bwMode="auto">
            <a:xfrm>
              <a:off x="4013262" y="5605522"/>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b="1" dirty="0">
                  <a:latin typeface="Myriad Pro Semibold" charset="0"/>
                  <a:ea typeface="Myriad Pro Semibold" charset="0"/>
                  <a:cs typeface="Myriad Pro Semibold" charset="0"/>
                </a:rPr>
                <a:t>5</a:t>
              </a:r>
            </a:p>
          </p:txBody>
        </p:sp>
        <p:cxnSp>
          <p:nvCxnSpPr>
            <p:cNvPr id="19" name="Straight Connector 18">
              <a:extLst>
                <a:ext uri="{FF2B5EF4-FFF2-40B4-BE49-F238E27FC236}">
                  <a16:creationId xmlns:a16="http://schemas.microsoft.com/office/drawing/2014/main" id="{38B6A57A-BA07-401F-853C-3D3AECFD0154}"/>
                </a:ext>
              </a:extLst>
            </p:cNvPr>
            <p:cNvCxnSpPr/>
            <p:nvPr/>
          </p:nvCxnSpPr>
          <p:spPr bwMode="auto">
            <a:xfrm>
              <a:off x="4043715" y="5605522"/>
              <a:ext cx="25200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 20">
            <a:extLst>
              <a:ext uri="{FF2B5EF4-FFF2-40B4-BE49-F238E27FC236}">
                <a16:creationId xmlns:a16="http://schemas.microsoft.com/office/drawing/2014/main" id="{3CFE32D5-3789-4730-BBAE-C01BBF1C2A14}"/>
              </a:ext>
            </a:extLst>
          </p:cNvPr>
          <p:cNvGrpSpPr/>
          <p:nvPr/>
        </p:nvGrpSpPr>
        <p:grpSpPr>
          <a:xfrm>
            <a:off x="1503720" y="5501391"/>
            <a:ext cx="1540806" cy="738664"/>
            <a:chOff x="3418101" y="5236190"/>
            <a:chExt cx="1540806" cy="738664"/>
          </a:xfrm>
        </p:grpSpPr>
        <p:sp>
          <p:nvSpPr>
            <p:cNvPr id="22" name="TextBox 21">
              <a:extLst>
                <a:ext uri="{FF2B5EF4-FFF2-40B4-BE49-F238E27FC236}">
                  <a16:creationId xmlns:a16="http://schemas.microsoft.com/office/drawing/2014/main" id="{9F1953AC-490E-4782-947E-204A5C71B645}"/>
                </a:ext>
              </a:extLst>
            </p:cNvPr>
            <p:cNvSpPr txBox="1"/>
            <p:nvPr/>
          </p:nvSpPr>
          <p:spPr bwMode="auto">
            <a:xfrm>
              <a:off x="3418101" y="5350748"/>
              <a:ext cx="1540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a:t>
              </a:r>
              <a:r>
                <a:rPr lang="en-GB" sz="2400" b="1"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 = 1</a:t>
              </a:r>
            </a:p>
          </p:txBody>
        </p:sp>
        <p:sp>
          <p:nvSpPr>
            <p:cNvPr id="23" name="TextBox 22">
              <a:extLst>
                <a:ext uri="{FF2B5EF4-FFF2-40B4-BE49-F238E27FC236}">
                  <a16:creationId xmlns:a16="http://schemas.microsoft.com/office/drawing/2014/main" id="{6CE448A0-6F5B-466A-9A28-AA9AD3BE132A}"/>
                </a:ext>
              </a:extLst>
            </p:cNvPr>
            <p:cNvSpPr txBox="1"/>
            <p:nvPr/>
          </p:nvSpPr>
          <p:spPr bwMode="auto">
            <a:xfrm>
              <a:off x="4013262" y="523619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b="1" dirty="0">
                  <a:latin typeface="Myriad Pro Semibold" charset="0"/>
                  <a:ea typeface="Myriad Pro Semibold" charset="0"/>
                  <a:cs typeface="Myriad Pro Semibold" charset="0"/>
                </a:rPr>
                <a:t>1</a:t>
              </a:r>
            </a:p>
          </p:txBody>
        </p:sp>
        <p:sp>
          <p:nvSpPr>
            <p:cNvPr id="24" name="TextBox 23">
              <a:extLst>
                <a:ext uri="{FF2B5EF4-FFF2-40B4-BE49-F238E27FC236}">
                  <a16:creationId xmlns:a16="http://schemas.microsoft.com/office/drawing/2014/main" id="{01B9CA09-E817-4337-B569-BABABCA9B2D9}"/>
                </a:ext>
              </a:extLst>
            </p:cNvPr>
            <p:cNvSpPr txBox="1"/>
            <p:nvPr/>
          </p:nvSpPr>
          <p:spPr bwMode="auto">
            <a:xfrm>
              <a:off x="4013262" y="5605522"/>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b="1" dirty="0">
                  <a:latin typeface="Myriad Pro Semibold" charset="0"/>
                  <a:ea typeface="Myriad Pro Semibold" charset="0"/>
                  <a:cs typeface="Myriad Pro Semibold" charset="0"/>
                </a:rPr>
                <a:t>5</a:t>
              </a:r>
            </a:p>
          </p:txBody>
        </p:sp>
        <p:cxnSp>
          <p:nvCxnSpPr>
            <p:cNvPr id="25" name="Straight Connector 24">
              <a:extLst>
                <a:ext uri="{FF2B5EF4-FFF2-40B4-BE49-F238E27FC236}">
                  <a16:creationId xmlns:a16="http://schemas.microsoft.com/office/drawing/2014/main" id="{507DC3E2-6CD1-4C0D-8B55-E9A067432B72}"/>
                </a:ext>
              </a:extLst>
            </p:cNvPr>
            <p:cNvCxnSpPr/>
            <p:nvPr/>
          </p:nvCxnSpPr>
          <p:spPr bwMode="auto">
            <a:xfrm>
              <a:off x="4043715" y="5605522"/>
              <a:ext cx="25200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7664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4:6</a:t>
            </a:r>
          </a:p>
        </p:txBody>
      </p:sp>
      <p:pic>
        <p:nvPicPr>
          <p:cNvPr id="4" name="Picture 3" descr="A close up of a sign&#10;&#10;Description automatically generated">
            <a:extLst>
              <a:ext uri="{FF2B5EF4-FFF2-40B4-BE49-F238E27FC236}">
                <a16:creationId xmlns:a16="http://schemas.microsoft.com/office/drawing/2014/main" id="{C4EFD840-DAFF-4DC0-818F-1F4C47C56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661407"/>
            <a:ext cx="6135088" cy="4152407"/>
          </a:xfrm>
          <a:prstGeom prst="rect">
            <a:avLst/>
          </a:prstGeom>
        </p:spPr>
      </p:pic>
    </p:spTree>
    <p:extLst>
      <p:ext uri="{BB962C8B-B14F-4D97-AF65-F5344CB8AC3E}">
        <p14:creationId xmlns:p14="http://schemas.microsoft.com/office/powerpoint/2010/main" val="1853545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4:7</a:t>
            </a:r>
          </a:p>
        </p:txBody>
      </p:sp>
      <p:sp>
        <p:nvSpPr>
          <p:cNvPr id="9" name="TextBox 8">
            <a:extLst>
              <a:ext uri="{FF2B5EF4-FFF2-40B4-BE49-F238E27FC236}">
                <a16:creationId xmlns:a16="http://schemas.microsoft.com/office/drawing/2014/main" id="{94448A52-D338-4CE0-8F51-8368BBCDBF7B}"/>
              </a:ext>
            </a:extLst>
          </p:cNvPr>
          <p:cNvSpPr txBox="1"/>
          <p:nvPr/>
        </p:nvSpPr>
        <p:spPr bwMode="auto">
          <a:xfrm>
            <a:off x="2943021" y="862720"/>
            <a:ext cx="3562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Compare the short sides</a:t>
            </a:r>
          </a:p>
        </p:txBody>
      </p:sp>
      <p:sp>
        <p:nvSpPr>
          <p:cNvPr id="10" name="TextBox 9">
            <a:extLst>
              <a:ext uri="{FF2B5EF4-FFF2-40B4-BE49-F238E27FC236}">
                <a16:creationId xmlns:a16="http://schemas.microsoft.com/office/drawing/2014/main" id="{A5A3E067-9855-4B3C-8B6C-DF6BB40D77B2}"/>
              </a:ext>
            </a:extLst>
          </p:cNvPr>
          <p:cNvSpPr txBox="1"/>
          <p:nvPr/>
        </p:nvSpPr>
        <p:spPr bwMode="auto">
          <a:xfrm>
            <a:off x="2837423" y="862720"/>
            <a:ext cx="34691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Compare the long sides</a:t>
            </a:r>
          </a:p>
        </p:txBody>
      </p:sp>
      <p:sp>
        <p:nvSpPr>
          <p:cNvPr id="11" name="TextBox 10">
            <a:extLst>
              <a:ext uri="{FF2B5EF4-FFF2-40B4-BE49-F238E27FC236}">
                <a16:creationId xmlns:a16="http://schemas.microsoft.com/office/drawing/2014/main" id="{F090DFC4-4418-4E37-8F20-63410398A25F}"/>
              </a:ext>
            </a:extLst>
          </p:cNvPr>
          <p:cNvSpPr txBox="1"/>
          <p:nvPr/>
        </p:nvSpPr>
        <p:spPr bwMode="auto">
          <a:xfrm>
            <a:off x="1594480" y="4196663"/>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1 × 3</a:t>
            </a:r>
          </a:p>
        </p:txBody>
      </p:sp>
      <p:sp>
        <p:nvSpPr>
          <p:cNvPr id="12" name="TextBox 11">
            <a:extLst>
              <a:ext uri="{FF2B5EF4-FFF2-40B4-BE49-F238E27FC236}">
                <a16:creationId xmlns:a16="http://schemas.microsoft.com/office/drawing/2014/main" id="{CCBF0A93-B924-4317-AC19-8D322E350091}"/>
              </a:ext>
            </a:extLst>
          </p:cNvPr>
          <p:cNvSpPr txBox="1"/>
          <p:nvPr/>
        </p:nvSpPr>
        <p:spPr bwMode="auto">
          <a:xfrm>
            <a:off x="274251" y="4773349"/>
            <a:ext cx="4110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height of B = height of A × 3</a:t>
            </a:r>
          </a:p>
        </p:txBody>
      </p:sp>
      <p:sp>
        <p:nvSpPr>
          <p:cNvPr id="13" name="TextBox 12">
            <a:extLst>
              <a:ext uri="{FF2B5EF4-FFF2-40B4-BE49-F238E27FC236}">
                <a16:creationId xmlns:a16="http://schemas.microsoft.com/office/drawing/2014/main" id="{A2C69255-FBBD-4D45-B5DF-AF08CBAB63AA}"/>
              </a:ext>
            </a:extLst>
          </p:cNvPr>
          <p:cNvSpPr txBox="1"/>
          <p:nvPr/>
        </p:nvSpPr>
        <p:spPr bwMode="auto">
          <a:xfrm>
            <a:off x="6193403" y="4196663"/>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2 × 3</a:t>
            </a:r>
          </a:p>
        </p:txBody>
      </p:sp>
      <p:sp>
        <p:nvSpPr>
          <p:cNvPr id="14" name="TextBox 13">
            <a:extLst>
              <a:ext uri="{FF2B5EF4-FFF2-40B4-BE49-F238E27FC236}">
                <a16:creationId xmlns:a16="http://schemas.microsoft.com/office/drawing/2014/main" id="{DEA7497A-DA9F-49D5-A298-A28124D0FB95}"/>
              </a:ext>
            </a:extLst>
          </p:cNvPr>
          <p:cNvSpPr txBox="1"/>
          <p:nvPr/>
        </p:nvSpPr>
        <p:spPr bwMode="auto">
          <a:xfrm>
            <a:off x="4983686" y="4773349"/>
            <a:ext cx="388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width of B = width of A × 3</a:t>
            </a:r>
          </a:p>
        </p:txBody>
      </p:sp>
      <p:sp>
        <p:nvSpPr>
          <p:cNvPr id="15" name="TextBox 14">
            <a:extLst>
              <a:ext uri="{FF2B5EF4-FFF2-40B4-BE49-F238E27FC236}">
                <a16:creationId xmlns:a16="http://schemas.microsoft.com/office/drawing/2014/main" id="{069D729A-D79E-471B-A4F8-5253798BEAA2}"/>
              </a:ext>
            </a:extLst>
          </p:cNvPr>
          <p:cNvSpPr txBox="1"/>
          <p:nvPr/>
        </p:nvSpPr>
        <p:spPr bwMode="auto">
          <a:xfrm>
            <a:off x="1692013" y="5350035"/>
            <a:ext cx="5759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dimensions of A </a:t>
            </a:r>
            <a:r>
              <a:rPr lang="en-GB" sz="2400" b="1" dirty="0">
                <a:latin typeface="Myriad Pro Semibold" charset="0"/>
                <a:ea typeface="Myriad Pro Semibold" charset="0"/>
                <a:cs typeface="Myriad Pro Semibold" charset="0"/>
              </a:rPr>
              <a:t>:</a:t>
            </a:r>
            <a:r>
              <a:rPr lang="en-GB" sz="2400" dirty="0">
                <a:latin typeface="Myriad Pro Semibold" charset="0"/>
                <a:ea typeface="Myriad Pro Semibold" charset="0"/>
                <a:cs typeface="Myriad Pro Semibold" charset="0"/>
              </a:rPr>
              <a:t> dimensions of B = 1 </a:t>
            </a:r>
            <a:r>
              <a:rPr lang="en-GB" sz="2400" b="1" dirty="0">
                <a:latin typeface="Myriad Pro Semibold" charset="0"/>
                <a:ea typeface="Myriad Pro Semibold" charset="0"/>
                <a:cs typeface="Myriad Pro Semibold" charset="0"/>
              </a:rPr>
              <a:t>:</a:t>
            </a:r>
            <a:r>
              <a:rPr lang="en-GB" sz="2400" dirty="0">
                <a:latin typeface="Myriad Pro Semibold" charset="0"/>
                <a:ea typeface="Myriad Pro Semibold" charset="0"/>
                <a:cs typeface="Myriad Pro Semibold" charset="0"/>
              </a:rPr>
              <a:t> 3</a:t>
            </a:r>
          </a:p>
        </p:txBody>
      </p:sp>
      <p:sp>
        <p:nvSpPr>
          <p:cNvPr id="16" name="TextBox 15">
            <a:extLst>
              <a:ext uri="{FF2B5EF4-FFF2-40B4-BE49-F238E27FC236}">
                <a16:creationId xmlns:a16="http://schemas.microsoft.com/office/drawing/2014/main" id="{D65C1A84-9492-4CB2-A1EF-6E148DBA8ADA}"/>
              </a:ext>
            </a:extLst>
          </p:cNvPr>
          <p:cNvSpPr txBox="1"/>
          <p:nvPr/>
        </p:nvSpPr>
        <p:spPr bwMode="auto">
          <a:xfrm>
            <a:off x="1626290" y="5926722"/>
            <a:ext cx="58914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dimensions of B </a:t>
            </a:r>
            <a:r>
              <a:rPr lang="en-GB" sz="2400" b="1" dirty="0">
                <a:latin typeface="Myriad Pro Semibold" charset="0"/>
                <a:ea typeface="Myriad Pro Semibold" charset="0"/>
                <a:cs typeface="Myriad Pro Semibold" charset="0"/>
              </a:rPr>
              <a:t>:</a:t>
            </a:r>
            <a:r>
              <a:rPr lang="en-GB" sz="2400" dirty="0">
                <a:latin typeface="Myriad Pro Semibold" charset="0"/>
                <a:ea typeface="Myriad Pro Semibold" charset="0"/>
                <a:cs typeface="Myriad Pro Semibold" charset="0"/>
              </a:rPr>
              <a:t> dimensions of A = 3 </a:t>
            </a:r>
            <a:r>
              <a:rPr lang="en-GB" sz="2400" b="1" dirty="0">
                <a:latin typeface="Myriad Pro Semibold" charset="0"/>
                <a:ea typeface="Myriad Pro Semibold" charset="0"/>
                <a:cs typeface="Myriad Pro Semibold" charset="0"/>
              </a:rPr>
              <a:t>:</a:t>
            </a:r>
            <a:r>
              <a:rPr lang="en-GB" sz="2400" dirty="0">
                <a:latin typeface="Myriad Pro Semibold" charset="0"/>
                <a:ea typeface="Myriad Pro Semibold" charset="0"/>
                <a:cs typeface="Myriad Pro Semibold" charset="0"/>
              </a:rPr>
              <a:t> 1</a:t>
            </a:r>
          </a:p>
        </p:txBody>
      </p:sp>
      <p:pic>
        <p:nvPicPr>
          <p:cNvPr id="19" name="Picture 18">
            <a:extLst>
              <a:ext uri="{FF2B5EF4-FFF2-40B4-BE49-F238E27FC236}">
                <a16:creationId xmlns:a16="http://schemas.microsoft.com/office/drawing/2014/main" id="{E56B2609-C320-4583-89C3-1A4C7DA5C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920" y="1767008"/>
            <a:ext cx="5282161" cy="2042536"/>
          </a:xfrm>
          <a:prstGeom prst="rect">
            <a:avLst/>
          </a:prstGeom>
        </p:spPr>
      </p:pic>
      <p:grpSp>
        <p:nvGrpSpPr>
          <p:cNvPr id="23" name="Group 22">
            <a:extLst>
              <a:ext uri="{FF2B5EF4-FFF2-40B4-BE49-F238E27FC236}">
                <a16:creationId xmlns:a16="http://schemas.microsoft.com/office/drawing/2014/main" id="{AFFAD2AE-2C7B-4304-B30D-CBC3DC2505D9}"/>
              </a:ext>
            </a:extLst>
          </p:cNvPr>
          <p:cNvGrpSpPr/>
          <p:nvPr/>
        </p:nvGrpSpPr>
        <p:grpSpPr>
          <a:xfrm>
            <a:off x="2348544" y="2171224"/>
            <a:ext cx="2028151" cy="1236344"/>
            <a:chOff x="2348544" y="2171224"/>
            <a:chExt cx="2028151" cy="1236344"/>
          </a:xfrm>
        </p:grpSpPr>
        <p:cxnSp>
          <p:nvCxnSpPr>
            <p:cNvPr id="21" name="Straight Connector 20">
              <a:extLst>
                <a:ext uri="{FF2B5EF4-FFF2-40B4-BE49-F238E27FC236}">
                  <a16:creationId xmlns:a16="http://schemas.microsoft.com/office/drawing/2014/main" id="{C4309EC4-3D84-42E3-9C97-53BE957D410F}"/>
                </a:ext>
              </a:extLst>
            </p:cNvPr>
            <p:cNvCxnSpPr/>
            <p:nvPr/>
          </p:nvCxnSpPr>
          <p:spPr bwMode="auto">
            <a:xfrm>
              <a:off x="2348544" y="2980848"/>
              <a:ext cx="0" cy="426720"/>
            </a:xfrm>
            <a:prstGeom prst="lin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42511B8F-BF2E-49BE-837E-A4B8F6DEB03C}"/>
                </a:ext>
              </a:extLst>
            </p:cNvPr>
            <p:cNvCxnSpPr/>
            <p:nvPr/>
          </p:nvCxnSpPr>
          <p:spPr bwMode="auto">
            <a:xfrm>
              <a:off x="4376695" y="2171224"/>
              <a:ext cx="0" cy="1234800"/>
            </a:xfrm>
            <a:prstGeom prst="lin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 name="Group 27">
            <a:extLst>
              <a:ext uri="{FF2B5EF4-FFF2-40B4-BE49-F238E27FC236}">
                <a16:creationId xmlns:a16="http://schemas.microsoft.com/office/drawing/2014/main" id="{EA8E6F6B-DB67-48AE-A898-9B2E5798476F}"/>
              </a:ext>
            </a:extLst>
          </p:cNvPr>
          <p:cNvGrpSpPr/>
          <p:nvPr/>
        </p:nvGrpSpPr>
        <p:grpSpPr>
          <a:xfrm>
            <a:off x="2341401" y="3397558"/>
            <a:ext cx="4470113" cy="1343"/>
            <a:chOff x="2341401" y="3397558"/>
            <a:chExt cx="4470113" cy="1343"/>
          </a:xfrm>
        </p:grpSpPr>
        <p:cxnSp>
          <p:nvCxnSpPr>
            <p:cNvPr id="25" name="Straight Connector 24">
              <a:extLst>
                <a:ext uri="{FF2B5EF4-FFF2-40B4-BE49-F238E27FC236}">
                  <a16:creationId xmlns:a16="http://schemas.microsoft.com/office/drawing/2014/main" id="{38BA7087-BE38-4317-B4FB-61DCAAE141A0}"/>
                </a:ext>
              </a:extLst>
            </p:cNvPr>
            <p:cNvCxnSpPr/>
            <p:nvPr/>
          </p:nvCxnSpPr>
          <p:spPr bwMode="auto">
            <a:xfrm rot="16200000" flipH="1">
              <a:off x="2755401" y="2983558"/>
              <a:ext cx="0" cy="828000"/>
            </a:xfrm>
            <a:prstGeom prst="lin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a:extLst>
                <a:ext uri="{FF2B5EF4-FFF2-40B4-BE49-F238E27FC236}">
                  <a16:creationId xmlns:a16="http://schemas.microsoft.com/office/drawing/2014/main" id="{CB73643D-DCF8-4FA8-8229-51BCD08E3B03}"/>
                </a:ext>
              </a:extLst>
            </p:cNvPr>
            <p:cNvCxnSpPr/>
            <p:nvPr/>
          </p:nvCxnSpPr>
          <p:spPr bwMode="auto">
            <a:xfrm rot="16200000" flipH="1">
              <a:off x="5592914" y="2180301"/>
              <a:ext cx="0" cy="2437200"/>
            </a:xfrm>
            <a:prstGeom prst="lin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36400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2" grpId="0"/>
      <p:bldP spid="13" grpId="0"/>
      <p:bldP spid="14" grpId="0"/>
      <p:bldP spid="15"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4:7</a:t>
            </a: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a:stretch/>
        </p:blipFill>
        <p:spPr bwMode="auto">
          <a:xfrm>
            <a:off x="1504456" y="2168289"/>
            <a:ext cx="6135088" cy="252142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4166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4:8</a:t>
            </a:r>
          </a:p>
        </p:txBody>
      </p:sp>
      <p:pic>
        <p:nvPicPr>
          <p:cNvPr id="4" name="Picture 3">
            <a:extLst>
              <a:ext uri="{FF2B5EF4-FFF2-40B4-BE49-F238E27FC236}">
                <a16:creationId xmlns:a16="http://schemas.microsoft.com/office/drawing/2014/main" id="{79AA5C8E-4629-41BB-8B74-E93B2DD90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714" y="1422410"/>
            <a:ext cx="5112573" cy="4401801"/>
          </a:xfrm>
          <a:prstGeom prst="rect">
            <a:avLst/>
          </a:prstGeom>
        </p:spPr>
      </p:pic>
    </p:spTree>
    <p:extLst>
      <p:ext uri="{BB962C8B-B14F-4D97-AF65-F5344CB8AC3E}">
        <p14:creationId xmlns:p14="http://schemas.microsoft.com/office/powerpoint/2010/main" val="707086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4EDC7B-2441-474C-8417-F678CEDCF7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837923" y="2709863"/>
            <a:ext cx="2505977" cy="1737341"/>
          </a:xfrm>
          <a:prstGeom prst="rect">
            <a:avLst/>
          </a:prstGeom>
        </p:spPr>
      </p:pic>
      <p:grpSp>
        <p:nvGrpSpPr>
          <p:cNvPr id="15" name="Group 14">
            <a:extLst>
              <a:ext uri="{FF2B5EF4-FFF2-40B4-BE49-F238E27FC236}">
                <a16:creationId xmlns:a16="http://schemas.microsoft.com/office/drawing/2014/main" id="{51DD997F-0DF6-4825-AF26-62F5D2BB0512}"/>
              </a:ext>
            </a:extLst>
          </p:cNvPr>
          <p:cNvGrpSpPr/>
          <p:nvPr/>
        </p:nvGrpSpPr>
        <p:grpSpPr>
          <a:xfrm>
            <a:off x="7152020" y="3056900"/>
            <a:ext cx="929036" cy="1276975"/>
            <a:chOff x="7152020" y="3056900"/>
            <a:chExt cx="929036" cy="1276975"/>
          </a:xfrm>
        </p:grpSpPr>
        <p:sp>
          <p:nvSpPr>
            <p:cNvPr id="11" name="Rectangle 10">
              <a:extLst>
                <a:ext uri="{FF2B5EF4-FFF2-40B4-BE49-F238E27FC236}">
                  <a16:creationId xmlns:a16="http://schemas.microsoft.com/office/drawing/2014/main" id="{08063719-7503-4668-AEC7-C10E43B7D6D9}"/>
                </a:ext>
              </a:extLst>
            </p:cNvPr>
            <p:cNvSpPr/>
            <p:nvPr/>
          </p:nvSpPr>
          <p:spPr bwMode="auto">
            <a:xfrm>
              <a:off x="7170420" y="3056900"/>
              <a:ext cx="266700" cy="2959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AD18F22F-19B2-4A78-BF88-C4CA4E9B73F5}"/>
                </a:ext>
              </a:extLst>
            </p:cNvPr>
            <p:cNvSpPr/>
            <p:nvPr/>
          </p:nvSpPr>
          <p:spPr bwMode="auto">
            <a:xfrm>
              <a:off x="7804181" y="3128337"/>
              <a:ext cx="266700" cy="2959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3E880400-BFD9-4250-A503-F7161CD086DD}"/>
                </a:ext>
              </a:extLst>
            </p:cNvPr>
            <p:cNvSpPr/>
            <p:nvPr/>
          </p:nvSpPr>
          <p:spPr bwMode="auto">
            <a:xfrm>
              <a:off x="7152020" y="4009400"/>
              <a:ext cx="266700" cy="2959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09989504-2380-4E5B-A43F-9DBF67671113}"/>
                </a:ext>
              </a:extLst>
            </p:cNvPr>
            <p:cNvSpPr/>
            <p:nvPr/>
          </p:nvSpPr>
          <p:spPr bwMode="auto">
            <a:xfrm>
              <a:off x="7814356" y="4037975"/>
              <a:ext cx="266700" cy="2959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pic>
        <p:nvPicPr>
          <p:cNvPr id="10" name="Picture 9">
            <a:extLst>
              <a:ext uri="{FF2B5EF4-FFF2-40B4-BE49-F238E27FC236}">
                <a16:creationId xmlns:a16="http://schemas.microsoft.com/office/drawing/2014/main" id="{497A68A5-AA11-4749-86E3-82BEFC1171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918960" y="2057401"/>
            <a:ext cx="1424940" cy="3200400"/>
          </a:xfrm>
          <a:prstGeom prst="rect">
            <a:avLst/>
          </a:prstGeom>
        </p:spPr>
      </p:pic>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4:9</a:t>
            </a:r>
          </a:p>
        </p:txBody>
      </p:sp>
      <p:pic>
        <p:nvPicPr>
          <p:cNvPr id="4" name="Picture 3">
            <a:extLst>
              <a:ext uri="{FF2B5EF4-FFF2-40B4-BE49-F238E27FC236}">
                <a16:creationId xmlns:a16="http://schemas.microsoft.com/office/drawing/2014/main" id="{0389047B-98E7-4F6F-B39C-D8147F2E15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43989" y="2788931"/>
            <a:ext cx="5112573" cy="1737341"/>
          </a:xfrm>
          <a:prstGeom prst="rect">
            <a:avLst/>
          </a:prstGeom>
        </p:spPr>
      </p:pic>
    </p:spTree>
    <p:extLst>
      <p:ext uri="{BB962C8B-B14F-4D97-AF65-F5344CB8AC3E}">
        <p14:creationId xmlns:p14="http://schemas.microsoft.com/office/powerpoint/2010/main" val="114408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014ED1-C209-4F95-92B7-BBC7605894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56960" y="2162175"/>
            <a:ext cx="3784551" cy="2695575"/>
          </a:xfrm>
          <a:prstGeom prst="rect">
            <a:avLst/>
          </a:prstGeom>
        </p:spPr>
      </p:pic>
      <p:sp>
        <p:nvSpPr>
          <p:cNvPr id="15" name="Rectangle 14">
            <a:extLst>
              <a:ext uri="{FF2B5EF4-FFF2-40B4-BE49-F238E27FC236}">
                <a16:creationId xmlns:a16="http://schemas.microsoft.com/office/drawing/2014/main" id="{5E45599C-24EB-4494-838F-53E52DC8ACF4}"/>
              </a:ext>
            </a:extLst>
          </p:cNvPr>
          <p:cNvSpPr/>
          <p:nvPr/>
        </p:nvSpPr>
        <p:spPr bwMode="auto">
          <a:xfrm>
            <a:off x="7823881" y="4338013"/>
            <a:ext cx="266700" cy="2959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id="{200E0C79-D041-4796-8050-CC4E81F281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924675" y="1276504"/>
            <a:ext cx="1916836" cy="4838241"/>
          </a:xfrm>
          <a:prstGeom prst="rect">
            <a:avLst/>
          </a:prstGeom>
        </p:spPr>
      </p:pic>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4:9</a:t>
            </a:r>
          </a:p>
        </p:txBody>
      </p:sp>
      <p:pic>
        <p:nvPicPr>
          <p:cNvPr id="6" name="Picture 5">
            <a:extLst>
              <a:ext uri="{FF2B5EF4-FFF2-40B4-BE49-F238E27FC236}">
                <a16:creationId xmlns:a16="http://schemas.microsoft.com/office/drawing/2014/main" id="{D37FA9A2-8B2A-4905-AAC5-546FB36807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71550" y="1494724"/>
            <a:ext cx="3714750" cy="4401801"/>
          </a:xfrm>
          <a:prstGeom prst="rect">
            <a:avLst/>
          </a:prstGeom>
        </p:spPr>
      </p:pic>
    </p:spTree>
    <p:extLst>
      <p:ext uri="{BB962C8B-B14F-4D97-AF65-F5344CB8AC3E}">
        <p14:creationId xmlns:p14="http://schemas.microsoft.com/office/powerpoint/2010/main" val="263082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4:10</a:t>
            </a:r>
          </a:p>
        </p:txBody>
      </p:sp>
      <p:pic>
        <p:nvPicPr>
          <p:cNvPr id="4" name="Picture 3" descr="A close up of a logo&#10;&#10;Description automatically generated">
            <a:extLst>
              <a:ext uri="{FF2B5EF4-FFF2-40B4-BE49-F238E27FC236}">
                <a16:creationId xmlns:a16="http://schemas.microsoft.com/office/drawing/2014/main" id="{69C4D790-D053-40EB-9BB6-016033A5A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761" y="1381856"/>
            <a:ext cx="4260478" cy="4650156"/>
          </a:xfrm>
          <a:prstGeom prst="rect">
            <a:avLst/>
          </a:prstGeom>
        </p:spPr>
      </p:pic>
    </p:spTree>
    <p:extLst>
      <p:ext uri="{BB962C8B-B14F-4D97-AF65-F5344CB8AC3E}">
        <p14:creationId xmlns:p14="http://schemas.microsoft.com/office/powerpoint/2010/main" val="35121227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4:10</a:t>
            </a:r>
          </a:p>
        </p:txBody>
      </p:sp>
      <p:pic>
        <p:nvPicPr>
          <p:cNvPr id="4" name="Picture 3" descr="A close up of a screen&#10;&#10;Description automatically generated">
            <a:extLst>
              <a:ext uri="{FF2B5EF4-FFF2-40B4-BE49-F238E27FC236}">
                <a16:creationId xmlns:a16="http://schemas.microsoft.com/office/drawing/2014/main" id="{8B405038-B9D7-4DA5-850E-F575D4D61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761" y="1176156"/>
            <a:ext cx="4260478" cy="4889159"/>
          </a:xfrm>
          <a:prstGeom prst="rect">
            <a:avLst/>
          </a:prstGeom>
        </p:spPr>
      </p:pic>
    </p:spTree>
    <p:extLst>
      <p:ext uri="{BB962C8B-B14F-4D97-AF65-F5344CB8AC3E}">
        <p14:creationId xmlns:p14="http://schemas.microsoft.com/office/powerpoint/2010/main" val="393986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1:3</a:t>
            </a:r>
          </a:p>
        </p:txBody>
      </p:sp>
      <p:sp>
        <p:nvSpPr>
          <p:cNvPr id="3" name="TextBox 2">
            <a:extLst>
              <a:ext uri="{FF2B5EF4-FFF2-40B4-BE49-F238E27FC236}">
                <a16:creationId xmlns:a16="http://schemas.microsoft.com/office/drawing/2014/main" id="{20A70085-660F-48F6-BAD1-BE205A2389EB}"/>
              </a:ext>
            </a:extLst>
          </p:cNvPr>
          <p:cNvSpPr txBox="1"/>
          <p:nvPr/>
        </p:nvSpPr>
        <p:spPr bwMode="auto">
          <a:xfrm>
            <a:off x="1184796" y="1010182"/>
            <a:ext cx="67744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 every 10 grapes that Ralph eats, Lily eats 1.</a:t>
            </a:r>
          </a:p>
        </p:txBody>
      </p:sp>
      <p:pic>
        <p:nvPicPr>
          <p:cNvPr id="5" name="Picture 4">
            <a:extLst>
              <a:ext uri="{FF2B5EF4-FFF2-40B4-BE49-F238E27FC236}">
                <a16:creationId xmlns:a16="http://schemas.microsoft.com/office/drawing/2014/main" id="{8E4EE818-4D34-495A-A491-9432F64091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25285" y="1989419"/>
            <a:ext cx="6893431" cy="137790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074" y="3905399"/>
            <a:ext cx="6053853" cy="2420322"/>
          </a:xfrm>
          <a:prstGeom prst="rect">
            <a:avLst/>
          </a:prstGeom>
        </p:spPr>
      </p:pic>
    </p:spTree>
    <p:extLst>
      <p:ext uri="{BB962C8B-B14F-4D97-AF65-F5344CB8AC3E}">
        <p14:creationId xmlns:p14="http://schemas.microsoft.com/office/powerpoint/2010/main" val="3601775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AC1AFA-1541-4CEC-B847-F64C3D165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788" y="2690492"/>
            <a:ext cx="4556425" cy="3157326"/>
          </a:xfrm>
          <a:prstGeom prst="rect">
            <a:avLst/>
          </a:prstGeom>
        </p:spPr>
      </p:pic>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1:4</a:t>
            </a:r>
          </a:p>
        </p:txBody>
      </p:sp>
      <p:sp>
        <p:nvSpPr>
          <p:cNvPr id="3" name="TextBox 2">
            <a:extLst>
              <a:ext uri="{FF2B5EF4-FFF2-40B4-BE49-F238E27FC236}">
                <a16:creationId xmlns:a16="http://schemas.microsoft.com/office/drawing/2014/main" id="{D462B70E-E46B-466C-8051-CCC70AC079DB}"/>
              </a:ext>
            </a:extLst>
          </p:cNvPr>
          <p:cNvSpPr txBox="1"/>
          <p:nvPr/>
        </p:nvSpPr>
        <p:spPr bwMode="auto">
          <a:xfrm>
            <a:off x="1120578" y="1010182"/>
            <a:ext cx="69028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 every 5 blue marbles, there are 3 red marbles.</a:t>
            </a:r>
          </a:p>
        </p:txBody>
      </p:sp>
      <p:sp>
        <p:nvSpPr>
          <p:cNvPr id="6" name="TextBox 5">
            <a:extLst>
              <a:ext uri="{FF2B5EF4-FFF2-40B4-BE49-F238E27FC236}">
                <a16:creationId xmlns:a16="http://schemas.microsoft.com/office/drawing/2014/main" id="{9ADA63E6-38A6-4FC1-8BAC-66F023471D7D}"/>
              </a:ext>
            </a:extLst>
          </p:cNvPr>
          <p:cNvSpPr txBox="1"/>
          <p:nvPr/>
        </p:nvSpPr>
        <p:spPr bwMode="auto">
          <a:xfrm>
            <a:off x="274676" y="1743688"/>
            <a:ext cx="8594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If there are 15 blue marbles, how many red marbles are there?</a:t>
            </a:r>
          </a:p>
        </p:txBody>
      </p:sp>
      <p:pic>
        <p:nvPicPr>
          <p:cNvPr id="7" name="Picture 6" descr="A screenshot of a cell phone&#10;&#10;Description automatically generated">
            <a:extLst>
              <a:ext uri="{FF2B5EF4-FFF2-40B4-BE49-F238E27FC236}">
                <a16:creationId xmlns:a16="http://schemas.microsoft.com/office/drawing/2014/main" id="{1A3C3DE2-C2EF-41D6-8A5A-0CED50C58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81120" y="5191760"/>
            <a:ext cx="2968505" cy="1011675"/>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1A3C3DE2-C2EF-41D6-8A5A-0CED50C58E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60800" y="4470399"/>
            <a:ext cx="2988825" cy="731521"/>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1A3C3DE2-C2EF-41D6-8A5A-0CED50C58E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1121" y="3423921"/>
            <a:ext cx="1889760" cy="741680"/>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1A3C3DE2-C2EF-41D6-8A5A-0CED50C58E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789681" y="2783839"/>
            <a:ext cx="1991360" cy="640081"/>
          </a:xfrm>
          <a:prstGeom prst="rect">
            <a:avLst/>
          </a:prstGeom>
        </p:spPr>
      </p:pic>
    </p:spTree>
    <p:extLst>
      <p:ext uri="{BB962C8B-B14F-4D97-AF65-F5344CB8AC3E}">
        <p14:creationId xmlns:p14="http://schemas.microsoft.com/office/powerpoint/2010/main" val="241577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1:4</a:t>
            </a:r>
          </a:p>
        </p:txBody>
      </p:sp>
      <p:pic>
        <p:nvPicPr>
          <p:cNvPr id="3" name="Picture 2">
            <a:extLst>
              <a:ext uri="{FF2B5EF4-FFF2-40B4-BE49-F238E27FC236}">
                <a16:creationId xmlns:a16="http://schemas.microsoft.com/office/drawing/2014/main" id="{D58F3668-3B32-4123-8C4F-E6D4EC9A4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64" y="2690492"/>
            <a:ext cx="4556425" cy="3157326"/>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6F944D59-1E49-435E-B35E-182B6A6E9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63" y="2268102"/>
            <a:ext cx="4556425" cy="3935435"/>
          </a:xfrm>
          <a:prstGeom prst="rect">
            <a:avLst/>
          </a:prstGeom>
        </p:spPr>
      </p:pic>
      <p:sp>
        <p:nvSpPr>
          <p:cNvPr id="5" name="TextBox 4">
            <a:extLst>
              <a:ext uri="{FF2B5EF4-FFF2-40B4-BE49-F238E27FC236}">
                <a16:creationId xmlns:a16="http://schemas.microsoft.com/office/drawing/2014/main" id="{820501EE-0F79-4F31-B5E2-F5129CF80A86}"/>
              </a:ext>
            </a:extLst>
          </p:cNvPr>
          <p:cNvSpPr txBox="1"/>
          <p:nvPr/>
        </p:nvSpPr>
        <p:spPr bwMode="auto">
          <a:xfrm>
            <a:off x="1120578" y="1010182"/>
            <a:ext cx="69028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 every 5 blue marbles, there are 3 red marbles.</a:t>
            </a:r>
          </a:p>
        </p:txBody>
      </p:sp>
      <p:sp>
        <p:nvSpPr>
          <p:cNvPr id="6" name="TextBox 5">
            <a:extLst>
              <a:ext uri="{FF2B5EF4-FFF2-40B4-BE49-F238E27FC236}">
                <a16:creationId xmlns:a16="http://schemas.microsoft.com/office/drawing/2014/main" id="{EBBCEF0A-A153-4C99-B688-6BC0097AA9C5}"/>
              </a:ext>
            </a:extLst>
          </p:cNvPr>
          <p:cNvSpPr txBox="1"/>
          <p:nvPr/>
        </p:nvSpPr>
        <p:spPr bwMode="auto">
          <a:xfrm>
            <a:off x="274676" y="1743688"/>
            <a:ext cx="8594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If there are 15 blue marbles, how many red marbles are there?</a:t>
            </a:r>
          </a:p>
        </p:txBody>
      </p:sp>
      <p:pic>
        <p:nvPicPr>
          <p:cNvPr id="8" name="Picture 7" descr="A screenshot of a cell phone&#10;&#10;Description automatically generated">
            <a:extLst>
              <a:ext uri="{FF2B5EF4-FFF2-40B4-BE49-F238E27FC236}">
                <a16:creationId xmlns:a16="http://schemas.microsoft.com/office/drawing/2014/main" id="{F9F8D09F-2233-4F74-9B4F-12644DCE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99568" y="2690492"/>
            <a:ext cx="3469769" cy="3157326"/>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905C09F8-2455-480E-BB73-06480383DC3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112000" y="2590799"/>
            <a:ext cx="1757768" cy="853441"/>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905C09F8-2455-480E-BB73-06480383DC3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345680" y="5212080"/>
            <a:ext cx="1524088" cy="991355"/>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905C09F8-2455-480E-BB73-06480383DC3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107680" y="3576321"/>
            <a:ext cx="345440" cy="396240"/>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905C09F8-2455-480E-BB73-06480383DC3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087360" y="4632961"/>
            <a:ext cx="416560" cy="447040"/>
          </a:xfrm>
          <a:prstGeom prst="rect">
            <a:avLst/>
          </a:prstGeom>
        </p:spPr>
      </p:pic>
    </p:spTree>
    <p:extLst>
      <p:ext uri="{BB962C8B-B14F-4D97-AF65-F5344CB8AC3E}">
        <p14:creationId xmlns:p14="http://schemas.microsoft.com/office/powerpoint/2010/main" val="354606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1:5</a:t>
            </a:r>
          </a:p>
        </p:txBody>
      </p:sp>
      <p:pic>
        <p:nvPicPr>
          <p:cNvPr id="6" name="Picture 5">
            <a:extLst>
              <a:ext uri="{FF2B5EF4-FFF2-40B4-BE49-F238E27FC236}">
                <a16:creationId xmlns:a16="http://schemas.microsoft.com/office/drawing/2014/main" id="{74645EE8-E370-4503-AD8B-21C33F4CF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124" y="2295227"/>
            <a:ext cx="4541461" cy="3935435"/>
          </a:xfrm>
          <a:prstGeom prst="rect">
            <a:avLst/>
          </a:prstGeom>
        </p:spPr>
      </p:pic>
      <p:sp>
        <p:nvSpPr>
          <p:cNvPr id="7" name="TextBox 6">
            <a:extLst>
              <a:ext uri="{FF2B5EF4-FFF2-40B4-BE49-F238E27FC236}">
                <a16:creationId xmlns:a16="http://schemas.microsoft.com/office/drawing/2014/main" id="{A3C4478B-DA4C-4BE5-A635-E8542EF3F101}"/>
              </a:ext>
            </a:extLst>
          </p:cNvPr>
          <p:cNvSpPr txBox="1"/>
          <p:nvPr/>
        </p:nvSpPr>
        <p:spPr bwMode="auto">
          <a:xfrm>
            <a:off x="120738" y="1010182"/>
            <a:ext cx="8902565"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Each team in a family quiz is made up of 2 adults and 3 children.</a:t>
            </a:r>
          </a:p>
          <a:p>
            <a:pPr algn="ctr">
              <a:buClr>
                <a:srgbClr val="82CBDD"/>
              </a:buClr>
              <a:buNone/>
            </a:pPr>
            <a:r>
              <a:rPr lang="en-GB" sz="2400" dirty="0">
                <a:latin typeface="Myriad Pro Semibold" charset="0"/>
                <a:ea typeface="Myriad Pro Semibold" charset="0"/>
                <a:cs typeface="Myriad Pro Semibold" charset="0"/>
              </a:rPr>
              <a:t>There are 12 adults in the competition.</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600" y="2829600"/>
            <a:ext cx="4541461" cy="2738344"/>
          </a:xfrm>
          <a:prstGeom prst="rect">
            <a:avLst/>
          </a:prstGeom>
        </p:spPr>
      </p:pic>
    </p:spTree>
    <p:extLst>
      <p:ext uri="{BB962C8B-B14F-4D97-AF65-F5344CB8AC3E}">
        <p14:creationId xmlns:p14="http://schemas.microsoft.com/office/powerpoint/2010/main" val="4181168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2.27 Proportional reasoning</a:t>
            </a:r>
            <a:r>
              <a:rPr lang="en-GB" dirty="0"/>
              <a:t>	</a:t>
            </a:r>
            <a:r>
              <a:rPr lang="en-US" dirty="0">
                <a:solidFill>
                  <a:srgbClr val="00628C"/>
                </a:solidFill>
              </a:rPr>
              <a:t>Step 1:6</a:t>
            </a:r>
          </a:p>
        </p:txBody>
      </p:sp>
      <p:sp>
        <p:nvSpPr>
          <p:cNvPr id="3" name="TextBox 2">
            <a:extLst>
              <a:ext uri="{FF2B5EF4-FFF2-40B4-BE49-F238E27FC236}">
                <a16:creationId xmlns:a16="http://schemas.microsoft.com/office/drawing/2014/main" id="{4D8BD131-2002-43A4-AE98-1560EA66FD8C}"/>
              </a:ext>
            </a:extLst>
          </p:cNvPr>
          <p:cNvSpPr txBox="1"/>
          <p:nvPr/>
        </p:nvSpPr>
        <p:spPr bwMode="auto">
          <a:xfrm>
            <a:off x="569176" y="1010182"/>
            <a:ext cx="80057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To make a cheese and tomato sandwich we need</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2 slices of bread, 3 slices of cheese and 4 slices of tomato.</a:t>
            </a:r>
          </a:p>
        </p:txBody>
      </p:sp>
      <p:pic>
        <p:nvPicPr>
          <p:cNvPr id="5" name="Picture 4">
            <a:extLst>
              <a:ext uri="{FF2B5EF4-FFF2-40B4-BE49-F238E27FC236}">
                <a16:creationId xmlns:a16="http://schemas.microsoft.com/office/drawing/2014/main" id="{4997C908-3E16-4069-93A8-43B405A27A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52800" y="1986611"/>
            <a:ext cx="2438401" cy="1700035"/>
          </a:xfrm>
          <a:prstGeom prst="rect">
            <a:avLst/>
          </a:prstGeom>
        </p:spPr>
      </p:pic>
      <p:grpSp>
        <p:nvGrpSpPr>
          <p:cNvPr id="10" name="Group 9">
            <a:extLst>
              <a:ext uri="{FF2B5EF4-FFF2-40B4-BE49-F238E27FC236}">
                <a16:creationId xmlns:a16="http://schemas.microsoft.com/office/drawing/2014/main" id="{EA7E7F01-33AB-4128-9CF6-F8A82C2B7AED}"/>
              </a:ext>
            </a:extLst>
          </p:cNvPr>
          <p:cNvGrpSpPr/>
          <p:nvPr/>
        </p:nvGrpSpPr>
        <p:grpSpPr>
          <a:xfrm>
            <a:off x="1884189" y="3753321"/>
            <a:ext cx="5375622" cy="2584785"/>
            <a:chOff x="1609724" y="3753321"/>
            <a:chExt cx="5375622" cy="2584785"/>
          </a:xfrm>
        </p:grpSpPr>
        <p:pic>
          <p:nvPicPr>
            <p:cNvPr id="7" name="Picture 6">
              <a:extLst>
                <a:ext uri="{FF2B5EF4-FFF2-40B4-BE49-F238E27FC236}">
                  <a16:creationId xmlns:a16="http://schemas.microsoft.com/office/drawing/2014/main" id="{17366BF9-0CAE-452D-B1DB-3C6450CCA0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09724" y="3793978"/>
              <a:ext cx="2678926" cy="2544128"/>
            </a:xfrm>
            <a:prstGeom prst="rect">
              <a:avLst/>
            </a:prstGeom>
          </p:spPr>
        </p:pic>
        <p:pic>
          <p:nvPicPr>
            <p:cNvPr id="9" name="Picture 8" descr="A close up of a logo&#10;&#10;Description automatically generated">
              <a:extLst>
                <a:ext uri="{FF2B5EF4-FFF2-40B4-BE49-F238E27FC236}">
                  <a16:creationId xmlns:a16="http://schemas.microsoft.com/office/drawing/2014/main" id="{B5E6B883-FD93-4369-8187-AD9394850A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47178" y="3753321"/>
              <a:ext cx="1538168" cy="2544169"/>
            </a:xfrm>
            <a:prstGeom prst="rect">
              <a:avLst/>
            </a:prstGeom>
          </p:spPr>
        </p:pic>
      </p:grpSp>
    </p:spTree>
    <p:extLst>
      <p:ext uri="{BB962C8B-B14F-4D97-AF65-F5344CB8AC3E}">
        <p14:creationId xmlns:p14="http://schemas.microsoft.com/office/powerpoint/2010/main" val="3858822323"/>
      </p:ext>
    </p:extLst>
  </p:cSld>
  <p:clrMapOvr>
    <a:masterClrMapping/>
  </p:clrMapOvr>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5.potx" id="{FA0D8704-5250-4D61-B0C5-B3664A5F0233}" vid="{7D2B2404-A8D5-4794-ABF7-DABD9F1951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D1BAE5ADB25440B67354EBD02D5510" ma:contentTypeVersion="8" ma:contentTypeDescription="Create a new document." ma:contentTypeScope="" ma:versionID="4c0ffbf977b116f889ea8d5ef7926049">
  <xsd:schema xmlns:xsd="http://www.w3.org/2001/XMLSchema" xmlns:xs="http://www.w3.org/2001/XMLSchema" xmlns:p="http://schemas.microsoft.com/office/2006/metadata/properties" xmlns:ns3="3c072653-a566-48ef-af88-69e39a133ebb" targetNamespace="http://schemas.microsoft.com/office/2006/metadata/properties" ma:root="true" ma:fieldsID="a7f63537dd51e17a894edb4015c33252" ns3:_="">
    <xsd:import namespace="3c072653-a566-48ef-af88-69e39a133e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72653-a566-48ef-af88-69e39a133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7C44A0-92C0-421A-8795-4210863DAF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72653-a566-48ef-af88-69e39a133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3E73E7-B6E8-4C0D-B27B-0A3C16DE1168}">
  <ds:schemaRefs>
    <ds:schemaRef ds:uri="http://schemas.microsoft.com/sharepoint/v3/contenttype/forms"/>
  </ds:schemaRefs>
</ds:datastoreItem>
</file>

<file path=customXml/itemProps3.xml><?xml version="1.0" encoding="utf-8"?>
<ds:datastoreItem xmlns:ds="http://schemas.openxmlformats.org/officeDocument/2006/customXml" ds:itemID="{E259719F-C9FE-486E-8694-3B17D2FE2B01}">
  <ds:schemaRefs>
    <ds:schemaRef ds:uri="http://schemas.microsoft.com/office/2006/documentManagement/types"/>
    <ds:schemaRef ds:uri="3c072653-a566-48ef-af88-69e39a133ebb"/>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Mastery PD PowerPoint V4.5</Template>
  <TotalTime>0</TotalTime>
  <Words>1376</Words>
  <Application>Microsoft Office PowerPoint</Application>
  <PresentationFormat>On-screen Show (4:3)</PresentationFormat>
  <Paragraphs>188</Paragraphs>
  <Slides>47</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Myriad Pro</vt:lpstr>
      <vt:lpstr>Myriad Pro Semibold</vt:lpstr>
      <vt:lpstr>nctem1</vt:lpstr>
      <vt:lpstr>2.27 Scale factors, ratio and proportional reasoning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2019-08-27T14:35:24Z</dcterms:created>
  <dcterms:modified xsi:type="dcterms:W3CDTF">2019-08-29T14:34:55Z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0x0101003BD1BAE5ADB25440B67354EBD02D5510</vt:lpwstr>
  </property>
</Properties>
</file>