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1"/>
  </p:notesMasterIdLst>
  <p:sldIdLst>
    <p:sldId id="257" r:id="rId5"/>
    <p:sldId id="508" r:id="rId6"/>
    <p:sldId id="506" r:id="rId7"/>
    <p:sldId id="528" r:id="rId8"/>
    <p:sldId id="507" r:id="rId9"/>
    <p:sldId id="481" r:id="rId10"/>
    <p:sldId id="267" r:id="rId11"/>
    <p:sldId id="268" r:id="rId12"/>
    <p:sldId id="334" r:id="rId13"/>
    <p:sldId id="333" r:id="rId14"/>
    <p:sldId id="270" r:id="rId15"/>
    <p:sldId id="271" r:id="rId16"/>
    <p:sldId id="272" r:id="rId17"/>
    <p:sldId id="273" r:id="rId18"/>
    <p:sldId id="33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511" r:id="rId27"/>
    <p:sldId id="512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513" r:id="rId52"/>
    <p:sldId id="514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515" r:id="rId63"/>
    <p:sldId id="516" r:id="rId64"/>
    <p:sldId id="315" r:id="rId65"/>
    <p:sldId id="316" r:id="rId66"/>
    <p:sldId id="317" r:id="rId67"/>
    <p:sldId id="318" r:id="rId68"/>
    <p:sldId id="319" r:id="rId69"/>
    <p:sldId id="517" r:id="rId70"/>
    <p:sldId id="518" r:id="rId71"/>
    <p:sldId id="320" r:id="rId72"/>
    <p:sldId id="321" r:id="rId73"/>
    <p:sldId id="322" r:id="rId74"/>
    <p:sldId id="323" r:id="rId75"/>
    <p:sldId id="519" r:id="rId76"/>
    <p:sldId id="520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521" r:id="rId86"/>
    <p:sldId id="510" r:id="rId87"/>
    <p:sldId id="522" r:id="rId88"/>
    <p:sldId id="523" r:id="rId89"/>
    <p:sldId id="477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28"/>
            <p14:sldId id="507"/>
            <p14:sldId id="481"/>
            <p14:sldId id="267"/>
            <p14:sldId id="268"/>
            <p14:sldId id="334"/>
            <p14:sldId id="333"/>
            <p14:sldId id="270"/>
            <p14:sldId id="271"/>
            <p14:sldId id="272"/>
            <p14:sldId id="273"/>
            <p14:sldId id="332"/>
            <p14:sldId id="275"/>
            <p14:sldId id="276"/>
            <p14:sldId id="277"/>
            <p14:sldId id="278"/>
            <p14:sldId id="279"/>
            <p14:sldId id="280"/>
            <p14:sldId id="281"/>
            <p14:sldId id="511"/>
            <p14:sldId id="512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513"/>
            <p14:sldId id="51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515"/>
            <p14:sldId id="516"/>
            <p14:sldId id="315"/>
            <p14:sldId id="316"/>
            <p14:sldId id="317"/>
            <p14:sldId id="318"/>
            <p14:sldId id="319"/>
            <p14:sldId id="517"/>
            <p14:sldId id="518"/>
            <p14:sldId id="320"/>
            <p14:sldId id="321"/>
            <p14:sldId id="322"/>
            <p14:sldId id="323"/>
            <p14:sldId id="519"/>
            <p14:sldId id="520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521"/>
            <p14:sldId id="510"/>
            <p14:sldId id="522"/>
            <p14:sldId id="52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115" autoAdjust="0"/>
  </p:normalViewPr>
  <p:slideViewPr>
    <p:cSldViewPr snapToGrid="0" showGuides="1">
      <p:cViewPr varScale="1">
        <p:scale>
          <a:sx n="49" d="100"/>
          <a:sy n="49" d="100"/>
        </p:scale>
        <p:origin x="1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Which shapes are parallelograms?</a:t>
                </a:r>
                <a:b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do you know?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square is a parallelogram because it has opposite sides that are parallel and equal in length. </a:t>
                </a:r>
                <a:r>
                  <a:rPr lang="en-GB" sz="1200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4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0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8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Multiply the base by the perpendicular height.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4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this parallelogram.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is 6 cm.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is 4 cm.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</a:t>
                </a:r>
                <a:r>
                  <a:rPr lang="en-GB" sz="1200" i="0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6 × 4 = 24 cm</a:t>
                </a:r>
                <a:r>
                  <a:rPr lang="en-GB" sz="1200" i="0" u="non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i="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54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this parallelogram.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is 8 cm.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is 5 cm.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</a:t>
                </a:r>
                <a:r>
                  <a:rPr lang="en-GB" sz="1200" i="0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 × 5 = 40 cm</a:t>
                </a:r>
                <a:r>
                  <a:rPr lang="en-GB" sz="1200" i="0" u="non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i="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6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these parallelograms.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area ÷ base = perpendicular height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108 ÷ 12 = 9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is 9 cm.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81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area ÷ perpendicular height = base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440 ÷ 20 = 22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is 22 cm.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69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19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Equilateral triangles have three equal sides and three equal angles.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91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Isosceles triangles have two equal sides and two equal angles.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7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Scalene triangles have no equal sides and no equal angles.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2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Right-angled isosceles triangles have two equal sides, two equal angles and a right angle.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7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Right-angled scalene triangles have no equal sides, no equal angles and a right angle.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3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is an isosceles triangle because it has two equal sides and two equal angles.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2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is a scalene triangle because it has no equal sides and no equal angles.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43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eight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square units.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10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twelve</a:t>
                </a:r>
                <a:r>
                  <a:rPr lang="en-GB" sz="1200" i="1" u="non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a half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square units.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33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46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66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30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72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area = base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×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perpendicular height ÷ 2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6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this triangle.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is 14 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is 10 m.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</a:t>
                </a:r>
                <a:r>
                  <a:rPr lang="en-GB" sz="1200" i="0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14 × 10 ÷ 2 = 140 ÷ 2 = 70 m</a:t>
                </a:r>
                <a:r>
                  <a:rPr lang="en-GB" sz="1200" i="0" u="non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0" u="non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5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92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this triangle.</a:t>
                </a: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is 20 m.</a:t>
                </a: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is 8 m.</a:t>
                </a:r>
              </a:p>
              <a:p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</a:t>
                </a:r>
                <a:r>
                  <a:rPr lang="en-GB" sz="1200" i="0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 × 8 ÷ 2 = 160 ÷ 2 = 80 m</a:t>
                </a:r>
                <a:r>
                  <a:rPr lang="en-GB" sz="1200" i="0" u="non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0" u="non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52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of these triangles.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06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42 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×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2 = 84 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84 ÷ 12 = 7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perpendicular height of the triangle is 7 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508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44 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×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2 = 88 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88 ÷ 8 = 11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base of the triangle is 11 m.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02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3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Sonnie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says the area of this triangle is 40 cm</a:t>
                </a:r>
                <a:r>
                  <a:rPr lang="en-GB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Brittany says the area of the triangle is 30 cm</a:t>
                </a:r>
                <a:r>
                  <a:rPr lang="en-GB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Tom says the area of the triangle is 24 cm</a:t>
                </a:r>
                <a:r>
                  <a:rPr lang="en-GB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 is right? Explain your answer.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34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total area of this shape?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83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total area of the shaded sections?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347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571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39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distance around the edge of the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rectangle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its perimeter.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(10 × 2) + (8 × 2) = 20 + 16 = 36 cm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10 × 8 = 80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1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distance around the edge of the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triangle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its perimeter.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3 + 4 + 5 = 12 cm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4 × 3 ÷ 2 = 6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356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distance around the edge of the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parallelogram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its perimeter.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(7 × 2) + (8 × 2) = 14 + 16 = 30 cm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8 × 4 = 32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058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and perimeter of this shape.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8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Find the area and perimeter of this shape.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12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5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99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12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8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137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12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9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477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12 units</a:t>
                </a:r>
              </a:p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5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915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0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9002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34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16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459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 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16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586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16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16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631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26 units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16 units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774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change shape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into shape B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scale the side-lengths by a scale factor of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two. 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40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03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6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change </a:t>
                </a:r>
                <a:r>
                  <a:rPr lang="en-GB" sz="1200" i="1" u="non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shape C into shape D, scale the side-lengths by a scale factor of one quarter.</a:t>
                </a:r>
                <a:endParaRPr lang="en-GB" sz="1200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64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Enlarge this shape by scaling the side-lengths by a scale factor of three.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is twelve square units.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could count the squares.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could multiply the length by the width.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× 4 = 12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could multiply the width by the length.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 × 3 = 12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scale factor has been used to change shape A into shape B?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442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 fontAlgn="base"/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side-lengths of shape C have been scaled to make shape D. </a:t>
                </a:r>
              </a:p>
              <a:p>
                <a:pPr lvl="0" fontAlgn="base"/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What is the unknown measurement?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969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255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7473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10 + 10+ 15 + 15 = 50 cm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20 + 20+ 30 + 30 = 100 cm</a:t>
                </a: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50 × 2 = 100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perimeter has changed by a scale factor of two.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2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 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40 + 40+ 60 + 60 = 200 cm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10 + 10 + 15 + 15 = 50 cm</a:t>
                </a: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200 ÷ 4 = 50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perimeter has changed by a scale factor of one quarter; it has been divided by four.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63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the side-lengths of this shape are scaled by a scale factor of three, what will the perimeter of the new shape be?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03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 fontAlgn="base"/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the side-lengths of this shape are scaled by a scale factor of four, what will the perimeter of the new shape be?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68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 fontAlgn="base"/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the side-lengths of this shape are scaled by a scale factor of one-half, what will the perimeter of the new shape be?’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449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scale factor = 2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10 cm × 15 cm = 150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20 cm × 30 cm = 600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150 × 4 = 600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7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area of shape B is sixteen square units.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shape has a larger area than shape A.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could count the squares.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You could multiply the length by the width.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 × 4 = 12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748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scale factor = 2</a:t>
                </a: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= 10 cm × 15 cm = 150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= 20 cm × 30 cm = 600 cm</a:t>
                </a:r>
                <a:r>
                  <a:rPr lang="en-GB" sz="1200" i="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endParaRPr lang="en-GB" sz="120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150 × 4 = 600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0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Hint: use the perimeter to work out all three side-lengths of triangle A.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44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392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249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911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353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 and Jess go to the café. They share some cakes.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four equal parts and one of the parts is circled. (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Sabijah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four?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one?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Jess eats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3/12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the cakes.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whole is divided into twelve equal parts and three of the parts are circled. (Jess)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twelve?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is the three?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8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0354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1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6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48.xml"/><Relationship Id="rId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4.xml"/><Relationship Id="rId4" Type="http://schemas.openxmlformats.org/officeDocument/2006/relationships/slide" Target="slide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4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24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26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bmej2b2/ncetm_spine2_segment30_y6.pdf#page=28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slide" Target="slide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slide" Target="slide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Area, perimeter, position and direction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9EC5-72FB-42CE-B84A-FBC650745B6E}"/>
              </a:ext>
            </a:extLst>
          </p:cNvPr>
          <p:cNvSpPr/>
          <p:nvPr/>
        </p:nvSpPr>
        <p:spPr>
          <a:xfrm rot="5400000">
            <a:off x="5209003" y="1022350"/>
            <a:ext cx="1428750" cy="4705350"/>
          </a:xfrm>
          <a:prstGeom prst="rect">
            <a:avLst/>
          </a:prstGeom>
          <a:solidFill>
            <a:srgbClr val="B1D2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37360" y="0"/>
            <a:ext cx="954633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1CCEB-AF43-47CB-81E5-CCA5C2B80B02}"/>
              </a:ext>
            </a:extLst>
          </p:cNvPr>
          <p:cNvSpPr/>
          <p:nvPr/>
        </p:nvSpPr>
        <p:spPr>
          <a:xfrm rot="18292876">
            <a:off x="5237301" y="1022350"/>
            <a:ext cx="1428750" cy="4705350"/>
          </a:xfrm>
          <a:prstGeom prst="rect">
            <a:avLst/>
          </a:prstGeom>
          <a:solidFill>
            <a:srgbClr val="F29D8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6DF520-4722-4718-8828-7243537EB24F}"/>
              </a:ext>
            </a:extLst>
          </p:cNvPr>
          <p:cNvSpPr/>
          <p:nvPr/>
        </p:nvSpPr>
        <p:spPr>
          <a:xfrm>
            <a:off x="5209003" y="1022350"/>
            <a:ext cx="1428750" cy="4705350"/>
          </a:xfrm>
          <a:prstGeom prst="rect">
            <a:avLst/>
          </a:prstGeom>
          <a:solidFill>
            <a:srgbClr val="F29D8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5233F-C1FC-4C85-AC38-A66FB36C090E}"/>
              </a:ext>
            </a:extLst>
          </p:cNvPr>
          <p:cNvSpPr/>
          <p:nvPr/>
        </p:nvSpPr>
        <p:spPr>
          <a:xfrm rot="2042746">
            <a:off x="5230227" y="1022350"/>
            <a:ext cx="1428750" cy="4705350"/>
          </a:xfrm>
          <a:prstGeom prst="rect">
            <a:avLst/>
          </a:prstGeom>
          <a:solidFill>
            <a:srgbClr val="F29D8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FE16F-0453-43D8-8D8D-21B0EDB9FBEE}"/>
              </a:ext>
            </a:extLst>
          </p:cNvPr>
          <p:cNvSpPr/>
          <p:nvPr/>
        </p:nvSpPr>
        <p:spPr>
          <a:xfrm rot="3310651">
            <a:off x="5209002" y="1017463"/>
            <a:ext cx="1428750" cy="4705350"/>
          </a:xfrm>
          <a:prstGeom prst="rect">
            <a:avLst/>
          </a:prstGeom>
          <a:solidFill>
            <a:srgbClr val="F29D8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FC517-427E-4C2C-9189-F5A90B949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2142277" y="2301730"/>
            <a:ext cx="7907446" cy="2861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35169-E8AC-4538-A0F3-555AEC9F75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6" t="-1" r="38436" b="14974"/>
          <a:stretch/>
        </p:blipFill>
        <p:spPr>
          <a:xfrm>
            <a:off x="5433848" y="2120354"/>
            <a:ext cx="1576553" cy="2861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428DB1-F2B0-4F47-ADE6-DCA6B98F1E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t="30686" r="11919" b="55260"/>
          <a:stretch/>
        </p:blipFill>
        <p:spPr>
          <a:xfrm>
            <a:off x="3147848" y="3153100"/>
            <a:ext cx="5959366" cy="472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8683BF-64FC-4EC8-913A-70F481FC3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t="5353" r="72930" b="75926"/>
          <a:stretch/>
        </p:blipFill>
        <p:spPr>
          <a:xfrm>
            <a:off x="3447393" y="2300586"/>
            <a:ext cx="835574" cy="630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17424B-CF49-44CD-A80A-0E999E04D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 t="51355" r="16508" b="21058"/>
          <a:stretch/>
        </p:blipFill>
        <p:spPr>
          <a:xfrm>
            <a:off x="7909034" y="3848580"/>
            <a:ext cx="835573" cy="9283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EBF7ED-DCB5-4F1E-B47E-5DDD19BBF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51354" r="79909" b="27149"/>
          <a:stretch/>
        </p:blipFill>
        <p:spPr>
          <a:xfrm>
            <a:off x="2879835" y="3848580"/>
            <a:ext cx="851338" cy="7234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7B542E-0D50-4FAB-B0AE-4FA872D1C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70" r="9328" b="75419"/>
          <a:stretch/>
        </p:blipFill>
        <p:spPr>
          <a:xfrm>
            <a:off x="8413531" y="2119210"/>
            <a:ext cx="898634" cy="8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4996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65230-8ED7-4130-A7DD-94D3A5ABA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18583"/>
            <a:ext cx="7907446" cy="32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996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5E3D7-EDC2-420D-AA45-41E2C7445154}"/>
              </a:ext>
            </a:extLst>
          </p:cNvPr>
          <p:cNvSpPr/>
          <p:nvPr/>
        </p:nvSpPr>
        <p:spPr>
          <a:xfrm>
            <a:off x="2839841" y="873725"/>
            <a:ext cx="651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perpendicular height of parallelograms: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CDBB3-C046-4449-973E-37A92154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690522"/>
            <a:ext cx="6816764" cy="45805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888EDB-F348-47F3-8BC2-A5B2465EB43D}"/>
              </a:ext>
            </a:extLst>
          </p:cNvPr>
          <p:cNvSpPr/>
          <p:nvPr/>
        </p:nvSpPr>
        <p:spPr>
          <a:xfrm>
            <a:off x="3195560" y="1497725"/>
            <a:ext cx="2900441" cy="21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BF0F9-D3FF-439C-AD67-F73F2C9BA502}"/>
              </a:ext>
            </a:extLst>
          </p:cNvPr>
          <p:cNvSpPr/>
          <p:nvPr/>
        </p:nvSpPr>
        <p:spPr>
          <a:xfrm>
            <a:off x="6096000" y="1440492"/>
            <a:ext cx="3216166" cy="21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3EF30-69C1-4145-A3F2-36B8A764FEC2}"/>
              </a:ext>
            </a:extLst>
          </p:cNvPr>
          <p:cNvSpPr/>
          <p:nvPr/>
        </p:nvSpPr>
        <p:spPr>
          <a:xfrm>
            <a:off x="2687619" y="3876101"/>
            <a:ext cx="3308122" cy="21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5AE3F-9DAD-4ACE-AC23-C94F60DD2F07}"/>
              </a:ext>
            </a:extLst>
          </p:cNvPr>
          <p:cNvSpPr/>
          <p:nvPr/>
        </p:nvSpPr>
        <p:spPr>
          <a:xfrm>
            <a:off x="6503682" y="3553070"/>
            <a:ext cx="3308122" cy="271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133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56B3D-C1E2-4DF7-91BC-DEF6F4E9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83963"/>
            <a:ext cx="7907446" cy="18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FD88A-FCB4-41F9-8E8C-5E71117C6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4" t="7209" b="72520"/>
          <a:stretch/>
        </p:blipFill>
        <p:spPr>
          <a:xfrm>
            <a:off x="9230427" y="3868667"/>
            <a:ext cx="381000" cy="392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25E3D7-EDC2-420D-AA45-41E2C7445154}"/>
              </a:ext>
            </a:extLst>
          </p:cNvPr>
          <p:cNvSpPr/>
          <p:nvPr/>
        </p:nvSpPr>
        <p:spPr>
          <a:xfrm>
            <a:off x="2839841" y="873725"/>
            <a:ext cx="651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this show the perpendicular height?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5689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01319" y="0"/>
            <a:ext cx="937264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B77F-A1C6-4331-9E38-5838A3A9E6B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a parallelogram into a rectangle by cutting shapes: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5" y="2439531"/>
            <a:ext cx="3288673" cy="1978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5" y="2439531"/>
            <a:ext cx="3288673" cy="19789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5" y="2439531"/>
            <a:ext cx="3288673" cy="19789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32" y="2759349"/>
            <a:ext cx="682715" cy="13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59259E-6 C 0.01289 0.16157 -0.03633 0.19051 -0.05273 0.21273 C -0.07187 0.2287 -0.14102 0.22801 -0.16823 0.21597 C -0.19557 0.20486 -0.20937 0.18935 -0.2168 0.14537 C -0.22474 0.09629 -0.17878 0.0081 -0.1625 0.00046 " pathEditMode="relative" rAng="0" ptsTypes="AAA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2769353"/>
            <a:ext cx="2303984" cy="131929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996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B77F-A1C6-4331-9E38-5838A3A9E6B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a parallelogram into a rectangle by drawing lines: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2769353"/>
            <a:ext cx="2303984" cy="13192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2769353"/>
            <a:ext cx="2303984" cy="13192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8" y="2769353"/>
            <a:ext cx="2303984" cy="13192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02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B77F-A1C6-4331-9E38-5838A3A9E6B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 the area of a parallelogram: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BA4C6-EB2C-4BC9-A617-7928F8E55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11445"/>
            <a:ext cx="7907446" cy="28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74363-8997-4A81-AAFC-7460184E7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87337"/>
            <a:ext cx="7907446" cy="28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F5F6A-7CCF-46FC-89CB-D2DE20B9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3587"/>
            <a:ext cx="7907446" cy="29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supported by this unit.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4140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9769D-58A1-4090-8ECD-4A2E18CD8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38307"/>
            <a:ext cx="6135088" cy="54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0FA5C-8213-4BB0-B41D-DCD408C3D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12505"/>
            <a:ext cx="7907446" cy="4214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6027" y="720001"/>
            <a:ext cx="659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latin typeface="Myriad Pro" panose="020B0503030403020204" pitchFamily="34" charset="0"/>
              </a:rPr>
              <a:t>A</a:t>
            </a:r>
            <a:r>
              <a:rPr lang="en-GB" sz="2400" dirty="0">
                <a:latin typeface="Myriad Pro" panose="020B0503030403020204" pitchFamily="34" charset="0"/>
              </a:rPr>
              <a:t> = 108 cm</a:t>
            </a:r>
            <a:r>
              <a:rPr lang="en-GB" sz="2400" baseline="30000" dirty="0">
                <a:latin typeface="Myriad Pro" panose="020B0503030403020204" pitchFamily="34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</a:rPr>
              <a:t>. What is the perpendicular height?</a:t>
            </a:r>
          </a:p>
        </p:txBody>
      </p:sp>
    </p:spTree>
    <p:extLst>
      <p:ext uri="{BB962C8B-B14F-4D97-AF65-F5344CB8AC3E}">
        <p14:creationId xmlns:p14="http://schemas.microsoft.com/office/powerpoint/2010/main" val="2261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08AC-E09F-43AA-B016-F9F72BE41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17541"/>
            <a:ext cx="7907446" cy="3394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807" y="720001"/>
            <a:ext cx="623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latin typeface="Myriad Pro" panose="020B0503030403020204" pitchFamily="34" charset="0"/>
              </a:rPr>
              <a:t>A</a:t>
            </a:r>
            <a:r>
              <a:rPr lang="en-GB" sz="2400" dirty="0">
                <a:latin typeface="Myriad Pro" panose="020B0503030403020204" pitchFamily="34" charset="0"/>
              </a:rPr>
              <a:t> = 440 cm</a:t>
            </a:r>
            <a:r>
              <a:rPr lang="en-GB" sz="2400" baseline="30000" dirty="0">
                <a:latin typeface="Myriad Pro" panose="020B0503030403020204" pitchFamily="34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</a:rPr>
              <a:t>. What is the length of the base?</a:t>
            </a:r>
          </a:p>
        </p:txBody>
      </p:sp>
    </p:spTree>
    <p:extLst>
      <p:ext uri="{BB962C8B-B14F-4D97-AF65-F5344CB8AC3E}">
        <p14:creationId xmlns:p14="http://schemas.microsoft.com/office/powerpoint/2010/main" val="31507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5153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area of a triangle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4379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21CFD1-67CF-4D45-AAEA-0A5918D4C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32854"/>
            <a:ext cx="7907446" cy="39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6F925-5649-4409-9566-9C10B25F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41243"/>
            <a:ext cx="7907446" cy="41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596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6584D-47A9-45CF-9A48-F64CD5B6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57348"/>
            <a:ext cx="7907446" cy="2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8B313-5E57-4A26-806A-5B69D3EE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38929"/>
            <a:ext cx="7907446" cy="37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2F0B1-686B-47D8-8727-7CCBE85D8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62170"/>
            <a:ext cx="7907446" cy="23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48970"/>
              </p:ext>
            </p:extLst>
          </p:nvPr>
        </p:nvGraphicFramePr>
        <p:xfrm>
          <a:off x="594008" y="1535029"/>
          <a:ext cx="107121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calculate the area of a parallelogram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calculate the area of a triangle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why shapes can have the same perimeters but different areas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why shapes can have the same areas but different perimeters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describe the relationship between scale factors and side lengths of two shapes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14297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11491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8771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EFEAD-6D68-4B3A-9290-897E54490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15013"/>
            <a:ext cx="7907446" cy="30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D7D31-E73F-4E69-B7F6-26D13B6D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693219"/>
            <a:ext cx="7907446" cy="34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B08176-5E5A-4E97-861A-7632BED99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r="27033" b="24386"/>
          <a:stretch/>
        </p:blipFill>
        <p:spPr>
          <a:xfrm>
            <a:off x="2142278" y="2564434"/>
            <a:ext cx="5769823" cy="304896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3167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C7A03-507A-4E29-8315-52F24773E6A1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area of the triangle: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30AD35-B502-48F2-9AD3-0C854CCC8B7C}"/>
              </a:ext>
            </a:extLst>
          </p:cNvPr>
          <p:cNvSpPr/>
          <p:nvPr/>
        </p:nvSpPr>
        <p:spPr>
          <a:xfrm>
            <a:off x="4909106" y="2564434"/>
            <a:ext cx="579675" cy="552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64CD68-5CF9-4EFC-9075-388CC7C74A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t="-932" r="56746" b="83521"/>
          <a:stretch/>
        </p:blipFill>
        <p:spPr>
          <a:xfrm>
            <a:off x="4749800" y="2551904"/>
            <a:ext cx="812800" cy="698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0AEC86-1717-4EC7-AA4A-E104E311B3A5}"/>
              </a:ext>
            </a:extLst>
          </p:cNvPr>
          <p:cNvSpPr/>
          <p:nvPr/>
        </p:nvSpPr>
        <p:spPr>
          <a:xfrm>
            <a:off x="6010276" y="3647118"/>
            <a:ext cx="551735" cy="55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29B811-9D95-4E12-93DE-30138733D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t="-932" r="56746" b="83521"/>
          <a:stretch/>
        </p:blipFill>
        <p:spPr>
          <a:xfrm>
            <a:off x="5847080" y="3641564"/>
            <a:ext cx="812800" cy="698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32AEDC6-3B33-462E-9BF1-4D7AE70128FC}"/>
              </a:ext>
            </a:extLst>
          </p:cNvPr>
          <p:cNvSpPr/>
          <p:nvPr/>
        </p:nvSpPr>
        <p:spPr>
          <a:xfrm>
            <a:off x="5453221" y="3116581"/>
            <a:ext cx="564675" cy="552147"/>
          </a:xfrm>
          <a:prstGeom prst="rect">
            <a:avLst/>
          </a:pr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FCE3F1-115D-4947-B1C9-B5F8A3021FF7}"/>
              </a:ext>
            </a:extLst>
          </p:cNvPr>
          <p:cNvSpPr/>
          <p:nvPr/>
        </p:nvSpPr>
        <p:spPr>
          <a:xfrm>
            <a:off x="6547208" y="4195286"/>
            <a:ext cx="551735" cy="555788"/>
          </a:xfrm>
          <a:prstGeom prst="rect">
            <a:avLst/>
          </a:pr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B07C13-2F4B-4EBC-BA59-FB9CDE9CE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7"/>
          <a:stretch/>
        </p:blipFill>
        <p:spPr>
          <a:xfrm>
            <a:off x="2142277" y="2569366"/>
            <a:ext cx="7907446" cy="320136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AC09A6-2A0F-4010-892C-423D572D1EA6}"/>
              </a:ext>
            </a:extLst>
          </p:cNvPr>
          <p:cNvCxnSpPr/>
          <p:nvPr/>
        </p:nvCxnSpPr>
        <p:spPr>
          <a:xfrm>
            <a:off x="4927397" y="3124200"/>
            <a:ext cx="1093790" cy="0"/>
          </a:xfrm>
          <a:prstGeom prst="line">
            <a:avLst/>
          </a:prstGeom>
          <a:ln w="28575">
            <a:solidFill>
              <a:srgbClr val="1B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6A2764-B00C-4C7C-8467-18E6662B0EC1}"/>
              </a:ext>
            </a:extLst>
          </p:cNvPr>
          <p:cNvCxnSpPr>
            <a:cxnSpLocks/>
          </p:cNvCxnSpPr>
          <p:nvPr/>
        </p:nvCxnSpPr>
        <p:spPr>
          <a:xfrm flipH="1" flipV="1">
            <a:off x="6013567" y="3108960"/>
            <a:ext cx="7620" cy="1093946"/>
          </a:xfrm>
          <a:prstGeom prst="line">
            <a:avLst/>
          </a:prstGeom>
          <a:ln w="28575">
            <a:solidFill>
              <a:srgbClr val="1B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A22B21-40D7-4C4B-8010-B99DC523B934}"/>
              </a:ext>
            </a:extLst>
          </p:cNvPr>
          <p:cNvCxnSpPr>
            <a:cxnSpLocks/>
          </p:cNvCxnSpPr>
          <p:nvPr/>
        </p:nvCxnSpPr>
        <p:spPr>
          <a:xfrm>
            <a:off x="6005948" y="4202906"/>
            <a:ext cx="1088667" cy="7620"/>
          </a:xfrm>
          <a:prstGeom prst="line">
            <a:avLst/>
          </a:prstGeom>
          <a:ln w="28575">
            <a:solidFill>
              <a:srgbClr val="1B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E0953E-81C4-4030-8E29-75C3C5CC6BAC}"/>
              </a:ext>
            </a:extLst>
          </p:cNvPr>
          <p:cNvCxnSpPr>
            <a:cxnSpLocks/>
          </p:cNvCxnSpPr>
          <p:nvPr/>
        </p:nvCxnSpPr>
        <p:spPr>
          <a:xfrm flipV="1">
            <a:off x="7086994" y="4202906"/>
            <a:ext cx="0" cy="555788"/>
          </a:xfrm>
          <a:prstGeom prst="line">
            <a:avLst/>
          </a:prstGeom>
          <a:ln w="28575">
            <a:solidFill>
              <a:srgbClr val="1B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7 0.07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30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55 L 0.04362 0.070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37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C7A03-507A-4E29-8315-52F24773E6A1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area of the triangle: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5" y="1543750"/>
            <a:ext cx="3789790" cy="3770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5" y="1543750"/>
            <a:ext cx="3789790" cy="3770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11" y="2073519"/>
            <a:ext cx="540022" cy="540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20" y="3150056"/>
            <a:ext cx="540022" cy="540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5" y="1543750"/>
            <a:ext cx="3789790" cy="37705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11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5816 0.0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39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5764 0.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4140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C7A03-507A-4E29-8315-52F24773E6A1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perpendicular height of triangles: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10BFE-9202-4EDE-999A-52199BE1FD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18"/>
          <a:stretch/>
        </p:blipFill>
        <p:spPr>
          <a:xfrm>
            <a:off x="2142277" y="2308887"/>
            <a:ext cx="7907446" cy="22402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C3C3F7-CAC4-4214-9391-E6DAF7E7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b="58845"/>
          <a:stretch/>
        </p:blipFill>
        <p:spPr>
          <a:xfrm>
            <a:off x="2142277" y="1939159"/>
            <a:ext cx="7907446" cy="3042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DA437C-B823-447F-99BB-4AE55E140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8" b="37520"/>
          <a:stretch/>
        </p:blipFill>
        <p:spPr>
          <a:xfrm>
            <a:off x="2142277" y="1970691"/>
            <a:ext cx="7907446" cy="28377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9E1D88-EA75-438F-AC9C-087DF739D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7" b="89"/>
          <a:stretch/>
        </p:blipFill>
        <p:spPr>
          <a:xfrm>
            <a:off x="2142277" y="1335389"/>
            <a:ext cx="7907446" cy="50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9725C-A738-432F-A683-81932710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00548"/>
            <a:ext cx="7907446" cy="3056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61832-5133-40BF-932F-6F9B4D45F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4" t="7209" b="72520"/>
          <a:stretch/>
        </p:blipFill>
        <p:spPr>
          <a:xfrm>
            <a:off x="9230427" y="4432547"/>
            <a:ext cx="381000" cy="392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25E3D7-EDC2-420D-AA45-41E2C7445154}"/>
              </a:ext>
            </a:extLst>
          </p:cNvPr>
          <p:cNvSpPr/>
          <p:nvPr/>
        </p:nvSpPr>
        <p:spPr>
          <a:xfrm>
            <a:off x="2839841" y="873725"/>
            <a:ext cx="651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this show the perpendicular height?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Combining two triangles to make a rectangle: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CF264-C4A6-4EB8-8F71-ACAF5BEEF2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5" b="50000"/>
          <a:stretch/>
        </p:blipFill>
        <p:spPr>
          <a:xfrm>
            <a:off x="2142277" y="2146452"/>
            <a:ext cx="3843364" cy="2565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8BA0B-E96F-4B27-952E-73BAEC167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 r="8551" b="50000"/>
          <a:stretch/>
        </p:blipFill>
        <p:spPr>
          <a:xfrm>
            <a:off x="6206361" y="2027579"/>
            <a:ext cx="3279228" cy="25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04398 L -0.27695 -0.04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Combining two triangles to make a parallelogram: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9C5E-58E9-4D07-B985-D79F9D05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4" b="76708"/>
          <a:stretch/>
        </p:blipFill>
        <p:spPr>
          <a:xfrm>
            <a:off x="2142277" y="2400287"/>
            <a:ext cx="3796068" cy="2057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4A823-3C41-4404-B7DF-A08420D49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508" b="76708"/>
          <a:stretch/>
        </p:blipFill>
        <p:spPr>
          <a:xfrm>
            <a:off x="6095999" y="2392665"/>
            <a:ext cx="2739192" cy="2066298"/>
          </a:xfrm>
          <a:prstGeom prst="rect">
            <a:avLst/>
          </a:prstGeom>
        </p:spPr>
      </p:pic>
      <p:cxnSp>
        <p:nvCxnSpPr>
          <p:cNvPr id="4" name="Straight Connector 3" hidden="1"/>
          <p:cNvCxnSpPr/>
          <p:nvPr/>
        </p:nvCxnSpPr>
        <p:spPr>
          <a:xfrm flipH="1">
            <a:off x="3509429" y="3856568"/>
            <a:ext cx="0" cy="1921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2.96296E-6 L -0.22539 0.2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 L 0.2724 0.185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5113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 the area of a triangle: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9C5E-58E9-4D07-B985-D79F9D05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4" b="76708"/>
          <a:stretch/>
        </p:blipFill>
        <p:spPr>
          <a:xfrm>
            <a:off x="2142277" y="2400287"/>
            <a:ext cx="3796068" cy="2057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1517D-316A-4BBB-976A-9E746B6F9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9" r="50128" b="24376"/>
          <a:stretch/>
        </p:blipFill>
        <p:spPr>
          <a:xfrm>
            <a:off x="5476876" y="2434303"/>
            <a:ext cx="47626" cy="1765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AC3691-4F41-4C37-85D7-E9646F7968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3" t="63219" r="45325" b="25459"/>
          <a:stretch/>
        </p:blipFill>
        <p:spPr>
          <a:xfrm>
            <a:off x="5524502" y="3912395"/>
            <a:ext cx="261936" cy="264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5D62FD-C7F6-4B23-B998-6DE6D2CD2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5"/>
          <a:stretch/>
        </p:blipFill>
        <p:spPr>
          <a:xfrm>
            <a:off x="3138635" y="4233633"/>
            <a:ext cx="4703567" cy="471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50E645-68F0-487D-A007-1E1AC9202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3" t="-3356" b="1"/>
          <a:stretch/>
        </p:blipFill>
        <p:spPr>
          <a:xfrm>
            <a:off x="5938345" y="2624367"/>
            <a:ext cx="1903856" cy="20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E96F6-22DF-4656-835B-FD8B691C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36419"/>
            <a:ext cx="7907446" cy="4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57957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49611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describe the relationship between scale factors and perimeters of two shapes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describe positions on the full coordinate grid (all four quadrants)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55661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draw and translate simple shapes on the coordinate plane and reflect them in the axes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5865" y="542463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532297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393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C90C6-CA0F-48E2-A40C-D23EBB30B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36615"/>
            <a:ext cx="7907446" cy="33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779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FAC62-181D-47EC-B36F-197159D7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870635"/>
            <a:ext cx="3408382" cy="51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2" y="0"/>
            <a:ext cx="974140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C5D2C-0F1F-4569-A72D-CD5E1A65F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26" b="50000"/>
          <a:stretch/>
        </p:blipFill>
        <p:spPr>
          <a:xfrm>
            <a:off x="2142277" y="1257665"/>
            <a:ext cx="7907446" cy="4342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58787-927E-422E-890D-81C1E820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51260" b="10944"/>
          <a:stretch/>
        </p:blipFill>
        <p:spPr>
          <a:xfrm>
            <a:off x="4236720" y="1717246"/>
            <a:ext cx="5813002" cy="2748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720001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42 m</a:t>
            </a:r>
            <a:r>
              <a:rPr lang="en-GB" sz="2400" baseline="300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What is the perpendicular height?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2" y="0"/>
            <a:ext cx="975969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53606-18F1-42C5-B8F1-6FEC10342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12505"/>
            <a:ext cx="7907446" cy="343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720001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44 m</a:t>
            </a:r>
            <a:r>
              <a:rPr lang="en-GB" sz="2400" baseline="300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How long is the base?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06A20-ECE4-445E-A735-73A57218D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538929"/>
            <a:ext cx="7907446" cy="37801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A1670-4AA9-4BE5-8A89-8403F5257148}"/>
              </a:ext>
            </a:extLst>
          </p:cNvPr>
          <p:cNvSpPr/>
          <p:nvPr/>
        </p:nvSpPr>
        <p:spPr>
          <a:xfrm>
            <a:off x="1801320" y="720001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54 cm</a:t>
            </a:r>
            <a:r>
              <a:rPr lang="en-GB" sz="2400" baseline="300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What could the base and height be?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6568D-4B30-48A9-AEF2-889A7684B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58409"/>
            <a:ext cx="7907446" cy="29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4996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BEE2-BDE9-472E-9032-FCD1F1C69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103349"/>
            <a:ext cx="6135088" cy="5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2:9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9F963-1A3A-4946-B0E3-D61E985FE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94473"/>
            <a:ext cx="7907446" cy="32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2020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why shapes can have the same perimeters but different areas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463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63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area of a parallelogram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96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FE8C5-CC40-483D-8469-E8EE91B1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40654"/>
            <a:ext cx="7907446" cy="3876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1CB0E0-1D61-47DB-AED9-681DBD0D7505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Comparing perimeter and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CB0E0-1D61-47DB-AED9-681DBD0D7505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Comparing perimeter and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BAB95-E79C-4FC2-A9B0-923EA817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20452"/>
            <a:ext cx="7907446" cy="35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96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CB0E0-1D61-47DB-AED9-681DBD0D7505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Comparing perimeter and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42646-9D1C-4A51-A70E-CF1FF4457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648105"/>
            <a:ext cx="7907446" cy="25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2B057-F7D0-4F5F-ABD0-AAD4171D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46042"/>
            <a:ext cx="6135088" cy="47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4140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43573-C41E-45C4-83AC-CAA1673F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11648"/>
            <a:ext cx="6135088" cy="42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635A6-990F-4EF3-AF49-202B4DD9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25912"/>
            <a:ext cx="7907446" cy="2806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perimeter, different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perimeter, different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3EBFE-2A13-4BDF-8320-3C0C22E0B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39509"/>
            <a:ext cx="7907446" cy="13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perimeter, different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27A9-4590-42BB-BB6B-9F5E8BA0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50213"/>
            <a:ext cx="7907446" cy="19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perimeter, different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DB1E3-25EE-4087-9EFF-502747886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51466"/>
            <a:ext cx="7907446" cy="17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549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why shapes can have the same areas but different perimeters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9872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6948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3:4-3:5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area, different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04202-21F7-4776-BC05-E4BA8B4CB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13" y="3217015"/>
            <a:ext cx="7936377" cy="9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area, different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7B578-0A99-4831-BD09-2916B3B57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84006"/>
            <a:ext cx="7907446" cy="16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area, different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C67D5-FCF3-4FE4-99CE-597BA671E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20030"/>
            <a:ext cx="7907446" cy="22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3:4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area, different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B69-1FFE-4AE3-B3FA-D39B5DF7B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44761"/>
            <a:ext cx="7907446" cy="22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a scale factor: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78038D-4061-4F08-9058-609BA0681E20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308806"/>
            <a:ext cx="6135088" cy="40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356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the relationship between scale factors and side lengths of two shapes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10120"/>
              </p:ext>
            </p:extLst>
          </p:nvPr>
        </p:nvGraphicFramePr>
        <p:xfrm>
          <a:off x="4514850" y="4258492"/>
          <a:ext cx="6886575" cy="91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3513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51539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4:1-4:2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832847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F5B5E-A981-4748-90CF-D7706476787A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a scale factor: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78038D-4061-4F08-9058-609BA0681E20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308806"/>
            <a:ext cx="6135088" cy="40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2311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792D4-D55B-4240-AF77-18F5DCA7E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>
          <a:xfrm>
            <a:off x="2142277" y="1035471"/>
            <a:ext cx="7907446" cy="4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20B72-0B83-4340-A253-39480152A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r="28213"/>
          <a:stretch/>
        </p:blipFill>
        <p:spPr>
          <a:xfrm>
            <a:off x="1948069" y="1712389"/>
            <a:ext cx="3617844" cy="311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4017" y="120595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Shape A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2" y="2176627"/>
            <a:ext cx="7839279" cy="25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7798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2" y="1034195"/>
            <a:ext cx="7839279" cy="47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986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the relationship between scale factors and perimeters of two shapes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8FA5CBB-2641-429F-9C6E-DB3C769EB8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2.30 Multiplicative contexts: area and perimeter 2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2228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E4FE-A715-4B80-8170-51BCBC28788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scale factors to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86429-8BA4-43AB-9E14-98A8DC382B49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308806"/>
            <a:ext cx="6135088" cy="40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6825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E4FE-A715-4B80-8170-51BCBC28788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scale factors to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86429-8BA4-43AB-9E14-98A8DC382B49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308806"/>
            <a:ext cx="6135088" cy="40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E4FE-A715-4B80-8170-51BCBC28788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scale factor to calculate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D5445-CACA-4CE4-94AA-C5A9511E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734559"/>
            <a:ext cx="6816764" cy="4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970483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E4FE-A715-4B80-8170-51BCBC28788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scale factor to calculate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C18C6-9DFA-407F-A730-F71DB0C45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169215"/>
            <a:ext cx="7907446" cy="12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9627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E4FE-A715-4B80-8170-51BCBC28788D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scale factor to calculate perimeter: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BB042-2941-49B3-98FB-AEE56C47D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834091"/>
            <a:ext cx="6816764" cy="42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65C87-6E42-4D39-B174-AE71E1A45BC2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scale factors to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0BA2B-0AC1-459D-AB0A-894351DAE833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C4609-E8B6-430B-B171-13092E3F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2737968"/>
            <a:ext cx="4771735" cy="31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2960" y="17144"/>
            <a:ext cx="10387584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2B7AD-21B8-4F77-85A5-F5F9C5E05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8045"/>
          <a:stretch/>
        </p:blipFill>
        <p:spPr>
          <a:xfrm>
            <a:off x="6599584" y="1712389"/>
            <a:ext cx="3644349" cy="3857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20B72-0B83-4340-A253-39480152A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r="28213"/>
          <a:stretch/>
        </p:blipFill>
        <p:spPr>
          <a:xfrm>
            <a:off x="1948069" y="1712389"/>
            <a:ext cx="3617844" cy="311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4017" y="120595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Shape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5409" y="120595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Shape B</a:t>
            </a:r>
          </a:p>
        </p:txBody>
      </p:sp>
    </p:spTree>
    <p:extLst>
      <p:ext uri="{BB962C8B-B14F-4D97-AF65-F5344CB8AC3E}">
        <p14:creationId xmlns:p14="http://schemas.microsoft.com/office/powerpoint/2010/main" val="40688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68654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4:4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65C87-6E42-4D39-B174-AE71E1A45BC2}"/>
              </a:ext>
            </a:extLst>
          </p:cNvPr>
          <p:cNvSpPr/>
          <p:nvPr/>
        </p:nvSpPr>
        <p:spPr>
          <a:xfrm>
            <a:off x="1801320" y="873725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Applying scale factors to area: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0BA2B-0AC1-459D-AB0A-894351DAE833}"/>
              </a:ext>
            </a:extLst>
          </p:cNvPr>
          <p:cNvSpPr/>
          <p:nvPr/>
        </p:nvSpPr>
        <p:spPr>
          <a:xfrm>
            <a:off x="1801319" y="1725652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C4609-E8B6-430B-B171-13092E3FE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4" y="2737968"/>
            <a:ext cx="4771735" cy="31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759695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FC0543-7949-4E11-9CD0-EF95A19FD474}"/>
              </a:ext>
            </a:extLst>
          </p:cNvPr>
          <p:cNvSpPr/>
          <p:nvPr/>
        </p:nvSpPr>
        <p:spPr>
          <a:xfrm>
            <a:off x="1801320" y="720001"/>
            <a:ext cx="8589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03513" y="1340769"/>
            <a:ext cx="5166089" cy="1531873"/>
            <a:chOff x="179512" y="1340768"/>
            <a:chExt cx="5166089" cy="153187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0" t="28047" r="6420"/>
            <a:stretch/>
          </p:blipFill>
          <p:spPr>
            <a:xfrm>
              <a:off x="1475656" y="1340768"/>
              <a:ext cx="3869945" cy="15318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2" t="-5037" r="38060" b="82073"/>
            <a:stretch/>
          </p:blipFill>
          <p:spPr>
            <a:xfrm>
              <a:off x="179512" y="2375384"/>
              <a:ext cx="1122701" cy="48890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1" y="2600795"/>
            <a:ext cx="8992379" cy="38103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77680" y="3241040"/>
            <a:ext cx="68072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061200" y="3952240"/>
            <a:ext cx="162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890000" y="3952240"/>
            <a:ext cx="162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355840" y="4643120"/>
            <a:ext cx="102616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215120" y="4663440"/>
            <a:ext cx="102616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71360" y="5506720"/>
            <a:ext cx="162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900160" y="5506720"/>
            <a:ext cx="162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612292" y="5902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yriad Pro" panose="020B05030304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outcome.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4914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positions on the full coordinate grid (all four quadrants)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33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outcome.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6,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688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draw and translate simple shapes on the coordinate plane and reflect them in the axes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6,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47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2.30 Area and perimeter 2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8800" y="0"/>
            <a:ext cx="927201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 err="1">
                <a:solidFill>
                  <a:srgbClr val="3875A1"/>
                </a:solidFill>
              </a:rPr>
              <a:t>tep</a:t>
            </a:r>
            <a:r>
              <a:rPr lang="en-US" dirty="0">
                <a:solidFill>
                  <a:srgbClr val="3875A1"/>
                </a:solidFill>
              </a:rPr>
              <a:t>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94573-3271-41E5-B81F-DFE74E621F6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r="55204"/>
          <a:stretch/>
        </p:blipFill>
        <p:spPr>
          <a:xfrm>
            <a:off x="4944595" y="887606"/>
            <a:ext cx="840780" cy="596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1682F-C36E-458F-A77A-E8A2BA80984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r="39787"/>
          <a:stretch/>
        </p:blipFill>
        <p:spPr>
          <a:xfrm>
            <a:off x="6163795" y="889200"/>
            <a:ext cx="840780" cy="5968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8AAA71-04C9-4E50-BF3D-46DABD623B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2"/>
          <a:stretch/>
        </p:blipFill>
        <p:spPr>
          <a:xfrm>
            <a:off x="6735147" y="2113641"/>
            <a:ext cx="3512289" cy="32979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803536-976C-4696-92F5-CD3745B17214}"/>
              </a:ext>
            </a:extLst>
          </p:cNvPr>
          <p:cNvCxnSpPr>
            <a:cxnSpLocks/>
          </p:cNvCxnSpPr>
          <p:nvPr/>
        </p:nvCxnSpPr>
        <p:spPr>
          <a:xfrm flipH="1" flipV="1">
            <a:off x="5239657" y="3164114"/>
            <a:ext cx="1374098" cy="7325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175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4289</TotalTime>
  <Words>3055</Words>
  <Application>Microsoft Office PowerPoint</Application>
  <PresentationFormat>Widescreen</PresentationFormat>
  <Paragraphs>523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Myriad Pro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6, Unit 6,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6, Learning Outcome 7</vt:lpstr>
      <vt:lpstr>PowerPoint Presentation</vt:lpstr>
      <vt:lpstr>Year 6, Unit 6, Learning Outcome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97</cp:revision>
  <dcterms:created xsi:type="dcterms:W3CDTF">2021-05-07T12:27:15Z</dcterms:created>
  <dcterms:modified xsi:type="dcterms:W3CDTF">2021-11-10T09:44:28Z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