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3" r:id="rId2"/>
    <p:sldId id="275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74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D5665-928D-4333-A5EF-1B9889420FA6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AEDF8-7D9E-4005-B9AA-350871F435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0F3A-8C74-4D31-9406-109F3BDCD1EE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Duality, Ambiguity and Flexibility in Successful Mathematical Thinking Eddie Gray &amp; David Tall</a:t>
            </a:r>
          </a:p>
          <a:p>
            <a:r>
              <a:rPr lang="en-GB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http://www.tallfamily.co.uk/eddiegray/91c-procept-pme.pdf</a:t>
            </a:r>
          </a:p>
          <a:p>
            <a:endParaRPr lang="en-GB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AEDF8-7D9E-4005-B9AA-350871F4355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838200"/>
            <a:ext cx="7239000" cy="1825625"/>
          </a:xfrm>
        </p:spPr>
        <p:txBody>
          <a:bodyPr anchor="ctr"/>
          <a:lstStyle/>
          <a:p>
            <a:r>
              <a:rPr lang="en-GB" dirty="0" smtClean="0"/>
              <a:t>Progression in Number and Place Value</a:t>
            </a:r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7239000" cy="758825"/>
          </a:xfrm>
        </p:spPr>
        <p:txBody>
          <a:bodyPr/>
          <a:lstStyle/>
          <a:p>
            <a:r>
              <a:rPr lang="en-GB" dirty="0" smtClean="0"/>
              <a:t>Addition and Subtraction</a:t>
            </a:r>
            <a:br>
              <a:rPr lang="en-GB" dirty="0" smtClean="0"/>
            </a:br>
            <a:r>
              <a:rPr lang="en-GB" sz="14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0" dirty="0" smtClean="0">
                <a:latin typeface="+mn-lt"/>
              </a:rPr>
              <a:t>Key Stage 1</a:t>
            </a:r>
            <a:br>
              <a:rPr lang="en-GB" sz="3200" b="0" dirty="0" smtClean="0">
                <a:latin typeface="+mn-lt"/>
              </a:rPr>
            </a:br>
            <a:r>
              <a:rPr lang="en-GB" sz="3200" b="0" dirty="0" smtClean="0">
                <a:latin typeface="+mn-lt"/>
              </a:rPr>
              <a:t>Partitioning in different ways</a:t>
            </a:r>
            <a:endParaRPr lang="en-US" sz="3200" b="0" dirty="0" smtClean="0">
              <a:latin typeface="+mn-lt"/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7239000" cy="1600200"/>
          </a:xfrm>
        </p:spPr>
        <p:txBody>
          <a:bodyPr/>
          <a:lstStyle/>
          <a:p>
            <a:endParaRPr lang="en-GB" sz="3200" dirty="0" smtClean="0"/>
          </a:p>
          <a:p>
            <a:r>
              <a:rPr lang="en-GB" dirty="0" smtClean="0"/>
              <a:t> </a:t>
            </a:r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Conjecturing and convincing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4800" y="1600200"/>
            <a:ext cx="4575175" cy="5013325"/>
            <a:chOff x="73025" y="92075"/>
            <a:chExt cx="7526338" cy="9601200"/>
          </a:xfrm>
        </p:grpSpPr>
        <p:pic>
          <p:nvPicPr>
            <p:cNvPr id="1026" name="Picture 10" descr="C:\Documents and Settings\Paul Stone\Local Settings\Temporary Internet Files\Content.IE5\ZW9QLL1Z\MC900232141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025" y="1225550"/>
              <a:ext cx="3492500" cy="819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2990850" y="92075"/>
              <a:ext cx="4608513" cy="4314825"/>
            </a:xfrm>
            <a:prstGeom prst="wedgeEllipseCallout">
              <a:avLst>
                <a:gd name="adj1" fmla="val -47023"/>
                <a:gd name="adj2" fmla="val 466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You can only partition into tens and ones</a:t>
              </a:r>
            </a:p>
          </p:txBody>
        </p:sp>
        <p:sp>
          <p:nvSpPr>
            <p:cNvPr id="1028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540125" y="9053513"/>
              <a:ext cx="4059238" cy="63976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GB" sz="3600" kern="10" spc="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Comic Sans MS"/>
                </a:rPr>
                <a:t>Captain Conjecture</a:t>
              </a:r>
              <a:endParaRPr lang="en-GB" sz="3600" kern="10" spc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105400" y="24384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How does this activity support the development of children’s ability to </a:t>
            </a:r>
            <a:r>
              <a:rPr lang="en-GB" sz="2800" b="1" dirty="0" smtClean="0"/>
              <a:t>reason mathematically?</a:t>
            </a:r>
          </a:p>
          <a:p>
            <a:r>
              <a:rPr lang="en-GB" sz="2800" dirty="0" smtClean="0"/>
              <a:t>(One of the three aims of the National Curriculum)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Partitioning in different ways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What might be the purpose of partitioning in different ways and what examples of this are there in the video clip?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Julie focuses in this lesson on partitioning into hundreds, tens and ones only. Her purpose is to prepare children for a column method, later in the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The idea of exchange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How might partitioning and re-partitioning support children’s understanding of exchange? 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Why is this understanding relevant to the subtraction method of decomposition?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7239000" cy="1825625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Addition and Subtraction Key Stage 1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438400"/>
            <a:ext cx="6096000" cy="2057400"/>
          </a:xfrm>
        </p:spPr>
        <p:txBody>
          <a:bodyPr/>
          <a:lstStyle/>
          <a:p>
            <a:r>
              <a:rPr lang="en-GB" sz="3200" dirty="0" smtClean="0"/>
              <a:t>Using resources to develop fluency and understanding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A range of representations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7212"/>
            <a:ext cx="7921625" cy="4649787"/>
          </a:xfrm>
        </p:spPr>
        <p:txBody>
          <a:bodyPr/>
          <a:lstStyle/>
          <a:p>
            <a:pPr marL="0" indent="0"/>
            <a:r>
              <a:rPr lang="en-GB" dirty="0" smtClean="0"/>
              <a:t>The teacher says that representations are  crucial and that a range needs to be  introduced.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What are the relative merits of the  representations used in this clip (straws, </a:t>
            </a:r>
            <a:r>
              <a:rPr lang="en-GB" dirty="0" err="1" smtClean="0"/>
              <a:t>Dienes</a:t>
            </a:r>
            <a:r>
              <a:rPr lang="en-GB" dirty="0" smtClean="0"/>
              <a:t>’ apparatus and bead strings) and why is a managed introduction of these important?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Developing place 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How do the various representations used in this clip support the children’s developing understanding of place value?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In particular, note how the awareness, from one child, that a </a:t>
            </a:r>
            <a:r>
              <a:rPr lang="en-GB" dirty="0" err="1" smtClean="0"/>
              <a:t>Dienes</a:t>
            </a:r>
            <a:r>
              <a:rPr lang="en-GB" dirty="0" smtClean="0"/>
              <a:t>’ stick is ‘one whole ten’ is significant for the teacher.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57200" y="695325"/>
            <a:ext cx="7239000" cy="1362075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Subtraction </a:t>
            </a:r>
            <a:br>
              <a:rPr lang="en-GB" dirty="0" smtClean="0"/>
            </a:br>
            <a:r>
              <a:rPr lang="en-GB" sz="3200" b="0" dirty="0" smtClean="0"/>
              <a:t>Lower Key Stage 2</a:t>
            </a:r>
            <a:endParaRPr lang="en-GB" sz="3200" b="0" dirty="0"/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48000"/>
            <a:ext cx="3200400" cy="838200"/>
          </a:xfrm>
        </p:spPr>
        <p:txBody>
          <a:bodyPr/>
          <a:lstStyle/>
          <a:p>
            <a:r>
              <a:rPr lang="en-GB" sz="3200" dirty="0" smtClean="0"/>
              <a:t>Partitioning</a:t>
            </a:r>
          </a:p>
          <a:p>
            <a:endParaRPr lang="en-GB" sz="3200" dirty="0" smtClean="0">
              <a:ea typeface="ＭＳ Ｐゴシック" pitchFamily="-84" charset="-128"/>
            </a:endParaRPr>
          </a:p>
          <a:p>
            <a:r>
              <a:rPr lang="en-GB" sz="3200" dirty="0" err="1" smtClean="0"/>
              <a:t>Kibworth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Video 1.1</a:t>
            </a:r>
            <a:endParaRPr lang="en-US" sz="32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Partitioning in different ways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The teacher notes that the ability to partition in lots of different ways is useful for a range of calculation skills (in particular subtraction and division).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What different ways of partitioning are useful and how does the teacher promote these?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Using pattern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Note how the teacher encourages the children to spot and use patterns to help them generate different ways of partitioning numbers and also to work systematically.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Consider the importance of pattern in mathematics.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Areas addressed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4114800"/>
          </a:xfrm>
        </p:spPr>
        <p:txBody>
          <a:bodyPr/>
          <a:lstStyle/>
          <a:p>
            <a:pPr>
              <a:spcBef>
                <a:spcPts val="200"/>
              </a:spcBef>
              <a:buFont typeface="Arial" pitchFamily="34" charset="0"/>
              <a:buChar char="•"/>
            </a:pPr>
            <a:r>
              <a:rPr lang="en-GB" sz="2600" b="1" dirty="0" smtClean="0"/>
              <a:t>Number Sense and Place Value Key Stage 1 Counting in steps of one and ten </a:t>
            </a:r>
          </a:p>
          <a:p>
            <a:pPr>
              <a:spcBef>
                <a:spcPts val="200"/>
              </a:spcBef>
            </a:pPr>
            <a:r>
              <a:rPr lang="en-GB" sz="2600" b="1" dirty="0" smtClean="0"/>
              <a:t>	</a:t>
            </a:r>
            <a:endParaRPr lang="en-GB" sz="2600" dirty="0" smtClean="0"/>
          </a:p>
          <a:p>
            <a:pPr>
              <a:spcBef>
                <a:spcPts val="200"/>
              </a:spcBef>
              <a:buFont typeface="Arial" pitchFamily="34" charset="0"/>
              <a:buChar char="•"/>
            </a:pPr>
            <a:r>
              <a:rPr lang="en-GB" sz="2600" b="1" dirty="0" smtClean="0"/>
              <a:t>Addition and Subtraction Key Stage 1 Partitioning in different ways </a:t>
            </a:r>
          </a:p>
          <a:p>
            <a:pPr>
              <a:spcBef>
                <a:spcPts val="200"/>
              </a:spcBef>
            </a:pPr>
            <a:r>
              <a:rPr lang="en-GB" sz="2600" dirty="0" smtClean="0"/>
              <a:t>	</a:t>
            </a:r>
          </a:p>
          <a:p>
            <a:pPr>
              <a:spcBef>
                <a:spcPts val="200"/>
              </a:spcBef>
              <a:buFont typeface="Arial" pitchFamily="34" charset="0"/>
              <a:buChar char="•"/>
            </a:pPr>
            <a:r>
              <a:rPr lang="en-GB" sz="2600" b="1" dirty="0" smtClean="0"/>
              <a:t>Addition and Subtraction Key Stage 1  </a:t>
            </a:r>
          </a:p>
          <a:p>
            <a:pPr>
              <a:spcBef>
                <a:spcPts val="200"/>
              </a:spcBef>
            </a:pPr>
            <a:r>
              <a:rPr lang="en-GB" sz="2600" b="1" dirty="0" smtClean="0"/>
              <a:t>	Using resources to develop fluency and understanding </a:t>
            </a:r>
          </a:p>
          <a:p>
            <a:pPr>
              <a:spcBef>
                <a:spcPts val="200"/>
              </a:spcBef>
            </a:pPr>
            <a:r>
              <a:rPr lang="en-GB" sz="2600" b="1" dirty="0" smtClean="0"/>
              <a:t>	</a:t>
            </a:r>
            <a:endParaRPr lang="en-GB" sz="2600" dirty="0" smtClean="0"/>
          </a:p>
          <a:p>
            <a:pPr>
              <a:spcBef>
                <a:spcPts val="200"/>
              </a:spcBef>
              <a:buFont typeface="Arial" pitchFamily="34" charset="0"/>
              <a:buChar char="•"/>
            </a:pPr>
            <a:r>
              <a:rPr lang="en-GB" sz="2600" b="1" dirty="0" smtClean="0"/>
              <a:t>Subtraction Lower Key Stage 2   </a:t>
            </a:r>
          </a:p>
          <a:p>
            <a:pPr>
              <a:spcBef>
                <a:spcPts val="200"/>
              </a:spcBef>
            </a:pPr>
            <a:r>
              <a:rPr lang="en-GB" sz="2600" b="1" dirty="0" smtClean="0"/>
              <a:t>	Partitioning </a:t>
            </a:r>
          </a:p>
          <a:p>
            <a:pPr>
              <a:spcBef>
                <a:spcPts val="200"/>
              </a:spcBef>
            </a:pPr>
            <a:r>
              <a:rPr lang="en-GB" sz="2600" b="1" dirty="0" smtClean="0"/>
              <a:t>	</a:t>
            </a:r>
            <a:endParaRPr lang="en-GB" sz="26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endParaRPr lang="en-GB" sz="28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Developing understanding of the commutative law using an array</a:t>
            </a:r>
          </a:p>
          <a:p>
            <a:r>
              <a:rPr lang="en-GB" sz="2800" dirty="0" smtClean="0"/>
              <a:t>	Video </a:t>
            </a:r>
            <a:r>
              <a:rPr lang="en-GB" sz="2800" dirty="0" err="1" smtClean="0"/>
              <a:t>Oldway</a:t>
            </a:r>
            <a:r>
              <a:rPr lang="en-GB" sz="2800" dirty="0" smtClean="0"/>
              <a:t> 1.4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From the array to the Grid Method</a:t>
            </a:r>
          </a:p>
          <a:p>
            <a:r>
              <a:rPr lang="en-GB" sz="2800" dirty="0" smtClean="0"/>
              <a:t>	Video </a:t>
            </a:r>
            <a:r>
              <a:rPr lang="en-GB" sz="2800" dirty="0" err="1" smtClean="0"/>
              <a:t>Oldway</a:t>
            </a:r>
            <a:r>
              <a:rPr lang="en-GB" sz="2800" dirty="0" smtClean="0"/>
              <a:t> 2.3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From the Grid Method to the Compact Column method</a:t>
            </a:r>
          </a:p>
          <a:p>
            <a:r>
              <a:rPr lang="en-GB" sz="2800" dirty="0" smtClean="0"/>
              <a:t>	Video </a:t>
            </a:r>
            <a:r>
              <a:rPr lang="en-GB" sz="2800" dirty="0" err="1" smtClean="0"/>
              <a:t>Oldway</a:t>
            </a:r>
            <a:r>
              <a:rPr lang="en-GB" sz="2800" dirty="0" smtClean="0"/>
              <a:t> 3.2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7239000" cy="758825"/>
          </a:xfrm>
        </p:spPr>
        <p:txBody>
          <a:bodyPr/>
          <a:lstStyle/>
          <a:p>
            <a:r>
              <a:rPr lang="en-GB" dirty="0" smtClean="0"/>
              <a:t>Counting in steps of </a:t>
            </a:r>
            <a:br>
              <a:rPr lang="en-GB" dirty="0" smtClean="0"/>
            </a:br>
            <a:r>
              <a:rPr lang="en-GB" dirty="0" smtClean="0"/>
              <a:t>one and ten </a:t>
            </a:r>
            <a:br>
              <a:rPr lang="en-GB" dirty="0" smtClean="0"/>
            </a:br>
            <a:r>
              <a:rPr lang="en-GB" sz="3200" b="0" dirty="0" smtClean="0">
                <a:latin typeface="+mn-lt"/>
              </a:rPr>
              <a:t>Key Stage 1</a:t>
            </a:r>
            <a:endParaRPr lang="en-US" sz="3200" b="0" dirty="0" smtClean="0">
              <a:latin typeface="+mn-lt"/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971800"/>
            <a:ext cx="7315200" cy="1600200"/>
          </a:xfrm>
        </p:spPr>
        <p:txBody>
          <a:bodyPr/>
          <a:lstStyle/>
          <a:p>
            <a:endParaRPr lang="en-GB" sz="3200" dirty="0" smtClean="0"/>
          </a:p>
          <a:p>
            <a:endParaRPr lang="en-GB" sz="3200" dirty="0" smtClean="0"/>
          </a:p>
          <a:p>
            <a:endParaRPr lang="en-GB" dirty="0" smtClean="0"/>
          </a:p>
          <a:p>
            <a:r>
              <a:rPr lang="en-GB" dirty="0" smtClean="0"/>
              <a:t> </a:t>
            </a:r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Fluency and flexibility </a:t>
            </a:r>
            <a:br>
              <a:rPr lang="en-GB" dirty="0" smtClean="0"/>
            </a:br>
            <a:r>
              <a:rPr lang="en-GB" dirty="0" smtClean="0"/>
              <a:t>in 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Children need to develop flexible thinking in order to support the development of fluency in mathematics.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is Kate supporting the development of children’s flexibility and fluency in counting on from any number?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Mathematical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7213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Notice how Kate doesn’t just count up and down the counting stick but introduces the language of more and less.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might this connect counting to addition and subtraction?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What’s the same?</a:t>
            </a:r>
            <a:br>
              <a:rPr lang="en-GB" dirty="0" smtClean="0"/>
            </a:br>
            <a:r>
              <a:rPr lang="en-GB" dirty="0" smtClean="0"/>
              <a:t>What’s different?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1625" cy="4114800"/>
          </a:xfrm>
        </p:spPr>
        <p:txBody>
          <a:bodyPr/>
          <a:lstStyle/>
          <a:p>
            <a:pPr algn="ctr"/>
            <a:r>
              <a:rPr lang="en-GB" sz="7200" b="1" dirty="0" smtClean="0"/>
              <a:t>11 	  12   	13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is the purpose of this activity?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conceptual understanding is being developed?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other resources might be used to support conceptual understanding?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How is counting linked to addition on the hundred square?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What’s the same?</a:t>
            </a:r>
            <a:br>
              <a:rPr lang="en-GB" dirty="0" smtClean="0"/>
            </a:br>
            <a:r>
              <a:rPr lang="en-GB" dirty="0" smtClean="0"/>
              <a:t>What’s different?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1625" cy="4114800"/>
          </a:xfrm>
        </p:spPr>
        <p:txBody>
          <a:bodyPr/>
          <a:lstStyle/>
          <a:p>
            <a:pPr algn="ctr"/>
            <a:r>
              <a:rPr lang="en-GB" sz="7200" b="1" dirty="0" smtClean="0"/>
              <a:t>16 	  26   	36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is the purpose of this activity?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conceptual understanding is being developed?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What other resources might be used to support conceptual understanding?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How is counting linked to addition on the hundred square?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Reasoning about place 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1625" cy="4114800"/>
          </a:xfrm>
        </p:spPr>
        <p:txBody>
          <a:bodyPr/>
          <a:lstStyle/>
          <a:p>
            <a:pPr lvl="0" algn="ctr">
              <a:buClr>
                <a:srgbClr val="00628C"/>
              </a:buClr>
            </a:pPr>
            <a:r>
              <a:rPr lang="en-GB" sz="7200" b="1" dirty="0" smtClean="0">
                <a:solidFill>
                  <a:srgbClr val="000000"/>
                </a:solidFill>
              </a:rPr>
              <a:t>16 	  26   	36</a:t>
            </a:r>
          </a:p>
          <a:p>
            <a:r>
              <a:rPr lang="en-GB" dirty="0" smtClean="0"/>
              <a:t>Jamie says:</a:t>
            </a:r>
          </a:p>
          <a:p>
            <a:pPr marL="619125"/>
            <a:r>
              <a:rPr lang="en-GB" i="1" dirty="0" smtClean="0"/>
              <a:t>“The zero is behind the three sixes”.</a:t>
            </a:r>
          </a:p>
          <a:p>
            <a:pPr marL="0" indent="0"/>
            <a:r>
              <a:rPr lang="en-GB" dirty="0" smtClean="0"/>
              <a:t>Consider Jamie’s explanation and his ability to reason mathematically.</a:t>
            </a:r>
          </a:p>
          <a:p>
            <a:pPr marL="0" indent="0"/>
            <a:r>
              <a:rPr lang="en-GB" dirty="0" smtClean="0"/>
              <a:t>What can teachers do to support the development of mathematical reasoning?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Discussion in mathematics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676400"/>
            <a:ext cx="7543800" cy="4114800"/>
          </a:xfrm>
        </p:spPr>
        <p:txBody>
          <a:bodyPr/>
          <a:lstStyle/>
          <a:p>
            <a:pPr marL="0" indent="0"/>
            <a:r>
              <a:rPr lang="en-GB" dirty="0" smtClean="0"/>
              <a:t>Consider the role of discussion in mathematics.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is discussion supporting the children’s learning in the video?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Notice the use of the teaching assistant to support and promote the discussion.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522</Words>
  <Application>Microsoft Office PowerPoint</Application>
  <PresentationFormat>On-screen Show (4:3)</PresentationFormat>
  <Paragraphs>143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nctem1</vt:lpstr>
      <vt:lpstr>Progression in Number and Place Value</vt:lpstr>
      <vt:lpstr>Areas addressed</vt:lpstr>
      <vt:lpstr>Counting in steps of  one and ten  Key Stage 1</vt:lpstr>
      <vt:lpstr>Fluency and flexibility  in counting</vt:lpstr>
      <vt:lpstr>Mathematical language</vt:lpstr>
      <vt:lpstr>What’s the same? What’s different?</vt:lpstr>
      <vt:lpstr>What’s the same? What’s different?</vt:lpstr>
      <vt:lpstr>Reasoning about place value</vt:lpstr>
      <vt:lpstr>Discussion in mathematics</vt:lpstr>
      <vt:lpstr>Addition and Subtraction   Key Stage 1 Partitioning in different ways</vt:lpstr>
      <vt:lpstr>Conjecturing and convincing</vt:lpstr>
      <vt:lpstr>Partitioning in different ways</vt:lpstr>
      <vt:lpstr>The idea of exchange</vt:lpstr>
      <vt:lpstr> Addition and Subtraction Key Stage 1</vt:lpstr>
      <vt:lpstr>A range of representations</vt:lpstr>
      <vt:lpstr>Developing place value</vt:lpstr>
      <vt:lpstr> Subtraction  Lower Key Stage 2</vt:lpstr>
      <vt:lpstr>Partitioning in different ways</vt:lpstr>
      <vt:lpstr>Using pattern </vt:lpstr>
    </vt:vector>
  </TitlesOfParts>
  <Company>Tribal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 in Number and Place Value</dc:title>
  <dc:creator>deborah.morgan</dc:creator>
  <cp:lastModifiedBy>deborah.morgan</cp:lastModifiedBy>
  <cp:revision>28</cp:revision>
  <dcterms:created xsi:type="dcterms:W3CDTF">2013-03-19T07:37:04Z</dcterms:created>
  <dcterms:modified xsi:type="dcterms:W3CDTF">2013-03-26T19:10:19Z</dcterms:modified>
</cp:coreProperties>
</file>