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2"/>
  </p:notesMasterIdLst>
  <p:sldIdLst>
    <p:sldId id="263" r:id="rId6"/>
    <p:sldId id="256" r:id="rId7"/>
    <p:sldId id="588" r:id="rId8"/>
    <p:sldId id="293" r:id="rId9"/>
    <p:sldId id="304" r:id="rId10"/>
    <p:sldId id="269" r:id="rId11"/>
    <p:sldId id="659" r:id="rId12"/>
    <p:sldId id="658" r:id="rId13"/>
    <p:sldId id="279" r:id="rId14"/>
    <p:sldId id="280" r:id="rId15"/>
    <p:sldId id="660" r:id="rId16"/>
    <p:sldId id="281" r:id="rId17"/>
    <p:sldId id="282" r:id="rId18"/>
    <p:sldId id="657" r:id="rId19"/>
    <p:sldId id="580" r:id="rId20"/>
    <p:sldId id="652" r:id="rId21"/>
    <p:sldId id="579" r:id="rId22"/>
    <p:sldId id="644" r:id="rId23"/>
    <p:sldId id="645" r:id="rId24"/>
    <p:sldId id="646" r:id="rId25"/>
    <p:sldId id="647" r:id="rId26"/>
    <p:sldId id="648" r:id="rId27"/>
    <p:sldId id="654" r:id="rId28"/>
    <p:sldId id="655" r:id="rId29"/>
    <p:sldId id="649" r:id="rId30"/>
    <p:sldId id="650" r:id="rId31"/>
    <p:sldId id="656" r:id="rId32"/>
    <p:sldId id="651" r:id="rId33"/>
    <p:sldId id="286" r:id="rId34"/>
    <p:sldId id="265" r:id="rId35"/>
    <p:sldId id="287" r:id="rId36"/>
    <p:sldId id="642" r:id="rId37"/>
    <p:sldId id="643" r:id="rId38"/>
    <p:sldId id="616" r:id="rId39"/>
    <p:sldId id="617" r:id="rId40"/>
    <p:sldId id="291" r:id="rId41"/>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Donaldson" initials="RD" lastIdx="1" clrIdx="0">
    <p:extLst>
      <p:ext uri="{19B8F6BF-5375-455C-9EA6-DF929625EA0E}">
        <p15:presenceInfo xmlns:p15="http://schemas.microsoft.com/office/powerpoint/2012/main" userId="S::rebecca.donaldson@tribalgroup.com::de1bd23b-13b3-40c7-98d3-b019b9d9da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70AC2E"/>
    <a:srgbClr val="FFD85B"/>
    <a:srgbClr val="585858"/>
    <a:srgbClr val="FF1D1D"/>
    <a:srgbClr val="4472C4"/>
    <a:srgbClr val="EBF5F5"/>
    <a:srgbClr val="FBF5D4"/>
    <a:srgbClr val="347574"/>
    <a:srgbClr val="4666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33" autoAdjust="0"/>
    <p:restoredTop sz="71982" autoAdjust="0"/>
  </p:normalViewPr>
  <p:slideViewPr>
    <p:cSldViewPr>
      <p:cViewPr varScale="1">
        <p:scale>
          <a:sx n="63" d="100"/>
          <a:sy n="63" d="100"/>
        </p:scale>
        <p:origin x="66" y="10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8EEE2216-4F13-4BC4-A93D-638ABA7F6132}"/>
    <pc:docChg chg="custSel modSld">
      <pc:chgData name="Steve McCormack" userId="a36034f6-e157-44c0-92e0-583c4185333c" providerId="ADAL" clId="{8EEE2216-4F13-4BC4-A93D-638ABA7F6132}" dt="2021-09-21T13:33:25.701" v="8" actId="6549"/>
      <pc:docMkLst>
        <pc:docMk/>
      </pc:docMkLst>
      <pc:sldChg chg="modSp mod">
        <pc:chgData name="Steve McCormack" userId="a36034f6-e157-44c0-92e0-583c4185333c" providerId="ADAL" clId="{8EEE2216-4F13-4BC4-A93D-638ABA7F6132}" dt="2021-09-21T13:33:25.701" v="8" actId="6549"/>
        <pc:sldMkLst>
          <pc:docMk/>
          <pc:sldMk cId="309275939" sldId="291"/>
        </pc:sldMkLst>
        <pc:spChg chg="mod">
          <ac:chgData name="Steve McCormack" userId="a36034f6-e157-44c0-92e0-583c4185333c" providerId="ADAL" clId="{8EEE2216-4F13-4BC4-A93D-638ABA7F6132}" dt="2021-09-21T13:33:25.701" v="8" actId="6549"/>
          <ac:spMkLst>
            <pc:docMk/>
            <pc:sldMk cId="309275939" sldId="291"/>
            <ac:spMk id="2" creationId="{2FC8153A-3089-4481-8DDB-FCA2DBF5BD26}"/>
          </ac:spMkLst>
        </pc:spChg>
      </pc:sldChg>
      <pc:sldChg chg="modSp mod">
        <pc:chgData name="Steve McCormack" userId="a36034f6-e157-44c0-92e0-583c4185333c" providerId="ADAL" clId="{8EEE2216-4F13-4BC4-A93D-638ABA7F6132}" dt="2021-09-21T13:33:16.693" v="4" actId="6549"/>
        <pc:sldMkLst>
          <pc:docMk/>
          <pc:sldMk cId="2952935927" sldId="616"/>
        </pc:sldMkLst>
        <pc:spChg chg="mod">
          <ac:chgData name="Steve McCormack" userId="a36034f6-e157-44c0-92e0-583c4185333c" providerId="ADAL" clId="{8EEE2216-4F13-4BC4-A93D-638ABA7F6132}" dt="2021-09-21T13:33:16.693" v="4" actId="6549"/>
          <ac:spMkLst>
            <pc:docMk/>
            <pc:sldMk cId="2952935927" sldId="616"/>
            <ac:spMk id="2" creationId="{468AD34D-48AC-4C34-99A5-DF560A5DFC10}"/>
          </ac:spMkLst>
        </pc:spChg>
      </pc:sldChg>
      <pc:sldChg chg="modSp mod">
        <pc:chgData name="Steve McCormack" userId="a36034f6-e157-44c0-92e0-583c4185333c" providerId="ADAL" clId="{8EEE2216-4F13-4BC4-A93D-638ABA7F6132}" dt="2021-09-21T13:33:21.332" v="6" actId="6549"/>
        <pc:sldMkLst>
          <pc:docMk/>
          <pc:sldMk cId="1840260133" sldId="617"/>
        </pc:sldMkLst>
        <pc:spChg chg="mod">
          <ac:chgData name="Steve McCormack" userId="a36034f6-e157-44c0-92e0-583c4185333c" providerId="ADAL" clId="{8EEE2216-4F13-4BC4-A93D-638ABA7F6132}" dt="2021-09-21T13:33:21.332" v="6" actId="6549"/>
          <ac:spMkLst>
            <pc:docMk/>
            <pc:sldMk cId="1840260133" sldId="617"/>
            <ac:spMk id="2" creationId="{468AD34D-48AC-4C34-99A5-DF560A5DFC10}"/>
          </ac:spMkLst>
        </pc:spChg>
      </pc:sldChg>
      <pc:sldChg chg="modSp mod">
        <pc:chgData name="Steve McCormack" userId="a36034f6-e157-44c0-92e0-583c4185333c" providerId="ADAL" clId="{8EEE2216-4F13-4BC4-A93D-638ABA7F6132}" dt="2021-09-21T13:33:08.390" v="2" actId="6549"/>
        <pc:sldMkLst>
          <pc:docMk/>
          <pc:sldMk cId="2348100145" sldId="642"/>
        </pc:sldMkLst>
        <pc:spChg chg="mod">
          <ac:chgData name="Steve McCormack" userId="a36034f6-e157-44c0-92e0-583c4185333c" providerId="ADAL" clId="{8EEE2216-4F13-4BC4-A93D-638ABA7F6132}" dt="2021-09-21T13:33:08.390" v="2" actId="6549"/>
          <ac:spMkLst>
            <pc:docMk/>
            <pc:sldMk cId="2348100145" sldId="642"/>
            <ac:spMk id="2" creationId="{3D3B0D61-9420-4B06-8555-667429430C87}"/>
          </ac:spMkLst>
        </pc:spChg>
      </pc:sldChg>
      <pc:sldChg chg="delCm">
        <pc:chgData name="Steve McCormack" userId="a36034f6-e157-44c0-92e0-583c4185333c" providerId="ADAL" clId="{8EEE2216-4F13-4BC4-A93D-638ABA7F6132}" dt="2021-09-21T13:31:17.111" v="0" actId="1592"/>
        <pc:sldMkLst>
          <pc:docMk/>
          <pc:sldMk cId="3421320383" sldId="64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21/09/2021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23 of the 3.1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838511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 and different about the pairs of numbers that are coloured each time?</a:t>
            </a:r>
          </a:p>
          <a:p>
            <a:pPr>
              <a:spcBef>
                <a:spcPts val="400"/>
              </a:spcBef>
              <a:spcAft>
                <a:spcPts val="400"/>
              </a:spcAft>
            </a:pPr>
            <a:r>
              <a:rPr lang="en-GB" sz="1200" dirty="0">
                <a:solidFill>
                  <a:srgbClr val="008080"/>
                </a:solidFill>
                <a:latin typeface="Myriad Pro"/>
              </a:rPr>
              <a:t>What is the multiplier to move from blue to red?</a:t>
            </a:r>
          </a:p>
          <a:p>
            <a:pPr>
              <a:spcBef>
                <a:spcPts val="400"/>
              </a:spcBef>
              <a:spcAft>
                <a:spcPts val="400"/>
              </a:spcAft>
            </a:pPr>
            <a:r>
              <a:rPr lang="en-GB" sz="1200" dirty="0">
                <a:solidFill>
                  <a:srgbClr val="008080"/>
                </a:solidFill>
                <a:latin typeface="Myriad Pro"/>
              </a:rPr>
              <a:t>What is the multiplier to move from red to blue?</a:t>
            </a:r>
          </a:p>
          <a:p>
            <a:pPr>
              <a:spcBef>
                <a:spcPts val="400"/>
              </a:spcBef>
              <a:spcAft>
                <a:spcPts val="400"/>
              </a:spcAft>
            </a:pPr>
            <a:r>
              <a:rPr lang="en-GB" sz="1200" dirty="0">
                <a:solidFill>
                  <a:srgbClr val="008080"/>
                </a:solidFill>
                <a:latin typeface="Myriad Pro"/>
              </a:rPr>
              <a:t>Are you more confident using one or other multiplier?</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solidFill>
                  <a:srgbClr val="000000"/>
                </a:solidFill>
                <a:effectLst/>
                <a:latin typeface="Calibri" panose="020F0502020204030204" pitchFamily="34" charset="0"/>
                <a:ea typeface="Calibri" panose="020F0502020204030204" pitchFamily="34" charset="0"/>
              </a:rPr>
              <a:t>The use of the familiar times-table square is intended to remind students that it is multiplicative relationships that underpin this work. Moving the four connected points around the table square allows the multipliers to become less familiar (bringing in fractions for example) while reinforcing that the ratio table ‘works’ for any set of connected numbers.</a:t>
            </a:r>
          </a:p>
          <a:p>
            <a:r>
              <a:rPr lang="en-GB" sz="1800" dirty="0">
                <a:solidFill>
                  <a:srgbClr val="000000"/>
                </a:solidFill>
                <a:effectLst/>
                <a:latin typeface="Calibri" panose="020F0502020204030204" pitchFamily="34" charset="0"/>
                <a:ea typeface="Calibri" panose="020F0502020204030204" pitchFamily="34" charset="0"/>
              </a:rPr>
              <a:t>In the same way that the table-square is intended to remind students of the multiplicative nature of the relationships, this can also be supported by the language used. Reference to multipliers and multiplicative relationships can be helpful in this work.</a:t>
            </a:r>
          </a:p>
          <a:p>
            <a:r>
              <a:rPr lang="en-GB" sz="1800" dirty="0">
                <a:solidFill>
                  <a:srgbClr val="000000"/>
                </a:solidFill>
                <a:effectLst/>
                <a:latin typeface="Calibri" panose="020F0502020204030204" pitchFamily="34" charset="0"/>
                <a:ea typeface="Calibri" panose="020F0502020204030204" pitchFamily="34" charset="0"/>
              </a:rPr>
              <a:t>As students shift the set of four numbers around the grid, they can be encouraged to separate the numbers so that they form the corners of a rectangle, for example as shown on the next slide.</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Slide 16 offers an alternative version of Example 1, highlighting numbers that are </a:t>
            </a:r>
            <a:r>
              <a:rPr lang="en-GB" sz="2000" b="1">
                <a:solidFill>
                  <a:srgbClr val="008080"/>
                </a:solidFill>
                <a:latin typeface="Myriad Pro"/>
              </a:rPr>
              <a:t>not adjacent.</a:t>
            </a:r>
            <a:endParaRPr lang="en-GB" sz="2000" b="1" dirty="0">
              <a:solidFill>
                <a:srgbClr val="008080"/>
              </a:solidFill>
              <a:latin typeface="Myriad Pro"/>
            </a:endParaRPr>
          </a:p>
          <a:p>
            <a:endParaRPr lang="en-GB" sz="2000" b="1" dirty="0">
              <a:solidFill>
                <a:srgbClr val="008080"/>
              </a:solidFill>
              <a:latin typeface="Myriad Pro"/>
            </a:endParaRPr>
          </a:p>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 and different about this diagram and the previous diagram?</a:t>
            </a:r>
          </a:p>
          <a:p>
            <a:pPr>
              <a:spcBef>
                <a:spcPts val="400"/>
              </a:spcBef>
              <a:spcAft>
                <a:spcPts val="400"/>
              </a:spcAft>
            </a:pPr>
            <a:r>
              <a:rPr lang="en-GB" sz="1200" dirty="0">
                <a:solidFill>
                  <a:srgbClr val="008080"/>
                </a:solidFill>
                <a:latin typeface="Myriad Pro"/>
              </a:rPr>
              <a:t>What is the multiplier to move from left to right? How about top to bottom?</a:t>
            </a:r>
          </a:p>
          <a:p>
            <a:pPr>
              <a:spcBef>
                <a:spcPts val="400"/>
              </a:spcBef>
              <a:spcAft>
                <a:spcPts val="400"/>
              </a:spcAft>
            </a:pPr>
            <a:r>
              <a:rPr lang="en-GB" sz="1200" dirty="0">
                <a:solidFill>
                  <a:srgbClr val="008080"/>
                </a:solidFill>
                <a:latin typeface="Myriad Pro"/>
              </a:rPr>
              <a:t>Do you find one or other multiplier easier to think about?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solidFill>
                  <a:srgbClr val="000000"/>
                </a:solidFill>
                <a:effectLst/>
                <a:latin typeface="Calibri" panose="020F0502020204030204" pitchFamily="34" charset="0"/>
                <a:ea typeface="Calibri" panose="020F0502020204030204" pitchFamily="34" charset="0"/>
              </a:rPr>
              <a:t>The use of the familiar times-table square is intended to remind students that it is multiplicative relationships that underpin this work. Moving the four connected points around the table square allows the multipliers to become less familiar (bringing in fractions for example) while reinforcing that the ratio table ‘works’ for any set of connected numbers.</a:t>
            </a:r>
          </a:p>
          <a:p>
            <a:r>
              <a:rPr lang="en-GB" sz="1800" dirty="0">
                <a:solidFill>
                  <a:srgbClr val="000000"/>
                </a:solidFill>
                <a:effectLst/>
                <a:latin typeface="Calibri" panose="020F0502020204030204" pitchFamily="34" charset="0"/>
                <a:ea typeface="Calibri" panose="020F0502020204030204" pitchFamily="34" charset="0"/>
              </a:rPr>
              <a:t>In the same way that the table-square is intended to remind students of the multiplicative nature of the relationships, this can also be supported by the language used. Reference to multipliers and multiplicative relationships can be helpful in this work.</a:t>
            </a:r>
          </a:p>
          <a:p>
            <a:r>
              <a:rPr lang="en-GB" sz="1800" dirty="0">
                <a:solidFill>
                  <a:srgbClr val="000000"/>
                </a:solidFill>
                <a:effectLst/>
                <a:latin typeface="Calibri" panose="020F0502020204030204" pitchFamily="34" charset="0"/>
                <a:ea typeface="Calibri" panose="020F0502020204030204" pitchFamily="34" charset="0"/>
              </a:rPr>
              <a:t>As students shift the set of four numbers around the grid, they can be encouraged to separate the numbers so that they form the corners of a rectangle, for example as shown on the next slide.</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1667233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23 and 24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Which multiplier did you use?</a:t>
                </a:r>
              </a:p>
              <a:p>
                <a:pPr>
                  <a:spcBef>
                    <a:spcPts val="400"/>
                  </a:spcBef>
                  <a:spcAft>
                    <a:spcPts val="400"/>
                  </a:spcAft>
                </a:pPr>
                <a:r>
                  <a:rPr lang="en-GB" sz="1200" dirty="0">
                    <a:solidFill>
                      <a:srgbClr val="008080"/>
                    </a:solidFill>
                    <a:latin typeface="Myriad Pro"/>
                  </a:rPr>
                  <a:t>What would the other multiplier be?</a:t>
                </a:r>
              </a:p>
              <a:p>
                <a:pPr>
                  <a:spcBef>
                    <a:spcPts val="400"/>
                  </a:spcBef>
                  <a:spcAft>
                    <a:spcPts val="400"/>
                  </a:spcAft>
                </a:pPr>
                <a:r>
                  <a:rPr lang="en-GB" sz="1200" dirty="0">
                    <a:solidFill>
                      <a:srgbClr val="008080"/>
                    </a:solidFill>
                    <a:latin typeface="Myriad Pro"/>
                  </a:rPr>
                  <a:t>Is the same multiplier always the ‘easier’ multiplier?</a:t>
                </a:r>
              </a:p>
              <a:p>
                <a:pPr>
                  <a:spcBef>
                    <a:spcPts val="400"/>
                  </a:spcBef>
                  <a:spcAft>
                    <a:spcPts val="400"/>
                  </a:spcAft>
                </a:pPr>
                <a:r>
                  <a:rPr lang="en-GB" sz="1200" dirty="0">
                    <a:solidFill>
                      <a:srgbClr val="008080"/>
                    </a:solidFill>
                    <a:latin typeface="Myriad Pro"/>
                  </a:rPr>
                  <a:t>How can you find a multiplier when the two numbers are not in the same multiplication table (other than 1!)?</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examples here have been chosen to draw attention to the multiplicative connections that exist. In part </a:t>
                </a: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both of the multipliers are familiar integers, allowing students to easily notice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and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Part </a:t>
                </a: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then draws on this and students might be asked to consider the connections between the two different ratio tables. To move from 4 to 5, students may suggest a strategy of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then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Encouraging students to shift from this two-step process and work with the single operation of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14:m>
                  <m:oMath xmlns:m="http://schemas.openxmlformats.org/officeDocument/2006/math">
                    <m:f>
                      <m:fPr>
                        <m:ctrlPr>
                          <a:rPr lang="en-GB"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fPr>
                      <m:num>
                        <m:r>
                          <a:rPr lang="en-GB"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5</m:t>
                        </m:r>
                      </m:num>
                      <m:den>
                        <m:r>
                          <a:rPr lang="en-GB"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4</m:t>
                        </m:r>
                      </m:den>
                    </m:f>
                  </m:oMath>
                </a14:m>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important. </a:t>
                </a:r>
                <a:r>
                  <a:rPr lang="en-GB" sz="1200" kern="1200" dirty="0">
                    <a:solidFill>
                      <a:schemeClr val="tx1"/>
                    </a:solidFill>
                    <a:effectLst/>
                    <a:latin typeface="+mn-lt"/>
                    <a:ea typeface="+mn-ea"/>
                    <a:cs typeface="+mn-cs"/>
                  </a:rPr>
                  <a:t>In moving from 4 to 6, students might describe the multiplier as “add half of 4” and, while correct, it is important that they are also able to see the multiplicative connection of </a:t>
                </a:r>
                <a:r>
                  <a:rPr lang="en-GB" sz="1200" kern="1200" dirty="0">
                    <a:solidFill>
                      <a:schemeClr val="tx1"/>
                    </a:solidFill>
                    <a:effectLst/>
                    <a:latin typeface="+mn-lt"/>
                    <a:ea typeface="+mn-ea"/>
                    <a:cs typeface="+mn-cs"/>
                    <a:sym typeface="Symbol" panose="05050102010706020507" pitchFamily="18" charset="2"/>
                  </a:rPr>
                  <a:t></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3</m:t>
                        </m:r>
                      </m:num>
                      <m:den>
                        <m:r>
                          <a:rPr lang="en-GB" sz="1200" i="1" kern="1200">
                            <a:solidFill>
                              <a:schemeClr val="tx1"/>
                            </a:solidFill>
                            <a:effectLst/>
                            <a:latin typeface="Cambria Math" panose="02040503050406030204" pitchFamily="18" charset="0"/>
                            <a:ea typeface="+mn-ea"/>
                            <a:cs typeface="+mn-cs"/>
                          </a:rPr>
                          <m:t>2</m:t>
                        </m:r>
                      </m:den>
                    </m:f>
                  </m:oMath>
                </a14:m>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Part </a:t>
                </a:r>
                <a:r>
                  <a:rPr lang="en-GB" sz="1200" i="1" kern="1200" dirty="0">
                    <a:solidFill>
                      <a:schemeClr val="tx1"/>
                    </a:solidFill>
                    <a:effectLst/>
                    <a:latin typeface="+mn-lt"/>
                    <a:ea typeface="+mn-ea"/>
                    <a:cs typeface="+mn-cs"/>
                  </a:rPr>
                  <a:t>c</a:t>
                </a:r>
                <a:r>
                  <a:rPr lang="en-GB" sz="1200" kern="1200" dirty="0">
                    <a:solidFill>
                      <a:schemeClr val="tx1"/>
                    </a:solidFill>
                    <a:effectLst/>
                    <a:latin typeface="+mn-lt"/>
                    <a:ea typeface="+mn-ea"/>
                    <a:cs typeface="+mn-cs"/>
                  </a:rPr>
                  <a:t> then moves away from familiar multipliers and includes a move from 10 to 9, an instance where multiplication makes smaller, which some students may find challenging.</a:t>
                </a:r>
                <a:endParaRPr lang="en-GB" sz="1800" dirty="0">
                  <a:effectLst/>
                  <a:latin typeface="Calibri" panose="020F0502020204030204" pitchFamily="34" charset="0"/>
                  <a:ea typeface="Calibri" panose="020F0502020204030204" pitchFamily="34" charset="0"/>
                </a:endParaRPr>
              </a:p>
              <a:p>
                <a:endParaRPr lang="en-GB" dirty="0"/>
              </a:p>
            </p:txBody>
          </p:sp>
        </mc:Choice>
        <mc:Fallback xmlns="">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examples here have been chosen to draw attention to the multiplicative connections that exist. In part </a:t>
                </a: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both of the multipliers are familiar integers, allowing students to easily notice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and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Part </a:t>
                </a: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then draws on this and students might be asked to consider the connections between the two different ratio tables. To move from 4 to 5, students may suggest a strategy of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then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Encouraging students to shift from this two-step process and work with the single operation of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GB" sz="1800" i="0">
                    <a:solidFill>
                      <a:srgbClr val="000000"/>
                    </a:solidFill>
                    <a:effectLst/>
                    <a:latin typeface="Cambria Math" panose="02040503050406030204" pitchFamily="18" charset="0"/>
                    <a:ea typeface="Calibri" panose="020F0502020204030204" pitchFamily="34" charset="0"/>
                    <a:cs typeface="Calibri" panose="020F0502020204030204" pitchFamily="34" charset="0"/>
                  </a:rPr>
                  <a:t>5/4</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important. </a:t>
                </a:r>
                <a:r>
                  <a:rPr lang="en-GB" sz="1200" kern="1200" dirty="0">
                    <a:solidFill>
                      <a:schemeClr val="tx1"/>
                    </a:solidFill>
                    <a:effectLst/>
                    <a:latin typeface="+mn-lt"/>
                    <a:ea typeface="+mn-ea"/>
                    <a:cs typeface="+mn-cs"/>
                  </a:rPr>
                  <a:t>In moving from 4 to 6, students might describe the multiplier as “add half of 4” and, while correct, it is important that they are also able to see the multiplicative connection of </a:t>
                </a:r>
                <a:r>
                  <a:rPr lang="en-GB" sz="1200" kern="1200" dirty="0">
                    <a:solidFill>
                      <a:schemeClr val="tx1"/>
                    </a:solidFill>
                    <a:effectLst/>
                    <a:latin typeface="+mn-lt"/>
                    <a:ea typeface="+mn-ea"/>
                    <a:cs typeface="+mn-cs"/>
                    <a:sym typeface="Symbol" panose="05050102010706020507" pitchFamily="18" charset="2"/>
                  </a:rPr>
                  <a:t></a:t>
                </a:r>
                <a:r>
                  <a:rPr lang="en-GB" sz="1200" i="0" kern="1200">
                    <a:solidFill>
                      <a:schemeClr val="tx1"/>
                    </a:solidFill>
                    <a:effectLst/>
                    <a:latin typeface="+mn-lt"/>
                    <a:ea typeface="+mn-ea"/>
                    <a:cs typeface="+mn-cs"/>
                  </a:rPr>
                  <a:t>3/2</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Part </a:t>
                </a:r>
                <a:r>
                  <a:rPr lang="en-GB" sz="1200" i="1" kern="1200" dirty="0">
                    <a:solidFill>
                      <a:schemeClr val="tx1"/>
                    </a:solidFill>
                    <a:effectLst/>
                    <a:latin typeface="+mn-lt"/>
                    <a:ea typeface="+mn-ea"/>
                    <a:cs typeface="+mn-cs"/>
                  </a:rPr>
                  <a:t>c</a:t>
                </a:r>
                <a:r>
                  <a:rPr lang="en-GB" sz="1200" kern="1200" dirty="0">
                    <a:solidFill>
                      <a:schemeClr val="tx1"/>
                    </a:solidFill>
                    <a:effectLst/>
                    <a:latin typeface="+mn-lt"/>
                    <a:ea typeface="+mn-ea"/>
                    <a:cs typeface="+mn-cs"/>
                  </a:rPr>
                  <a:t> then moves away from familiar multipliers and includes a move from 10 to 9, an instance where multiplication makes smaller, which some students may find challenging</a:t>
                </a:r>
                <a:endParaRPr lang="en-GB" sz="1800" dirty="0">
                  <a:effectLst/>
                  <a:latin typeface="Calibri" panose="020F0502020204030204" pitchFamily="34" charset="0"/>
                  <a:ea typeface="Calibri" panose="020F0502020204030204" pitchFamily="34" charset="0"/>
                </a:endParaRPr>
              </a:p>
              <a:p>
                <a:endParaRPr lang="en-GB" dirty="0"/>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a:p>
        </p:txBody>
      </p:sp>
    </p:spTree>
    <p:extLst>
      <p:ext uri="{BB962C8B-B14F-4D97-AF65-F5344CB8AC3E}">
        <p14:creationId xmlns:p14="http://schemas.microsoft.com/office/powerpoint/2010/main" val="1881823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24 and 25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38767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Where on the double number line can you see each multiplier?</a:t>
            </a:r>
          </a:p>
          <a:p>
            <a:pPr>
              <a:spcBef>
                <a:spcPts val="400"/>
              </a:spcBef>
              <a:spcAft>
                <a:spcPts val="400"/>
              </a:spcAft>
            </a:pPr>
            <a:r>
              <a:rPr lang="en-GB" sz="1200" dirty="0">
                <a:solidFill>
                  <a:srgbClr val="008080"/>
                </a:solidFill>
                <a:latin typeface="Myriad Pro"/>
              </a:rPr>
              <a:t>Which of the ratio tables can you use?</a:t>
            </a:r>
          </a:p>
          <a:p>
            <a:pPr>
              <a:spcBef>
                <a:spcPts val="400"/>
              </a:spcBef>
              <a:spcAft>
                <a:spcPts val="400"/>
              </a:spcAft>
            </a:pPr>
            <a:r>
              <a:rPr lang="en-GB" sz="1200" dirty="0">
                <a:solidFill>
                  <a:srgbClr val="008080"/>
                </a:solidFill>
                <a:latin typeface="Myriad Pro"/>
              </a:rPr>
              <a:t>Why can you not use the one with green arrows?</a:t>
            </a:r>
          </a:p>
          <a:p>
            <a:pPr>
              <a:spcBef>
                <a:spcPts val="400"/>
              </a:spcBef>
              <a:spcAft>
                <a:spcPts val="400"/>
              </a:spcAft>
            </a:pPr>
            <a:r>
              <a:rPr lang="en-GB" sz="1200" dirty="0">
                <a:solidFill>
                  <a:srgbClr val="008080"/>
                </a:solidFill>
                <a:latin typeface="Myriad Pro"/>
              </a:rPr>
              <a:t>Why is it important to place the numbers in the right sections?</a:t>
            </a:r>
          </a:p>
          <a:p>
            <a:pPr>
              <a:spcBef>
                <a:spcPts val="400"/>
              </a:spcBef>
              <a:spcAft>
                <a:spcPts val="400"/>
              </a:spcAft>
            </a:pPr>
            <a:r>
              <a:rPr lang="en-GB" sz="1200" dirty="0">
                <a:solidFill>
                  <a:srgbClr val="008080"/>
                </a:solidFill>
                <a:latin typeface="Myriad Pro"/>
              </a:rPr>
              <a:t>Is there a relationship between 9 and 12 in this problem?</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context is taken from Example 2 of the exemplification for Key Idea 3.1.2.1. I</a:t>
            </a:r>
            <a:r>
              <a:rPr lang="en-GB" sz="1800" dirty="0">
                <a:solidFill>
                  <a:srgbClr val="000000"/>
                </a:solidFill>
                <a:effectLst/>
                <a:latin typeface="Calibri" panose="020F0502020204030204" pitchFamily="34" charset="0"/>
                <a:ea typeface="Calibri" panose="020F0502020204030204" pitchFamily="34" charset="0"/>
              </a:rPr>
              <a:t>n revisiting this task the intention is to support students in working between the different representations and making connections in order that they identify the underpinning mathematical structure rather than see the ratio table as a ‘method’.</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a:p>
        </p:txBody>
      </p:sp>
    </p:spTree>
    <p:extLst>
      <p:ext uri="{BB962C8B-B14F-4D97-AF65-F5344CB8AC3E}">
        <p14:creationId xmlns:p14="http://schemas.microsoft.com/office/powerpoint/2010/main" val="1676801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25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7852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number is the red arrow closest do? What do you estimate it would be?</a:t>
            </a:r>
          </a:p>
          <a:p>
            <a:pPr>
              <a:spcBef>
                <a:spcPts val="400"/>
              </a:spcBef>
              <a:spcAft>
                <a:spcPts val="400"/>
              </a:spcAft>
            </a:pPr>
            <a:r>
              <a:rPr lang="en-GB" sz="1200" dirty="0">
                <a:solidFill>
                  <a:srgbClr val="008080"/>
                </a:solidFill>
                <a:latin typeface="Myriad Pro"/>
              </a:rPr>
              <a:t>What is the relationship between 10 and 6?</a:t>
            </a:r>
          </a:p>
          <a:p>
            <a:pPr>
              <a:spcBef>
                <a:spcPts val="400"/>
              </a:spcBef>
              <a:spcAft>
                <a:spcPts val="400"/>
              </a:spcAft>
            </a:pPr>
            <a:r>
              <a:rPr lang="en-GB" sz="1200" dirty="0">
                <a:solidFill>
                  <a:srgbClr val="008080"/>
                </a:solidFill>
                <a:latin typeface="Myriad Pro"/>
              </a:rPr>
              <a:t>What number will you pair with your red arrow number?</a:t>
            </a:r>
          </a:p>
          <a:p>
            <a:pPr>
              <a:spcBef>
                <a:spcPts val="400"/>
              </a:spcBef>
              <a:spcAft>
                <a:spcPts val="400"/>
              </a:spcAft>
            </a:pPr>
            <a:r>
              <a:rPr lang="en-GB" sz="1200" dirty="0">
                <a:solidFill>
                  <a:srgbClr val="008080"/>
                </a:solidFill>
                <a:latin typeface="Myriad Pro"/>
              </a:rPr>
              <a:t>How close was your estimate?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Example 4 also draws on the exemplification for Key Idea 3.1.2.1. </a:t>
            </a:r>
            <a:r>
              <a:rPr lang="en-GB" sz="1800" dirty="0">
                <a:solidFill>
                  <a:srgbClr val="000000"/>
                </a:solidFill>
                <a:effectLst/>
                <a:latin typeface="Calibri" panose="020F0502020204030204" pitchFamily="34" charset="0"/>
                <a:ea typeface="Calibri" panose="020F0502020204030204" pitchFamily="34" charset="0"/>
              </a:rPr>
              <a:t>The two double number lines bring different challenges for students. In rewriting the first as a ratio table, students may find placement of the 2 challenging and the unknown value may be represented in an unfamiliar position. For example, writing the 2 in the top left hand corner and the unknown in the bottom left hand corner like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rPr>
              <a:t>2   10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rPr>
              <a:t>?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rPr>
              <a:t>This offers an opportunity to explore what it is possible to change within the structure underpinning the ratio table - for example, is this a valid representation for the double number line?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rPr>
              <a:t>10   2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rPr>
              <a:t>The second double number line offered here is in a more familiar arrangement, but the multiplier is less familiar and may be perceived to be more challenging to work with.</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a:p>
        </p:txBody>
      </p:sp>
    </p:spTree>
    <p:extLst>
      <p:ext uri="{BB962C8B-B14F-4D97-AF65-F5344CB8AC3E}">
        <p14:creationId xmlns:p14="http://schemas.microsoft.com/office/powerpoint/2010/main" val="4122675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0" dirty="0">
                <a:solidFill>
                  <a:srgbClr val="008080"/>
                </a:solidFill>
                <a:effectLst/>
                <a:latin typeface="Myriad Pro"/>
                <a:ea typeface="Calibri" panose="020F0502020204030204" pitchFamily="34" charset="0"/>
              </a:rPr>
              <a:t>This slide presents the first double number line from Example 4 on its own so that the image can be bigger. For suggested questioning and things to think about, see slide 21.</a:t>
            </a:r>
            <a:endParaRPr lang="en-GB" sz="1800" b="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a:p>
        </p:txBody>
      </p:sp>
    </p:spTree>
    <p:extLst>
      <p:ext uri="{BB962C8B-B14F-4D97-AF65-F5344CB8AC3E}">
        <p14:creationId xmlns:p14="http://schemas.microsoft.com/office/powerpoint/2010/main" val="1992584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Multiplicative reasoning.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3151974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0" dirty="0">
                <a:solidFill>
                  <a:srgbClr val="008080"/>
                </a:solidFill>
                <a:effectLst/>
                <a:latin typeface="Myriad Pro"/>
                <a:ea typeface="Calibri" panose="020F0502020204030204" pitchFamily="34" charset="0"/>
              </a:rPr>
              <a:t>This slide presents the second double number line from Example 4 on its own so that the image can be bigger. For suggested questioning and things to think about, see slide 21.</a:t>
            </a:r>
            <a:endParaRPr lang="en-GB" sz="1800" b="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1733738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26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72049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Where is the ‘20’ in this ratio table?</a:t>
            </a:r>
          </a:p>
          <a:p>
            <a:pPr>
              <a:spcBef>
                <a:spcPts val="400"/>
              </a:spcBef>
              <a:spcAft>
                <a:spcPts val="400"/>
              </a:spcAft>
            </a:pPr>
            <a:r>
              <a:rPr lang="en-GB" sz="1200" dirty="0">
                <a:solidFill>
                  <a:srgbClr val="008080"/>
                </a:solidFill>
                <a:latin typeface="Myriad Pro"/>
              </a:rPr>
              <a:t>Why are Steve and Paul’s ages not a multiplicative relationship?</a:t>
            </a:r>
          </a:p>
          <a:p>
            <a:pPr>
              <a:spcBef>
                <a:spcPts val="400"/>
              </a:spcBef>
              <a:spcAft>
                <a:spcPts val="400"/>
              </a:spcAft>
            </a:pPr>
            <a:r>
              <a:rPr lang="en-GB" sz="1200" dirty="0">
                <a:solidFill>
                  <a:srgbClr val="008080"/>
                </a:solidFill>
                <a:latin typeface="Myriad Pro"/>
              </a:rPr>
              <a:t>What does the word ‘similar’ mean in mathematics?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Calibri" panose="020F0502020204030204" pitchFamily="34" charset="0"/>
                <a:ea typeface="Calibri" panose="020F0502020204030204" pitchFamily="34" charset="0"/>
              </a:rPr>
              <a:t>Example 5 offers some contexts in which a ratio table can be used, and also some examples of ‘what it’s not’, offering some situations which are not proportional and so cannot be represented in a ratio table. </a:t>
            </a:r>
            <a:r>
              <a:rPr lang="en-GB" sz="1000" dirty="0">
                <a:highlight>
                  <a:srgbClr val="FFFF00"/>
                </a:highlight>
              </a:rPr>
              <a:t>The use of a common representation such as a ratio table can support students in making connections between apparently different topics. </a:t>
            </a:r>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3072576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Why is a linear sequence not a multiplicative relationship? What would the 5</a:t>
            </a:r>
            <a:r>
              <a:rPr lang="en-GB" sz="1200" baseline="30000" dirty="0">
                <a:solidFill>
                  <a:srgbClr val="008080"/>
                </a:solidFill>
                <a:latin typeface="Myriad Pro"/>
              </a:rPr>
              <a:t>th</a:t>
            </a:r>
            <a:r>
              <a:rPr lang="en-GB" sz="1200" dirty="0">
                <a:solidFill>
                  <a:srgbClr val="008080"/>
                </a:solidFill>
                <a:latin typeface="Myriad Pro"/>
              </a:rPr>
              <a:t> term really be?</a:t>
            </a:r>
          </a:p>
          <a:p>
            <a:pPr>
              <a:spcBef>
                <a:spcPts val="400"/>
              </a:spcBef>
              <a:spcAft>
                <a:spcPts val="400"/>
              </a:spcAft>
            </a:pPr>
            <a:r>
              <a:rPr lang="en-GB" sz="1200" dirty="0">
                <a:solidFill>
                  <a:srgbClr val="008080"/>
                </a:solidFill>
                <a:latin typeface="Myriad Pro"/>
              </a:rPr>
              <a:t>Where is the ’20’ in this ratio table? Would all pairs of numbers with a difference of 20 represent a ‘20% increase’?</a:t>
            </a:r>
          </a:p>
          <a:p>
            <a:pPr>
              <a:spcBef>
                <a:spcPts val="400"/>
              </a:spcBef>
              <a:spcAft>
                <a:spcPts val="400"/>
              </a:spcAft>
            </a:pPr>
            <a:r>
              <a:rPr lang="en-GB" sz="1200" dirty="0">
                <a:solidFill>
                  <a:srgbClr val="008080"/>
                </a:solidFill>
                <a:latin typeface="Myriad Pro"/>
              </a:rPr>
              <a:t>What other questions could you ask about Kay and Grace?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rPr>
              <a:t>Example 5 offers some contexts in which a ratio table can be used, and also some examples of ‘what it’s not’, offering some situations which are not proportional and so cannot be represented in a ratio table. </a:t>
            </a:r>
            <a:r>
              <a:rPr lang="en-GB" sz="1200" dirty="0">
                <a:highlight>
                  <a:srgbClr val="FFFF00"/>
                </a:highlight>
              </a:rPr>
              <a:t>The use of a common representation such as a ratio table can support students in making connections between apparently different topics. </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a:p>
        </p:txBody>
      </p:sp>
    </p:spTree>
    <p:extLst>
      <p:ext uri="{BB962C8B-B14F-4D97-AF65-F5344CB8AC3E}">
        <p14:creationId xmlns:p14="http://schemas.microsoft.com/office/powerpoint/2010/main" val="2644695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rgbClr val="008080"/>
                </a:solidFill>
                <a:latin typeface="Myriad Pro"/>
              </a:rPr>
              <a:t>This </a:t>
            </a:r>
            <a:r>
              <a:rPr lang="en-GB" sz="1200" b="0" dirty="0">
                <a:solidFill>
                  <a:srgbClr val="008080"/>
                </a:solidFill>
                <a:latin typeface="Myriad Pro"/>
              </a:rPr>
              <a:t>example can be found </a:t>
            </a:r>
            <a:r>
              <a:rPr lang="en-GB" sz="1200" b="0">
                <a:solidFill>
                  <a:srgbClr val="008080"/>
                </a:solidFill>
                <a:latin typeface="Myriad Pro"/>
              </a:rPr>
              <a:t>on pages 26 and 27 </a:t>
            </a:r>
            <a:r>
              <a:rPr lang="en-GB" sz="1200" b="0" dirty="0">
                <a:solidFill>
                  <a:srgbClr val="008080"/>
                </a:solidFill>
                <a:latin typeface="Myriad Pro"/>
              </a:rPr>
              <a:t>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27086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7 of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 Multiplicative Reasoning Theme Overview document</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3 Multiplicative reasoning</a:t>
            </a:r>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a:p>
        </p:txBody>
      </p:sp>
    </p:spTree>
    <p:extLst>
      <p:ext uri="{BB962C8B-B14F-4D97-AF65-F5344CB8AC3E}">
        <p14:creationId xmlns:p14="http://schemas.microsoft.com/office/powerpoint/2010/main" val="2081703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3 Multiplicative reasoning</a:t>
            </a:r>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a:p>
        </p:txBody>
      </p:sp>
    </p:spTree>
    <p:extLst>
      <p:ext uri="{BB962C8B-B14F-4D97-AF65-F5344CB8AC3E}">
        <p14:creationId xmlns:p14="http://schemas.microsoft.com/office/powerpoint/2010/main" val="1153125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1215522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Multiplicative reasoning can be found on page 2 of the 3.1 Core Concept document. </a:t>
            </a:r>
          </a:p>
          <a:p>
            <a:endParaRPr lang="en-GB" dirty="0"/>
          </a:p>
          <a:p>
            <a:r>
              <a:rPr lang="en-GB" dirty="0"/>
              <a:t>The background to each key idea is also explored in more detail on the following pages:</a:t>
            </a:r>
          </a:p>
          <a:p>
            <a:r>
              <a:rPr lang="en-GB" dirty="0"/>
              <a:t>3.1.1 Understand the concept of multiplicative relationships – page 5</a:t>
            </a:r>
          </a:p>
          <a:p>
            <a:r>
              <a:rPr lang="en-GB" dirty="0"/>
              <a:t>3.1.2 Understand that multiplicative relationships can be represented in a number of ways and connect and move between those different representations – page 5</a:t>
            </a:r>
          </a:p>
          <a:p>
            <a:r>
              <a:rPr lang="en-GB" dirty="0"/>
              <a:t>3.1.3 Understand that fractions are an example of a multiplicative relationship and apply this understanding to a range of contexts – pages 5 and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3.1.4 Understand that ratios are an example of a multiplicative relationship and apply this understanding to a range of contexts – page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3.1.5 Understand that percentages are an example of a multiplicative relationship and apply this understanding to a range of contexts – pages 6 and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3.1.6 Understand proportionality – page 7</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 (linked on final slide):</a:t>
            </a:r>
          </a:p>
          <a:p>
            <a:pPr marL="342900" lvl="0" indent="-342900">
              <a:spcBef>
                <a:spcPts val="400"/>
              </a:spcBef>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4: 2.17 Structures: using measures and comparison to understand scaling</a:t>
            </a:r>
          </a:p>
          <a:p>
            <a:pPr marL="342900" lvl="0" indent="-342900">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6: 2.27 Scale factors, ratio and proportional reasoning</a:t>
            </a:r>
          </a:p>
          <a:p>
            <a:pPr marL="342900" lvl="0" indent="-342900">
              <a:spcAft>
                <a:spcPts val="400"/>
              </a:spcAft>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6:</a:t>
            </a:r>
            <a:r>
              <a:rPr lang="en-GB" sz="1800" dirty="0">
                <a:solidFill>
                  <a:srgbClr val="FF0000"/>
                </a:solidFill>
                <a:effectLst/>
                <a:latin typeface="Myriad Pro"/>
                <a:ea typeface="Calibri" panose="020F0502020204030204" pitchFamily="34" charset="0"/>
                <a:cs typeface="Times New Roman" panose="02020603050405020304" pitchFamily="18" charset="0"/>
              </a:rPr>
              <a:t> </a:t>
            </a:r>
            <a:r>
              <a:rPr lang="en-GB" sz="1800" dirty="0">
                <a:effectLst/>
                <a:latin typeface="Myriad Pro"/>
                <a:ea typeface="Calibri" panose="020F0502020204030204" pitchFamily="34" charset="0"/>
                <a:cs typeface="Times New Roman" panose="02020603050405020304" pitchFamily="18" charset="0"/>
              </a:rPr>
              <a:t>3.10 Linking fractions, decimals and percentages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Multiplicative Reasoning Theme Overview document, you can also find a broader description of students’ potential previous learning (page 3),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2019 Key Stage 2 Mathematics Paper 2: reasoning, question 19</a:t>
            </a:r>
          </a:p>
          <a:p>
            <a:r>
              <a:rPr lang="en-GB" dirty="0"/>
              <a:t>b) 2018 Key Stage 2 Mathematics Paper 2: reasoning, question 20</a:t>
            </a:r>
          </a:p>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 NCETM Primary Assessment Materials, Year 6 Page 16</a:t>
            </a:r>
          </a:p>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156505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23 of the 3.1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70966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21/09/2021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0mzbcnny/ncetm_ks3_theme_3.pdf" TargetMode="External"/><Relationship Id="rId2" Type="http://schemas.openxmlformats.org/officeDocument/2006/relationships/hyperlink" Target="https://www.ncetm.org.uk/media/mqfp3xb3/ncetm_ks3_cc_3_1.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90.png"/><Relationship Id="rId11" Type="http://schemas.openxmlformats.org/officeDocument/2006/relationships/image" Target="../media/image24.png"/><Relationship Id="rId5" Type="http://schemas.openxmlformats.org/officeDocument/2006/relationships/image" Target="../media/image180.png"/><Relationship Id="rId10" Type="http://schemas.openxmlformats.org/officeDocument/2006/relationships/image" Target="../media/image23.png"/><Relationship Id="rId4" Type="http://schemas.openxmlformats.org/officeDocument/2006/relationships/image" Target="../media/image170.png"/><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25.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hyperlink" Target="https://www.ncetm.org.uk/resources/50639"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classroom-resources/insights-from-experienced-teachers/"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classroom-resources/secmm-using-mathematical-representations-at-ks3/" TargetMode="External"/><Relationship Id="rId5" Type="http://schemas.openxmlformats.org/officeDocument/2006/relationships/hyperlink" Target="https://www.ncetm.org.uk/media/mqfp3xb3/ncetm_ks3_cc_3_1.pdf" TargetMode="External"/><Relationship Id="rId10" Type="http://schemas.openxmlformats.org/officeDocument/2006/relationships/hyperlink" Target="https://www.gov.uk/government/collections/national-curriculum-assessments-practice-materials#key-stage-2-past-papers" TargetMode="External"/><Relationship Id="rId4" Type="http://schemas.openxmlformats.org/officeDocument/2006/relationships/hyperlink" Target="https://www.ncetm.org.uk/media/0mzbcnny/ncetm_ks3_theme_3.pdf" TargetMode="External"/><Relationship Id="rId9" Type="http://schemas.openxmlformats.org/officeDocument/2006/relationships/hyperlink" Target="https://www.ncetm.org.uk/resources/4668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0mzbcnny/ncetm_ks3_theme_3.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mqfp3xb3/ncetm_ks3_cc_3_1.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420890"/>
            <a:ext cx="6049764" cy="648071"/>
          </a:xfrm>
        </p:spPr>
        <p:txBody>
          <a:bodyPr>
            <a:normAutofit fontScale="90000"/>
          </a:bodyPr>
          <a:lstStyle/>
          <a:p>
            <a:r>
              <a:rPr lang="en-GB" dirty="0"/>
              <a:t>The language and notation of ratio</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3.1 Understanding multiplicative relationships)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(1)</a:t>
            </a:r>
          </a:p>
        </p:txBody>
      </p:sp>
      <p:sp>
        <p:nvSpPr>
          <p:cNvPr id="3" name="TextBox 2">
            <a:extLst>
              <a:ext uri="{FF2B5EF4-FFF2-40B4-BE49-F238E27FC236}">
                <a16:creationId xmlns:a16="http://schemas.microsoft.com/office/drawing/2014/main" id="{882082BB-FAA8-49FB-BBFD-7B04B4A53884}"/>
              </a:ext>
            </a:extLst>
          </p:cNvPr>
          <p:cNvSpPr txBox="1"/>
          <p:nvPr/>
        </p:nvSpPr>
        <p:spPr>
          <a:xfrm>
            <a:off x="1320364" y="1555573"/>
            <a:ext cx="8844088" cy="904863"/>
          </a:xfrm>
          <a:prstGeom prst="rect">
            <a:avLst/>
          </a:prstGeom>
          <a:noFill/>
        </p:spPr>
        <p:txBody>
          <a:bodyPr wrap="none" rtlCol="0">
            <a:spAutoFit/>
          </a:bodyPr>
          <a:lstStyle/>
          <a:p>
            <a:pPr>
              <a:buNone/>
            </a:pPr>
            <a:r>
              <a:rPr lang="en-GB" sz="2400" dirty="0"/>
              <a:t>A machine pours 250 millilitres of juice every 4 seconds.</a:t>
            </a:r>
          </a:p>
          <a:p>
            <a:pPr>
              <a:buNone/>
            </a:pPr>
            <a:r>
              <a:rPr lang="en-GB" sz="2400" dirty="0"/>
              <a:t>How many </a:t>
            </a:r>
            <a:r>
              <a:rPr lang="en-GB" sz="2400" b="1" dirty="0"/>
              <a:t>litres</a:t>
            </a:r>
            <a:r>
              <a:rPr lang="en-GB" sz="2400" dirty="0"/>
              <a:t> of juice does the machine pour every </a:t>
            </a:r>
            <a:r>
              <a:rPr lang="en-GB" sz="2400" b="1" dirty="0"/>
              <a:t>minute</a:t>
            </a:r>
            <a:r>
              <a:rPr lang="en-GB" sz="2400" dirty="0"/>
              <a:t>?</a:t>
            </a:r>
          </a:p>
        </p:txBody>
      </p:sp>
      <p:sp>
        <p:nvSpPr>
          <p:cNvPr id="7" name="TextBox 6">
            <a:extLst>
              <a:ext uri="{FF2B5EF4-FFF2-40B4-BE49-F238E27FC236}">
                <a16:creationId xmlns:a16="http://schemas.microsoft.com/office/drawing/2014/main" id="{2291726A-7313-4266-A2B6-AEC5C539A263}"/>
              </a:ext>
            </a:extLst>
          </p:cNvPr>
          <p:cNvSpPr txBox="1"/>
          <p:nvPr/>
        </p:nvSpPr>
        <p:spPr>
          <a:xfrm>
            <a:off x="661743" y="1537628"/>
            <a:ext cx="505267" cy="523220"/>
          </a:xfrm>
          <a:prstGeom prst="rect">
            <a:avLst/>
          </a:prstGeom>
          <a:noFill/>
        </p:spPr>
        <p:txBody>
          <a:bodyPr wrap="none" rtlCol="0">
            <a:spAutoFit/>
          </a:bodyPr>
          <a:lstStyle/>
          <a:p>
            <a:pPr>
              <a:buNone/>
            </a:pPr>
            <a:r>
              <a:rPr lang="en-GB" dirty="0">
                <a:solidFill>
                  <a:srgbClr val="00628C"/>
                </a:solidFill>
              </a:rPr>
              <a:t>a)</a:t>
            </a:r>
          </a:p>
        </p:txBody>
      </p:sp>
      <p:sp>
        <p:nvSpPr>
          <p:cNvPr id="9" name="TextBox 8">
            <a:extLst>
              <a:ext uri="{FF2B5EF4-FFF2-40B4-BE49-F238E27FC236}">
                <a16:creationId xmlns:a16="http://schemas.microsoft.com/office/drawing/2014/main" id="{E5CFC4D4-1FEE-4083-8640-7E61B27F473F}"/>
              </a:ext>
            </a:extLst>
          </p:cNvPr>
          <p:cNvSpPr txBox="1"/>
          <p:nvPr/>
        </p:nvSpPr>
        <p:spPr>
          <a:xfrm>
            <a:off x="1320363" y="2708920"/>
            <a:ext cx="10253471" cy="1791260"/>
          </a:xfrm>
          <a:prstGeom prst="rect">
            <a:avLst/>
          </a:prstGeom>
          <a:noFill/>
        </p:spPr>
        <p:txBody>
          <a:bodyPr wrap="square" rtlCol="0">
            <a:spAutoFit/>
          </a:bodyPr>
          <a:lstStyle/>
          <a:p>
            <a:pPr>
              <a:buNone/>
            </a:pPr>
            <a:r>
              <a:rPr lang="en-GB" sz="2400" dirty="0"/>
              <a:t>The length of an alligator can be estimated by:</a:t>
            </a:r>
          </a:p>
          <a:p>
            <a:pPr marL="342900" indent="-342900"/>
            <a:r>
              <a:rPr lang="en-GB" sz="2400" dirty="0"/>
              <a:t>measuring the distance from its eyes to its nose</a:t>
            </a:r>
          </a:p>
          <a:p>
            <a:pPr marL="342900" indent="-342900"/>
            <a:r>
              <a:rPr lang="en-GB" sz="2400" dirty="0"/>
              <a:t>then multiplying that distance by 12</a:t>
            </a:r>
          </a:p>
          <a:p>
            <a:pPr>
              <a:buNone/>
            </a:pPr>
            <a:r>
              <a:rPr lang="en-GB" sz="2400" dirty="0"/>
              <a:t>What is the </a:t>
            </a:r>
            <a:r>
              <a:rPr lang="en-GB" sz="2400" b="1" dirty="0"/>
              <a:t>difference</a:t>
            </a:r>
            <a:r>
              <a:rPr lang="en-GB" sz="2400" dirty="0"/>
              <a:t> in the estimated lengths of these two alligators?</a:t>
            </a:r>
          </a:p>
        </p:txBody>
      </p:sp>
      <p:sp>
        <p:nvSpPr>
          <p:cNvPr id="13" name="TextBox 12">
            <a:extLst>
              <a:ext uri="{FF2B5EF4-FFF2-40B4-BE49-F238E27FC236}">
                <a16:creationId xmlns:a16="http://schemas.microsoft.com/office/drawing/2014/main" id="{9FC2FF76-5A8B-4D39-9F6B-E65678AE08F8}"/>
              </a:ext>
            </a:extLst>
          </p:cNvPr>
          <p:cNvSpPr txBox="1"/>
          <p:nvPr/>
        </p:nvSpPr>
        <p:spPr>
          <a:xfrm>
            <a:off x="661743" y="2636912"/>
            <a:ext cx="505267" cy="523220"/>
          </a:xfrm>
          <a:prstGeom prst="rect">
            <a:avLst/>
          </a:prstGeom>
          <a:noFill/>
        </p:spPr>
        <p:txBody>
          <a:bodyPr wrap="none" rtlCol="0">
            <a:spAutoFit/>
          </a:bodyPr>
          <a:lstStyle/>
          <a:p>
            <a:pPr>
              <a:buNone/>
            </a:pPr>
            <a:r>
              <a:rPr lang="en-GB" dirty="0">
                <a:solidFill>
                  <a:srgbClr val="00628C"/>
                </a:solidFill>
              </a:rPr>
              <a:t>b)</a:t>
            </a:r>
          </a:p>
        </p:txBody>
      </p:sp>
      <p:pic>
        <p:nvPicPr>
          <p:cNvPr id="15" name="Picture 14" descr="Diagram, text, letter&#10;&#10;Description automatically generated">
            <a:extLst>
              <a:ext uri="{FF2B5EF4-FFF2-40B4-BE49-F238E27FC236}">
                <a16:creationId xmlns:a16="http://schemas.microsoft.com/office/drawing/2014/main" id="{78FE1839-64FD-44D7-940C-31F8865376F0}"/>
              </a:ext>
            </a:extLst>
          </p:cNvPr>
          <p:cNvPicPr>
            <a:picLocks noChangeAspect="1"/>
          </p:cNvPicPr>
          <p:nvPr/>
        </p:nvPicPr>
        <p:blipFill rotWithShape="1">
          <a:blip r:embed="rId3"/>
          <a:srcRect t="56875"/>
          <a:stretch/>
        </p:blipFill>
        <p:spPr>
          <a:xfrm>
            <a:off x="1765165" y="4603970"/>
            <a:ext cx="6635091" cy="1627752"/>
          </a:xfrm>
          <a:prstGeom prst="rect">
            <a:avLst/>
          </a:prstGeom>
        </p:spPr>
      </p:pic>
    </p:spTree>
    <p:extLst>
      <p:ext uri="{BB962C8B-B14F-4D97-AF65-F5344CB8AC3E}">
        <p14:creationId xmlns:p14="http://schemas.microsoft.com/office/powerpoint/2010/main" val="193489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(2)</a:t>
            </a:r>
          </a:p>
        </p:txBody>
      </p:sp>
      <p:sp>
        <p:nvSpPr>
          <p:cNvPr id="9" name="TextBox 8">
            <a:extLst>
              <a:ext uri="{FF2B5EF4-FFF2-40B4-BE49-F238E27FC236}">
                <a16:creationId xmlns:a16="http://schemas.microsoft.com/office/drawing/2014/main" id="{E5CFC4D4-1FEE-4083-8640-7E61B27F473F}"/>
              </a:ext>
            </a:extLst>
          </p:cNvPr>
          <p:cNvSpPr txBox="1"/>
          <p:nvPr/>
        </p:nvSpPr>
        <p:spPr>
          <a:xfrm>
            <a:off x="1320364" y="1519211"/>
            <a:ext cx="10253471" cy="2529923"/>
          </a:xfrm>
          <a:prstGeom prst="rect">
            <a:avLst/>
          </a:prstGeom>
          <a:noFill/>
        </p:spPr>
        <p:txBody>
          <a:bodyPr wrap="square" rtlCol="0">
            <a:spAutoFit/>
          </a:bodyPr>
          <a:lstStyle/>
          <a:p>
            <a:pPr>
              <a:buNone/>
            </a:pPr>
            <a:r>
              <a:rPr lang="en-GB" sz="2400" dirty="0"/>
              <a:t>All the pupils in a school were asked to choose between an adventure park and the seaside for a school trip. </a:t>
            </a:r>
          </a:p>
          <a:p>
            <a:pPr>
              <a:buNone/>
            </a:pPr>
            <a:r>
              <a:rPr lang="en-GB" sz="2400" dirty="0"/>
              <a:t>They voted, and the result was a ratio of 5:3 in favour of the adventure park. </a:t>
            </a:r>
          </a:p>
          <a:p>
            <a:pPr>
              <a:buNone/>
            </a:pPr>
            <a:r>
              <a:rPr lang="en-GB" sz="2400" dirty="0"/>
              <a:t>125 children voted in favour of going to the adventure park. </a:t>
            </a:r>
          </a:p>
          <a:p>
            <a:pPr>
              <a:buNone/>
            </a:pPr>
            <a:r>
              <a:rPr lang="en-GB" sz="2400" dirty="0"/>
              <a:t>How many children voted in favour of going to the seaside?</a:t>
            </a:r>
          </a:p>
        </p:txBody>
      </p:sp>
      <p:sp>
        <p:nvSpPr>
          <p:cNvPr id="13" name="TextBox 12">
            <a:extLst>
              <a:ext uri="{FF2B5EF4-FFF2-40B4-BE49-F238E27FC236}">
                <a16:creationId xmlns:a16="http://schemas.microsoft.com/office/drawing/2014/main" id="{9FC2FF76-5A8B-4D39-9F6B-E65678AE08F8}"/>
              </a:ext>
            </a:extLst>
          </p:cNvPr>
          <p:cNvSpPr txBox="1"/>
          <p:nvPr/>
        </p:nvSpPr>
        <p:spPr>
          <a:xfrm>
            <a:off x="661744" y="1519211"/>
            <a:ext cx="484428" cy="523220"/>
          </a:xfrm>
          <a:prstGeom prst="rect">
            <a:avLst/>
          </a:prstGeom>
          <a:noFill/>
        </p:spPr>
        <p:txBody>
          <a:bodyPr wrap="none" rtlCol="0">
            <a:spAutoFit/>
          </a:bodyPr>
          <a:lstStyle/>
          <a:p>
            <a:pPr>
              <a:buNone/>
            </a:pPr>
            <a:r>
              <a:rPr lang="en-GB" dirty="0">
                <a:solidFill>
                  <a:srgbClr val="00628C"/>
                </a:solidFill>
              </a:rPr>
              <a:t>c)</a:t>
            </a:r>
          </a:p>
        </p:txBody>
      </p:sp>
    </p:spTree>
    <p:extLst>
      <p:ext uri="{BB962C8B-B14F-4D97-AF65-F5344CB8AC3E}">
        <p14:creationId xmlns:p14="http://schemas.microsoft.com/office/powerpoint/2010/main" val="3669942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pupils find challenging?</a:t>
            </a:r>
          </a:p>
          <a:p>
            <a:r>
              <a:rPr lang="en-GB" dirty="0"/>
              <a:t>What misconceptions might pupils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Recognising multiplication problems as four-term relationships</a:t>
            </a:r>
          </a:p>
          <a:p>
            <a:pPr marL="457200" indent="-457200" fontAlgn="auto">
              <a:spcAft>
                <a:spcPts val="0"/>
              </a:spcAft>
              <a:buClrTx/>
              <a:buFont typeface="+mj-lt"/>
              <a:buAutoNum type="arabicParenR"/>
            </a:pPr>
            <a:r>
              <a:rPr lang="en-GB" dirty="0"/>
              <a:t>Understanding ratio tables as a representation of structure not a ‘method’</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21" name="TextBox 20">
            <a:extLst>
              <a:ext uri="{FF2B5EF4-FFF2-40B4-BE49-F238E27FC236}">
                <a16:creationId xmlns:a16="http://schemas.microsoft.com/office/drawing/2014/main" id="{88E22B6A-80E1-4817-A8C7-6846A3F0701E}"/>
              </a:ext>
            </a:extLst>
          </p:cNvPr>
          <p:cNvSpPr txBox="1"/>
          <p:nvPr/>
        </p:nvSpPr>
        <p:spPr>
          <a:xfrm>
            <a:off x="601035" y="1412777"/>
            <a:ext cx="9096120" cy="1311128"/>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err="1">
                <a:ln>
                  <a:noFill/>
                </a:ln>
                <a:solidFill>
                  <a:srgbClr val="585858"/>
                </a:solidFill>
                <a:effectLst/>
                <a:uLnTx/>
                <a:uFillTx/>
                <a:latin typeface="+mj-lt"/>
                <a:ea typeface="+mn-ea"/>
                <a:cs typeface="Arial" panose="020B0604020202020204" pitchFamily="34" charset="0"/>
              </a:rPr>
              <a:t>Vergnaud</a:t>
            </a:r>
            <a:r>
              <a:rPr kumimoji="0" lang="en-GB" sz="2200" b="0" i="0" u="none" strike="noStrike" kern="1200" cap="none" spc="0" normalizeH="0" baseline="0" noProof="0" dirty="0">
                <a:ln>
                  <a:noFill/>
                </a:ln>
                <a:solidFill>
                  <a:srgbClr val="585858"/>
                </a:solidFill>
                <a:effectLst/>
                <a:uLnTx/>
                <a:uFillTx/>
                <a:latin typeface="+mj-lt"/>
                <a:ea typeface="+mn-ea"/>
                <a:cs typeface="Arial" panose="020B0604020202020204" pitchFamily="34" charset="0"/>
              </a:rPr>
              <a:t> (1983) suggests that multiplication problems do not consist of a three-term relationship, rather a four-term relationship from which three relevant terms have to be extracted. In some simple situations, one of the terms may be 1, for example:</a:t>
            </a:r>
          </a:p>
        </p:txBody>
      </p:sp>
      <p:pic>
        <p:nvPicPr>
          <p:cNvPr id="22" name="Picture 21">
            <a:extLst>
              <a:ext uri="{FF2B5EF4-FFF2-40B4-BE49-F238E27FC236}">
                <a16:creationId xmlns:a16="http://schemas.microsoft.com/office/drawing/2014/main" id="{1CE91DB2-3DA8-47E9-A7B0-FC94A15ACC7E}"/>
              </a:ext>
            </a:extLst>
          </p:cNvPr>
          <p:cNvPicPr>
            <a:picLocks noChangeAspect="1"/>
          </p:cNvPicPr>
          <p:nvPr/>
        </p:nvPicPr>
        <p:blipFill>
          <a:blip r:embed="rId3"/>
          <a:stretch>
            <a:fillRect/>
          </a:stretch>
        </p:blipFill>
        <p:spPr>
          <a:xfrm>
            <a:off x="9697155" y="917000"/>
            <a:ext cx="1909424" cy="1897364"/>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CA6C899-DB38-4785-BBB9-2D4E45C9C16F}"/>
                  </a:ext>
                </a:extLst>
              </p:cNvPr>
              <p:cNvSpPr txBox="1"/>
              <p:nvPr/>
            </p:nvSpPr>
            <p:spPr>
              <a:xfrm>
                <a:off x="618920" y="2780928"/>
                <a:ext cx="10972800" cy="3529812"/>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585858"/>
                    </a:solidFill>
                    <a:effectLst/>
                    <a:uLnTx/>
                    <a:uFillTx/>
                    <a:latin typeface="+mj-lt"/>
                    <a:ea typeface="+mn-ea"/>
                    <a:cs typeface="Arial" panose="020B0604020202020204" pitchFamily="34" charset="0"/>
                  </a:rPr>
                  <a:t>The use of a ratio table (as </a:t>
                </a:r>
                <a:r>
                  <a:rPr lang="en-GB" sz="2200" dirty="0">
                    <a:solidFill>
                      <a:srgbClr val="585858"/>
                    </a:solidFill>
                    <a:latin typeface="+mj-lt"/>
                    <a:cs typeface="Arial" panose="020B0604020202020204" pitchFamily="34" charset="0"/>
                  </a:rPr>
                  <a:t>above</a:t>
                </a:r>
                <a:r>
                  <a:rPr kumimoji="0" lang="en-GB" sz="2200" b="0" i="0" u="none" strike="noStrike" kern="1200" cap="none" spc="0" normalizeH="0" baseline="0" noProof="0" dirty="0">
                    <a:ln>
                      <a:noFill/>
                    </a:ln>
                    <a:solidFill>
                      <a:srgbClr val="585858"/>
                    </a:solidFill>
                    <a:effectLst/>
                    <a:uLnTx/>
                    <a:uFillTx/>
                    <a:latin typeface="+mj-lt"/>
                    <a:ea typeface="+mn-ea"/>
                    <a:cs typeface="Arial" panose="020B0604020202020204" pitchFamily="34" charset="0"/>
                  </a:rPr>
                  <a:t>) supports students in identifying and arranging the three relevant terms from this four-term relationship, and in using this information to solve problems involving multiplicative structures.</a:t>
                </a:r>
              </a:p>
              <a:p>
                <a:pPr marL="342900" indent="-342900" fontAlgn="auto">
                  <a:lnSpc>
                    <a:spcPct val="90000"/>
                  </a:lnSpc>
                  <a:spcBef>
                    <a:spcPts val="1000"/>
                  </a:spcBef>
                  <a:spcAft>
                    <a:spcPts val="0"/>
                  </a:spcAft>
                  <a:buClrTx/>
                  <a:buFont typeface="Arial" panose="020B0604020202020204" pitchFamily="34" charset="0"/>
                  <a:buChar char="•"/>
                  <a:defRPr/>
                </a:pPr>
                <a:r>
                  <a:rPr lang="en-GB" sz="2200" dirty="0">
                    <a:latin typeface="+mj-lt"/>
                  </a:rPr>
                  <a:t>A challenge for students is to identify multiplicative situations, and the coherent use of a ratio table for these situations throughout the curriculum might support this. For example, the ratio table above could be used to identify equivalent fractions (</a:t>
                </a:r>
                <a14:m>
                  <m:oMath xmlns:m="http://schemas.openxmlformats.org/officeDocument/2006/math">
                    <m:f>
                      <m:fPr>
                        <m:ctrlPr>
                          <a:rPr lang="en-GB" sz="2200" i="1">
                            <a:latin typeface="Cambria Math" panose="02040503050406030204" pitchFamily="18" charset="0"/>
                          </a:rPr>
                        </m:ctrlPr>
                      </m:fPr>
                      <m:num>
                        <m:r>
                          <a:rPr lang="en-GB" sz="2200">
                            <a:latin typeface="Cambria Math" panose="02040503050406030204" pitchFamily="18" charset="0"/>
                          </a:rPr>
                          <m:t>1</m:t>
                        </m:r>
                      </m:num>
                      <m:den>
                        <m:r>
                          <a:rPr lang="en-GB" sz="2200">
                            <a:latin typeface="Cambria Math" panose="02040503050406030204" pitchFamily="18" charset="0"/>
                          </a:rPr>
                          <m:t>4</m:t>
                        </m:r>
                      </m:den>
                    </m:f>
                    <m:r>
                      <a:rPr lang="en-GB" sz="2200">
                        <a:latin typeface="Cambria Math" panose="02040503050406030204" pitchFamily="18" charset="0"/>
                      </a:rPr>
                      <m:t>=</m:t>
                    </m:r>
                    <m:f>
                      <m:fPr>
                        <m:ctrlPr>
                          <a:rPr lang="en-GB" sz="2200" i="1">
                            <a:latin typeface="Cambria Math" panose="02040503050406030204" pitchFamily="18" charset="0"/>
                          </a:rPr>
                        </m:ctrlPr>
                      </m:fPr>
                      <m:num>
                        <m:r>
                          <a:rPr lang="en-GB" sz="2200">
                            <a:latin typeface="Cambria Math" panose="02040503050406030204" pitchFamily="18" charset="0"/>
                          </a:rPr>
                          <m:t>3</m:t>
                        </m:r>
                      </m:num>
                      <m:den>
                        <m:r>
                          <a:rPr lang="en-GB" sz="2200">
                            <a:latin typeface="Cambria Math" panose="02040503050406030204" pitchFamily="18" charset="0"/>
                          </a:rPr>
                          <m:t>12</m:t>
                        </m:r>
                      </m:den>
                    </m:f>
                  </m:oMath>
                </a14:m>
                <a:r>
                  <a:rPr lang="en-GB" sz="2200" dirty="0">
                    <a:latin typeface="+mj-lt"/>
                  </a:rPr>
                  <a:t>) or to share a quantity in a given ratio (A and B share money in the ratio 1:3. If A receives £4, how much does B receive) and the use of this common representation supports student in seeing that the same structure underpins both contexts.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mj-lt"/>
                  <a:ea typeface="+mn-ea"/>
                  <a:cs typeface="Arial" panose="020B0604020202020204" pitchFamily="34" charset="0"/>
                </a:endParaRPr>
              </a:p>
            </p:txBody>
          </p:sp>
        </mc:Choice>
        <mc:Fallback xmlns="">
          <p:sp>
            <p:nvSpPr>
              <p:cNvPr id="25" name="TextBox 24">
                <a:extLst>
                  <a:ext uri="{FF2B5EF4-FFF2-40B4-BE49-F238E27FC236}">
                    <a16:creationId xmlns:a16="http://schemas.microsoft.com/office/drawing/2014/main" id="{1CA6C899-DB38-4785-BBB9-2D4E45C9C16F}"/>
                  </a:ext>
                </a:extLst>
              </p:cNvPr>
              <p:cNvSpPr txBox="1">
                <a:spLocks noRot="1" noChangeAspect="1" noMove="1" noResize="1" noEditPoints="1" noAdjustHandles="1" noChangeArrowheads="1" noChangeShapeType="1" noTextEdit="1"/>
              </p:cNvSpPr>
              <p:nvPr/>
            </p:nvSpPr>
            <p:spPr>
              <a:xfrm>
                <a:off x="618920" y="2780928"/>
                <a:ext cx="10972800" cy="3529812"/>
              </a:xfrm>
              <a:prstGeom prst="rect">
                <a:avLst/>
              </a:prstGeom>
              <a:blipFill>
                <a:blip r:embed="rId4"/>
                <a:stretch>
                  <a:fillRect l="-667" t="-2073" r="-167"/>
                </a:stretch>
              </a:blipFill>
            </p:spPr>
            <p:txBody>
              <a:bodyPr/>
              <a:lstStyle/>
              <a:p>
                <a:r>
                  <a:rPr lang="en-GB">
                    <a:noFill/>
                  </a:rPr>
                  <a:t> </a:t>
                </a:r>
              </a:p>
            </p:txBody>
          </p:sp>
        </mc:Fallback>
      </mc:AlternateContent>
    </p:spTree>
    <p:extLst>
      <p:ext uri="{BB962C8B-B14F-4D97-AF65-F5344CB8AC3E}">
        <p14:creationId xmlns:p14="http://schemas.microsoft.com/office/powerpoint/2010/main" val="244516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p:sp>
        <p:nvSpPr>
          <p:cNvPr id="21" name="TextBox 20">
            <a:extLst>
              <a:ext uri="{FF2B5EF4-FFF2-40B4-BE49-F238E27FC236}">
                <a16:creationId xmlns:a16="http://schemas.microsoft.com/office/drawing/2014/main" id="{88E22B6A-80E1-4817-A8C7-6846A3F0701E}"/>
              </a:ext>
            </a:extLst>
          </p:cNvPr>
          <p:cNvSpPr txBox="1"/>
          <p:nvPr/>
        </p:nvSpPr>
        <p:spPr>
          <a:xfrm>
            <a:off x="601035" y="1412777"/>
            <a:ext cx="10989930" cy="3395801"/>
          </a:xfrm>
          <a:prstGeom prst="rect">
            <a:avLst/>
          </a:prstGeom>
          <a:noFill/>
        </p:spPr>
        <p:txBody>
          <a:bodyPr wrap="square">
            <a:spAutoFit/>
          </a:bodyPr>
          <a:lstStyle/>
          <a:p>
            <a:pPr marL="342900" marR="0" lvl="0" indent="-3429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585858"/>
                </a:solidFill>
                <a:effectLst/>
                <a:uLnTx/>
                <a:uFillTx/>
                <a:latin typeface="+mj-lt"/>
                <a:ea typeface="+mn-ea"/>
                <a:cs typeface="Arial" panose="020B0604020202020204" pitchFamily="34" charset="0"/>
              </a:rPr>
              <a:t>It is important that students understand the structure that underpins the ratio table and that it is not viewed as a ‘method’.</a:t>
            </a:r>
          </a:p>
          <a:p>
            <a:pPr marL="342900" marR="0" lvl="0" indent="-3429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585858"/>
                </a:solidFill>
                <a:effectLst/>
                <a:uLnTx/>
                <a:uFillTx/>
                <a:latin typeface="+mj-lt"/>
                <a:ea typeface="+mn-ea"/>
                <a:cs typeface="Arial" panose="020B0604020202020204" pitchFamily="34" charset="0"/>
              </a:rPr>
              <a:t>Ratio tables are an abstraction of the double number line and, while a double number line drawn to scale has the advantage of allowing estimation, it is unlikely to be an efficient representation to solve a problem accurately. The ratio table allows for the multipliers to be quickly identified and for a solution to be found to a multiplicative problem. </a:t>
            </a:r>
          </a:p>
          <a:p>
            <a:pPr marL="342900" marR="0" lvl="0" indent="-3429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585858"/>
                </a:solidFill>
                <a:effectLst/>
                <a:uLnTx/>
                <a:uFillTx/>
                <a:latin typeface="+mj-lt"/>
                <a:ea typeface="+mn-ea"/>
                <a:cs typeface="Arial" panose="020B0604020202020204" pitchFamily="34" charset="0"/>
              </a:rPr>
              <a:t>Giving students opportunities to connect ratio tables with double numbers lines and the relevant symbolic notation is a key idea.</a:t>
            </a:r>
          </a:p>
        </p:txBody>
      </p:sp>
    </p:spTree>
    <p:extLst>
      <p:ext uri="{BB962C8B-B14F-4D97-AF65-F5344CB8AC3E}">
        <p14:creationId xmlns:p14="http://schemas.microsoft.com/office/powerpoint/2010/main" val="746910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the multipliers for information arranged in a ratio table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7" name="TextBox 6">
            <a:extLst>
              <a:ext uri="{FF2B5EF4-FFF2-40B4-BE49-F238E27FC236}">
                <a16:creationId xmlns:a16="http://schemas.microsoft.com/office/drawing/2014/main" id="{68463F54-188C-4E71-8941-72C1852732B3}"/>
              </a:ext>
            </a:extLst>
          </p:cNvPr>
          <p:cNvSpPr txBox="1"/>
          <p:nvPr/>
        </p:nvSpPr>
        <p:spPr>
          <a:xfrm>
            <a:off x="263352" y="1556792"/>
            <a:ext cx="9731548" cy="1920526"/>
          </a:xfrm>
          <a:prstGeom prst="rect">
            <a:avLst/>
          </a:prstGeom>
          <a:noFill/>
        </p:spPr>
        <p:txBody>
          <a:bodyPr wrap="square">
            <a:spAutoFit/>
          </a:bodyPr>
          <a:lstStyle/>
          <a:p>
            <a:pPr>
              <a:buNone/>
            </a:pPr>
            <a:r>
              <a:rPr lang="en-GB" sz="2200" dirty="0">
                <a:latin typeface="+mj-lt"/>
              </a:rPr>
              <a:t>Here is a section from a times-table square. A set of four numbers is highlighted. </a:t>
            </a:r>
            <a:r>
              <a:rPr lang="en-GB" sz="2200" dirty="0">
                <a:solidFill>
                  <a:srgbClr val="585858"/>
                </a:solidFill>
                <a:effectLst/>
                <a:latin typeface="+mj-lt"/>
                <a:ea typeface="Calibri" panose="020F0502020204030204" pitchFamily="34" charset="0"/>
              </a:rPr>
              <a:t>In this diagram, there is a constant multiplier to move from the numbers in blue to those in red:</a:t>
            </a:r>
          </a:p>
          <a:p>
            <a:pPr algn="ctr">
              <a:buNone/>
            </a:pPr>
            <a:r>
              <a:rPr lang="en-GB" sz="2200" dirty="0">
                <a:solidFill>
                  <a:srgbClr val="4472C4"/>
                </a:solidFill>
                <a:effectLst/>
                <a:latin typeface="+mj-lt"/>
                <a:ea typeface="Calibri" panose="020F0502020204030204" pitchFamily="34" charset="0"/>
              </a:rPr>
              <a:t>2 </a:t>
            </a:r>
            <a:r>
              <a:rPr lang="en-GB" sz="2200" dirty="0">
                <a:solidFill>
                  <a:srgbClr val="585858"/>
                </a:solidFill>
                <a:effectLst/>
                <a:latin typeface="+mj-lt"/>
                <a:ea typeface="Calibri" panose="020F0502020204030204" pitchFamily="34" charset="0"/>
                <a:sym typeface="Symbol" panose="05050102010706020507" pitchFamily="18" charset="2"/>
              </a:rPr>
              <a:t></a:t>
            </a:r>
            <a:r>
              <a:rPr lang="en-GB" sz="2200" dirty="0">
                <a:solidFill>
                  <a:srgbClr val="585858"/>
                </a:solidFill>
                <a:effectLst/>
                <a:latin typeface="+mj-lt"/>
                <a:ea typeface="Calibri" panose="020F0502020204030204" pitchFamily="34" charset="0"/>
              </a:rPr>
              <a:t> 2 = </a:t>
            </a:r>
            <a:r>
              <a:rPr lang="en-GB" sz="2200" dirty="0">
                <a:solidFill>
                  <a:srgbClr val="FF0000"/>
                </a:solidFill>
                <a:effectLst/>
                <a:latin typeface="+mj-lt"/>
                <a:ea typeface="Calibri" panose="020F0502020204030204" pitchFamily="34" charset="0"/>
              </a:rPr>
              <a:t>4		</a:t>
            </a:r>
            <a:r>
              <a:rPr lang="en-GB" sz="2200" dirty="0">
                <a:solidFill>
                  <a:srgbClr val="4472C4"/>
                </a:solidFill>
                <a:effectLst/>
                <a:latin typeface="+mj-lt"/>
                <a:ea typeface="Calibri" panose="020F0502020204030204" pitchFamily="34" charset="0"/>
              </a:rPr>
              <a:t>3 </a:t>
            </a:r>
            <a:r>
              <a:rPr lang="en-GB" sz="2200" dirty="0">
                <a:solidFill>
                  <a:srgbClr val="585858"/>
                </a:solidFill>
                <a:effectLst/>
                <a:latin typeface="+mj-lt"/>
                <a:ea typeface="Calibri" panose="020F0502020204030204" pitchFamily="34" charset="0"/>
                <a:sym typeface="Symbol" panose="05050102010706020507" pitchFamily="18" charset="2"/>
              </a:rPr>
              <a:t></a:t>
            </a:r>
            <a:r>
              <a:rPr lang="en-GB" sz="2200" dirty="0">
                <a:solidFill>
                  <a:srgbClr val="585858"/>
                </a:solidFill>
                <a:effectLst/>
                <a:latin typeface="+mj-lt"/>
                <a:ea typeface="Calibri" panose="020F0502020204030204" pitchFamily="34" charset="0"/>
              </a:rPr>
              <a:t> 2 = </a:t>
            </a:r>
            <a:r>
              <a:rPr lang="en-GB" sz="2200" dirty="0">
                <a:solidFill>
                  <a:srgbClr val="FF0000"/>
                </a:solidFill>
                <a:effectLst/>
                <a:latin typeface="+mj-lt"/>
                <a:ea typeface="Calibri" panose="020F0502020204030204" pitchFamily="34" charset="0"/>
              </a:rPr>
              <a:t>6</a:t>
            </a:r>
            <a:endParaRPr lang="en-GB" sz="2200" dirty="0">
              <a:effectLst/>
              <a:latin typeface="+mj-lt"/>
              <a:ea typeface="Calibri" panose="020F0502020204030204" pitchFamily="34" charset="0"/>
            </a:endParaRPr>
          </a:p>
          <a:p>
            <a:pPr>
              <a:buNone/>
            </a:pPr>
            <a:endParaRPr lang="en-GB" sz="2200" dirty="0">
              <a:latin typeface="+mj-lt"/>
            </a:endParaRPr>
          </a:p>
        </p:txBody>
      </p:sp>
      <p:pic>
        <p:nvPicPr>
          <p:cNvPr id="9" name="Picture 8">
            <a:extLst>
              <a:ext uri="{FF2B5EF4-FFF2-40B4-BE49-F238E27FC236}">
                <a16:creationId xmlns:a16="http://schemas.microsoft.com/office/drawing/2014/main" id="{ACFE1490-8429-4E4D-BDD6-7E1602AD17F2}"/>
              </a:ext>
            </a:extLst>
          </p:cNvPr>
          <p:cNvPicPr>
            <a:picLocks noChangeAspect="1"/>
          </p:cNvPicPr>
          <p:nvPr/>
        </p:nvPicPr>
        <p:blipFill>
          <a:blip r:embed="rId3"/>
          <a:stretch>
            <a:fillRect/>
          </a:stretch>
        </p:blipFill>
        <p:spPr>
          <a:xfrm>
            <a:off x="9716669" y="1556792"/>
            <a:ext cx="1986661" cy="2016000"/>
          </a:xfrm>
          <a:prstGeom prst="rect">
            <a:avLst/>
          </a:prstGeom>
        </p:spPr>
      </p:pic>
      <p:pic>
        <p:nvPicPr>
          <p:cNvPr id="4" name="Picture 3">
            <a:extLst>
              <a:ext uri="{FF2B5EF4-FFF2-40B4-BE49-F238E27FC236}">
                <a16:creationId xmlns:a16="http://schemas.microsoft.com/office/drawing/2014/main" id="{75571A7C-B847-4466-BD66-C790A051D4D5}"/>
              </a:ext>
            </a:extLst>
          </p:cNvPr>
          <p:cNvPicPr>
            <a:picLocks noChangeAspect="1"/>
          </p:cNvPicPr>
          <p:nvPr/>
        </p:nvPicPr>
        <p:blipFill>
          <a:blip r:embed="rId4"/>
          <a:stretch>
            <a:fillRect/>
          </a:stretch>
        </p:blipFill>
        <p:spPr>
          <a:xfrm>
            <a:off x="443196" y="3969319"/>
            <a:ext cx="1946215" cy="2016000"/>
          </a:xfrm>
          <a:prstGeom prst="rect">
            <a:avLst/>
          </a:prstGeom>
        </p:spPr>
      </p:pic>
      <p:sp>
        <p:nvSpPr>
          <p:cNvPr id="10" name="TextBox 9">
            <a:extLst>
              <a:ext uri="{FF2B5EF4-FFF2-40B4-BE49-F238E27FC236}">
                <a16:creationId xmlns:a16="http://schemas.microsoft.com/office/drawing/2014/main" id="{1F0C364D-1CF0-402A-9452-7EA709506889}"/>
              </a:ext>
            </a:extLst>
          </p:cNvPr>
          <p:cNvSpPr txBox="1"/>
          <p:nvPr/>
        </p:nvSpPr>
        <p:spPr>
          <a:xfrm>
            <a:off x="2425592" y="3877021"/>
            <a:ext cx="9731549" cy="2665345"/>
          </a:xfrm>
          <a:prstGeom prst="rect">
            <a:avLst/>
          </a:prstGeom>
          <a:noFill/>
        </p:spPr>
        <p:txBody>
          <a:bodyPr wrap="square">
            <a:spAutoFit/>
          </a:bodyPr>
          <a:lstStyle/>
          <a:p>
            <a:pPr>
              <a:buNone/>
            </a:pPr>
            <a:r>
              <a:rPr lang="en-GB" sz="2200" dirty="0">
                <a:latin typeface="+mj-lt"/>
              </a:rPr>
              <a:t>Here the same section coloured differently. In this diagram there is also a constant multiplier to move from the numbers in blue to those in red.</a:t>
            </a:r>
          </a:p>
          <a:p>
            <a:pPr marL="457200" indent="-457200">
              <a:buFont typeface="+mj-lt"/>
              <a:buAutoNum type="alphaLcParenR"/>
            </a:pPr>
            <a:r>
              <a:rPr lang="en-GB" sz="2200" dirty="0">
                <a:latin typeface="+mj-lt"/>
              </a:rPr>
              <a:t>Find the constant multiplier to move from the </a:t>
            </a:r>
            <a:r>
              <a:rPr lang="en-GB" sz="2200" dirty="0">
                <a:solidFill>
                  <a:srgbClr val="4472C4"/>
                </a:solidFill>
                <a:latin typeface="+mj-lt"/>
              </a:rPr>
              <a:t>blue</a:t>
            </a:r>
            <a:r>
              <a:rPr lang="en-GB" sz="2200" dirty="0">
                <a:latin typeface="+mj-lt"/>
              </a:rPr>
              <a:t> to </a:t>
            </a:r>
            <a:r>
              <a:rPr lang="en-GB" sz="2200" dirty="0">
                <a:solidFill>
                  <a:srgbClr val="FF1D1D"/>
                </a:solidFill>
                <a:latin typeface="+mj-lt"/>
              </a:rPr>
              <a:t>red</a:t>
            </a:r>
            <a:r>
              <a:rPr lang="en-GB" sz="2200" dirty="0">
                <a:latin typeface="+mj-lt"/>
              </a:rPr>
              <a:t>.</a:t>
            </a:r>
          </a:p>
          <a:p>
            <a:pPr marL="457200" indent="-457200">
              <a:buFont typeface="+mj-lt"/>
              <a:buAutoNum type="alphaLcParenR"/>
            </a:pPr>
            <a:r>
              <a:rPr lang="en-GB" sz="2200" dirty="0">
                <a:latin typeface="+mj-lt"/>
              </a:rPr>
              <a:t>Shift the group of four numbers to a different position on the table-square. Is there always a constant multiplier to move from left to right? From top to bottom? </a:t>
            </a:r>
          </a:p>
          <a:p>
            <a:pPr>
              <a:buNone/>
            </a:pPr>
            <a:endParaRPr lang="en-GB" sz="2200" dirty="0">
              <a:latin typeface="+mj-lt"/>
            </a:endParaRPr>
          </a:p>
        </p:txBody>
      </p:sp>
    </p:spTree>
    <p:extLst>
      <p:ext uri="{BB962C8B-B14F-4D97-AF65-F5344CB8AC3E}">
        <p14:creationId xmlns:p14="http://schemas.microsoft.com/office/powerpoint/2010/main" val="717258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the multipliers for information arranged in a ratio table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 (alternative)</a:t>
            </a:r>
            <a:endParaRPr lang="en-GB" dirty="0"/>
          </a:p>
        </p:txBody>
      </p:sp>
      <p:sp>
        <p:nvSpPr>
          <p:cNvPr id="7" name="TextBox 6">
            <a:extLst>
              <a:ext uri="{FF2B5EF4-FFF2-40B4-BE49-F238E27FC236}">
                <a16:creationId xmlns:a16="http://schemas.microsoft.com/office/drawing/2014/main" id="{68463F54-188C-4E71-8941-72C1852732B3}"/>
              </a:ext>
            </a:extLst>
          </p:cNvPr>
          <p:cNvSpPr txBox="1"/>
          <p:nvPr/>
        </p:nvSpPr>
        <p:spPr>
          <a:xfrm>
            <a:off x="263352" y="1556792"/>
            <a:ext cx="7272808" cy="4832092"/>
          </a:xfrm>
          <a:prstGeom prst="rect">
            <a:avLst/>
          </a:prstGeom>
          <a:noFill/>
        </p:spPr>
        <p:txBody>
          <a:bodyPr wrap="square">
            <a:spAutoFit/>
          </a:bodyPr>
          <a:lstStyle/>
          <a:p>
            <a:pPr>
              <a:buNone/>
            </a:pPr>
            <a:r>
              <a:rPr lang="en-GB" sz="2200" dirty="0">
                <a:latin typeface="+mj-lt"/>
              </a:rPr>
              <a:t>Here is a section from a times-table square. A set of four numbers is highlighted. </a:t>
            </a:r>
          </a:p>
          <a:p>
            <a:pPr>
              <a:buNone/>
            </a:pPr>
            <a:r>
              <a:rPr lang="en-GB" sz="2200" dirty="0">
                <a:latin typeface="+mj-lt"/>
              </a:rPr>
              <a:t>In this diagram there is a constant multiplier to move from the numbers in blue to those in red.</a:t>
            </a:r>
          </a:p>
          <a:p>
            <a:pPr marL="457200" indent="-457200">
              <a:buFont typeface="+mj-lt"/>
              <a:buAutoNum type="alphaLcParenR"/>
            </a:pPr>
            <a:r>
              <a:rPr lang="en-GB" sz="2200" dirty="0">
                <a:latin typeface="+mj-lt"/>
              </a:rPr>
              <a:t>Find the constant multiplier to move from the </a:t>
            </a:r>
            <a:r>
              <a:rPr lang="en-GB" sz="2200" dirty="0">
                <a:solidFill>
                  <a:srgbClr val="4472C4"/>
                </a:solidFill>
                <a:latin typeface="+mj-lt"/>
              </a:rPr>
              <a:t>blue</a:t>
            </a:r>
            <a:r>
              <a:rPr lang="en-GB" sz="2200" dirty="0">
                <a:latin typeface="+mj-lt"/>
              </a:rPr>
              <a:t> to </a:t>
            </a:r>
            <a:r>
              <a:rPr lang="en-GB" sz="2200" dirty="0">
                <a:solidFill>
                  <a:srgbClr val="FF1D1D"/>
                </a:solidFill>
                <a:latin typeface="+mj-lt"/>
              </a:rPr>
              <a:t>red</a:t>
            </a:r>
            <a:r>
              <a:rPr lang="en-GB" sz="2200" dirty="0">
                <a:latin typeface="+mj-lt"/>
              </a:rPr>
              <a:t>.</a:t>
            </a:r>
          </a:p>
          <a:p>
            <a:pPr marL="457200" indent="-457200">
              <a:buFont typeface="+mj-lt"/>
              <a:buAutoNum type="alphaLcParenR"/>
            </a:pPr>
            <a:r>
              <a:rPr lang="en-GB" sz="2200" dirty="0">
                <a:latin typeface="+mj-lt"/>
              </a:rPr>
              <a:t>Find the constant multiplier to move from the</a:t>
            </a:r>
            <a:r>
              <a:rPr lang="en-GB" sz="2200" dirty="0">
                <a:solidFill>
                  <a:srgbClr val="FF1D1D"/>
                </a:solidFill>
                <a:latin typeface="+mj-lt"/>
              </a:rPr>
              <a:t> red</a:t>
            </a:r>
            <a:r>
              <a:rPr lang="en-GB" sz="2200" dirty="0">
                <a:latin typeface="+mj-lt"/>
              </a:rPr>
              <a:t> to </a:t>
            </a:r>
            <a:r>
              <a:rPr lang="en-GB" sz="2200" dirty="0">
                <a:solidFill>
                  <a:srgbClr val="4472C4"/>
                </a:solidFill>
                <a:latin typeface="+mj-lt"/>
              </a:rPr>
              <a:t>blue</a:t>
            </a:r>
            <a:r>
              <a:rPr lang="en-GB" sz="2200" dirty="0">
                <a:latin typeface="+mj-lt"/>
              </a:rPr>
              <a:t>.</a:t>
            </a:r>
          </a:p>
          <a:p>
            <a:pPr marL="457200" indent="-457200">
              <a:buFont typeface="+mj-lt"/>
              <a:buAutoNum type="alphaLcParenR"/>
            </a:pPr>
            <a:r>
              <a:rPr lang="en-GB" sz="2200" dirty="0">
                <a:latin typeface="+mj-lt"/>
              </a:rPr>
              <a:t>Shift the group of four numbers to a different position on the table-square. Is there always a constant multiplier to move from left to right? From top to bottom? </a:t>
            </a:r>
          </a:p>
          <a:p>
            <a:pPr>
              <a:buNone/>
            </a:pPr>
            <a:endParaRPr lang="en-GB" sz="2200" dirty="0">
              <a:latin typeface="+mj-lt"/>
            </a:endParaRPr>
          </a:p>
        </p:txBody>
      </p:sp>
      <p:pic>
        <p:nvPicPr>
          <p:cNvPr id="8" name="Picture 7">
            <a:extLst>
              <a:ext uri="{FF2B5EF4-FFF2-40B4-BE49-F238E27FC236}">
                <a16:creationId xmlns:a16="http://schemas.microsoft.com/office/drawing/2014/main" id="{8E531F24-C87E-4502-B8EF-40F33A7F2234}"/>
              </a:ext>
            </a:extLst>
          </p:cNvPr>
          <p:cNvPicPr>
            <a:picLocks noChangeAspect="1"/>
          </p:cNvPicPr>
          <p:nvPr/>
        </p:nvPicPr>
        <p:blipFill>
          <a:blip r:embed="rId3"/>
          <a:stretch>
            <a:fillRect/>
          </a:stretch>
        </p:blipFill>
        <p:spPr>
          <a:xfrm>
            <a:off x="7536160" y="1700808"/>
            <a:ext cx="3642547" cy="3733992"/>
          </a:xfrm>
          <a:prstGeom prst="rect">
            <a:avLst/>
          </a:prstGeom>
        </p:spPr>
      </p:pic>
    </p:spTree>
    <p:extLst>
      <p:ext uri="{BB962C8B-B14F-4D97-AF65-F5344CB8AC3E}">
        <p14:creationId xmlns:p14="http://schemas.microsoft.com/office/powerpoint/2010/main" val="2116645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Identify the multipliers for information arranged in a ratio table</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399436" y="4687783"/>
            <a:ext cx="11601220" cy="1385643"/>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Reflect on your teaching of topics that involve multiplicative relationships. Do you draw students’ attention to both multipliers in the relationship? Why or why not?</a:t>
            </a:r>
          </a:p>
          <a:p>
            <a:pPr marL="360000" lvl="1" fontAlgn="auto">
              <a:lnSpc>
                <a:spcPct val="100000"/>
              </a:lnSpc>
              <a:spcBef>
                <a:spcPts val="0"/>
              </a:spcBef>
              <a:spcAft>
                <a:spcPts val="1200"/>
              </a:spcAft>
              <a:buClrTx/>
            </a:pPr>
            <a:r>
              <a:rPr lang="en-GB" sz="2400" dirty="0"/>
              <a:t>What are the benefits and disadvantages of doing this?</a:t>
            </a:r>
          </a:p>
        </p:txBody>
      </p:sp>
      <p:grpSp>
        <p:nvGrpSpPr>
          <p:cNvPr id="2" name="Group 1">
            <a:extLst>
              <a:ext uri="{FF2B5EF4-FFF2-40B4-BE49-F238E27FC236}">
                <a16:creationId xmlns:a16="http://schemas.microsoft.com/office/drawing/2014/main" id="{423ED12F-2684-4E57-8E8A-FD970FCEA320}"/>
              </a:ext>
            </a:extLst>
          </p:cNvPr>
          <p:cNvGrpSpPr/>
          <p:nvPr/>
        </p:nvGrpSpPr>
        <p:grpSpPr>
          <a:xfrm>
            <a:off x="263352" y="1556792"/>
            <a:ext cx="11904697" cy="3438767"/>
            <a:chOff x="263352" y="1556792"/>
            <a:chExt cx="11904697" cy="3438767"/>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556792"/>
              <a:ext cx="11737304" cy="313099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503F8B4-7522-4133-8445-2A0AAFE69F5D}"/>
                </a:ext>
              </a:extLst>
            </p:cNvPr>
            <p:cNvSpPr txBox="1"/>
            <p:nvPr/>
          </p:nvSpPr>
          <p:spPr>
            <a:xfrm>
              <a:off x="283804" y="1597042"/>
              <a:ext cx="10420707" cy="1311128"/>
            </a:xfrm>
            <a:prstGeom prst="rect">
              <a:avLst/>
            </a:prstGeom>
            <a:noFill/>
          </p:spPr>
          <p:txBody>
            <a:bodyPr wrap="square">
              <a:spAutoFit/>
            </a:bodyPr>
            <a:lstStyle/>
            <a:p>
              <a:pPr>
                <a:buNone/>
              </a:pPr>
              <a:r>
                <a:rPr lang="en-GB" sz="1800" dirty="0">
                  <a:latin typeface="+mj-lt"/>
                </a:rPr>
                <a:t>Here is a section from a times-table square. A set of four numbers is highlighted. </a:t>
              </a:r>
              <a:r>
                <a:rPr lang="en-GB" sz="1800" dirty="0">
                  <a:solidFill>
                    <a:srgbClr val="585858"/>
                  </a:solidFill>
                  <a:effectLst/>
                  <a:latin typeface="+mj-lt"/>
                  <a:ea typeface="Calibri" panose="020F0502020204030204" pitchFamily="34" charset="0"/>
                </a:rPr>
                <a:t>In this diagram, there is a constant multiplier to move from the numbers in blue to those in red:</a:t>
              </a:r>
            </a:p>
            <a:p>
              <a:pPr algn="ctr">
                <a:buNone/>
              </a:pPr>
              <a:r>
                <a:rPr lang="en-GB" sz="1800" dirty="0">
                  <a:solidFill>
                    <a:srgbClr val="4472C4"/>
                  </a:solidFill>
                  <a:effectLst/>
                  <a:latin typeface="+mj-lt"/>
                  <a:ea typeface="Calibri" panose="020F0502020204030204" pitchFamily="34" charset="0"/>
                </a:rPr>
                <a:t>2 </a:t>
              </a:r>
              <a:r>
                <a:rPr lang="en-GB" sz="1800" dirty="0">
                  <a:solidFill>
                    <a:srgbClr val="585858"/>
                  </a:solidFill>
                  <a:effectLst/>
                  <a:latin typeface="+mj-lt"/>
                  <a:ea typeface="Calibri" panose="020F0502020204030204" pitchFamily="34" charset="0"/>
                  <a:sym typeface="Symbol" panose="05050102010706020507" pitchFamily="18" charset="2"/>
                </a:rPr>
                <a:t></a:t>
              </a:r>
              <a:r>
                <a:rPr lang="en-GB" sz="1800" dirty="0">
                  <a:solidFill>
                    <a:srgbClr val="585858"/>
                  </a:solidFill>
                  <a:effectLst/>
                  <a:latin typeface="+mj-lt"/>
                  <a:ea typeface="Calibri" panose="020F0502020204030204" pitchFamily="34" charset="0"/>
                </a:rPr>
                <a:t> 2 = </a:t>
              </a:r>
              <a:r>
                <a:rPr lang="en-GB" sz="1800" dirty="0">
                  <a:solidFill>
                    <a:srgbClr val="FF0000"/>
                  </a:solidFill>
                  <a:effectLst/>
                  <a:latin typeface="+mj-lt"/>
                  <a:ea typeface="Calibri" panose="020F0502020204030204" pitchFamily="34" charset="0"/>
                </a:rPr>
                <a:t>4		</a:t>
              </a:r>
              <a:r>
                <a:rPr lang="en-GB" sz="1800" dirty="0">
                  <a:solidFill>
                    <a:srgbClr val="4472C4"/>
                  </a:solidFill>
                  <a:effectLst/>
                  <a:latin typeface="+mj-lt"/>
                  <a:ea typeface="Calibri" panose="020F0502020204030204" pitchFamily="34" charset="0"/>
                </a:rPr>
                <a:t>3 </a:t>
              </a:r>
              <a:r>
                <a:rPr lang="en-GB" sz="1800" dirty="0">
                  <a:solidFill>
                    <a:srgbClr val="585858"/>
                  </a:solidFill>
                  <a:effectLst/>
                  <a:latin typeface="+mj-lt"/>
                  <a:ea typeface="Calibri" panose="020F0502020204030204" pitchFamily="34" charset="0"/>
                  <a:sym typeface="Symbol" panose="05050102010706020507" pitchFamily="18" charset="2"/>
                </a:rPr>
                <a:t></a:t>
              </a:r>
              <a:r>
                <a:rPr lang="en-GB" sz="1800" dirty="0">
                  <a:solidFill>
                    <a:srgbClr val="585858"/>
                  </a:solidFill>
                  <a:effectLst/>
                  <a:latin typeface="+mj-lt"/>
                  <a:ea typeface="Calibri" panose="020F0502020204030204" pitchFamily="34" charset="0"/>
                </a:rPr>
                <a:t> 2 = </a:t>
              </a:r>
              <a:r>
                <a:rPr lang="en-GB" sz="1800" dirty="0">
                  <a:solidFill>
                    <a:srgbClr val="FF0000"/>
                  </a:solidFill>
                  <a:effectLst/>
                  <a:latin typeface="+mj-lt"/>
                  <a:ea typeface="Calibri" panose="020F0502020204030204" pitchFamily="34" charset="0"/>
                </a:rPr>
                <a:t>6</a:t>
              </a:r>
              <a:endParaRPr lang="en-GB" sz="1800" dirty="0">
                <a:effectLst/>
                <a:latin typeface="+mj-lt"/>
                <a:ea typeface="Calibri" panose="020F0502020204030204" pitchFamily="34" charset="0"/>
              </a:endParaRPr>
            </a:p>
            <a:p>
              <a:pPr>
                <a:buNone/>
              </a:pPr>
              <a:endParaRPr lang="en-GB" sz="1800" dirty="0">
                <a:latin typeface="+mj-lt"/>
              </a:endParaRPr>
            </a:p>
          </p:txBody>
        </p:sp>
        <p:pic>
          <p:nvPicPr>
            <p:cNvPr id="8" name="Picture 7">
              <a:extLst>
                <a:ext uri="{FF2B5EF4-FFF2-40B4-BE49-F238E27FC236}">
                  <a16:creationId xmlns:a16="http://schemas.microsoft.com/office/drawing/2014/main" id="{6AEEF4C8-06D5-4469-9116-86019021665A}"/>
                </a:ext>
              </a:extLst>
            </p:cNvPr>
            <p:cNvPicPr>
              <a:picLocks noChangeAspect="1"/>
            </p:cNvPicPr>
            <p:nvPr/>
          </p:nvPicPr>
          <p:blipFill>
            <a:blip r:embed="rId4"/>
            <a:stretch>
              <a:fillRect/>
            </a:stretch>
          </p:blipFill>
          <p:spPr>
            <a:xfrm>
              <a:off x="10301315" y="1689390"/>
              <a:ext cx="1385766" cy="1406231"/>
            </a:xfrm>
            <a:prstGeom prst="rect">
              <a:avLst/>
            </a:prstGeom>
          </p:spPr>
        </p:pic>
        <p:pic>
          <p:nvPicPr>
            <p:cNvPr id="9" name="Picture 8">
              <a:extLst>
                <a:ext uri="{FF2B5EF4-FFF2-40B4-BE49-F238E27FC236}">
                  <a16:creationId xmlns:a16="http://schemas.microsoft.com/office/drawing/2014/main" id="{98123AF8-B47B-495B-A486-0EC2183349F3}"/>
                </a:ext>
              </a:extLst>
            </p:cNvPr>
            <p:cNvPicPr>
              <a:picLocks noChangeAspect="1"/>
            </p:cNvPicPr>
            <p:nvPr/>
          </p:nvPicPr>
          <p:blipFill>
            <a:blip r:embed="rId5"/>
            <a:stretch>
              <a:fillRect/>
            </a:stretch>
          </p:blipFill>
          <p:spPr>
            <a:xfrm>
              <a:off x="397034" y="3122287"/>
              <a:ext cx="1424816" cy="1475905"/>
            </a:xfrm>
            <a:prstGeom prst="rect">
              <a:avLst/>
            </a:prstGeom>
          </p:spPr>
        </p:pic>
        <p:sp>
          <p:nvSpPr>
            <p:cNvPr id="10" name="TextBox 9">
              <a:extLst>
                <a:ext uri="{FF2B5EF4-FFF2-40B4-BE49-F238E27FC236}">
                  <a16:creationId xmlns:a16="http://schemas.microsoft.com/office/drawing/2014/main" id="{8CD17A42-DF4A-4CEC-89D2-F010573337D5}"/>
                </a:ext>
              </a:extLst>
            </p:cNvPr>
            <p:cNvSpPr txBox="1"/>
            <p:nvPr/>
          </p:nvSpPr>
          <p:spPr>
            <a:xfrm>
              <a:off x="1955532" y="3075033"/>
              <a:ext cx="10212517" cy="1920526"/>
            </a:xfrm>
            <a:prstGeom prst="rect">
              <a:avLst/>
            </a:prstGeom>
            <a:noFill/>
          </p:spPr>
          <p:txBody>
            <a:bodyPr wrap="square">
              <a:spAutoFit/>
            </a:bodyPr>
            <a:lstStyle/>
            <a:p>
              <a:pPr>
                <a:buNone/>
              </a:pPr>
              <a:r>
                <a:rPr lang="en-GB" sz="1800" dirty="0">
                  <a:latin typeface="+mj-lt"/>
                </a:rPr>
                <a:t>Here the same section coloured differently. In this diagram there is also a constant multiplier to move from the numbers in blue to those in red.</a:t>
              </a:r>
            </a:p>
            <a:p>
              <a:pPr marL="457200" indent="-457200">
                <a:buFont typeface="+mj-lt"/>
                <a:buAutoNum type="alphaLcParenR"/>
              </a:pPr>
              <a:r>
                <a:rPr lang="en-GB" sz="1800" dirty="0">
                  <a:latin typeface="+mj-lt"/>
                </a:rPr>
                <a:t>Find the constant multiplier to move from the </a:t>
              </a:r>
              <a:r>
                <a:rPr lang="en-GB" sz="1800" dirty="0">
                  <a:solidFill>
                    <a:srgbClr val="4472C4"/>
                  </a:solidFill>
                  <a:latin typeface="+mj-lt"/>
                </a:rPr>
                <a:t>blue</a:t>
              </a:r>
              <a:r>
                <a:rPr lang="en-GB" sz="1800" dirty="0">
                  <a:latin typeface="+mj-lt"/>
                </a:rPr>
                <a:t> to </a:t>
              </a:r>
              <a:r>
                <a:rPr lang="en-GB" sz="1800" dirty="0">
                  <a:solidFill>
                    <a:srgbClr val="FF1D1D"/>
                  </a:solidFill>
                  <a:latin typeface="+mj-lt"/>
                </a:rPr>
                <a:t>red</a:t>
              </a:r>
              <a:r>
                <a:rPr lang="en-GB" sz="1800" dirty="0">
                  <a:latin typeface="+mj-lt"/>
                </a:rPr>
                <a:t>.</a:t>
              </a:r>
            </a:p>
            <a:p>
              <a:pPr marL="457200" indent="-457200">
                <a:buFont typeface="+mj-lt"/>
                <a:buAutoNum type="alphaLcParenR"/>
              </a:pPr>
              <a:r>
                <a:rPr lang="en-GB" sz="1800" dirty="0">
                  <a:latin typeface="+mj-lt"/>
                </a:rPr>
                <a:t>Shift the group of four numbers to a different position on the table-square. Is there always a constant multiplier to move from left to right? From top to bottom? </a:t>
              </a:r>
            </a:p>
            <a:p>
              <a:pPr>
                <a:buNone/>
              </a:pPr>
              <a:endParaRPr lang="en-GB" sz="1800" dirty="0">
                <a:latin typeface="+mj-lt"/>
              </a:endParaRPr>
            </a:p>
          </p:txBody>
        </p:sp>
      </p:grpSp>
    </p:spTree>
    <p:custDataLst>
      <p:tags r:id="rId1"/>
    </p:custDataLst>
    <p:extLst>
      <p:ext uri="{BB962C8B-B14F-4D97-AF65-F5344CB8AC3E}">
        <p14:creationId xmlns:p14="http://schemas.microsoft.com/office/powerpoint/2010/main" val="1972075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the multipliers for information arranged in a ratio table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2</a:t>
            </a:r>
            <a:endParaRPr lang="en-GB" dirty="0"/>
          </a:p>
        </p:txBody>
      </p:sp>
      <p:sp>
        <p:nvSpPr>
          <p:cNvPr id="5" name="TextBox 4">
            <a:extLst>
              <a:ext uri="{FF2B5EF4-FFF2-40B4-BE49-F238E27FC236}">
                <a16:creationId xmlns:a16="http://schemas.microsoft.com/office/drawing/2014/main" id="{55685CD1-32E3-4859-B8D4-1C939813EED5}"/>
              </a:ext>
            </a:extLst>
          </p:cNvPr>
          <p:cNvSpPr txBox="1"/>
          <p:nvPr/>
        </p:nvSpPr>
        <p:spPr>
          <a:xfrm>
            <a:off x="253810" y="1781834"/>
            <a:ext cx="11602829" cy="461665"/>
          </a:xfrm>
          <a:prstGeom prst="rect">
            <a:avLst/>
          </a:prstGeom>
          <a:noFill/>
        </p:spPr>
        <p:txBody>
          <a:bodyPr wrap="square">
            <a:spAutoFit/>
          </a:bodyPr>
          <a:lstStyle/>
          <a:p>
            <a:pPr>
              <a:buNone/>
            </a:pPr>
            <a:r>
              <a:rPr lang="en-GB" sz="2400" dirty="0"/>
              <a:t>Write down the multipliers and find the missing values in these ratio tables.</a:t>
            </a:r>
          </a:p>
        </p:txBody>
      </p:sp>
      <p:pic>
        <p:nvPicPr>
          <p:cNvPr id="7" name="Picture 6">
            <a:extLst>
              <a:ext uri="{FF2B5EF4-FFF2-40B4-BE49-F238E27FC236}">
                <a16:creationId xmlns:a16="http://schemas.microsoft.com/office/drawing/2014/main" id="{AA88BB39-A003-4433-A6B3-3DBFF6E89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814" y="2633732"/>
            <a:ext cx="1905098" cy="2019404"/>
          </a:xfrm>
          <a:prstGeom prst="rect">
            <a:avLst/>
          </a:prstGeom>
        </p:spPr>
      </p:pic>
      <p:pic>
        <p:nvPicPr>
          <p:cNvPr id="9" name="Picture 8">
            <a:extLst>
              <a:ext uri="{FF2B5EF4-FFF2-40B4-BE49-F238E27FC236}">
                <a16:creationId xmlns:a16="http://schemas.microsoft.com/office/drawing/2014/main" id="{8A4FC1ED-4A79-485B-B700-8B3097FC0A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2706" y="2633732"/>
            <a:ext cx="1886048" cy="2019404"/>
          </a:xfrm>
          <a:prstGeom prst="rect">
            <a:avLst/>
          </a:prstGeom>
        </p:spPr>
      </p:pic>
      <p:pic>
        <p:nvPicPr>
          <p:cNvPr id="10" name="Picture 9">
            <a:extLst>
              <a:ext uri="{FF2B5EF4-FFF2-40B4-BE49-F238E27FC236}">
                <a16:creationId xmlns:a16="http://schemas.microsoft.com/office/drawing/2014/main" id="{77D372AA-5652-4344-B386-C5AF2AF474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3517" y="2650750"/>
            <a:ext cx="1866996" cy="1981302"/>
          </a:xfrm>
          <a:prstGeom prst="rect">
            <a:avLst/>
          </a:prstGeom>
        </p:spPr>
      </p:pic>
      <p:sp>
        <p:nvSpPr>
          <p:cNvPr id="11" name="TextBox 10">
            <a:extLst>
              <a:ext uri="{FF2B5EF4-FFF2-40B4-BE49-F238E27FC236}">
                <a16:creationId xmlns:a16="http://schemas.microsoft.com/office/drawing/2014/main" id="{FA99B6FC-15F8-4271-A410-246503C6B874}"/>
              </a:ext>
            </a:extLst>
          </p:cNvPr>
          <p:cNvSpPr txBox="1"/>
          <p:nvPr/>
        </p:nvSpPr>
        <p:spPr>
          <a:xfrm>
            <a:off x="741868" y="2633738"/>
            <a:ext cx="889636" cy="471487"/>
          </a:xfrm>
          <a:prstGeom prst="rect">
            <a:avLst/>
          </a:prstGeom>
          <a:noFill/>
        </p:spPr>
        <p:txBody>
          <a:bodyPr wrap="square">
            <a:spAutoFit/>
          </a:bodyPr>
          <a:lstStyle/>
          <a:p>
            <a:pPr>
              <a:buNone/>
            </a:pPr>
            <a:r>
              <a:rPr lang="en-GB" sz="2400" dirty="0">
                <a:solidFill>
                  <a:srgbClr val="00628C"/>
                </a:solidFill>
              </a:rPr>
              <a:t>a)</a:t>
            </a:r>
          </a:p>
        </p:txBody>
      </p:sp>
      <p:sp>
        <p:nvSpPr>
          <p:cNvPr id="12" name="TextBox 11">
            <a:extLst>
              <a:ext uri="{FF2B5EF4-FFF2-40B4-BE49-F238E27FC236}">
                <a16:creationId xmlns:a16="http://schemas.microsoft.com/office/drawing/2014/main" id="{3DE05654-277D-4B9A-A15F-EF655D0EA9F5}"/>
              </a:ext>
            </a:extLst>
          </p:cNvPr>
          <p:cNvSpPr txBox="1"/>
          <p:nvPr/>
        </p:nvSpPr>
        <p:spPr>
          <a:xfrm>
            <a:off x="4508263" y="2633738"/>
            <a:ext cx="889636" cy="471487"/>
          </a:xfrm>
          <a:prstGeom prst="rect">
            <a:avLst/>
          </a:prstGeom>
          <a:noFill/>
        </p:spPr>
        <p:txBody>
          <a:bodyPr wrap="square">
            <a:spAutoFit/>
          </a:bodyPr>
          <a:lstStyle/>
          <a:p>
            <a:pPr>
              <a:buNone/>
            </a:pPr>
            <a:r>
              <a:rPr lang="en-GB" sz="2400" dirty="0">
                <a:solidFill>
                  <a:srgbClr val="00628C"/>
                </a:solidFill>
              </a:rPr>
              <a:t>b)</a:t>
            </a:r>
          </a:p>
        </p:txBody>
      </p:sp>
      <p:sp>
        <p:nvSpPr>
          <p:cNvPr id="13" name="TextBox 12">
            <a:extLst>
              <a:ext uri="{FF2B5EF4-FFF2-40B4-BE49-F238E27FC236}">
                <a16:creationId xmlns:a16="http://schemas.microsoft.com/office/drawing/2014/main" id="{0C616FA4-EC89-4BB6-9534-8899D74F8936}"/>
              </a:ext>
            </a:extLst>
          </p:cNvPr>
          <p:cNvSpPr txBox="1"/>
          <p:nvPr/>
        </p:nvSpPr>
        <p:spPr>
          <a:xfrm>
            <a:off x="8274657" y="2633738"/>
            <a:ext cx="889636" cy="471487"/>
          </a:xfrm>
          <a:prstGeom prst="rect">
            <a:avLst/>
          </a:prstGeom>
          <a:noFill/>
        </p:spPr>
        <p:txBody>
          <a:bodyPr wrap="square">
            <a:spAutoFit/>
          </a:bodyPr>
          <a:lstStyle/>
          <a:p>
            <a:pPr>
              <a:buNone/>
            </a:pPr>
            <a:r>
              <a:rPr lang="en-GB" sz="2400" dirty="0">
                <a:solidFill>
                  <a:srgbClr val="00628C"/>
                </a:solidFill>
              </a:rPr>
              <a:t>c)</a:t>
            </a:r>
          </a:p>
        </p:txBody>
      </p:sp>
    </p:spTree>
    <p:extLst>
      <p:ext uri="{BB962C8B-B14F-4D97-AF65-F5344CB8AC3E}">
        <p14:creationId xmlns:p14="http://schemas.microsoft.com/office/powerpoint/2010/main" val="371931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Identify the multipliers for information arranged in a ratio table</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mc:AlternateContent xmlns:mc="http://schemas.openxmlformats.org/markup-compatibility/2006" xmlns:a14="http://schemas.microsoft.com/office/drawing/2010/main">
        <mc:Choice Requires="a14">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756314" y="1095127"/>
                <a:ext cx="5172333" cy="4926161"/>
              </a:xfrm>
              <a:prstGeom prst="rect">
                <a:avLst/>
              </a:prstGeom>
            </p:spPr>
            <p:txBody>
              <a:bodyPr anchor="ctr">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200" dirty="0">
                    <a:solidFill>
                      <a:srgbClr val="585858"/>
                    </a:solidFill>
                    <a:effectLst/>
                    <a:latin typeface="+mj-lt"/>
                    <a:ea typeface="Calibri" panose="020F0502020204030204" pitchFamily="34" charset="0"/>
                  </a:rPr>
                  <a:t>Consider the different ways that students might write the multipliers each time. For example, in part </a:t>
                </a:r>
                <a:r>
                  <a:rPr lang="en-GB" sz="2200" i="1" dirty="0">
                    <a:solidFill>
                      <a:srgbClr val="585858"/>
                    </a:solidFill>
                    <a:effectLst/>
                    <a:latin typeface="+mj-lt"/>
                    <a:ea typeface="Calibri" panose="020F0502020204030204" pitchFamily="34" charset="0"/>
                  </a:rPr>
                  <a:t>b</a:t>
                </a:r>
                <a:r>
                  <a:rPr lang="en-GB" sz="2200" dirty="0">
                    <a:solidFill>
                      <a:srgbClr val="585858"/>
                    </a:solidFill>
                    <a:effectLst/>
                    <a:latin typeface="+mj-lt"/>
                    <a:ea typeface="Calibri" panose="020F0502020204030204" pitchFamily="34" charset="0"/>
                  </a:rPr>
                  <a:t> they might write </a:t>
                </a:r>
                <a:r>
                  <a:rPr lang="en-GB" sz="2200" dirty="0">
                    <a:solidFill>
                      <a:srgbClr val="585858"/>
                    </a:solidFill>
                    <a:effectLst/>
                    <a:latin typeface="+mj-lt"/>
                    <a:ea typeface="Calibri" panose="020F0502020204030204" pitchFamily="34" charset="0"/>
                    <a:cs typeface="Calibri" panose="020F0502020204030204" pitchFamily="34" charset="0"/>
                    <a:sym typeface="Symbol" panose="05050102010706020507" pitchFamily="18" charset="2"/>
                  </a:rPr>
                  <a:t></a:t>
                </a:r>
                <a:r>
                  <a:rPr lang="en-GB" sz="2200" dirty="0">
                    <a:solidFill>
                      <a:srgbClr val="585858"/>
                    </a:solidFill>
                    <a:effectLst/>
                    <a:latin typeface="+mj-lt"/>
                    <a:ea typeface="Calibri" panose="020F0502020204030204" pitchFamily="34" charset="0"/>
                  </a:rPr>
                  <a:t>1.25, </a:t>
                </a:r>
                <a:r>
                  <a:rPr lang="en-GB" sz="2200" dirty="0">
                    <a:solidFill>
                      <a:srgbClr val="585858"/>
                    </a:solidFill>
                    <a:effectLst/>
                    <a:latin typeface="+mj-lt"/>
                    <a:ea typeface="Calibri" panose="020F0502020204030204" pitchFamily="34" charset="0"/>
                    <a:cs typeface="Calibri" panose="020F0502020204030204" pitchFamily="34" charset="0"/>
                    <a:sym typeface="Symbol" panose="05050102010706020507" pitchFamily="18" charset="2"/>
                  </a:rPr>
                  <a:t></a:t>
                </a:r>
                <a14:m>
                  <m:oMath xmlns:m="http://schemas.openxmlformats.org/officeDocument/2006/math">
                    <m:f>
                      <m:fPr>
                        <m:ctrlPr>
                          <a:rPr lang="en-GB" sz="2200" i="1">
                            <a:solidFill>
                              <a:srgbClr val="585858"/>
                            </a:solidFill>
                            <a:effectLst/>
                            <a:latin typeface="Cambria Math" panose="02040503050406030204" pitchFamily="18" charset="0"/>
                            <a:cs typeface="Calibri" panose="020F0502020204030204" pitchFamily="34" charset="0"/>
                          </a:rPr>
                        </m:ctrlPr>
                      </m:fPr>
                      <m:num>
                        <m:r>
                          <a:rPr lang="en-GB" sz="2200" i="1">
                            <a:solidFill>
                              <a:srgbClr val="585858"/>
                            </a:solidFill>
                            <a:effectLst/>
                            <a:latin typeface="Cambria Math" panose="02040503050406030204" pitchFamily="18" charset="0"/>
                            <a:ea typeface="Calibri" panose="020F0502020204030204" pitchFamily="34" charset="0"/>
                            <a:cs typeface="Calibri" panose="020F0502020204030204" pitchFamily="34" charset="0"/>
                          </a:rPr>
                          <m:t>5</m:t>
                        </m:r>
                      </m:num>
                      <m:den>
                        <m:r>
                          <a:rPr lang="en-GB" sz="2200" i="1">
                            <a:solidFill>
                              <a:srgbClr val="585858"/>
                            </a:solidFill>
                            <a:effectLst/>
                            <a:latin typeface="Cambria Math" panose="02040503050406030204" pitchFamily="18" charset="0"/>
                            <a:ea typeface="Calibri" panose="020F0502020204030204" pitchFamily="34" charset="0"/>
                            <a:cs typeface="Calibri" panose="020F0502020204030204" pitchFamily="34" charset="0"/>
                          </a:rPr>
                          <m:t>4</m:t>
                        </m:r>
                      </m:den>
                    </m:f>
                  </m:oMath>
                </a14:m>
                <a:r>
                  <a:rPr lang="en-GB" sz="2200" dirty="0">
                    <a:solidFill>
                      <a:srgbClr val="585858"/>
                    </a:solidFill>
                    <a:effectLst/>
                    <a:latin typeface="+mj-lt"/>
                    <a:ea typeface="Calibri" panose="020F0502020204030204" pitchFamily="34" charset="0"/>
                  </a:rPr>
                  <a:t> or </a:t>
                </a:r>
                <a:r>
                  <a:rPr lang="en-GB" sz="2200" dirty="0">
                    <a:solidFill>
                      <a:srgbClr val="585858"/>
                    </a:solidFill>
                    <a:effectLst/>
                    <a:latin typeface="+mj-lt"/>
                    <a:ea typeface="Calibri" panose="020F0502020204030204" pitchFamily="34" charset="0"/>
                    <a:cs typeface="Calibri" panose="020F0502020204030204" pitchFamily="34" charset="0"/>
                    <a:sym typeface="Symbol" panose="05050102010706020507" pitchFamily="18" charset="2"/>
                  </a:rPr>
                  <a:t></a:t>
                </a:r>
                <a14:m>
                  <m:oMath xmlns:m="http://schemas.openxmlformats.org/officeDocument/2006/math">
                    <m:r>
                      <a:rPr lang="en-GB" sz="2200" i="1">
                        <a:solidFill>
                          <a:srgbClr val="585858"/>
                        </a:solidFill>
                        <a:effectLst/>
                        <a:latin typeface="Cambria Math" panose="02040503050406030204" pitchFamily="18" charset="0"/>
                        <a:ea typeface="Calibri" panose="020F0502020204030204" pitchFamily="34" charset="0"/>
                        <a:cs typeface="Calibri" panose="020F0502020204030204" pitchFamily="34" charset="0"/>
                      </a:rPr>
                      <m:t>1</m:t>
                    </m:r>
                    <m:f>
                      <m:fPr>
                        <m:ctrlPr>
                          <a:rPr lang="en-GB" sz="2200" i="1">
                            <a:solidFill>
                              <a:srgbClr val="585858"/>
                            </a:solidFill>
                            <a:effectLst/>
                            <a:latin typeface="Cambria Math" panose="02040503050406030204" pitchFamily="18" charset="0"/>
                            <a:cs typeface="Calibri" panose="020F0502020204030204" pitchFamily="34" charset="0"/>
                          </a:rPr>
                        </m:ctrlPr>
                      </m:fPr>
                      <m:num>
                        <m:r>
                          <a:rPr lang="en-GB" sz="2200" i="1">
                            <a:solidFill>
                              <a:srgbClr val="585858"/>
                            </a:solidFill>
                            <a:effectLst/>
                            <a:latin typeface="Cambria Math" panose="02040503050406030204" pitchFamily="18" charset="0"/>
                            <a:ea typeface="Calibri" panose="020F0502020204030204" pitchFamily="34" charset="0"/>
                            <a:cs typeface="Calibri" panose="020F0502020204030204" pitchFamily="34" charset="0"/>
                          </a:rPr>
                          <m:t>1</m:t>
                        </m:r>
                      </m:num>
                      <m:den>
                        <m:r>
                          <a:rPr lang="en-GB" sz="2200" i="1">
                            <a:solidFill>
                              <a:srgbClr val="585858"/>
                            </a:solidFill>
                            <a:effectLst/>
                            <a:latin typeface="Cambria Math" panose="02040503050406030204" pitchFamily="18" charset="0"/>
                            <a:ea typeface="Calibri" panose="020F0502020204030204" pitchFamily="34" charset="0"/>
                            <a:cs typeface="Calibri" panose="020F0502020204030204" pitchFamily="34" charset="0"/>
                          </a:rPr>
                          <m:t>4</m:t>
                        </m:r>
                      </m:den>
                    </m:f>
                  </m:oMath>
                </a14:m>
                <a:r>
                  <a:rPr lang="en-GB" sz="2200" dirty="0">
                    <a:solidFill>
                      <a:srgbClr val="585858"/>
                    </a:solidFill>
                    <a:effectLst/>
                    <a:latin typeface="+mj-lt"/>
                    <a:ea typeface="Calibri" panose="020F0502020204030204" pitchFamily="34" charset="0"/>
                  </a:rPr>
                  <a:t>. </a:t>
                </a:r>
              </a:p>
              <a:p>
                <a:pPr marL="360000" lvl="1" fontAlgn="auto">
                  <a:lnSpc>
                    <a:spcPct val="100000"/>
                  </a:lnSpc>
                  <a:spcBef>
                    <a:spcPts val="0"/>
                  </a:spcBef>
                  <a:spcAft>
                    <a:spcPts val="1200"/>
                  </a:spcAft>
                  <a:buClrTx/>
                </a:pPr>
                <a:r>
                  <a:rPr lang="en-GB" sz="2200" dirty="0">
                    <a:latin typeface="+mj-lt"/>
                    <a:ea typeface="Calibri" panose="020F0502020204030204" pitchFamily="34" charset="0"/>
                  </a:rPr>
                  <a:t>If students use</a:t>
                </a:r>
                <a:r>
                  <a:rPr lang="en-GB" sz="2200" dirty="0">
                    <a:solidFill>
                      <a:srgbClr val="585858"/>
                    </a:solidFill>
                    <a:effectLst/>
                    <a:latin typeface="+mj-lt"/>
                    <a:ea typeface="Calibri" panose="020F0502020204030204" pitchFamily="34" charset="0"/>
                  </a:rPr>
                  <a:t> </a:t>
                </a:r>
                <a:r>
                  <a:rPr lang="en-GB" sz="2200" dirty="0">
                    <a:solidFill>
                      <a:srgbClr val="585858"/>
                    </a:solidFill>
                    <a:effectLst/>
                    <a:latin typeface="+mj-lt"/>
                    <a:ea typeface="Calibri" panose="020F0502020204030204" pitchFamily="34" charset="0"/>
                    <a:cs typeface="Calibri" panose="020F0502020204030204" pitchFamily="34" charset="0"/>
                    <a:sym typeface="Symbol" panose="05050102010706020507" pitchFamily="18" charset="2"/>
                  </a:rPr>
                  <a:t></a:t>
                </a:r>
                <a14:m>
                  <m:oMath xmlns:m="http://schemas.openxmlformats.org/officeDocument/2006/math">
                    <m:f>
                      <m:fPr>
                        <m:ctrlPr>
                          <a:rPr lang="en-GB" sz="2200" i="1">
                            <a:solidFill>
                              <a:srgbClr val="585858"/>
                            </a:solidFill>
                            <a:effectLst/>
                            <a:latin typeface="Cambria Math" panose="02040503050406030204" pitchFamily="18" charset="0"/>
                            <a:cs typeface="Calibri" panose="020F0502020204030204" pitchFamily="34" charset="0"/>
                          </a:rPr>
                        </m:ctrlPr>
                      </m:fPr>
                      <m:num>
                        <m:r>
                          <a:rPr lang="en-GB" sz="2200" i="1">
                            <a:solidFill>
                              <a:srgbClr val="585858"/>
                            </a:solidFill>
                            <a:effectLst/>
                            <a:latin typeface="Cambria Math" panose="02040503050406030204" pitchFamily="18" charset="0"/>
                            <a:ea typeface="Calibri" panose="020F0502020204030204" pitchFamily="34" charset="0"/>
                            <a:cs typeface="Calibri" panose="020F0502020204030204" pitchFamily="34" charset="0"/>
                          </a:rPr>
                          <m:t>5</m:t>
                        </m:r>
                      </m:num>
                      <m:den>
                        <m:r>
                          <a:rPr lang="en-GB" sz="2200" i="1">
                            <a:solidFill>
                              <a:srgbClr val="585858"/>
                            </a:solidFill>
                            <a:effectLst/>
                            <a:latin typeface="Cambria Math" panose="02040503050406030204" pitchFamily="18" charset="0"/>
                            <a:ea typeface="Calibri" panose="020F0502020204030204" pitchFamily="34" charset="0"/>
                            <a:cs typeface="Calibri" panose="020F0502020204030204" pitchFamily="34" charset="0"/>
                          </a:rPr>
                          <m:t>4</m:t>
                        </m:r>
                      </m:den>
                    </m:f>
                    <m:r>
                      <a:rPr lang="en-GB" sz="2200" b="0" i="0" smtClean="0">
                        <a:solidFill>
                          <a:srgbClr val="585858"/>
                        </a:solidFill>
                        <a:effectLst/>
                        <a:latin typeface="Cambria Math" panose="02040503050406030204" pitchFamily="18" charset="0"/>
                        <a:ea typeface="Calibri" panose="020F0502020204030204" pitchFamily="34" charset="0"/>
                        <a:cs typeface="Calibri" panose="020F0502020204030204" pitchFamily="34" charset="0"/>
                      </a:rPr>
                      <m:t>, </m:t>
                    </m:r>
                  </m:oMath>
                </a14:m>
                <a:r>
                  <a:rPr lang="en-GB" sz="2200" dirty="0">
                    <a:solidFill>
                      <a:srgbClr val="585858"/>
                    </a:solidFill>
                    <a:effectLst/>
                    <a:latin typeface="+mj-lt"/>
                    <a:ea typeface="Calibri" panose="020F0502020204030204" pitchFamily="34" charset="0"/>
                  </a:rPr>
                  <a:t> both the 5 and 4 are visible in the multiplier. Does this make the connection more transparent?</a:t>
                </a:r>
              </a:p>
              <a:p>
                <a:pPr marL="360000" lvl="1" fontAlgn="auto">
                  <a:lnSpc>
                    <a:spcPct val="100000"/>
                  </a:lnSpc>
                  <a:spcBef>
                    <a:spcPts val="0"/>
                  </a:spcBef>
                  <a:spcAft>
                    <a:spcPts val="1200"/>
                  </a:spcAft>
                  <a:buClrTx/>
                </a:pPr>
                <a:r>
                  <a:rPr lang="en-GB" sz="2200" dirty="0">
                    <a:solidFill>
                      <a:srgbClr val="585858"/>
                    </a:solidFill>
                    <a:effectLst/>
                    <a:latin typeface="+mj-lt"/>
                    <a:ea typeface="Calibri" panose="020F0502020204030204" pitchFamily="34" charset="0"/>
                  </a:rPr>
                  <a:t>What are the benefits of the decimal and mixed number representation?</a:t>
                </a:r>
                <a:endParaRPr lang="en-GB" sz="2200" dirty="0">
                  <a:solidFill>
                    <a:srgbClr val="585858"/>
                  </a:solidFill>
                  <a:latin typeface="+mj-lt"/>
                </a:endParaRPr>
              </a:p>
            </p:txBody>
          </p:sp>
        </mc:Choice>
        <mc:Fallback xmlns="">
          <p:sp>
            <p:nvSpPr>
              <p:cNvPr id="49" name="Content Placeholder 2">
                <a:extLst>
                  <a:ext uri="{FF2B5EF4-FFF2-40B4-BE49-F238E27FC236}">
                    <a16:creationId xmlns:a16="http://schemas.microsoft.com/office/drawing/2014/main" id="{1A270631-AD7A-48A2-A26A-AC3207C67C78}"/>
                  </a:ext>
                </a:extLst>
              </p:cNvPr>
              <p:cNvSpPr txBox="1">
                <a:spLocks noRot="1" noChangeAspect="1" noMove="1" noResize="1" noEditPoints="1" noAdjustHandles="1" noChangeArrowheads="1" noChangeShapeType="1" noTextEdit="1"/>
              </p:cNvSpPr>
              <p:nvPr/>
            </p:nvSpPr>
            <p:spPr>
              <a:xfrm>
                <a:off x="6756314" y="1095127"/>
                <a:ext cx="5172333" cy="4926161"/>
              </a:xfrm>
              <a:prstGeom prst="rect">
                <a:avLst/>
              </a:prstGeom>
              <a:blipFill>
                <a:blip r:embed="rId4"/>
                <a:stretch>
                  <a:fillRect r="-942"/>
                </a:stretch>
              </a:blipFill>
            </p:spPr>
            <p:txBody>
              <a:bodyPr/>
              <a:lstStyle/>
              <a:p>
                <a:r>
                  <a:rPr lang="en-GB">
                    <a:noFill/>
                  </a:rPr>
                  <a:t> </a:t>
                </a:r>
              </a:p>
            </p:txBody>
          </p:sp>
        </mc:Fallback>
      </mc:AlternateContent>
      <p:grpSp>
        <p:nvGrpSpPr>
          <p:cNvPr id="2" name="Group 1">
            <a:extLst>
              <a:ext uri="{FF2B5EF4-FFF2-40B4-BE49-F238E27FC236}">
                <a16:creationId xmlns:a16="http://schemas.microsoft.com/office/drawing/2014/main" id="{BD171777-3215-4BBC-81FA-559706DD00AE}"/>
              </a:ext>
            </a:extLst>
          </p:cNvPr>
          <p:cNvGrpSpPr/>
          <p:nvPr/>
        </p:nvGrpSpPr>
        <p:grpSpPr>
          <a:xfrm>
            <a:off x="392261" y="2060848"/>
            <a:ext cx="6364054" cy="3116137"/>
            <a:chOff x="457253" y="1536999"/>
            <a:chExt cx="6364054" cy="3116137"/>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57253" y="1536999"/>
              <a:ext cx="6364054" cy="3116137"/>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15A5D365-A8B3-43CB-9AAE-79095DA349D7}"/>
                </a:ext>
              </a:extLst>
            </p:cNvPr>
            <p:cNvSpPr txBox="1"/>
            <p:nvPr/>
          </p:nvSpPr>
          <p:spPr>
            <a:xfrm>
              <a:off x="479375" y="1609007"/>
              <a:ext cx="5616625" cy="830997"/>
            </a:xfrm>
            <a:prstGeom prst="rect">
              <a:avLst/>
            </a:prstGeom>
            <a:noFill/>
          </p:spPr>
          <p:txBody>
            <a:bodyPr wrap="square">
              <a:spAutoFit/>
            </a:bodyPr>
            <a:lstStyle/>
            <a:p>
              <a:pPr>
                <a:buNone/>
              </a:pPr>
              <a:r>
                <a:rPr lang="en-GB" sz="2400" dirty="0"/>
                <a:t>Write down the multipliers and find the missing values in these ratio tables.</a:t>
              </a:r>
            </a:p>
          </p:txBody>
        </p:sp>
        <p:pic>
          <p:nvPicPr>
            <p:cNvPr id="14" name="Picture 13">
              <a:extLst>
                <a:ext uri="{FF2B5EF4-FFF2-40B4-BE49-F238E27FC236}">
                  <a16:creationId xmlns:a16="http://schemas.microsoft.com/office/drawing/2014/main" id="{A7F9A1A3-1E49-458D-8358-C7954D76B2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279" y="2650760"/>
              <a:ext cx="1549479" cy="1642448"/>
            </a:xfrm>
            <a:prstGeom prst="rect">
              <a:avLst/>
            </a:prstGeom>
          </p:spPr>
        </p:pic>
        <p:pic>
          <p:nvPicPr>
            <p:cNvPr id="15" name="Picture 14">
              <a:extLst>
                <a:ext uri="{FF2B5EF4-FFF2-40B4-BE49-F238E27FC236}">
                  <a16:creationId xmlns:a16="http://schemas.microsoft.com/office/drawing/2014/main" id="{C75BE5A3-6B1D-4742-8C1D-A964B2D109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0992" y="2650760"/>
              <a:ext cx="1533985" cy="1642448"/>
            </a:xfrm>
            <a:prstGeom prst="rect">
              <a:avLst/>
            </a:prstGeom>
          </p:spPr>
        </p:pic>
        <p:pic>
          <p:nvPicPr>
            <p:cNvPr id="16" name="Picture 15">
              <a:extLst>
                <a:ext uri="{FF2B5EF4-FFF2-40B4-BE49-F238E27FC236}">
                  <a16:creationId xmlns:a16="http://schemas.microsoft.com/office/drawing/2014/main" id="{26C8E7B0-32F2-462A-8A6A-DA8A24907A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5483" y="2666254"/>
              <a:ext cx="1518490" cy="1611459"/>
            </a:xfrm>
            <a:prstGeom prst="rect">
              <a:avLst/>
            </a:prstGeom>
          </p:spPr>
        </p:pic>
        <p:sp>
          <p:nvSpPr>
            <p:cNvPr id="17" name="TextBox 16">
              <a:extLst>
                <a:ext uri="{FF2B5EF4-FFF2-40B4-BE49-F238E27FC236}">
                  <a16:creationId xmlns:a16="http://schemas.microsoft.com/office/drawing/2014/main" id="{8350B8DB-7EC9-4324-AEFB-4CDD44A0C242}"/>
                </a:ext>
              </a:extLst>
            </p:cNvPr>
            <p:cNvSpPr txBox="1"/>
            <p:nvPr/>
          </p:nvSpPr>
          <p:spPr>
            <a:xfrm>
              <a:off x="492287" y="2650760"/>
              <a:ext cx="889636" cy="400110"/>
            </a:xfrm>
            <a:prstGeom prst="rect">
              <a:avLst/>
            </a:prstGeom>
            <a:noFill/>
          </p:spPr>
          <p:txBody>
            <a:bodyPr wrap="square">
              <a:spAutoFit/>
            </a:bodyPr>
            <a:lstStyle/>
            <a:p>
              <a:pPr>
                <a:buNone/>
              </a:pPr>
              <a:r>
                <a:rPr lang="en-GB" sz="2000" dirty="0">
                  <a:solidFill>
                    <a:srgbClr val="00628C"/>
                  </a:solidFill>
                </a:rPr>
                <a:t>a)</a:t>
              </a:r>
            </a:p>
          </p:txBody>
        </p:sp>
        <p:sp>
          <p:nvSpPr>
            <p:cNvPr id="18" name="TextBox 17">
              <a:extLst>
                <a:ext uri="{FF2B5EF4-FFF2-40B4-BE49-F238E27FC236}">
                  <a16:creationId xmlns:a16="http://schemas.microsoft.com/office/drawing/2014/main" id="{100D1AD3-9455-408D-A773-F7203C9DB64E}"/>
                </a:ext>
              </a:extLst>
            </p:cNvPr>
            <p:cNvSpPr txBox="1"/>
            <p:nvPr/>
          </p:nvSpPr>
          <p:spPr>
            <a:xfrm>
              <a:off x="2662532" y="2650760"/>
              <a:ext cx="889636" cy="400110"/>
            </a:xfrm>
            <a:prstGeom prst="rect">
              <a:avLst/>
            </a:prstGeom>
            <a:noFill/>
          </p:spPr>
          <p:txBody>
            <a:bodyPr wrap="square">
              <a:spAutoFit/>
            </a:bodyPr>
            <a:lstStyle/>
            <a:p>
              <a:pPr>
                <a:buNone/>
              </a:pPr>
              <a:r>
                <a:rPr lang="en-GB" sz="2000" dirty="0">
                  <a:solidFill>
                    <a:srgbClr val="00628C"/>
                  </a:solidFill>
                </a:rPr>
                <a:t>b)</a:t>
              </a:r>
            </a:p>
          </p:txBody>
        </p:sp>
        <p:sp>
          <p:nvSpPr>
            <p:cNvPr id="19" name="TextBox 18">
              <a:extLst>
                <a:ext uri="{FF2B5EF4-FFF2-40B4-BE49-F238E27FC236}">
                  <a16:creationId xmlns:a16="http://schemas.microsoft.com/office/drawing/2014/main" id="{7A0077D6-282F-45FD-9E3E-27F0662EBA75}"/>
                </a:ext>
              </a:extLst>
            </p:cNvPr>
            <p:cNvSpPr txBox="1"/>
            <p:nvPr/>
          </p:nvSpPr>
          <p:spPr>
            <a:xfrm>
              <a:off x="4688393" y="2650760"/>
              <a:ext cx="889636" cy="400110"/>
            </a:xfrm>
            <a:prstGeom prst="rect">
              <a:avLst/>
            </a:prstGeom>
            <a:noFill/>
          </p:spPr>
          <p:txBody>
            <a:bodyPr wrap="square">
              <a:spAutoFit/>
            </a:bodyPr>
            <a:lstStyle/>
            <a:p>
              <a:pPr>
                <a:buNone/>
              </a:pPr>
              <a:r>
                <a:rPr lang="en-GB" sz="2000" dirty="0">
                  <a:solidFill>
                    <a:srgbClr val="00628C"/>
                  </a:solidFill>
                </a:rPr>
                <a:t>c)</a:t>
              </a:r>
            </a:p>
          </p:txBody>
        </p:sp>
      </p:grpSp>
    </p:spTree>
    <p:custDataLst>
      <p:tags r:id="rId1"/>
    </p:custDataLst>
    <p:extLst>
      <p:ext uri="{BB962C8B-B14F-4D97-AF65-F5344CB8AC3E}">
        <p14:creationId xmlns:p14="http://schemas.microsoft.com/office/powerpoint/2010/main" val="2868103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596196" y="1196752"/>
            <a:ext cx="10972800" cy="4176464"/>
          </a:xfrm>
        </p:spPr>
        <p:txBody>
          <a:bodyPr>
            <a:noAutofit/>
          </a:bodyPr>
          <a:lstStyle/>
          <a:p>
            <a:r>
              <a:rPr lang="en-GB" sz="2200" dirty="0">
                <a:latin typeface="+mj-lt"/>
              </a:rPr>
              <a:t>These slides are designed to complement the </a:t>
            </a:r>
            <a:r>
              <a:rPr lang="en-GB" sz="2200" dirty="0">
                <a:solidFill>
                  <a:srgbClr val="008080"/>
                </a:solidFill>
                <a:latin typeface="+mj-lt"/>
                <a:hlinkClick r:id="rId2"/>
              </a:rPr>
              <a:t>3.1 Understanding Multiplicative Relationships </a:t>
            </a:r>
            <a:r>
              <a:rPr lang="en-GB" sz="2200" dirty="0">
                <a:latin typeface="+mj-lt"/>
              </a:rPr>
              <a:t>Core Concept document and its associated Theme Overview document </a:t>
            </a:r>
            <a:r>
              <a:rPr lang="en-GB" sz="2200" dirty="0">
                <a:solidFill>
                  <a:srgbClr val="008080"/>
                </a:solidFill>
                <a:latin typeface="+mj-lt"/>
                <a:hlinkClick r:id="rId3"/>
              </a:rPr>
              <a:t>3 Multiplicative Reasoning</a:t>
            </a:r>
            <a:r>
              <a:rPr lang="en-GB" sz="2200" dirty="0">
                <a:solidFill>
                  <a:srgbClr val="008080"/>
                </a:solidFill>
                <a:latin typeface="+mj-lt"/>
              </a:rPr>
              <a:t>, </a:t>
            </a:r>
            <a:r>
              <a:rPr lang="en-GB" sz="2200" b="0" i="0" dirty="0">
                <a:effectLst/>
              </a:rPr>
              <a:t>both found in the </a:t>
            </a:r>
            <a:r>
              <a:rPr lang="en-GB" sz="2200" b="0" i="0" u="sng" dirty="0">
                <a:solidFill>
                  <a:srgbClr val="1B6AC9"/>
                </a:solidFill>
                <a:effectLst/>
                <a:hlinkClick r:id="rId4"/>
              </a:rPr>
              <a:t>Secondary Mastery Professional Development</a:t>
            </a:r>
            <a:r>
              <a:rPr lang="en-GB" sz="2200" b="0" i="0" dirty="0">
                <a:solidFill>
                  <a:srgbClr val="283C46"/>
                </a:solidFill>
                <a:effectLst/>
              </a:rPr>
              <a:t> </a:t>
            </a:r>
            <a:r>
              <a:rPr lang="en-GB" sz="2200" b="0" i="0" dirty="0">
                <a:effectLst/>
              </a:rPr>
              <a:t>pages</a:t>
            </a:r>
            <a:r>
              <a:rPr lang="en-GB" sz="2200" dirty="0">
                <a:latin typeface="+mj-lt"/>
              </a:rPr>
              <a:t>.</a:t>
            </a:r>
          </a:p>
          <a:p>
            <a:r>
              <a:rPr lang="en-GB" sz="2200" dirty="0">
                <a:latin typeface="+mj-lt"/>
              </a:rPr>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sz="2200" dirty="0">
                <a:latin typeface="+mj-lt"/>
              </a:rPr>
              <a:t>These slides do not fully replicate the Core Concept document, so should be used alongside it. Reference to specific page numbers, and to other useful NCETM resources, can be found in the notes for each slide.</a:t>
            </a:r>
          </a:p>
          <a:p>
            <a:r>
              <a:rPr lang="en-GB" sz="2200" dirty="0">
                <a:latin typeface="+mj-lt"/>
              </a:rPr>
              <a:t>This slide deck is not designed to be a complete PD session, rather it is a selection of resources that you can adapt and use as needed when planning a session with a group of teachers.</a:t>
            </a:r>
          </a:p>
          <a:p>
            <a:endParaRPr lang="en-GB" sz="2200" dirty="0">
              <a:latin typeface="+mj-lt"/>
            </a:endParaRPr>
          </a:p>
          <a:p>
            <a:endParaRPr lang="en-GB" sz="2200" dirty="0">
              <a:latin typeface="+mj-lt"/>
            </a:endParaRPr>
          </a:p>
        </p:txBody>
      </p:sp>
    </p:spTree>
    <p:extLst>
      <p:ext uri="{BB962C8B-B14F-4D97-AF65-F5344CB8AC3E}">
        <p14:creationId xmlns:p14="http://schemas.microsoft.com/office/powerpoint/2010/main" val="1094012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ratio tables as an abstraction of the double number line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5" name="TextBox 4">
            <a:extLst>
              <a:ext uri="{FF2B5EF4-FFF2-40B4-BE49-F238E27FC236}">
                <a16:creationId xmlns:a16="http://schemas.microsoft.com/office/drawing/2014/main" id="{FB71EC4D-1EFD-475F-846D-9F0FED43F9DB}"/>
              </a:ext>
            </a:extLst>
          </p:cNvPr>
          <p:cNvSpPr txBox="1"/>
          <p:nvPr/>
        </p:nvSpPr>
        <p:spPr>
          <a:xfrm>
            <a:off x="263352" y="1556792"/>
            <a:ext cx="5832648" cy="830997"/>
          </a:xfrm>
          <a:prstGeom prst="rect">
            <a:avLst/>
          </a:prstGeom>
          <a:noFill/>
        </p:spPr>
        <p:txBody>
          <a:bodyPr wrap="square">
            <a:spAutoFit/>
          </a:bodyPr>
          <a:lstStyle/>
          <a:p>
            <a:pPr>
              <a:buNone/>
            </a:pPr>
            <a:r>
              <a:rPr lang="en-GB" sz="2400" dirty="0"/>
              <a:t>For a birthday party, Pete buys 8 identical packets of cakes. The total cost is £12. </a:t>
            </a:r>
          </a:p>
        </p:txBody>
      </p:sp>
      <p:pic>
        <p:nvPicPr>
          <p:cNvPr id="7" name="Picture 6">
            <a:extLst>
              <a:ext uri="{FF2B5EF4-FFF2-40B4-BE49-F238E27FC236}">
                <a16:creationId xmlns:a16="http://schemas.microsoft.com/office/drawing/2014/main" id="{E8F2CAFC-3C2A-4FA6-96C9-3E0A183C9230}"/>
              </a:ext>
            </a:extLst>
          </p:cNvPr>
          <p:cNvPicPr>
            <a:picLocks noChangeAspect="1"/>
          </p:cNvPicPr>
          <p:nvPr/>
        </p:nvPicPr>
        <p:blipFill>
          <a:blip r:embed="rId3"/>
          <a:stretch>
            <a:fillRect/>
          </a:stretch>
        </p:blipFill>
        <p:spPr>
          <a:xfrm>
            <a:off x="6357676" y="1325959"/>
            <a:ext cx="5105663" cy="1231964"/>
          </a:xfrm>
          <a:prstGeom prst="rect">
            <a:avLst/>
          </a:prstGeom>
        </p:spPr>
      </p:pic>
      <p:sp>
        <p:nvSpPr>
          <p:cNvPr id="8" name="TextBox 7">
            <a:extLst>
              <a:ext uri="{FF2B5EF4-FFF2-40B4-BE49-F238E27FC236}">
                <a16:creationId xmlns:a16="http://schemas.microsoft.com/office/drawing/2014/main" id="{08D83726-7CEB-48E0-87B6-C070FC96979D}"/>
              </a:ext>
            </a:extLst>
          </p:cNvPr>
          <p:cNvSpPr txBox="1"/>
          <p:nvPr/>
        </p:nvSpPr>
        <p:spPr>
          <a:xfrm>
            <a:off x="279778" y="2557923"/>
            <a:ext cx="11504854" cy="461665"/>
          </a:xfrm>
          <a:prstGeom prst="rect">
            <a:avLst/>
          </a:prstGeom>
          <a:noFill/>
        </p:spPr>
        <p:txBody>
          <a:bodyPr wrap="square">
            <a:spAutoFit/>
          </a:bodyPr>
          <a:lstStyle/>
          <a:p>
            <a:pPr marL="457200" indent="-457200">
              <a:buFont typeface="+mj-lt"/>
              <a:buAutoNum type="alphaLcParenR"/>
            </a:pPr>
            <a:r>
              <a:rPr lang="en-GB" sz="2400" dirty="0"/>
              <a:t>Use the double number line to estimate the cost of 9 packets of cakes.</a:t>
            </a:r>
          </a:p>
        </p:txBody>
      </p:sp>
      <p:sp>
        <p:nvSpPr>
          <p:cNvPr id="12" name="TextBox 11">
            <a:extLst>
              <a:ext uri="{FF2B5EF4-FFF2-40B4-BE49-F238E27FC236}">
                <a16:creationId xmlns:a16="http://schemas.microsoft.com/office/drawing/2014/main" id="{6F06AF2C-82A4-41F5-8BF8-EB6302FC9BEC}"/>
              </a:ext>
            </a:extLst>
          </p:cNvPr>
          <p:cNvSpPr txBox="1"/>
          <p:nvPr/>
        </p:nvSpPr>
        <p:spPr>
          <a:xfrm>
            <a:off x="292986" y="3143555"/>
            <a:ext cx="4506870" cy="1569660"/>
          </a:xfrm>
          <a:prstGeom prst="rect">
            <a:avLst/>
          </a:prstGeom>
          <a:noFill/>
        </p:spPr>
        <p:txBody>
          <a:bodyPr wrap="square">
            <a:spAutoFit/>
          </a:bodyPr>
          <a:lstStyle/>
          <a:p>
            <a:pPr marL="514350" indent="-514350">
              <a:buFont typeface="+mj-lt"/>
              <a:buAutoNum type="alphaLcParenR" startAt="2"/>
            </a:pPr>
            <a:r>
              <a:rPr lang="en-GB" sz="2400" dirty="0"/>
              <a:t>Which of these ratio tables could be used to calculate the cost of 9 packets of cakes?</a:t>
            </a:r>
          </a:p>
        </p:txBody>
      </p:sp>
      <p:grpSp>
        <p:nvGrpSpPr>
          <p:cNvPr id="25" name="Group 24">
            <a:extLst>
              <a:ext uri="{FF2B5EF4-FFF2-40B4-BE49-F238E27FC236}">
                <a16:creationId xmlns:a16="http://schemas.microsoft.com/office/drawing/2014/main" id="{6CB63329-6329-416C-A844-5004E125CCC4}"/>
              </a:ext>
            </a:extLst>
          </p:cNvPr>
          <p:cNvGrpSpPr/>
          <p:nvPr/>
        </p:nvGrpSpPr>
        <p:grpSpPr>
          <a:xfrm>
            <a:off x="4759117" y="3013797"/>
            <a:ext cx="3305638" cy="3273456"/>
            <a:chOff x="6894818" y="3386909"/>
            <a:chExt cx="3305638" cy="3273456"/>
          </a:xfrm>
        </p:grpSpPr>
        <p:sp>
          <p:nvSpPr>
            <p:cNvPr id="13" name="Rectangle 12">
              <a:extLst>
                <a:ext uri="{FF2B5EF4-FFF2-40B4-BE49-F238E27FC236}">
                  <a16:creationId xmlns:a16="http://schemas.microsoft.com/office/drawing/2014/main" id="{D1285C21-76F8-4C46-B8E4-60BD3D176C9D}"/>
                </a:ext>
              </a:extLst>
            </p:cNvPr>
            <p:cNvSpPr/>
            <p:nvPr/>
          </p:nvSpPr>
          <p:spPr>
            <a:xfrm>
              <a:off x="7824192" y="4300078"/>
              <a:ext cx="720000" cy="72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12</a:t>
              </a:r>
            </a:p>
          </p:txBody>
        </p:sp>
        <p:sp>
          <p:nvSpPr>
            <p:cNvPr id="14" name="Rectangle 13">
              <a:extLst>
                <a:ext uri="{FF2B5EF4-FFF2-40B4-BE49-F238E27FC236}">
                  <a16:creationId xmlns:a16="http://schemas.microsoft.com/office/drawing/2014/main" id="{2FB978EA-8810-413F-B3C6-6253B904FDEC}"/>
                </a:ext>
              </a:extLst>
            </p:cNvPr>
            <p:cNvSpPr/>
            <p:nvPr/>
          </p:nvSpPr>
          <p:spPr>
            <a:xfrm>
              <a:off x="8551164" y="4300078"/>
              <a:ext cx="720000" cy="72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a:t>
              </a:r>
            </a:p>
          </p:txBody>
        </p:sp>
        <p:sp>
          <p:nvSpPr>
            <p:cNvPr id="15" name="Rectangle 14">
              <a:extLst>
                <a:ext uri="{FF2B5EF4-FFF2-40B4-BE49-F238E27FC236}">
                  <a16:creationId xmlns:a16="http://schemas.microsoft.com/office/drawing/2014/main" id="{1C569A8A-FBB1-4441-AA2E-3CC7DB3D1AF4}"/>
                </a:ext>
              </a:extLst>
            </p:cNvPr>
            <p:cNvSpPr/>
            <p:nvPr/>
          </p:nvSpPr>
          <p:spPr>
            <a:xfrm>
              <a:off x="7824192" y="5020078"/>
              <a:ext cx="720000" cy="72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8</a:t>
              </a:r>
            </a:p>
          </p:txBody>
        </p:sp>
        <p:sp>
          <p:nvSpPr>
            <p:cNvPr id="16" name="Rectangle 15">
              <a:extLst>
                <a:ext uri="{FF2B5EF4-FFF2-40B4-BE49-F238E27FC236}">
                  <a16:creationId xmlns:a16="http://schemas.microsoft.com/office/drawing/2014/main" id="{33F2795D-1289-4F57-9A2F-6A1213E67878}"/>
                </a:ext>
              </a:extLst>
            </p:cNvPr>
            <p:cNvSpPr/>
            <p:nvPr/>
          </p:nvSpPr>
          <p:spPr>
            <a:xfrm>
              <a:off x="8551164" y="5020078"/>
              <a:ext cx="720000" cy="72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9</a:t>
              </a:r>
            </a:p>
          </p:txBody>
        </p:sp>
        <p:sp>
          <p:nvSpPr>
            <p:cNvPr id="17" name="Arrow: Circular 16">
              <a:extLst>
                <a:ext uri="{FF2B5EF4-FFF2-40B4-BE49-F238E27FC236}">
                  <a16:creationId xmlns:a16="http://schemas.microsoft.com/office/drawing/2014/main" id="{7FCE207D-382E-43F5-863C-2EBD7D0FD2BC}"/>
                </a:ext>
              </a:extLst>
            </p:cNvPr>
            <p:cNvSpPr/>
            <p:nvPr/>
          </p:nvSpPr>
          <p:spPr>
            <a:xfrm>
              <a:off x="8119116" y="3891552"/>
              <a:ext cx="864096" cy="719999"/>
            </a:xfrm>
            <a:prstGeom prst="circularArrow">
              <a:avLst>
                <a:gd name="adj1" fmla="val 10536"/>
                <a:gd name="adj2" fmla="val 1142319"/>
                <a:gd name="adj3" fmla="val 20457683"/>
                <a:gd name="adj4" fmla="val 10800000"/>
                <a:gd name="adj5" fmla="val 12500"/>
              </a:avLst>
            </a:prstGeom>
            <a:solidFill>
              <a:srgbClr val="FFD85B"/>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Arrow: Circular 17">
              <a:extLst>
                <a:ext uri="{FF2B5EF4-FFF2-40B4-BE49-F238E27FC236}">
                  <a16:creationId xmlns:a16="http://schemas.microsoft.com/office/drawing/2014/main" id="{D38BF47F-82A6-4269-8991-8596DA02DD86}"/>
                </a:ext>
              </a:extLst>
            </p:cNvPr>
            <p:cNvSpPr/>
            <p:nvPr/>
          </p:nvSpPr>
          <p:spPr>
            <a:xfrm rot="5400000">
              <a:off x="8868971" y="4660078"/>
              <a:ext cx="864096" cy="719999"/>
            </a:xfrm>
            <a:prstGeom prst="circularArrow">
              <a:avLst>
                <a:gd name="adj1" fmla="val 10536"/>
                <a:gd name="adj2" fmla="val 1142319"/>
                <a:gd name="adj3" fmla="val 20457683"/>
                <a:gd name="adj4" fmla="val 10800000"/>
                <a:gd name="adj5" fmla="val 12500"/>
              </a:avLst>
            </a:prstGeom>
            <a:solidFill>
              <a:srgbClr val="FFD85B"/>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Arrow: Circular 18">
              <a:extLst>
                <a:ext uri="{FF2B5EF4-FFF2-40B4-BE49-F238E27FC236}">
                  <a16:creationId xmlns:a16="http://schemas.microsoft.com/office/drawing/2014/main" id="{17A2A9AA-EC2F-463F-84C8-8C0F864E9B30}"/>
                </a:ext>
              </a:extLst>
            </p:cNvPr>
            <p:cNvSpPr/>
            <p:nvPr/>
          </p:nvSpPr>
          <p:spPr>
            <a:xfrm rot="10800000" flipH="1">
              <a:off x="8099927" y="5418646"/>
              <a:ext cx="864096" cy="719999"/>
            </a:xfrm>
            <a:prstGeom prst="circularArrow">
              <a:avLst>
                <a:gd name="adj1" fmla="val 10536"/>
                <a:gd name="adj2" fmla="val 1142319"/>
                <a:gd name="adj3" fmla="val 20457683"/>
                <a:gd name="adj4" fmla="val 10800000"/>
                <a:gd name="adj5" fmla="val 12500"/>
              </a:avLst>
            </a:prstGeom>
            <a:solidFill>
              <a:srgbClr val="FFD85B"/>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Arrow: Circular 19">
              <a:extLst>
                <a:ext uri="{FF2B5EF4-FFF2-40B4-BE49-F238E27FC236}">
                  <a16:creationId xmlns:a16="http://schemas.microsoft.com/office/drawing/2014/main" id="{CB2A5217-9221-49EC-A115-AE49884F9278}"/>
                </a:ext>
              </a:extLst>
            </p:cNvPr>
            <p:cNvSpPr/>
            <p:nvPr/>
          </p:nvSpPr>
          <p:spPr>
            <a:xfrm rot="5400000" flipV="1">
              <a:off x="7359269" y="4659893"/>
              <a:ext cx="864096" cy="719999"/>
            </a:xfrm>
            <a:prstGeom prst="circularArrow">
              <a:avLst>
                <a:gd name="adj1" fmla="val 10536"/>
                <a:gd name="adj2" fmla="val 1142319"/>
                <a:gd name="adj3" fmla="val 20457683"/>
                <a:gd name="adj4" fmla="val 10800000"/>
                <a:gd name="adj5" fmla="val 12500"/>
              </a:avLst>
            </a:prstGeom>
            <a:solidFill>
              <a:srgbClr val="FFD85B"/>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49A6E96-AB1A-4126-BB9F-478DBEA5CDCB}"/>
                    </a:ext>
                  </a:extLst>
                </p:cNvPr>
                <p:cNvSpPr txBox="1"/>
                <p:nvPr/>
              </p:nvSpPr>
              <p:spPr>
                <a:xfrm>
                  <a:off x="8241821" y="3386909"/>
                  <a:ext cx="547650" cy="55496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sz="1600" i="1" smtClean="0">
                            <a:latin typeface="Cambria Math" panose="02040503050406030204" pitchFamily="18" charset="0"/>
                            <a:ea typeface="Cambria Math" panose="02040503050406030204" pitchFamily="18" charset="0"/>
                          </a:rPr>
                          <m:t>×</m:t>
                        </m:r>
                        <m:f>
                          <m:fPr>
                            <m:ctrlPr>
                              <a:rPr lang="en-GB" sz="1600" i="1" smtClean="0">
                                <a:latin typeface="Cambria Math" panose="02040503050406030204" pitchFamily="18" charset="0"/>
                                <a:ea typeface="Cambria Math" panose="02040503050406030204" pitchFamily="18" charset="0"/>
                              </a:rPr>
                            </m:ctrlPr>
                          </m:fPr>
                          <m:num>
                            <m:r>
                              <a:rPr lang="en-GB" sz="1600" b="0" i="1" smtClean="0">
                                <a:latin typeface="Cambria Math" panose="02040503050406030204" pitchFamily="18" charset="0"/>
                                <a:ea typeface="Cambria Math" panose="02040503050406030204" pitchFamily="18" charset="0"/>
                              </a:rPr>
                              <m:t>9</m:t>
                            </m:r>
                          </m:num>
                          <m:den>
                            <m:r>
                              <a:rPr lang="en-GB" sz="1600" b="0" i="1" smtClean="0">
                                <a:latin typeface="Cambria Math" panose="02040503050406030204" pitchFamily="18" charset="0"/>
                                <a:ea typeface="Cambria Math" panose="02040503050406030204" pitchFamily="18" charset="0"/>
                              </a:rPr>
                              <m:t>8</m:t>
                            </m:r>
                          </m:den>
                        </m:f>
                      </m:oMath>
                    </m:oMathPara>
                  </a14:m>
                  <a:endParaRPr lang="en-GB" sz="1600" dirty="0"/>
                </a:p>
              </p:txBody>
            </p:sp>
          </mc:Choice>
          <mc:Fallback xmlns="">
            <p:sp>
              <p:nvSpPr>
                <p:cNvPr id="21" name="TextBox 20">
                  <a:extLst>
                    <a:ext uri="{FF2B5EF4-FFF2-40B4-BE49-F238E27FC236}">
                      <a16:creationId xmlns:a16="http://schemas.microsoft.com/office/drawing/2014/main" id="{E49A6E96-AB1A-4126-BB9F-478DBEA5CDCB}"/>
                    </a:ext>
                  </a:extLst>
                </p:cNvPr>
                <p:cNvSpPr txBox="1">
                  <a:spLocks noRot="1" noChangeAspect="1" noMove="1" noResize="1" noEditPoints="1" noAdjustHandles="1" noChangeArrowheads="1" noChangeShapeType="1" noTextEdit="1"/>
                </p:cNvSpPr>
                <p:nvPr/>
              </p:nvSpPr>
              <p:spPr>
                <a:xfrm>
                  <a:off x="8241821" y="3386909"/>
                  <a:ext cx="547650" cy="55496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60C8DAD-C1A1-4944-965E-F8B0A6A404E3}"/>
                    </a:ext>
                  </a:extLst>
                </p:cNvPr>
                <p:cNvSpPr txBox="1"/>
                <p:nvPr/>
              </p:nvSpPr>
              <p:spPr>
                <a:xfrm>
                  <a:off x="9538993" y="4732600"/>
                  <a:ext cx="661463" cy="574581"/>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sz="1600" i="1" smtClean="0">
                            <a:latin typeface="Cambria Math" panose="02040503050406030204" pitchFamily="18" charset="0"/>
                            <a:ea typeface="Cambria Math" panose="02040503050406030204" pitchFamily="18" charset="0"/>
                          </a:rPr>
                          <m:t>×</m:t>
                        </m:r>
                        <m:f>
                          <m:fPr>
                            <m:ctrlPr>
                              <a:rPr lang="en-GB" sz="1600" i="1" smtClean="0">
                                <a:latin typeface="Cambria Math" panose="02040503050406030204" pitchFamily="18" charset="0"/>
                                <a:ea typeface="Cambria Math" panose="02040503050406030204" pitchFamily="18" charset="0"/>
                              </a:rPr>
                            </m:ctrlPr>
                          </m:fPr>
                          <m:num>
                            <m:r>
                              <a:rPr lang="en-GB" sz="1600" b="0" i="1" smtClean="0">
                                <a:latin typeface="Cambria Math" panose="02040503050406030204" pitchFamily="18" charset="0"/>
                                <a:ea typeface="Cambria Math" panose="02040503050406030204" pitchFamily="18" charset="0"/>
                              </a:rPr>
                              <m:t>8</m:t>
                            </m:r>
                          </m:num>
                          <m:den>
                            <m:r>
                              <a:rPr lang="en-GB" sz="1600" b="0" i="1" smtClean="0">
                                <a:latin typeface="Cambria Math" panose="02040503050406030204" pitchFamily="18" charset="0"/>
                                <a:ea typeface="Cambria Math" panose="02040503050406030204" pitchFamily="18" charset="0"/>
                              </a:rPr>
                              <m:t>12</m:t>
                            </m:r>
                          </m:den>
                        </m:f>
                      </m:oMath>
                    </m:oMathPara>
                  </a14:m>
                  <a:endParaRPr lang="en-GB" sz="1600" dirty="0"/>
                </a:p>
              </p:txBody>
            </p:sp>
          </mc:Choice>
          <mc:Fallback xmlns="">
            <p:sp>
              <p:nvSpPr>
                <p:cNvPr id="22" name="TextBox 21">
                  <a:extLst>
                    <a:ext uri="{FF2B5EF4-FFF2-40B4-BE49-F238E27FC236}">
                      <a16:creationId xmlns:a16="http://schemas.microsoft.com/office/drawing/2014/main" id="{260C8DAD-C1A1-4944-965E-F8B0A6A404E3}"/>
                    </a:ext>
                  </a:extLst>
                </p:cNvPr>
                <p:cNvSpPr txBox="1">
                  <a:spLocks noRot="1" noChangeAspect="1" noMove="1" noResize="1" noEditPoints="1" noAdjustHandles="1" noChangeArrowheads="1" noChangeShapeType="1" noTextEdit="1"/>
                </p:cNvSpPr>
                <p:nvPr/>
              </p:nvSpPr>
              <p:spPr>
                <a:xfrm>
                  <a:off x="9538993" y="4732600"/>
                  <a:ext cx="661463" cy="57458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4B3CBE6-15F2-4BBC-8A5E-02A077E2A127}"/>
                    </a:ext>
                  </a:extLst>
                </p:cNvPr>
                <p:cNvSpPr txBox="1"/>
                <p:nvPr/>
              </p:nvSpPr>
              <p:spPr>
                <a:xfrm>
                  <a:off x="6894818" y="4732601"/>
                  <a:ext cx="661463" cy="574581"/>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sz="1600" i="1" smtClean="0">
                            <a:latin typeface="Cambria Math" panose="02040503050406030204" pitchFamily="18" charset="0"/>
                            <a:ea typeface="Cambria Math" panose="02040503050406030204" pitchFamily="18" charset="0"/>
                          </a:rPr>
                          <m:t>×</m:t>
                        </m:r>
                        <m:f>
                          <m:fPr>
                            <m:ctrlPr>
                              <a:rPr lang="en-GB" sz="1600" i="1" smtClean="0">
                                <a:latin typeface="Cambria Math" panose="02040503050406030204" pitchFamily="18" charset="0"/>
                                <a:ea typeface="Cambria Math" panose="02040503050406030204" pitchFamily="18" charset="0"/>
                              </a:rPr>
                            </m:ctrlPr>
                          </m:fPr>
                          <m:num>
                            <m:r>
                              <a:rPr lang="en-GB" sz="1600" b="0" i="1" smtClean="0">
                                <a:latin typeface="Cambria Math" panose="02040503050406030204" pitchFamily="18" charset="0"/>
                                <a:ea typeface="Cambria Math" panose="02040503050406030204" pitchFamily="18" charset="0"/>
                              </a:rPr>
                              <m:t>8</m:t>
                            </m:r>
                          </m:num>
                          <m:den>
                            <m:r>
                              <a:rPr lang="en-GB" sz="1600" b="0" i="1" smtClean="0">
                                <a:latin typeface="Cambria Math" panose="02040503050406030204" pitchFamily="18" charset="0"/>
                                <a:ea typeface="Cambria Math" panose="02040503050406030204" pitchFamily="18" charset="0"/>
                              </a:rPr>
                              <m:t>12</m:t>
                            </m:r>
                          </m:den>
                        </m:f>
                      </m:oMath>
                    </m:oMathPara>
                  </a14:m>
                  <a:endParaRPr lang="en-GB" sz="1600" dirty="0"/>
                </a:p>
              </p:txBody>
            </p:sp>
          </mc:Choice>
          <mc:Fallback xmlns="">
            <p:sp>
              <p:nvSpPr>
                <p:cNvPr id="23" name="TextBox 22">
                  <a:extLst>
                    <a:ext uri="{FF2B5EF4-FFF2-40B4-BE49-F238E27FC236}">
                      <a16:creationId xmlns:a16="http://schemas.microsoft.com/office/drawing/2014/main" id="{94B3CBE6-15F2-4BBC-8A5E-02A077E2A127}"/>
                    </a:ext>
                  </a:extLst>
                </p:cNvPr>
                <p:cNvSpPr txBox="1">
                  <a:spLocks noRot="1" noChangeAspect="1" noMove="1" noResize="1" noEditPoints="1" noAdjustHandles="1" noChangeArrowheads="1" noChangeShapeType="1" noTextEdit="1"/>
                </p:cNvSpPr>
                <p:nvPr/>
              </p:nvSpPr>
              <p:spPr>
                <a:xfrm>
                  <a:off x="6894818" y="4732601"/>
                  <a:ext cx="661463" cy="574581"/>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243BBC8-F4B8-462E-A670-BB30CF6B5B41}"/>
                    </a:ext>
                  </a:extLst>
                </p:cNvPr>
                <p:cNvSpPr txBox="1"/>
                <p:nvPr/>
              </p:nvSpPr>
              <p:spPr>
                <a:xfrm>
                  <a:off x="8270367" y="6105405"/>
                  <a:ext cx="547650" cy="55496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sz="1600" i="1" smtClean="0">
                            <a:latin typeface="Cambria Math" panose="02040503050406030204" pitchFamily="18" charset="0"/>
                            <a:ea typeface="Cambria Math" panose="02040503050406030204" pitchFamily="18" charset="0"/>
                          </a:rPr>
                          <m:t>×</m:t>
                        </m:r>
                        <m:f>
                          <m:fPr>
                            <m:ctrlPr>
                              <a:rPr lang="en-GB" sz="1600" i="1" smtClean="0">
                                <a:latin typeface="Cambria Math" panose="02040503050406030204" pitchFamily="18" charset="0"/>
                                <a:ea typeface="Cambria Math" panose="02040503050406030204" pitchFamily="18" charset="0"/>
                              </a:rPr>
                            </m:ctrlPr>
                          </m:fPr>
                          <m:num>
                            <m:r>
                              <a:rPr lang="en-GB" sz="1600" b="0" i="1" smtClean="0">
                                <a:latin typeface="Cambria Math" panose="02040503050406030204" pitchFamily="18" charset="0"/>
                                <a:ea typeface="Cambria Math" panose="02040503050406030204" pitchFamily="18" charset="0"/>
                              </a:rPr>
                              <m:t>9</m:t>
                            </m:r>
                          </m:num>
                          <m:den>
                            <m:r>
                              <a:rPr lang="en-GB" sz="1600" b="0" i="1" smtClean="0">
                                <a:latin typeface="Cambria Math" panose="02040503050406030204" pitchFamily="18" charset="0"/>
                                <a:ea typeface="Cambria Math" panose="02040503050406030204" pitchFamily="18" charset="0"/>
                              </a:rPr>
                              <m:t>8</m:t>
                            </m:r>
                          </m:den>
                        </m:f>
                      </m:oMath>
                    </m:oMathPara>
                  </a14:m>
                  <a:endParaRPr lang="en-GB" sz="1600" dirty="0"/>
                </a:p>
              </p:txBody>
            </p:sp>
          </mc:Choice>
          <mc:Fallback xmlns="">
            <p:sp>
              <p:nvSpPr>
                <p:cNvPr id="24" name="TextBox 23">
                  <a:extLst>
                    <a:ext uri="{FF2B5EF4-FFF2-40B4-BE49-F238E27FC236}">
                      <a16:creationId xmlns:a16="http://schemas.microsoft.com/office/drawing/2014/main" id="{A243BBC8-F4B8-462E-A670-BB30CF6B5B41}"/>
                    </a:ext>
                  </a:extLst>
                </p:cNvPr>
                <p:cNvSpPr txBox="1">
                  <a:spLocks noRot="1" noChangeAspect="1" noMove="1" noResize="1" noEditPoints="1" noAdjustHandles="1" noChangeArrowheads="1" noChangeShapeType="1" noTextEdit="1"/>
                </p:cNvSpPr>
                <p:nvPr/>
              </p:nvSpPr>
              <p:spPr>
                <a:xfrm>
                  <a:off x="8270367" y="6105405"/>
                  <a:ext cx="547650" cy="554960"/>
                </a:xfrm>
                <a:prstGeom prst="rect">
                  <a:avLst/>
                </a:prstGeom>
                <a:blipFill>
                  <a:blip r:embed="rId7"/>
                  <a:stretch>
                    <a:fillRect/>
                  </a:stretch>
                </a:blipFill>
              </p:spPr>
              <p:txBody>
                <a:bodyPr/>
                <a:lstStyle/>
                <a:p>
                  <a:r>
                    <a:rPr lang="en-GB">
                      <a:noFill/>
                    </a:rPr>
                    <a:t> </a:t>
                  </a:r>
                </a:p>
              </p:txBody>
            </p:sp>
          </mc:Fallback>
        </mc:AlternateContent>
      </p:grpSp>
      <p:grpSp>
        <p:nvGrpSpPr>
          <p:cNvPr id="27" name="Group 26">
            <a:extLst>
              <a:ext uri="{FF2B5EF4-FFF2-40B4-BE49-F238E27FC236}">
                <a16:creationId xmlns:a16="http://schemas.microsoft.com/office/drawing/2014/main" id="{5D42B637-4AF6-4B70-9083-5756C8E3681F}"/>
              </a:ext>
            </a:extLst>
          </p:cNvPr>
          <p:cNvGrpSpPr/>
          <p:nvPr/>
        </p:nvGrpSpPr>
        <p:grpSpPr>
          <a:xfrm>
            <a:off x="8324033" y="3010851"/>
            <a:ext cx="3305638" cy="3271853"/>
            <a:chOff x="6894818" y="3386909"/>
            <a:chExt cx="3305638" cy="3271853"/>
          </a:xfrm>
        </p:grpSpPr>
        <p:sp>
          <p:nvSpPr>
            <p:cNvPr id="28" name="Rectangle 27">
              <a:extLst>
                <a:ext uri="{FF2B5EF4-FFF2-40B4-BE49-F238E27FC236}">
                  <a16:creationId xmlns:a16="http://schemas.microsoft.com/office/drawing/2014/main" id="{5BA08377-1A25-4C2E-8096-8DA8E96E150C}"/>
                </a:ext>
              </a:extLst>
            </p:cNvPr>
            <p:cNvSpPr/>
            <p:nvPr/>
          </p:nvSpPr>
          <p:spPr>
            <a:xfrm>
              <a:off x="7824192" y="4300078"/>
              <a:ext cx="720000" cy="72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12</a:t>
              </a:r>
            </a:p>
          </p:txBody>
        </p:sp>
        <p:sp>
          <p:nvSpPr>
            <p:cNvPr id="29" name="Rectangle 28">
              <a:extLst>
                <a:ext uri="{FF2B5EF4-FFF2-40B4-BE49-F238E27FC236}">
                  <a16:creationId xmlns:a16="http://schemas.microsoft.com/office/drawing/2014/main" id="{D8713B96-DED7-4844-845E-802519FEA9DF}"/>
                </a:ext>
              </a:extLst>
            </p:cNvPr>
            <p:cNvSpPr/>
            <p:nvPr/>
          </p:nvSpPr>
          <p:spPr>
            <a:xfrm>
              <a:off x="8551164" y="4300078"/>
              <a:ext cx="720000" cy="72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9</a:t>
              </a:r>
            </a:p>
          </p:txBody>
        </p:sp>
        <p:sp>
          <p:nvSpPr>
            <p:cNvPr id="30" name="Rectangle 29">
              <a:extLst>
                <a:ext uri="{FF2B5EF4-FFF2-40B4-BE49-F238E27FC236}">
                  <a16:creationId xmlns:a16="http://schemas.microsoft.com/office/drawing/2014/main" id="{CE11E886-C0F9-4FB0-ACE8-454910A4F8C3}"/>
                </a:ext>
              </a:extLst>
            </p:cNvPr>
            <p:cNvSpPr/>
            <p:nvPr/>
          </p:nvSpPr>
          <p:spPr>
            <a:xfrm>
              <a:off x="7824192" y="5020078"/>
              <a:ext cx="720000" cy="72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8</a:t>
              </a:r>
            </a:p>
          </p:txBody>
        </p:sp>
        <p:sp>
          <p:nvSpPr>
            <p:cNvPr id="31" name="Rectangle 30">
              <a:extLst>
                <a:ext uri="{FF2B5EF4-FFF2-40B4-BE49-F238E27FC236}">
                  <a16:creationId xmlns:a16="http://schemas.microsoft.com/office/drawing/2014/main" id="{759B5E16-A6F5-486A-8588-C21E0FE217D5}"/>
                </a:ext>
              </a:extLst>
            </p:cNvPr>
            <p:cNvSpPr/>
            <p:nvPr/>
          </p:nvSpPr>
          <p:spPr>
            <a:xfrm>
              <a:off x="8551164" y="5020078"/>
              <a:ext cx="720000" cy="72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a:t>
              </a:r>
            </a:p>
          </p:txBody>
        </p:sp>
        <p:sp>
          <p:nvSpPr>
            <p:cNvPr id="32" name="Arrow: Circular 31">
              <a:extLst>
                <a:ext uri="{FF2B5EF4-FFF2-40B4-BE49-F238E27FC236}">
                  <a16:creationId xmlns:a16="http://schemas.microsoft.com/office/drawing/2014/main" id="{FC98A242-4D08-412D-9A4B-2693D02355F8}"/>
                </a:ext>
              </a:extLst>
            </p:cNvPr>
            <p:cNvSpPr/>
            <p:nvPr/>
          </p:nvSpPr>
          <p:spPr>
            <a:xfrm>
              <a:off x="8119116" y="3891552"/>
              <a:ext cx="864096" cy="719999"/>
            </a:xfrm>
            <a:prstGeom prst="circularArrow">
              <a:avLst>
                <a:gd name="adj1" fmla="val 10536"/>
                <a:gd name="adj2" fmla="val 1142319"/>
                <a:gd name="adj3" fmla="val 20457683"/>
                <a:gd name="adj4" fmla="val 10800000"/>
                <a:gd name="adj5" fmla="val 12500"/>
              </a:avLst>
            </a:prstGeom>
            <a:solidFill>
              <a:srgbClr val="92D050"/>
            </a:solidFill>
            <a:ln>
              <a:solidFill>
                <a:srgbClr val="70A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Arrow: Circular 32">
              <a:extLst>
                <a:ext uri="{FF2B5EF4-FFF2-40B4-BE49-F238E27FC236}">
                  <a16:creationId xmlns:a16="http://schemas.microsoft.com/office/drawing/2014/main" id="{E1A4D577-3BBD-43ED-ABD1-1E4ECA71E7C3}"/>
                </a:ext>
              </a:extLst>
            </p:cNvPr>
            <p:cNvSpPr/>
            <p:nvPr/>
          </p:nvSpPr>
          <p:spPr>
            <a:xfrm rot="5400000">
              <a:off x="8868971" y="4660078"/>
              <a:ext cx="864096" cy="719999"/>
            </a:xfrm>
            <a:prstGeom prst="circularArrow">
              <a:avLst>
                <a:gd name="adj1" fmla="val 10536"/>
                <a:gd name="adj2" fmla="val 1142319"/>
                <a:gd name="adj3" fmla="val 20457683"/>
                <a:gd name="adj4" fmla="val 10800000"/>
                <a:gd name="adj5" fmla="val 12500"/>
              </a:avLst>
            </a:prstGeom>
            <a:solidFill>
              <a:srgbClr val="92D050"/>
            </a:solidFill>
            <a:ln>
              <a:solidFill>
                <a:srgbClr val="70A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Arrow: Circular 33">
              <a:extLst>
                <a:ext uri="{FF2B5EF4-FFF2-40B4-BE49-F238E27FC236}">
                  <a16:creationId xmlns:a16="http://schemas.microsoft.com/office/drawing/2014/main" id="{851CE612-DBBB-437B-9DDC-EAB5C4EAFD8C}"/>
                </a:ext>
              </a:extLst>
            </p:cNvPr>
            <p:cNvSpPr/>
            <p:nvPr/>
          </p:nvSpPr>
          <p:spPr>
            <a:xfrm rot="10800000" flipH="1">
              <a:off x="8099927" y="5418646"/>
              <a:ext cx="864096" cy="719999"/>
            </a:xfrm>
            <a:prstGeom prst="circularArrow">
              <a:avLst>
                <a:gd name="adj1" fmla="val 10536"/>
                <a:gd name="adj2" fmla="val 1142319"/>
                <a:gd name="adj3" fmla="val 20457683"/>
                <a:gd name="adj4" fmla="val 10800000"/>
                <a:gd name="adj5" fmla="val 12500"/>
              </a:avLst>
            </a:prstGeom>
            <a:solidFill>
              <a:srgbClr val="92D050"/>
            </a:solidFill>
            <a:ln>
              <a:solidFill>
                <a:srgbClr val="70A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Arrow: Circular 34">
              <a:extLst>
                <a:ext uri="{FF2B5EF4-FFF2-40B4-BE49-F238E27FC236}">
                  <a16:creationId xmlns:a16="http://schemas.microsoft.com/office/drawing/2014/main" id="{087F1A7E-B35C-4E97-B0BF-225B1CD4DAB3}"/>
                </a:ext>
              </a:extLst>
            </p:cNvPr>
            <p:cNvSpPr/>
            <p:nvPr/>
          </p:nvSpPr>
          <p:spPr>
            <a:xfrm rot="5400000" flipV="1">
              <a:off x="7359269" y="4659893"/>
              <a:ext cx="864096" cy="719999"/>
            </a:xfrm>
            <a:prstGeom prst="circularArrow">
              <a:avLst>
                <a:gd name="adj1" fmla="val 10536"/>
                <a:gd name="adj2" fmla="val 1142319"/>
                <a:gd name="adj3" fmla="val 20457683"/>
                <a:gd name="adj4" fmla="val 10800000"/>
                <a:gd name="adj5" fmla="val 12500"/>
              </a:avLst>
            </a:prstGeom>
            <a:solidFill>
              <a:srgbClr val="92D050"/>
            </a:solidFill>
            <a:ln>
              <a:solidFill>
                <a:srgbClr val="70A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B53AF3C6-E925-4656-B604-3564DDCC37CA}"/>
                    </a:ext>
                  </a:extLst>
                </p:cNvPr>
                <p:cNvSpPr txBox="1"/>
                <p:nvPr/>
              </p:nvSpPr>
              <p:spPr>
                <a:xfrm>
                  <a:off x="8241821" y="3386909"/>
                  <a:ext cx="661463" cy="553357"/>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sz="1600" i="1" smtClean="0">
                            <a:latin typeface="Cambria Math" panose="02040503050406030204" pitchFamily="18" charset="0"/>
                            <a:ea typeface="Cambria Math" panose="02040503050406030204" pitchFamily="18" charset="0"/>
                          </a:rPr>
                          <m:t>×</m:t>
                        </m:r>
                        <m:f>
                          <m:fPr>
                            <m:ctrlPr>
                              <a:rPr lang="en-GB" sz="1600" i="1" smtClean="0">
                                <a:latin typeface="Cambria Math" panose="02040503050406030204" pitchFamily="18" charset="0"/>
                                <a:ea typeface="Cambria Math" panose="02040503050406030204" pitchFamily="18" charset="0"/>
                              </a:rPr>
                            </m:ctrlPr>
                          </m:fPr>
                          <m:num>
                            <m:r>
                              <a:rPr lang="en-GB" sz="1600" b="0" i="1" smtClean="0">
                                <a:latin typeface="Cambria Math" panose="02040503050406030204" pitchFamily="18" charset="0"/>
                                <a:ea typeface="Cambria Math" panose="02040503050406030204" pitchFamily="18" charset="0"/>
                              </a:rPr>
                              <m:t>9</m:t>
                            </m:r>
                          </m:num>
                          <m:den>
                            <m:r>
                              <a:rPr lang="en-GB" sz="1600" b="0" i="1" smtClean="0">
                                <a:latin typeface="Cambria Math" panose="02040503050406030204" pitchFamily="18" charset="0"/>
                                <a:ea typeface="Cambria Math" panose="02040503050406030204" pitchFamily="18" charset="0"/>
                              </a:rPr>
                              <m:t>12</m:t>
                            </m:r>
                          </m:den>
                        </m:f>
                      </m:oMath>
                    </m:oMathPara>
                  </a14:m>
                  <a:endParaRPr lang="en-GB" sz="1600" dirty="0"/>
                </a:p>
              </p:txBody>
            </p:sp>
          </mc:Choice>
          <mc:Fallback xmlns="">
            <p:sp>
              <p:nvSpPr>
                <p:cNvPr id="36" name="TextBox 35">
                  <a:extLst>
                    <a:ext uri="{FF2B5EF4-FFF2-40B4-BE49-F238E27FC236}">
                      <a16:creationId xmlns:a16="http://schemas.microsoft.com/office/drawing/2014/main" id="{B53AF3C6-E925-4656-B604-3564DDCC37CA}"/>
                    </a:ext>
                  </a:extLst>
                </p:cNvPr>
                <p:cNvSpPr txBox="1">
                  <a:spLocks noRot="1" noChangeAspect="1" noMove="1" noResize="1" noEditPoints="1" noAdjustHandles="1" noChangeArrowheads="1" noChangeShapeType="1" noTextEdit="1"/>
                </p:cNvSpPr>
                <p:nvPr/>
              </p:nvSpPr>
              <p:spPr>
                <a:xfrm>
                  <a:off x="8241821" y="3386909"/>
                  <a:ext cx="661463" cy="55335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04E10E8-5E3D-4296-AB19-199CC985B022}"/>
                    </a:ext>
                  </a:extLst>
                </p:cNvPr>
                <p:cNvSpPr txBox="1"/>
                <p:nvPr/>
              </p:nvSpPr>
              <p:spPr>
                <a:xfrm>
                  <a:off x="9538993" y="4732600"/>
                  <a:ext cx="661463" cy="574581"/>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sz="1600" i="1" smtClean="0">
                            <a:latin typeface="Cambria Math" panose="02040503050406030204" pitchFamily="18" charset="0"/>
                            <a:ea typeface="Cambria Math" panose="02040503050406030204" pitchFamily="18" charset="0"/>
                          </a:rPr>
                          <m:t>×</m:t>
                        </m:r>
                        <m:f>
                          <m:fPr>
                            <m:ctrlPr>
                              <a:rPr lang="en-GB" sz="1600" i="1" smtClean="0">
                                <a:latin typeface="Cambria Math" panose="02040503050406030204" pitchFamily="18" charset="0"/>
                                <a:ea typeface="Cambria Math" panose="02040503050406030204" pitchFamily="18" charset="0"/>
                              </a:rPr>
                            </m:ctrlPr>
                          </m:fPr>
                          <m:num>
                            <m:r>
                              <a:rPr lang="en-GB" sz="1600" b="0" i="1" smtClean="0">
                                <a:latin typeface="Cambria Math" panose="02040503050406030204" pitchFamily="18" charset="0"/>
                                <a:ea typeface="Cambria Math" panose="02040503050406030204" pitchFamily="18" charset="0"/>
                              </a:rPr>
                              <m:t>8</m:t>
                            </m:r>
                          </m:num>
                          <m:den>
                            <m:r>
                              <a:rPr lang="en-GB" sz="1600" b="0" i="1" smtClean="0">
                                <a:latin typeface="Cambria Math" panose="02040503050406030204" pitchFamily="18" charset="0"/>
                                <a:ea typeface="Cambria Math" panose="02040503050406030204" pitchFamily="18" charset="0"/>
                              </a:rPr>
                              <m:t>12</m:t>
                            </m:r>
                          </m:den>
                        </m:f>
                      </m:oMath>
                    </m:oMathPara>
                  </a14:m>
                  <a:endParaRPr lang="en-GB" sz="1600" dirty="0"/>
                </a:p>
              </p:txBody>
            </p:sp>
          </mc:Choice>
          <mc:Fallback xmlns="">
            <p:sp>
              <p:nvSpPr>
                <p:cNvPr id="37" name="TextBox 36">
                  <a:extLst>
                    <a:ext uri="{FF2B5EF4-FFF2-40B4-BE49-F238E27FC236}">
                      <a16:creationId xmlns:a16="http://schemas.microsoft.com/office/drawing/2014/main" id="{204E10E8-5E3D-4296-AB19-199CC985B022}"/>
                    </a:ext>
                  </a:extLst>
                </p:cNvPr>
                <p:cNvSpPr txBox="1">
                  <a:spLocks noRot="1" noChangeAspect="1" noMove="1" noResize="1" noEditPoints="1" noAdjustHandles="1" noChangeArrowheads="1" noChangeShapeType="1" noTextEdit="1"/>
                </p:cNvSpPr>
                <p:nvPr/>
              </p:nvSpPr>
              <p:spPr>
                <a:xfrm>
                  <a:off x="9538993" y="4732600"/>
                  <a:ext cx="661463" cy="574581"/>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485FC85-498D-4172-9C8D-A70DF7DBE1A6}"/>
                    </a:ext>
                  </a:extLst>
                </p:cNvPr>
                <p:cNvSpPr txBox="1"/>
                <p:nvPr/>
              </p:nvSpPr>
              <p:spPr>
                <a:xfrm>
                  <a:off x="6894818" y="4732601"/>
                  <a:ext cx="661463" cy="574581"/>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sz="1600" i="1" smtClean="0">
                            <a:latin typeface="Cambria Math" panose="02040503050406030204" pitchFamily="18" charset="0"/>
                            <a:ea typeface="Cambria Math" panose="02040503050406030204" pitchFamily="18" charset="0"/>
                          </a:rPr>
                          <m:t>×</m:t>
                        </m:r>
                        <m:f>
                          <m:fPr>
                            <m:ctrlPr>
                              <a:rPr lang="en-GB" sz="1600" i="1" smtClean="0">
                                <a:latin typeface="Cambria Math" panose="02040503050406030204" pitchFamily="18" charset="0"/>
                                <a:ea typeface="Cambria Math" panose="02040503050406030204" pitchFamily="18" charset="0"/>
                              </a:rPr>
                            </m:ctrlPr>
                          </m:fPr>
                          <m:num>
                            <m:r>
                              <a:rPr lang="en-GB" sz="1600" b="0" i="1" smtClean="0">
                                <a:latin typeface="Cambria Math" panose="02040503050406030204" pitchFamily="18" charset="0"/>
                                <a:ea typeface="Cambria Math" panose="02040503050406030204" pitchFamily="18" charset="0"/>
                              </a:rPr>
                              <m:t>8</m:t>
                            </m:r>
                          </m:num>
                          <m:den>
                            <m:r>
                              <a:rPr lang="en-GB" sz="1600" b="0" i="1" smtClean="0">
                                <a:latin typeface="Cambria Math" panose="02040503050406030204" pitchFamily="18" charset="0"/>
                                <a:ea typeface="Cambria Math" panose="02040503050406030204" pitchFamily="18" charset="0"/>
                              </a:rPr>
                              <m:t>12</m:t>
                            </m:r>
                          </m:den>
                        </m:f>
                      </m:oMath>
                    </m:oMathPara>
                  </a14:m>
                  <a:endParaRPr lang="en-GB" sz="1600" dirty="0"/>
                </a:p>
              </p:txBody>
            </p:sp>
          </mc:Choice>
          <mc:Fallback xmlns="">
            <p:sp>
              <p:nvSpPr>
                <p:cNvPr id="38" name="TextBox 37">
                  <a:extLst>
                    <a:ext uri="{FF2B5EF4-FFF2-40B4-BE49-F238E27FC236}">
                      <a16:creationId xmlns:a16="http://schemas.microsoft.com/office/drawing/2014/main" id="{6485FC85-498D-4172-9C8D-A70DF7DBE1A6}"/>
                    </a:ext>
                  </a:extLst>
                </p:cNvPr>
                <p:cNvSpPr txBox="1">
                  <a:spLocks noRot="1" noChangeAspect="1" noMove="1" noResize="1" noEditPoints="1" noAdjustHandles="1" noChangeArrowheads="1" noChangeShapeType="1" noTextEdit="1"/>
                </p:cNvSpPr>
                <p:nvPr/>
              </p:nvSpPr>
              <p:spPr>
                <a:xfrm>
                  <a:off x="6894818" y="4732601"/>
                  <a:ext cx="661463" cy="574581"/>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5D23500-AF37-4921-912D-481267BEA2C7}"/>
                    </a:ext>
                  </a:extLst>
                </p:cNvPr>
                <p:cNvSpPr txBox="1"/>
                <p:nvPr/>
              </p:nvSpPr>
              <p:spPr>
                <a:xfrm>
                  <a:off x="8270367" y="6105405"/>
                  <a:ext cx="661463" cy="553357"/>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sz="1600" i="1" smtClean="0">
                            <a:latin typeface="Cambria Math" panose="02040503050406030204" pitchFamily="18" charset="0"/>
                            <a:ea typeface="Cambria Math" panose="02040503050406030204" pitchFamily="18" charset="0"/>
                          </a:rPr>
                          <m:t>×</m:t>
                        </m:r>
                        <m:f>
                          <m:fPr>
                            <m:ctrlPr>
                              <a:rPr lang="en-GB" sz="1600" i="1" smtClean="0">
                                <a:latin typeface="Cambria Math" panose="02040503050406030204" pitchFamily="18" charset="0"/>
                                <a:ea typeface="Cambria Math" panose="02040503050406030204" pitchFamily="18" charset="0"/>
                              </a:rPr>
                            </m:ctrlPr>
                          </m:fPr>
                          <m:num>
                            <m:r>
                              <a:rPr lang="en-GB" sz="1600" b="0" i="1" smtClean="0">
                                <a:latin typeface="Cambria Math" panose="02040503050406030204" pitchFamily="18" charset="0"/>
                                <a:ea typeface="Cambria Math" panose="02040503050406030204" pitchFamily="18" charset="0"/>
                              </a:rPr>
                              <m:t>9</m:t>
                            </m:r>
                          </m:num>
                          <m:den>
                            <m:r>
                              <a:rPr lang="en-GB" sz="1600" b="0" i="1" smtClean="0">
                                <a:latin typeface="Cambria Math" panose="02040503050406030204" pitchFamily="18" charset="0"/>
                                <a:ea typeface="Cambria Math" panose="02040503050406030204" pitchFamily="18" charset="0"/>
                              </a:rPr>
                              <m:t>12</m:t>
                            </m:r>
                          </m:den>
                        </m:f>
                      </m:oMath>
                    </m:oMathPara>
                  </a14:m>
                  <a:endParaRPr lang="en-GB" sz="1600" dirty="0"/>
                </a:p>
              </p:txBody>
            </p:sp>
          </mc:Choice>
          <mc:Fallback xmlns="">
            <p:sp>
              <p:nvSpPr>
                <p:cNvPr id="39" name="TextBox 38">
                  <a:extLst>
                    <a:ext uri="{FF2B5EF4-FFF2-40B4-BE49-F238E27FC236}">
                      <a16:creationId xmlns:a16="http://schemas.microsoft.com/office/drawing/2014/main" id="{65D23500-AF37-4921-912D-481267BEA2C7}"/>
                    </a:ext>
                  </a:extLst>
                </p:cNvPr>
                <p:cNvSpPr txBox="1">
                  <a:spLocks noRot="1" noChangeAspect="1" noMove="1" noResize="1" noEditPoints="1" noAdjustHandles="1" noChangeArrowheads="1" noChangeShapeType="1" noTextEdit="1"/>
                </p:cNvSpPr>
                <p:nvPr/>
              </p:nvSpPr>
              <p:spPr>
                <a:xfrm>
                  <a:off x="8270367" y="6105405"/>
                  <a:ext cx="661463" cy="553357"/>
                </a:xfrm>
                <a:prstGeom prst="rect">
                  <a:avLst/>
                </a:prstGeom>
                <a:blipFill>
                  <a:blip r:embed="rId11"/>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421320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ratio tables as an abstraction of the double number line</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130171" y="1741531"/>
            <a:ext cx="4582453"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Why might showing students a ratio table with incorrect placement of values be helpful?</a:t>
            </a:r>
          </a:p>
          <a:p>
            <a:pPr marL="360000" lvl="1" fontAlgn="auto">
              <a:lnSpc>
                <a:spcPct val="100000"/>
              </a:lnSpc>
              <a:spcBef>
                <a:spcPts val="0"/>
              </a:spcBef>
              <a:spcAft>
                <a:spcPts val="1200"/>
              </a:spcAft>
              <a:buClrTx/>
            </a:pPr>
            <a:r>
              <a:rPr lang="en-GB" sz="2400" dirty="0"/>
              <a:t>What do you think your students will do to identify the correct relationships here? </a:t>
            </a:r>
          </a:p>
          <a:p>
            <a:pPr marL="360000" lvl="1" fontAlgn="auto">
              <a:lnSpc>
                <a:spcPct val="100000"/>
              </a:lnSpc>
              <a:spcBef>
                <a:spcPts val="0"/>
              </a:spcBef>
              <a:spcAft>
                <a:spcPts val="1200"/>
              </a:spcAft>
              <a:buClrTx/>
            </a:pPr>
            <a:r>
              <a:rPr lang="en-GB" sz="2400" dirty="0"/>
              <a:t>What will you do to explain?</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556792"/>
            <a:ext cx="6832799" cy="472591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7B25E03-177C-43C1-8074-9ECD6769B431}"/>
              </a:ext>
            </a:extLst>
          </p:cNvPr>
          <p:cNvSpPr txBox="1"/>
          <p:nvPr/>
        </p:nvSpPr>
        <p:spPr>
          <a:xfrm>
            <a:off x="390628" y="1700808"/>
            <a:ext cx="6569468" cy="646331"/>
          </a:xfrm>
          <a:prstGeom prst="rect">
            <a:avLst/>
          </a:prstGeom>
          <a:noFill/>
        </p:spPr>
        <p:txBody>
          <a:bodyPr wrap="square">
            <a:spAutoFit/>
          </a:bodyPr>
          <a:lstStyle/>
          <a:p>
            <a:pPr>
              <a:buNone/>
            </a:pPr>
            <a:r>
              <a:rPr lang="en-GB" sz="1800" dirty="0"/>
              <a:t>For a birthday party, Pete buys 8 identical packets of cakes. The total cost is £12. </a:t>
            </a:r>
          </a:p>
        </p:txBody>
      </p:sp>
      <p:pic>
        <p:nvPicPr>
          <p:cNvPr id="7" name="Picture 6">
            <a:extLst>
              <a:ext uri="{FF2B5EF4-FFF2-40B4-BE49-F238E27FC236}">
                <a16:creationId xmlns:a16="http://schemas.microsoft.com/office/drawing/2014/main" id="{08906AC6-C6FC-4111-8CAE-EC180CEBA4D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73116" y="2687713"/>
            <a:ext cx="5105663" cy="1033666"/>
          </a:xfrm>
          <a:prstGeom prst="rect">
            <a:avLst/>
          </a:prstGeom>
        </p:spPr>
      </p:pic>
      <p:sp>
        <p:nvSpPr>
          <p:cNvPr id="8" name="TextBox 7">
            <a:extLst>
              <a:ext uri="{FF2B5EF4-FFF2-40B4-BE49-F238E27FC236}">
                <a16:creationId xmlns:a16="http://schemas.microsoft.com/office/drawing/2014/main" id="{31269DA6-6436-456E-88F3-F3FDF025C40F}"/>
              </a:ext>
            </a:extLst>
          </p:cNvPr>
          <p:cNvSpPr txBox="1"/>
          <p:nvPr/>
        </p:nvSpPr>
        <p:spPr>
          <a:xfrm>
            <a:off x="371216" y="2437345"/>
            <a:ext cx="6724935" cy="377749"/>
          </a:xfrm>
          <a:prstGeom prst="rect">
            <a:avLst/>
          </a:prstGeom>
          <a:noFill/>
        </p:spPr>
        <p:txBody>
          <a:bodyPr wrap="square">
            <a:spAutoFit/>
          </a:bodyPr>
          <a:lstStyle/>
          <a:p>
            <a:pPr marL="457200" indent="-457200">
              <a:buFont typeface="+mj-lt"/>
              <a:buAutoNum type="alphaLcParenR"/>
            </a:pPr>
            <a:r>
              <a:rPr lang="en-GB" sz="1800" dirty="0"/>
              <a:t>Use the double number line to estimate the cost of 9 cakes.</a:t>
            </a:r>
          </a:p>
        </p:txBody>
      </p:sp>
      <p:sp>
        <p:nvSpPr>
          <p:cNvPr id="9" name="TextBox 8">
            <a:extLst>
              <a:ext uri="{FF2B5EF4-FFF2-40B4-BE49-F238E27FC236}">
                <a16:creationId xmlns:a16="http://schemas.microsoft.com/office/drawing/2014/main" id="{5D859AF0-BBB8-4BB0-9187-9B914FE2E8C4}"/>
              </a:ext>
            </a:extLst>
          </p:cNvPr>
          <p:cNvSpPr txBox="1"/>
          <p:nvPr/>
        </p:nvSpPr>
        <p:spPr>
          <a:xfrm>
            <a:off x="371216" y="3589144"/>
            <a:ext cx="6472717" cy="646331"/>
          </a:xfrm>
          <a:prstGeom prst="rect">
            <a:avLst/>
          </a:prstGeom>
          <a:noFill/>
        </p:spPr>
        <p:txBody>
          <a:bodyPr wrap="square">
            <a:spAutoFit/>
          </a:bodyPr>
          <a:lstStyle/>
          <a:p>
            <a:pPr marL="514350" indent="-514350">
              <a:buFont typeface="+mj-lt"/>
              <a:buAutoNum type="alphaLcParenR" startAt="2"/>
            </a:pPr>
            <a:r>
              <a:rPr lang="en-GB" sz="1800" dirty="0"/>
              <a:t>Which of these ratio tables could be used to calculate the cost of 9 cakes?</a:t>
            </a:r>
          </a:p>
        </p:txBody>
      </p:sp>
      <p:pic>
        <p:nvPicPr>
          <p:cNvPr id="2" name="Picture 1">
            <a:extLst>
              <a:ext uri="{FF2B5EF4-FFF2-40B4-BE49-F238E27FC236}">
                <a16:creationId xmlns:a16="http://schemas.microsoft.com/office/drawing/2014/main" id="{5FE5C8A3-214F-42A9-88BE-4D55F89166FE}"/>
              </a:ext>
            </a:extLst>
          </p:cNvPr>
          <p:cNvPicPr>
            <a:picLocks noChangeAspect="1"/>
          </p:cNvPicPr>
          <p:nvPr/>
        </p:nvPicPr>
        <p:blipFill>
          <a:blip r:embed="rId5"/>
          <a:stretch>
            <a:fillRect/>
          </a:stretch>
        </p:blipFill>
        <p:spPr>
          <a:xfrm>
            <a:off x="1487488" y="4198387"/>
            <a:ext cx="2023955" cy="2005285"/>
          </a:xfrm>
          <a:prstGeom prst="rect">
            <a:avLst/>
          </a:prstGeom>
        </p:spPr>
      </p:pic>
      <p:pic>
        <p:nvPicPr>
          <p:cNvPr id="3" name="Picture 2">
            <a:extLst>
              <a:ext uri="{FF2B5EF4-FFF2-40B4-BE49-F238E27FC236}">
                <a16:creationId xmlns:a16="http://schemas.microsoft.com/office/drawing/2014/main" id="{FD72F7C1-C682-4AB6-80E2-8CAEB16A93EB}"/>
              </a:ext>
            </a:extLst>
          </p:cNvPr>
          <p:cNvPicPr>
            <a:picLocks noChangeAspect="1"/>
          </p:cNvPicPr>
          <p:nvPr/>
        </p:nvPicPr>
        <p:blipFill>
          <a:blip r:embed="rId6"/>
          <a:stretch>
            <a:fillRect/>
          </a:stretch>
        </p:blipFill>
        <p:spPr>
          <a:xfrm>
            <a:off x="3545464" y="4127106"/>
            <a:ext cx="2069194" cy="2046330"/>
          </a:xfrm>
          <a:prstGeom prst="rect">
            <a:avLst/>
          </a:prstGeom>
        </p:spPr>
      </p:pic>
    </p:spTree>
    <p:custDataLst>
      <p:tags r:id="rId1"/>
    </p:custDataLst>
    <p:extLst>
      <p:ext uri="{BB962C8B-B14F-4D97-AF65-F5344CB8AC3E}">
        <p14:creationId xmlns:p14="http://schemas.microsoft.com/office/powerpoint/2010/main" val="2218301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ratio tables as an abstraction of the double number line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7" name="TextBox 6">
            <a:extLst>
              <a:ext uri="{FF2B5EF4-FFF2-40B4-BE49-F238E27FC236}">
                <a16:creationId xmlns:a16="http://schemas.microsoft.com/office/drawing/2014/main" id="{67D68B3D-29B3-45B6-A4C8-BE0CEB67F270}"/>
              </a:ext>
            </a:extLst>
          </p:cNvPr>
          <p:cNvSpPr txBox="1"/>
          <p:nvPr/>
        </p:nvSpPr>
        <p:spPr>
          <a:xfrm>
            <a:off x="290701" y="1752929"/>
            <a:ext cx="6098720" cy="461665"/>
          </a:xfrm>
          <a:prstGeom prst="rect">
            <a:avLst/>
          </a:prstGeom>
          <a:noFill/>
        </p:spPr>
        <p:txBody>
          <a:bodyPr wrap="square">
            <a:spAutoFit/>
          </a:bodyPr>
          <a:lstStyle/>
          <a:p>
            <a:pPr>
              <a:buNone/>
            </a:pPr>
            <a:r>
              <a:rPr lang="en-GB" sz="2400" dirty="0"/>
              <a:t>Look at these double number lines:</a:t>
            </a:r>
          </a:p>
        </p:txBody>
      </p:sp>
      <p:pic>
        <p:nvPicPr>
          <p:cNvPr id="8" name="Picture 7">
            <a:extLst>
              <a:ext uri="{FF2B5EF4-FFF2-40B4-BE49-F238E27FC236}">
                <a16:creationId xmlns:a16="http://schemas.microsoft.com/office/drawing/2014/main" id="{9E9CD109-C60A-4338-B6A8-834CC2D0E01B}"/>
              </a:ext>
            </a:extLst>
          </p:cNvPr>
          <p:cNvPicPr>
            <a:picLocks noChangeAspect="1"/>
          </p:cNvPicPr>
          <p:nvPr/>
        </p:nvPicPr>
        <p:blipFill>
          <a:blip r:embed="rId3"/>
          <a:stretch>
            <a:fillRect/>
          </a:stretch>
        </p:blipFill>
        <p:spPr>
          <a:xfrm>
            <a:off x="155541" y="2379430"/>
            <a:ext cx="6480720" cy="1436016"/>
          </a:xfrm>
          <a:prstGeom prst="rect">
            <a:avLst/>
          </a:prstGeom>
        </p:spPr>
      </p:pic>
      <p:pic>
        <p:nvPicPr>
          <p:cNvPr id="9" name="Picture 8">
            <a:extLst>
              <a:ext uri="{FF2B5EF4-FFF2-40B4-BE49-F238E27FC236}">
                <a16:creationId xmlns:a16="http://schemas.microsoft.com/office/drawing/2014/main" id="{B10692C0-7146-43BE-A82D-069A751DD8DA}"/>
              </a:ext>
            </a:extLst>
          </p:cNvPr>
          <p:cNvPicPr>
            <a:picLocks noChangeAspect="1"/>
          </p:cNvPicPr>
          <p:nvPr/>
        </p:nvPicPr>
        <p:blipFill>
          <a:blip r:embed="rId4"/>
          <a:stretch>
            <a:fillRect/>
          </a:stretch>
        </p:blipFill>
        <p:spPr>
          <a:xfrm>
            <a:off x="155541" y="4164062"/>
            <a:ext cx="6708611" cy="948044"/>
          </a:xfrm>
          <a:prstGeom prst="rect">
            <a:avLst/>
          </a:prstGeom>
        </p:spPr>
      </p:pic>
      <p:sp>
        <p:nvSpPr>
          <p:cNvPr id="11" name="TextBox 10">
            <a:extLst>
              <a:ext uri="{FF2B5EF4-FFF2-40B4-BE49-F238E27FC236}">
                <a16:creationId xmlns:a16="http://schemas.microsoft.com/office/drawing/2014/main" id="{E7B8E88D-5CFE-49D5-857A-F38EEE1D6595}"/>
              </a:ext>
            </a:extLst>
          </p:cNvPr>
          <p:cNvSpPr txBox="1"/>
          <p:nvPr/>
        </p:nvSpPr>
        <p:spPr>
          <a:xfrm>
            <a:off x="6999312" y="2492897"/>
            <a:ext cx="4713312" cy="2825389"/>
          </a:xfrm>
          <a:prstGeom prst="rect">
            <a:avLst/>
          </a:prstGeom>
          <a:noFill/>
        </p:spPr>
        <p:txBody>
          <a:bodyPr wrap="square">
            <a:spAutoFit/>
          </a:bodyPr>
          <a:lstStyle/>
          <a:p>
            <a:pPr>
              <a:buNone/>
            </a:pPr>
            <a:r>
              <a:rPr lang="en-GB" sz="2400" dirty="0"/>
              <a:t>For each of the double number lines:</a:t>
            </a:r>
          </a:p>
          <a:p>
            <a:pPr marL="457200" indent="-457200">
              <a:buFont typeface="+mj-lt"/>
              <a:buAutoNum type="alphaLcParenR"/>
            </a:pPr>
            <a:r>
              <a:rPr lang="en-GB" sz="2400" dirty="0"/>
              <a:t>Estimate the number that the arrow is pointing to.</a:t>
            </a:r>
          </a:p>
          <a:p>
            <a:pPr marL="457200" indent="-457200">
              <a:buFont typeface="+mj-lt"/>
              <a:buAutoNum type="alphaLcParenR"/>
            </a:pPr>
            <a:r>
              <a:rPr lang="en-GB" sz="2400" dirty="0"/>
              <a:t>Construct a ratio table and use it to calculate the number that the arrow is pointing to.</a:t>
            </a:r>
          </a:p>
        </p:txBody>
      </p:sp>
    </p:spTree>
    <p:extLst>
      <p:ext uri="{BB962C8B-B14F-4D97-AF65-F5344CB8AC3E}">
        <p14:creationId xmlns:p14="http://schemas.microsoft.com/office/powerpoint/2010/main" val="2886432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ratio tables as an abstraction of the double number line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a:t>
            </a:r>
            <a:endParaRPr lang="en-GB" dirty="0"/>
          </a:p>
        </p:txBody>
      </p:sp>
      <p:sp>
        <p:nvSpPr>
          <p:cNvPr id="7" name="TextBox 6">
            <a:extLst>
              <a:ext uri="{FF2B5EF4-FFF2-40B4-BE49-F238E27FC236}">
                <a16:creationId xmlns:a16="http://schemas.microsoft.com/office/drawing/2014/main" id="{67D68B3D-29B3-45B6-A4C8-BE0CEB67F270}"/>
              </a:ext>
            </a:extLst>
          </p:cNvPr>
          <p:cNvSpPr txBox="1"/>
          <p:nvPr/>
        </p:nvSpPr>
        <p:spPr>
          <a:xfrm>
            <a:off x="290701" y="1752929"/>
            <a:ext cx="6098720" cy="461665"/>
          </a:xfrm>
          <a:prstGeom prst="rect">
            <a:avLst/>
          </a:prstGeom>
          <a:noFill/>
        </p:spPr>
        <p:txBody>
          <a:bodyPr wrap="square">
            <a:spAutoFit/>
          </a:bodyPr>
          <a:lstStyle/>
          <a:p>
            <a:pPr>
              <a:buNone/>
            </a:pPr>
            <a:r>
              <a:rPr lang="en-GB" sz="2400" dirty="0"/>
              <a:t>Look at this double number line:</a:t>
            </a:r>
          </a:p>
        </p:txBody>
      </p:sp>
      <p:pic>
        <p:nvPicPr>
          <p:cNvPr id="8" name="Picture 7">
            <a:extLst>
              <a:ext uri="{FF2B5EF4-FFF2-40B4-BE49-F238E27FC236}">
                <a16:creationId xmlns:a16="http://schemas.microsoft.com/office/drawing/2014/main" id="{9E9CD109-C60A-4338-B6A8-834CC2D0E01B}"/>
              </a:ext>
            </a:extLst>
          </p:cNvPr>
          <p:cNvPicPr>
            <a:picLocks noChangeAspect="1"/>
          </p:cNvPicPr>
          <p:nvPr/>
        </p:nvPicPr>
        <p:blipFill>
          <a:blip r:embed="rId3"/>
          <a:stretch>
            <a:fillRect/>
          </a:stretch>
        </p:blipFill>
        <p:spPr>
          <a:xfrm>
            <a:off x="1208903" y="2187567"/>
            <a:ext cx="8892787" cy="1970489"/>
          </a:xfrm>
          <a:prstGeom prst="rect">
            <a:avLst/>
          </a:prstGeom>
        </p:spPr>
      </p:pic>
      <p:sp>
        <p:nvSpPr>
          <p:cNvPr id="11" name="TextBox 10">
            <a:extLst>
              <a:ext uri="{FF2B5EF4-FFF2-40B4-BE49-F238E27FC236}">
                <a16:creationId xmlns:a16="http://schemas.microsoft.com/office/drawing/2014/main" id="{E7B8E88D-5CFE-49D5-857A-F38EEE1D6595}"/>
              </a:ext>
            </a:extLst>
          </p:cNvPr>
          <p:cNvSpPr txBox="1"/>
          <p:nvPr/>
        </p:nvSpPr>
        <p:spPr>
          <a:xfrm>
            <a:off x="290701" y="4164062"/>
            <a:ext cx="10729192" cy="1274195"/>
          </a:xfrm>
          <a:prstGeom prst="rect">
            <a:avLst/>
          </a:prstGeom>
          <a:noFill/>
        </p:spPr>
        <p:txBody>
          <a:bodyPr wrap="square">
            <a:spAutoFit/>
          </a:bodyPr>
          <a:lstStyle/>
          <a:p>
            <a:pPr marL="457200" indent="-457200">
              <a:buFont typeface="+mj-lt"/>
              <a:buAutoNum type="alphaLcParenR"/>
            </a:pPr>
            <a:r>
              <a:rPr lang="en-GB" sz="2400" dirty="0"/>
              <a:t>Estimate the number that the arrow is pointing to.</a:t>
            </a:r>
          </a:p>
          <a:p>
            <a:pPr marL="457200" indent="-457200">
              <a:buFont typeface="+mj-lt"/>
              <a:buAutoNum type="alphaLcParenR"/>
            </a:pPr>
            <a:r>
              <a:rPr lang="en-GB" sz="2400" dirty="0"/>
              <a:t>Construct a ratio table and use it to calculate the number that the arrow is pointing to.</a:t>
            </a:r>
          </a:p>
        </p:txBody>
      </p:sp>
    </p:spTree>
    <p:extLst>
      <p:ext uri="{BB962C8B-B14F-4D97-AF65-F5344CB8AC3E}">
        <p14:creationId xmlns:p14="http://schemas.microsoft.com/office/powerpoint/2010/main" val="82111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ratio tables as an abstraction of the double number line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4b</a:t>
            </a:r>
            <a:endParaRPr lang="en-GB" dirty="0"/>
          </a:p>
        </p:txBody>
      </p:sp>
      <p:sp>
        <p:nvSpPr>
          <p:cNvPr id="7" name="TextBox 6">
            <a:extLst>
              <a:ext uri="{FF2B5EF4-FFF2-40B4-BE49-F238E27FC236}">
                <a16:creationId xmlns:a16="http://schemas.microsoft.com/office/drawing/2014/main" id="{67D68B3D-29B3-45B6-A4C8-BE0CEB67F270}"/>
              </a:ext>
            </a:extLst>
          </p:cNvPr>
          <p:cNvSpPr txBox="1"/>
          <p:nvPr/>
        </p:nvSpPr>
        <p:spPr>
          <a:xfrm>
            <a:off x="290701" y="1752929"/>
            <a:ext cx="6098720" cy="461665"/>
          </a:xfrm>
          <a:prstGeom prst="rect">
            <a:avLst/>
          </a:prstGeom>
          <a:noFill/>
        </p:spPr>
        <p:txBody>
          <a:bodyPr wrap="square">
            <a:spAutoFit/>
          </a:bodyPr>
          <a:lstStyle/>
          <a:p>
            <a:pPr>
              <a:buNone/>
            </a:pPr>
            <a:r>
              <a:rPr lang="en-GB" sz="2400" dirty="0"/>
              <a:t>Look at this double number line:</a:t>
            </a:r>
          </a:p>
        </p:txBody>
      </p:sp>
      <p:pic>
        <p:nvPicPr>
          <p:cNvPr id="9" name="Picture 8">
            <a:extLst>
              <a:ext uri="{FF2B5EF4-FFF2-40B4-BE49-F238E27FC236}">
                <a16:creationId xmlns:a16="http://schemas.microsoft.com/office/drawing/2014/main" id="{B10692C0-7146-43BE-A82D-069A751DD8D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8347" y="2220772"/>
            <a:ext cx="12407035" cy="1753331"/>
          </a:xfrm>
          <a:prstGeom prst="rect">
            <a:avLst/>
          </a:prstGeom>
        </p:spPr>
      </p:pic>
      <p:sp>
        <p:nvSpPr>
          <p:cNvPr id="11" name="TextBox 10">
            <a:extLst>
              <a:ext uri="{FF2B5EF4-FFF2-40B4-BE49-F238E27FC236}">
                <a16:creationId xmlns:a16="http://schemas.microsoft.com/office/drawing/2014/main" id="{E7B8E88D-5CFE-49D5-857A-F38EEE1D6595}"/>
              </a:ext>
            </a:extLst>
          </p:cNvPr>
          <p:cNvSpPr txBox="1"/>
          <p:nvPr/>
        </p:nvSpPr>
        <p:spPr>
          <a:xfrm>
            <a:off x="290701" y="4164062"/>
            <a:ext cx="10729192" cy="1274195"/>
          </a:xfrm>
          <a:prstGeom prst="rect">
            <a:avLst/>
          </a:prstGeom>
          <a:noFill/>
        </p:spPr>
        <p:txBody>
          <a:bodyPr wrap="square">
            <a:spAutoFit/>
          </a:bodyPr>
          <a:lstStyle/>
          <a:p>
            <a:pPr marL="457200" indent="-457200">
              <a:buFont typeface="+mj-lt"/>
              <a:buAutoNum type="alphaLcParenR"/>
            </a:pPr>
            <a:r>
              <a:rPr lang="en-GB" sz="2400" dirty="0"/>
              <a:t>Estimate the number that the arrow is pointing to.</a:t>
            </a:r>
          </a:p>
          <a:p>
            <a:pPr marL="457200" indent="-457200">
              <a:buFont typeface="+mj-lt"/>
              <a:buAutoNum type="alphaLcParenR"/>
            </a:pPr>
            <a:r>
              <a:rPr lang="en-GB" sz="2400" dirty="0"/>
              <a:t>Construct a ratio table and use it to calculate the number that the arrow is pointing to.</a:t>
            </a:r>
          </a:p>
        </p:txBody>
      </p:sp>
    </p:spTree>
    <p:extLst>
      <p:ext uri="{BB962C8B-B14F-4D97-AF65-F5344CB8AC3E}">
        <p14:creationId xmlns:p14="http://schemas.microsoft.com/office/powerpoint/2010/main" val="3274482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ratio tables as an abstraction of the double number line</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340961" y="4386051"/>
            <a:ext cx="11371664" cy="1779253"/>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might the inclusion of the estimation question support students’ understanding?</a:t>
            </a:r>
          </a:p>
          <a:p>
            <a:pPr marL="360000" lvl="1" fontAlgn="auto">
              <a:lnSpc>
                <a:spcPct val="100000"/>
              </a:lnSpc>
              <a:spcBef>
                <a:spcPts val="0"/>
              </a:spcBef>
              <a:spcAft>
                <a:spcPts val="1200"/>
              </a:spcAft>
              <a:buClrTx/>
            </a:pPr>
            <a:r>
              <a:rPr lang="en-GB" sz="2400" dirty="0"/>
              <a:t>Without the ratio table, what might students do here? How might the ratio table help them to identify the most straightforward multiplier to use?</a:t>
            </a:r>
          </a:p>
        </p:txBody>
      </p:sp>
      <p:grpSp>
        <p:nvGrpSpPr>
          <p:cNvPr id="2" name="Group 1">
            <a:extLst>
              <a:ext uri="{FF2B5EF4-FFF2-40B4-BE49-F238E27FC236}">
                <a16:creationId xmlns:a16="http://schemas.microsoft.com/office/drawing/2014/main" id="{E888E888-7F60-4A92-883A-CCC5012EBDF9}"/>
              </a:ext>
            </a:extLst>
          </p:cNvPr>
          <p:cNvGrpSpPr/>
          <p:nvPr/>
        </p:nvGrpSpPr>
        <p:grpSpPr>
          <a:xfrm>
            <a:off x="263352" y="1556792"/>
            <a:ext cx="11637947" cy="2829258"/>
            <a:chOff x="263352" y="1741532"/>
            <a:chExt cx="11637947" cy="282925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741532"/>
              <a:ext cx="11637947" cy="282925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5A072E9-3597-44EB-9B28-B8ADCB0B1069}"/>
                </a:ext>
              </a:extLst>
            </p:cNvPr>
            <p:cNvSpPr txBox="1"/>
            <p:nvPr/>
          </p:nvSpPr>
          <p:spPr>
            <a:xfrm>
              <a:off x="340961" y="1890349"/>
              <a:ext cx="6098720" cy="369332"/>
            </a:xfrm>
            <a:prstGeom prst="rect">
              <a:avLst/>
            </a:prstGeom>
            <a:noFill/>
          </p:spPr>
          <p:txBody>
            <a:bodyPr wrap="square">
              <a:spAutoFit/>
            </a:bodyPr>
            <a:lstStyle/>
            <a:p>
              <a:pPr>
                <a:buNone/>
              </a:pPr>
              <a:r>
                <a:rPr lang="en-GB" sz="1800" dirty="0"/>
                <a:t>Look at these double number lines:</a:t>
              </a:r>
            </a:p>
          </p:txBody>
        </p:sp>
        <p:pic>
          <p:nvPicPr>
            <p:cNvPr id="7" name="Picture 6">
              <a:extLst>
                <a:ext uri="{FF2B5EF4-FFF2-40B4-BE49-F238E27FC236}">
                  <a16:creationId xmlns:a16="http://schemas.microsoft.com/office/drawing/2014/main" id="{07FB6272-4F0F-4B65-AFA8-6564DF687D0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22966" y="2229369"/>
              <a:ext cx="5934710" cy="1315030"/>
            </a:xfrm>
            <a:prstGeom prst="rect">
              <a:avLst/>
            </a:prstGeom>
          </p:spPr>
        </p:pic>
        <p:pic>
          <p:nvPicPr>
            <p:cNvPr id="8" name="Picture 7">
              <a:extLst>
                <a:ext uri="{FF2B5EF4-FFF2-40B4-BE49-F238E27FC236}">
                  <a16:creationId xmlns:a16="http://schemas.microsoft.com/office/drawing/2014/main" id="{057053C9-EE2A-448A-83D1-A025D9104EE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66030" y="3658546"/>
              <a:ext cx="6455278" cy="912244"/>
            </a:xfrm>
            <a:prstGeom prst="rect">
              <a:avLst/>
            </a:prstGeom>
          </p:spPr>
        </p:pic>
        <p:sp>
          <p:nvSpPr>
            <p:cNvPr id="9" name="TextBox 8">
              <a:extLst>
                <a:ext uri="{FF2B5EF4-FFF2-40B4-BE49-F238E27FC236}">
                  <a16:creationId xmlns:a16="http://schemas.microsoft.com/office/drawing/2014/main" id="{E5D34894-E81C-4EAC-8980-3182D57A6CCA}"/>
                </a:ext>
              </a:extLst>
            </p:cNvPr>
            <p:cNvSpPr txBox="1"/>
            <p:nvPr/>
          </p:nvSpPr>
          <p:spPr>
            <a:xfrm>
              <a:off x="6999313" y="2231728"/>
              <a:ext cx="4713312" cy="1865126"/>
            </a:xfrm>
            <a:prstGeom prst="rect">
              <a:avLst/>
            </a:prstGeom>
            <a:noFill/>
          </p:spPr>
          <p:txBody>
            <a:bodyPr wrap="square">
              <a:spAutoFit/>
            </a:bodyPr>
            <a:lstStyle/>
            <a:p>
              <a:pPr>
                <a:buNone/>
              </a:pPr>
              <a:r>
                <a:rPr lang="en-GB" sz="1800" dirty="0"/>
                <a:t>For each of the double number lines:</a:t>
              </a:r>
            </a:p>
            <a:p>
              <a:pPr marL="457200" indent="-457200">
                <a:buFont typeface="+mj-lt"/>
                <a:buAutoNum type="alphaLcParenR"/>
              </a:pPr>
              <a:r>
                <a:rPr lang="en-GB" sz="1800" dirty="0"/>
                <a:t>Estimate the number that the arrow is pointing to.</a:t>
              </a:r>
            </a:p>
            <a:p>
              <a:pPr marL="457200" indent="-457200">
                <a:buFont typeface="+mj-lt"/>
                <a:buAutoNum type="alphaLcParenR"/>
              </a:pPr>
              <a:r>
                <a:rPr lang="en-GB" sz="1800" dirty="0"/>
                <a:t>Construct a ratio table and use it to calculate the number that the arrow is pointing to.</a:t>
              </a:r>
            </a:p>
          </p:txBody>
        </p:sp>
      </p:grpSp>
    </p:spTree>
    <p:custDataLst>
      <p:tags r:id="rId1"/>
    </p:custDataLst>
    <p:extLst>
      <p:ext uri="{BB962C8B-B14F-4D97-AF65-F5344CB8AC3E}">
        <p14:creationId xmlns:p14="http://schemas.microsoft.com/office/powerpoint/2010/main" val="3270601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situations in which the ratio table is a suitable model </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a:t>
            </a:r>
            <a:endParaRPr lang="en-GB" dirty="0"/>
          </a:p>
        </p:txBody>
      </p:sp>
      <p:pic>
        <p:nvPicPr>
          <p:cNvPr id="4" name="Picture 3">
            <a:extLst>
              <a:ext uri="{FF2B5EF4-FFF2-40B4-BE49-F238E27FC236}">
                <a16:creationId xmlns:a16="http://schemas.microsoft.com/office/drawing/2014/main" id="{EF169C10-3C03-43F4-92F0-98680D57B125}"/>
              </a:ext>
            </a:extLst>
          </p:cNvPr>
          <p:cNvPicPr>
            <a:picLocks noChangeAspect="1"/>
          </p:cNvPicPr>
          <p:nvPr/>
        </p:nvPicPr>
        <p:blipFill>
          <a:blip r:embed="rId3"/>
          <a:stretch>
            <a:fillRect/>
          </a:stretch>
        </p:blipFill>
        <p:spPr>
          <a:xfrm>
            <a:off x="911424" y="2523495"/>
            <a:ext cx="2829071" cy="2914801"/>
          </a:xfrm>
          <a:prstGeom prst="rect">
            <a:avLst/>
          </a:prstGeom>
        </p:spPr>
      </p:pic>
      <p:sp>
        <p:nvSpPr>
          <p:cNvPr id="7" name="TextBox 6">
            <a:extLst>
              <a:ext uri="{FF2B5EF4-FFF2-40B4-BE49-F238E27FC236}">
                <a16:creationId xmlns:a16="http://schemas.microsoft.com/office/drawing/2014/main" id="{057A406A-31BB-45E1-9FBC-5E4AD89EF58A}"/>
              </a:ext>
            </a:extLst>
          </p:cNvPr>
          <p:cNvSpPr txBox="1"/>
          <p:nvPr/>
        </p:nvSpPr>
        <p:spPr>
          <a:xfrm>
            <a:off x="4007768" y="2494286"/>
            <a:ext cx="7632848" cy="3268587"/>
          </a:xfrm>
          <a:prstGeom prst="rect">
            <a:avLst/>
          </a:prstGeom>
          <a:noFill/>
        </p:spPr>
        <p:txBody>
          <a:bodyPr wrap="square">
            <a:spAutoFit/>
          </a:bodyPr>
          <a:lstStyle/>
          <a:p>
            <a:pPr>
              <a:buNone/>
            </a:pPr>
            <a:r>
              <a:rPr lang="en-GB" sz="2400" dirty="0"/>
              <a:t>Which of the following situations could be calculated using the ratio table?</a:t>
            </a:r>
          </a:p>
          <a:p>
            <a:pPr marL="342900" indent="-342900"/>
            <a:r>
              <a:rPr lang="en-GB" sz="2400" dirty="0"/>
              <a:t>The full price of a shirt is £30 but it is reduced by 20%. What is the new price?</a:t>
            </a:r>
          </a:p>
          <a:p>
            <a:pPr marL="342900" indent="-342900"/>
            <a:r>
              <a:rPr lang="en-GB" sz="2400" dirty="0"/>
              <a:t>Steve is 30 years old and Paul is 24. When Steve is 100, how old will Paul be?</a:t>
            </a:r>
          </a:p>
          <a:p>
            <a:pPr marL="342900" indent="-342900"/>
            <a:r>
              <a:rPr lang="en-GB" sz="2400" dirty="0"/>
              <a:t>A rectangle is 30cm long and 1m high. How long is a similar rectangle that is 80cm high?</a:t>
            </a:r>
          </a:p>
        </p:txBody>
      </p:sp>
      <p:sp>
        <p:nvSpPr>
          <p:cNvPr id="8" name="TextBox 7">
            <a:extLst>
              <a:ext uri="{FF2B5EF4-FFF2-40B4-BE49-F238E27FC236}">
                <a16:creationId xmlns:a16="http://schemas.microsoft.com/office/drawing/2014/main" id="{EB806599-1BD0-438B-860E-92501760651E}"/>
              </a:ext>
            </a:extLst>
          </p:cNvPr>
          <p:cNvSpPr txBox="1"/>
          <p:nvPr/>
        </p:nvSpPr>
        <p:spPr>
          <a:xfrm>
            <a:off x="258956" y="1757420"/>
            <a:ext cx="6098720" cy="461665"/>
          </a:xfrm>
          <a:prstGeom prst="rect">
            <a:avLst/>
          </a:prstGeom>
          <a:noFill/>
        </p:spPr>
        <p:txBody>
          <a:bodyPr wrap="square">
            <a:spAutoFit/>
          </a:bodyPr>
          <a:lstStyle/>
          <a:p>
            <a:pPr>
              <a:buNone/>
            </a:pPr>
            <a:r>
              <a:rPr lang="en-GB" sz="2400" dirty="0"/>
              <a:t>This ratio table is filled in correctly.</a:t>
            </a:r>
          </a:p>
        </p:txBody>
      </p:sp>
    </p:spTree>
    <p:extLst>
      <p:ext uri="{BB962C8B-B14F-4D97-AF65-F5344CB8AC3E}">
        <p14:creationId xmlns:p14="http://schemas.microsoft.com/office/powerpoint/2010/main" val="3809365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situations in which the ratio table is a suitable model </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5b</a:t>
            </a:r>
            <a:endParaRPr lang="en-GB" dirty="0"/>
          </a:p>
        </p:txBody>
      </p:sp>
      <p:sp>
        <p:nvSpPr>
          <p:cNvPr id="7" name="TextBox 6">
            <a:extLst>
              <a:ext uri="{FF2B5EF4-FFF2-40B4-BE49-F238E27FC236}">
                <a16:creationId xmlns:a16="http://schemas.microsoft.com/office/drawing/2014/main" id="{057A406A-31BB-45E1-9FBC-5E4AD89EF58A}"/>
              </a:ext>
            </a:extLst>
          </p:cNvPr>
          <p:cNvSpPr txBox="1"/>
          <p:nvPr/>
        </p:nvSpPr>
        <p:spPr>
          <a:xfrm>
            <a:off x="4007768" y="2419713"/>
            <a:ext cx="7632848" cy="3637919"/>
          </a:xfrm>
          <a:prstGeom prst="rect">
            <a:avLst/>
          </a:prstGeom>
          <a:noFill/>
        </p:spPr>
        <p:txBody>
          <a:bodyPr wrap="square">
            <a:spAutoFit/>
          </a:bodyPr>
          <a:lstStyle/>
          <a:p>
            <a:pPr>
              <a:buNone/>
            </a:pPr>
            <a:r>
              <a:rPr lang="en-GB" sz="2400" dirty="0"/>
              <a:t>Which of the following situations could be calculated using the ratio table?</a:t>
            </a:r>
          </a:p>
          <a:p>
            <a:pPr marL="342900" indent="-342900"/>
            <a:r>
              <a:rPr lang="en-GB" sz="2400" dirty="0"/>
              <a:t>The 5th term of the linear sequence 10</a:t>
            </a:r>
            <a:r>
              <a:rPr lang="en-GB" sz="2400" i="1" dirty="0"/>
              <a:t>n</a:t>
            </a:r>
            <a:r>
              <a:rPr lang="en-GB" sz="2400" dirty="0"/>
              <a:t>+50 is 100. What is the 6th term?</a:t>
            </a:r>
          </a:p>
          <a:p>
            <a:pPr marL="342900" indent="-342900"/>
            <a:r>
              <a:rPr lang="en-GB" sz="2400" dirty="0"/>
              <a:t>A can of paint is on offer with 20% extra free. This new can contains 6 litres of paint. How much paint does the standard can contain?</a:t>
            </a:r>
          </a:p>
          <a:p>
            <a:pPr marL="342900" indent="-342900"/>
            <a:r>
              <a:rPr lang="en-GB" sz="2400" dirty="0"/>
              <a:t>Kay and Grace share some money in the ratio 5:6. If Kay gets £100, how much does Grace get?</a:t>
            </a:r>
          </a:p>
        </p:txBody>
      </p:sp>
      <p:sp>
        <p:nvSpPr>
          <p:cNvPr id="8" name="TextBox 7">
            <a:extLst>
              <a:ext uri="{FF2B5EF4-FFF2-40B4-BE49-F238E27FC236}">
                <a16:creationId xmlns:a16="http://schemas.microsoft.com/office/drawing/2014/main" id="{EB806599-1BD0-438B-860E-92501760651E}"/>
              </a:ext>
            </a:extLst>
          </p:cNvPr>
          <p:cNvSpPr txBox="1"/>
          <p:nvPr/>
        </p:nvSpPr>
        <p:spPr>
          <a:xfrm>
            <a:off x="258956" y="1757420"/>
            <a:ext cx="6098720" cy="461665"/>
          </a:xfrm>
          <a:prstGeom prst="rect">
            <a:avLst/>
          </a:prstGeom>
          <a:noFill/>
        </p:spPr>
        <p:txBody>
          <a:bodyPr wrap="square">
            <a:spAutoFit/>
          </a:bodyPr>
          <a:lstStyle/>
          <a:p>
            <a:pPr>
              <a:buNone/>
            </a:pPr>
            <a:r>
              <a:rPr lang="en-GB" sz="2400" dirty="0"/>
              <a:t>This ratio table is filled in correctly.</a:t>
            </a:r>
          </a:p>
        </p:txBody>
      </p:sp>
      <p:pic>
        <p:nvPicPr>
          <p:cNvPr id="9" name="Picture 8">
            <a:extLst>
              <a:ext uri="{FF2B5EF4-FFF2-40B4-BE49-F238E27FC236}">
                <a16:creationId xmlns:a16="http://schemas.microsoft.com/office/drawing/2014/main" id="{50EDB07C-A870-43D1-BAED-E67BD4A64939}"/>
              </a:ext>
            </a:extLst>
          </p:cNvPr>
          <p:cNvPicPr>
            <a:picLocks noChangeAspect="1"/>
          </p:cNvPicPr>
          <p:nvPr/>
        </p:nvPicPr>
        <p:blipFill>
          <a:blip r:embed="rId3"/>
          <a:stretch>
            <a:fillRect/>
          </a:stretch>
        </p:blipFill>
        <p:spPr>
          <a:xfrm>
            <a:off x="839416" y="2494286"/>
            <a:ext cx="2800494" cy="2914801"/>
          </a:xfrm>
          <a:prstGeom prst="rect">
            <a:avLst/>
          </a:prstGeom>
        </p:spPr>
      </p:pic>
    </p:spTree>
    <p:extLst>
      <p:ext uri="{BB962C8B-B14F-4D97-AF65-F5344CB8AC3E}">
        <p14:creationId xmlns:p14="http://schemas.microsoft.com/office/powerpoint/2010/main" val="2760761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Identify situations in which the ratio table is a suitable model </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233518" y="4279541"/>
            <a:ext cx="11479106" cy="1813755"/>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Consider the different contexts in which ratio tables might be used: would the use of a ratio table in these contexts support students in your school?</a:t>
            </a:r>
          </a:p>
          <a:p>
            <a:pPr marL="360000" lvl="1" fontAlgn="auto">
              <a:lnSpc>
                <a:spcPct val="100000"/>
              </a:lnSpc>
              <a:spcBef>
                <a:spcPts val="0"/>
              </a:spcBef>
              <a:spcAft>
                <a:spcPts val="1200"/>
              </a:spcAft>
              <a:buClrTx/>
            </a:pPr>
            <a:r>
              <a:rPr lang="en-GB" sz="2400" dirty="0"/>
              <a:t>To be effective, it is likely that this representation should be consistent across the department (and school) – what are the barriers to this?</a:t>
            </a:r>
          </a:p>
        </p:txBody>
      </p:sp>
      <p:grpSp>
        <p:nvGrpSpPr>
          <p:cNvPr id="2" name="Group 1">
            <a:extLst>
              <a:ext uri="{FF2B5EF4-FFF2-40B4-BE49-F238E27FC236}">
                <a16:creationId xmlns:a16="http://schemas.microsoft.com/office/drawing/2014/main" id="{8E54BCCF-A08E-4CB5-B353-BCD6CA706244}"/>
              </a:ext>
            </a:extLst>
          </p:cNvPr>
          <p:cNvGrpSpPr/>
          <p:nvPr/>
        </p:nvGrpSpPr>
        <p:grpSpPr>
          <a:xfrm>
            <a:off x="233518" y="1505147"/>
            <a:ext cx="11695130" cy="2620452"/>
            <a:chOff x="233518" y="1505147"/>
            <a:chExt cx="11695130" cy="2620452"/>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505147"/>
              <a:ext cx="11665296" cy="262045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A783DDDA-D699-4DFD-9B9C-EB4FF1563F54}"/>
                </a:ext>
              </a:extLst>
            </p:cNvPr>
            <p:cNvPicPr>
              <a:picLocks noChangeAspect="1"/>
            </p:cNvPicPr>
            <p:nvPr/>
          </p:nvPicPr>
          <p:blipFill>
            <a:blip r:embed="rId4"/>
            <a:stretch>
              <a:fillRect/>
            </a:stretch>
          </p:blipFill>
          <p:spPr>
            <a:xfrm>
              <a:off x="462024" y="2069201"/>
              <a:ext cx="1507773" cy="1553463"/>
            </a:xfrm>
            <a:prstGeom prst="rect">
              <a:avLst/>
            </a:prstGeom>
          </p:spPr>
        </p:pic>
        <p:sp>
          <p:nvSpPr>
            <p:cNvPr id="7" name="TextBox 6">
              <a:extLst>
                <a:ext uri="{FF2B5EF4-FFF2-40B4-BE49-F238E27FC236}">
                  <a16:creationId xmlns:a16="http://schemas.microsoft.com/office/drawing/2014/main" id="{AE80B85D-5BC3-4F1F-82BB-266FEC434B33}"/>
                </a:ext>
              </a:extLst>
            </p:cNvPr>
            <p:cNvSpPr txBox="1"/>
            <p:nvPr/>
          </p:nvSpPr>
          <p:spPr>
            <a:xfrm>
              <a:off x="2027124" y="1965007"/>
              <a:ext cx="3927233" cy="1914370"/>
            </a:xfrm>
            <a:prstGeom prst="rect">
              <a:avLst/>
            </a:prstGeom>
            <a:noFill/>
          </p:spPr>
          <p:txBody>
            <a:bodyPr wrap="square">
              <a:spAutoFit/>
            </a:bodyPr>
            <a:lstStyle/>
            <a:p>
              <a:pPr>
                <a:buNone/>
              </a:pPr>
              <a:r>
                <a:rPr lang="en-GB" sz="1600" dirty="0"/>
                <a:t>The full price of a shirt is £30 but it is reduced by 20%. What is the new price?</a:t>
              </a:r>
            </a:p>
            <a:p>
              <a:pPr>
                <a:buNone/>
              </a:pPr>
              <a:r>
                <a:rPr lang="en-GB" sz="1600" dirty="0"/>
                <a:t>Steve is 30 years old and Paul is 24. When Steve is 100, how old will Paul be?</a:t>
              </a:r>
            </a:p>
            <a:p>
              <a:pPr>
                <a:buNone/>
              </a:pPr>
              <a:r>
                <a:rPr lang="en-GB" sz="1600" dirty="0"/>
                <a:t>A rectangle is 30cm long and 1m high. How long is a similar rectangle that is 80cm high?</a:t>
              </a:r>
            </a:p>
          </p:txBody>
        </p:sp>
        <p:sp>
          <p:nvSpPr>
            <p:cNvPr id="8" name="TextBox 7">
              <a:extLst>
                <a:ext uri="{FF2B5EF4-FFF2-40B4-BE49-F238E27FC236}">
                  <a16:creationId xmlns:a16="http://schemas.microsoft.com/office/drawing/2014/main" id="{5A0FF94A-2AF0-43B9-8830-0406138AD395}"/>
                </a:ext>
              </a:extLst>
            </p:cNvPr>
            <p:cNvSpPr txBox="1"/>
            <p:nvPr/>
          </p:nvSpPr>
          <p:spPr>
            <a:xfrm>
              <a:off x="233518" y="1595675"/>
              <a:ext cx="11665295" cy="369332"/>
            </a:xfrm>
            <a:prstGeom prst="rect">
              <a:avLst/>
            </a:prstGeom>
            <a:noFill/>
          </p:spPr>
          <p:txBody>
            <a:bodyPr wrap="square">
              <a:spAutoFit/>
            </a:bodyPr>
            <a:lstStyle/>
            <a:p>
              <a:pPr>
                <a:buNone/>
              </a:pPr>
              <a:r>
                <a:rPr lang="en-GB" sz="1800" dirty="0"/>
                <a:t>The ratio tables are filled in correctly. Which of the following situations could be calculated using each ratio table?</a:t>
              </a:r>
            </a:p>
          </p:txBody>
        </p:sp>
        <p:sp>
          <p:nvSpPr>
            <p:cNvPr id="9" name="TextBox 8">
              <a:extLst>
                <a:ext uri="{FF2B5EF4-FFF2-40B4-BE49-F238E27FC236}">
                  <a16:creationId xmlns:a16="http://schemas.microsoft.com/office/drawing/2014/main" id="{C0341AA2-4E53-4FA6-ABDB-FEED9E9BEE63}"/>
                </a:ext>
              </a:extLst>
            </p:cNvPr>
            <p:cNvSpPr txBox="1"/>
            <p:nvPr/>
          </p:nvSpPr>
          <p:spPr>
            <a:xfrm>
              <a:off x="7573938" y="1965007"/>
              <a:ext cx="4324875" cy="2160591"/>
            </a:xfrm>
            <a:prstGeom prst="rect">
              <a:avLst/>
            </a:prstGeom>
            <a:noFill/>
          </p:spPr>
          <p:txBody>
            <a:bodyPr wrap="square">
              <a:spAutoFit/>
            </a:bodyPr>
            <a:lstStyle/>
            <a:p>
              <a:pPr>
                <a:buNone/>
              </a:pPr>
              <a:r>
                <a:rPr lang="en-GB" sz="1600" dirty="0"/>
                <a:t>The 5th term of the linear sequence 10</a:t>
              </a:r>
              <a:r>
                <a:rPr lang="en-GB" sz="1600" i="1" dirty="0"/>
                <a:t>n</a:t>
              </a:r>
              <a:r>
                <a:rPr lang="en-GB" sz="1600" dirty="0"/>
                <a:t>+50 is 100. What is the 6th term?</a:t>
              </a:r>
            </a:p>
            <a:p>
              <a:pPr>
                <a:buNone/>
              </a:pPr>
              <a:r>
                <a:rPr lang="en-GB" sz="1600" dirty="0"/>
                <a:t>A can of paint is on offer with 20% extra free. This new can contains 6 litres of paint. How much paint does the standard can contain?</a:t>
              </a:r>
            </a:p>
            <a:p>
              <a:pPr>
                <a:buNone/>
              </a:pPr>
              <a:r>
                <a:rPr lang="en-GB" sz="1600" dirty="0"/>
                <a:t>Kay and Grace share some money in the ratio 5:6. If Kay gets £100, how much does Grace get?</a:t>
              </a:r>
            </a:p>
          </p:txBody>
        </p:sp>
        <p:pic>
          <p:nvPicPr>
            <p:cNvPr id="10" name="Picture 9">
              <a:extLst>
                <a:ext uri="{FF2B5EF4-FFF2-40B4-BE49-F238E27FC236}">
                  <a16:creationId xmlns:a16="http://schemas.microsoft.com/office/drawing/2014/main" id="{68C353DD-62E9-459C-A8B7-D52BABD281D0}"/>
                </a:ext>
              </a:extLst>
            </p:cNvPr>
            <p:cNvPicPr>
              <a:picLocks noChangeAspect="1"/>
            </p:cNvPicPr>
            <p:nvPr/>
          </p:nvPicPr>
          <p:blipFill>
            <a:blip r:embed="rId5"/>
            <a:stretch>
              <a:fillRect/>
            </a:stretch>
          </p:blipFill>
          <p:spPr>
            <a:xfrm>
              <a:off x="6066165" y="2051216"/>
              <a:ext cx="1507773" cy="1569315"/>
            </a:xfrm>
            <a:prstGeom prst="rect">
              <a:avLst/>
            </a:prstGeom>
          </p:spPr>
        </p:pic>
      </p:grpSp>
    </p:spTree>
    <p:custDataLst>
      <p:tags r:id="rId1"/>
    </p:custDataLst>
    <p:extLst>
      <p:ext uri="{BB962C8B-B14F-4D97-AF65-F5344CB8AC3E}">
        <p14:creationId xmlns:p14="http://schemas.microsoft.com/office/powerpoint/2010/main" val="165305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a:t>
            </a:r>
            <a:br>
              <a:rPr lang="en-GB" dirty="0"/>
            </a:br>
            <a:endParaRPr lang="en-GB" dirty="0"/>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1316746307"/>
                  </p:ext>
                </p:extLst>
              </p:nvPr>
            </p:nvGraphicFramePr>
            <p:xfrm>
              <a:off x="579413" y="1401995"/>
              <a:ext cx="11011552" cy="4050538"/>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proportion</a:t>
                          </a:r>
                        </a:p>
                      </a:txBody>
                      <a:tcPr marL="68580" marR="68580" marT="0" marB="0"/>
                    </a:tc>
                    <a:tc>
                      <a:txBody>
                        <a:bodyPr/>
                        <a:lstStyle/>
                        <a:p>
                          <a:pPr marL="228600" lvl="0" indent="-228600">
                            <a:spcBef>
                              <a:spcPts val="400"/>
                            </a:spcBef>
                            <a:spcAft>
                              <a:spcPts val="400"/>
                            </a:spcAft>
                            <a:buFont typeface="+mj-lt"/>
                            <a:buAutoNum type="arabicPeriod"/>
                          </a:pPr>
                          <a:r>
                            <a:rPr lang="en-GB" sz="1600" dirty="0">
                              <a:solidFill>
                                <a:srgbClr val="585858"/>
                              </a:solidFill>
                              <a:effectLst/>
                              <a:latin typeface="+mj-lt"/>
                              <a:ea typeface="Calibri" panose="020F0502020204030204" pitchFamily="34" charset="0"/>
                              <a:cs typeface="Times New Roman" panose="02020603050405020304" pitchFamily="18" charset="0"/>
                            </a:rPr>
                            <a:t>A part-to-whole comparison.</a:t>
                          </a:r>
                        </a:p>
                        <a:p>
                          <a:pPr marL="216000" lvl="1" indent="0">
                            <a:spcBef>
                              <a:spcPts val="400"/>
                            </a:spcBef>
                            <a:spcAft>
                              <a:spcPts val="400"/>
                            </a:spcAft>
                            <a:buFont typeface="+mj-lt"/>
                            <a:buNone/>
                          </a:pPr>
                          <a:r>
                            <a:rPr lang="en-GB" sz="1600" dirty="0">
                              <a:solidFill>
                                <a:srgbClr val="585858"/>
                              </a:solidFill>
                              <a:effectLst/>
                              <a:latin typeface="+mj-lt"/>
                              <a:ea typeface="Calibri" panose="020F0502020204030204" pitchFamily="34" charset="0"/>
                              <a:cs typeface="Times New Roman" panose="02020603050405020304" pitchFamily="18" charset="0"/>
                            </a:rPr>
                            <a:t>Example: Where £20 is shared between two people in the ratio 3</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dirty="0">
                              <a:solidFill>
                                <a:srgbClr val="585858"/>
                              </a:solidFill>
                              <a:effectLst/>
                              <a:latin typeface="+mj-lt"/>
                              <a:ea typeface="Calibri" panose="020F0502020204030204" pitchFamily="34" charset="0"/>
                              <a:cs typeface="Times New Roman" panose="02020603050405020304" pitchFamily="18" charset="0"/>
                            </a:rPr>
                            <a:t>:</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dirty="0">
                              <a:solidFill>
                                <a:srgbClr val="585858"/>
                              </a:solidFill>
                              <a:effectLst/>
                              <a:latin typeface="+mj-lt"/>
                              <a:ea typeface="Calibri" panose="020F0502020204030204" pitchFamily="34" charset="0"/>
                              <a:cs typeface="Times New Roman" panose="02020603050405020304" pitchFamily="18" charset="0"/>
                            </a:rPr>
                            <a:t>5, the first receives £7.50, which is </a:t>
                          </a:r>
                          <a14:m>
                            <m:oMath xmlns:m="http://schemas.openxmlformats.org/officeDocument/2006/math">
                              <m:f>
                                <m:fPr>
                                  <m:ctrlPr>
                                    <a:rPr lang="en-GB" sz="1600" i="1" smtClean="0">
                                      <a:solidFill>
                                        <a:srgbClr val="585858"/>
                                      </a:solidFill>
                                      <a:effectLst/>
                                      <a:latin typeface="Cambria Math" panose="02040503050406030204" pitchFamily="18" charset="0"/>
                                      <a:cs typeface="Times New Roman" panose="02020603050405020304" pitchFamily="18" charset="0"/>
                                    </a:rPr>
                                  </m:ctrlPr>
                                </m:fPr>
                                <m:num>
                                  <m:r>
                                    <a:rPr lang="en-GB" sz="1600" b="0" i="1" smtClean="0">
                                      <a:solidFill>
                                        <a:srgbClr val="585858"/>
                                      </a:solidFill>
                                      <a:effectLst/>
                                      <a:latin typeface="Cambria Math" panose="02040503050406030204" pitchFamily="18" charset="0"/>
                                      <a:cs typeface="Times New Roman" panose="02020603050405020304" pitchFamily="18" charset="0"/>
                                    </a:rPr>
                                    <m:t>3</m:t>
                                  </m:r>
                                </m:num>
                                <m:den>
                                  <m:r>
                                    <a:rPr lang="en-GB" sz="1600" b="0" i="1" smtClean="0">
                                      <a:solidFill>
                                        <a:srgbClr val="585858"/>
                                      </a:solidFill>
                                      <a:effectLst/>
                                      <a:latin typeface="Cambria Math" panose="02040503050406030204" pitchFamily="18" charset="0"/>
                                      <a:cs typeface="Times New Roman" panose="02020603050405020304" pitchFamily="18" charset="0"/>
                                    </a:rPr>
                                    <m:t>8</m:t>
                                  </m:r>
                                </m:den>
                              </m:f>
                            </m:oMath>
                          </a14:m>
                          <a:r>
                            <a:rPr lang="en-GB" sz="1600" dirty="0">
                              <a:solidFill>
                                <a:srgbClr val="585858"/>
                              </a:solidFill>
                              <a:effectLst/>
                              <a:latin typeface="+mj-lt"/>
                              <a:ea typeface="Calibri" panose="020F0502020204030204" pitchFamily="34" charset="0"/>
                              <a:cs typeface="Times New Roman" panose="02020603050405020304" pitchFamily="18" charset="0"/>
                            </a:rPr>
                            <a:t> of the whole £20. This is the first person’s proportion of the whole.</a:t>
                          </a:r>
                        </a:p>
                        <a:p>
                          <a:pPr marL="228600" lvl="0" indent="-228600">
                            <a:spcBef>
                              <a:spcPts val="400"/>
                            </a:spcBef>
                            <a:spcAft>
                              <a:spcPts val="400"/>
                            </a:spcAft>
                            <a:buFont typeface="+mj-lt"/>
                            <a:buAutoNum type="arabicPeriod"/>
                          </a:pPr>
                          <a:r>
                            <a:rPr lang="en-GB" sz="1600" dirty="0">
                              <a:solidFill>
                                <a:srgbClr val="585858"/>
                              </a:solidFill>
                              <a:effectLst/>
                              <a:latin typeface="+mj-lt"/>
                              <a:ea typeface="Calibri" panose="020F0502020204030204" pitchFamily="34" charset="0"/>
                              <a:cs typeface="Times New Roman" panose="02020603050405020304" pitchFamily="18" charset="0"/>
                            </a:rPr>
                            <a:t>If two variables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and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are related by an equation of the form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 </a:t>
                          </a:r>
                          <a:r>
                            <a:rPr lang="en-GB" sz="1600" i="1" dirty="0" err="1">
                              <a:solidFill>
                                <a:srgbClr val="585858"/>
                              </a:solidFill>
                              <a:effectLst/>
                              <a:latin typeface="+mj-lt"/>
                              <a:ea typeface="Calibri" panose="020F0502020204030204" pitchFamily="34" charset="0"/>
                              <a:cs typeface="Times New Roman" panose="02020603050405020304" pitchFamily="18" charset="0"/>
                            </a:rPr>
                            <a:t>kx</a:t>
                          </a:r>
                          <a:r>
                            <a:rPr lang="en-GB" sz="1600" dirty="0">
                              <a:solidFill>
                                <a:srgbClr val="585858"/>
                              </a:solidFill>
                              <a:effectLst/>
                              <a:latin typeface="+mj-lt"/>
                              <a:ea typeface="Calibri" panose="020F0502020204030204" pitchFamily="34" charset="0"/>
                              <a:cs typeface="Times New Roman" panose="02020603050405020304" pitchFamily="18" charset="0"/>
                            </a:rPr>
                            <a:t>, then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is directly proportional to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it may also be said that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varies directly as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When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is plotted against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this produces a straight line graph through the origin.</a:t>
                          </a:r>
                        </a:p>
                        <a:p>
                          <a:pPr marL="228600" marR="0" lvl="0" indent="-228600" algn="l" defTabSz="914400" rtl="0" eaLnBrk="1" fontAlgn="auto" latinLnBrk="0" hangingPunct="1">
                            <a:lnSpc>
                              <a:spcPct val="100000"/>
                            </a:lnSpc>
                            <a:spcBef>
                              <a:spcPts val="400"/>
                            </a:spcBef>
                            <a:spcAft>
                              <a:spcPts val="400"/>
                            </a:spcAft>
                            <a:buClrTx/>
                            <a:buSzTx/>
                            <a:buFont typeface="+mj-lt"/>
                            <a:buAutoNum type="arabicPeriod"/>
                            <a:tabLst/>
                            <a:defRPr/>
                          </a:pPr>
                          <a:r>
                            <a:rPr lang="en-GB" sz="1600" dirty="0">
                              <a:solidFill>
                                <a:srgbClr val="585858"/>
                              </a:solidFill>
                              <a:effectLst/>
                              <a:latin typeface="+mj-lt"/>
                              <a:ea typeface="Calibri" panose="020F0502020204030204" pitchFamily="34" charset="0"/>
                              <a:cs typeface="Times New Roman" panose="02020603050405020304" pitchFamily="18" charset="0"/>
                            </a:rPr>
                            <a:t>If two variables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and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are related by an equation of the form </a:t>
                          </a:r>
                          <a:r>
                            <a:rPr lang="en-GB" sz="1600" i="1" dirty="0" err="1">
                              <a:solidFill>
                                <a:srgbClr val="585858"/>
                              </a:solidFill>
                              <a:effectLst/>
                              <a:latin typeface="+mj-lt"/>
                              <a:ea typeface="Calibri" panose="020F0502020204030204" pitchFamily="34" charset="0"/>
                              <a:cs typeface="Times New Roman" panose="02020603050405020304" pitchFamily="18" charset="0"/>
                            </a:rPr>
                            <a:t>xy</a:t>
                          </a:r>
                          <a:r>
                            <a:rPr lang="en-GB" sz="1600" dirty="0">
                              <a:solidFill>
                                <a:srgbClr val="585858"/>
                              </a:solidFill>
                              <a:effectLst/>
                              <a:latin typeface="+mj-lt"/>
                              <a:ea typeface="Calibri" panose="020F0502020204030204" pitchFamily="34" charset="0"/>
                              <a:cs typeface="Times New Roman" panose="02020603050405020304" pitchFamily="18" charset="0"/>
                            </a:rPr>
                            <a:t> = </a:t>
                          </a:r>
                          <a:r>
                            <a:rPr lang="en-GB" sz="1600" i="1" dirty="0">
                              <a:solidFill>
                                <a:srgbClr val="585858"/>
                              </a:solidFill>
                              <a:effectLst/>
                              <a:latin typeface="+mj-lt"/>
                              <a:ea typeface="Calibri" panose="020F0502020204030204" pitchFamily="34" charset="0"/>
                              <a:cs typeface="Times New Roman" panose="02020603050405020304" pitchFamily="18" charset="0"/>
                            </a:rPr>
                            <a:t>k</a:t>
                          </a:r>
                          <a:r>
                            <a:rPr lang="en-GB" sz="1600" dirty="0">
                              <a:solidFill>
                                <a:srgbClr val="585858"/>
                              </a:solidFill>
                              <a:effectLst/>
                              <a:latin typeface="+mj-lt"/>
                              <a:ea typeface="Calibri" panose="020F0502020204030204" pitchFamily="34" charset="0"/>
                              <a:cs typeface="Times New Roman" panose="02020603050405020304" pitchFamily="18" charset="0"/>
                            </a:rPr>
                            <a:t>, or equivalently </a:t>
                          </a:r>
                          <a14:m>
                            <m:oMath xmlns:m="http://schemas.openxmlformats.org/officeDocument/2006/math">
                              <m:r>
                                <a:rPr lang="en-GB" sz="1600" i="1" dirty="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GB" sz="1600" i="1" dirty="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GB" sz="1600" b="0" i="1" dirty="0" smtClean="0">
                                      <a:solidFill>
                                        <a:srgbClr val="585858"/>
                                      </a:solidFill>
                                      <a:effectLst/>
                                      <a:latin typeface="Cambria Math" panose="02040503050406030204" pitchFamily="18" charset="0"/>
                                      <a:cs typeface="Times New Roman" panose="02020603050405020304" pitchFamily="18" charset="0"/>
                                    </a:rPr>
                                  </m:ctrlPr>
                                </m:fPr>
                                <m:num>
                                  <m:r>
                                    <a:rPr lang="en-GB" sz="1600" b="0" i="1" dirty="0" smtClean="0">
                                      <a:solidFill>
                                        <a:srgbClr val="585858"/>
                                      </a:solidFill>
                                      <a:effectLst/>
                                      <a:latin typeface="Cambria Math" panose="02040503050406030204" pitchFamily="18" charset="0"/>
                                      <a:cs typeface="Times New Roman" panose="02020603050405020304" pitchFamily="18" charset="0"/>
                                    </a:rPr>
                                    <m:t>𝑘</m:t>
                                  </m:r>
                                </m:num>
                                <m:den>
                                  <m:r>
                                    <a:rPr lang="en-GB" sz="1600" b="0" i="1" dirty="0" smtClean="0">
                                      <a:solidFill>
                                        <a:srgbClr val="585858"/>
                                      </a:solidFill>
                                      <a:effectLst/>
                                      <a:latin typeface="Cambria Math" panose="02040503050406030204" pitchFamily="18" charset="0"/>
                                      <a:cs typeface="Times New Roman" panose="02020603050405020304" pitchFamily="18" charset="0"/>
                                    </a:rPr>
                                    <m:t>𝑥</m:t>
                                  </m:r>
                                </m:den>
                              </m:f>
                              <m:r>
                                <a:rPr lang="en-GB" sz="1600" i="1" dirty="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GB" sz="1600" dirty="0">
                              <a:solidFill>
                                <a:srgbClr val="585858"/>
                              </a:solidFill>
                              <a:effectLst/>
                              <a:latin typeface="+mj-lt"/>
                              <a:ea typeface="Calibri" panose="020F0502020204030204" pitchFamily="34" charset="0"/>
                              <a:cs typeface="Times New Roman" panose="02020603050405020304" pitchFamily="18" charset="0"/>
                            </a:rPr>
                            <a:t>, where </a:t>
                          </a:r>
                          <a:r>
                            <a:rPr lang="en-GB" sz="1600" i="1" dirty="0">
                              <a:solidFill>
                                <a:srgbClr val="585858"/>
                              </a:solidFill>
                              <a:effectLst/>
                              <a:latin typeface="+mj-lt"/>
                              <a:ea typeface="Calibri" panose="020F0502020204030204" pitchFamily="34" charset="0"/>
                              <a:cs typeface="Times New Roman" panose="02020603050405020304" pitchFamily="18" charset="0"/>
                            </a:rPr>
                            <a:t>k</a:t>
                          </a:r>
                          <a:r>
                            <a:rPr lang="en-GB" sz="1600" dirty="0">
                              <a:solidFill>
                                <a:srgbClr val="585858"/>
                              </a:solidFill>
                              <a:effectLst/>
                              <a:latin typeface="+mj-lt"/>
                              <a:ea typeface="Calibri" panose="020F0502020204030204" pitchFamily="34" charset="0"/>
                              <a:cs typeface="Times New Roman" panose="02020603050405020304" pitchFamily="18" charset="0"/>
                            </a:rPr>
                            <a:t> is a constant and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 0,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 0, they vary in inverse proportion to each other.</a:t>
                          </a:r>
                        </a:p>
                      </a:txBody>
                      <a:tcPr marL="68580" marR="68580" marT="0" marB="0"/>
                    </a:tc>
                    <a:extLst>
                      <a:ext uri="{0D108BD9-81ED-4DB2-BD59-A6C34878D82A}">
                        <a16:rowId xmlns:a16="http://schemas.microsoft.com/office/drawing/2014/main" val="2719448778"/>
                      </a:ext>
                    </a:extLst>
                  </a:tr>
                  <a:tr h="370840">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ratio</a:t>
                          </a:r>
                        </a:p>
                      </a:txBody>
                      <a:tcPr marL="68580" marR="68580" marT="0" marB="0"/>
                    </a:tc>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A part-to-part comparison. The ratio of </a:t>
                          </a:r>
                          <a:r>
                            <a:rPr lang="en-GB" sz="1600" i="1" dirty="0">
                              <a:solidFill>
                                <a:srgbClr val="585858"/>
                              </a:solidFill>
                              <a:effectLst/>
                              <a:latin typeface="+mj-lt"/>
                              <a:ea typeface="Calibri" panose="020F0502020204030204" pitchFamily="34" charset="0"/>
                              <a:cs typeface="Times New Roman" panose="02020603050405020304" pitchFamily="18" charset="0"/>
                            </a:rPr>
                            <a:t>a</a:t>
                          </a:r>
                          <a:r>
                            <a:rPr lang="en-GB" sz="1600" dirty="0">
                              <a:solidFill>
                                <a:srgbClr val="585858"/>
                              </a:solidFill>
                              <a:effectLst/>
                              <a:latin typeface="+mj-lt"/>
                              <a:ea typeface="Calibri" panose="020F0502020204030204" pitchFamily="34" charset="0"/>
                              <a:cs typeface="Times New Roman" panose="02020603050405020304" pitchFamily="18" charset="0"/>
                            </a:rPr>
                            <a:t> to </a:t>
                          </a:r>
                          <a:r>
                            <a:rPr lang="en-GB" sz="1600" i="1" dirty="0">
                              <a:solidFill>
                                <a:srgbClr val="585858"/>
                              </a:solidFill>
                              <a:effectLst/>
                              <a:latin typeface="+mj-lt"/>
                              <a:ea typeface="Calibri" panose="020F0502020204030204" pitchFamily="34" charset="0"/>
                              <a:cs typeface="Times New Roman" panose="02020603050405020304" pitchFamily="18" charset="0"/>
                            </a:rPr>
                            <a:t>b</a:t>
                          </a:r>
                          <a:r>
                            <a:rPr lang="en-GB" sz="1600" dirty="0">
                              <a:solidFill>
                                <a:srgbClr val="585858"/>
                              </a:solidFill>
                              <a:effectLst/>
                              <a:latin typeface="+mj-lt"/>
                              <a:ea typeface="Calibri" panose="020F0502020204030204" pitchFamily="34" charset="0"/>
                              <a:cs typeface="Times New Roman" panose="02020603050405020304" pitchFamily="18" charset="0"/>
                            </a:rPr>
                            <a:t> is usually written </a:t>
                          </a:r>
                          <a:r>
                            <a:rPr lang="en-GB" sz="1600" i="1" dirty="0">
                              <a:solidFill>
                                <a:srgbClr val="585858"/>
                              </a:solidFill>
                              <a:effectLst/>
                              <a:latin typeface="+mj-lt"/>
                              <a:ea typeface="Calibri" panose="020F0502020204030204" pitchFamily="34" charset="0"/>
                              <a:cs typeface="Times New Roman" panose="02020603050405020304" pitchFamily="18" charset="0"/>
                            </a:rPr>
                            <a:t>a</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dirty="0">
                              <a:solidFill>
                                <a:srgbClr val="585858"/>
                              </a:solidFill>
                              <a:effectLst/>
                              <a:latin typeface="+mj-lt"/>
                              <a:ea typeface="Calibri" panose="020F0502020204030204" pitchFamily="34" charset="0"/>
                              <a:cs typeface="Times New Roman" panose="02020603050405020304" pitchFamily="18" charset="0"/>
                            </a:rPr>
                            <a:t>:</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i="1" dirty="0">
                              <a:solidFill>
                                <a:srgbClr val="585858"/>
                              </a:solidFill>
                              <a:effectLst/>
                              <a:latin typeface="+mj-lt"/>
                              <a:ea typeface="Calibri" panose="020F0502020204030204" pitchFamily="34" charset="0"/>
                              <a:cs typeface="Times New Roman" panose="02020603050405020304" pitchFamily="18" charset="0"/>
                            </a:rPr>
                            <a:t>b</a:t>
                          </a:r>
                          <a:r>
                            <a:rPr lang="en-GB" sz="1600" dirty="0">
                              <a:solidFill>
                                <a:srgbClr val="585858"/>
                              </a:solidFill>
                              <a:effectLst/>
                              <a:latin typeface="+mj-lt"/>
                              <a:ea typeface="Calibri" panose="020F0502020204030204" pitchFamily="34" charset="0"/>
                              <a:cs typeface="Times New Roman" panose="02020603050405020304" pitchFamily="18" charset="0"/>
                            </a:rPr>
                            <a:t>.</a:t>
                          </a:r>
                        </a:p>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Example: In a recipe for pastry, fat and flour are mixed in the ratio 1</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dirty="0">
                              <a:solidFill>
                                <a:srgbClr val="585858"/>
                              </a:solidFill>
                              <a:effectLst/>
                              <a:latin typeface="+mj-lt"/>
                              <a:ea typeface="Calibri" panose="020F0502020204030204" pitchFamily="34" charset="0"/>
                              <a:cs typeface="Times New Roman" panose="02020603050405020304" pitchFamily="18" charset="0"/>
                            </a:rPr>
                            <a:t>:</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dirty="0">
                              <a:solidFill>
                                <a:srgbClr val="585858"/>
                              </a:solidFill>
                              <a:effectLst/>
                              <a:latin typeface="+mj-lt"/>
                              <a:ea typeface="Calibri" panose="020F0502020204030204" pitchFamily="34" charset="0"/>
                              <a:cs typeface="Times New Roman" panose="02020603050405020304" pitchFamily="18" charset="0"/>
                            </a:rPr>
                            <a:t>2, which means that the fat used has half the mass of the flour. That is, </a:t>
                          </a:r>
                          <a14:m>
                            <m:oMath xmlns:m="http://schemas.openxmlformats.org/officeDocument/2006/math">
                              <m:f>
                                <m:fPr>
                                  <m:ctrlPr>
                                    <a:rPr lang="en-GB" sz="1600" i="1" smtClean="0">
                                      <a:solidFill>
                                        <a:srgbClr val="585858"/>
                                      </a:solidFill>
                                      <a:effectLst/>
                                      <a:latin typeface="Cambria Math" panose="02040503050406030204" pitchFamily="18" charset="0"/>
                                      <a:cs typeface="Times New Roman" panose="02020603050405020304" pitchFamily="18" charset="0"/>
                                    </a:rPr>
                                  </m:ctrlPr>
                                </m:fPr>
                                <m:num>
                                  <m:r>
                                    <a:rPr lang="en-GB" sz="1600" b="0" i="1" smtClean="0">
                                      <a:solidFill>
                                        <a:srgbClr val="585858"/>
                                      </a:solidFill>
                                      <a:effectLst/>
                                      <a:latin typeface="Cambria Math" panose="02040503050406030204" pitchFamily="18" charset="0"/>
                                      <a:cs typeface="Times New Roman" panose="02020603050405020304" pitchFamily="18" charset="0"/>
                                    </a:rPr>
                                    <m:t>𝑎𝑚𝑜𝑢𝑛𝑡</m:t>
                                  </m:r>
                                  <m:r>
                                    <a:rPr lang="en-GB" sz="1600" b="0" i="1" smtClean="0">
                                      <a:solidFill>
                                        <a:srgbClr val="585858"/>
                                      </a:solidFill>
                                      <a:effectLst/>
                                      <a:latin typeface="Cambria Math" panose="02040503050406030204" pitchFamily="18" charset="0"/>
                                      <a:cs typeface="Times New Roman" panose="02020603050405020304" pitchFamily="18" charset="0"/>
                                    </a:rPr>
                                    <m:t> </m:t>
                                  </m:r>
                                  <m:r>
                                    <a:rPr lang="en-GB" sz="1600" b="0" i="1" smtClean="0">
                                      <a:solidFill>
                                        <a:srgbClr val="585858"/>
                                      </a:solidFill>
                                      <a:effectLst/>
                                      <a:latin typeface="Cambria Math" panose="02040503050406030204" pitchFamily="18" charset="0"/>
                                      <a:cs typeface="Times New Roman" panose="02020603050405020304" pitchFamily="18" charset="0"/>
                                    </a:rPr>
                                    <m:t>𝑜𝑓</m:t>
                                  </m:r>
                                  <m:r>
                                    <a:rPr lang="en-GB" sz="1600" b="0" i="1" smtClean="0">
                                      <a:solidFill>
                                        <a:srgbClr val="585858"/>
                                      </a:solidFill>
                                      <a:effectLst/>
                                      <a:latin typeface="Cambria Math" panose="02040503050406030204" pitchFamily="18" charset="0"/>
                                      <a:cs typeface="Times New Roman" panose="02020603050405020304" pitchFamily="18" charset="0"/>
                                    </a:rPr>
                                    <m:t> </m:t>
                                  </m:r>
                                  <m:r>
                                    <a:rPr lang="en-GB" sz="1600" b="0" i="1" smtClean="0">
                                      <a:solidFill>
                                        <a:srgbClr val="585858"/>
                                      </a:solidFill>
                                      <a:effectLst/>
                                      <a:latin typeface="Cambria Math" panose="02040503050406030204" pitchFamily="18" charset="0"/>
                                      <a:cs typeface="Times New Roman" panose="02020603050405020304" pitchFamily="18" charset="0"/>
                                    </a:rPr>
                                    <m:t>𝑓𝑎𝑡</m:t>
                                  </m:r>
                                </m:num>
                                <m:den>
                                  <m:r>
                                    <a:rPr lang="en-GB" sz="1600" b="0" i="1" smtClean="0">
                                      <a:solidFill>
                                        <a:srgbClr val="585858"/>
                                      </a:solidFill>
                                      <a:effectLst/>
                                      <a:latin typeface="Cambria Math" panose="02040503050406030204" pitchFamily="18" charset="0"/>
                                      <a:cs typeface="Times New Roman" panose="02020603050405020304" pitchFamily="18" charset="0"/>
                                    </a:rPr>
                                    <m:t>𝑎𝑚𝑜𝑢𝑛𝑡</m:t>
                                  </m:r>
                                  <m:r>
                                    <a:rPr lang="en-GB" sz="1600" b="0" i="1" smtClean="0">
                                      <a:solidFill>
                                        <a:srgbClr val="585858"/>
                                      </a:solidFill>
                                      <a:effectLst/>
                                      <a:latin typeface="Cambria Math" panose="02040503050406030204" pitchFamily="18" charset="0"/>
                                      <a:cs typeface="Times New Roman" panose="02020603050405020304" pitchFamily="18" charset="0"/>
                                    </a:rPr>
                                    <m:t> </m:t>
                                  </m:r>
                                  <m:r>
                                    <a:rPr lang="en-GB" sz="1600" b="0" i="1" smtClean="0">
                                      <a:solidFill>
                                        <a:srgbClr val="585858"/>
                                      </a:solidFill>
                                      <a:effectLst/>
                                      <a:latin typeface="Cambria Math" panose="02040503050406030204" pitchFamily="18" charset="0"/>
                                      <a:cs typeface="Times New Roman" panose="02020603050405020304" pitchFamily="18" charset="0"/>
                                    </a:rPr>
                                    <m:t>𝑜𝑓</m:t>
                                  </m:r>
                                  <m:r>
                                    <a:rPr lang="en-GB" sz="1600" b="0" i="1" smtClean="0">
                                      <a:solidFill>
                                        <a:srgbClr val="585858"/>
                                      </a:solidFill>
                                      <a:effectLst/>
                                      <a:latin typeface="Cambria Math" panose="02040503050406030204" pitchFamily="18" charset="0"/>
                                      <a:cs typeface="Times New Roman" panose="02020603050405020304" pitchFamily="18" charset="0"/>
                                    </a:rPr>
                                    <m:t> </m:t>
                                  </m:r>
                                  <m:r>
                                    <a:rPr lang="en-GB" sz="1600" b="0" i="1" smtClean="0">
                                      <a:solidFill>
                                        <a:srgbClr val="585858"/>
                                      </a:solidFill>
                                      <a:effectLst/>
                                      <a:latin typeface="Cambria Math" panose="02040503050406030204" pitchFamily="18" charset="0"/>
                                      <a:cs typeface="Times New Roman" panose="02020603050405020304" pitchFamily="18" charset="0"/>
                                    </a:rPr>
                                    <m:t>𝑓𝑙𝑜𝑢𝑟</m:t>
                                  </m:r>
                                </m:den>
                              </m:f>
                              <m:r>
                                <a:rPr lang="en-GB" sz="160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60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6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GB" sz="16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2</m:t>
                                  </m:r>
                                </m:den>
                              </m:f>
                            </m:oMath>
                          </a14:m>
                          <a:r>
                            <a:rPr lang="en-GB" sz="1600" dirty="0">
                              <a:solidFill>
                                <a:srgbClr val="585858"/>
                              </a:solidFill>
                              <a:effectLst/>
                              <a:latin typeface="+mj-lt"/>
                              <a:ea typeface="Calibri" panose="020F0502020204030204" pitchFamily="34" charset="0"/>
                              <a:cs typeface="Times New Roman" panose="02020603050405020304" pitchFamily="18" charset="0"/>
                            </a:rPr>
                            <a:t> . Thus, ratios are equivalent to particular fractional parts.</a:t>
                          </a:r>
                        </a:p>
                      </a:txBody>
                      <a:tcPr marL="68580" marR="68580" marT="0" marB="0"/>
                    </a:tc>
                    <a:extLst>
                      <a:ext uri="{0D108BD9-81ED-4DB2-BD59-A6C34878D82A}">
                        <a16:rowId xmlns:a16="http://schemas.microsoft.com/office/drawing/2014/main" val="78949882"/>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1316746307"/>
                  </p:ext>
                </p:extLst>
              </p:nvPr>
            </p:nvGraphicFramePr>
            <p:xfrm>
              <a:off x="579413" y="1401995"/>
              <a:ext cx="11011552" cy="4050538"/>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2465451">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proportion</a:t>
                          </a:r>
                        </a:p>
                      </a:txBody>
                      <a:tcPr marL="68580" marR="68580" marT="0" marB="0"/>
                    </a:tc>
                    <a:tc>
                      <a:txBody>
                        <a:bodyPr/>
                        <a:lstStyle/>
                        <a:p>
                          <a:endParaRPr lang="en-US"/>
                        </a:p>
                      </a:txBody>
                      <a:tcPr marL="68580" marR="68580" marT="0" marB="0">
                        <a:blipFill>
                          <a:blip r:embed="rId2"/>
                          <a:stretch>
                            <a:fillRect l="-14663" t="-15897" r="-264" b="-54359"/>
                          </a:stretch>
                        </a:blipFill>
                      </a:tcPr>
                    </a:tc>
                    <a:extLst>
                      <a:ext uri="{0D108BD9-81ED-4DB2-BD59-A6C34878D82A}">
                        <a16:rowId xmlns:a16="http://schemas.microsoft.com/office/drawing/2014/main" val="2719448778"/>
                      </a:ext>
                    </a:extLst>
                  </a:tr>
                  <a:tr h="1214247">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ratio</a:t>
                          </a:r>
                        </a:p>
                      </a:txBody>
                      <a:tcPr marL="68580" marR="68580" marT="0" marB="0"/>
                    </a:tc>
                    <a:tc>
                      <a:txBody>
                        <a:bodyPr/>
                        <a:lstStyle/>
                        <a:p>
                          <a:endParaRPr lang="en-US"/>
                        </a:p>
                      </a:txBody>
                      <a:tcPr marL="68580" marR="68580" marT="0" marB="0">
                        <a:blipFill>
                          <a:blip r:embed="rId2"/>
                          <a:stretch>
                            <a:fillRect l="-14663" t="-235417" r="-264" b="-10417"/>
                          </a:stretch>
                        </a:blipFill>
                      </a:tcPr>
                    </a:tc>
                    <a:extLst>
                      <a:ext uri="{0D108BD9-81ED-4DB2-BD59-A6C34878D82A}">
                        <a16:rowId xmlns:a16="http://schemas.microsoft.com/office/drawing/2014/main" val="78949882"/>
                      </a:ext>
                    </a:extLst>
                  </a:tr>
                </a:tbl>
              </a:graphicData>
            </a:graphic>
          </p:graphicFrame>
        </mc:Fallback>
      </mc:AlternateContent>
    </p:spTree>
    <p:extLst>
      <p:ext uri="{BB962C8B-B14F-4D97-AF65-F5344CB8AC3E}">
        <p14:creationId xmlns:p14="http://schemas.microsoft.com/office/powerpoint/2010/main" val="2348100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 </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lstStyle/>
          <a:p>
            <a:r>
              <a:rPr lang="en-GB" dirty="0"/>
              <a:t>There are a number of different representations that you may wish to use to support students’ understanding of this key idea. These might include:</a:t>
            </a:r>
          </a:p>
          <a:p>
            <a:endParaRPr lang="en-GB" dirty="0"/>
          </a:p>
        </p:txBody>
      </p:sp>
      <p:sp>
        <p:nvSpPr>
          <p:cNvPr id="5" name="TextBox 4">
            <a:extLst>
              <a:ext uri="{FF2B5EF4-FFF2-40B4-BE49-F238E27FC236}">
                <a16:creationId xmlns:a16="http://schemas.microsoft.com/office/drawing/2014/main" id="{AB2D9AA6-44E7-4D32-970F-3CFE8C2762CD}"/>
              </a:ext>
            </a:extLst>
          </p:cNvPr>
          <p:cNvSpPr txBox="1"/>
          <p:nvPr/>
        </p:nvSpPr>
        <p:spPr>
          <a:xfrm>
            <a:off x="609600" y="2132856"/>
            <a:ext cx="8294712" cy="3994940"/>
          </a:xfrm>
          <a:prstGeom prst="rect">
            <a:avLst/>
          </a:prstGeom>
          <a:noFill/>
        </p:spPr>
        <p:txBody>
          <a:bodyPr wrap="square">
            <a:spAutoFit/>
          </a:bodyPr>
          <a:lstStyle/>
          <a:p>
            <a:pPr marL="342900" indent="-342900">
              <a:buClr>
                <a:srgbClr val="585858"/>
              </a:buClr>
              <a:buFont typeface="Arial" panose="020B0604020202020204" pitchFamily="34" charset="0"/>
              <a:buChar char="•"/>
            </a:pPr>
            <a:r>
              <a:rPr lang="en-GB" sz="2400" b="1" dirty="0"/>
              <a:t>Bar models</a:t>
            </a:r>
          </a:p>
          <a:p>
            <a:pPr marL="800100" lvl="1" indent="-342900">
              <a:buClr>
                <a:srgbClr val="585858"/>
              </a:buClr>
              <a:buFont typeface="Arial" panose="020B0604020202020204" pitchFamily="34" charset="0"/>
              <a:buChar char="•"/>
            </a:pPr>
            <a:r>
              <a:rPr lang="en-GB" sz="2000" dirty="0"/>
              <a:t>Bar models can be very useful to support students in representing (literally, re-presenting) problems in order to reveal multiplicative structures (as appropriate) and thus become aware of how to proceed to a solution.</a:t>
            </a:r>
          </a:p>
          <a:p>
            <a:pPr marL="342900" indent="-342900">
              <a:buClr>
                <a:srgbClr val="585858"/>
              </a:buClr>
              <a:buFont typeface="Arial" panose="020B0604020202020204" pitchFamily="34" charset="0"/>
              <a:buChar char="•"/>
            </a:pPr>
            <a:r>
              <a:rPr lang="en-GB" sz="2400" b="1" dirty="0"/>
              <a:t>Ratio tables and double number lines (also known as ‘stacked number lines’)</a:t>
            </a:r>
          </a:p>
          <a:p>
            <a:pPr marL="800100" lvl="1" indent="-342900">
              <a:buClr>
                <a:srgbClr val="585858"/>
              </a:buClr>
              <a:buFont typeface="Arial" panose="020B0604020202020204" pitchFamily="34" charset="0"/>
              <a:buChar char="•"/>
            </a:pPr>
            <a:r>
              <a:rPr lang="en-GB" sz="2000" dirty="0"/>
              <a:t>The comparison of corresponding entries in two different sets of multiples, such as from a multiplication table, can be a useful context in which to explore multiplicative relationships.</a:t>
            </a:r>
          </a:p>
          <a:p>
            <a:pPr marL="342900" indent="-342900">
              <a:buClr>
                <a:srgbClr val="585858"/>
              </a:buClr>
              <a:buFont typeface="Arial" panose="020B0604020202020204" pitchFamily="34" charset="0"/>
              <a:buChar char="•"/>
            </a:pPr>
            <a:endParaRPr lang="en-GB" sz="2400" dirty="0"/>
          </a:p>
        </p:txBody>
      </p:sp>
      <p:pic>
        <p:nvPicPr>
          <p:cNvPr id="6" name="Picture 5">
            <a:extLst>
              <a:ext uri="{FF2B5EF4-FFF2-40B4-BE49-F238E27FC236}">
                <a16:creationId xmlns:a16="http://schemas.microsoft.com/office/drawing/2014/main" id="{F48561C0-D254-4B9F-ACA1-A730A422559B}"/>
              </a:ext>
            </a:extLst>
          </p:cNvPr>
          <p:cNvPicPr>
            <a:picLocks noChangeAspect="1"/>
          </p:cNvPicPr>
          <p:nvPr/>
        </p:nvPicPr>
        <p:blipFill>
          <a:blip r:embed="rId3"/>
          <a:stretch>
            <a:fillRect/>
          </a:stretch>
        </p:blipFill>
        <p:spPr>
          <a:xfrm>
            <a:off x="8972832" y="3376653"/>
            <a:ext cx="2944623" cy="1091279"/>
          </a:xfrm>
          <a:prstGeom prst="rect">
            <a:avLst/>
          </a:prstGeom>
        </p:spPr>
      </p:pic>
      <p:sp>
        <p:nvSpPr>
          <p:cNvPr id="7" name="TextBox 6">
            <a:extLst>
              <a:ext uri="{FF2B5EF4-FFF2-40B4-BE49-F238E27FC236}">
                <a16:creationId xmlns:a16="http://schemas.microsoft.com/office/drawing/2014/main" id="{92511316-A29E-4826-8829-C42B8CB3A410}"/>
              </a:ext>
            </a:extLst>
          </p:cNvPr>
          <p:cNvSpPr txBox="1"/>
          <p:nvPr/>
        </p:nvSpPr>
        <p:spPr>
          <a:xfrm>
            <a:off x="9336360" y="2564904"/>
            <a:ext cx="2560743" cy="867930"/>
          </a:xfrm>
          <a:prstGeom prst="rect">
            <a:avLst/>
          </a:prstGeom>
          <a:noFill/>
        </p:spPr>
        <p:txBody>
          <a:bodyPr wrap="square" rtlCol="0">
            <a:spAutoFit/>
          </a:bodyPr>
          <a:lstStyle/>
          <a:p>
            <a:pPr>
              <a:buNone/>
            </a:pPr>
            <a:r>
              <a:rPr lang="en-GB" sz="1200" dirty="0">
                <a:effectLst/>
                <a:latin typeface="Myriad Pro"/>
                <a:ea typeface="Calibri" panose="020F0502020204030204" pitchFamily="34" charset="0"/>
                <a:cs typeface="Times New Roman" panose="02020603050405020304" pitchFamily="18" charset="0"/>
              </a:rPr>
              <a:t>Tom and Tara share £270 between them in the ratio 2</a:t>
            </a:r>
            <a:r>
              <a:rPr lang="en-GB" sz="1200" baseline="30000" dirty="0">
                <a:effectLst/>
                <a:latin typeface="Myriad Pro"/>
                <a:ea typeface="Calibri" panose="020F0502020204030204" pitchFamily="34" charset="0"/>
                <a:cs typeface="Times New Roman" panose="02020603050405020304" pitchFamily="18" charset="0"/>
              </a:rPr>
              <a:t> </a:t>
            </a:r>
            <a:r>
              <a:rPr lang="en-GB" sz="1200" dirty="0">
                <a:effectLst/>
                <a:latin typeface="Myriad Pro"/>
                <a:ea typeface="Calibri" panose="020F0502020204030204" pitchFamily="34" charset="0"/>
                <a:cs typeface="Times New Roman" panose="02020603050405020304" pitchFamily="18" charset="0"/>
              </a:rPr>
              <a:t>:</a:t>
            </a:r>
            <a:r>
              <a:rPr lang="en-GB" sz="1200" baseline="30000" dirty="0">
                <a:effectLst/>
                <a:latin typeface="Myriad Pro"/>
                <a:ea typeface="Calibri" panose="020F0502020204030204" pitchFamily="34" charset="0"/>
                <a:cs typeface="Times New Roman" panose="02020603050405020304" pitchFamily="18" charset="0"/>
              </a:rPr>
              <a:t> </a:t>
            </a:r>
            <a:r>
              <a:rPr lang="en-GB" sz="1200" dirty="0">
                <a:effectLst/>
                <a:latin typeface="Myriad Pro"/>
                <a:ea typeface="Calibri" panose="020F0502020204030204" pitchFamily="34" charset="0"/>
                <a:cs typeface="Times New Roman" panose="02020603050405020304" pitchFamily="18" charset="0"/>
              </a:rPr>
              <a:t>3. How much do they each receive?</a:t>
            </a:r>
          </a:p>
          <a:p>
            <a:pPr>
              <a:buNone/>
            </a:pPr>
            <a:endParaRPr lang="en-GB" sz="1200" dirty="0"/>
          </a:p>
        </p:txBody>
      </p:sp>
    </p:spTree>
    <p:extLst>
      <p:ext uri="{BB962C8B-B14F-4D97-AF65-F5344CB8AC3E}">
        <p14:creationId xmlns:p14="http://schemas.microsoft.com/office/powerpoint/2010/main" val="3780290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052736"/>
            <a:ext cx="10972800" cy="3888432"/>
          </a:xfrm>
        </p:spPr>
        <p:txBody>
          <a:bodyPr>
            <a:noAutofit/>
          </a:bodyPr>
          <a:lstStyle/>
          <a:p>
            <a:pPr marL="0" indent="0">
              <a:buNone/>
            </a:pPr>
            <a:r>
              <a:rPr lang="en-GB" sz="2000" dirty="0"/>
              <a:t>From Upper Key Stage 2, students will bring experience of:</a:t>
            </a:r>
          </a:p>
          <a:p>
            <a:pPr>
              <a:spcBef>
                <a:spcPts val="400"/>
              </a:spcBef>
            </a:pPr>
            <a:r>
              <a:rPr lang="en-GB" sz="1800" dirty="0">
                <a:effectLst/>
                <a:latin typeface="+mn-lt"/>
                <a:ea typeface="Calibri" panose="020F0502020204030204" pitchFamily="34" charset="0"/>
                <a:cs typeface="Times New Roman" panose="02020603050405020304" pitchFamily="18" charset="0"/>
              </a:rPr>
              <a:t>multiplying proper fractions and mixed numbers by whole numbers, supported by materials and diagrams </a:t>
            </a:r>
          </a:p>
          <a:p>
            <a:r>
              <a:rPr lang="en-GB" sz="1800" dirty="0">
                <a:effectLst/>
                <a:latin typeface="+mn-lt"/>
                <a:ea typeface="Calibri" panose="020F0502020204030204" pitchFamily="34" charset="0"/>
                <a:cs typeface="Times New Roman" panose="02020603050405020304" pitchFamily="18" charset="0"/>
              </a:rPr>
              <a:t>recognising the per cent symbol (%) and understanding that per cent relates to ‘number of parts per hundred’, and writing percentages as a fraction with denominator 100, and as a decimal </a:t>
            </a:r>
          </a:p>
          <a:p>
            <a:r>
              <a:rPr lang="en-GB" sz="1800" dirty="0">
                <a:effectLst/>
                <a:latin typeface="+mn-lt"/>
                <a:ea typeface="Calibri" panose="020F0502020204030204" pitchFamily="34" charset="0"/>
                <a:cs typeface="Times New Roman" panose="02020603050405020304" pitchFamily="18" charset="0"/>
              </a:rPr>
              <a:t>using all four operations to solve problems involving measure (for example, length, mass, volume, money) using decimal notation, including scaling </a:t>
            </a:r>
          </a:p>
          <a:p>
            <a:r>
              <a:rPr lang="en-GB" sz="1800" dirty="0">
                <a:effectLst/>
                <a:latin typeface="+mn-lt"/>
                <a:ea typeface="Calibri" panose="020F0502020204030204" pitchFamily="34" charset="0"/>
                <a:cs typeface="Times New Roman" panose="02020603050405020304" pitchFamily="18" charset="0"/>
              </a:rPr>
              <a:t>solving problems involving the relative sizes of two quantities where missing values can be found by using integer multiplication and division facts </a:t>
            </a:r>
          </a:p>
          <a:p>
            <a:r>
              <a:rPr lang="en-GB" sz="1800" dirty="0">
                <a:effectLst/>
                <a:latin typeface="+mn-lt"/>
                <a:ea typeface="Calibri" panose="020F0502020204030204" pitchFamily="34" charset="0"/>
                <a:cs typeface="Times New Roman" panose="02020603050405020304" pitchFamily="18" charset="0"/>
              </a:rPr>
              <a:t>solving problems involving the calculation of percentages (for example, of measures, and such as 15% of 360) and the use of percentages for comparison </a:t>
            </a:r>
          </a:p>
          <a:p>
            <a:r>
              <a:rPr lang="en-GB" sz="1800" dirty="0">
                <a:effectLst/>
                <a:latin typeface="+mn-lt"/>
                <a:ea typeface="Calibri" panose="020F0502020204030204" pitchFamily="34" charset="0"/>
                <a:cs typeface="Times New Roman" panose="02020603050405020304" pitchFamily="18" charset="0"/>
              </a:rPr>
              <a:t>solving problems involving similar shapes where the scale factor is known or can be found</a:t>
            </a:r>
          </a:p>
          <a:p>
            <a:pPr>
              <a:spcAft>
                <a:spcPts val="400"/>
              </a:spcAft>
            </a:pPr>
            <a:r>
              <a:rPr lang="en-GB" sz="1800" dirty="0">
                <a:effectLst/>
                <a:latin typeface="+mn-lt"/>
                <a:ea typeface="Calibri" panose="020F0502020204030204" pitchFamily="34" charset="0"/>
                <a:cs typeface="Times New Roman" panose="02020603050405020304" pitchFamily="18" charset="0"/>
              </a:rPr>
              <a:t>solving problems involving unequal sharing and grouping, using knowledge of fractions and multiples.</a:t>
            </a:r>
          </a:p>
          <a:p>
            <a:endParaRPr lang="en-GB" dirty="0"/>
          </a:p>
        </p:txBody>
      </p:sp>
    </p:spTree>
    <p:extLst>
      <p:ext uri="{BB962C8B-B14F-4D97-AF65-F5344CB8AC3E}">
        <p14:creationId xmlns:p14="http://schemas.microsoft.com/office/powerpoint/2010/main" val="2952935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585483" y="1124744"/>
                <a:ext cx="10972800" cy="3888432"/>
              </a:xfrm>
            </p:spPr>
            <p:txBody>
              <a:bodyPr>
                <a:noAutofit/>
              </a:bodyPr>
              <a:lstStyle/>
              <a:p>
                <a:pPr marL="0" indent="0">
                  <a:buNone/>
                </a:pPr>
                <a:r>
                  <a:rPr lang="en-GB" sz="2000" dirty="0"/>
                  <a:t>In KS4, students will build on the core concepts in this mathematical theme to:</a:t>
                </a:r>
              </a:p>
              <a:p>
                <a:r>
                  <a:rPr lang="en-GB" sz="1800" dirty="0"/>
                  <a:t>compare lengths, areas and volumes using ratio notation and/or scale factors; make links to similarity (including trigonometric ratios)</a:t>
                </a:r>
              </a:p>
              <a:p>
                <a:r>
                  <a:rPr lang="en-GB" sz="1800" dirty="0"/>
                  <a:t>convert between related compound units (speed, rates of pay, prices, density, pressure) in numerical and algebraic contexts</a:t>
                </a:r>
              </a:p>
              <a:p>
                <a:r>
                  <a:rPr lang="en-GB" sz="1800" dirty="0"/>
                  <a:t>understand that </a:t>
                </a:r>
                <a14:m>
                  <m:oMath xmlns:m="http://schemas.openxmlformats.org/officeDocument/2006/math">
                    <m:r>
                      <a:rPr lang="en-GB" sz="1800" i="1" dirty="0" smtClean="0">
                        <a:latin typeface="Cambria Math" panose="02040503050406030204" pitchFamily="18" charset="0"/>
                      </a:rPr>
                      <m:t>𝑋</m:t>
                    </m:r>
                  </m:oMath>
                </a14:m>
                <a:r>
                  <a:rPr lang="en-GB" sz="1800" dirty="0"/>
                  <a:t> is inversely proportional to </a:t>
                </a:r>
                <a14:m>
                  <m:oMath xmlns:m="http://schemas.openxmlformats.org/officeDocument/2006/math">
                    <m:r>
                      <a:rPr lang="en-GB" sz="1800" i="1" dirty="0" smtClean="0">
                        <a:latin typeface="Cambria Math" panose="02040503050406030204" pitchFamily="18" charset="0"/>
                      </a:rPr>
                      <m:t>𝑌</m:t>
                    </m:r>
                  </m:oMath>
                </a14:m>
                <a:r>
                  <a:rPr lang="en-GB" sz="1800" dirty="0"/>
                  <a:t> is equivalent to </a:t>
                </a:r>
                <a14:m>
                  <m:oMath xmlns:m="http://schemas.openxmlformats.org/officeDocument/2006/math">
                    <m:r>
                      <a:rPr lang="en-GB" sz="1800" i="1" dirty="0" smtClean="0">
                        <a:latin typeface="Cambria Math" panose="02040503050406030204" pitchFamily="18" charset="0"/>
                      </a:rPr>
                      <m:t>𝑋</m:t>
                    </m:r>
                  </m:oMath>
                </a14:m>
                <a:r>
                  <a:rPr lang="en-GB" sz="1800" dirty="0"/>
                  <a:t> is proportional to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𝑌</m:t>
                        </m:r>
                      </m:den>
                    </m:f>
                  </m:oMath>
                </a14:m>
                <a:endParaRPr lang="en-GB" sz="1800" dirty="0"/>
              </a:p>
              <a:p>
                <a:r>
                  <a:rPr lang="en-GB" sz="1800" dirty="0"/>
                  <a:t>{construct and} interpret equations that describe direct and inverse proportion</a:t>
                </a:r>
              </a:p>
              <a:p>
                <a:r>
                  <a:rPr lang="en-GB" sz="1800" dirty="0"/>
                  <a:t>interpret the gradient of a straight-line graph as a rate of change; recognise and interpret graphs that illustrate direct and inverse proportion</a:t>
                </a:r>
              </a:p>
              <a:p>
                <a:r>
                  <a:rPr lang="en-GB" sz="1800" dirty="0"/>
                  <a:t>{interpret the gradient at a point on a curve as the instantaneous rate of change; apply the concepts of instantaneous and average rate of change (gradients of tangents and chords) in numerical, algebraic and graphical contexts}</a:t>
                </a:r>
              </a:p>
              <a:p>
                <a:r>
                  <a:rPr lang="en-GB" sz="1800" dirty="0"/>
                  <a:t>set up, solve and interpret the answers in growth and decay problems, including compound interest {and work with general iterative processes}. </a:t>
                </a:r>
              </a:p>
              <a:p>
                <a:endParaRPr lang="en-GB" sz="1800"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585483" y="1124744"/>
                <a:ext cx="10972800" cy="3888432"/>
              </a:xfrm>
              <a:blipFill>
                <a:blip r:embed="rId3"/>
                <a:stretch>
                  <a:fillRect l="-556" t="-1570" b="-20094"/>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7B8CED6F-4114-49A2-813B-803638FBB5BC}"/>
              </a:ext>
            </a:extLst>
          </p:cNvPr>
          <p:cNvSpPr txBox="1"/>
          <p:nvPr/>
        </p:nvSpPr>
        <p:spPr>
          <a:xfrm>
            <a:off x="585482" y="5781009"/>
            <a:ext cx="8606861" cy="646331"/>
          </a:xfrm>
          <a:prstGeom prst="rect">
            <a:avLst/>
          </a:prstGeom>
          <a:noFill/>
        </p:spPr>
        <p:txBody>
          <a:bodyPr wrap="square">
            <a:spAutoFit/>
          </a:bodyPr>
          <a:lstStyle/>
          <a:p>
            <a:pPr marL="57150" indent="0">
              <a:buNone/>
            </a:pPr>
            <a:r>
              <a:rPr lang="en-GB" sz="1800" dirty="0"/>
              <a:t>Please note: Braces { } indicate additional mathematical content to be taught to more highly attaining students.</a:t>
            </a:r>
          </a:p>
        </p:txBody>
      </p:sp>
    </p:spTree>
    <p:extLst>
      <p:ext uri="{BB962C8B-B14F-4D97-AF65-F5344CB8AC3E}">
        <p14:creationId xmlns:p14="http://schemas.microsoft.com/office/powerpoint/2010/main" val="1840260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320480"/>
          </a:xfrm>
        </p:spPr>
        <p:txBody>
          <a:bodyPr>
            <a:normAutofit/>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endParaRPr lang="en-GB" dirty="0">
              <a:hlinkClick r:id="rId3"/>
            </a:endParaRPr>
          </a:p>
          <a:p>
            <a:pPr lvl="2">
              <a:lnSpc>
                <a:spcPct val="100000"/>
              </a:lnSpc>
            </a:pPr>
            <a:r>
              <a:rPr lang="en-GB" sz="1800" dirty="0">
                <a:solidFill>
                  <a:srgbClr val="008080"/>
                </a:solidFill>
                <a:latin typeface="+mj-lt"/>
                <a:hlinkClick r:id="rId4"/>
              </a:rPr>
              <a:t>3 Multiplicative Reasoning </a:t>
            </a:r>
            <a:r>
              <a:rPr lang="en-GB" dirty="0">
                <a:hlinkClick r:id="rId4"/>
              </a:rPr>
              <a:t>Theme Overview Document</a:t>
            </a:r>
            <a:endParaRPr lang="en-GB" dirty="0"/>
          </a:p>
          <a:p>
            <a:pPr lvl="2">
              <a:lnSpc>
                <a:spcPct val="100000"/>
              </a:lnSpc>
            </a:pPr>
            <a:r>
              <a:rPr lang="en-GB" sz="1800" dirty="0">
                <a:solidFill>
                  <a:srgbClr val="008080"/>
                </a:solidFill>
                <a:latin typeface="+mj-lt"/>
                <a:hlinkClick r:id="rId5"/>
              </a:rPr>
              <a:t>3.1 Understanding Multiplicative Relationships </a:t>
            </a:r>
            <a:r>
              <a:rPr lang="en-GB" dirty="0">
                <a:hlinkClick r:id="rId5"/>
              </a:rPr>
              <a:t>Core Concept Document</a:t>
            </a:r>
            <a:endParaRPr lang="en-GB" dirty="0"/>
          </a:p>
          <a:p>
            <a:pPr lvl="1">
              <a:lnSpc>
                <a:spcPct val="100000"/>
              </a:lnSpc>
            </a:pPr>
            <a:r>
              <a:rPr lang="en-GB" dirty="0">
                <a:hlinkClick r:id="rId6"/>
              </a:rPr>
              <a:t>Using mathematical representations at KS3 | NCETM</a:t>
            </a:r>
            <a:endParaRPr lang="en-GB" dirty="0"/>
          </a:p>
          <a:p>
            <a:pPr lvl="1">
              <a:lnSpc>
                <a:spcPct val="100000"/>
              </a:lnSpc>
            </a:pPr>
            <a:r>
              <a:rPr lang="en-GB" dirty="0">
                <a:hlinkClick r:id="rId7"/>
              </a:rPr>
              <a:t>Insights from experienced teachers | NCETM</a:t>
            </a:r>
            <a:r>
              <a:rPr lang="en-GB" dirty="0"/>
              <a:t> </a:t>
            </a:r>
          </a:p>
          <a:p>
            <a:pPr lvl="1">
              <a:lnSpc>
                <a:spcPct val="100000"/>
              </a:lnSpc>
            </a:pPr>
            <a:r>
              <a:rPr lang="en-GB" dirty="0">
                <a:hlinkClick r:id="rId8"/>
              </a:rPr>
              <a:t>NCETM primary mastery professional development materials</a:t>
            </a:r>
            <a:endParaRPr lang="en-GB" dirty="0"/>
          </a:p>
          <a:p>
            <a:pPr lvl="1">
              <a:lnSpc>
                <a:spcPct val="100000"/>
              </a:lnSpc>
            </a:pPr>
            <a:r>
              <a:rPr lang="en-GB" dirty="0">
                <a:hlinkClick r:id="rId9"/>
              </a:rPr>
              <a:t>NCETM primary assessment materials</a:t>
            </a:r>
            <a:endParaRPr lang="en-GB" dirty="0"/>
          </a:p>
          <a:p>
            <a:pPr>
              <a:lnSpc>
                <a:spcPct val="100000"/>
              </a:lnSpc>
            </a:pPr>
            <a:r>
              <a:rPr lang="en-GB" dirty="0"/>
              <a:t>There are also references to: </a:t>
            </a:r>
          </a:p>
          <a:p>
            <a:pPr lvl="1">
              <a:lnSpc>
                <a:spcPct val="100000"/>
              </a:lnSpc>
            </a:pPr>
            <a:r>
              <a:rPr lang="en-GB" dirty="0">
                <a:hlinkClick r:id="rId10"/>
              </a:rPr>
              <a:t>Standards &amp; Testing Agency’s past mathematics papers</a:t>
            </a:r>
            <a:endParaRPr lang="en-GB" dirty="0"/>
          </a:p>
          <a:p>
            <a:pPr>
              <a:lnSpc>
                <a:spcPct val="100000"/>
              </a:lnSpc>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third of these themes is </a:t>
            </a:r>
            <a:r>
              <a:rPr lang="en-GB" dirty="0">
                <a:hlinkClick r:id="rId3"/>
              </a:rPr>
              <a:t>Multiplicative reasoning</a:t>
            </a:r>
            <a:r>
              <a:rPr lang="en-GB" dirty="0"/>
              <a:t>, which covers the following interconnected core concepts:</a:t>
            </a:r>
          </a:p>
          <a:p>
            <a:pPr marL="800100" lvl="2" indent="0">
              <a:buNone/>
            </a:pPr>
            <a:r>
              <a:rPr lang="en-GB" sz="2400" i="1" dirty="0"/>
              <a:t>3.1	Understanding multiplicative relationships</a:t>
            </a:r>
          </a:p>
          <a:p>
            <a:pPr marL="800100" lvl="2" indent="0">
              <a:buNone/>
            </a:pPr>
            <a:r>
              <a:rPr lang="en-GB" sz="2400" i="1" dirty="0"/>
              <a:t>3.2	Trigonometry</a:t>
            </a:r>
          </a:p>
          <a:p>
            <a:endParaRPr lang="en-GB" dirty="0"/>
          </a:p>
        </p:txBody>
      </p:sp>
    </p:spTree>
    <p:extLst>
      <p:ext uri="{BB962C8B-B14F-4D97-AF65-F5344CB8AC3E}">
        <p14:creationId xmlns:p14="http://schemas.microsoft.com/office/powerpoint/2010/main" val="2251224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FFB52D-71CC-495C-94C7-A0E5C8CDE3DB}"/>
              </a:ext>
            </a:extLst>
          </p:cNvPr>
          <p:cNvPicPr>
            <a:picLocks noChangeAspect="1"/>
          </p:cNvPicPr>
          <p:nvPr/>
        </p:nvPicPr>
        <p:blipFill>
          <a:blip r:embed="rId3"/>
          <a:stretch>
            <a:fillRect/>
          </a:stretch>
        </p:blipFill>
        <p:spPr>
          <a:xfrm>
            <a:off x="255526" y="188521"/>
            <a:ext cx="11680948" cy="4968671"/>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595808" y="5235078"/>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53080" y="5661248"/>
            <a:ext cx="8611272" cy="864096"/>
          </a:xfrm>
        </p:spPr>
        <p:txBody>
          <a:bodyPr>
            <a:normAutofit fontScale="92500" lnSpcReduction="10000"/>
          </a:bodyPr>
          <a:lstStyle/>
          <a:p>
            <a:pPr>
              <a:spcBef>
                <a:spcPts val="600"/>
              </a:spcBef>
            </a:pPr>
            <a:r>
              <a:rPr lang="en-GB" sz="1500" dirty="0"/>
              <a:t>Within this core concept, </a:t>
            </a:r>
            <a:r>
              <a:rPr lang="en-GB" sz="1500" dirty="0">
                <a:hlinkClick r:id="rId4"/>
              </a:rPr>
              <a:t>3.1 Understanding multiplicative relationships</a:t>
            </a:r>
            <a:r>
              <a:rPr lang="en-GB" sz="1500" dirty="0"/>
              <a:t>, there are six statements of knowledge, skills and understanding. </a:t>
            </a:r>
          </a:p>
          <a:p>
            <a:pPr>
              <a:spcBef>
                <a:spcPts val="600"/>
              </a:spcBef>
            </a:pPr>
            <a:r>
              <a:rPr lang="en-GB" sz="1500" dirty="0"/>
              <a:t>These, in turn, are broken down into twenty three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160605" y="1494430"/>
            <a:ext cx="8280920" cy="384259"/>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3565445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2"/>
            <a:ext cx="6160612" cy="4311459"/>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3.1.2.2. Understand the language and notation of ratio and use a ratio table to represent a multiplicative relationship and connect to other known representations  </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Identify the multipliers for information arranged in a ratio table</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ratio tables as an abstraction of the double number line</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Identify situations in which the ratio table is a suitable model </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p:sp>
        <p:nvSpPr>
          <p:cNvPr id="7" name="Content Placeholder 2">
            <a:extLst>
              <a:ext uri="{FF2B5EF4-FFF2-40B4-BE49-F238E27FC236}">
                <a16:creationId xmlns:a16="http://schemas.microsoft.com/office/drawing/2014/main" id="{F7E318B8-AFEB-4FBD-8E10-989AB41C6A44}"/>
              </a:ext>
            </a:extLst>
          </p:cNvPr>
          <p:cNvSpPr txBox="1">
            <a:spLocks/>
          </p:cNvSpPr>
          <p:nvPr/>
        </p:nvSpPr>
        <p:spPr>
          <a:xfrm>
            <a:off x="623229" y="1196753"/>
            <a:ext cx="10972800" cy="4965336"/>
          </a:xfrm>
          <a:prstGeom prst="rect">
            <a:avLst/>
          </a:prstGeom>
        </p:spPr>
        <p:txBody>
          <a:bodyPr vert="horz" lIns="91440" tIns="45720" rIns="91440" bIns="45720" rtlCol="0">
            <a:normAutofit fontScale="925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Tx/>
            </a:pPr>
            <a:r>
              <a:rPr lang="en-GB" dirty="0"/>
              <a:t>Students may have previously met the idea of multiplication by thinking about equal groupings of objects and counting on in equal amounts from zero. </a:t>
            </a:r>
          </a:p>
          <a:p>
            <a:pPr fontAlgn="auto">
              <a:spcAft>
                <a:spcPts val="0"/>
              </a:spcAft>
              <a:buClrTx/>
            </a:pPr>
            <a:r>
              <a:rPr lang="en-GB" dirty="0"/>
              <a:t>As the numbers with which students work with extend beyond integers to include fractions and decimals, the scaling view of multiplication becomes increasingly important.</a:t>
            </a:r>
          </a:p>
          <a:p>
            <a:r>
              <a:rPr lang="en-GB" dirty="0"/>
              <a:t>This key idea explores the ratio table as a representation of multiplicative relationships between four quantities, and the two multipliers that connect them. These are sometimes referred to as the functional and scalar multipliers.</a:t>
            </a:r>
          </a:p>
          <a:p>
            <a:r>
              <a:rPr lang="en-GB" dirty="0"/>
              <a:t>It is important to keep in mind that the purpose of this representation is to reveal the underpinning mathematical structure, rather than to provide a method to achieve an answer.</a:t>
            </a:r>
          </a:p>
          <a:p>
            <a:pPr fontAlgn="auto">
              <a:spcAft>
                <a:spcPts val="0"/>
              </a:spcAft>
              <a:buClrTx/>
            </a:pPr>
            <a:r>
              <a:rPr lang="en-GB" dirty="0"/>
              <a:t>Multiplicative transformations give rise to ideas of ratio, proportionality, percentage increase and decrease, rates of change, enlargement and similarity, and trigonometric ratios.</a:t>
            </a:r>
          </a:p>
          <a:p>
            <a:pPr fontAlgn="auto">
              <a:spcAft>
                <a:spcPts val="0"/>
              </a:spcAft>
              <a:buClrTx/>
            </a:pPr>
            <a:endParaRPr lang="en-GB" dirty="0"/>
          </a:p>
        </p:txBody>
      </p:sp>
    </p:spTree>
    <p:extLst>
      <p:ext uri="{BB962C8B-B14F-4D97-AF65-F5344CB8AC3E}">
        <p14:creationId xmlns:p14="http://schemas.microsoft.com/office/powerpoint/2010/main" val="4229478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9835446A-5FDE-40CB-9CDD-6780573EC670}"/>
              </a:ext>
            </a:extLst>
          </p:cNvPr>
          <p:cNvGraphicFramePr>
            <a:graphicFrameLocks noGrp="1"/>
          </p:cNvGraphicFramePr>
          <p:nvPr>
            <p:extLst>
              <p:ext uri="{D42A27DB-BD31-4B8C-83A1-F6EECF244321}">
                <p14:modId xmlns:p14="http://schemas.microsoft.com/office/powerpoint/2010/main" val="1853355798"/>
              </p:ext>
            </p:extLst>
          </p:nvPr>
        </p:nvGraphicFramePr>
        <p:xfrm>
          <a:off x="612618" y="980728"/>
          <a:ext cx="6485947" cy="5550428"/>
        </p:xfrm>
        <a:graphic>
          <a:graphicData uri="http://schemas.openxmlformats.org/drawingml/2006/table">
            <a:tbl>
              <a:tblPr firstRow="1" bandRow="1">
                <a:tableStyleId>{E8B1032C-EA38-4F05-BA0D-38AFFFC7BED3}</a:tableStyleId>
              </a:tblPr>
              <a:tblGrid>
                <a:gridCol w="6485947">
                  <a:extLst>
                    <a:ext uri="{9D8B030D-6E8A-4147-A177-3AD203B41FA5}">
                      <a16:colId xmlns:a16="http://schemas.microsoft.com/office/drawing/2014/main" val="590117535"/>
                    </a:ext>
                  </a:extLst>
                </a:gridCol>
              </a:tblGrid>
              <a:tr h="204344">
                <a:tc>
                  <a:txBody>
                    <a:bodyPr/>
                    <a:lstStyle/>
                    <a:p>
                      <a:r>
                        <a:rPr lang="en-GB" sz="1600" dirty="0"/>
                        <a:t>Upper Key Stage 2 Learning Outcome</a:t>
                      </a:r>
                    </a:p>
                  </a:txBody>
                  <a:tcPr/>
                </a:tc>
                <a:extLst>
                  <a:ext uri="{0D108BD9-81ED-4DB2-BD59-A6C34878D82A}">
                    <a16:rowId xmlns:a16="http://schemas.microsoft.com/office/drawing/2014/main" val="1564221312"/>
                  </a:ext>
                </a:extLst>
              </a:tr>
              <a:tr h="643748">
                <a:tc>
                  <a:txBody>
                    <a:bodyPr/>
                    <a:lstStyle/>
                    <a:p>
                      <a:pPr marL="285750" indent="-285750">
                        <a:buFont typeface="Arial" panose="020B0604020202020204" pitchFamily="34" charset="0"/>
                        <a:buChar char="•"/>
                      </a:pPr>
                      <a:r>
                        <a:rPr lang="en-GB" sz="1600" dirty="0"/>
                        <a:t>Multiply proper fractions and mixed numbers by whole numbers, supported by materials and diagrams</a:t>
                      </a:r>
                    </a:p>
                  </a:txBody>
                  <a:tcPr/>
                </a:tc>
                <a:extLst>
                  <a:ext uri="{0D108BD9-81ED-4DB2-BD59-A6C34878D82A}">
                    <a16:rowId xmlns:a16="http://schemas.microsoft.com/office/drawing/2014/main" val="1387505252"/>
                  </a:ext>
                </a:extLst>
              </a:tr>
              <a:tr h="777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Recognise the per cent symbol (%) and understand that per cent relates to ‘number of parts per hundred’, and write percentages as a fraction with denominator 100, and as a decimal</a:t>
                      </a:r>
                    </a:p>
                  </a:txBody>
                  <a:tcPr/>
                </a:tc>
                <a:extLst>
                  <a:ext uri="{0D108BD9-81ED-4DB2-BD59-A6C34878D82A}">
                    <a16:rowId xmlns:a16="http://schemas.microsoft.com/office/drawing/2014/main" val="552793048"/>
                  </a:ext>
                </a:extLst>
              </a:tr>
              <a:tr h="777773">
                <a:tc>
                  <a:txBody>
                    <a:bodyPr/>
                    <a:lstStyle/>
                    <a:p>
                      <a:pPr marL="285750" indent="-285750">
                        <a:buFont typeface="Arial" panose="020B0604020202020204" pitchFamily="34" charset="0"/>
                        <a:buChar char="•"/>
                      </a:pPr>
                      <a:r>
                        <a:rPr lang="en-GB" sz="1600" dirty="0"/>
                        <a:t>Use all four operations to solve problems involving measure (for example, length, mass, volume, money) using decimal notation, including scaling</a:t>
                      </a:r>
                    </a:p>
                  </a:txBody>
                  <a:tcPr/>
                </a:tc>
                <a:extLst>
                  <a:ext uri="{0D108BD9-81ED-4DB2-BD59-A6C34878D82A}">
                    <a16:rowId xmlns:a16="http://schemas.microsoft.com/office/drawing/2014/main" val="502591801"/>
                  </a:ext>
                </a:extLst>
              </a:tr>
              <a:tr h="777773">
                <a:tc>
                  <a:txBody>
                    <a:bodyPr/>
                    <a:lstStyle/>
                    <a:p>
                      <a:pPr marL="285750" indent="-285750">
                        <a:buFont typeface="Arial" panose="020B0604020202020204" pitchFamily="34" charset="0"/>
                        <a:buChar char="•"/>
                      </a:pPr>
                      <a:r>
                        <a:rPr lang="en-GB" sz="1600" dirty="0"/>
                        <a:t>Solve problems involving the relative sizes of two quantities where missing values can be found by using integer multiplication and division facts</a:t>
                      </a:r>
                    </a:p>
                  </a:txBody>
                  <a:tcPr/>
                </a:tc>
                <a:extLst>
                  <a:ext uri="{0D108BD9-81ED-4DB2-BD59-A6C34878D82A}">
                    <a16:rowId xmlns:a16="http://schemas.microsoft.com/office/drawing/2014/main" val="2537917201"/>
                  </a:ext>
                </a:extLst>
              </a:tr>
              <a:tr h="777773">
                <a:tc>
                  <a:txBody>
                    <a:bodyPr/>
                    <a:lstStyle/>
                    <a:p>
                      <a:pPr marL="285750" indent="-285750">
                        <a:buFont typeface="Arial" panose="020B0604020202020204" pitchFamily="34" charset="0"/>
                        <a:buChar char="•"/>
                      </a:pPr>
                      <a:r>
                        <a:rPr lang="en-GB" sz="1600" dirty="0"/>
                        <a:t>Solve problems involving the calculation of percentages (for example, of measures, and such as 15% of 360) and the use of percentages for comparison</a:t>
                      </a:r>
                    </a:p>
                  </a:txBody>
                  <a:tcPr/>
                </a:tc>
                <a:extLst>
                  <a:ext uri="{0D108BD9-81ED-4DB2-BD59-A6C34878D82A}">
                    <a16:rowId xmlns:a16="http://schemas.microsoft.com/office/drawing/2014/main" val="4192537400"/>
                  </a:ext>
                </a:extLst>
              </a:tr>
              <a:tr h="63978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Solve problems involving similar shapes where the scale factor is known or can be found</a:t>
                      </a:r>
                    </a:p>
                  </a:txBody>
                  <a:tcPr/>
                </a:tc>
                <a:extLst>
                  <a:ext uri="{0D108BD9-81ED-4DB2-BD59-A6C34878D82A}">
                    <a16:rowId xmlns:a16="http://schemas.microsoft.com/office/drawing/2014/main" val="1032467388"/>
                  </a:ext>
                </a:extLst>
              </a:tr>
              <a:tr h="63978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Solve problems involving unequal sharing and grouping, using knowledge of fractions and multiples</a:t>
                      </a:r>
                    </a:p>
                  </a:txBody>
                  <a:tcPr/>
                </a:tc>
                <a:extLst>
                  <a:ext uri="{0D108BD9-81ED-4DB2-BD59-A6C34878D82A}">
                    <a16:rowId xmlns:a16="http://schemas.microsoft.com/office/drawing/2014/main" val="1210797644"/>
                  </a:ext>
                </a:extLst>
              </a:tr>
            </a:tbl>
          </a:graphicData>
        </a:graphic>
      </p:graphicFrame>
    </p:spTree>
    <p:extLst>
      <p:ext uri="{BB962C8B-B14F-4D97-AF65-F5344CB8AC3E}">
        <p14:creationId xmlns:p14="http://schemas.microsoft.com/office/powerpoint/2010/main" val="3984150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5E706623-5CD2-43A2-9910-F56537093936}" vid="{67B58508-6D15-44AE-A52D-14A8FAA89E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4.xml><?xml version="1.0" encoding="utf-8"?>
<ds:datastoreItem xmlns:ds="http://schemas.openxmlformats.org/officeDocument/2006/customXml" ds:itemID="{4614D725-2C21-4C66-9CD4-8D3856001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392</TotalTime>
  <Words>5888</Words>
  <Application>Microsoft Office PowerPoint</Application>
  <PresentationFormat>Widescreen</PresentationFormat>
  <Paragraphs>425</Paragraphs>
  <Slides>36</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Cambria Math</vt:lpstr>
      <vt:lpstr>Myriad Pro</vt:lpstr>
      <vt:lpstr>Symbol</vt:lpstr>
      <vt:lpstr>Custom Design</vt:lpstr>
      <vt:lpstr>The language and notation of ratio</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Checking prior learning</vt:lpstr>
      <vt:lpstr>Checking prior learning (1)</vt:lpstr>
      <vt:lpstr>Checking prior learning (2)</vt:lpstr>
      <vt:lpstr>Common difficulties and misconceptions</vt:lpstr>
      <vt:lpstr>Common difficulties and misconceptions (1)</vt:lpstr>
      <vt:lpstr>Common difficulties and misconceptions (2)</vt:lpstr>
      <vt:lpstr>Identify the multipliers for information arranged in a ratio table</vt:lpstr>
      <vt:lpstr>Identify the multipliers for information arranged in a ratio table</vt:lpstr>
      <vt:lpstr>PowerPoint Presentation</vt:lpstr>
      <vt:lpstr>Identify the multipliers for information arranged in a ratio table</vt:lpstr>
      <vt:lpstr>PowerPoint Presentation</vt:lpstr>
      <vt:lpstr>Understand ratio tables as an abstraction of the double number line</vt:lpstr>
      <vt:lpstr>PowerPoint Presentation</vt:lpstr>
      <vt:lpstr>Understand ratio tables as an abstraction of the double number line</vt:lpstr>
      <vt:lpstr>Understand ratio tables as an abstraction of the double number line</vt:lpstr>
      <vt:lpstr>Understand ratio tables as an abstraction of the double number line</vt:lpstr>
      <vt:lpstr>PowerPoint Presentation</vt:lpstr>
      <vt:lpstr>Identify situations in which the ratio table is a suitable model </vt:lpstr>
      <vt:lpstr>Identify situations in which the ratio table is a suitable model </vt:lpstr>
      <vt:lpstr>PowerPoint Presentation</vt:lpstr>
      <vt:lpstr>Reflection questions</vt:lpstr>
      <vt:lpstr>PowerPoint Presentation</vt:lpstr>
      <vt:lpstr>Appendices</vt:lpstr>
      <vt:lpstr>Key vocabulary </vt:lpstr>
      <vt:lpstr>Representations and structure </vt:lpstr>
      <vt:lpstr>Previous learning</vt:lpstr>
      <vt:lpstr>Future learning</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language and notation of ratio</dc:title>
  <dc:creator>Rebecca Donaldson</dc:creator>
  <cp:lastModifiedBy>Steve McCormack</cp:lastModifiedBy>
  <cp:revision>3</cp:revision>
  <dcterms:created xsi:type="dcterms:W3CDTF">2021-08-02T06:09:06Z</dcterms:created>
  <dcterms:modified xsi:type="dcterms:W3CDTF">2021-09-21T13:33:29Z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