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1"/>
  </p:notesMasterIdLst>
  <p:sldIdLst>
    <p:sldId id="263" r:id="rId6"/>
    <p:sldId id="589" r:id="rId7"/>
    <p:sldId id="588" r:id="rId8"/>
    <p:sldId id="271" r:id="rId9"/>
    <p:sldId id="273" r:id="rId10"/>
    <p:sldId id="269" r:id="rId11"/>
    <p:sldId id="276" r:id="rId12"/>
    <p:sldId id="277" r:id="rId13"/>
    <p:sldId id="279" r:id="rId14"/>
    <p:sldId id="280" r:id="rId15"/>
    <p:sldId id="281" r:id="rId16"/>
    <p:sldId id="282" r:id="rId17"/>
    <p:sldId id="590" r:id="rId18"/>
    <p:sldId id="580" r:id="rId19"/>
    <p:sldId id="579" r:id="rId20"/>
    <p:sldId id="593" r:id="rId21"/>
    <p:sldId id="594" r:id="rId22"/>
    <p:sldId id="595" r:id="rId23"/>
    <p:sldId id="596" r:id="rId24"/>
    <p:sldId id="597" r:id="rId25"/>
    <p:sldId id="598" r:id="rId26"/>
    <p:sldId id="591" r:id="rId27"/>
    <p:sldId id="592" r:id="rId28"/>
    <p:sldId id="599" r:id="rId29"/>
    <p:sldId id="600" r:id="rId30"/>
    <p:sldId id="601" r:id="rId31"/>
    <p:sldId id="602" r:id="rId32"/>
    <p:sldId id="286" r:id="rId33"/>
    <p:sldId id="265" r:id="rId34"/>
    <p:sldId id="287" r:id="rId35"/>
    <p:sldId id="604" r:id="rId36"/>
    <p:sldId id="605" r:id="rId37"/>
    <p:sldId id="606" r:id="rId38"/>
    <p:sldId id="607" r:id="rId39"/>
    <p:sldId id="608" r:id="rId40"/>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F5"/>
    <a:srgbClr val="585858"/>
    <a:srgbClr val="00628C"/>
    <a:srgbClr val="466665"/>
    <a:srgbClr val="FBF5D4"/>
    <a:srgbClr val="347574"/>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4" autoAdjust="0"/>
    <p:restoredTop sz="84045" autoAdjust="0"/>
  </p:normalViewPr>
  <p:slideViewPr>
    <p:cSldViewPr>
      <p:cViewPr varScale="1">
        <p:scale>
          <a:sx n="60" d="100"/>
          <a:sy n="60" d="100"/>
        </p:scale>
        <p:origin x="105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4A035B60-F045-4AF6-BA51-D875710810FE}"/>
    <pc:docChg chg="modSld">
      <pc:chgData name="Steve McCormack" userId="a36034f6-e157-44c0-92e0-583c4185333c" providerId="ADAL" clId="{4A035B60-F045-4AF6-BA51-D875710810FE}" dt="2021-09-20T14:25:22.699" v="30" actId="6549"/>
      <pc:docMkLst>
        <pc:docMk/>
      </pc:docMkLst>
      <pc:sldChg chg="modSp mod">
        <pc:chgData name="Steve McCormack" userId="a36034f6-e157-44c0-92e0-583c4185333c" providerId="ADAL" clId="{4A035B60-F045-4AF6-BA51-D875710810FE}" dt="2021-09-20T10:01:32.169" v="0" actId="14100"/>
        <pc:sldMkLst>
          <pc:docMk/>
          <pc:sldMk cId="3719968108" sldId="271"/>
        </pc:sldMkLst>
        <pc:spChg chg="mod">
          <ac:chgData name="Steve McCormack" userId="a36034f6-e157-44c0-92e0-583c4185333c" providerId="ADAL" clId="{4A035B60-F045-4AF6-BA51-D875710810FE}" dt="2021-09-20T10:01:32.169" v="0" actId="14100"/>
          <ac:spMkLst>
            <pc:docMk/>
            <pc:sldMk cId="3719968108" sldId="271"/>
            <ac:spMk id="3" creationId="{791A4E45-FBA9-4ECF-B0EE-4F542ED0D7BF}"/>
          </ac:spMkLst>
        </pc:spChg>
      </pc:sldChg>
      <pc:sldChg chg="modNotesTx">
        <pc:chgData name="Steve McCormack" userId="a36034f6-e157-44c0-92e0-583c4185333c" providerId="ADAL" clId="{4A035B60-F045-4AF6-BA51-D875710810FE}" dt="2021-09-20T10:03:44.404" v="4" actId="6549"/>
        <pc:sldMkLst>
          <pc:docMk/>
          <pc:sldMk cId="2783938213" sldId="276"/>
        </pc:sldMkLst>
      </pc:sldChg>
      <pc:sldChg chg="modSp mod">
        <pc:chgData name="Steve McCormack" userId="a36034f6-e157-44c0-92e0-583c4185333c" providerId="ADAL" clId="{4A035B60-F045-4AF6-BA51-D875710810FE}" dt="2021-09-20T14:24:30.458" v="18" actId="6549"/>
        <pc:sldMkLst>
          <pc:docMk/>
          <pc:sldMk cId="1972075379" sldId="579"/>
        </pc:sldMkLst>
        <pc:spChg chg="mod">
          <ac:chgData name="Steve McCormack" userId="a36034f6-e157-44c0-92e0-583c4185333c" providerId="ADAL" clId="{4A035B60-F045-4AF6-BA51-D875710810FE}" dt="2021-09-20T14:24:30.458" v="18" actId="6549"/>
          <ac:spMkLst>
            <pc:docMk/>
            <pc:sldMk cId="1972075379" sldId="579"/>
            <ac:spMk id="7" creationId="{C71A6802-5FE3-41BD-BF53-451917CB42FB}"/>
          </ac:spMkLst>
        </pc:spChg>
      </pc:sldChg>
      <pc:sldChg chg="modSp mod">
        <pc:chgData name="Steve McCormack" userId="a36034f6-e157-44c0-92e0-583c4185333c" providerId="ADAL" clId="{4A035B60-F045-4AF6-BA51-D875710810FE}" dt="2021-09-20T14:24:24.559" v="17" actId="20577"/>
        <pc:sldMkLst>
          <pc:docMk/>
          <pc:sldMk cId="717258061" sldId="580"/>
        </pc:sldMkLst>
        <pc:spChg chg="mod">
          <ac:chgData name="Steve McCormack" userId="a36034f6-e157-44c0-92e0-583c4185333c" providerId="ADAL" clId="{4A035B60-F045-4AF6-BA51-D875710810FE}" dt="2021-09-20T14:24:24.559" v="17" actId="20577"/>
          <ac:spMkLst>
            <pc:docMk/>
            <pc:sldMk cId="717258061" sldId="580"/>
            <ac:spMk id="2" creationId="{23A84928-1FCA-4634-9C2E-8162352F2955}"/>
          </ac:spMkLst>
        </pc:spChg>
      </pc:sldChg>
      <pc:sldChg chg="modSp mod">
        <pc:chgData name="Steve McCormack" userId="a36034f6-e157-44c0-92e0-583c4185333c" providerId="ADAL" clId="{4A035B60-F045-4AF6-BA51-D875710810FE}" dt="2021-09-20T14:25:01.315" v="25" actId="6549"/>
        <pc:sldMkLst>
          <pc:docMk/>
          <pc:sldMk cId="599352770" sldId="591"/>
        </pc:sldMkLst>
        <pc:spChg chg="mod">
          <ac:chgData name="Steve McCormack" userId="a36034f6-e157-44c0-92e0-583c4185333c" providerId="ADAL" clId="{4A035B60-F045-4AF6-BA51-D875710810FE}" dt="2021-09-20T14:25:01.315" v="25" actId="6549"/>
          <ac:spMkLst>
            <pc:docMk/>
            <pc:sldMk cId="599352770" sldId="591"/>
            <ac:spMk id="2" creationId="{23A84928-1FCA-4634-9C2E-8162352F2955}"/>
          </ac:spMkLst>
        </pc:spChg>
        <pc:spChg chg="mod">
          <ac:chgData name="Steve McCormack" userId="a36034f6-e157-44c0-92e0-583c4185333c" providerId="ADAL" clId="{4A035B60-F045-4AF6-BA51-D875710810FE}" dt="2021-09-20T10:08:02.319" v="6" actId="20577"/>
          <ac:spMkLst>
            <pc:docMk/>
            <pc:sldMk cId="599352770" sldId="591"/>
            <ac:spMk id="7" creationId="{80DB7D20-ED53-4339-B8C0-7E694607FA2B}"/>
          </ac:spMkLst>
        </pc:spChg>
      </pc:sldChg>
      <pc:sldChg chg="modSp mod">
        <pc:chgData name="Steve McCormack" userId="a36034f6-e157-44c0-92e0-583c4185333c" providerId="ADAL" clId="{4A035B60-F045-4AF6-BA51-D875710810FE}" dt="2021-09-20T14:25:05.720" v="26" actId="6549"/>
        <pc:sldMkLst>
          <pc:docMk/>
          <pc:sldMk cId="525574746" sldId="592"/>
        </pc:sldMkLst>
        <pc:spChg chg="mod">
          <ac:chgData name="Steve McCormack" userId="a36034f6-e157-44c0-92e0-583c4185333c" providerId="ADAL" clId="{4A035B60-F045-4AF6-BA51-D875710810FE}" dt="2021-09-20T14:25:05.720" v="26" actId="6549"/>
          <ac:spMkLst>
            <pc:docMk/>
            <pc:sldMk cId="525574746" sldId="592"/>
            <ac:spMk id="7" creationId="{884C904E-0ADD-428D-984C-25E492629375}"/>
          </ac:spMkLst>
        </pc:spChg>
        <pc:spChg chg="mod">
          <ac:chgData name="Steve McCormack" userId="a36034f6-e157-44c0-92e0-583c4185333c" providerId="ADAL" clId="{4A035B60-F045-4AF6-BA51-D875710810FE}" dt="2021-09-20T10:08:18.613" v="8" actId="20577"/>
          <ac:spMkLst>
            <pc:docMk/>
            <pc:sldMk cId="525574746" sldId="592"/>
            <ac:spMk id="10" creationId="{45395677-F815-45D3-8BDD-89458FE94ADA}"/>
          </ac:spMkLst>
        </pc:spChg>
      </pc:sldChg>
      <pc:sldChg chg="modSp mod">
        <pc:chgData name="Steve McCormack" userId="a36034f6-e157-44c0-92e0-583c4185333c" providerId="ADAL" clId="{4A035B60-F045-4AF6-BA51-D875710810FE}" dt="2021-09-20T14:24:34.601" v="19" actId="6549"/>
        <pc:sldMkLst>
          <pc:docMk/>
          <pc:sldMk cId="1149287224" sldId="593"/>
        </pc:sldMkLst>
        <pc:spChg chg="mod">
          <ac:chgData name="Steve McCormack" userId="a36034f6-e157-44c0-92e0-583c4185333c" providerId="ADAL" clId="{4A035B60-F045-4AF6-BA51-D875710810FE}" dt="2021-09-20T14:24:34.601" v="19" actId="6549"/>
          <ac:spMkLst>
            <pc:docMk/>
            <pc:sldMk cId="1149287224" sldId="593"/>
            <ac:spMk id="2" creationId="{23A84928-1FCA-4634-9C2E-8162352F2955}"/>
          </ac:spMkLst>
        </pc:spChg>
      </pc:sldChg>
      <pc:sldChg chg="modSp mod">
        <pc:chgData name="Steve McCormack" userId="a36034f6-e157-44c0-92e0-583c4185333c" providerId="ADAL" clId="{4A035B60-F045-4AF6-BA51-D875710810FE}" dt="2021-09-20T14:24:39.256" v="20" actId="20577"/>
        <pc:sldMkLst>
          <pc:docMk/>
          <pc:sldMk cId="30822084" sldId="594"/>
        </pc:sldMkLst>
        <pc:spChg chg="mod">
          <ac:chgData name="Steve McCormack" userId="a36034f6-e157-44c0-92e0-583c4185333c" providerId="ADAL" clId="{4A035B60-F045-4AF6-BA51-D875710810FE}" dt="2021-09-20T14:24:39.256" v="20" actId="20577"/>
          <ac:spMkLst>
            <pc:docMk/>
            <pc:sldMk cId="30822084" sldId="594"/>
            <ac:spMk id="8" creationId="{241EAB7D-353F-42CF-B061-C738B1850B3A}"/>
          </ac:spMkLst>
        </pc:spChg>
      </pc:sldChg>
      <pc:sldChg chg="modSp mod">
        <pc:chgData name="Steve McCormack" userId="a36034f6-e157-44c0-92e0-583c4185333c" providerId="ADAL" clId="{4A035B60-F045-4AF6-BA51-D875710810FE}" dt="2021-09-20T14:24:42.823" v="21" actId="6549"/>
        <pc:sldMkLst>
          <pc:docMk/>
          <pc:sldMk cId="3950829094" sldId="595"/>
        </pc:sldMkLst>
        <pc:spChg chg="mod">
          <ac:chgData name="Steve McCormack" userId="a36034f6-e157-44c0-92e0-583c4185333c" providerId="ADAL" clId="{4A035B60-F045-4AF6-BA51-D875710810FE}" dt="2021-09-20T14:24:42.823" v="21" actId="6549"/>
          <ac:spMkLst>
            <pc:docMk/>
            <pc:sldMk cId="3950829094" sldId="595"/>
            <ac:spMk id="2" creationId="{23A84928-1FCA-4634-9C2E-8162352F2955}"/>
          </ac:spMkLst>
        </pc:spChg>
      </pc:sldChg>
      <pc:sldChg chg="modSp mod">
        <pc:chgData name="Steve McCormack" userId="a36034f6-e157-44c0-92e0-583c4185333c" providerId="ADAL" clId="{4A035B60-F045-4AF6-BA51-D875710810FE}" dt="2021-09-20T14:24:47.106" v="22" actId="20577"/>
        <pc:sldMkLst>
          <pc:docMk/>
          <pc:sldMk cId="1829195779" sldId="596"/>
        </pc:sldMkLst>
        <pc:spChg chg="mod">
          <ac:chgData name="Steve McCormack" userId="a36034f6-e157-44c0-92e0-583c4185333c" providerId="ADAL" clId="{4A035B60-F045-4AF6-BA51-D875710810FE}" dt="2021-09-20T14:24:47.106" v="22" actId="20577"/>
          <ac:spMkLst>
            <pc:docMk/>
            <pc:sldMk cId="1829195779" sldId="596"/>
            <ac:spMk id="6" creationId="{5916989E-4AB0-4A7D-8F98-52C7CB983099}"/>
          </ac:spMkLst>
        </pc:spChg>
      </pc:sldChg>
      <pc:sldChg chg="modSp mod">
        <pc:chgData name="Steve McCormack" userId="a36034f6-e157-44c0-92e0-583c4185333c" providerId="ADAL" clId="{4A035B60-F045-4AF6-BA51-D875710810FE}" dt="2021-09-20T14:24:52.289" v="23" actId="6549"/>
        <pc:sldMkLst>
          <pc:docMk/>
          <pc:sldMk cId="3904697971" sldId="597"/>
        </pc:sldMkLst>
        <pc:spChg chg="mod">
          <ac:chgData name="Steve McCormack" userId="a36034f6-e157-44c0-92e0-583c4185333c" providerId="ADAL" clId="{4A035B60-F045-4AF6-BA51-D875710810FE}" dt="2021-09-20T14:24:52.289" v="23" actId="6549"/>
          <ac:spMkLst>
            <pc:docMk/>
            <pc:sldMk cId="3904697971" sldId="597"/>
            <ac:spMk id="2" creationId="{23A84928-1FCA-4634-9C2E-8162352F2955}"/>
          </ac:spMkLst>
        </pc:spChg>
      </pc:sldChg>
      <pc:sldChg chg="modSp mod">
        <pc:chgData name="Steve McCormack" userId="a36034f6-e157-44c0-92e0-583c4185333c" providerId="ADAL" clId="{4A035B60-F045-4AF6-BA51-D875710810FE}" dt="2021-09-20T14:24:56.321" v="24" actId="6549"/>
        <pc:sldMkLst>
          <pc:docMk/>
          <pc:sldMk cId="1019831702" sldId="598"/>
        </pc:sldMkLst>
        <pc:spChg chg="mod">
          <ac:chgData name="Steve McCormack" userId="a36034f6-e157-44c0-92e0-583c4185333c" providerId="ADAL" clId="{4A035B60-F045-4AF6-BA51-D875710810FE}" dt="2021-09-20T14:24:56.321" v="24" actId="6549"/>
          <ac:spMkLst>
            <pc:docMk/>
            <pc:sldMk cId="1019831702" sldId="598"/>
            <ac:spMk id="6" creationId="{A5862772-CA95-40C0-99E0-F63F902C1BCD}"/>
          </ac:spMkLst>
        </pc:spChg>
      </pc:sldChg>
      <pc:sldChg chg="modSp mod">
        <pc:chgData name="Steve McCormack" userId="a36034f6-e157-44c0-92e0-583c4185333c" providerId="ADAL" clId="{4A035B60-F045-4AF6-BA51-D875710810FE}" dt="2021-09-20T14:25:09.369" v="27" actId="6549"/>
        <pc:sldMkLst>
          <pc:docMk/>
          <pc:sldMk cId="2557245200" sldId="599"/>
        </pc:sldMkLst>
        <pc:spChg chg="mod">
          <ac:chgData name="Steve McCormack" userId="a36034f6-e157-44c0-92e0-583c4185333c" providerId="ADAL" clId="{4A035B60-F045-4AF6-BA51-D875710810FE}" dt="2021-09-20T14:25:09.369" v="27" actId="6549"/>
          <ac:spMkLst>
            <pc:docMk/>
            <pc:sldMk cId="2557245200" sldId="599"/>
            <ac:spMk id="2" creationId="{23A84928-1FCA-4634-9C2E-8162352F2955}"/>
          </ac:spMkLst>
        </pc:spChg>
      </pc:sldChg>
      <pc:sldChg chg="modSp mod">
        <pc:chgData name="Steve McCormack" userId="a36034f6-e157-44c0-92e0-583c4185333c" providerId="ADAL" clId="{4A035B60-F045-4AF6-BA51-D875710810FE}" dt="2021-09-20T14:25:13.877" v="28" actId="6549"/>
        <pc:sldMkLst>
          <pc:docMk/>
          <pc:sldMk cId="2985489417" sldId="600"/>
        </pc:sldMkLst>
        <pc:spChg chg="mod">
          <ac:chgData name="Steve McCormack" userId="a36034f6-e157-44c0-92e0-583c4185333c" providerId="ADAL" clId="{4A035B60-F045-4AF6-BA51-D875710810FE}" dt="2021-09-20T14:25:13.877" v="28" actId="6549"/>
          <ac:spMkLst>
            <pc:docMk/>
            <pc:sldMk cId="2985489417" sldId="600"/>
            <ac:spMk id="7" creationId="{E2434F06-CC03-45C5-9D68-07C356317C39}"/>
          </ac:spMkLst>
        </pc:spChg>
      </pc:sldChg>
      <pc:sldChg chg="modSp mod">
        <pc:chgData name="Steve McCormack" userId="a36034f6-e157-44c0-92e0-583c4185333c" providerId="ADAL" clId="{4A035B60-F045-4AF6-BA51-D875710810FE}" dt="2021-09-20T14:25:17.506" v="29" actId="6549"/>
        <pc:sldMkLst>
          <pc:docMk/>
          <pc:sldMk cId="3174759546" sldId="601"/>
        </pc:sldMkLst>
        <pc:spChg chg="mod">
          <ac:chgData name="Steve McCormack" userId="a36034f6-e157-44c0-92e0-583c4185333c" providerId="ADAL" clId="{4A035B60-F045-4AF6-BA51-D875710810FE}" dt="2021-09-20T14:25:17.506" v="29" actId="6549"/>
          <ac:spMkLst>
            <pc:docMk/>
            <pc:sldMk cId="3174759546" sldId="601"/>
            <ac:spMk id="2" creationId="{23A84928-1FCA-4634-9C2E-8162352F2955}"/>
          </ac:spMkLst>
        </pc:spChg>
      </pc:sldChg>
      <pc:sldChg chg="modSp mod">
        <pc:chgData name="Steve McCormack" userId="a36034f6-e157-44c0-92e0-583c4185333c" providerId="ADAL" clId="{4A035B60-F045-4AF6-BA51-D875710810FE}" dt="2021-09-20T14:25:22.699" v="30" actId="6549"/>
        <pc:sldMkLst>
          <pc:docMk/>
          <pc:sldMk cId="338714182" sldId="602"/>
        </pc:sldMkLst>
        <pc:spChg chg="mod">
          <ac:chgData name="Steve McCormack" userId="a36034f6-e157-44c0-92e0-583c4185333c" providerId="ADAL" clId="{4A035B60-F045-4AF6-BA51-D875710810FE}" dt="2021-09-20T14:25:22.699" v="30" actId="6549"/>
          <ac:spMkLst>
            <pc:docMk/>
            <pc:sldMk cId="338714182" sldId="602"/>
            <ac:spMk id="9" creationId="{61D24241-CAB6-4DD5-A3AE-B1AA258D1EA9}"/>
          </ac:spMkLst>
        </pc:spChg>
      </pc:sldChg>
      <pc:sldChg chg="modSp mod">
        <pc:chgData name="Steve McCormack" userId="a36034f6-e157-44c0-92e0-583c4185333c" providerId="ADAL" clId="{4A035B60-F045-4AF6-BA51-D875710810FE}" dt="2021-09-20T10:09:22.004" v="10" actId="6549"/>
        <pc:sldMkLst>
          <pc:docMk/>
          <pc:sldMk cId="3678299796" sldId="604"/>
        </pc:sldMkLst>
        <pc:spChg chg="mod">
          <ac:chgData name="Steve McCormack" userId="a36034f6-e157-44c0-92e0-583c4185333c" providerId="ADAL" clId="{4A035B60-F045-4AF6-BA51-D875710810FE}" dt="2021-09-20T10:09:22.004" v="10" actId="6549"/>
          <ac:spMkLst>
            <pc:docMk/>
            <pc:sldMk cId="3678299796" sldId="604"/>
            <ac:spMk id="2" creationId="{3D3B0D61-9420-4B06-8555-667429430C87}"/>
          </ac:spMkLst>
        </pc:spChg>
      </pc:sldChg>
      <pc:sldChg chg="modSp mod">
        <pc:chgData name="Steve McCormack" userId="a36034f6-e157-44c0-92e0-583c4185333c" providerId="ADAL" clId="{4A035B60-F045-4AF6-BA51-D875710810FE}" dt="2021-09-20T10:09:29.168" v="12" actId="6549"/>
        <pc:sldMkLst>
          <pc:docMk/>
          <pc:sldMk cId="2341685758" sldId="606"/>
        </pc:sldMkLst>
        <pc:spChg chg="mod">
          <ac:chgData name="Steve McCormack" userId="a36034f6-e157-44c0-92e0-583c4185333c" providerId="ADAL" clId="{4A035B60-F045-4AF6-BA51-D875710810FE}" dt="2021-09-20T10:09:29.168" v="12" actId="6549"/>
          <ac:spMkLst>
            <pc:docMk/>
            <pc:sldMk cId="2341685758" sldId="606"/>
            <ac:spMk id="2" creationId="{468AD34D-48AC-4C34-99A5-DF560A5DFC10}"/>
          </ac:spMkLst>
        </pc:spChg>
      </pc:sldChg>
      <pc:sldChg chg="modSp mod">
        <pc:chgData name="Steve McCormack" userId="a36034f6-e157-44c0-92e0-583c4185333c" providerId="ADAL" clId="{4A035B60-F045-4AF6-BA51-D875710810FE}" dt="2021-09-20T10:09:35.135" v="14" actId="6549"/>
        <pc:sldMkLst>
          <pc:docMk/>
          <pc:sldMk cId="1852153207" sldId="607"/>
        </pc:sldMkLst>
        <pc:spChg chg="mod">
          <ac:chgData name="Steve McCormack" userId="a36034f6-e157-44c0-92e0-583c4185333c" providerId="ADAL" clId="{4A035B60-F045-4AF6-BA51-D875710810FE}" dt="2021-09-20T10:09:35.135" v="14" actId="6549"/>
          <ac:spMkLst>
            <pc:docMk/>
            <pc:sldMk cId="1852153207" sldId="607"/>
            <ac:spMk id="2" creationId="{468AD34D-48AC-4C34-99A5-DF560A5DFC10}"/>
          </ac:spMkLst>
        </pc:spChg>
      </pc:sldChg>
      <pc:sldChg chg="modSp mod">
        <pc:chgData name="Steve McCormack" userId="a36034f6-e157-44c0-92e0-583c4185333c" providerId="ADAL" clId="{4A035B60-F045-4AF6-BA51-D875710810FE}" dt="2021-09-20T10:09:39.973" v="16" actId="6549"/>
        <pc:sldMkLst>
          <pc:docMk/>
          <pc:sldMk cId="3765239268" sldId="608"/>
        </pc:sldMkLst>
        <pc:spChg chg="mod">
          <ac:chgData name="Steve McCormack" userId="a36034f6-e157-44c0-92e0-583c4185333c" providerId="ADAL" clId="{4A035B60-F045-4AF6-BA51-D875710810FE}" dt="2021-09-20T10:09:39.973" v="16" actId="6549"/>
          <ac:spMkLst>
            <pc:docMk/>
            <pc:sldMk cId="3765239268" sldId="608"/>
            <ac:spMk id="2" creationId="{2FC8153A-3089-4481-8DDB-FCA2DBF5BD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246630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solidFill>
                  <a:srgbClr val="008080"/>
                </a:solidFill>
                <a:latin typeface="Myriad Pro"/>
              </a:rPr>
              <a:t>Suggested questioning:</a:t>
            </a:r>
          </a:p>
          <a:p>
            <a:pPr>
              <a:spcBef>
                <a:spcPts val="400"/>
              </a:spcBef>
              <a:spcAft>
                <a:spcPts val="400"/>
              </a:spcAft>
            </a:pPr>
            <a:r>
              <a:rPr lang="en-GB" sz="1400" dirty="0">
                <a:solidFill>
                  <a:srgbClr val="008080"/>
                </a:solidFill>
                <a:latin typeface="Myriad Pro"/>
              </a:rPr>
              <a:t>When might it be helpful to estimate?</a:t>
            </a:r>
          </a:p>
          <a:p>
            <a:pPr>
              <a:spcBef>
                <a:spcPts val="400"/>
              </a:spcBef>
              <a:spcAft>
                <a:spcPts val="400"/>
              </a:spcAft>
            </a:pPr>
            <a:r>
              <a:rPr lang="en-GB" sz="1400" dirty="0">
                <a:solidFill>
                  <a:srgbClr val="008080"/>
                </a:solidFill>
                <a:latin typeface="Myriad Pro"/>
              </a:rPr>
              <a:t>Who has the best understanding of estimation?</a:t>
            </a:r>
          </a:p>
          <a:p>
            <a:pPr>
              <a:spcBef>
                <a:spcPts val="400"/>
              </a:spcBef>
              <a:spcAft>
                <a:spcPts val="400"/>
              </a:spcAft>
            </a:pPr>
            <a:r>
              <a:rPr lang="en-GB" sz="1400" dirty="0">
                <a:solidFill>
                  <a:srgbClr val="008080"/>
                </a:solidFill>
                <a:latin typeface="Myriad Pro"/>
              </a:rPr>
              <a:t>Why has Anton NOT estimated?</a:t>
            </a:r>
          </a:p>
          <a:p>
            <a:pPr>
              <a:spcBef>
                <a:spcPts val="400"/>
              </a:spcBef>
              <a:spcAft>
                <a:spcPts val="400"/>
              </a:spcAft>
            </a:pPr>
            <a:endParaRPr lang="en-GB" sz="1400" dirty="0">
              <a:solidFill>
                <a:srgbClr val="008080"/>
              </a:solidFill>
              <a:latin typeface="Myriad Pro"/>
            </a:endParaRPr>
          </a:p>
          <a:p>
            <a:pPr>
              <a:spcBef>
                <a:spcPts val="400"/>
              </a:spcBef>
              <a:spcAft>
                <a:spcPts val="400"/>
              </a:spcAft>
            </a:pPr>
            <a:r>
              <a:rPr lang="en-GB" sz="1400" b="1" dirty="0">
                <a:solidFill>
                  <a:srgbClr val="008080"/>
                </a:solidFill>
                <a:latin typeface="Myriad Pro"/>
              </a:rPr>
              <a:t>Things for you to think about:</a:t>
            </a:r>
          </a:p>
          <a:p>
            <a:pPr>
              <a:spcBef>
                <a:spcPts val="400"/>
              </a:spcBef>
              <a:spcAft>
                <a:spcPts val="400"/>
              </a:spcAft>
            </a:pPr>
            <a:r>
              <a:rPr lang="en-GB" sz="2000" dirty="0">
                <a:effectLst/>
                <a:latin typeface="Myriad Pro"/>
                <a:ea typeface="Calibri" panose="020F0502020204030204" pitchFamily="34" charset="0"/>
                <a:cs typeface="Times New Roman" panose="02020603050405020304" pitchFamily="18" charset="0"/>
              </a:rPr>
              <a:t>Students can misunderstand estimation as just guessing or approximating answers without recognising the process involved. Drawing students’ attention both to what estimation is and what it is not, allows them to form a more comprehensive understanding of the concept. If students are given time to both consider why estimation is useful and some real-life applications of estimation, then they are less likely to calculate without rounding first.</a:t>
            </a:r>
            <a:endParaRPr lang="en-GB" sz="14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r>
              <a:rPr lang="en-GB"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choice of statements can be found on pages 18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solidFill>
                  <a:srgbClr val="008080"/>
                </a:solidFill>
                <a:latin typeface="Myriad Pro"/>
              </a:rPr>
              <a:t>Suggested questioning:</a:t>
            </a:r>
          </a:p>
          <a:p>
            <a:pPr>
              <a:spcBef>
                <a:spcPts val="400"/>
              </a:spcBef>
              <a:spcAft>
                <a:spcPts val="400"/>
              </a:spcAft>
            </a:pPr>
            <a:r>
              <a:rPr lang="en-GB" sz="1400" dirty="0">
                <a:solidFill>
                  <a:srgbClr val="008080"/>
                </a:solidFill>
                <a:latin typeface="Myriad Pro"/>
              </a:rPr>
              <a:t>What degree of accuracy did you round to? Was it the same each time? Why or why not?</a:t>
            </a:r>
          </a:p>
          <a:p>
            <a:pPr>
              <a:spcBef>
                <a:spcPts val="400"/>
              </a:spcBef>
              <a:spcAft>
                <a:spcPts val="400"/>
              </a:spcAft>
            </a:pPr>
            <a:r>
              <a:rPr lang="en-GB" sz="1400" dirty="0">
                <a:solidFill>
                  <a:srgbClr val="008080"/>
                </a:solidFill>
                <a:latin typeface="Myriad Pro"/>
              </a:rPr>
              <a:t>Why might someone have a different answer to you? Which of your estimates is ‘better’? Why?</a:t>
            </a:r>
          </a:p>
          <a:p>
            <a:pPr>
              <a:spcBef>
                <a:spcPts val="400"/>
              </a:spcBef>
              <a:spcAft>
                <a:spcPts val="400"/>
              </a:spcAft>
            </a:pPr>
            <a:endParaRPr lang="en-GB" sz="1400" dirty="0">
              <a:solidFill>
                <a:srgbClr val="008080"/>
              </a:solidFill>
              <a:latin typeface="Myriad Pro"/>
            </a:endParaRPr>
          </a:p>
          <a:p>
            <a:pPr>
              <a:spcBef>
                <a:spcPts val="400"/>
              </a:spcBef>
              <a:spcAft>
                <a:spcPts val="400"/>
              </a:spcAft>
            </a:pPr>
            <a:r>
              <a:rPr lang="en-GB" sz="1400" b="1" dirty="0">
                <a:solidFill>
                  <a:srgbClr val="008080"/>
                </a:solidFill>
                <a:latin typeface="Myriad Pro"/>
              </a:rPr>
              <a:t>Things for you to think about:</a:t>
            </a:r>
          </a:p>
          <a:p>
            <a:pPr>
              <a:spcBef>
                <a:spcPts val="400"/>
              </a:spcBef>
              <a:spcAft>
                <a:spcPts val="400"/>
              </a:spcAft>
            </a:pPr>
            <a:r>
              <a:rPr lang="en-GB" sz="2000" dirty="0">
                <a:effectLst/>
                <a:latin typeface="Myriad Pro"/>
                <a:ea typeface="Calibri" panose="020F0502020204030204" pitchFamily="34" charset="0"/>
                <a:cs typeface="Times New Roman" panose="02020603050405020304" pitchFamily="18" charset="0"/>
              </a:rPr>
              <a:t>Consider giving students time to compare methods and answers with their peers and discuss whether there might be more than one acceptable answer. In a topic such as estimation, students should explore what constitutes an appropriate degree of accuracy in different contexts. They should consider why they might be estimating in the first place and, therefore, how accurate they need to be in their rounding.</a:t>
            </a:r>
            <a:endParaRPr lang="en-GB" sz="14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77700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r>
              <a:rPr lang="en-GB"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decisions behind the sequencing of the questions can be found on page 19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1463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8080"/>
                </a:solidFill>
                <a:effectLst/>
                <a:uLnTx/>
                <a:uFillTx/>
                <a:latin typeface="Myriad Pro"/>
                <a:ea typeface="+mn-ea"/>
                <a:cs typeface="+mn-cs"/>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8080"/>
                </a:solidFill>
                <a:effectLst/>
                <a:uLnTx/>
                <a:uFillTx/>
                <a:latin typeface="Myriad Pro"/>
                <a:ea typeface="+mn-ea"/>
                <a:cs typeface="+mn-cs"/>
              </a:rPr>
              <a:t>What has Martha rounded her denominator to? What should she have done?</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8080"/>
                </a:solidFill>
                <a:effectLst/>
                <a:uLnTx/>
                <a:uFillTx/>
                <a:latin typeface="Myriad Pro"/>
                <a:ea typeface="+mn-ea"/>
                <a:cs typeface="+mn-cs"/>
              </a:rPr>
              <a:t>Why are significant figures important here?</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8080"/>
              </a:solidFill>
              <a:effectLst/>
              <a:uLnTx/>
              <a:uFillTx/>
              <a:latin typeface="Myriad Pro"/>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1" i="0" u="none" strike="noStrike" kern="1200" cap="none" spc="0" normalizeH="0" baseline="0" noProof="0" dirty="0">
                <a:ln>
                  <a:noFill/>
                </a:ln>
                <a:solidFill>
                  <a:srgbClr val="008080"/>
                </a:solidFill>
                <a:effectLst/>
                <a:uLnTx/>
                <a:uFillTx/>
                <a:latin typeface="Myriad Pro"/>
                <a:ea typeface="+mn-ea"/>
                <a:cs typeface="+mn-cs"/>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8080"/>
                </a:solidFill>
                <a:effectLst/>
                <a:uLnTx/>
                <a:uFillTx/>
                <a:latin typeface="Myriad Pro"/>
                <a:ea typeface="+mn-ea"/>
                <a:cs typeface="+mn-cs"/>
              </a:rPr>
              <a:t>This is an example of a common misconception: since 0.5 rounds to 1, many students incorrectly assume that 0.512 also rounds to 1 when rounded to one significant figure. </a:t>
            </a:r>
            <a:r>
              <a:rPr kumimoji="0" lang="en-GB" sz="1800" b="0" i="0" u="none" strike="noStrike" kern="1200" cap="none" spc="0" normalizeH="0" baseline="0" noProof="0" dirty="0">
                <a:ln>
                  <a:noFill/>
                </a:ln>
                <a:solidFill>
                  <a:prstClr val="black"/>
                </a:solidFill>
                <a:effectLst/>
                <a:uLnTx/>
                <a:uFillTx/>
                <a:latin typeface="Myriad Pro"/>
                <a:ea typeface="Calibri" panose="020F0502020204030204" pitchFamily="34" charset="0"/>
                <a:cs typeface="Times New Roman" panose="02020603050405020304" pitchFamily="18" charset="0"/>
              </a:rPr>
              <a:t>Consider spending time assessing students’ understanding of rounding decimals to one significant figure and revisiting learning if required, before progressing. Where do these topics sit in your scheme of learning? How long has it been since students first learnt rounding to significant figures? What is the best method to recap prior learning?</a:t>
            </a:r>
            <a:endParaRPr kumimoji="0" lang="en-GB" sz="1200" b="0" i="0" u="none" strike="noStrike" kern="1200" cap="none" spc="0" normalizeH="0" baseline="0" noProof="0" dirty="0">
              <a:ln>
                <a:noFill/>
              </a:ln>
              <a:solidFill>
                <a:srgbClr val="008080"/>
              </a:solidFill>
              <a:effectLst/>
              <a:uLnTx/>
              <a:uFillTx/>
              <a:latin typeface="Myriad Pro"/>
              <a:ea typeface="+mn-ea"/>
              <a:cs typeface="+mn-cs"/>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34148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thinking behind this question can be found on page 19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7935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order do you need to do the steps in these calculations?</a:t>
            </a:r>
          </a:p>
          <a:p>
            <a:pPr>
              <a:spcBef>
                <a:spcPts val="400"/>
              </a:spcBef>
              <a:spcAft>
                <a:spcPts val="400"/>
              </a:spcAft>
            </a:pPr>
            <a:r>
              <a:rPr lang="en-GB" sz="2000" dirty="0">
                <a:solidFill>
                  <a:srgbClr val="008080"/>
                </a:solidFill>
                <a:latin typeface="Myriad Pro"/>
              </a:rPr>
              <a:t>What is an appropriate degree of accuracy to round to?</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The numbers involved here are of varying sizes, so students will need to practise rounding accordingly.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1126116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these questions can be found on page 19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52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degree of accuracy has the calculation been rounded to each time?</a:t>
            </a:r>
          </a:p>
          <a:p>
            <a:pPr>
              <a:spcBef>
                <a:spcPts val="400"/>
              </a:spcBef>
              <a:spcAft>
                <a:spcPts val="400"/>
              </a:spcAft>
            </a:pPr>
            <a:r>
              <a:rPr lang="en-GB" sz="2000" dirty="0">
                <a:solidFill>
                  <a:srgbClr val="008080"/>
                </a:solidFill>
                <a:latin typeface="Myriad Pro"/>
              </a:rPr>
              <a:t>Which is the most appropriate degree of accuracy?</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b="0" dirty="0">
                <a:solidFill>
                  <a:srgbClr val="008080"/>
                </a:solidFill>
                <a:latin typeface="Myriad Pro"/>
              </a:rPr>
              <a:t>In Example 5, </a:t>
            </a:r>
            <a:r>
              <a:rPr lang="en-GB" sz="3200" b="0" dirty="0">
                <a:solidFill>
                  <a:srgbClr val="008080"/>
                </a:solidFill>
                <a:effectLst/>
                <a:latin typeface="Myriad Pro"/>
                <a:cs typeface="Times New Roman" panose="02020603050405020304" pitchFamily="18" charset="0"/>
              </a:rPr>
              <a:t>s</a:t>
            </a:r>
            <a:r>
              <a:rPr lang="en-GB" sz="3200" dirty="0">
                <a:effectLst/>
                <a:latin typeface="Myriad Pro"/>
                <a:ea typeface="Calibri" panose="020F0502020204030204" pitchFamily="34" charset="0"/>
                <a:cs typeface="Times New Roman" panose="02020603050405020304" pitchFamily="18" charset="0"/>
              </a:rPr>
              <a:t>tudents must select an appropriate calculation, with options designed to identify common misconceptions. </a:t>
            </a:r>
            <a:r>
              <a:rPr lang="en-GB" sz="2000" b="0" dirty="0">
                <a:solidFill>
                  <a:srgbClr val="008080"/>
                </a:solidFill>
                <a:latin typeface="Myriad Pro"/>
              </a:rPr>
              <a:t>It could be argued that all of the options are suitable estimations for this question. How could you facilitate discussion in your classroom, so that students present their opinions and understand that the nature of estimation means there is often more than one correct answer? As a department, how have you decided what you deem to be an appropriate level of accuracy when estimating? How do you communicate this with your students?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90946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62389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misconceptions being identified in this question can be found on page 20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86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might you round the numbers to for part a? Why? </a:t>
            </a:r>
          </a:p>
          <a:p>
            <a:pPr>
              <a:spcBef>
                <a:spcPts val="400"/>
              </a:spcBef>
              <a:spcAft>
                <a:spcPts val="400"/>
              </a:spcAft>
            </a:pPr>
            <a:r>
              <a:rPr lang="en-GB" sz="2000" dirty="0">
                <a:solidFill>
                  <a:srgbClr val="008080"/>
                </a:solidFill>
                <a:latin typeface="Myriad Pro"/>
              </a:rPr>
              <a:t>Which is going to be the most accurate estimate? Which is going to be the easiest calculation?</a:t>
            </a:r>
          </a:p>
          <a:p>
            <a:pPr>
              <a:spcBef>
                <a:spcPts val="400"/>
              </a:spcBef>
              <a:spcAft>
                <a:spcPts val="400"/>
              </a:spcAft>
            </a:pPr>
            <a:r>
              <a:rPr lang="en-GB" sz="2000" dirty="0">
                <a:solidFill>
                  <a:srgbClr val="008080"/>
                </a:solidFill>
                <a:latin typeface="Myriad Pro"/>
              </a:rPr>
              <a:t>When will you have an overestimate? When will you have an underestimate?</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Students will inevitably come up with different estimates for part a), so it will be important to discuss these and encourage students to justify different methods and judge their relative merit.</a:t>
            </a:r>
          </a:p>
          <a:p>
            <a:pPr>
              <a:spcBef>
                <a:spcPts val="400"/>
              </a:spcBef>
              <a:spcAft>
                <a:spcPts val="400"/>
              </a:spcAft>
            </a:pPr>
            <a:r>
              <a:rPr lang="en-GB" sz="2000" dirty="0">
                <a:solidFill>
                  <a:srgbClr val="008080"/>
                </a:solidFill>
                <a:latin typeface="Myriad Pro"/>
              </a:rPr>
              <a:t>For example:</a:t>
            </a:r>
          </a:p>
          <a:p>
            <a:pPr>
              <a:spcBef>
                <a:spcPts val="400"/>
              </a:spcBef>
              <a:spcAft>
                <a:spcPts val="400"/>
              </a:spcAft>
            </a:pPr>
            <a:r>
              <a:rPr lang="en-GB" sz="2000" dirty="0">
                <a:solidFill>
                  <a:srgbClr val="008080"/>
                </a:solidFill>
                <a:latin typeface="Myriad Pro"/>
              </a:rPr>
              <a:t>•30 × 50 × 4.5 for a factor of 100 to be removed, giving 15 × 450</a:t>
            </a:r>
          </a:p>
          <a:p>
            <a:pPr>
              <a:spcBef>
                <a:spcPts val="400"/>
              </a:spcBef>
              <a:spcAft>
                <a:spcPts val="400"/>
              </a:spcAft>
            </a:pPr>
            <a:r>
              <a:rPr lang="en-GB" sz="2000" dirty="0">
                <a:solidFill>
                  <a:srgbClr val="008080"/>
                </a:solidFill>
                <a:latin typeface="Myriad Pro"/>
              </a:rPr>
              <a:t>•30 × 50 × 5 might be too much rounding up, resulting in an excessive overestimate</a:t>
            </a:r>
          </a:p>
          <a:p>
            <a:pPr>
              <a:spcBef>
                <a:spcPts val="400"/>
              </a:spcBef>
              <a:spcAft>
                <a:spcPts val="400"/>
              </a:spcAft>
            </a:pPr>
            <a:r>
              <a:rPr lang="en-GB" sz="2000" dirty="0">
                <a:solidFill>
                  <a:srgbClr val="008080"/>
                </a:solidFill>
                <a:latin typeface="Myriad Pro"/>
              </a:rPr>
              <a:t>•25 × 50 × 4.5 might be a better estimate as one number has been rounded up and the other rounded down.</a:t>
            </a:r>
          </a:p>
          <a:p>
            <a:pPr>
              <a:spcBef>
                <a:spcPts val="400"/>
              </a:spcBef>
              <a:spcAft>
                <a:spcPts val="400"/>
              </a:spcAft>
            </a:pPr>
            <a:r>
              <a:rPr lang="en-GB" sz="2000" dirty="0">
                <a:solidFill>
                  <a:srgbClr val="008080"/>
                </a:solidFill>
                <a:latin typeface="Myriad Pro"/>
              </a:rPr>
              <a:t>It is often through the discussion after students have worked on a set of examples that the real learning takes place, so it will be important to give enough time to this element of the classroom activity.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791193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Due to space constraints, the image on this PD discussion slide is very small. PD Leads might like to use or print the ‘in the classroom’ version of this slide for teachers to access during discussions.</a:t>
            </a:r>
          </a:p>
          <a:p>
            <a:r>
              <a:rPr lang="en-GB"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the thinking behind these questions be found on pages 20-21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0218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Where might you start with this question?</a:t>
            </a:r>
          </a:p>
          <a:p>
            <a:pPr>
              <a:spcBef>
                <a:spcPts val="400"/>
              </a:spcBef>
              <a:spcAft>
                <a:spcPts val="400"/>
              </a:spcAft>
            </a:pPr>
            <a:r>
              <a:rPr lang="en-GB" sz="2000" dirty="0">
                <a:solidFill>
                  <a:srgbClr val="008080"/>
                </a:solidFill>
                <a:latin typeface="Myriad Pro"/>
              </a:rPr>
              <a:t>There is more than one possible answer – how many solutions can you find?</a:t>
            </a:r>
          </a:p>
          <a:p>
            <a:pPr>
              <a:spcBef>
                <a:spcPts val="400"/>
              </a:spcBef>
              <a:spcAft>
                <a:spcPts val="400"/>
              </a:spcAft>
            </a:pPr>
            <a:r>
              <a:rPr lang="en-GB" sz="2000" dirty="0">
                <a:solidFill>
                  <a:srgbClr val="008080"/>
                </a:solidFill>
                <a:latin typeface="Myriad Pro"/>
              </a:rPr>
              <a:t>What digits might you choose to ensure the denominator rounds to 1? How might this help you find your first solution? How about if you wanted the denominator to round to 2?</a:t>
            </a:r>
          </a:p>
          <a:p>
            <a:pPr>
              <a:spcBef>
                <a:spcPts val="400"/>
              </a:spcBef>
              <a:spcAft>
                <a:spcPts val="400"/>
              </a:spcAft>
            </a:pPr>
            <a:r>
              <a:rPr lang="en-GB" sz="2000" dirty="0">
                <a:solidFill>
                  <a:srgbClr val="008080"/>
                </a:solidFill>
                <a:latin typeface="Myriad Pro"/>
              </a:rPr>
              <a:t>The quotient here is a multiple of 10. What does that tell you about the relationship between the numerator and the denominator?</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Example 7 is an empty box problem which has more than one solution. Questions like these encourage students to consider the overall structure of the calculation. Asking students to explain the process they went through to find a solution will also help to refine their mathematical thinking.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484547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This question can be found on page 21 of the 1.1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178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In the Using mathematical representations at KS3 document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 structure of the number system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Theme Overview document. Links to both can be found on the final slide.</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8253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a:t>
            </a:r>
            <a:r>
              <a:rPr lang="en-GB" sz="1800" dirty="0">
                <a:effectLst/>
                <a:latin typeface="Myriad Pro"/>
                <a:ea typeface="Calibri" panose="020F0502020204030204" pitchFamily="34" charset="0"/>
                <a:cs typeface="Times New Roman" panose="02020603050405020304" pitchFamily="18" charset="0"/>
              </a:rPr>
              <a:t>lace value, estimation and rounding</a:t>
            </a:r>
            <a:r>
              <a:rPr lang="en-GB" dirty="0"/>
              <a:t> can be found on page 2 of the 1.1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1.1.1 Understand the value of digits in decimals, measures and integers – page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1.1.2 Round numbers to a required number of decimal places –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1.1.3 Round numbers to a required number of significant figures – page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1.1.4 Estimate calculations by rounding – page 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4: 2.13 Calculation: multiplying and dividing by 10 or 100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5: 1.26 Composition and calculation: multiples of 1 000 up to 1 000 000</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Myriad Pro"/>
                <a:ea typeface="Calibri" panose="020F0502020204030204" pitchFamily="34" charset="0"/>
                <a:cs typeface="Times New Roman" panose="02020603050405020304" pitchFamily="18" charset="0"/>
              </a:rPr>
              <a:t>Year 6: 1.30 Composition and calculation: numbers up to 10 000 000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228600" indent="-228600">
              <a:buAutoNum type="alphaLcParenR"/>
            </a:pPr>
            <a:r>
              <a:rPr lang="en-GB" dirty="0"/>
              <a:t>NCETM primary assessment materials: year 6, page 10</a:t>
            </a:r>
          </a:p>
          <a:p>
            <a:pPr marL="228600" indent="-228600">
              <a:buAutoNum type="alphaLcParenR"/>
            </a:pPr>
            <a:r>
              <a:rPr lang="en-GB" dirty="0"/>
              <a:t>NCETM secondary assessment materials: page 5</a:t>
            </a:r>
          </a:p>
          <a:p>
            <a:pPr marL="228600" indent="-228600">
              <a:buAutoNum type="alphaLcParenR"/>
            </a:pPr>
            <a:r>
              <a:rPr lang="en-GB" dirty="0"/>
              <a:t>NCETM secondary assessment materials: page 6</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can be found on page 18 of the 1.1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636396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ounhep23/ncetm_ks3_cc_1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ounhep23/ncetm_ks3_cc_1_1.pdf"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ncetm.org.uk/media/qgjdx5fo/secondary_assessment_materials_november_2017.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ounhep23/ncetm_ks3_cc_1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Estimating numerical calculations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1.1 Place value, estimation and rounding)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8" name="TextBox 7">
            <a:extLst>
              <a:ext uri="{FF2B5EF4-FFF2-40B4-BE49-F238E27FC236}">
                <a16:creationId xmlns:a16="http://schemas.microsoft.com/office/drawing/2014/main" id="{37993F85-75E6-4122-B504-666DFCB58CB3}"/>
              </a:ext>
            </a:extLst>
          </p:cNvPr>
          <p:cNvSpPr txBox="1"/>
          <p:nvPr/>
        </p:nvSpPr>
        <p:spPr>
          <a:xfrm>
            <a:off x="947650" y="1267711"/>
            <a:ext cx="5115755" cy="2394502"/>
          </a:xfrm>
          <a:prstGeom prst="rect">
            <a:avLst/>
          </a:prstGeom>
          <a:noFill/>
        </p:spPr>
        <p:txBody>
          <a:bodyPr wrap="square">
            <a:spAutoFit/>
          </a:bodyPr>
          <a:lstStyle/>
          <a:p>
            <a:pPr>
              <a:buNone/>
            </a:pPr>
            <a:r>
              <a:rPr lang="en-GB" sz="2200" dirty="0">
                <a:solidFill>
                  <a:srgbClr val="585858"/>
                </a:solidFill>
                <a:latin typeface="+mj-lt"/>
              </a:rPr>
              <a:t>Estimate the answer to 4243 + 1734 by rounding the numbers to:</a:t>
            </a:r>
          </a:p>
          <a:p>
            <a:pPr marL="342900" indent="-342900">
              <a:buFont typeface="Arial" panose="020B0604020202020204" pitchFamily="34" charset="0"/>
              <a:buChar char="•"/>
            </a:pPr>
            <a:r>
              <a:rPr lang="en-GB" sz="2200" dirty="0">
                <a:solidFill>
                  <a:srgbClr val="585858"/>
                </a:solidFill>
                <a:latin typeface="+mj-lt"/>
              </a:rPr>
              <a:t> the nearest 1000</a:t>
            </a:r>
          </a:p>
          <a:p>
            <a:pPr marL="342900" indent="-342900">
              <a:buFont typeface="Arial" panose="020B0604020202020204" pitchFamily="34" charset="0"/>
              <a:buChar char="•"/>
            </a:pPr>
            <a:r>
              <a:rPr lang="en-GB" sz="2200" dirty="0">
                <a:solidFill>
                  <a:srgbClr val="585858"/>
                </a:solidFill>
                <a:latin typeface="+mj-lt"/>
              </a:rPr>
              <a:t> the nearest 100</a:t>
            </a:r>
          </a:p>
          <a:p>
            <a:pPr marL="342900" indent="-342900">
              <a:buFont typeface="Arial" panose="020B0604020202020204" pitchFamily="34" charset="0"/>
              <a:buChar char="•"/>
            </a:pPr>
            <a:r>
              <a:rPr lang="en-GB" sz="2200" dirty="0">
                <a:solidFill>
                  <a:srgbClr val="585858"/>
                </a:solidFill>
                <a:latin typeface="+mj-lt"/>
              </a:rPr>
              <a:t> the nearest 50</a:t>
            </a:r>
          </a:p>
          <a:p>
            <a:pPr marL="342900" indent="-342900">
              <a:buFont typeface="Arial" panose="020B0604020202020204" pitchFamily="34" charset="0"/>
              <a:buChar char="•"/>
            </a:pPr>
            <a:r>
              <a:rPr lang="en-GB" sz="2200" dirty="0">
                <a:solidFill>
                  <a:srgbClr val="585858"/>
                </a:solidFill>
                <a:latin typeface="+mj-lt"/>
              </a:rPr>
              <a:t> the nearest 10.</a:t>
            </a:r>
          </a:p>
        </p:txBody>
      </p:sp>
      <p:sp>
        <p:nvSpPr>
          <p:cNvPr id="9" name="TextBox 8">
            <a:extLst>
              <a:ext uri="{FF2B5EF4-FFF2-40B4-BE49-F238E27FC236}">
                <a16:creationId xmlns:a16="http://schemas.microsoft.com/office/drawing/2014/main" id="{2A00901D-F440-4FFE-A65E-1CC4FFF55720}"/>
              </a:ext>
            </a:extLst>
          </p:cNvPr>
          <p:cNvSpPr txBox="1"/>
          <p:nvPr/>
        </p:nvSpPr>
        <p:spPr>
          <a:xfrm>
            <a:off x="606462" y="1267711"/>
            <a:ext cx="859604" cy="430887"/>
          </a:xfrm>
          <a:prstGeom prst="rect">
            <a:avLst/>
          </a:prstGeom>
          <a:noFill/>
        </p:spPr>
        <p:txBody>
          <a:bodyPr wrap="square">
            <a:spAutoFit/>
          </a:bodyPr>
          <a:lstStyle/>
          <a:p>
            <a:pPr>
              <a:buNone/>
            </a:pPr>
            <a:r>
              <a:rPr lang="en-GB" sz="2200" dirty="0">
                <a:solidFill>
                  <a:srgbClr val="00628C"/>
                </a:solidFill>
                <a:latin typeface="+mj-lt"/>
              </a:rPr>
              <a:t>a)</a:t>
            </a:r>
          </a:p>
        </p:txBody>
      </p:sp>
      <p:sp>
        <p:nvSpPr>
          <p:cNvPr id="10" name="TextBox 9">
            <a:extLst>
              <a:ext uri="{FF2B5EF4-FFF2-40B4-BE49-F238E27FC236}">
                <a16:creationId xmlns:a16="http://schemas.microsoft.com/office/drawing/2014/main" id="{3A08DD87-0B46-4001-8140-2D647213A2F5}"/>
              </a:ext>
            </a:extLst>
          </p:cNvPr>
          <p:cNvSpPr txBox="1"/>
          <p:nvPr/>
        </p:nvSpPr>
        <p:spPr>
          <a:xfrm>
            <a:off x="6332141" y="1267711"/>
            <a:ext cx="859604" cy="430887"/>
          </a:xfrm>
          <a:prstGeom prst="rect">
            <a:avLst/>
          </a:prstGeom>
          <a:noFill/>
        </p:spPr>
        <p:txBody>
          <a:bodyPr wrap="square">
            <a:spAutoFit/>
          </a:bodyPr>
          <a:lstStyle/>
          <a:p>
            <a:pPr>
              <a:buNone/>
            </a:pPr>
            <a:r>
              <a:rPr lang="en-GB" sz="2200" dirty="0">
                <a:solidFill>
                  <a:srgbClr val="00628C"/>
                </a:solidFill>
                <a:latin typeface="+mj-lt"/>
              </a:rPr>
              <a:t>b)</a:t>
            </a:r>
          </a:p>
        </p:txBody>
      </p:sp>
      <p:sp>
        <p:nvSpPr>
          <p:cNvPr id="11" name="TextBox 10">
            <a:extLst>
              <a:ext uri="{FF2B5EF4-FFF2-40B4-BE49-F238E27FC236}">
                <a16:creationId xmlns:a16="http://schemas.microsoft.com/office/drawing/2014/main" id="{30636D3C-D63E-4DFA-B160-558D2AE666C0}"/>
              </a:ext>
            </a:extLst>
          </p:cNvPr>
          <p:cNvSpPr txBox="1"/>
          <p:nvPr/>
        </p:nvSpPr>
        <p:spPr>
          <a:xfrm>
            <a:off x="6666837" y="1267711"/>
            <a:ext cx="5405827" cy="2665345"/>
          </a:xfrm>
          <a:prstGeom prst="rect">
            <a:avLst/>
          </a:prstGeom>
          <a:noFill/>
        </p:spPr>
        <p:txBody>
          <a:bodyPr wrap="square">
            <a:spAutoFit/>
          </a:bodyPr>
          <a:lstStyle/>
          <a:p>
            <a:pPr>
              <a:buNone/>
            </a:pPr>
            <a:r>
              <a:rPr lang="en-GB" sz="2200" dirty="0">
                <a:solidFill>
                  <a:srgbClr val="585858"/>
                </a:solidFill>
                <a:latin typeface="+mj-lt"/>
              </a:rPr>
              <a:t>The population in England is 53 million, rounded to the nearest million.</a:t>
            </a:r>
          </a:p>
          <a:p>
            <a:pPr>
              <a:buNone/>
            </a:pPr>
            <a:r>
              <a:rPr lang="en-GB" sz="2200" dirty="0">
                <a:solidFill>
                  <a:srgbClr val="585858"/>
                </a:solidFill>
                <a:latin typeface="+mj-lt"/>
              </a:rPr>
              <a:t>What is the largest that the population could be?</a:t>
            </a:r>
          </a:p>
          <a:p>
            <a:pPr>
              <a:buNone/>
            </a:pPr>
            <a:r>
              <a:rPr lang="en-GB" sz="2200" dirty="0">
                <a:solidFill>
                  <a:srgbClr val="585858"/>
                </a:solidFill>
                <a:latin typeface="+mj-lt"/>
              </a:rPr>
              <a:t>What is the smallest that the population could be? </a:t>
            </a:r>
          </a:p>
          <a:p>
            <a:pPr>
              <a:buNone/>
            </a:pPr>
            <a:r>
              <a:rPr lang="en-GB" sz="2200" dirty="0">
                <a:solidFill>
                  <a:srgbClr val="585858"/>
                </a:solidFill>
                <a:latin typeface="+mj-lt"/>
              </a:rPr>
              <a:t>Explain how you decided.</a:t>
            </a:r>
          </a:p>
        </p:txBody>
      </p:sp>
      <p:sp>
        <p:nvSpPr>
          <p:cNvPr id="12" name="TextBox 11">
            <a:extLst>
              <a:ext uri="{FF2B5EF4-FFF2-40B4-BE49-F238E27FC236}">
                <a16:creationId xmlns:a16="http://schemas.microsoft.com/office/drawing/2014/main" id="{C0037F06-6EDB-4A35-893C-799B424CEDDC}"/>
              </a:ext>
            </a:extLst>
          </p:cNvPr>
          <p:cNvSpPr txBox="1"/>
          <p:nvPr/>
        </p:nvSpPr>
        <p:spPr>
          <a:xfrm>
            <a:off x="1059556" y="4293096"/>
            <a:ext cx="9681182" cy="1243417"/>
          </a:xfrm>
          <a:prstGeom prst="rect">
            <a:avLst/>
          </a:prstGeom>
          <a:noFill/>
        </p:spPr>
        <p:txBody>
          <a:bodyPr wrap="square">
            <a:spAutoFit/>
          </a:bodyPr>
          <a:lstStyle/>
          <a:p>
            <a:pPr>
              <a:buNone/>
            </a:pPr>
            <a:r>
              <a:rPr lang="en-GB" sz="2200" dirty="0">
                <a:solidFill>
                  <a:srgbClr val="585858"/>
                </a:solidFill>
                <a:latin typeface="+mj-lt"/>
              </a:rPr>
              <a:t>When I round 0.0020499 to 3 significant figures, the answer is</a:t>
            </a:r>
          </a:p>
          <a:p>
            <a:pPr>
              <a:buNone/>
            </a:pPr>
            <a:r>
              <a:rPr lang="en-GB" sz="2200" dirty="0">
                <a:solidFill>
                  <a:srgbClr val="585858"/>
                </a:solidFill>
                <a:latin typeface="+mj-lt"/>
              </a:rPr>
              <a:t>	</a:t>
            </a:r>
            <a:r>
              <a:rPr lang="en-GB" sz="2200" dirty="0">
                <a:solidFill>
                  <a:srgbClr val="00628C"/>
                </a:solidFill>
                <a:latin typeface="+mj-lt"/>
              </a:rPr>
              <a:t>a. </a:t>
            </a:r>
            <a:r>
              <a:rPr lang="en-GB" sz="2200" dirty="0">
                <a:solidFill>
                  <a:srgbClr val="585858"/>
                </a:solidFill>
                <a:latin typeface="+mj-lt"/>
              </a:rPr>
              <a:t>0.002		</a:t>
            </a:r>
            <a:r>
              <a:rPr lang="en-GB" sz="2200" dirty="0">
                <a:solidFill>
                  <a:srgbClr val="00628C"/>
                </a:solidFill>
                <a:latin typeface="+mj-lt"/>
              </a:rPr>
              <a:t>b. </a:t>
            </a:r>
            <a:r>
              <a:rPr lang="en-GB" sz="2200" dirty="0">
                <a:solidFill>
                  <a:srgbClr val="585858"/>
                </a:solidFill>
                <a:latin typeface="+mj-lt"/>
              </a:rPr>
              <a:t>0.00205		</a:t>
            </a:r>
            <a:r>
              <a:rPr lang="en-GB" sz="2200" dirty="0">
                <a:solidFill>
                  <a:srgbClr val="00628C"/>
                </a:solidFill>
                <a:latin typeface="+mj-lt"/>
              </a:rPr>
              <a:t>c. </a:t>
            </a:r>
            <a:r>
              <a:rPr lang="en-GB" sz="2200" dirty="0">
                <a:solidFill>
                  <a:srgbClr val="585858"/>
                </a:solidFill>
                <a:latin typeface="+mj-lt"/>
              </a:rPr>
              <a:t>0.00204</a:t>
            </a:r>
          </a:p>
          <a:p>
            <a:pPr>
              <a:buNone/>
            </a:pPr>
            <a:r>
              <a:rPr lang="en-GB" sz="2200" dirty="0">
                <a:solidFill>
                  <a:srgbClr val="585858"/>
                </a:solidFill>
                <a:latin typeface="+mj-lt"/>
              </a:rPr>
              <a:t>Explain your answer.</a:t>
            </a:r>
          </a:p>
        </p:txBody>
      </p:sp>
      <p:sp>
        <p:nvSpPr>
          <p:cNvPr id="13" name="TextBox 12">
            <a:extLst>
              <a:ext uri="{FF2B5EF4-FFF2-40B4-BE49-F238E27FC236}">
                <a16:creationId xmlns:a16="http://schemas.microsoft.com/office/drawing/2014/main" id="{70126333-04BD-44DC-BC7B-FB27617F215D}"/>
              </a:ext>
            </a:extLst>
          </p:cNvPr>
          <p:cNvSpPr txBox="1"/>
          <p:nvPr/>
        </p:nvSpPr>
        <p:spPr>
          <a:xfrm>
            <a:off x="593528" y="4293096"/>
            <a:ext cx="859604" cy="430887"/>
          </a:xfrm>
          <a:prstGeom prst="rect">
            <a:avLst/>
          </a:prstGeom>
          <a:noFill/>
        </p:spPr>
        <p:txBody>
          <a:bodyPr wrap="square">
            <a:spAutoFit/>
          </a:bodyPr>
          <a:lstStyle/>
          <a:p>
            <a:pPr>
              <a:buNone/>
            </a:pPr>
            <a:r>
              <a:rPr lang="en-GB" sz="2200" dirty="0">
                <a:solidFill>
                  <a:srgbClr val="00628C"/>
                </a:solidFill>
                <a:latin typeface="+mj-lt"/>
              </a:rPr>
              <a:t>c)</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Knowing at what stage to round</a:t>
            </a:r>
          </a:p>
          <a:p>
            <a:pPr marL="457200" indent="-457200" fontAlgn="auto">
              <a:spcAft>
                <a:spcPts val="0"/>
              </a:spcAft>
              <a:buClrTx/>
              <a:buFont typeface="+mj-lt"/>
              <a:buAutoNum type="arabicParenR"/>
            </a:pPr>
            <a:r>
              <a:rPr lang="en-GB" dirty="0"/>
              <a:t>Rounding (particularly of decimals)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4752528"/>
          </a:xfrm>
        </p:spPr>
        <p:txBody>
          <a:bodyPr>
            <a:normAutofit fontScale="92500" lnSpcReduction="20000"/>
          </a:bodyPr>
          <a:lstStyle/>
          <a:p>
            <a:pPr>
              <a:lnSpc>
                <a:spcPct val="110000"/>
              </a:lnSpc>
            </a:pPr>
            <a:r>
              <a:rPr lang="en-GB" dirty="0"/>
              <a:t>It is important that students acquire a secure conceptual understanding of estimation, what it is and why it is useful, alongside developing procedural fluency. </a:t>
            </a:r>
          </a:p>
          <a:p>
            <a:pPr>
              <a:lnSpc>
                <a:spcPct val="110000"/>
              </a:lnSpc>
            </a:pPr>
            <a:r>
              <a:rPr lang="en-GB" dirty="0"/>
              <a:t>If the focus is purely on the need for rounding, then some students may find it hard to recall at which stage the rounding should take place. This can result in the misconception that estimation involves rounding the final result of a calculation, rather than rounding the numbers involved prior to calculating.</a:t>
            </a:r>
          </a:p>
          <a:p>
            <a:pPr>
              <a:lnSpc>
                <a:spcPct val="110000"/>
              </a:lnSpc>
            </a:pPr>
            <a:r>
              <a:rPr lang="en-GB" dirty="0"/>
              <a:t>Students might find it easier to make sense of the concepts involved when they are given problems set in familiar contexts (see Examples 5 and 6). You may be able to design further questions which are better suited to the needs and interests of your students. This allows them to see clearly the usefulness of estimation and make connections to other areas of mathematics. </a:t>
            </a:r>
          </a:p>
          <a:p>
            <a:pPr>
              <a:lnSpc>
                <a:spcPct val="110000"/>
              </a:lnSpc>
            </a:pPr>
            <a:r>
              <a:rPr lang="en-GB" dirty="0"/>
              <a:t>It will also lay the foundations for future learning about how estimation can be used to check the relative size of answers and will provide opportunities for students to justify whether it is an underestimate or overestimate.</a:t>
            </a:r>
          </a:p>
        </p:txBody>
      </p:sp>
    </p:spTree>
    <p:extLst>
      <p:ext uri="{BB962C8B-B14F-4D97-AF65-F5344CB8AC3E}">
        <p14:creationId xmlns:p14="http://schemas.microsoft.com/office/powerpoint/2010/main" val="2445168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1035" y="1340768"/>
            <a:ext cx="10972800" cy="3888432"/>
          </a:xfrm>
        </p:spPr>
        <p:txBody>
          <a:bodyPr/>
          <a:lstStyle/>
          <a:p>
            <a:r>
              <a:rPr lang="en-GB" dirty="0"/>
              <a:t>Estimation builds upon prior learning of rounding (usually to one significant figure), so it is imperative that students have a deep and secure understanding of this before approaching this key idea. </a:t>
            </a:r>
          </a:p>
          <a:p>
            <a:r>
              <a:rPr lang="en-GB" dirty="0"/>
              <a:t>Some students find rounding decimals (e.g. 0.541) problematic and so it is worthwhile addressing this explicitly (as in Example 3). </a:t>
            </a:r>
          </a:p>
          <a:p>
            <a:r>
              <a:rPr lang="en-GB" dirty="0"/>
              <a:t>Students can find it especially challenging if the calculation requires a division by a decimal less than one, so it is worth assessing prior understanding of this skill before introducing questions such as those in Example 4.</a:t>
            </a:r>
          </a:p>
        </p:txBody>
      </p:sp>
    </p:spTree>
    <p:extLst>
      <p:ext uri="{BB962C8B-B14F-4D97-AF65-F5344CB8AC3E}">
        <p14:creationId xmlns:p14="http://schemas.microsoft.com/office/powerpoint/2010/main" val="17189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000" b="1"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Understand what estimation is and how it is useful</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5" name="TextBox 4">
            <a:extLst>
              <a:ext uri="{FF2B5EF4-FFF2-40B4-BE49-F238E27FC236}">
                <a16:creationId xmlns:a16="http://schemas.microsoft.com/office/drawing/2014/main" id="{471D2A98-5767-4F15-8E8A-86E5DD0B48E8}"/>
              </a:ext>
            </a:extLst>
          </p:cNvPr>
          <p:cNvSpPr txBox="1"/>
          <p:nvPr/>
        </p:nvSpPr>
        <p:spPr>
          <a:xfrm>
            <a:off x="335360" y="1748875"/>
            <a:ext cx="11521279" cy="3730252"/>
          </a:xfrm>
          <a:prstGeom prst="rect">
            <a:avLst/>
          </a:prstGeom>
          <a:noFill/>
        </p:spPr>
        <p:txBody>
          <a:bodyPr wrap="square">
            <a:spAutoFit/>
          </a:bodyPr>
          <a:lstStyle/>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Livia says that estimating is just guessing the answer. Do you agree with Livia?</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Anton says 3.6273 + 52.99184 = 56.61914 and this can then be estimated as 60. Do you agree with Anton?</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Betty says 579.304 − 102.968 can be estimated as 600 − 100 = 500. Do you agree with Betty?</a:t>
            </a:r>
          </a:p>
          <a:p>
            <a:pPr marL="342900" lvl="0" indent="-342900">
              <a:spcAft>
                <a:spcPts val="1200"/>
              </a:spcAft>
              <a:buFont typeface="+mj-lt"/>
              <a:buAutoNum type="alphaLcParenR"/>
            </a:pPr>
            <a:r>
              <a:rPr lang="en-GB" sz="2400" dirty="0">
                <a:solidFill>
                  <a:srgbClr val="585858"/>
                </a:solidFill>
                <a:effectLst/>
                <a:latin typeface="+mj-lt"/>
                <a:ea typeface="Calibri" panose="020F0502020204030204" pitchFamily="34" charset="0"/>
                <a:cs typeface="Times New Roman" panose="02020603050405020304" pitchFamily="18" charset="0"/>
              </a:rPr>
              <a:t>Discuss this with your partner and come up with an accurate definition for estimation. Consider how and why estimation might be useful. Try to give some examples of when estimating might be helpful.</a:t>
            </a:r>
            <a:endParaRPr lang="en-GB" sz="2400" dirty="0">
              <a:solidFill>
                <a:srgbClr val="585858"/>
              </a:solidFill>
              <a:latin typeface="+mj-lt"/>
            </a:endParaRPr>
          </a:p>
        </p:txBody>
      </p:sp>
    </p:spTree>
    <p:extLst>
      <p:ext uri="{BB962C8B-B14F-4D97-AF65-F5344CB8AC3E}">
        <p14:creationId xmlns:p14="http://schemas.microsoft.com/office/powerpoint/2010/main" val="7172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around estimating do these statements aim to expose?</a:t>
            </a:r>
          </a:p>
          <a:p>
            <a:pPr marL="360000" lvl="1" fontAlgn="auto">
              <a:lnSpc>
                <a:spcPct val="100000"/>
              </a:lnSpc>
              <a:spcBef>
                <a:spcPts val="0"/>
              </a:spcBef>
              <a:spcAft>
                <a:spcPts val="1200"/>
              </a:spcAft>
              <a:buClrTx/>
            </a:pPr>
            <a:r>
              <a:rPr lang="en-GB" sz="2400" dirty="0"/>
              <a:t>What real-life applications of estimation might students suggest?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1" y="1741532"/>
            <a:ext cx="6485946"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C71A6802-5FE3-41BD-BF53-451917CB42FB}"/>
              </a:ext>
            </a:extLst>
          </p:cNvPr>
          <p:cNvSpPr>
            <a:spLocks noGrp="1"/>
          </p:cNvSpPr>
          <p:nvPr>
            <p:ph type="title"/>
          </p:nvPr>
        </p:nvSpPr>
        <p:spPr>
          <a:xfrm>
            <a:off x="116849" y="443915"/>
            <a:ext cx="10593151" cy="426170"/>
          </a:xfrm>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000" b="1"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Understand what estimation is and how it is useful</a:t>
            </a:r>
          </a:p>
        </p:txBody>
      </p:sp>
      <p:sp>
        <p:nvSpPr>
          <p:cNvPr id="8" name="TextBox 7">
            <a:extLst>
              <a:ext uri="{FF2B5EF4-FFF2-40B4-BE49-F238E27FC236}">
                <a16:creationId xmlns:a16="http://schemas.microsoft.com/office/drawing/2014/main" id="{74184C83-8EE5-4D8A-AB55-7207257EAE38}"/>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1</a:t>
            </a:r>
            <a:endParaRPr lang="en-GB" dirty="0"/>
          </a:p>
        </p:txBody>
      </p:sp>
      <p:sp>
        <p:nvSpPr>
          <p:cNvPr id="9" name="TextBox 8">
            <a:extLst>
              <a:ext uri="{FF2B5EF4-FFF2-40B4-BE49-F238E27FC236}">
                <a16:creationId xmlns:a16="http://schemas.microsoft.com/office/drawing/2014/main" id="{0DC093E7-C744-4FB7-BF38-8BF4EAF6697D}"/>
              </a:ext>
            </a:extLst>
          </p:cNvPr>
          <p:cNvSpPr txBox="1"/>
          <p:nvPr/>
        </p:nvSpPr>
        <p:spPr>
          <a:xfrm>
            <a:off x="445985" y="1920292"/>
            <a:ext cx="6264697" cy="3490186"/>
          </a:xfrm>
          <a:prstGeom prst="rect">
            <a:avLst/>
          </a:prstGeom>
          <a:noFill/>
        </p:spPr>
        <p:txBody>
          <a:bodyPr wrap="square">
            <a:spAutoFit/>
          </a:bodyPr>
          <a:lstStyle/>
          <a:p>
            <a:pPr marL="342900" lvl="0" indent="-342900">
              <a:spcAft>
                <a:spcPts val="12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Livia says that estimating is just guessing the answer. Do you agree with Livia?</a:t>
            </a:r>
          </a:p>
          <a:p>
            <a:pPr marL="342900" lvl="0" indent="-342900">
              <a:spcAft>
                <a:spcPts val="12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Anton says 3.6273 + 52.99184 = 56.61914 and this can then be estimated as 60. Do you agree with Anton?</a:t>
            </a:r>
          </a:p>
          <a:p>
            <a:pPr marL="342900" lvl="0" indent="-342900">
              <a:spcAft>
                <a:spcPts val="12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Betty says 579.304 − 102.968 can be estimated as 600 − 100 = 500. Do you agree with Betty?</a:t>
            </a:r>
          </a:p>
          <a:p>
            <a:pPr marL="342900" lvl="0" indent="-342900">
              <a:spcAft>
                <a:spcPts val="12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Discuss this with your partner and come up with an accurate definition for estimation. Consider how and why estimation might be useful. Try to give some examples of when estimating might be helpful.</a:t>
            </a:r>
            <a:endParaRPr lang="en-GB" sz="1800" dirty="0">
              <a:solidFill>
                <a:srgbClr val="585858"/>
              </a:solidFill>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to estimate answers to numerical calculations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mc:AlternateContent xmlns:mc="http://schemas.openxmlformats.org/markup-compatibility/2006" xmlns:a14="http://schemas.microsoft.com/office/drawing/2010/main">
        <mc:Choice Requires="a14">
          <p:graphicFrame>
            <p:nvGraphicFramePr>
              <p:cNvPr id="4" name="Table 8">
                <a:extLst>
                  <a:ext uri="{FF2B5EF4-FFF2-40B4-BE49-F238E27FC236}">
                    <a16:creationId xmlns:a16="http://schemas.microsoft.com/office/drawing/2014/main" id="{AE969366-35FA-4A55-9667-BCD5E1F4C627}"/>
                  </a:ext>
                </a:extLst>
              </p:cNvPr>
              <p:cNvGraphicFramePr>
                <a:graphicFrameLocks noGrp="1"/>
              </p:cNvGraphicFramePr>
              <p:nvPr>
                <p:extLst>
                  <p:ext uri="{D42A27DB-BD31-4B8C-83A1-F6EECF244321}">
                    <p14:modId xmlns:p14="http://schemas.microsoft.com/office/powerpoint/2010/main" val="1703580214"/>
                  </p:ext>
                </p:extLst>
              </p:nvPr>
            </p:nvGraphicFramePr>
            <p:xfrm>
              <a:off x="767408" y="1617143"/>
              <a:ext cx="5688632" cy="4134866"/>
            </p:xfrm>
            <a:graphic>
              <a:graphicData uri="http://schemas.openxmlformats.org/drawingml/2006/table">
                <a:tbl>
                  <a:tblPr firstRow="1" bandRow="1">
                    <a:tableStyleId>{5940675A-B579-460E-94D1-54222C63F5DA}</a:tableStyleId>
                  </a:tblPr>
                  <a:tblGrid>
                    <a:gridCol w="536325">
                      <a:extLst>
                        <a:ext uri="{9D8B030D-6E8A-4147-A177-3AD203B41FA5}">
                          <a16:colId xmlns:a16="http://schemas.microsoft.com/office/drawing/2014/main" val="775013892"/>
                        </a:ext>
                      </a:extLst>
                    </a:gridCol>
                    <a:gridCol w="668114">
                      <a:extLst>
                        <a:ext uri="{9D8B030D-6E8A-4147-A177-3AD203B41FA5}">
                          <a16:colId xmlns:a16="http://schemas.microsoft.com/office/drawing/2014/main" val="114259162"/>
                        </a:ext>
                      </a:extLst>
                    </a:gridCol>
                    <a:gridCol w="4484193">
                      <a:extLst>
                        <a:ext uri="{9D8B030D-6E8A-4147-A177-3AD203B41FA5}">
                          <a16:colId xmlns:a16="http://schemas.microsoft.com/office/drawing/2014/main" val="4161365687"/>
                        </a:ext>
                      </a:extLst>
                    </a:gridCol>
                  </a:tblGrid>
                  <a:tr h="370840">
                    <a:tc>
                      <a:txBody>
                        <a:bodyPr/>
                        <a:lstStyle/>
                        <a:p>
                          <a:pPr>
                            <a:spcAft>
                              <a:spcPts val="600"/>
                            </a:spcAft>
                          </a:pPr>
                          <a:r>
                            <a:rPr lang="en-GB" sz="2400" i="0" dirty="0">
                              <a:solidFill>
                                <a:srgbClr val="00628C"/>
                              </a:solidFill>
                              <a:latin typeface="+mj-lt"/>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spcAft>
                              <a:spcPts val="600"/>
                            </a:spcAft>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Estimate the answers to these calculations</a:t>
                          </a:r>
                          <a:endParaRPr lang="en-GB" sz="24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797030079"/>
                      </a:ext>
                    </a:extLst>
                  </a:tr>
                  <a:tr h="37084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a:t>
                          </a:r>
                          <a:r>
                            <a:rPr lang="en-GB" sz="2400" i="0" dirty="0" err="1">
                              <a:solidFill>
                                <a:srgbClr val="585858"/>
                              </a:solidFill>
                              <a:latin typeface="+mj-lt"/>
                            </a:rPr>
                            <a:t>i</a:t>
                          </a:r>
                          <a:r>
                            <a:rPr lang="en-GB" sz="2400" i="0" dirty="0">
                              <a:solidFill>
                                <a:srgbClr val="585858"/>
                              </a:solidFill>
                              <a:latin typeface="+mj-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45.719 + 7</a:t>
                          </a:r>
                          <a:r>
                            <a:rPr kumimoji="0" lang="en-GB" altLang="en-US" sz="2400" b="0" i="0" u="none" strike="noStrike" cap="none" normalizeH="0" baseline="30000" dirty="0">
                              <a:ln>
                                <a:noFill/>
                              </a:ln>
                              <a:solidFill>
                                <a:srgbClr val="585858"/>
                              </a:solidFill>
                              <a:effectLst/>
                              <a:latin typeface="+mj-l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824.53</a:t>
                          </a:r>
                          <a:endParaRPr kumimoji="0" lang="en-GB" altLang="en-US" sz="120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767759"/>
                      </a:ext>
                    </a:extLst>
                  </a:tr>
                  <a:tr h="37084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192.8 – 34.271</a:t>
                          </a:r>
                          <a:endParaRPr kumimoji="0" lang="en-GB" altLang="en-US" sz="120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3806616"/>
                      </a:ext>
                    </a:extLst>
                  </a:tr>
                  <a:tr h="37084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17.935 × 8.47</a:t>
                          </a:r>
                          <a:endParaRPr kumimoji="0" lang="en-GB" altLang="en-US" sz="120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880907"/>
                      </a:ext>
                    </a:extLst>
                  </a:tr>
                  <a:tr h="37084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endParaRPr lang="en-GB" sz="2400" i="0" dirty="0">
                            <a:solidFill>
                              <a:srgbClr val="585858"/>
                            </a:solidFill>
                            <a:latin typeface="+mj-lt"/>
                          </a:endParaRPr>
                        </a:p>
                        <a:p>
                          <a:pPr algn="l">
                            <a:spcAft>
                              <a:spcPts val="600"/>
                            </a:spcAft>
                          </a:pPr>
                          <a:endParaRPr lang="en-GB" sz="24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6978597"/>
                      </a:ext>
                    </a:extLst>
                  </a:tr>
                  <a:tr h="37084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GB" sz="2400" i="0" dirty="0">
                              <a:solidFill>
                                <a:srgbClr val="585858"/>
                              </a:solidFill>
                              <a:latin typeface="+mj-lt"/>
                            </a:rPr>
                            <a:t>(11.9)</a:t>
                          </a:r>
                          <a:r>
                            <a:rPr lang="en-GB" sz="2400" i="0" baseline="30000" dirty="0">
                              <a:solidFill>
                                <a:srgbClr val="585858"/>
                              </a:solidFill>
                              <a:latin typeface="+mj-lt"/>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4545043"/>
                      </a:ext>
                    </a:extLst>
                  </a:tr>
                  <a:tr h="37084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(vi)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14:m>
                            <m:oMathPara xmlns:m="http://schemas.openxmlformats.org/officeDocument/2006/math">
                              <m:oMathParaPr>
                                <m:jc m:val="left"/>
                              </m:oMathParaPr>
                              <m:oMath xmlns:m="http://schemas.openxmlformats.org/officeDocument/2006/math">
                                <m:rad>
                                  <m:radPr>
                                    <m:degHide m:val="on"/>
                                    <m:ctrlPr>
                                      <a:rPr lang="en-GB" sz="2400" i="1" smtClean="0">
                                        <a:solidFill>
                                          <a:srgbClr val="585858"/>
                                        </a:solidFill>
                                        <a:latin typeface="Cambria Math" panose="02040503050406030204" pitchFamily="18" charset="0"/>
                                      </a:rPr>
                                    </m:ctrlPr>
                                  </m:radPr>
                                  <m:deg/>
                                  <m:e>
                                    <m:r>
                                      <a:rPr lang="en-GB" sz="2400" b="0" i="0" smtClean="0">
                                        <a:solidFill>
                                          <a:srgbClr val="585858"/>
                                        </a:solidFill>
                                        <a:latin typeface="Cambria Math" panose="02040503050406030204" pitchFamily="18" charset="0"/>
                                      </a:rPr>
                                      <m:t>59</m:t>
                                    </m:r>
                                  </m:e>
                                </m:rad>
                              </m:oMath>
                            </m:oMathPara>
                          </a14:m>
                          <a:endParaRPr lang="en-GB" sz="24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0503"/>
                      </a:ext>
                    </a:extLst>
                  </a:tr>
                </a:tbl>
              </a:graphicData>
            </a:graphic>
          </p:graphicFrame>
        </mc:Choice>
        <mc:Fallback xmlns="">
          <p:graphicFrame>
            <p:nvGraphicFramePr>
              <p:cNvPr id="4" name="Table 8">
                <a:extLst>
                  <a:ext uri="{FF2B5EF4-FFF2-40B4-BE49-F238E27FC236}">
                    <a16:creationId xmlns:a16="http://schemas.microsoft.com/office/drawing/2014/main" id="{AE969366-35FA-4A55-9667-BCD5E1F4C627}"/>
                  </a:ext>
                </a:extLst>
              </p:cNvPr>
              <p:cNvGraphicFramePr>
                <a:graphicFrameLocks noGrp="1"/>
              </p:cNvGraphicFramePr>
              <p:nvPr>
                <p:extLst>
                  <p:ext uri="{D42A27DB-BD31-4B8C-83A1-F6EECF244321}">
                    <p14:modId xmlns:p14="http://schemas.microsoft.com/office/powerpoint/2010/main" val="1703580214"/>
                  </p:ext>
                </p:extLst>
              </p:nvPr>
            </p:nvGraphicFramePr>
            <p:xfrm>
              <a:off x="767408" y="1617143"/>
              <a:ext cx="5688632" cy="4134866"/>
            </p:xfrm>
            <a:graphic>
              <a:graphicData uri="http://schemas.openxmlformats.org/drawingml/2006/table">
                <a:tbl>
                  <a:tblPr firstRow="1" bandRow="1">
                    <a:tableStyleId>{5940675A-B579-460E-94D1-54222C63F5DA}</a:tableStyleId>
                  </a:tblPr>
                  <a:tblGrid>
                    <a:gridCol w="536325">
                      <a:extLst>
                        <a:ext uri="{9D8B030D-6E8A-4147-A177-3AD203B41FA5}">
                          <a16:colId xmlns:a16="http://schemas.microsoft.com/office/drawing/2014/main" val="775013892"/>
                        </a:ext>
                      </a:extLst>
                    </a:gridCol>
                    <a:gridCol w="668114">
                      <a:extLst>
                        <a:ext uri="{9D8B030D-6E8A-4147-A177-3AD203B41FA5}">
                          <a16:colId xmlns:a16="http://schemas.microsoft.com/office/drawing/2014/main" val="114259162"/>
                        </a:ext>
                      </a:extLst>
                    </a:gridCol>
                    <a:gridCol w="4484193">
                      <a:extLst>
                        <a:ext uri="{9D8B030D-6E8A-4147-A177-3AD203B41FA5}">
                          <a16:colId xmlns:a16="http://schemas.microsoft.com/office/drawing/2014/main" val="4161365687"/>
                        </a:ext>
                      </a:extLst>
                    </a:gridCol>
                  </a:tblGrid>
                  <a:tr h="822960">
                    <a:tc>
                      <a:txBody>
                        <a:bodyPr/>
                        <a:lstStyle/>
                        <a:p>
                          <a:pPr>
                            <a:spcAft>
                              <a:spcPts val="600"/>
                            </a:spcAft>
                          </a:pPr>
                          <a:r>
                            <a:rPr lang="en-GB" sz="2400" i="0" dirty="0">
                              <a:solidFill>
                                <a:srgbClr val="00628C"/>
                              </a:solidFill>
                              <a:latin typeface="+mj-lt"/>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spcAft>
                              <a:spcPts val="600"/>
                            </a:spcAft>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Estimate the answers to these calculations</a:t>
                          </a:r>
                          <a:endParaRPr lang="en-GB" sz="24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797030079"/>
                      </a:ext>
                    </a:extLst>
                  </a:tr>
                  <a:tr h="45720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a:t>
                          </a:r>
                          <a:r>
                            <a:rPr lang="en-GB" sz="2400" i="0" dirty="0" err="1">
                              <a:solidFill>
                                <a:srgbClr val="585858"/>
                              </a:solidFill>
                              <a:latin typeface="+mj-lt"/>
                            </a:rPr>
                            <a:t>i</a:t>
                          </a:r>
                          <a:r>
                            <a:rPr lang="en-GB" sz="2400" i="0" dirty="0">
                              <a:solidFill>
                                <a:srgbClr val="585858"/>
                              </a:solidFill>
                              <a:latin typeface="+mj-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45.719 + 7</a:t>
                          </a:r>
                          <a:r>
                            <a:rPr kumimoji="0" lang="en-GB" altLang="en-US" sz="2400" b="0" i="0" u="none" strike="noStrike" cap="none" normalizeH="0" baseline="30000" dirty="0">
                              <a:ln>
                                <a:noFill/>
                              </a:ln>
                              <a:solidFill>
                                <a:srgbClr val="585858"/>
                              </a:solidFill>
                              <a:effectLst/>
                              <a:latin typeface="+mj-l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824.53</a:t>
                          </a:r>
                          <a:endParaRPr kumimoji="0" lang="en-GB" altLang="en-US" sz="120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767759"/>
                      </a:ext>
                    </a:extLst>
                  </a:tr>
                  <a:tr h="45720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192.8 – 34.271</a:t>
                          </a:r>
                          <a:endParaRPr kumimoji="0" lang="en-GB" altLang="en-US" sz="120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3806616"/>
                      </a:ext>
                    </a:extLst>
                  </a:tr>
                  <a:tr h="45720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17.935 × 8.47</a:t>
                          </a:r>
                          <a:endParaRPr kumimoji="0" lang="en-GB" altLang="en-US" sz="120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880907"/>
                      </a:ext>
                    </a:extLst>
                  </a:tr>
                  <a:tr h="89916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endParaRPr lang="en-GB" sz="2400" i="0" dirty="0">
                            <a:solidFill>
                              <a:srgbClr val="585858"/>
                            </a:solidFill>
                            <a:latin typeface="+mj-lt"/>
                          </a:endParaRPr>
                        </a:p>
                        <a:p>
                          <a:pPr algn="l">
                            <a:spcAft>
                              <a:spcPts val="600"/>
                            </a:spcAft>
                          </a:pPr>
                          <a:endParaRPr lang="en-GB" sz="24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6978597"/>
                      </a:ext>
                    </a:extLst>
                  </a:tr>
                  <a:tr h="457200">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GB" sz="2400" i="0" dirty="0">
                              <a:solidFill>
                                <a:srgbClr val="585858"/>
                              </a:solidFill>
                              <a:latin typeface="+mj-lt"/>
                            </a:rPr>
                            <a:t>(11.9)</a:t>
                          </a:r>
                          <a:r>
                            <a:rPr lang="en-GB" sz="2400" i="0" baseline="30000" dirty="0">
                              <a:solidFill>
                                <a:srgbClr val="585858"/>
                              </a:solidFill>
                              <a:latin typeface="+mj-lt"/>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4545043"/>
                      </a:ext>
                    </a:extLst>
                  </a:tr>
                  <a:tr h="583946">
                    <a:tc>
                      <a:txBody>
                        <a:bodyPr/>
                        <a:lstStyle/>
                        <a:p>
                          <a:pPr>
                            <a:spcAft>
                              <a:spcPts val="600"/>
                            </a:spcAft>
                          </a:pPr>
                          <a:endParaRPr lang="en-GB" sz="24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2400" i="0" dirty="0">
                              <a:solidFill>
                                <a:srgbClr val="585858"/>
                              </a:solidFill>
                              <a:latin typeface="+mj-lt"/>
                            </a:rPr>
                            <a:t>(vi)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l="-26866" t="-614583" b="-3125"/>
                          </a:stretch>
                        </a:blipFill>
                      </a:tcPr>
                    </a:tc>
                    <a:extLst>
                      <a:ext uri="{0D108BD9-81ED-4DB2-BD59-A6C34878D82A}">
                        <a16:rowId xmlns:a16="http://schemas.microsoft.com/office/drawing/2014/main" val="3450503"/>
                      </a:ext>
                    </a:extLst>
                  </a:tr>
                </a:tbl>
              </a:graphicData>
            </a:graphic>
          </p:graphicFrame>
        </mc:Fallback>
      </mc:AlternateContent>
      <p:graphicFrame>
        <p:nvGraphicFramePr>
          <p:cNvPr id="5" name="Table 4">
            <a:extLst>
              <a:ext uri="{FF2B5EF4-FFF2-40B4-BE49-F238E27FC236}">
                <a16:creationId xmlns:a16="http://schemas.microsoft.com/office/drawing/2014/main" id="{1CBBD6EA-D03A-49A7-8997-020D9B4277B9}"/>
              </a:ext>
            </a:extLst>
          </p:cNvPr>
          <p:cNvGraphicFramePr>
            <a:graphicFrameLocks noGrp="1"/>
          </p:cNvGraphicFramePr>
          <p:nvPr>
            <p:extLst>
              <p:ext uri="{D42A27DB-BD31-4B8C-83A1-F6EECF244321}">
                <p14:modId xmlns:p14="http://schemas.microsoft.com/office/powerpoint/2010/main" val="1223988334"/>
              </p:ext>
            </p:extLst>
          </p:nvPr>
        </p:nvGraphicFramePr>
        <p:xfrm>
          <a:off x="6672064" y="1581982"/>
          <a:ext cx="4464496" cy="2895600"/>
        </p:xfrm>
        <a:graphic>
          <a:graphicData uri="http://schemas.openxmlformats.org/drawingml/2006/table">
            <a:tbl>
              <a:tblPr firstRow="1" bandRow="1">
                <a:tableStyleId>{5940675A-B579-460E-94D1-54222C63F5DA}</a:tableStyleId>
              </a:tblPr>
              <a:tblGrid>
                <a:gridCol w="466472">
                  <a:extLst>
                    <a:ext uri="{9D8B030D-6E8A-4147-A177-3AD203B41FA5}">
                      <a16:colId xmlns:a16="http://schemas.microsoft.com/office/drawing/2014/main" val="3339342959"/>
                    </a:ext>
                  </a:extLst>
                </a:gridCol>
                <a:gridCol w="3998024">
                  <a:extLst>
                    <a:ext uri="{9D8B030D-6E8A-4147-A177-3AD203B41FA5}">
                      <a16:colId xmlns:a16="http://schemas.microsoft.com/office/drawing/2014/main" val="2561895317"/>
                    </a:ext>
                  </a:extLst>
                </a:gridCol>
              </a:tblGrid>
              <a:tr h="1235462">
                <a:tc>
                  <a:txBody>
                    <a:bodyPr/>
                    <a:lstStyle/>
                    <a:p>
                      <a:pPr>
                        <a:spcAft>
                          <a:spcPts val="600"/>
                        </a:spcAft>
                      </a:pPr>
                      <a:r>
                        <a:rPr lang="en-GB" sz="2400" i="0" dirty="0">
                          <a:solidFill>
                            <a:srgbClr val="00628C"/>
                          </a:solidFill>
                          <a:latin typeface="+mj-lt"/>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Did you get the same estimates as your partner?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Discuss the methods you used.</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8609036"/>
                  </a:ext>
                </a:extLst>
              </a:tr>
              <a:tr h="370840">
                <a:tc>
                  <a:txBody>
                    <a:bodyPr/>
                    <a:lstStyle/>
                    <a:p>
                      <a:pPr>
                        <a:spcAft>
                          <a:spcPts val="600"/>
                        </a:spcAft>
                      </a:pPr>
                      <a:r>
                        <a:rPr lang="en-GB" sz="2400" i="0" dirty="0">
                          <a:solidFill>
                            <a:srgbClr val="00628C"/>
                          </a:solidFill>
                          <a:latin typeface="+mj-lt"/>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kumimoji="0" lang="en-GB" altLang="en-US" sz="24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Why might someone have a different estimate to you?</a:t>
                      </a:r>
                      <a:endParaRPr lang="en-GB" sz="24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5674450"/>
                  </a:ext>
                </a:extLst>
              </a:tr>
            </a:tbl>
          </a:graphicData>
        </a:graphic>
      </p:graphicFrame>
      <p:grpSp>
        <p:nvGrpSpPr>
          <p:cNvPr id="10" name="Group 9">
            <a:extLst>
              <a:ext uri="{FF2B5EF4-FFF2-40B4-BE49-F238E27FC236}">
                <a16:creationId xmlns:a16="http://schemas.microsoft.com/office/drawing/2014/main" id="{EC8650C3-BA06-40EE-808D-029416F497D2}"/>
              </a:ext>
            </a:extLst>
          </p:cNvPr>
          <p:cNvGrpSpPr/>
          <p:nvPr/>
        </p:nvGrpSpPr>
        <p:grpSpPr>
          <a:xfrm>
            <a:off x="1919536" y="3789040"/>
            <a:ext cx="1008112" cy="907941"/>
            <a:chOff x="6780076" y="4752186"/>
            <a:chExt cx="1008112" cy="907941"/>
          </a:xfrm>
        </p:grpSpPr>
        <p:cxnSp>
          <p:nvCxnSpPr>
            <p:cNvPr id="7" name="Straight Connector 6">
              <a:extLst>
                <a:ext uri="{FF2B5EF4-FFF2-40B4-BE49-F238E27FC236}">
                  <a16:creationId xmlns:a16="http://schemas.microsoft.com/office/drawing/2014/main" id="{3221F581-34FA-4EF9-A41C-81C41A55071E}"/>
                </a:ext>
              </a:extLst>
            </p:cNvPr>
            <p:cNvCxnSpPr/>
            <p:nvPr/>
          </p:nvCxnSpPr>
          <p:spPr>
            <a:xfrm>
              <a:off x="6960096" y="5229200"/>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E2D1E91-B4BA-4CFF-801B-06D8FC8B37DF}"/>
                </a:ext>
              </a:extLst>
            </p:cNvPr>
            <p:cNvSpPr txBox="1"/>
            <p:nvPr/>
          </p:nvSpPr>
          <p:spPr>
            <a:xfrm>
              <a:off x="6780076" y="4752186"/>
              <a:ext cx="1008112" cy="907941"/>
            </a:xfrm>
            <a:prstGeom prst="rect">
              <a:avLst/>
            </a:prstGeom>
            <a:noFill/>
          </p:spPr>
          <p:txBody>
            <a:bodyPr wrap="square">
              <a:spAutoFit/>
            </a:bodyPr>
            <a:lstStyle/>
            <a:p>
              <a:pPr algn="ctr">
                <a:spcBef>
                  <a:spcPts val="0"/>
                </a:spcBef>
                <a:spcAft>
                  <a:spcPts val="600"/>
                </a:spcAft>
                <a:buNone/>
              </a:pPr>
              <a:r>
                <a:rPr lang="en-GB" sz="2400" i="0" dirty="0">
                  <a:solidFill>
                    <a:srgbClr val="585858"/>
                  </a:solidFill>
                  <a:latin typeface="+mj-lt"/>
                </a:rPr>
                <a:t>77.1</a:t>
              </a:r>
            </a:p>
            <a:p>
              <a:pPr algn="ctr">
                <a:spcBef>
                  <a:spcPts val="0"/>
                </a:spcBef>
                <a:spcAft>
                  <a:spcPts val="600"/>
                </a:spcAft>
                <a:buNone/>
              </a:pPr>
              <a:r>
                <a:rPr lang="en-GB" sz="2400" i="0" dirty="0">
                  <a:solidFill>
                    <a:srgbClr val="585858"/>
                  </a:solidFill>
                  <a:latin typeface="+mj-lt"/>
                </a:rPr>
                <a:t>1.63</a:t>
              </a:r>
            </a:p>
          </p:txBody>
        </p:sp>
      </p:grpSp>
    </p:spTree>
    <p:extLst>
      <p:ext uri="{BB962C8B-B14F-4D97-AF65-F5344CB8AC3E}">
        <p14:creationId xmlns:p14="http://schemas.microsoft.com/office/powerpoint/2010/main" val="1149287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31525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discussions might students have for parts b and c?</a:t>
            </a:r>
          </a:p>
          <a:p>
            <a:pPr marL="360000" lvl="1" fontAlgn="auto">
              <a:lnSpc>
                <a:spcPct val="100000"/>
              </a:lnSpc>
              <a:spcBef>
                <a:spcPts val="0"/>
              </a:spcBef>
              <a:spcAft>
                <a:spcPts val="1200"/>
              </a:spcAft>
              <a:buClrTx/>
            </a:pPr>
            <a:r>
              <a:rPr lang="en-GB" sz="2400" dirty="0"/>
              <a:t>How could you use these examples to introduce the idea of appropriate degrees of accuracy?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556792"/>
            <a:ext cx="6341932" cy="446979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CF6CBC8-B927-4B6F-8570-B86E63464A72}"/>
              </a:ext>
            </a:extLst>
          </p:cNvPr>
          <p:cNvGraphicFramePr>
            <a:graphicFrameLocks noGrp="1"/>
          </p:cNvGraphicFramePr>
          <p:nvPr>
            <p:extLst>
              <p:ext uri="{D42A27DB-BD31-4B8C-83A1-F6EECF244321}">
                <p14:modId xmlns:p14="http://schemas.microsoft.com/office/powerpoint/2010/main" val="2463145687"/>
              </p:ext>
            </p:extLst>
          </p:nvPr>
        </p:nvGraphicFramePr>
        <p:xfrm>
          <a:off x="479375" y="4670224"/>
          <a:ext cx="6264697" cy="1266680"/>
        </p:xfrm>
        <a:graphic>
          <a:graphicData uri="http://schemas.openxmlformats.org/drawingml/2006/table">
            <a:tbl>
              <a:tblPr firstRow="1" bandRow="1">
                <a:tableStyleId>{5940675A-B579-460E-94D1-54222C63F5DA}</a:tableStyleId>
              </a:tblPr>
              <a:tblGrid>
                <a:gridCol w="452920">
                  <a:extLst>
                    <a:ext uri="{9D8B030D-6E8A-4147-A177-3AD203B41FA5}">
                      <a16:colId xmlns:a16="http://schemas.microsoft.com/office/drawing/2014/main" val="3339342959"/>
                    </a:ext>
                  </a:extLst>
                </a:gridCol>
                <a:gridCol w="5811777">
                  <a:extLst>
                    <a:ext uri="{9D8B030D-6E8A-4147-A177-3AD203B41FA5}">
                      <a16:colId xmlns:a16="http://schemas.microsoft.com/office/drawing/2014/main" val="2561895317"/>
                    </a:ext>
                  </a:extLst>
                </a:gridCol>
              </a:tblGrid>
              <a:tr h="615924">
                <a:tc>
                  <a:txBody>
                    <a:bodyPr/>
                    <a:lstStyle/>
                    <a:p>
                      <a:pPr>
                        <a:spcAft>
                          <a:spcPts val="600"/>
                        </a:spcAft>
                      </a:pPr>
                      <a:r>
                        <a:rPr lang="en-GB" sz="1800" i="0" dirty="0">
                          <a:solidFill>
                            <a:srgbClr val="00628C"/>
                          </a:solidFill>
                          <a:latin typeface="+mj-lt"/>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Did you get the same estimates as your partner?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Discuss the methods you used.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08609036"/>
                  </a:ext>
                </a:extLst>
              </a:tr>
              <a:tr h="550400">
                <a:tc>
                  <a:txBody>
                    <a:bodyPr/>
                    <a:lstStyle/>
                    <a:p>
                      <a:pPr>
                        <a:spcAft>
                          <a:spcPts val="600"/>
                        </a:spcAft>
                      </a:pPr>
                      <a:r>
                        <a:rPr lang="en-GB" sz="1800" i="0" dirty="0">
                          <a:solidFill>
                            <a:srgbClr val="00628C"/>
                          </a:solidFill>
                          <a:latin typeface="+mj-lt"/>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Why might someone have a different estimate to you?</a:t>
                      </a:r>
                      <a:endParaRPr lang="en-GB" sz="18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5674450"/>
                  </a:ext>
                </a:extLst>
              </a:tr>
            </a:tbl>
          </a:graphicData>
        </a:graphic>
      </p:graphicFrame>
      <p:sp>
        <p:nvSpPr>
          <p:cNvPr id="8" name="Title 1">
            <a:extLst>
              <a:ext uri="{FF2B5EF4-FFF2-40B4-BE49-F238E27FC236}">
                <a16:creationId xmlns:a16="http://schemas.microsoft.com/office/drawing/2014/main" id="{241EAB7D-353F-42CF-B061-C738B1850B3A}"/>
              </a:ext>
            </a:extLst>
          </p:cNvPr>
          <p:cNvSpPr>
            <a:spLocks noGrp="1"/>
          </p:cNvSpPr>
          <p:nvPr>
            <p:ph type="title"/>
          </p:nvPr>
        </p:nvSpPr>
        <p:spPr>
          <a:xfrm>
            <a:off x="116849" y="443915"/>
            <a:ext cx="10593151" cy="426170"/>
          </a:xfrm>
        </p:spPr>
        <p:txBody>
          <a:bodyPr/>
          <a:lstStyle/>
          <a:p>
            <a:r>
              <a:rPr lang="en-GB" sz="2000" b="1" dirty="0"/>
              <a:t>Understand how to estimate answers to numerical calculations</a:t>
            </a:r>
          </a:p>
        </p:txBody>
      </p:sp>
      <p:sp>
        <p:nvSpPr>
          <p:cNvPr id="9" name="TextBox 8">
            <a:extLst>
              <a:ext uri="{FF2B5EF4-FFF2-40B4-BE49-F238E27FC236}">
                <a16:creationId xmlns:a16="http://schemas.microsoft.com/office/drawing/2014/main" id="{16253F1A-1EA5-4380-A6D7-E1BC48D72764}"/>
              </a:ext>
            </a:extLst>
          </p:cNvPr>
          <p:cNvSpPr txBox="1"/>
          <p:nvPr/>
        </p:nvSpPr>
        <p:spPr>
          <a:xfrm>
            <a:off x="116849" y="1029865"/>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mc:AlternateContent xmlns:mc="http://schemas.openxmlformats.org/markup-compatibility/2006" xmlns:a14="http://schemas.microsoft.com/office/drawing/2010/main">
        <mc:Choice Requires="a14">
          <p:graphicFrame>
            <p:nvGraphicFramePr>
              <p:cNvPr id="10" name="Table 8">
                <a:extLst>
                  <a:ext uri="{FF2B5EF4-FFF2-40B4-BE49-F238E27FC236}">
                    <a16:creationId xmlns:a16="http://schemas.microsoft.com/office/drawing/2014/main" id="{478863F7-D56B-46F7-9CDF-134C98C5EA6B}"/>
                  </a:ext>
                </a:extLst>
              </p:cNvPr>
              <p:cNvGraphicFramePr>
                <a:graphicFrameLocks noGrp="1"/>
              </p:cNvGraphicFramePr>
              <p:nvPr>
                <p:extLst>
                  <p:ext uri="{D42A27DB-BD31-4B8C-83A1-F6EECF244321}">
                    <p14:modId xmlns:p14="http://schemas.microsoft.com/office/powerpoint/2010/main" val="2272226681"/>
                  </p:ext>
                </p:extLst>
              </p:nvPr>
            </p:nvGraphicFramePr>
            <p:xfrm>
              <a:off x="767408" y="1617143"/>
              <a:ext cx="5688632" cy="3050286"/>
            </p:xfrm>
            <a:graphic>
              <a:graphicData uri="http://schemas.openxmlformats.org/drawingml/2006/table">
                <a:tbl>
                  <a:tblPr firstRow="1" bandRow="1">
                    <a:tableStyleId>{5940675A-B579-460E-94D1-54222C63F5DA}</a:tableStyleId>
                  </a:tblPr>
                  <a:tblGrid>
                    <a:gridCol w="536325">
                      <a:extLst>
                        <a:ext uri="{9D8B030D-6E8A-4147-A177-3AD203B41FA5}">
                          <a16:colId xmlns:a16="http://schemas.microsoft.com/office/drawing/2014/main" val="775013892"/>
                        </a:ext>
                      </a:extLst>
                    </a:gridCol>
                    <a:gridCol w="668114">
                      <a:extLst>
                        <a:ext uri="{9D8B030D-6E8A-4147-A177-3AD203B41FA5}">
                          <a16:colId xmlns:a16="http://schemas.microsoft.com/office/drawing/2014/main" val="114259162"/>
                        </a:ext>
                      </a:extLst>
                    </a:gridCol>
                    <a:gridCol w="4484193">
                      <a:extLst>
                        <a:ext uri="{9D8B030D-6E8A-4147-A177-3AD203B41FA5}">
                          <a16:colId xmlns:a16="http://schemas.microsoft.com/office/drawing/2014/main" val="4161365687"/>
                        </a:ext>
                      </a:extLst>
                    </a:gridCol>
                  </a:tblGrid>
                  <a:tr h="370840">
                    <a:tc>
                      <a:txBody>
                        <a:bodyPr/>
                        <a:lstStyle/>
                        <a:p>
                          <a:pPr>
                            <a:spcAft>
                              <a:spcPts val="600"/>
                            </a:spcAft>
                          </a:pPr>
                          <a:r>
                            <a:rPr lang="en-GB" sz="1800" i="0" dirty="0">
                              <a:solidFill>
                                <a:srgbClr val="00628C"/>
                              </a:solidFill>
                              <a:latin typeface="+mj-lt"/>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spcAft>
                              <a:spcPts val="600"/>
                            </a:spcAft>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Estimate the answers to these calculations</a:t>
                          </a:r>
                          <a:endParaRPr lang="en-GB" sz="18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797030079"/>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a:t>
                          </a:r>
                          <a:r>
                            <a:rPr lang="en-GB" sz="1800" i="0" dirty="0" err="1">
                              <a:solidFill>
                                <a:srgbClr val="585858"/>
                              </a:solidFill>
                              <a:latin typeface="+mj-lt"/>
                            </a:rPr>
                            <a:t>i</a:t>
                          </a:r>
                          <a:r>
                            <a:rPr lang="en-GB" sz="1800" i="0" dirty="0">
                              <a:solidFill>
                                <a:srgbClr val="585858"/>
                              </a:solidFill>
                              <a:latin typeface="+mj-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45.719 + 7</a:t>
                          </a:r>
                          <a:r>
                            <a:rPr kumimoji="0" lang="en-GB" altLang="en-US" sz="1800" b="0" i="0" u="none" strike="noStrike" cap="none" normalizeH="0" baseline="30000" dirty="0">
                              <a:ln>
                                <a:noFill/>
                              </a:ln>
                              <a:solidFill>
                                <a:srgbClr val="585858"/>
                              </a:solidFill>
                              <a:effectLst/>
                              <a:latin typeface="+mj-lt"/>
                              <a:ea typeface="Calibri" panose="020F0502020204030204" pitchFamily="34" charset="0"/>
                              <a:cs typeface="Times New Roman" panose="02020603050405020304" pitchFamily="18" charset="0"/>
                            </a:rPr>
                            <a:t> </a:t>
                          </a: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824.53</a:t>
                          </a:r>
                          <a:endParaRPr kumimoji="0" lang="en-GB" altLang="en-US" sz="105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767759"/>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192.8 – 34.271</a:t>
                          </a:r>
                          <a:endParaRPr kumimoji="0" lang="en-GB" altLang="en-US" sz="105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3806616"/>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17.935 × 8.47</a:t>
                          </a:r>
                          <a:endParaRPr kumimoji="0" lang="en-GB" altLang="en-US" sz="105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880907"/>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endParaRPr lang="en-GB" sz="1800" i="0" dirty="0">
                            <a:solidFill>
                              <a:srgbClr val="585858"/>
                            </a:solidFill>
                            <a:latin typeface="+mj-lt"/>
                          </a:endParaRPr>
                        </a:p>
                        <a:p>
                          <a:pPr algn="l">
                            <a:spcAft>
                              <a:spcPts val="600"/>
                            </a:spcAft>
                          </a:pPr>
                          <a:endParaRPr lang="en-GB" sz="18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6978597"/>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GB" sz="1800" i="0" dirty="0">
                              <a:solidFill>
                                <a:srgbClr val="585858"/>
                              </a:solidFill>
                              <a:latin typeface="+mj-lt"/>
                            </a:rPr>
                            <a:t>(11.9)</a:t>
                          </a:r>
                          <a:r>
                            <a:rPr lang="en-GB" sz="1800" i="0" baseline="30000" dirty="0">
                              <a:solidFill>
                                <a:srgbClr val="585858"/>
                              </a:solidFill>
                              <a:latin typeface="+mj-lt"/>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4545043"/>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(vi)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14:m>
                            <m:oMathPara xmlns:m="http://schemas.openxmlformats.org/officeDocument/2006/math">
                              <m:oMathParaPr>
                                <m:jc m:val="left"/>
                              </m:oMathParaPr>
                              <m:oMath xmlns:m="http://schemas.openxmlformats.org/officeDocument/2006/math">
                                <m:rad>
                                  <m:radPr>
                                    <m:degHide m:val="on"/>
                                    <m:ctrlPr>
                                      <a:rPr lang="en-GB" sz="1800" i="1" smtClean="0">
                                        <a:solidFill>
                                          <a:srgbClr val="585858"/>
                                        </a:solidFill>
                                        <a:latin typeface="Cambria Math" panose="02040503050406030204" pitchFamily="18" charset="0"/>
                                      </a:rPr>
                                    </m:ctrlPr>
                                  </m:radPr>
                                  <m:deg/>
                                  <m:e>
                                    <m:r>
                                      <a:rPr lang="en-GB" sz="1800" b="0" i="0" smtClean="0">
                                        <a:solidFill>
                                          <a:srgbClr val="585858"/>
                                        </a:solidFill>
                                        <a:latin typeface="Cambria Math" panose="02040503050406030204" pitchFamily="18" charset="0"/>
                                      </a:rPr>
                                      <m:t>59</m:t>
                                    </m:r>
                                  </m:e>
                                </m:rad>
                              </m:oMath>
                            </m:oMathPara>
                          </a14:m>
                          <a:endParaRPr lang="en-GB" sz="18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50503"/>
                      </a:ext>
                    </a:extLst>
                  </a:tr>
                </a:tbl>
              </a:graphicData>
            </a:graphic>
          </p:graphicFrame>
        </mc:Choice>
        <mc:Fallback xmlns="">
          <p:graphicFrame>
            <p:nvGraphicFramePr>
              <p:cNvPr id="10" name="Table 8">
                <a:extLst>
                  <a:ext uri="{FF2B5EF4-FFF2-40B4-BE49-F238E27FC236}">
                    <a16:creationId xmlns:a16="http://schemas.microsoft.com/office/drawing/2014/main" id="{478863F7-D56B-46F7-9CDF-134C98C5EA6B}"/>
                  </a:ext>
                </a:extLst>
              </p:cNvPr>
              <p:cNvGraphicFramePr>
                <a:graphicFrameLocks noGrp="1"/>
              </p:cNvGraphicFramePr>
              <p:nvPr>
                <p:extLst>
                  <p:ext uri="{D42A27DB-BD31-4B8C-83A1-F6EECF244321}">
                    <p14:modId xmlns:p14="http://schemas.microsoft.com/office/powerpoint/2010/main" val="2272226681"/>
                  </p:ext>
                </p:extLst>
              </p:nvPr>
            </p:nvGraphicFramePr>
            <p:xfrm>
              <a:off x="767408" y="1617143"/>
              <a:ext cx="5688632" cy="3050286"/>
            </p:xfrm>
            <a:graphic>
              <a:graphicData uri="http://schemas.openxmlformats.org/drawingml/2006/table">
                <a:tbl>
                  <a:tblPr firstRow="1" bandRow="1">
                    <a:tableStyleId>{5940675A-B579-460E-94D1-54222C63F5DA}</a:tableStyleId>
                  </a:tblPr>
                  <a:tblGrid>
                    <a:gridCol w="536325">
                      <a:extLst>
                        <a:ext uri="{9D8B030D-6E8A-4147-A177-3AD203B41FA5}">
                          <a16:colId xmlns:a16="http://schemas.microsoft.com/office/drawing/2014/main" val="775013892"/>
                        </a:ext>
                      </a:extLst>
                    </a:gridCol>
                    <a:gridCol w="668114">
                      <a:extLst>
                        <a:ext uri="{9D8B030D-6E8A-4147-A177-3AD203B41FA5}">
                          <a16:colId xmlns:a16="http://schemas.microsoft.com/office/drawing/2014/main" val="114259162"/>
                        </a:ext>
                      </a:extLst>
                    </a:gridCol>
                    <a:gridCol w="4484193">
                      <a:extLst>
                        <a:ext uri="{9D8B030D-6E8A-4147-A177-3AD203B41FA5}">
                          <a16:colId xmlns:a16="http://schemas.microsoft.com/office/drawing/2014/main" val="4161365687"/>
                        </a:ext>
                      </a:extLst>
                    </a:gridCol>
                  </a:tblGrid>
                  <a:tr h="370840">
                    <a:tc>
                      <a:txBody>
                        <a:bodyPr/>
                        <a:lstStyle/>
                        <a:p>
                          <a:pPr>
                            <a:spcAft>
                              <a:spcPts val="600"/>
                            </a:spcAft>
                          </a:pPr>
                          <a:r>
                            <a:rPr lang="en-GB" sz="1800" i="0" dirty="0">
                              <a:solidFill>
                                <a:srgbClr val="00628C"/>
                              </a:solidFill>
                              <a:latin typeface="+mj-lt"/>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spcAft>
                              <a:spcPts val="600"/>
                            </a:spcAft>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Estimate the answers to these calculations</a:t>
                          </a:r>
                          <a:endParaRPr lang="en-GB" sz="18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extLst>
                      <a:ext uri="{0D108BD9-81ED-4DB2-BD59-A6C34878D82A}">
                        <a16:rowId xmlns:a16="http://schemas.microsoft.com/office/drawing/2014/main" val="1797030079"/>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a:t>
                          </a:r>
                          <a:r>
                            <a:rPr lang="en-GB" sz="1800" i="0" dirty="0" err="1">
                              <a:solidFill>
                                <a:srgbClr val="585858"/>
                              </a:solidFill>
                              <a:latin typeface="+mj-lt"/>
                            </a:rPr>
                            <a:t>i</a:t>
                          </a:r>
                          <a:r>
                            <a:rPr lang="en-GB" sz="1800" i="0" dirty="0">
                              <a:solidFill>
                                <a:srgbClr val="585858"/>
                              </a:solidFill>
                              <a:latin typeface="+mj-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45.719 + 7</a:t>
                          </a:r>
                          <a:r>
                            <a:rPr kumimoji="0" lang="en-GB" altLang="en-US" sz="1800" b="0" i="0" u="none" strike="noStrike" cap="none" normalizeH="0" baseline="30000" dirty="0">
                              <a:ln>
                                <a:noFill/>
                              </a:ln>
                              <a:solidFill>
                                <a:srgbClr val="585858"/>
                              </a:solidFill>
                              <a:effectLst/>
                              <a:latin typeface="+mj-lt"/>
                              <a:ea typeface="Calibri" panose="020F0502020204030204" pitchFamily="34" charset="0"/>
                              <a:cs typeface="Times New Roman" panose="02020603050405020304" pitchFamily="18" charset="0"/>
                            </a:rPr>
                            <a:t> </a:t>
                          </a: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824.53</a:t>
                          </a:r>
                          <a:endParaRPr kumimoji="0" lang="en-GB" altLang="en-US" sz="105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5767759"/>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192.8 – 34.271</a:t>
                          </a:r>
                          <a:endParaRPr kumimoji="0" lang="en-GB" altLang="en-US" sz="105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53806616"/>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(iii)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800" b="0" i="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17.935 × 8.47</a:t>
                          </a:r>
                          <a:endParaRPr kumimoji="0" lang="en-GB" altLang="en-US" sz="1050" b="0" i="0" u="none" strike="noStrike" cap="none" normalizeH="0" baseline="0" dirty="0">
                            <a:ln>
                              <a:noFill/>
                            </a:ln>
                            <a:solidFill>
                              <a:srgbClr val="585858"/>
                            </a:solidFill>
                            <a:effectLst/>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5880907"/>
                      </a:ext>
                    </a:extLst>
                  </a:tr>
                  <a:tr h="71628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(iv)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endParaRPr lang="en-GB" sz="1800" i="0" dirty="0">
                            <a:solidFill>
                              <a:srgbClr val="585858"/>
                            </a:solidFill>
                            <a:latin typeface="+mj-lt"/>
                          </a:endParaRPr>
                        </a:p>
                        <a:p>
                          <a:pPr algn="l">
                            <a:spcAft>
                              <a:spcPts val="600"/>
                            </a:spcAft>
                          </a:pPr>
                          <a:endParaRPr lang="en-GB" sz="1800" i="0" dirty="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56978597"/>
                      </a:ext>
                    </a:extLst>
                  </a:tr>
                  <a:tr h="370840">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(v)</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spcAft>
                              <a:spcPts val="600"/>
                            </a:spcAft>
                          </a:pPr>
                          <a:r>
                            <a:rPr lang="en-GB" sz="1800" i="0" dirty="0">
                              <a:solidFill>
                                <a:srgbClr val="585858"/>
                              </a:solidFill>
                              <a:latin typeface="+mj-lt"/>
                            </a:rPr>
                            <a:t>(11.9)</a:t>
                          </a:r>
                          <a:r>
                            <a:rPr lang="en-GB" sz="1800" i="0" baseline="30000" dirty="0">
                              <a:solidFill>
                                <a:srgbClr val="585858"/>
                              </a:solidFill>
                              <a:latin typeface="+mj-lt"/>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4545043"/>
                      </a:ext>
                    </a:extLst>
                  </a:tr>
                  <a:tr h="479806">
                    <a:tc>
                      <a:txBody>
                        <a:bodyPr/>
                        <a:lstStyle/>
                        <a:p>
                          <a:pPr>
                            <a:spcAft>
                              <a:spcPts val="600"/>
                            </a:spcAft>
                          </a:pPr>
                          <a:endParaRPr lang="en-GB" sz="1800" i="0">
                            <a:solidFill>
                              <a:srgbClr val="585858"/>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600"/>
                            </a:spcAft>
                          </a:pPr>
                          <a:r>
                            <a:rPr lang="en-GB" sz="1800" i="0" dirty="0">
                              <a:solidFill>
                                <a:srgbClr val="585858"/>
                              </a:solidFill>
                              <a:latin typeface="+mj-lt"/>
                            </a:rPr>
                            <a:t>(vi)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4"/>
                          <a:stretch>
                            <a:fillRect l="-26866" t="-540506"/>
                          </a:stretch>
                        </a:blipFill>
                      </a:tcPr>
                    </a:tc>
                    <a:extLst>
                      <a:ext uri="{0D108BD9-81ED-4DB2-BD59-A6C34878D82A}">
                        <a16:rowId xmlns:a16="http://schemas.microsoft.com/office/drawing/2014/main" val="3450503"/>
                      </a:ext>
                    </a:extLst>
                  </a:tr>
                </a:tbl>
              </a:graphicData>
            </a:graphic>
          </p:graphicFrame>
        </mc:Fallback>
      </mc:AlternateContent>
      <p:grpSp>
        <p:nvGrpSpPr>
          <p:cNvPr id="4" name="Group 3">
            <a:extLst>
              <a:ext uri="{FF2B5EF4-FFF2-40B4-BE49-F238E27FC236}">
                <a16:creationId xmlns:a16="http://schemas.microsoft.com/office/drawing/2014/main" id="{41DBBFE2-7231-4F8A-A079-347D6C448182}"/>
              </a:ext>
            </a:extLst>
          </p:cNvPr>
          <p:cNvGrpSpPr/>
          <p:nvPr/>
        </p:nvGrpSpPr>
        <p:grpSpPr>
          <a:xfrm>
            <a:off x="1991544" y="3142286"/>
            <a:ext cx="648072" cy="723275"/>
            <a:chOff x="2027548" y="3142286"/>
            <a:chExt cx="648072" cy="723275"/>
          </a:xfrm>
        </p:grpSpPr>
        <p:cxnSp>
          <p:nvCxnSpPr>
            <p:cNvPr id="12" name="Straight Connector 11">
              <a:extLst>
                <a:ext uri="{FF2B5EF4-FFF2-40B4-BE49-F238E27FC236}">
                  <a16:creationId xmlns:a16="http://schemas.microsoft.com/office/drawing/2014/main" id="{5B36089A-42EF-49A1-9717-26BF8D4B2952}"/>
                </a:ext>
              </a:extLst>
            </p:cNvPr>
            <p:cNvCxnSpPr>
              <a:cxnSpLocks/>
            </p:cNvCxnSpPr>
            <p:nvPr/>
          </p:nvCxnSpPr>
          <p:spPr>
            <a:xfrm>
              <a:off x="2135560" y="3513599"/>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E4A289-9830-4239-8568-2C57FCDA05CE}"/>
                </a:ext>
              </a:extLst>
            </p:cNvPr>
            <p:cNvSpPr txBox="1"/>
            <p:nvPr/>
          </p:nvSpPr>
          <p:spPr>
            <a:xfrm>
              <a:off x="2027548" y="3142286"/>
              <a:ext cx="648072" cy="723275"/>
            </a:xfrm>
            <a:prstGeom prst="rect">
              <a:avLst/>
            </a:prstGeom>
            <a:noFill/>
          </p:spPr>
          <p:txBody>
            <a:bodyPr wrap="square">
              <a:spAutoFit/>
            </a:bodyPr>
            <a:lstStyle/>
            <a:p>
              <a:pPr algn="ctr">
                <a:spcBef>
                  <a:spcPts val="0"/>
                </a:spcBef>
                <a:spcAft>
                  <a:spcPts val="600"/>
                </a:spcAft>
                <a:buNone/>
              </a:pPr>
              <a:r>
                <a:rPr lang="en-GB" sz="1800" i="0" dirty="0">
                  <a:solidFill>
                    <a:srgbClr val="585858"/>
                  </a:solidFill>
                  <a:latin typeface="+mj-lt"/>
                </a:rPr>
                <a:t>77.1</a:t>
              </a:r>
            </a:p>
            <a:p>
              <a:pPr algn="ctr">
                <a:spcBef>
                  <a:spcPts val="0"/>
                </a:spcBef>
                <a:spcAft>
                  <a:spcPts val="600"/>
                </a:spcAft>
                <a:buNone/>
              </a:pPr>
              <a:r>
                <a:rPr lang="en-GB" sz="1800" i="0" dirty="0">
                  <a:solidFill>
                    <a:srgbClr val="585858"/>
                  </a:solidFill>
                  <a:latin typeface="+mj-lt"/>
                </a:rPr>
                <a:t>1.63</a:t>
              </a:r>
            </a:p>
          </p:txBody>
        </p:sp>
      </p:grpSp>
    </p:spTree>
    <p:custDataLst>
      <p:tags r:id="rId1"/>
    </p:custDataLst>
    <p:extLst>
      <p:ext uri="{BB962C8B-B14F-4D97-AF65-F5344CB8AC3E}">
        <p14:creationId xmlns:p14="http://schemas.microsoft.com/office/powerpoint/2010/main" val="3082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to estimate answers to numerical calculations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4" name="Rectangle 2">
            <a:extLst>
              <a:ext uri="{FF2B5EF4-FFF2-40B4-BE49-F238E27FC236}">
                <a16:creationId xmlns:a16="http://schemas.microsoft.com/office/drawing/2014/main" id="{4C5B77A8-A1A8-45F5-AA35-B08E51C92A43}"/>
              </a:ext>
            </a:extLst>
          </p:cNvPr>
          <p:cNvSpPr>
            <a:spLocks noChangeArrowheads="1"/>
          </p:cNvSpPr>
          <p:nvPr/>
        </p:nvSpPr>
        <p:spPr bwMode="auto">
          <a:xfrm>
            <a:off x="1755227" y="1724569"/>
            <a:ext cx="90091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32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Martha estimates that                      </a:t>
            </a:r>
            <a:r>
              <a:rPr kumimoji="0" lang="en-GB" altLang="en-US" sz="3200" b="0" u="none" strike="noStrike" cap="none" normalizeH="0" baseline="0" dirty="0">
                <a:ln>
                  <a:noFill/>
                </a:ln>
                <a:solidFill>
                  <a:schemeClr val="bg1"/>
                </a:solidFill>
                <a:effectLst/>
                <a:latin typeface="+mj-lt"/>
                <a:ea typeface="Calibri" panose="020F0502020204030204" pitchFamily="34" charset="0"/>
                <a:cs typeface="Times New Roman" panose="02020603050405020304" pitchFamily="18" charset="0"/>
              </a:rPr>
              <a:t>.</a:t>
            </a:r>
            <a:r>
              <a:rPr kumimoji="0" lang="en-GB" altLang="en-US" sz="32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en-GB" altLang="en-US" sz="3200" b="0" u="none" strike="noStrike" cap="none" normalizeH="0" baseline="0" dirty="0">
              <a:ln>
                <a:noFill/>
              </a:ln>
              <a:solidFill>
                <a:srgbClr val="585858"/>
              </a:solidFill>
              <a:effectLst/>
              <a:latin typeface="+mj-lt"/>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32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Martha is incorrect. </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en-GB" altLang="en-US" sz="32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GB" altLang="en-US" sz="3200" b="0" u="none" strike="noStrike" cap="none" normalizeH="0" baseline="0" dirty="0">
              <a:ln>
                <a:noFill/>
              </a:ln>
              <a:solidFill>
                <a:srgbClr val="585858"/>
              </a:solidFill>
              <a:effectLst/>
              <a:latin typeface="+mj-lt"/>
            </a:endParaRPr>
          </a:p>
        </p:txBody>
      </p:sp>
      <p:sp>
        <p:nvSpPr>
          <p:cNvPr id="5" name="TextBox 4">
            <a:extLst>
              <a:ext uri="{FF2B5EF4-FFF2-40B4-BE49-F238E27FC236}">
                <a16:creationId xmlns:a16="http://schemas.microsoft.com/office/drawing/2014/main" id="{5F966F02-8770-4AF4-8A34-16AD3D0A1199}"/>
              </a:ext>
            </a:extLst>
          </p:cNvPr>
          <p:cNvSpPr txBox="1"/>
          <p:nvPr/>
        </p:nvSpPr>
        <p:spPr>
          <a:xfrm>
            <a:off x="2827283" y="3955275"/>
            <a:ext cx="7609490" cy="907941"/>
          </a:xfrm>
          <a:prstGeom prst="rect">
            <a:avLst/>
          </a:prstGeom>
          <a:noFill/>
        </p:spPr>
        <p:txBody>
          <a:bodyPr wrap="square">
            <a:spAutoFit/>
          </a:bodyPr>
          <a:lstStyle/>
          <a:p>
            <a:pPr marL="514350" marR="0" lvl="0" indent="-514350" algn="l" defTabSz="914400" rtl="0" eaLnBrk="0" fontAlgn="base" latinLnBrk="0" hangingPunct="0">
              <a:lnSpc>
                <a:spcPct val="100000"/>
              </a:lnSpc>
              <a:spcBef>
                <a:spcPct val="0"/>
              </a:spcBef>
              <a:spcAft>
                <a:spcPts val="600"/>
              </a:spcAft>
              <a:buSzTx/>
              <a:buAutoNum type="alphaLcParenR"/>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What misconception might Martha have?</a:t>
            </a:r>
          </a:p>
          <a:p>
            <a:pPr marL="514350" marR="0" lvl="0" indent="-514350" algn="l" defTabSz="914400" rtl="0" eaLnBrk="0" fontAlgn="base" latinLnBrk="0" hangingPunct="0">
              <a:lnSpc>
                <a:spcPct val="100000"/>
              </a:lnSpc>
              <a:spcBef>
                <a:spcPct val="0"/>
              </a:spcBef>
              <a:spcAft>
                <a:spcPts val="600"/>
              </a:spcAft>
              <a:buSzTx/>
              <a:buAutoNum type="alphaLcParenR"/>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What would be a more appropriate estimate?</a:t>
            </a:r>
            <a:r>
              <a:rPr kumimoji="0" lang="en-GB" altLang="en-US" sz="2400" b="0" u="none" strike="noStrike" cap="none" normalizeH="0" baseline="0" dirty="0">
                <a:ln>
                  <a:noFill/>
                </a:ln>
                <a:solidFill>
                  <a:srgbClr val="585858"/>
                </a:solidFill>
                <a:effectLst/>
                <a:latin typeface="+mj-lt"/>
              </a:rPr>
              <a:t> </a:t>
            </a:r>
          </a:p>
        </p:txBody>
      </p:sp>
      <p:grpSp>
        <p:nvGrpSpPr>
          <p:cNvPr id="7" name="Group 6">
            <a:extLst>
              <a:ext uri="{FF2B5EF4-FFF2-40B4-BE49-F238E27FC236}">
                <a16:creationId xmlns:a16="http://schemas.microsoft.com/office/drawing/2014/main" id="{F0EA6AB7-7E7B-48B5-B8A8-32B2299317DE}"/>
              </a:ext>
            </a:extLst>
          </p:cNvPr>
          <p:cNvGrpSpPr/>
          <p:nvPr/>
        </p:nvGrpSpPr>
        <p:grpSpPr>
          <a:xfrm>
            <a:off x="7104112" y="1628800"/>
            <a:ext cx="2307990" cy="904863"/>
            <a:chOff x="4943872" y="1268760"/>
            <a:chExt cx="2307990" cy="904863"/>
          </a:xfrm>
        </p:grpSpPr>
        <p:sp>
          <p:nvSpPr>
            <p:cNvPr id="8" name="TextBox 7">
              <a:extLst>
                <a:ext uri="{FF2B5EF4-FFF2-40B4-BE49-F238E27FC236}">
                  <a16:creationId xmlns:a16="http://schemas.microsoft.com/office/drawing/2014/main" id="{0B88A66F-02FE-40B7-AD67-EF01585CE998}"/>
                </a:ext>
              </a:extLst>
            </p:cNvPr>
            <p:cNvSpPr txBox="1"/>
            <p:nvPr/>
          </p:nvSpPr>
          <p:spPr>
            <a:xfrm>
              <a:off x="4943872" y="1268760"/>
              <a:ext cx="955711" cy="904863"/>
            </a:xfrm>
            <a:prstGeom prst="rect">
              <a:avLst/>
            </a:prstGeom>
            <a:noFill/>
          </p:spPr>
          <p:txBody>
            <a:bodyPr wrap="none" rtlCol="0">
              <a:spAutoFit/>
            </a:bodyPr>
            <a:lstStyle/>
            <a:p>
              <a:pPr algn="ctr">
                <a:buNone/>
              </a:pPr>
              <a:r>
                <a:rPr lang="en-GB" sz="2400" dirty="0"/>
                <a:t>14.5</a:t>
              </a:r>
            </a:p>
            <a:p>
              <a:pPr algn="ctr">
                <a:buNone/>
              </a:pPr>
              <a:r>
                <a:rPr lang="en-GB" sz="2400" dirty="0"/>
                <a:t>0.512</a:t>
              </a:r>
            </a:p>
          </p:txBody>
        </p:sp>
        <p:cxnSp>
          <p:nvCxnSpPr>
            <p:cNvPr id="9" name="Straight Connector 8">
              <a:extLst>
                <a:ext uri="{FF2B5EF4-FFF2-40B4-BE49-F238E27FC236}">
                  <a16:creationId xmlns:a16="http://schemas.microsoft.com/office/drawing/2014/main" id="{E7F142B0-947B-4F10-A2BE-1EE9817BB3A3}"/>
                </a:ext>
              </a:extLst>
            </p:cNvPr>
            <p:cNvCxnSpPr>
              <a:stCxn id="8" idx="1"/>
              <a:endCxn id="8" idx="3"/>
            </p:cNvCxnSpPr>
            <p:nvPr/>
          </p:nvCxnSpPr>
          <p:spPr>
            <a:xfrm>
              <a:off x="4943872" y="1721192"/>
              <a:ext cx="955711"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315F00-8B73-412C-B11E-CE0D838F798B}"/>
                </a:ext>
              </a:extLst>
            </p:cNvPr>
            <p:cNvSpPr txBox="1"/>
            <p:nvPr/>
          </p:nvSpPr>
          <p:spPr>
            <a:xfrm>
              <a:off x="5916240" y="1428803"/>
              <a:ext cx="1335622" cy="584775"/>
            </a:xfrm>
            <a:prstGeom prst="rect">
              <a:avLst/>
            </a:prstGeom>
            <a:noFill/>
          </p:spPr>
          <p:txBody>
            <a:bodyPr wrap="none" rtlCol="0">
              <a:spAutoFit/>
            </a:bodyPr>
            <a:lstStyle/>
            <a:p>
              <a:pPr algn="ctr">
                <a:buNone/>
              </a:pPr>
              <a:r>
                <a:rPr lang="en-GB" sz="3200" dirty="0"/>
                <a:t>= 14.5</a:t>
              </a:r>
            </a:p>
          </p:txBody>
        </p:sp>
      </p:grpSp>
    </p:spTree>
    <p:extLst>
      <p:ext uri="{BB962C8B-B14F-4D97-AF65-F5344CB8AC3E}">
        <p14:creationId xmlns:p14="http://schemas.microsoft.com/office/powerpoint/2010/main" val="3950829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84032" y="1741531"/>
            <a:ext cx="532859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might this question expose?</a:t>
            </a:r>
          </a:p>
          <a:p>
            <a:pPr marL="360000" lvl="1" fontAlgn="auto">
              <a:lnSpc>
                <a:spcPct val="100000"/>
              </a:lnSpc>
              <a:spcBef>
                <a:spcPts val="0"/>
              </a:spcBef>
              <a:spcAft>
                <a:spcPts val="1200"/>
              </a:spcAft>
              <a:buClrTx/>
            </a:pPr>
            <a:r>
              <a:rPr lang="en-GB" sz="2400" dirty="0"/>
              <a:t>Consider where rounding and estimating sit in your scheme of learning:</a:t>
            </a:r>
          </a:p>
          <a:p>
            <a:pPr marL="817200" lvl="2" fontAlgn="auto">
              <a:lnSpc>
                <a:spcPct val="100000"/>
              </a:lnSpc>
              <a:spcBef>
                <a:spcPts val="0"/>
              </a:spcBef>
              <a:spcAft>
                <a:spcPts val="1200"/>
              </a:spcAft>
              <a:buClrTx/>
            </a:pPr>
            <a:r>
              <a:rPr lang="en-GB" sz="2200" dirty="0"/>
              <a:t>How long has it been since students first learnt rounding to significant figures? </a:t>
            </a:r>
          </a:p>
          <a:p>
            <a:pPr marL="817200" lvl="2" fontAlgn="auto">
              <a:lnSpc>
                <a:spcPct val="100000"/>
              </a:lnSpc>
              <a:spcBef>
                <a:spcPts val="0"/>
              </a:spcBef>
              <a:spcAft>
                <a:spcPts val="1200"/>
              </a:spcAft>
              <a:buClrTx/>
            </a:pPr>
            <a:r>
              <a:rPr lang="en-GB" sz="2200" dirty="0"/>
              <a:t>How will you recap prior learning?</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57197" y="1741532"/>
            <a:ext cx="572333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5916989E-4AB0-4A7D-8F98-52C7CB983099}"/>
              </a:ext>
            </a:extLst>
          </p:cNvPr>
          <p:cNvSpPr>
            <a:spLocks noGrp="1"/>
          </p:cNvSpPr>
          <p:nvPr>
            <p:ph type="title"/>
          </p:nvPr>
        </p:nvSpPr>
        <p:spPr>
          <a:xfrm>
            <a:off x="116849" y="443915"/>
            <a:ext cx="10593151" cy="426170"/>
          </a:xfrm>
        </p:spPr>
        <p:txBody>
          <a:bodyPr/>
          <a:lstStyle/>
          <a:p>
            <a:r>
              <a:rPr lang="en-GB" sz="2000" b="1" dirty="0"/>
              <a:t>Understand how to estimate answers to numerical calculations</a:t>
            </a:r>
          </a:p>
        </p:txBody>
      </p:sp>
      <p:sp>
        <p:nvSpPr>
          <p:cNvPr id="7" name="TextBox 6">
            <a:extLst>
              <a:ext uri="{FF2B5EF4-FFF2-40B4-BE49-F238E27FC236}">
                <a16:creationId xmlns:a16="http://schemas.microsoft.com/office/drawing/2014/main" id="{8765D0D1-5D01-46E3-9830-11F07FA2E776}"/>
              </a:ext>
            </a:extLst>
          </p:cNvPr>
          <p:cNvSpPr txBox="1"/>
          <p:nvPr/>
        </p:nvSpPr>
        <p:spPr>
          <a:xfrm>
            <a:off x="116849" y="1029865"/>
            <a:ext cx="3458871"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3</a:t>
            </a:r>
            <a:endParaRPr lang="en-GB" dirty="0"/>
          </a:p>
        </p:txBody>
      </p:sp>
      <p:sp>
        <p:nvSpPr>
          <p:cNvPr id="8" name="Rectangle 2">
            <a:extLst>
              <a:ext uri="{FF2B5EF4-FFF2-40B4-BE49-F238E27FC236}">
                <a16:creationId xmlns:a16="http://schemas.microsoft.com/office/drawing/2014/main" id="{985F215C-667E-45CF-B2A1-53EBDD66D46A}"/>
              </a:ext>
            </a:extLst>
          </p:cNvPr>
          <p:cNvSpPr>
            <a:spLocks noChangeArrowheads="1"/>
          </p:cNvSpPr>
          <p:nvPr/>
        </p:nvSpPr>
        <p:spPr bwMode="auto">
          <a:xfrm>
            <a:off x="660695" y="2032344"/>
            <a:ext cx="5723337"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Martha estimates that                      </a:t>
            </a:r>
            <a:r>
              <a:rPr kumimoji="0" lang="en-GB" altLang="en-US" sz="2400" b="0" u="none" strike="noStrike" cap="none" normalizeH="0" baseline="0" dirty="0">
                <a:ln>
                  <a:noFill/>
                </a:ln>
                <a:solidFill>
                  <a:srgbClr val="EBF5F5"/>
                </a:solidFill>
                <a:effectLst/>
                <a:latin typeface="+mj-lt"/>
                <a:ea typeface="Calibri" panose="020F0502020204030204" pitchFamily="34" charset="0"/>
                <a:cs typeface="Times New Roman" panose="02020603050405020304" pitchFamily="18" charset="0"/>
              </a:rPr>
              <a:t>.</a:t>
            </a:r>
            <a:endParaRPr kumimoji="0" lang="en-GB" altLang="en-US" sz="2400" b="0" u="none" strike="noStrike" cap="none" normalizeH="0" baseline="0" dirty="0">
              <a:ln>
                <a:noFill/>
              </a:ln>
              <a:solidFill>
                <a:srgbClr val="EBF5F5"/>
              </a:solidFill>
              <a:effectLst/>
              <a:latin typeface="+mj-lt"/>
            </a:endParaRP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Martha is incorrect. </a:t>
            </a:r>
          </a:p>
          <a:p>
            <a:pPr marL="0" marR="0" lvl="0" indent="0" algn="ctr" defTabSz="914400" rtl="0" eaLnBrk="0" fontAlgn="base" latinLnBrk="0" hangingPunct="0">
              <a:lnSpc>
                <a:spcPct val="100000"/>
              </a:lnSpc>
              <a:spcBef>
                <a:spcPct val="0"/>
              </a:spcBef>
              <a:spcAft>
                <a:spcPts val="600"/>
              </a:spcAft>
              <a:buClrTx/>
              <a:buSzTx/>
              <a:buFontTx/>
              <a:buNone/>
              <a:tabLst/>
            </a:pPr>
            <a:endPar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2400" b="0" u="none" strike="noStrike" cap="none" normalizeH="0" baseline="0" dirty="0">
                <a:ln>
                  <a:noFill/>
                </a:ln>
                <a:solidFill>
                  <a:srgbClr val="585858"/>
                </a:solidFill>
                <a:effectLst/>
                <a:latin typeface="+mj-lt"/>
              </a:rPr>
              <a:t> </a:t>
            </a:r>
          </a:p>
        </p:txBody>
      </p:sp>
      <p:sp>
        <p:nvSpPr>
          <p:cNvPr id="9" name="TextBox 8">
            <a:extLst>
              <a:ext uri="{FF2B5EF4-FFF2-40B4-BE49-F238E27FC236}">
                <a16:creationId xmlns:a16="http://schemas.microsoft.com/office/drawing/2014/main" id="{BEF4C63E-A076-41FF-96F7-5C4CBD06B03D}"/>
              </a:ext>
            </a:extLst>
          </p:cNvPr>
          <p:cNvSpPr txBox="1"/>
          <p:nvPr/>
        </p:nvSpPr>
        <p:spPr>
          <a:xfrm>
            <a:off x="839416" y="3967615"/>
            <a:ext cx="5371757" cy="1092607"/>
          </a:xfrm>
          <a:prstGeom prst="rect">
            <a:avLst/>
          </a:prstGeom>
          <a:noFill/>
        </p:spPr>
        <p:txBody>
          <a:bodyPr wrap="square">
            <a:spAutoFit/>
          </a:bodyPr>
          <a:lstStyle/>
          <a:p>
            <a:pPr marL="514350" marR="0" lvl="0" indent="-514350" algn="l" defTabSz="914400" rtl="0" eaLnBrk="0" fontAlgn="base" latinLnBrk="0" hangingPunct="0">
              <a:lnSpc>
                <a:spcPct val="100000"/>
              </a:lnSpc>
              <a:spcBef>
                <a:spcPct val="0"/>
              </a:spcBef>
              <a:spcAft>
                <a:spcPts val="600"/>
              </a:spcAft>
              <a:buSzTx/>
              <a:buAutoNum type="alphaLcParenR"/>
              <a:tabLst/>
            </a:pP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What misconception might Martha have?</a:t>
            </a:r>
          </a:p>
          <a:p>
            <a:pPr marL="514350" marR="0" lvl="0" indent="-514350" algn="l" defTabSz="914400" rtl="0" eaLnBrk="0" fontAlgn="base" latinLnBrk="0" hangingPunct="0">
              <a:lnSpc>
                <a:spcPct val="100000"/>
              </a:lnSpc>
              <a:spcBef>
                <a:spcPct val="0"/>
              </a:spcBef>
              <a:spcAft>
                <a:spcPts val="600"/>
              </a:spcAft>
              <a:buSzTx/>
              <a:buAutoNum type="alphaLcParenR"/>
              <a:tabLst/>
            </a:pP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What would be a more appropriate estimate?</a:t>
            </a:r>
            <a:r>
              <a:rPr kumimoji="0" lang="en-GB" altLang="en-US" sz="2000" b="0" u="none" strike="noStrike" cap="none" normalizeH="0" baseline="0" dirty="0">
                <a:ln>
                  <a:noFill/>
                </a:ln>
                <a:solidFill>
                  <a:srgbClr val="585858"/>
                </a:solidFill>
                <a:effectLst/>
                <a:latin typeface="+mj-lt"/>
              </a:rPr>
              <a:t> </a:t>
            </a:r>
          </a:p>
        </p:txBody>
      </p:sp>
      <p:grpSp>
        <p:nvGrpSpPr>
          <p:cNvPr id="5" name="Group 4">
            <a:extLst>
              <a:ext uri="{FF2B5EF4-FFF2-40B4-BE49-F238E27FC236}">
                <a16:creationId xmlns:a16="http://schemas.microsoft.com/office/drawing/2014/main" id="{B4206102-998A-4320-8CD0-46FF1A041F5B}"/>
              </a:ext>
            </a:extLst>
          </p:cNvPr>
          <p:cNvGrpSpPr/>
          <p:nvPr/>
        </p:nvGrpSpPr>
        <p:grpSpPr>
          <a:xfrm>
            <a:off x="4151784" y="1955757"/>
            <a:ext cx="1823304" cy="701731"/>
            <a:chOff x="5040854" y="1268760"/>
            <a:chExt cx="1823304" cy="701731"/>
          </a:xfrm>
        </p:grpSpPr>
        <p:sp>
          <p:nvSpPr>
            <p:cNvPr id="2" name="TextBox 1">
              <a:extLst>
                <a:ext uri="{FF2B5EF4-FFF2-40B4-BE49-F238E27FC236}">
                  <a16:creationId xmlns:a16="http://schemas.microsoft.com/office/drawing/2014/main" id="{B6283822-BD30-431A-80DF-227CA3888B42}"/>
                </a:ext>
              </a:extLst>
            </p:cNvPr>
            <p:cNvSpPr txBox="1"/>
            <p:nvPr/>
          </p:nvSpPr>
          <p:spPr>
            <a:xfrm>
              <a:off x="5040854" y="1268760"/>
              <a:ext cx="761747" cy="701731"/>
            </a:xfrm>
            <a:prstGeom prst="rect">
              <a:avLst/>
            </a:prstGeom>
            <a:noFill/>
          </p:spPr>
          <p:txBody>
            <a:bodyPr wrap="none" rtlCol="0">
              <a:spAutoFit/>
            </a:bodyPr>
            <a:lstStyle/>
            <a:p>
              <a:pPr algn="ctr">
                <a:buNone/>
              </a:pPr>
              <a:r>
                <a:rPr lang="en-GB" sz="1800" dirty="0"/>
                <a:t>14.5</a:t>
              </a:r>
            </a:p>
            <a:p>
              <a:pPr algn="ctr">
                <a:buNone/>
              </a:pPr>
              <a:r>
                <a:rPr lang="en-GB" sz="1800" dirty="0"/>
                <a:t>0.512</a:t>
              </a:r>
            </a:p>
          </p:txBody>
        </p:sp>
        <p:cxnSp>
          <p:nvCxnSpPr>
            <p:cNvPr id="4" name="Straight Connector 3">
              <a:extLst>
                <a:ext uri="{FF2B5EF4-FFF2-40B4-BE49-F238E27FC236}">
                  <a16:creationId xmlns:a16="http://schemas.microsoft.com/office/drawing/2014/main" id="{B1ECD9B0-F59F-4FBE-9EF6-250967BCA180}"/>
                </a:ext>
              </a:extLst>
            </p:cNvPr>
            <p:cNvCxnSpPr>
              <a:stCxn id="2" idx="1"/>
              <a:endCxn id="2" idx="3"/>
            </p:cNvCxnSpPr>
            <p:nvPr/>
          </p:nvCxnSpPr>
          <p:spPr>
            <a:xfrm>
              <a:off x="5040854" y="1619626"/>
              <a:ext cx="761747"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142DED9-6EDE-4180-AB45-E57B609DB0AA}"/>
                </a:ext>
              </a:extLst>
            </p:cNvPr>
            <p:cNvSpPr txBox="1"/>
            <p:nvPr/>
          </p:nvSpPr>
          <p:spPr>
            <a:xfrm>
              <a:off x="5815473" y="1371275"/>
              <a:ext cx="1048685" cy="461665"/>
            </a:xfrm>
            <a:prstGeom prst="rect">
              <a:avLst/>
            </a:prstGeom>
            <a:noFill/>
          </p:spPr>
          <p:txBody>
            <a:bodyPr wrap="none" rtlCol="0">
              <a:spAutoFit/>
            </a:bodyPr>
            <a:lstStyle/>
            <a:p>
              <a:pPr algn="ctr">
                <a:buNone/>
              </a:pPr>
              <a:r>
                <a:rPr lang="en-GB" sz="2400" dirty="0"/>
                <a:t>= 14.5</a:t>
              </a:r>
            </a:p>
          </p:txBody>
        </p:sp>
      </p:grpSp>
    </p:spTree>
    <p:custDataLst>
      <p:tags r:id="rId1"/>
    </p:custDataLst>
    <p:extLst>
      <p:ext uri="{BB962C8B-B14F-4D97-AF65-F5344CB8AC3E}">
        <p14:creationId xmlns:p14="http://schemas.microsoft.com/office/powerpoint/2010/main" val="1829195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4680520"/>
          </a:xfrm>
        </p:spPr>
        <p:txBody>
          <a:bodyPr>
            <a:noAutofit/>
          </a:bodyPr>
          <a:lstStyle/>
          <a:p>
            <a:r>
              <a:rPr lang="en-GB" dirty="0"/>
              <a:t>These slides are designed to complement the </a:t>
            </a:r>
            <a:r>
              <a:rPr lang="en-GB" dirty="0">
                <a:hlinkClick r:id="rId2"/>
              </a:rPr>
              <a:t>1.1 Place value, estimation and rounding</a:t>
            </a:r>
            <a:r>
              <a:rPr lang="en-GB" dirty="0"/>
              <a:t> Core Concept document and its associated Theme Overview document </a:t>
            </a:r>
            <a:r>
              <a:rPr lang="en-GB" dirty="0">
                <a:hlinkClick r:id="rId3"/>
              </a:rPr>
              <a:t>1 The Structure of the number system</a:t>
            </a:r>
            <a:r>
              <a:rPr lang="en-GB" dirty="0"/>
              <a:t>, b</a:t>
            </a:r>
            <a:r>
              <a:rPr lang="en-GB" b="0" i="0" dirty="0">
                <a:effectLst/>
              </a:rPr>
              <a:t>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pPr marL="0" indent="0">
              <a:lnSpc>
                <a:spcPct val="100000"/>
              </a:lnSpc>
              <a:buNone/>
            </a:pPr>
            <a:endParaRPr lang="en-GB" dirty="0"/>
          </a:p>
          <a:p>
            <a:pPr>
              <a:lnSpc>
                <a:spcPct val="100000"/>
              </a:lnSpc>
            </a:pPr>
            <a:endParaRPr lang="en-GB" dirty="0"/>
          </a:p>
          <a:p>
            <a:pPr>
              <a:lnSpc>
                <a:spcPct val="100000"/>
              </a:lnSpc>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to estimate answers to numerical calculations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sp>
        <p:nvSpPr>
          <p:cNvPr id="4" name="Rectangle 4">
            <a:extLst>
              <a:ext uri="{FF2B5EF4-FFF2-40B4-BE49-F238E27FC236}">
                <a16:creationId xmlns:a16="http://schemas.microsoft.com/office/drawing/2014/main" id="{7027D6A3-EED8-4950-BF32-F4B853536DCF}"/>
              </a:ext>
            </a:extLst>
          </p:cNvPr>
          <p:cNvSpPr>
            <a:spLocks noChangeArrowheads="1"/>
          </p:cNvSpPr>
          <p:nvPr/>
        </p:nvSpPr>
        <p:spPr bwMode="auto">
          <a:xfrm>
            <a:off x="304799" y="1621169"/>
            <a:ext cx="60885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None/>
            </a:pPr>
            <a:r>
              <a:rPr kumimoji="0" lang="en-GB" altLang="en-US" sz="2400" b="0" u="none" strike="noStrike" cap="none" normalizeH="0" baseline="0" dirty="0">
                <a:ln>
                  <a:noFill/>
                </a:ln>
                <a:solidFill>
                  <a:srgbClr val="585858"/>
                </a:solidFill>
                <a:effectLst/>
                <a:latin typeface="+mn-lt"/>
                <a:ea typeface="Calibri" panose="020F0502020204030204" pitchFamily="34" charset="0"/>
                <a:cs typeface="Times New Roman" panose="02020603050405020304" pitchFamily="18" charset="0"/>
              </a:rPr>
              <a:t>Estimate the answers to these calculations.</a:t>
            </a:r>
            <a:endParaRPr kumimoji="0" lang="en-GB" altLang="en-US" sz="3600" b="0" u="none" strike="noStrike" cap="none" normalizeH="0" baseline="0" dirty="0">
              <a:ln>
                <a:noFill/>
              </a:ln>
              <a:solidFill>
                <a:srgbClr val="585858"/>
              </a:solidFill>
              <a:effectLst/>
              <a:latin typeface="+mn-lt"/>
            </a:endParaRPr>
          </a:p>
        </p:txBody>
      </p:sp>
      <p:grpSp>
        <p:nvGrpSpPr>
          <p:cNvPr id="12" name="Group 11">
            <a:extLst>
              <a:ext uri="{FF2B5EF4-FFF2-40B4-BE49-F238E27FC236}">
                <a16:creationId xmlns:a16="http://schemas.microsoft.com/office/drawing/2014/main" id="{E8BC8ACB-FB7D-4605-92B8-A2F9E0C70818}"/>
              </a:ext>
            </a:extLst>
          </p:cNvPr>
          <p:cNvGrpSpPr/>
          <p:nvPr/>
        </p:nvGrpSpPr>
        <p:grpSpPr>
          <a:xfrm>
            <a:off x="8680624" y="2613549"/>
            <a:ext cx="2704226" cy="461665"/>
            <a:chOff x="5131080" y="2635321"/>
            <a:chExt cx="2704226" cy="461665"/>
          </a:xfrm>
        </p:grpSpPr>
        <p:sp>
          <p:nvSpPr>
            <p:cNvPr id="13" name="TextBox 12">
              <a:extLst>
                <a:ext uri="{FF2B5EF4-FFF2-40B4-BE49-F238E27FC236}">
                  <a16:creationId xmlns:a16="http://schemas.microsoft.com/office/drawing/2014/main" id="{E5073E30-6B05-424D-ABD5-D98E007045BF}"/>
                </a:ext>
              </a:extLst>
            </p:cNvPr>
            <p:cNvSpPr txBox="1"/>
            <p:nvPr/>
          </p:nvSpPr>
          <p:spPr>
            <a:xfrm>
              <a:off x="5467350" y="2635321"/>
              <a:ext cx="2367956" cy="461665"/>
            </a:xfrm>
            <a:prstGeom prst="rect">
              <a:avLst/>
            </a:prstGeom>
            <a:noFill/>
          </p:spPr>
          <p:txBody>
            <a:bodyPr wrap="none" rtlCol="0">
              <a:spAutoFit/>
            </a:bodyPr>
            <a:lstStyle/>
            <a:p>
              <a:pPr>
                <a:buNone/>
              </a:pPr>
              <a:r>
                <a:rPr lang="en-GB" sz="2400" dirty="0">
                  <a:solidFill>
                    <a:srgbClr val="585858"/>
                  </a:solidFill>
                </a:rPr>
                <a:t>(46.32)</a:t>
              </a:r>
              <a:r>
                <a:rPr lang="en-GB" sz="2400" baseline="30000" dirty="0">
                  <a:solidFill>
                    <a:srgbClr val="585858"/>
                  </a:solidFill>
                </a:rPr>
                <a:t>2 </a:t>
              </a:r>
              <a:r>
                <a:rPr lang="en-GB" sz="2400" dirty="0">
                  <a:solidFill>
                    <a:srgbClr val="585858"/>
                  </a:solidFill>
                </a:rPr>
                <a:t>+ 7 326</a:t>
              </a:r>
            </a:p>
          </p:txBody>
        </p:sp>
        <p:sp>
          <p:nvSpPr>
            <p:cNvPr id="14" name="TextBox 13">
              <a:extLst>
                <a:ext uri="{FF2B5EF4-FFF2-40B4-BE49-F238E27FC236}">
                  <a16:creationId xmlns:a16="http://schemas.microsoft.com/office/drawing/2014/main" id="{C06A799D-2AC0-46BC-8C87-B8576F166A44}"/>
                </a:ext>
              </a:extLst>
            </p:cNvPr>
            <p:cNvSpPr txBox="1"/>
            <p:nvPr/>
          </p:nvSpPr>
          <p:spPr>
            <a:xfrm>
              <a:off x="5131080" y="2635321"/>
              <a:ext cx="718458" cy="461665"/>
            </a:xfrm>
            <a:prstGeom prst="rect">
              <a:avLst/>
            </a:prstGeom>
            <a:noFill/>
          </p:spPr>
          <p:txBody>
            <a:bodyPr wrap="square">
              <a:spAutoFit/>
            </a:bodyPr>
            <a:lstStyle/>
            <a:p>
              <a:pPr>
                <a:buNone/>
              </a:pPr>
              <a:r>
                <a:rPr lang="en-GB" sz="2400" dirty="0">
                  <a:solidFill>
                    <a:srgbClr val="00628C"/>
                  </a:solidFill>
                  <a:latin typeface="+mn-lt"/>
                </a:rPr>
                <a:t>c)  </a:t>
              </a:r>
            </a:p>
          </p:txBody>
        </p:sp>
      </p:grpSp>
      <p:grpSp>
        <p:nvGrpSpPr>
          <p:cNvPr id="15" name="Group 14">
            <a:extLst>
              <a:ext uri="{FF2B5EF4-FFF2-40B4-BE49-F238E27FC236}">
                <a16:creationId xmlns:a16="http://schemas.microsoft.com/office/drawing/2014/main" id="{083A26D6-B0A6-4EA9-8522-5499898C33B5}"/>
              </a:ext>
            </a:extLst>
          </p:cNvPr>
          <p:cNvGrpSpPr/>
          <p:nvPr/>
        </p:nvGrpSpPr>
        <p:grpSpPr>
          <a:xfrm>
            <a:off x="2789747" y="4492422"/>
            <a:ext cx="2551941" cy="461665"/>
            <a:chOff x="5131080" y="2635321"/>
            <a:chExt cx="2551941" cy="461665"/>
          </a:xfrm>
        </p:grpSpPr>
        <p:sp>
          <p:nvSpPr>
            <p:cNvPr id="16" name="TextBox 15">
              <a:extLst>
                <a:ext uri="{FF2B5EF4-FFF2-40B4-BE49-F238E27FC236}">
                  <a16:creationId xmlns:a16="http://schemas.microsoft.com/office/drawing/2014/main" id="{66D03D96-A8C4-4F4F-BC6D-27D4464CD777}"/>
                </a:ext>
              </a:extLst>
            </p:cNvPr>
            <p:cNvSpPr txBox="1"/>
            <p:nvPr/>
          </p:nvSpPr>
          <p:spPr>
            <a:xfrm>
              <a:off x="5467350" y="2635321"/>
              <a:ext cx="2215671" cy="461665"/>
            </a:xfrm>
            <a:prstGeom prst="rect">
              <a:avLst/>
            </a:prstGeom>
            <a:noFill/>
          </p:spPr>
          <p:txBody>
            <a:bodyPr wrap="none" rtlCol="0">
              <a:spAutoFit/>
            </a:bodyPr>
            <a:lstStyle/>
            <a:p>
              <a:pPr>
                <a:buNone/>
              </a:pPr>
              <a:r>
                <a:rPr lang="en-GB" sz="2400" dirty="0">
                  <a:solidFill>
                    <a:srgbClr val="585858"/>
                  </a:solidFill>
                </a:rPr>
                <a:t>(61.35 – 84.2)</a:t>
              </a:r>
              <a:r>
                <a:rPr lang="en-GB" sz="2400" baseline="30000" dirty="0">
                  <a:solidFill>
                    <a:srgbClr val="585858"/>
                  </a:solidFill>
                </a:rPr>
                <a:t>2</a:t>
              </a:r>
              <a:endParaRPr lang="en-GB" sz="2400" dirty="0">
                <a:solidFill>
                  <a:srgbClr val="585858"/>
                </a:solidFill>
                <a:latin typeface="+mn-lt"/>
              </a:endParaRPr>
            </a:p>
          </p:txBody>
        </p:sp>
        <p:sp>
          <p:nvSpPr>
            <p:cNvPr id="17" name="TextBox 16">
              <a:extLst>
                <a:ext uri="{FF2B5EF4-FFF2-40B4-BE49-F238E27FC236}">
                  <a16:creationId xmlns:a16="http://schemas.microsoft.com/office/drawing/2014/main" id="{7F5BBE51-A675-4402-B092-41DD210EDE62}"/>
                </a:ext>
              </a:extLst>
            </p:cNvPr>
            <p:cNvSpPr txBox="1"/>
            <p:nvPr/>
          </p:nvSpPr>
          <p:spPr>
            <a:xfrm>
              <a:off x="5131080" y="2635321"/>
              <a:ext cx="718458" cy="461665"/>
            </a:xfrm>
            <a:prstGeom prst="rect">
              <a:avLst/>
            </a:prstGeom>
            <a:noFill/>
          </p:spPr>
          <p:txBody>
            <a:bodyPr wrap="square">
              <a:spAutoFit/>
            </a:bodyPr>
            <a:lstStyle/>
            <a:p>
              <a:pPr>
                <a:buNone/>
              </a:pPr>
              <a:r>
                <a:rPr lang="en-GB" sz="2400" dirty="0">
                  <a:solidFill>
                    <a:srgbClr val="00628C"/>
                  </a:solidFill>
                  <a:latin typeface="+mn-lt"/>
                </a:rPr>
                <a:t>d) </a:t>
              </a:r>
            </a:p>
          </p:txBody>
        </p:sp>
      </p:grpSp>
      <p:grpSp>
        <p:nvGrpSpPr>
          <p:cNvPr id="24" name="Group 23">
            <a:extLst>
              <a:ext uri="{FF2B5EF4-FFF2-40B4-BE49-F238E27FC236}">
                <a16:creationId xmlns:a16="http://schemas.microsoft.com/office/drawing/2014/main" id="{B426537A-6D82-48B4-9FA5-5EF169C7BE3E}"/>
              </a:ext>
            </a:extLst>
          </p:cNvPr>
          <p:cNvGrpSpPr/>
          <p:nvPr/>
        </p:nvGrpSpPr>
        <p:grpSpPr>
          <a:xfrm>
            <a:off x="5045396" y="2613549"/>
            <a:ext cx="2381361" cy="904863"/>
            <a:chOff x="5045396" y="2613549"/>
            <a:chExt cx="2381361" cy="904863"/>
          </a:xfrm>
        </p:grpSpPr>
        <p:sp>
          <p:nvSpPr>
            <p:cNvPr id="11" name="TextBox 10">
              <a:extLst>
                <a:ext uri="{FF2B5EF4-FFF2-40B4-BE49-F238E27FC236}">
                  <a16:creationId xmlns:a16="http://schemas.microsoft.com/office/drawing/2014/main" id="{27764E8D-B89A-442E-91EB-FC0FC0C63953}"/>
                </a:ext>
              </a:extLst>
            </p:cNvPr>
            <p:cNvSpPr txBox="1"/>
            <p:nvPr/>
          </p:nvSpPr>
          <p:spPr>
            <a:xfrm>
              <a:off x="5045396" y="2613549"/>
              <a:ext cx="718458" cy="461665"/>
            </a:xfrm>
            <a:prstGeom prst="rect">
              <a:avLst/>
            </a:prstGeom>
            <a:noFill/>
          </p:spPr>
          <p:txBody>
            <a:bodyPr wrap="square">
              <a:spAutoFit/>
            </a:bodyPr>
            <a:lstStyle/>
            <a:p>
              <a:pPr>
                <a:buNone/>
              </a:pPr>
              <a:r>
                <a:rPr lang="en-GB" sz="2400" dirty="0">
                  <a:solidFill>
                    <a:srgbClr val="00628C"/>
                  </a:solidFill>
                  <a:latin typeface="+mn-lt"/>
                </a:rPr>
                <a:t>b) </a:t>
              </a:r>
            </a:p>
          </p:txBody>
        </p:sp>
        <p:grpSp>
          <p:nvGrpSpPr>
            <p:cNvPr id="23" name="Group 22">
              <a:extLst>
                <a:ext uri="{FF2B5EF4-FFF2-40B4-BE49-F238E27FC236}">
                  <a16:creationId xmlns:a16="http://schemas.microsoft.com/office/drawing/2014/main" id="{8AD4D919-349C-4EBC-9D9D-3891009FB4A3}"/>
                </a:ext>
              </a:extLst>
            </p:cNvPr>
            <p:cNvGrpSpPr/>
            <p:nvPr/>
          </p:nvGrpSpPr>
          <p:grpSpPr>
            <a:xfrm>
              <a:off x="5701606" y="2613549"/>
              <a:ext cx="1725151" cy="904863"/>
              <a:chOff x="5701606" y="2613549"/>
              <a:chExt cx="1725151" cy="904863"/>
            </a:xfrm>
          </p:grpSpPr>
          <p:sp>
            <p:nvSpPr>
              <p:cNvPr id="3" name="TextBox 2">
                <a:extLst>
                  <a:ext uri="{FF2B5EF4-FFF2-40B4-BE49-F238E27FC236}">
                    <a16:creationId xmlns:a16="http://schemas.microsoft.com/office/drawing/2014/main" id="{C414C0C2-7D22-48EA-A783-7CEEB691D915}"/>
                  </a:ext>
                </a:extLst>
              </p:cNvPr>
              <p:cNvSpPr txBox="1"/>
              <p:nvPr/>
            </p:nvSpPr>
            <p:spPr>
              <a:xfrm>
                <a:off x="5701606" y="2613549"/>
                <a:ext cx="1725151" cy="904863"/>
              </a:xfrm>
              <a:prstGeom prst="rect">
                <a:avLst/>
              </a:prstGeom>
              <a:noFill/>
            </p:spPr>
            <p:txBody>
              <a:bodyPr wrap="none" rtlCol="0">
                <a:spAutoFit/>
              </a:bodyPr>
              <a:lstStyle/>
              <a:p>
                <a:pPr algn="ctr">
                  <a:buNone/>
                </a:pPr>
                <a:r>
                  <a:rPr lang="en-GB" sz="2400" dirty="0"/>
                  <a:t>15.3 – 7.81</a:t>
                </a:r>
              </a:p>
              <a:p>
                <a:pPr algn="ctr">
                  <a:buNone/>
                </a:pPr>
                <a:r>
                  <a:rPr lang="en-GB" sz="2400" dirty="0"/>
                  <a:t>0.24</a:t>
                </a:r>
              </a:p>
            </p:txBody>
          </p:sp>
          <p:cxnSp>
            <p:nvCxnSpPr>
              <p:cNvPr id="22" name="Straight Connector 21">
                <a:extLst>
                  <a:ext uri="{FF2B5EF4-FFF2-40B4-BE49-F238E27FC236}">
                    <a16:creationId xmlns:a16="http://schemas.microsoft.com/office/drawing/2014/main" id="{E88AA8AD-4F2A-4A42-9AE7-D31C44E25D40}"/>
                  </a:ext>
                </a:extLst>
              </p:cNvPr>
              <p:cNvCxnSpPr>
                <a:cxnSpLocks/>
                <a:stCxn id="3" idx="1"/>
                <a:endCxn id="3" idx="3"/>
              </p:cNvCxnSpPr>
              <p:nvPr/>
            </p:nvCxnSpPr>
            <p:spPr>
              <a:xfrm>
                <a:off x="5701606" y="3065981"/>
                <a:ext cx="1725151"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58DCD7EA-D7F2-4174-8577-DB7F4C579084}"/>
              </a:ext>
            </a:extLst>
          </p:cNvPr>
          <p:cNvGrpSpPr/>
          <p:nvPr/>
        </p:nvGrpSpPr>
        <p:grpSpPr>
          <a:xfrm>
            <a:off x="1312384" y="2613549"/>
            <a:ext cx="2471130" cy="904863"/>
            <a:chOff x="1312384" y="2613549"/>
            <a:chExt cx="2471130" cy="904863"/>
          </a:xfrm>
        </p:grpSpPr>
        <p:sp>
          <p:nvSpPr>
            <p:cNvPr id="8" name="TextBox 7">
              <a:extLst>
                <a:ext uri="{FF2B5EF4-FFF2-40B4-BE49-F238E27FC236}">
                  <a16:creationId xmlns:a16="http://schemas.microsoft.com/office/drawing/2014/main" id="{91AFD163-B2B5-45CE-A5D7-386559BF99D2}"/>
                </a:ext>
              </a:extLst>
            </p:cNvPr>
            <p:cNvSpPr txBox="1"/>
            <p:nvPr/>
          </p:nvSpPr>
          <p:spPr>
            <a:xfrm>
              <a:off x="1312384" y="2613549"/>
              <a:ext cx="718458" cy="461665"/>
            </a:xfrm>
            <a:prstGeom prst="rect">
              <a:avLst/>
            </a:prstGeom>
            <a:noFill/>
          </p:spPr>
          <p:txBody>
            <a:bodyPr wrap="square">
              <a:spAutoFit/>
            </a:bodyPr>
            <a:lstStyle/>
            <a:p>
              <a:pPr>
                <a:buNone/>
              </a:pPr>
              <a:r>
                <a:rPr lang="en-GB" sz="2400" dirty="0">
                  <a:solidFill>
                    <a:srgbClr val="00628C"/>
                  </a:solidFill>
                  <a:latin typeface="+mn-lt"/>
                </a:rPr>
                <a:t>a) </a:t>
              </a:r>
            </a:p>
          </p:txBody>
        </p:sp>
        <p:grpSp>
          <p:nvGrpSpPr>
            <p:cNvPr id="27" name="Group 26">
              <a:extLst>
                <a:ext uri="{FF2B5EF4-FFF2-40B4-BE49-F238E27FC236}">
                  <a16:creationId xmlns:a16="http://schemas.microsoft.com/office/drawing/2014/main" id="{C0EFB85B-F686-4442-B9F5-8138A48FED76}"/>
                </a:ext>
              </a:extLst>
            </p:cNvPr>
            <p:cNvGrpSpPr/>
            <p:nvPr/>
          </p:nvGrpSpPr>
          <p:grpSpPr>
            <a:xfrm>
              <a:off x="1963785" y="2613549"/>
              <a:ext cx="1819729" cy="904863"/>
              <a:chOff x="82557" y="3653834"/>
              <a:chExt cx="1819729" cy="904863"/>
            </a:xfrm>
          </p:grpSpPr>
          <p:sp>
            <p:nvSpPr>
              <p:cNvPr id="25" name="TextBox 24">
                <a:extLst>
                  <a:ext uri="{FF2B5EF4-FFF2-40B4-BE49-F238E27FC236}">
                    <a16:creationId xmlns:a16="http://schemas.microsoft.com/office/drawing/2014/main" id="{7E5CB1EE-54ED-4E43-BF8E-BAAB3ED2AC50}"/>
                  </a:ext>
                </a:extLst>
              </p:cNvPr>
              <p:cNvSpPr txBox="1"/>
              <p:nvPr/>
            </p:nvSpPr>
            <p:spPr>
              <a:xfrm>
                <a:off x="82557" y="3653834"/>
                <a:ext cx="1819729" cy="904863"/>
              </a:xfrm>
              <a:prstGeom prst="rect">
                <a:avLst/>
              </a:prstGeom>
              <a:noFill/>
            </p:spPr>
            <p:txBody>
              <a:bodyPr wrap="none" rtlCol="0">
                <a:spAutoFit/>
              </a:bodyPr>
              <a:lstStyle/>
              <a:p>
                <a:pPr algn="ctr">
                  <a:buNone/>
                </a:pPr>
                <a:r>
                  <a:rPr lang="en-GB" sz="2400" dirty="0">
                    <a:solidFill>
                      <a:srgbClr val="585858"/>
                    </a:solidFill>
                  </a:rPr>
                  <a:t>5742 × 34.7</a:t>
                </a:r>
              </a:p>
              <a:p>
                <a:pPr algn="ctr">
                  <a:buNone/>
                </a:pPr>
                <a:r>
                  <a:rPr lang="en-GB" sz="2400" dirty="0">
                    <a:solidFill>
                      <a:srgbClr val="585858"/>
                    </a:solidFill>
                  </a:rPr>
                  <a:t>875.21</a:t>
                </a:r>
              </a:p>
            </p:txBody>
          </p:sp>
          <p:cxnSp>
            <p:nvCxnSpPr>
              <p:cNvPr id="26" name="Straight Connector 25">
                <a:extLst>
                  <a:ext uri="{FF2B5EF4-FFF2-40B4-BE49-F238E27FC236}">
                    <a16:creationId xmlns:a16="http://schemas.microsoft.com/office/drawing/2014/main" id="{75B68954-2949-438C-A7EA-59C3F127DD9B}"/>
                  </a:ext>
                </a:extLst>
              </p:cNvPr>
              <p:cNvCxnSpPr>
                <a:cxnSpLocks/>
                <a:stCxn id="25" idx="1"/>
              </p:cNvCxnSpPr>
              <p:nvPr/>
            </p:nvCxnSpPr>
            <p:spPr>
              <a:xfrm flipV="1">
                <a:off x="82557" y="4106265"/>
                <a:ext cx="1752053" cy="1"/>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a:extLst>
              <a:ext uri="{FF2B5EF4-FFF2-40B4-BE49-F238E27FC236}">
                <a16:creationId xmlns:a16="http://schemas.microsoft.com/office/drawing/2014/main" id="{21DBF6B5-6BD6-4B72-98A1-154CDD0DF8C3}"/>
              </a:ext>
            </a:extLst>
          </p:cNvPr>
          <p:cNvGrpSpPr/>
          <p:nvPr/>
        </p:nvGrpSpPr>
        <p:grpSpPr>
          <a:xfrm>
            <a:off x="6716752" y="4432842"/>
            <a:ext cx="2604169" cy="904863"/>
            <a:chOff x="6716752" y="4432842"/>
            <a:chExt cx="2604169" cy="904863"/>
          </a:xfrm>
        </p:grpSpPr>
        <p:sp>
          <p:nvSpPr>
            <p:cNvPr id="20" name="TextBox 19">
              <a:extLst>
                <a:ext uri="{FF2B5EF4-FFF2-40B4-BE49-F238E27FC236}">
                  <a16:creationId xmlns:a16="http://schemas.microsoft.com/office/drawing/2014/main" id="{113CB9AC-549C-4F60-978E-DEB5F1B5ECA3}"/>
                </a:ext>
              </a:extLst>
            </p:cNvPr>
            <p:cNvSpPr txBox="1"/>
            <p:nvPr/>
          </p:nvSpPr>
          <p:spPr>
            <a:xfrm>
              <a:off x="6716752" y="4433312"/>
              <a:ext cx="718458" cy="461665"/>
            </a:xfrm>
            <a:prstGeom prst="rect">
              <a:avLst/>
            </a:prstGeom>
            <a:noFill/>
          </p:spPr>
          <p:txBody>
            <a:bodyPr wrap="square">
              <a:spAutoFit/>
            </a:bodyPr>
            <a:lstStyle/>
            <a:p>
              <a:pPr>
                <a:buNone/>
              </a:pPr>
              <a:r>
                <a:rPr lang="en-GB" sz="2400" dirty="0">
                  <a:solidFill>
                    <a:srgbClr val="00628C"/>
                  </a:solidFill>
                  <a:latin typeface="+mn-lt"/>
                </a:rPr>
                <a:t>e) </a:t>
              </a:r>
            </a:p>
          </p:txBody>
        </p:sp>
        <p:sp>
          <p:nvSpPr>
            <p:cNvPr id="33" name="TextBox 32">
              <a:extLst>
                <a:ext uri="{FF2B5EF4-FFF2-40B4-BE49-F238E27FC236}">
                  <a16:creationId xmlns:a16="http://schemas.microsoft.com/office/drawing/2014/main" id="{D8C731E6-1D97-4562-9B3A-60A39912F89C}"/>
                </a:ext>
              </a:extLst>
            </p:cNvPr>
            <p:cNvSpPr txBox="1"/>
            <p:nvPr/>
          </p:nvSpPr>
          <p:spPr>
            <a:xfrm>
              <a:off x="7047542" y="4432842"/>
              <a:ext cx="2273379" cy="904863"/>
            </a:xfrm>
            <a:prstGeom prst="rect">
              <a:avLst/>
            </a:prstGeom>
            <a:noFill/>
          </p:spPr>
          <p:txBody>
            <a:bodyPr wrap="none" rtlCol="0">
              <a:spAutoFit/>
            </a:bodyPr>
            <a:lstStyle/>
            <a:p>
              <a:pPr algn="ctr">
                <a:buNone/>
              </a:pPr>
              <a:r>
                <a:rPr lang="en-GB" sz="2400" dirty="0"/>
                <a:t>9.6 + 16.51</a:t>
              </a:r>
            </a:p>
            <a:p>
              <a:pPr algn="ctr">
                <a:buNone/>
              </a:pPr>
              <a:r>
                <a:rPr lang="en-GB" sz="2400" dirty="0"/>
                <a:t>(7.51)</a:t>
              </a:r>
              <a:r>
                <a:rPr lang="en-GB" sz="2400" baseline="30000" dirty="0"/>
                <a:t>2</a:t>
              </a:r>
              <a:r>
                <a:rPr lang="en-GB" sz="2400" dirty="0"/>
                <a:t> – 3.997</a:t>
              </a:r>
            </a:p>
          </p:txBody>
        </p:sp>
        <p:cxnSp>
          <p:nvCxnSpPr>
            <p:cNvPr id="34" name="Straight Connector 33">
              <a:extLst>
                <a:ext uri="{FF2B5EF4-FFF2-40B4-BE49-F238E27FC236}">
                  <a16:creationId xmlns:a16="http://schemas.microsoft.com/office/drawing/2014/main" id="{9A0C24DC-CB1B-4EE3-A22C-3193C25A5708}"/>
                </a:ext>
              </a:extLst>
            </p:cNvPr>
            <p:cNvCxnSpPr>
              <a:cxnSpLocks/>
            </p:cNvCxnSpPr>
            <p:nvPr/>
          </p:nvCxnSpPr>
          <p:spPr>
            <a:xfrm>
              <a:off x="7176120" y="4910574"/>
              <a:ext cx="2016224"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469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Are you confident that your students have enough fluency in rounding/multi-step calculations for these questions? </a:t>
            </a:r>
          </a:p>
          <a:p>
            <a:pPr marL="360000" lvl="1" fontAlgn="auto">
              <a:lnSpc>
                <a:spcPct val="100000"/>
              </a:lnSpc>
              <a:spcBef>
                <a:spcPts val="0"/>
              </a:spcBef>
              <a:spcAft>
                <a:spcPts val="1200"/>
              </a:spcAft>
              <a:buClrTx/>
            </a:pPr>
            <a:r>
              <a:rPr lang="en-GB" sz="2400" dirty="0"/>
              <a:t>What might you wish to recap first?</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671870"/>
            <a:ext cx="604867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A5862772-CA95-40C0-99E0-F63F902C1BCD}"/>
              </a:ext>
            </a:extLst>
          </p:cNvPr>
          <p:cNvSpPr>
            <a:spLocks noGrp="1"/>
          </p:cNvSpPr>
          <p:nvPr>
            <p:ph type="title"/>
          </p:nvPr>
        </p:nvSpPr>
        <p:spPr>
          <a:xfrm>
            <a:off x="116849" y="443915"/>
            <a:ext cx="10593151" cy="426170"/>
          </a:xfrm>
        </p:spPr>
        <p:txBody>
          <a:bodyPr/>
          <a:lstStyle/>
          <a:p>
            <a:r>
              <a:rPr lang="en-GB" sz="2000" b="1" dirty="0"/>
              <a:t>Understand how to estimate answers to numerical calculations</a:t>
            </a:r>
          </a:p>
        </p:txBody>
      </p:sp>
      <p:sp>
        <p:nvSpPr>
          <p:cNvPr id="7" name="TextBox 6">
            <a:extLst>
              <a:ext uri="{FF2B5EF4-FFF2-40B4-BE49-F238E27FC236}">
                <a16:creationId xmlns:a16="http://schemas.microsoft.com/office/drawing/2014/main" id="{1B2AFFA6-1546-45DB-A908-AB4AB96B46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4</a:t>
            </a:r>
            <a:endParaRPr lang="en-GB" dirty="0"/>
          </a:p>
        </p:txBody>
      </p:sp>
      <p:sp>
        <p:nvSpPr>
          <p:cNvPr id="8" name="Rectangle 4">
            <a:extLst>
              <a:ext uri="{FF2B5EF4-FFF2-40B4-BE49-F238E27FC236}">
                <a16:creationId xmlns:a16="http://schemas.microsoft.com/office/drawing/2014/main" id="{58B665B5-B5D0-4AC4-A40C-F6701F0729E1}"/>
              </a:ext>
            </a:extLst>
          </p:cNvPr>
          <p:cNvSpPr>
            <a:spLocks noChangeArrowheads="1"/>
          </p:cNvSpPr>
          <p:nvPr/>
        </p:nvSpPr>
        <p:spPr bwMode="auto">
          <a:xfrm>
            <a:off x="1113303" y="1799972"/>
            <a:ext cx="50978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buClrTx/>
              <a:buNone/>
            </a:pPr>
            <a:r>
              <a:rPr kumimoji="0" lang="en-GB" altLang="en-US" sz="2000" b="0" u="none" strike="noStrike" cap="none" normalizeH="0" baseline="0" dirty="0">
                <a:ln>
                  <a:noFill/>
                </a:ln>
                <a:solidFill>
                  <a:srgbClr val="585858"/>
                </a:solidFill>
                <a:effectLst/>
                <a:latin typeface="+mn-lt"/>
                <a:ea typeface="Calibri" panose="020F0502020204030204" pitchFamily="34" charset="0"/>
                <a:cs typeface="Times New Roman" panose="02020603050405020304" pitchFamily="18" charset="0"/>
              </a:rPr>
              <a:t>Estimate the answers to these calculations.</a:t>
            </a:r>
            <a:endParaRPr kumimoji="0" lang="en-GB" altLang="en-US" sz="3200" b="0" u="none" strike="noStrike" cap="none" normalizeH="0" baseline="0" dirty="0">
              <a:ln>
                <a:noFill/>
              </a:ln>
              <a:solidFill>
                <a:srgbClr val="585858"/>
              </a:solidFill>
              <a:effectLst/>
              <a:latin typeface="+mn-lt"/>
            </a:endParaRPr>
          </a:p>
        </p:txBody>
      </p:sp>
      <p:grpSp>
        <p:nvGrpSpPr>
          <p:cNvPr id="24" name="Group 23">
            <a:extLst>
              <a:ext uri="{FF2B5EF4-FFF2-40B4-BE49-F238E27FC236}">
                <a16:creationId xmlns:a16="http://schemas.microsoft.com/office/drawing/2014/main" id="{C0BC0266-16BD-4B87-9D3E-7F6B96C73F3D}"/>
              </a:ext>
            </a:extLst>
          </p:cNvPr>
          <p:cNvGrpSpPr/>
          <p:nvPr/>
        </p:nvGrpSpPr>
        <p:grpSpPr>
          <a:xfrm>
            <a:off x="685900" y="3574120"/>
            <a:ext cx="2335535" cy="400110"/>
            <a:chOff x="5131080" y="2635321"/>
            <a:chExt cx="2335535" cy="400110"/>
          </a:xfrm>
        </p:grpSpPr>
        <p:sp>
          <p:nvSpPr>
            <p:cNvPr id="25" name="TextBox 24">
              <a:extLst>
                <a:ext uri="{FF2B5EF4-FFF2-40B4-BE49-F238E27FC236}">
                  <a16:creationId xmlns:a16="http://schemas.microsoft.com/office/drawing/2014/main" id="{2A632A4B-D20F-4A28-BAC7-39D22B17BA35}"/>
                </a:ext>
              </a:extLst>
            </p:cNvPr>
            <p:cNvSpPr txBox="1"/>
            <p:nvPr/>
          </p:nvSpPr>
          <p:spPr>
            <a:xfrm>
              <a:off x="5467350" y="2635321"/>
              <a:ext cx="1999265" cy="400110"/>
            </a:xfrm>
            <a:prstGeom prst="rect">
              <a:avLst/>
            </a:prstGeom>
            <a:noFill/>
          </p:spPr>
          <p:txBody>
            <a:bodyPr wrap="none" rtlCol="0">
              <a:spAutoFit/>
            </a:bodyPr>
            <a:lstStyle/>
            <a:p>
              <a:pPr>
                <a:buNone/>
              </a:pPr>
              <a:r>
                <a:rPr lang="en-GB" sz="2000" dirty="0">
                  <a:solidFill>
                    <a:srgbClr val="585858"/>
                  </a:solidFill>
                </a:rPr>
                <a:t>(46.32)</a:t>
              </a:r>
              <a:r>
                <a:rPr lang="en-GB" sz="2000" baseline="30000" dirty="0">
                  <a:solidFill>
                    <a:srgbClr val="585858"/>
                  </a:solidFill>
                </a:rPr>
                <a:t>2 </a:t>
              </a:r>
              <a:r>
                <a:rPr lang="en-GB" sz="2000" dirty="0">
                  <a:solidFill>
                    <a:srgbClr val="585858"/>
                  </a:solidFill>
                </a:rPr>
                <a:t>+ 7 326</a:t>
              </a:r>
            </a:p>
          </p:txBody>
        </p:sp>
        <p:sp>
          <p:nvSpPr>
            <p:cNvPr id="26" name="TextBox 25">
              <a:extLst>
                <a:ext uri="{FF2B5EF4-FFF2-40B4-BE49-F238E27FC236}">
                  <a16:creationId xmlns:a16="http://schemas.microsoft.com/office/drawing/2014/main" id="{CF973860-950E-4784-87CE-53EEE7A3B4EE}"/>
                </a:ext>
              </a:extLst>
            </p:cNvPr>
            <p:cNvSpPr txBox="1"/>
            <p:nvPr/>
          </p:nvSpPr>
          <p:spPr>
            <a:xfrm>
              <a:off x="5131080" y="2635321"/>
              <a:ext cx="718458" cy="400110"/>
            </a:xfrm>
            <a:prstGeom prst="rect">
              <a:avLst/>
            </a:prstGeom>
            <a:noFill/>
          </p:spPr>
          <p:txBody>
            <a:bodyPr wrap="square">
              <a:spAutoFit/>
            </a:bodyPr>
            <a:lstStyle/>
            <a:p>
              <a:pPr>
                <a:buNone/>
              </a:pPr>
              <a:r>
                <a:rPr lang="en-GB" sz="2000" dirty="0">
                  <a:solidFill>
                    <a:srgbClr val="00628C"/>
                  </a:solidFill>
                  <a:latin typeface="+mn-lt"/>
                </a:rPr>
                <a:t>c)  </a:t>
              </a:r>
            </a:p>
          </p:txBody>
        </p:sp>
      </p:grpSp>
      <p:grpSp>
        <p:nvGrpSpPr>
          <p:cNvPr id="27" name="Group 26">
            <a:extLst>
              <a:ext uri="{FF2B5EF4-FFF2-40B4-BE49-F238E27FC236}">
                <a16:creationId xmlns:a16="http://schemas.microsoft.com/office/drawing/2014/main" id="{69239FFA-9FF3-488F-8437-A81668C353D6}"/>
              </a:ext>
            </a:extLst>
          </p:cNvPr>
          <p:cNvGrpSpPr/>
          <p:nvPr/>
        </p:nvGrpSpPr>
        <p:grpSpPr>
          <a:xfrm>
            <a:off x="3417872" y="3609139"/>
            <a:ext cx="2208899" cy="400110"/>
            <a:chOff x="5131080" y="2635321"/>
            <a:chExt cx="2208899" cy="400110"/>
          </a:xfrm>
        </p:grpSpPr>
        <p:sp>
          <p:nvSpPr>
            <p:cNvPr id="28" name="TextBox 27">
              <a:extLst>
                <a:ext uri="{FF2B5EF4-FFF2-40B4-BE49-F238E27FC236}">
                  <a16:creationId xmlns:a16="http://schemas.microsoft.com/office/drawing/2014/main" id="{24C2F111-83CA-4F77-8D1C-714EA24C9B0B}"/>
                </a:ext>
              </a:extLst>
            </p:cNvPr>
            <p:cNvSpPr txBox="1"/>
            <p:nvPr/>
          </p:nvSpPr>
          <p:spPr>
            <a:xfrm>
              <a:off x="5467350" y="2635321"/>
              <a:ext cx="1872629" cy="400110"/>
            </a:xfrm>
            <a:prstGeom prst="rect">
              <a:avLst/>
            </a:prstGeom>
            <a:noFill/>
          </p:spPr>
          <p:txBody>
            <a:bodyPr wrap="none" rtlCol="0">
              <a:spAutoFit/>
            </a:bodyPr>
            <a:lstStyle/>
            <a:p>
              <a:pPr>
                <a:buNone/>
              </a:pPr>
              <a:r>
                <a:rPr lang="en-GB" sz="2000" dirty="0">
                  <a:solidFill>
                    <a:srgbClr val="585858"/>
                  </a:solidFill>
                </a:rPr>
                <a:t>(61.35 – 84.2)</a:t>
              </a:r>
              <a:r>
                <a:rPr lang="en-GB" sz="2000" baseline="30000" dirty="0">
                  <a:solidFill>
                    <a:srgbClr val="585858"/>
                  </a:solidFill>
                </a:rPr>
                <a:t>2</a:t>
              </a:r>
              <a:endParaRPr lang="en-GB" sz="2000" dirty="0">
                <a:solidFill>
                  <a:srgbClr val="585858"/>
                </a:solidFill>
                <a:latin typeface="+mn-lt"/>
              </a:endParaRPr>
            </a:p>
          </p:txBody>
        </p:sp>
        <p:sp>
          <p:nvSpPr>
            <p:cNvPr id="29" name="TextBox 28">
              <a:extLst>
                <a:ext uri="{FF2B5EF4-FFF2-40B4-BE49-F238E27FC236}">
                  <a16:creationId xmlns:a16="http://schemas.microsoft.com/office/drawing/2014/main" id="{9C233177-F88B-43C5-A4B7-4A460707C3E9}"/>
                </a:ext>
              </a:extLst>
            </p:cNvPr>
            <p:cNvSpPr txBox="1"/>
            <p:nvPr/>
          </p:nvSpPr>
          <p:spPr>
            <a:xfrm>
              <a:off x="5131080" y="2635321"/>
              <a:ext cx="718458" cy="400110"/>
            </a:xfrm>
            <a:prstGeom prst="rect">
              <a:avLst/>
            </a:prstGeom>
            <a:noFill/>
          </p:spPr>
          <p:txBody>
            <a:bodyPr wrap="square">
              <a:spAutoFit/>
            </a:bodyPr>
            <a:lstStyle/>
            <a:p>
              <a:pPr>
                <a:buNone/>
              </a:pPr>
              <a:r>
                <a:rPr lang="en-GB" sz="2000" dirty="0">
                  <a:solidFill>
                    <a:srgbClr val="00628C"/>
                  </a:solidFill>
                  <a:latin typeface="+mn-lt"/>
                </a:rPr>
                <a:t>d) </a:t>
              </a:r>
            </a:p>
          </p:txBody>
        </p:sp>
      </p:grpSp>
      <p:grpSp>
        <p:nvGrpSpPr>
          <p:cNvPr id="30" name="Group 29">
            <a:extLst>
              <a:ext uri="{FF2B5EF4-FFF2-40B4-BE49-F238E27FC236}">
                <a16:creationId xmlns:a16="http://schemas.microsoft.com/office/drawing/2014/main" id="{37A49751-7065-4C82-B4B3-0F2BD9BD176A}"/>
              </a:ext>
            </a:extLst>
          </p:cNvPr>
          <p:cNvGrpSpPr/>
          <p:nvPr/>
        </p:nvGrpSpPr>
        <p:grpSpPr>
          <a:xfrm>
            <a:off x="3417872" y="2428882"/>
            <a:ext cx="1904396" cy="769441"/>
            <a:chOff x="5045396" y="2613549"/>
            <a:chExt cx="1904396" cy="769441"/>
          </a:xfrm>
        </p:grpSpPr>
        <p:sp>
          <p:nvSpPr>
            <p:cNvPr id="31" name="TextBox 30">
              <a:extLst>
                <a:ext uri="{FF2B5EF4-FFF2-40B4-BE49-F238E27FC236}">
                  <a16:creationId xmlns:a16="http://schemas.microsoft.com/office/drawing/2014/main" id="{996CC4B2-147B-428C-A396-AF9D104F00F4}"/>
                </a:ext>
              </a:extLst>
            </p:cNvPr>
            <p:cNvSpPr txBox="1"/>
            <p:nvPr/>
          </p:nvSpPr>
          <p:spPr>
            <a:xfrm>
              <a:off x="5045396" y="2613549"/>
              <a:ext cx="718458" cy="400110"/>
            </a:xfrm>
            <a:prstGeom prst="rect">
              <a:avLst/>
            </a:prstGeom>
            <a:noFill/>
          </p:spPr>
          <p:txBody>
            <a:bodyPr wrap="square">
              <a:spAutoFit/>
            </a:bodyPr>
            <a:lstStyle/>
            <a:p>
              <a:pPr>
                <a:buNone/>
              </a:pPr>
              <a:r>
                <a:rPr lang="en-GB" sz="2000" dirty="0">
                  <a:solidFill>
                    <a:srgbClr val="00628C"/>
                  </a:solidFill>
                  <a:latin typeface="+mn-lt"/>
                </a:rPr>
                <a:t>b) </a:t>
              </a:r>
            </a:p>
          </p:txBody>
        </p:sp>
        <p:grpSp>
          <p:nvGrpSpPr>
            <p:cNvPr id="32" name="Group 31">
              <a:extLst>
                <a:ext uri="{FF2B5EF4-FFF2-40B4-BE49-F238E27FC236}">
                  <a16:creationId xmlns:a16="http://schemas.microsoft.com/office/drawing/2014/main" id="{9E379C7A-4303-488D-B3A4-6FDF8D4E5BB4}"/>
                </a:ext>
              </a:extLst>
            </p:cNvPr>
            <p:cNvGrpSpPr/>
            <p:nvPr/>
          </p:nvGrpSpPr>
          <p:grpSpPr>
            <a:xfrm>
              <a:off x="5484326" y="2613549"/>
              <a:ext cx="1465466" cy="769441"/>
              <a:chOff x="5484326" y="2613549"/>
              <a:chExt cx="1465466" cy="769441"/>
            </a:xfrm>
          </p:grpSpPr>
          <p:sp>
            <p:nvSpPr>
              <p:cNvPr id="33" name="TextBox 32">
                <a:extLst>
                  <a:ext uri="{FF2B5EF4-FFF2-40B4-BE49-F238E27FC236}">
                    <a16:creationId xmlns:a16="http://schemas.microsoft.com/office/drawing/2014/main" id="{7AB554AC-07C6-4447-A063-70F9E606B811}"/>
                  </a:ext>
                </a:extLst>
              </p:cNvPr>
              <p:cNvSpPr txBox="1"/>
              <p:nvPr/>
            </p:nvSpPr>
            <p:spPr>
              <a:xfrm>
                <a:off x="5484326" y="2613549"/>
                <a:ext cx="1465466" cy="769441"/>
              </a:xfrm>
              <a:prstGeom prst="rect">
                <a:avLst/>
              </a:prstGeom>
              <a:noFill/>
            </p:spPr>
            <p:txBody>
              <a:bodyPr wrap="none" rtlCol="0">
                <a:spAutoFit/>
              </a:bodyPr>
              <a:lstStyle/>
              <a:p>
                <a:pPr algn="ctr">
                  <a:buNone/>
                </a:pPr>
                <a:r>
                  <a:rPr lang="en-GB" sz="2000" dirty="0"/>
                  <a:t>15.3 – 7.81</a:t>
                </a:r>
              </a:p>
              <a:p>
                <a:pPr algn="ctr">
                  <a:buNone/>
                </a:pPr>
                <a:r>
                  <a:rPr lang="en-GB" sz="2000" dirty="0"/>
                  <a:t>0.24</a:t>
                </a:r>
              </a:p>
            </p:txBody>
          </p:sp>
          <p:cxnSp>
            <p:nvCxnSpPr>
              <p:cNvPr id="34" name="Straight Connector 33">
                <a:extLst>
                  <a:ext uri="{FF2B5EF4-FFF2-40B4-BE49-F238E27FC236}">
                    <a16:creationId xmlns:a16="http://schemas.microsoft.com/office/drawing/2014/main" id="{593C9AEC-59F3-47EE-AFF9-84EC159444F3}"/>
                  </a:ext>
                </a:extLst>
              </p:cNvPr>
              <p:cNvCxnSpPr>
                <a:cxnSpLocks/>
                <a:stCxn id="33" idx="1"/>
                <a:endCxn id="33" idx="3"/>
              </p:cNvCxnSpPr>
              <p:nvPr/>
            </p:nvCxnSpPr>
            <p:spPr>
              <a:xfrm>
                <a:off x="5484326" y="2998270"/>
                <a:ext cx="1465466"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59F744B6-B2F0-4652-B07B-D13B5753A8D4}"/>
              </a:ext>
            </a:extLst>
          </p:cNvPr>
          <p:cNvGrpSpPr/>
          <p:nvPr/>
        </p:nvGrpSpPr>
        <p:grpSpPr>
          <a:xfrm>
            <a:off x="629685" y="2428883"/>
            <a:ext cx="1995989" cy="769441"/>
            <a:chOff x="1312384" y="2613549"/>
            <a:chExt cx="1995989" cy="769441"/>
          </a:xfrm>
        </p:grpSpPr>
        <p:sp>
          <p:nvSpPr>
            <p:cNvPr id="36" name="TextBox 35">
              <a:extLst>
                <a:ext uri="{FF2B5EF4-FFF2-40B4-BE49-F238E27FC236}">
                  <a16:creationId xmlns:a16="http://schemas.microsoft.com/office/drawing/2014/main" id="{A8FFA0D8-CEA7-4E53-BD2F-727DEB3379CA}"/>
                </a:ext>
              </a:extLst>
            </p:cNvPr>
            <p:cNvSpPr txBox="1"/>
            <p:nvPr/>
          </p:nvSpPr>
          <p:spPr>
            <a:xfrm>
              <a:off x="1312384" y="2613549"/>
              <a:ext cx="718458" cy="400110"/>
            </a:xfrm>
            <a:prstGeom prst="rect">
              <a:avLst/>
            </a:prstGeom>
            <a:noFill/>
          </p:spPr>
          <p:txBody>
            <a:bodyPr wrap="square">
              <a:spAutoFit/>
            </a:bodyPr>
            <a:lstStyle/>
            <a:p>
              <a:pPr>
                <a:buNone/>
              </a:pPr>
              <a:r>
                <a:rPr lang="en-GB" sz="2000" dirty="0">
                  <a:solidFill>
                    <a:srgbClr val="00628C"/>
                  </a:solidFill>
                  <a:latin typeface="+mn-lt"/>
                </a:rPr>
                <a:t>a) </a:t>
              </a:r>
            </a:p>
          </p:txBody>
        </p:sp>
        <p:grpSp>
          <p:nvGrpSpPr>
            <p:cNvPr id="37" name="Group 36">
              <a:extLst>
                <a:ext uri="{FF2B5EF4-FFF2-40B4-BE49-F238E27FC236}">
                  <a16:creationId xmlns:a16="http://schemas.microsoft.com/office/drawing/2014/main" id="{500E3FB8-0835-4C4E-815E-920DAEF7B230}"/>
                </a:ext>
              </a:extLst>
            </p:cNvPr>
            <p:cNvGrpSpPr/>
            <p:nvPr/>
          </p:nvGrpSpPr>
          <p:grpSpPr>
            <a:xfrm>
              <a:off x="1764361" y="2613549"/>
              <a:ext cx="1544012" cy="769441"/>
              <a:chOff x="-116867" y="3653834"/>
              <a:chExt cx="1544012" cy="769441"/>
            </a:xfrm>
          </p:grpSpPr>
          <p:sp>
            <p:nvSpPr>
              <p:cNvPr id="38" name="TextBox 37">
                <a:extLst>
                  <a:ext uri="{FF2B5EF4-FFF2-40B4-BE49-F238E27FC236}">
                    <a16:creationId xmlns:a16="http://schemas.microsoft.com/office/drawing/2014/main" id="{12F5088A-A91A-4B4D-8828-5CF15D072886}"/>
                  </a:ext>
                </a:extLst>
              </p:cNvPr>
              <p:cNvSpPr txBox="1"/>
              <p:nvPr/>
            </p:nvSpPr>
            <p:spPr>
              <a:xfrm>
                <a:off x="-116867" y="3653834"/>
                <a:ext cx="1544012" cy="769441"/>
              </a:xfrm>
              <a:prstGeom prst="rect">
                <a:avLst/>
              </a:prstGeom>
              <a:noFill/>
            </p:spPr>
            <p:txBody>
              <a:bodyPr wrap="none" rtlCol="0">
                <a:spAutoFit/>
              </a:bodyPr>
              <a:lstStyle/>
              <a:p>
                <a:pPr algn="ctr">
                  <a:buNone/>
                </a:pPr>
                <a:r>
                  <a:rPr lang="en-GB" sz="2000" dirty="0">
                    <a:solidFill>
                      <a:srgbClr val="585858"/>
                    </a:solidFill>
                  </a:rPr>
                  <a:t>5742 × 34.7</a:t>
                </a:r>
              </a:p>
              <a:p>
                <a:pPr algn="ctr">
                  <a:buNone/>
                </a:pPr>
                <a:r>
                  <a:rPr lang="en-GB" sz="2000" dirty="0">
                    <a:solidFill>
                      <a:srgbClr val="585858"/>
                    </a:solidFill>
                  </a:rPr>
                  <a:t>875.21</a:t>
                </a:r>
              </a:p>
            </p:txBody>
          </p:sp>
          <p:cxnSp>
            <p:nvCxnSpPr>
              <p:cNvPr id="39" name="Straight Connector 38">
                <a:extLst>
                  <a:ext uri="{FF2B5EF4-FFF2-40B4-BE49-F238E27FC236}">
                    <a16:creationId xmlns:a16="http://schemas.microsoft.com/office/drawing/2014/main" id="{222DAD56-80EB-4EBB-92C1-859EE8A824CD}"/>
                  </a:ext>
                </a:extLst>
              </p:cNvPr>
              <p:cNvCxnSpPr>
                <a:cxnSpLocks/>
              </p:cNvCxnSpPr>
              <p:nvPr/>
            </p:nvCxnSpPr>
            <p:spPr>
              <a:xfrm>
                <a:off x="-48142" y="4031839"/>
                <a:ext cx="1406562"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a:extLst>
              <a:ext uri="{FF2B5EF4-FFF2-40B4-BE49-F238E27FC236}">
                <a16:creationId xmlns:a16="http://schemas.microsoft.com/office/drawing/2014/main" id="{6E6D8C60-157C-499C-8A6C-5275308B3A58}"/>
              </a:ext>
            </a:extLst>
          </p:cNvPr>
          <p:cNvGrpSpPr/>
          <p:nvPr/>
        </p:nvGrpSpPr>
        <p:grpSpPr>
          <a:xfrm>
            <a:off x="675483" y="4540240"/>
            <a:ext cx="2368893" cy="779283"/>
            <a:chOff x="6751652" y="4423000"/>
            <a:chExt cx="2368893" cy="779283"/>
          </a:xfrm>
        </p:grpSpPr>
        <p:sp>
          <p:nvSpPr>
            <p:cNvPr id="41" name="TextBox 40">
              <a:extLst>
                <a:ext uri="{FF2B5EF4-FFF2-40B4-BE49-F238E27FC236}">
                  <a16:creationId xmlns:a16="http://schemas.microsoft.com/office/drawing/2014/main" id="{FBFD6945-80DF-4803-8436-34093F1A7147}"/>
                </a:ext>
              </a:extLst>
            </p:cNvPr>
            <p:cNvSpPr txBox="1"/>
            <p:nvPr/>
          </p:nvSpPr>
          <p:spPr>
            <a:xfrm>
              <a:off x="6751652" y="4423000"/>
              <a:ext cx="718458" cy="400110"/>
            </a:xfrm>
            <a:prstGeom prst="rect">
              <a:avLst/>
            </a:prstGeom>
            <a:noFill/>
          </p:spPr>
          <p:txBody>
            <a:bodyPr wrap="square">
              <a:spAutoFit/>
            </a:bodyPr>
            <a:lstStyle/>
            <a:p>
              <a:pPr>
                <a:buNone/>
              </a:pPr>
              <a:r>
                <a:rPr lang="en-GB" sz="2000" dirty="0">
                  <a:solidFill>
                    <a:srgbClr val="00628C"/>
                  </a:solidFill>
                  <a:latin typeface="+mn-lt"/>
                </a:rPr>
                <a:t>e) </a:t>
              </a:r>
            </a:p>
          </p:txBody>
        </p:sp>
        <p:sp>
          <p:nvSpPr>
            <p:cNvPr id="42" name="TextBox 41">
              <a:extLst>
                <a:ext uri="{FF2B5EF4-FFF2-40B4-BE49-F238E27FC236}">
                  <a16:creationId xmlns:a16="http://schemas.microsoft.com/office/drawing/2014/main" id="{2131D0B1-D3A4-458C-93DD-61BF3C535331}"/>
                </a:ext>
              </a:extLst>
            </p:cNvPr>
            <p:cNvSpPr txBox="1"/>
            <p:nvPr/>
          </p:nvSpPr>
          <p:spPr>
            <a:xfrm>
              <a:off x="7247917" y="4432842"/>
              <a:ext cx="1872628" cy="769441"/>
            </a:xfrm>
            <a:prstGeom prst="rect">
              <a:avLst/>
            </a:prstGeom>
            <a:noFill/>
          </p:spPr>
          <p:txBody>
            <a:bodyPr wrap="none" rtlCol="0">
              <a:spAutoFit/>
            </a:bodyPr>
            <a:lstStyle/>
            <a:p>
              <a:pPr algn="ctr">
                <a:buNone/>
              </a:pPr>
              <a:r>
                <a:rPr lang="en-GB" sz="2000" dirty="0"/>
                <a:t>9.6 + 16.51</a:t>
              </a:r>
            </a:p>
            <a:p>
              <a:pPr algn="ctr">
                <a:buNone/>
              </a:pPr>
              <a:r>
                <a:rPr lang="en-GB" sz="2000" dirty="0"/>
                <a:t>(7.51)</a:t>
              </a:r>
              <a:r>
                <a:rPr lang="en-GB" sz="2000" baseline="30000" dirty="0"/>
                <a:t>2</a:t>
              </a:r>
              <a:r>
                <a:rPr lang="en-GB" sz="2000" dirty="0"/>
                <a:t> – 3.997</a:t>
              </a:r>
            </a:p>
          </p:txBody>
        </p:sp>
        <p:cxnSp>
          <p:nvCxnSpPr>
            <p:cNvPr id="43" name="Straight Connector 42">
              <a:extLst>
                <a:ext uri="{FF2B5EF4-FFF2-40B4-BE49-F238E27FC236}">
                  <a16:creationId xmlns:a16="http://schemas.microsoft.com/office/drawing/2014/main" id="{9F759466-2686-4363-A2D9-AC7856055FC1}"/>
                </a:ext>
              </a:extLst>
            </p:cNvPr>
            <p:cNvCxnSpPr>
              <a:cxnSpLocks/>
            </p:cNvCxnSpPr>
            <p:nvPr/>
          </p:nvCxnSpPr>
          <p:spPr>
            <a:xfrm>
              <a:off x="7376476" y="4834062"/>
              <a:ext cx="1673292" cy="0"/>
            </a:xfrm>
            <a:prstGeom prst="line">
              <a:avLst/>
            </a:prstGeom>
            <a:ln w="19050">
              <a:solidFill>
                <a:srgbClr val="585858"/>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1983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to apply estimation to problems in a given context</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a:t>
            </a:r>
            <a:endParaRPr lang="en-GB" dirty="0"/>
          </a:p>
        </p:txBody>
      </p:sp>
      <p:pic>
        <p:nvPicPr>
          <p:cNvPr id="5" name="Picture 4">
            <a:extLst>
              <a:ext uri="{FF2B5EF4-FFF2-40B4-BE49-F238E27FC236}">
                <a16:creationId xmlns:a16="http://schemas.microsoft.com/office/drawing/2014/main" id="{9ED8D00F-7C3A-4C5A-A642-2942C624B7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81383" y="2284166"/>
            <a:ext cx="5829235" cy="1439063"/>
          </a:xfrm>
          <a:prstGeom prst="rect">
            <a:avLst/>
          </a:prstGeom>
          <a:noFill/>
          <a:ln>
            <a:noFill/>
          </a:ln>
        </p:spPr>
      </p:pic>
      <p:sp>
        <p:nvSpPr>
          <p:cNvPr id="7" name="Rectangle 6">
            <a:extLst>
              <a:ext uri="{FF2B5EF4-FFF2-40B4-BE49-F238E27FC236}">
                <a16:creationId xmlns:a16="http://schemas.microsoft.com/office/drawing/2014/main" id="{80DB7D20-ED53-4339-B8C0-7E694607FA2B}"/>
              </a:ext>
            </a:extLst>
          </p:cNvPr>
          <p:cNvSpPr>
            <a:spLocks noChangeArrowheads="1"/>
          </p:cNvSpPr>
          <p:nvPr/>
        </p:nvSpPr>
        <p:spPr bwMode="auto">
          <a:xfrm>
            <a:off x="2804613" y="1508585"/>
            <a:ext cx="658277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 rectangle has dimensions 145m by 18.4m.</a:t>
            </a:r>
            <a:endParaRPr kumimoji="0" lang="en-GB" altLang="en-US" sz="2400" b="0" u="none" strike="noStrike" cap="none" normalizeH="0" baseline="0" dirty="0">
              <a:ln>
                <a:noFill/>
              </a:ln>
              <a:solidFill>
                <a:srgbClr val="585858"/>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u="none" strike="noStrike" cap="none" normalizeH="0" baseline="0" dirty="0">
              <a:ln>
                <a:noFill/>
              </a:ln>
              <a:solidFill>
                <a:srgbClr val="585858"/>
              </a:solidFill>
              <a:effectLst/>
              <a:latin typeface="+mj-lt"/>
            </a:endParaRPr>
          </a:p>
        </p:txBody>
      </p:sp>
      <p:sp>
        <p:nvSpPr>
          <p:cNvPr id="9" name="Rectangle 8">
            <a:extLst>
              <a:ext uri="{FF2B5EF4-FFF2-40B4-BE49-F238E27FC236}">
                <a16:creationId xmlns:a16="http://schemas.microsoft.com/office/drawing/2014/main" id="{B0710B0C-40A3-4B71-9F70-3D48B1D179A3}"/>
              </a:ext>
            </a:extLst>
          </p:cNvPr>
          <p:cNvSpPr>
            <a:spLocks noChangeArrowheads="1"/>
          </p:cNvSpPr>
          <p:nvPr/>
        </p:nvSpPr>
        <p:spPr bwMode="auto">
          <a:xfrm>
            <a:off x="614781" y="4149080"/>
            <a:ext cx="1096243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Which calculation would give a suitable estimate for the area of this rectangle?</a:t>
            </a:r>
            <a:endParaRPr kumimoji="0" lang="en-GB" altLang="en-US" sz="2400" b="0" u="none" strike="noStrike" cap="none" normalizeH="0" baseline="0" dirty="0">
              <a:ln>
                <a:noFill/>
              </a:ln>
              <a:solidFill>
                <a:srgbClr val="585858"/>
              </a:solidFill>
              <a:effectLst/>
              <a:latin typeface="+mj-lt"/>
            </a:endParaRPr>
          </a:p>
          <a:p>
            <a:pPr marR="0" lvl="0" algn="ctr" defTabSz="914400" rtl="0" eaLnBrk="0" fontAlgn="base" latinLnBrk="0" hangingPunct="0">
              <a:lnSpc>
                <a:spcPct val="100000"/>
              </a:lnSpc>
              <a:spcBef>
                <a:spcPct val="0"/>
              </a:spcBef>
              <a:spcAft>
                <a:spcPts val="1200"/>
              </a:spcAft>
              <a:buClrTx/>
              <a:buSzTx/>
              <a:buNone/>
              <a:tabLst/>
            </a:pPr>
            <a:r>
              <a:rPr lang="en-GB" altLang="en-US" sz="2400" dirty="0">
                <a:solidFill>
                  <a:srgbClr val="00628C"/>
                </a:solidFill>
                <a:latin typeface="+mj-lt"/>
                <a:ea typeface="Calibri" panose="020F0502020204030204" pitchFamily="34" charset="0"/>
                <a:cs typeface="Times New Roman" panose="02020603050405020304" pitchFamily="18" charset="0"/>
              </a:rPr>
              <a:t>a) </a:t>
            </a:r>
            <a:r>
              <a:rPr lang="en-GB" altLang="en-US" sz="2400" dirty="0">
                <a:solidFill>
                  <a:srgbClr val="585858"/>
                </a:solidFill>
                <a:latin typeface="+mj-lt"/>
                <a:ea typeface="Calibri" panose="020F0502020204030204" pitchFamily="34" charset="0"/>
                <a:cs typeface="Times New Roman" panose="02020603050405020304" pitchFamily="18" charset="0"/>
              </a:rPr>
              <a:t>1</a:t>
            </a: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50 × 18 		</a:t>
            </a:r>
            <a:r>
              <a:rPr lang="en-GB" altLang="en-US" sz="2400" dirty="0">
                <a:solidFill>
                  <a:srgbClr val="00628C"/>
                </a:solidFill>
                <a:latin typeface="+mj-lt"/>
                <a:ea typeface="Calibri" panose="020F0502020204030204" pitchFamily="34" charset="0"/>
                <a:cs typeface="Times New Roman" panose="02020603050405020304" pitchFamily="18" charset="0"/>
              </a:rPr>
              <a:t>b) </a:t>
            </a: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150 × 20 		</a:t>
            </a:r>
            <a:r>
              <a:rPr kumimoji="0" lang="en-GB" altLang="en-US" sz="2400" b="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c) </a:t>
            </a: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100 × 20 	</a:t>
            </a:r>
            <a:r>
              <a:rPr kumimoji="0" lang="en-GB" altLang="en-US" sz="2400" b="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	d) </a:t>
            </a:r>
            <a:r>
              <a:rPr kumimoji="0" lang="en-GB" altLang="en-US" sz="24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18 × 145 </a:t>
            </a:r>
            <a:endParaRPr kumimoji="0" lang="en-GB" altLang="en-US" sz="2400" b="0" u="none" strike="noStrike" cap="none" normalizeH="0" baseline="0" dirty="0">
              <a:ln>
                <a:noFill/>
              </a:ln>
              <a:solidFill>
                <a:srgbClr val="585858"/>
              </a:solidFill>
              <a:effectLst/>
              <a:latin typeface="+mj-lt"/>
            </a:endParaRPr>
          </a:p>
        </p:txBody>
      </p:sp>
    </p:spTree>
    <p:extLst>
      <p:ext uri="{BB962C8B-B14F-4D97-AF65-F5344CB8AC3E}">
        <p14:creationId xmlns:p14="http://schemas.microsoft.com/office/powerpoint/2010/main" val="59935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As a department, how have you decided what you deem to be an appropriate level of accuracy when estimating? </a:t>
            </a:r>
          </a:p>
          <a:p>
            <a:pPr marL="360000" lvl="1" fontAlgn="auto">
              <a:lnSpc>
                <a:spcPct val="100000"/>
              </a:lnSpc>
              <a:spcBef>
                <a:spcPts val="0"/>
              </a:spcBef>
              <a:spcAft>
                <a:spcPts val="1200"/>
              </a:spcAft>
              <a:buClrTx/>
            </a:pPr>
            <a:r>
              <a:rPr lang="en-GB" sz="2400" dirty="0"/>
              <a:t>How do you communicate this with your students?</a:t>
            </a:r>
          </a:p>
          <a:p>
            <a:pPr marL="360000" lvl="1" fontAlgn="auto">
              <a:lnSpc>
                <a:spcPct val="100000"/>
              </a:lnSpc>
              <a:spcBef>
                <a:spcPts val="0"/>
              </a:spcBef>
              <a:spcAft>
                <a:spcPts val="1200"/>
              </a:spcAft>
              <a:buClrTx/>
            </a:pPr>
            <a:r>
              <a:rPr lang="en-GB" sz="2400" dirty="0"/>
              <a:t>What other contexts would your students find useful? </a:t>
            </a:r>
          </a:p>
          <a:p>
            <a:pPr marL="360000" lvl="1" fontAlgn="auto">
              <a:lnSpc>
                <a:spcPct val="100000"/>
              </a:lnSpc>
              <a:spcBef>
                <a:spcPts val="0"/>
              </a:spcBef>
              <a:spcAft>
                <a:spcPts val="1200"/>
              </a:spcAft>
              <a:buClrTx/>
            </a:pPr>
            <a:r>
              <a:rPr lang="en-GB" sz="2400" dirty="0"/>
              <a:t>How can you make connections to other areas of mathematics?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92175" y="1651310"/>
            <a:ext cx="6582772" cy="429797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884C904E-0ADD-428D-984C-25E492629375}"/>
              </a:ext>
            </a:extLst>
          </p:cNvPr>
          <p:cNvSpPr>
            <a:spLocks noGrp="1"/>
          </p:cNvSpPr>
          <p:nvPr>
            <p:ph type="title"/>
          </p:nvPr>
        </p:nvSpPr>
        <p:spPr>
          <a:xfrm>
            <a:off x="116849" y="443915"/>
            <a:ext cx="10593151" cy="426170"/>
          </a:xfrm>
        </p:spPr>
        <p:txBody>
          <a:bodyPr/>
          <a:lstStyle/>
          <a:p>
            <a:r>
              <a:rPr lang="en-GB" sz="2000" b="1" dirty="0"/>
              <a:t>Understand how to apply estimation to problems in a given context</a:t>
            </a:r>
          </a:p>
        </p:txBody>
      </p:sp>
      <p:sp>
        <p:nvSpPr>
          <p:cNvPr id="8" name="TextBox 7">
            <a:extLst>
              <a:ext uri="{FF2B5EF4-FFF2-40B4-BE49-F238E27FC236}">
                <a16:creationId xmlns:a16="http://schemas.microsoft.com/office/drawing/2014/main" id="{F983903C-B009-4447-A8BF-554C4FDF768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5</a:t>
            </a:r>
            <a:endParaRPr lang="en-GB" dirty="0"/>
          </a:p>
        </p:txBody>
      </p:sp>
      <p:pic>
        <p:nvPicPr>
          <p:cNvPr id="9" name="Picture 8">
            <a:extLst>
              <a:ext uri="{FF2B5EF4-FFF2-40B4-BE49-F238E27FC236}">
                <a16:creationId xmlns:a16="http://schemas.microsoft.com/office/drawing/2014/main" id="{CF8037CC-9F80-4AA6-A67B-467AD0F5EF3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68310" y="2361233"/>
            <a:ext cx="4891318" cy="1067768"/>
          </a:xfrm>
          <a:prstGeom prst="rect">
            <a:avLst/>
          </a:prstGeom>
          <a:noFill/>
          <a:ln>
            <a:noFill/>
          </a:ln>
        </p:spPr>
      </p:pic>
      <p:sp>
        <p:nvSpPr>
          <p:cNvPr id="10" name="Rectangle 9">
            <a:extLst>
              <a:ext uri="{FF2B5EF4-FFF2-40B4-BE49-F238E27FC236}">
                <a16:creationId xmlns:a16="http://schemas.microsoft.com/office/drawing/2014/main" id="{45395677-F815-45D3-8BDD-89458FE94ADA}"/>
              </a:ext>
            </a:extLst>
          </p:cNvPr>
          <p:cNvSpPr>
            <a:spLocks noChangeArrowheads="1"/>
          </p:cNvSpPr>
          <p:nvPr/>
        </p:nvSpPr>
        <p:spPr bwMode="auto">
          <a:xfrm>
            <a:off x="298214" y="1760365"/>
            <a:ext cx="65827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A rectangle has dimensions 145m by 18.4m.</a:t>
            </a:r>
            <a:endParaRPr kumimoji="0" lang="en-GB" altLang="en-US" sz="2000" b="0" u="none" strike="noStrike" cap="none" normalizeH="0" baseline="0" dirty="0">
              <a:ln>
                <a:noFill/>
              </a:ln>
              <a:solidFill>
                <a:srgbClr val="585858"/>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000" b="0" u="none" strike="noStrike" cap="none" normalizeH="0" baseline="0" dirty="0">
              <a:ln>
                <a:noFill/>
              </a:ln>
              <a:solidFill>
                <a:srgbClr val="585858"/>
              </a:solidFill>
              <a:effectLst/>
              <a:latin typeface="+mj-lt"/>
            </a:endParaRPr>
          </a:p>
        </p:txBody>
      </p:sp>
      <p:sp>
        <p:nvSpPr>
          <p:cNvPr id="11" name="Rectangle 10">
            <a:extLst>
              <a:ext uri="{FF2B5EF4-FFF2-40B4-BE49-F238E27FC236}">
                <a16:creationId xmlns:a16="http://schemas.microsoft.com/office/drawing/2014/main" id="{5CD4EC1A-0743-460D-AFF5-485237243D1C}"/>
              </a:ext>
            </a:extLst>
          </p:cNvPr>
          <p:cNvSpPr>
            <a:spLocks noChangeArrowheads="1"/>
          </p:cNvSpPr>
          <p:nvPr/>
        </p:nvSpPr>
        <p:spPr bwMode="auto">
          <a:xfrm>
            <a:off x="614781" y="3825914"/>
            <a:ext cx="591326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Which calculation would give a suitable estimate for the area of this rectangle?</a:t>
            </a:r>
            <a:endParaRPr lang="en-GB" altLang="en-US" sz="2000" dirty="0">
              <a:solidFill>
                <a:srgbClr val="585858"/>
              </a:solidFill>
              <a:latin typeface="+mj-lt"/>
            </a:endParaRPr>
          </a:p>
          <a:p>
            <a:pPr marR="0" lvl="0" algn="l" defTabSz="914400" rtl="0" eaLnBrk="0" fontAlgn="base" latinLnBrk="0" hangingPunct="0">
              <a:lnSpc>
                <a:spcPct val="100000"/>
              </a:lnSpc>
              <a:spcBef>
                <a:spcPct val="0"/>
              </a:spcBef>
              <a:spcAft>
                <a:spcPts val="1200"/>
              </a:spcAft>
              <a:buClrTx/>
              <a:buSzTx/>
              <a:buNone/>
              <a:tabLst/>
            </a:pPr>
            <a:r>
              <a:rPr lang="en-GB" altLang="en-US" sz="2000" dirty="0">
                <a:solidFill>
                  <a:srgbClr val="00628C"/>
                </a:solidFill>
                <a:latin typeface="+mj-lt"/>
                <a:ea typeface="Calibri" panose="020F0502020204030204" pitchFamily="34" charset="0"/>
                <a:cs typeface="Times New Roman" panose="02020603050405020304" pitchFamily="18" charset="0"/>
              </a:rPr>
              <a:t>a) </a:t>
            </a:r>
            <a:r>
              <a:rPr lang="en-GB" altLang="en-US" sz="2000" dirty="0">
                <a:solidFill>
                  <a:srgbClr val="585858"/>
                </a:solidFill>
                <a:latin typeface="+mj-lt"/>
                <a:ea typeface="Calibri" panose="020F0502020204030204" pitchFamily="34" charset="0"/>
                <a:cs typeface="Times New Roman" panose="02020603050405020304" pitchFamily="18" charset="0"/>
              </a:rPr>
              <a:t>1</a:t>
            </a: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50 × 18 		</a:t>
            </a:r>
            <a:r>
              <a:rPr lang="en-GB" altLang="en-US" sz="2000" dirty="0">
                <a:solidFill>
                  <a:srgbClr val="00628C"/>
                </a:solidFill>
                <a:latin typeface="+mj-lt"/>
                <a:ea typeface="Calibri" panose="020F0502020204030204" pitchFamily="34" charset="0"/>
                <a:cs typeface="Times New Roman" panose="02020603050405020304" pitchFamily="18" charset="0"/>
              </a:rPr>
              <a:t>b) </a:t>
            </a: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150 × 20 	</a:t>
            </a:r>
            <a:endParaRPr lang="en-GB" altLang="en-US" sz="2000" dirty="0">
              <a:solidFill>
                <a:srgbClr val="585858"/>
              </a:solidFill>
              <a:latin typeface="+mj-lt"/>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ts val="1200"/>
              </a:spcAft>
              <a:buClrTx/>
              <a:buSzTx/>
              <a:buNone/>
              <a:tabLst/>
            </a:pPr>
            <a:r>
              <a:rPr kumimoji="0" lang="en-GB" altLang="en-US" sz="2000" b="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c) </a:t>
            </a: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100 × 20 	</a:t>
            </a:r>
            <a:r>
              <a:rPr kumimoji="0" lang="en-GB" altLang="en-US" sz="2000" b="0" u="none" strike="noStrike" cap="none" normalizeH="0" baseline="0" dirty="0">
                <a:ln>
                  <a:noFill/>
                </a:ln>
                <a:solidFill>
                  <a:srgbClr val="00628C"/>
                </a:solidFill>
                <a:effectLst/>
                <a:latin typeface="+mj-lt"/>
                <a:ea typeface="Calibri" panose="020F0502020204030204" pitchFamily="34" charset="0"/>
                <a:cs typeface="Times New Roman" panose="02020603050405020304" pitchFamily="18" charset="0"/>
              </a:rPr>
              <a:t>	d) </a:t>
            </a:r>
            <a:r>
              <a:rPr kumimoji="0" lang="en-GB" altLang="en-US" sz="2000" b="0" u="none" strike="noStrike" cap="none" normalizeH="0" baseline="0" dirty="0">
                <a:ln>
                  <a:noFill/>
                </a:ln>
                <a:solidFill>
                  <a:srgbClr val="585858"/>
                </a:solidFill>
                <a:effectLst/>
                <a:latin typeface="+mj-lt"/>
                <a:ea typeface="Calibri" panose="020F0502020204030204" pitchFamily="34" charset="0"/>
                <a:cs typeface="Times New Roman" panose="02020603050405020304" pitchFamily="18" charset="0"/>
              </a:rPr>
              <a:t>18 × 145 </a:t>
            </a:r>
            <a:endParaRPr kumimoji="0" lang="en-GB" altLang="en-US" sz="2000" b="0" u="none" strike="noStrike" cap="none" normalizeH="0" baseline="0" dirty="0">
              <a:ln>
                <a:noFill/>
              </a:ln>
              <a:solidFill>
                <a:srgbClr val="585858"/>
              </a:solidFill>
              <a:effectLst/>
              <a:latin typeface="+mj-lt"/>
            </a:endParaRPr>
          </a:p>
        </p:txBody>
      </p:sp>
    </p:spTree>
    <p:custDataLst>
      <p:tags r:id="rId1"/>
    </p:custDataLst>
    <p:extLst>
      <p:ext uri="{BB962C8B-B14F-4D97-AF65-F5344CB8AC3E}">
        <p14:creationId xmlns:p14="http://schemas.microsoft.com/office/powerpoint/2010/main" val="52557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to apply estimation to problems in a given context</a:t>
            </a:r>
          </a:p>
        </p:txBody>
      </p:sp>
      <p:sp>
        <p:nvSpPr>
          <p:cNvPr id="6" name="TextBox 5">
            <a:extLst>
              <a:ext uri="{FF2B5EF4-FFF2-40B4-BE49-F238E27FC236}">
                <a16:creationId xmlns:a16="http://schemas.microsoft.com/office/drawing/2014/main" id="{2B57B72E-B50F-42D2-AB99-91A92106BB09}"/>
              </a:ext>
            </a:extLst>
          </p:cNvPr>
          <p:cNvSpPr txBox="1"/>
          <p:nvPr/>
        </p:nvSpPr>
        <p:spPr>
          <a:xfrm>
            <a:off x="149658" y="106812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C2EAF20A-AE0E-4E47-927E-FCC86547A22B}"/>
              </a:ext>
            </a:extLst>
          </p:cNvPr>
          <p:cNvSpPr txBox="1"/>
          <p:nvPr/>
        </p:nvSpPr>
        <p:spPr>
          <a:xfrm>
            <a:off x="719414" y="2996952"/>
            <a:ext cx="10753171" cy="2092881"/>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Estimate the amount of money the school will take if the show is sold out.</a:t>
            </a:r>
          </a:p>
          <a:p>
            <a:pPr marL="342900" lvl="0" indent="-342900">
              <a:spcBef>
                <a:spcPts val="400"/>
              </a:spcBef>
              <a:spcAft>
                <a:spcPts val="4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Calculate the amount of money the school will take if the show is sold out.</a:t>
            </a:r>
          </a:p>
          <a:p>
            <a:pPr marL="342900" lvl="0" indent="-342900">
              <a:spcBef>
                <a:spcPts val="400"/>
              </a:spcBef>
              <a:spcAft>
                <a:spcPts val="4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Compare your answers to parts a) and b) above. Explain why they are different.</a:t>
            </a:r>
          </a:p>
          <a:p>
            <a:pPr marL="342900" lvl="0" indent="-342900">
              <a:spcBef>
                <a:spcPts val="400"/>
              </a:spcBef>
              <a:spcAft>
                <a:spcPts val="400"/>
              </a:spcAft>
              <a:buFont typeface="+mj-lt"/>
              <a:buAutoNum type="alphaLcParenR"/>
            </a:pPr>
            <a:r>
              <a:rPr lang="en-GB" sz="2200" dirty="0">
                <a:solidFill>
                  <a:srgbClr val="585858"/>
                </a:solidFill>
                <a:effectLst/>
                <a:latin typeface="+mj-lt"/>
                <a:ea typeface="Calibri" panose="020F0502020204030204" pitchFamily="34" charset="0"/>
                <a:cs typeface="Times New Roman" panose="02020603050405020304" pitchFamily="18" charset="0"/>
              </a:rPr>
              <a:t>Olivia calculates the total income for the school as £583</a:t>
            </a:r>
            <a:r>
              <a:rPr lang="en-GB" sz="2200" baseline="30000" dirty="0">
                <a:solidFill>
                  <a:srgbClr val="585858"/>
                </a:solidFill>
                <a:effectLst/>
                <a:latin typeface="+mj-lt"/>
                <a:ea typeface="Calibri" panose="020F0502020204030204" pitchFamily="34" charset="0"/>
                <a:cs typeface="Times New Roman" panose="02020603050405020304" pitchFamily="18" charset="0"/>
              </a:rPr>
              <a:t> </a:t>
            </a:r>
            <a:r>
              <a:rPr lang="en-GB" sz="2200" dirty="0">
                <a:solidFill>
                  <a:srgbClr val="585858"/>
                </a:solidFill>
                <a:effectLst/>
                <a:latin typeface="+mj-lt"/>
                <a:ea typeface="Calibri" panose="020F0502020204030204" pitchFamily="34" charset="0"/>
                <a:cs typeface="Times New Roman" panose="02020603050405020304" pitchFamily="18" charset="0"/>
              </a:rPr>
              <a:t>200. Explain how Olivia could use estimation to help check her answer.</a:t>
            </a:r>
          </a:p>
        </p:txBody>
      </p:sp>
      <p:sp>
        <p:nvSpPr>
          <p:cNvPr id="7" name="TextBox 6">
            <a:extLst>
              <a:ext uri="{FF2B5EF4-FFF2-40B4-BE49-F238E27FC236}">
                <a16:creationId xmlns:a16="http://schemas.microsoft.com/office/drawing/2014/main" id="{78F803A0-1BF1-4657-BE6C-5DE322063003}"/>
              </a:ext>
            </a:extLst>
          </p:cNvPr>
          <p:cNvSpPr txBox="1"/>
          <p:nvPr/>
        </p:nvSpPr>
        <p:spPr>
          <a:xfrm>
            <a:off x="371363" y="1700808"/>
            <a:ext cx="11449272" cy="954107"/>
          </a:xfrm>
          <a:prstGeom prst="rect">
            <a:avLst/>
          </a:prstGeom>
          <a:noFill/>
        </p:spPr>
        <p:txBody>
          <a:bodyPr wrap="square">
            <a:spAutoFit/>
          </a:bodyPr>
          <a:lstStyle/>
          <a:p>
            <a:pPr algn="ctr">
              <a:spcBef>
                <a:spcPts val="400"/>
              </a:spcBef>
              <a:spcAft>
                <a:spcPts val="400"/>
              </a:spcAft>
              <a:buNone/>
            </a:pPr>
            <a:r>
              <a:rPr lang="en-GB" sz="2800" dirty="0">
                <a:solidFill>
                  <a:srgbClr val="585858"/>
                </a:solidFill>
                <a:effectLst/>
                <a:latin typeface="+mj-lt"/>
                <a:ea typeface="Calibri" panose="020F0502020204030204" pitchFamily="34" charset="0"/>
                <a:cs typeface="Times New Roman" panose="02020603050405020304" pitchFamily="18" charset="0"/>
              </a:rPr>
              <a:t>A school puts on a show and charges £4.50 per seat. The school hall has capacity for 27 rows of chairs with 48 chairs in each row.</a:t>
            </a:r>
          </a:p>
        </p:txBody>
      </p:sp>
    </p:spTree>
    <p:extLst>
      <p:ext uri="{BB962C8B-B14F-4D97-AF65-F5344CB8AC3E}">
        <p14:creationId xmlns:p14="http://schemas.microsoft.com/office/powerpoint/2010/main" val="255724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different estimates might your students come up with for part a? Why?</a:t>
            </a:r>
          </a:p>
          <a:p>
            <a:pPr marL="360000" lvl="1" fontAlgn="auto">
              <a:lnSpc>
                <a:spcPct val="100000"/>
              </a:lnSpc>
              <a:spcBef>
                <a:spcPts val="0"/>
              </a:spcBef>
              <a:spcAft>
                <a:spcPts val="1200"/>
              </a:spcAft>
              <a:buClrTx/>
            </a:pPr>
            <a:r>
              <a:rPr lang="en-GB" sz="2400" dirty="0"/>
              <a:t>This example may lead to discussions related to future work on underestimates and overestimates. What questions might you ask to prepare the ground for this?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40587" y="1736654"/>
            <a:ext cx="6480720" cy="436389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2434F06-CC03-45C5-9D68-07C356317C39}"/>
              </a:ext>
            </a:extLst>
          </p:cNvPr>
          <p:cNvSpPr>
            <a:spLocks noGrp="1"/>
          </p:cNvSpPr>
          <p:nvPr>
            <p:ph type="title"/>
          </p:nvPr>
        </p:nvSpPr>
        <p:spPr>
          <a:xfrm>
            <a:off x="116849" y="443915"/>
            <a:ext cx="10593151" cy="426170"/>
          </a:xfrm>
        </p:spPr>
        <p:txBody>
          <a:bodyPr/>
          <a:lstStyle/>
          <a:p>
            <a:r>
              <a:rPr lang="en-GB" sz="2000" b="1" dirty="0"/>
              <a:t>Understand how to apply estimation to problems in a given context</a:t>
            </a:r>
          </a:p>
        </p:txBody>
      </p:sp>
      <p:sp>
        <p:nvSpPr>
          <p:cNvPr id="8" name="TextBox 7">
            <a:extLst>
              <a:ext uri="{FF2B5EF4-FFF2-40B4-BE49-F238E27FC236}">
                <a16:creationId xmlns:a16="http://schemas.microsoft.com/office/drawing/2014/main" id="{A62FC658-D329-4119-BB99-AAE216CE79D0}"/>
              </a:ext>
            </a:extLst>
          </p:cNvPr>
          <p:cNvSpPr txBox="1"/>
          <p:nvPr/>
        </p:nvSpPr>
        <p:spPr>
          <a:xfrm>
            <a:off x="116849" y="107253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9" name="TextBox 8">
            <a:extLst>
              <a:ext uri="{FF2B5EF4-FFF2-40B4-BE49-F238E27FC236}">
                <a16:creationId xmlns:a16="http://schemas.microsoft.com/office/drawing/2014/main" id="{116C9EDB-B8E3-417E-9EE2-C1F95AA67258}"/>
              </a:ext>
            </a:extLst>
          </p:cNvPr>
          <p:cNvSpPr txBox="1"/>
          <p:nvPr/>
        </p:nvSpPr>
        <p:spPr>
          <a:xfrm>
            <a:off x="719414" y="2996952"/>
            <a:ext cx="5952649" cy="2893100"/>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Estimate the amount of money the school will take if the show is sold out.</a:t>
            </a:r>
          </a:p>
          <a:p>
            <a:pPr marL="342900" lvl="0" indent="-342900">
              <a:spcBef>
                <a:spcPts val="400"/>
              </a:spcBef>
              <a:spcAft>
                <a:spcPts val="4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Calculate the amount of money the school will take if the show is sold out.</a:t>
            </a:r>
          </a:p>
          <a:p>
            <a:pPr marL="342900" lvl="0" indent="-342900">
              <a:spcBef>
                <a:spcPts val="400"/>
              </a:spcBef>
              <a:spcAft>
                <a:spcPts val="4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Compare your answers to parts a) and b) above. Explain why they are different.</a:t>
            </a:r>
          </a:p>
          <a:p>
            <a:pPr marL="342900" lvl="0" indent="-342900">
              <a:spcBef>
                <a:spcPts val="400"/>
              </a:spcBef>
              <a:spcAft>
                <a:spcPts val="400"/>
              </a:spcAft>
              <a:buFont typeface="+mj-lt"/>
              <a:buAutoNum type="alphaLcParenR"/>
            </a:pPr>
            <a:r>
              <a:rPr lang="en-GB" sz="1800" dirty="0">
                <a:solidFill>
                  <a:srgbClr val="585858"/>
                </a:solidFill>
                <a:effectLst/>
                <a:latin typeface="+mj-lt"/>
                <a:ea typeface="Calibri" panose="020F0502020204030204" pitchFamily="34" charset="0"/>
                <a:cs typeface="Times New Roman" panose="02020603050405020304" pitchFamily="18" charset="0"/>
              </a:rPr>
              <a:t>Olivia calculates the total income for the school as £583</a:t>
            </a:r>
            <a:r>
              <a:rPr lang="en-GB" sz="1800" baseline="30000" dirty="0">
                <a:solidFill>
                  <a:srgbClr val="585858"/>
                </a:solidFill>
                <a:effectLst/>
                <a:latin typeface="+mj-lt"/>
                <a:ea typeface="Calibri" panose="020F0502020204030204" pitchFamily="34" charset="0"/>
                <a:cs typeface="Times New Roman" panose="02020603050405020304" pitchFamily="18" charset="0"/>
              </a:rPr>
              <a:t> </a:t>
            </a:r>
            <a:r>
              <a:rPr lang="en-GB" sz="1800" dirty="0">
                <a:solidFill>
                  <a:srgbClr val="585858"/>
                </a:solidFill>
                <a:effectLst/>
                <a:latin typeface="+mj-lt"/>
                <a:ea typeface="Calibri" panose="020F0502020204030204" pitchFamily="34" charset="0"/>
                <a:cs typeface="Times New Roman" panose="02020603050405020304" pitchFamily="18" charset="0"/>
              </a:rPr>
              <a:t>200. Explain how Olivia could use estimation to help check her answer.</a:t>
            </a:r>
          </a:p>
        </p:txBody>
      </p:sp>
      <p:sp>
        <p:nvSpPr>
          <p:cNvPr id="10" name="TextBox 9">
            <a:extLst>
              <a:ext uri="{FF2B5EF4-FFF2-40B4-BE49-F238E27FC236}">
                <a16:creationId xmlns:a16="http://schemas.microsoft.com/office/drawing/2014/main" id="{8996C1DC-A24E-4DAE-8AFE-8A8AD3B636B1}"/>
              </a:ext>
            </a:extLst>
          </p:cNvPr>
          <p:cNvSpPr txBox="1"/>
          <p:nvPr/>
        </p:nvSpPr>
        <p:spPr>
          <a:xfrm>
            <a:off x="371363" y="1802413"/>
            <a:ext cx="6480720" cy="1015663"/>
          </a:xfrm>
          <a:prstGeom prst="rect">
            <a:avLst/>
          </a:prstGeom>
          <a:noFill/>
        </p:spPr>
        <p:txBody>
          <a:bodyPr wrap="square">
            <a:spAutoFit/>
          </a:bodyPr>
          <a:lstStyle/>
          <a:p>
            <a:pPr algn="ctr">
              <a:spcBef>
                <a:spcPts val="400"/>
              </a:spcBef>
              <a:spcAft>
                <a:spcPts val="400"/>
              </a:spcAft>
              <a:buNone/>
            </a:pPr>
            <a:r>
              <a:rPr lang="en-GB" sz="2000" dirty="0">
                <a:solidFill>
                  <a:srgbClr val="585858"/>
                </a:solidFill>
                <a:effectLst/>
                <a:latin typeface="+mj-lt"/>
                <a:ea typeface="Calibri" panose="020F0502020204030204" pitchFamily="34" charset="0"/>
                <a:cs typeface="Times New Roman" panose="02020603050405020304" pitchFamily="18" charset="0"/>
              </a:rPr>
              <a:t>A school puts on a show and charges £4.50 per seat. The school hall has capacity for 27 rows of chairs with 48 chairs in each row.</a:t>
            </a:r>
          </a:p>
        </p:txBody>
      </p:sp>
    </p:spTree>
    <p:custDataLst>
      <p:tags r:id="rId1"/>
    </p:custDataLst>
    <p:extLst>
      <p:ext uri="{BB962C8B-B14F-4D97-AF65-F5344CB8AC3E}">
        <p14:creationId xmlns:p14="http://schemas.microsoft.com/office/powerpoint/2010/main" val="298548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how to use and apply estimation in problem-solving situations</a:t>
            </a:r>
          </a:p>
        </p:txBody>
      </p:sp>
      <p:sp>
        <p:nvSpPr>
          <p:cNvPr id="6" name="TextBox 5">
            <a:extLst>
              <a:ext uri="{FF2B5EF4-FFF2-40B4-BE49-F238E27FC236}">
                <a16:creationId xmlns:a16="http://schemas.microsoft.com/office/drawing/2014/main" id="{2B57B72E-B50F-42D2-AB99-91A92106BB09}"/>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712CA854-27A4-4883-B1AE-3834D406EAC2}"/>
              </a:ext>
            </a:extLst>
          </p:cNvPr>
          <p:cNvSpPr txBox="1"/>
          <p:nvPr/>
        </p:nvSpPr>
        <p:spPr>
          <a:xfrm>
            <a:off x="1103586" y="1911203"/>
            <a:ext cx="9984827" cy="954107"/>
          </a:xfrm>
          <a:prstGeom prst="rect">
            <a:avLst/>
          </a:prstGeom>
          <a:noFill/>
        </p:spPr>
        <p:txBody>
          <a:bodyPr wrap="square">
            <a:spAutoFit/>
          </a:bodyPr>
          <a:lstStyle/>
          <a:p>
            <a:pPr algn="ctr">
              <a:buNone/>
            </a:pPr>
            <a:r>
              <a:rPr lang="en-GB" sz="2800" dirty="0">
                <a:solidFill>
                  <a:srgbClr val="585858"/>
                </a:solidFill>
                <a:latin typeface="+mj-lt"/>
              </a:rPr>
              <a:t>Use the digits 1–9 once only to create a calculation that would produce the following estimate:</a:t>
            </a:r>
          </a:p>
        </p:txBody>
      </p:sp>
      <mc:AlternateContent xmlns:mc="http://schemas.openxmlformats.org/markup-compatibility/2006" xmlns:a14="http://schemas.microsoft.com/office/drawing/2010/main">
        <mc:Choice Requires="a14">
          <p:graphicFrame>
            <p:nvGraphicFramePr>
              <p:cNvPr id="7" name="Table 10">
                <a:extLst>
                  <a:ext uri="{FF2B5EF4-FFF2-40B4-BE49-F238E27FC236}">
                    <a16:creationId xmlns:a16="http://schemas.microsoft.com/office/drawing/2014/main" id="{381243BA-2157-4E25-B25B-059D727EF0CE}"/>
                  </a:ext>
                </a:extLst>
              </p:cNvPr>
              <p:cNvGraphicFramePr>
                <a:graphicFrameLocks noGrp="1"/>
              </p:cNvGraphicFramePr>
              <p:nvPr>
                <p:extLst>
                  <p:ext uri="{D42A27DB-BD31-4B8C-83A1-F6EECF244321}">
                    <p14:modId xmlns:p14="http://schemas.microsoft.com/office/powerpoint/2010/main" val="3419493582"/>
                  </p:ext>
                </p:extLst>
              </p:nvPr>
            </p:nvGraphicFramePr>
            <p:xfrm>
              <a:off x="2802000" y="3284984"/>
              <a:ext cx="6588000" cy="1712542"/>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119076912"/>
                        </a:ext>
                      </a:extLst>
                    </a:gridCol>
                    <a:gridCol w="208280">
                      <a:extLst>
                        <a:ext uri="{9D8B030D-6E8A-4147-A177-3AD203B41FA5}">
                          <a16:colId xmlns:a16="http://schemas.microsoft.com/office/drawing/2014/main" val="1741107710"/>
                        </a:ext>
                      </a:extLst>
                    </a:gridCol>
                    <a:gridCol w="799720">
                      <a:extLst>
                        <a:ext uri="{9D8B030D-6E8A-4147-A177-3AD203B41FA5}">
                          <a16:colId xmlns:a16="http://schemas.microsoft.com/office/drawing/2014/main" val="3101998960"/>
                        </a:ext>
                      </a:extLst>
                    </a:gridCol>
                    <a:gridCol w="396000">
                      <a:extLst>
                        <a:ext uri="{9D8B030D-6E8A-4147-A177-3AD203B41FA5}">
                          <a16:colId xmlns:a16="http://schemas.microsoft.com/office/drawing/2014/main" val="311680277"/>
                        </a:ext>
                      </a:extLst>
                    </a:gridCol>
                    <a:gridCol w="792000">
                      <a:extLst>
                        <a:ext uri="{9D8B030D-6E8A-4147-A177-3AD203B41FA5}">
                          <a16:colId xmlns:a16="http://schemas.microsoft.com/office/drawing/2014/main" val="2013702794"/>
                        </a:ext>
                      </a:extLst>
                    </a:gridCol>
                    <a:gridCol w="216000">
                      <a:extLst>
                        <a:ext uri="{9D8B030D-6E8A-4147-A177-3AD203B41FA5}">
                          <a16:colId xmlns:a16="http://schemas.microsoft.com/office/drawing/2014/main" val="4139176602"/>
                        </a:ext>
                      </a:extLst>
                    </a:gridCol>
                    <a:gridCol w="792000">
                      <a:extLst>
                        <a:ext uri="{9D8B030D-6E8A-4147-A177-3AD203B41FA5}">
                          <a16:colId xmlns:a16="http://schemas.microsoft.com/office/drawing/2014/main" val="573240108"/>
                        </a:ext>
                      </a:extLst>
                    </a:gridCol>
                    <a:gridCol w="216000">
                      <a:extLst>
                        <a:ext uri="{9D8B030D-6E8A-4147-A177-3AD203B41FA5}">
                          <a16:colId xmlns:a16="http://schemas.microsoft.com/office/drawing/2014/main" val="2859103787"/>
                        </a:ext>
                      </a:extLst>
                    </a:gridCol>
                    <a:gridCol w="792000">
                      <a:extLst>
                        <a:ext uri="{9D8B030D-6E8A-4147-A177-3AD203B41FA5}">
                          <a16:colId xmlns:a16="http://schemas.microsoft.com/office/drawing/2014/main" val="634896507"/>
                        </a:ext>
                      </a:extLst>
                    </a:gridCol>
                    <a:gridCol w="475988">
                      <a:extLst>
                        <a:ext uri="{9D8B030D-6E8A-4147-A177-3AD203B41FA5}">
                          <a16:colId xmlns:a16="http://schemas.microsoft.com/office/drawing/2014/main" val="1708335181"/>
                        </a:ext>
                      </a:extLst>
                    </a:gridCol>
                    <a:gridCol w="704194">
                      <a:extLst>
                        <a:ext uri="{9D8B030D-6E8A-4147-A177-3AD203B41FA5}">
                          <a16:colId xmlns:a16="http://schemas.microsoft.com/office/drawing/2014/main" val="2320645892"/>
                        </a:ext>
                      </a:extLst>
                    </a:gridCol>
                    <a:gridCol w="403818">
                      <a:extLst>
                        <a:ext uri="{9D8B030D-6E8A-4147-A177-3AD203B41FA5}">
                          <a16:colId xmlns:a16="http://schemas.microsoft.com/office/drawing/2014/main" val="581163536"/>
                        </a:ext>
                      </a:extLst>
                    </a:gridCol>
                  </a:tblGrid>
                  <a:tr h="334811">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dirty="0">
                              <a:solidFill>
                                <a:srgbClr val="585858"/>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dirty="0">
                              <a:solidFill>
                                <a:srgbClr val="585858"/>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1596273"/>
                      </a:ext>
                    </a:extLst>
                  </a:tr>
                  <a:tr h="0">
                    <a:tc vMerge="1">
                      <a:txBody>
                        <a:bodyPr/>
                        <a:lstStyle/>
                        <a:p>
                          <a:pPr algn="ctr"/>
                          <a:endParaRPr lang="en-GB" dirty="0"/>
                        </a:p>
                      </a:txBody>
                      <a:tcPr anchor="ct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vMerge="1">
                      <a:txBody>
                        <a:bodyPr/>
                        <a:lstStyle/>
                        <a:p>
                          <a:pPr algn="ctr"/>
                          <a:r>
                            <a:rPr lang="en-GB"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rowSpan="6">
                      <a:txBody>
                        <a:bodyPr/>
                        <a:lstStyle/>
                        <a:p>
                          <a:pPr algn="ctr"/>
                          <a14:m>
                            <m:oMathPara xmlns:m="http://schemas.openxmlformats.org/officeDocument/2006/math">
                              <m:oMathParaPr>
                                <m:jc m:val="right"/>
                              </m:oMathParaPr>
                              <m:oMath xmlns:m="http://schemas.openxmlformats.org/officeDocument/2006/math">
                                <m:r>
                                  <a:rPr lang="en-GB" sz="3600" i="1" smtClean="0">
                                    <a:solidFill>
                                      <a:srgbClr val="585858"/>
                                    </a:solidFill>
                                    <a:latin typeface="Cambria Math" panose="02040503050406030204" pitchFamily="18" charset="0"/>
                                    <a:ea typeface="Cambria Math" panose="02040503050406030204" pitchFamily="18" charset="0"/>
                                  </a:rPr>
                                  <m:t>≈</m:t>
                                </m:r>
                              </m:oMath>
                            </m:oMathPara>
                          </a14:m>
                          <a:endParaRPr lang="en-GB" sz="3600" dirty="0">
                            <a:solidFill>
                              <a:srgbClr val="585858"/>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algn="l"/>
                          <a:r>
                            <a:rPr lang="en-GB" sz="3600" dirty="0">
                              <a:solidFill>
                                <a:srgbClr val="585858"/>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0432640"/>
                      </a:ext>
                    </a:extLst>
                  </a:tr>
                  <a:tr h="2278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4">
                      <a:txBody>
                        <a:bodyPr/>
                        <a:lstStyle/>
                        <a:p>
                          <a:pPr algn="ctr"/>
                          <a:endParaRPr lang="en-GB"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2000079286"/>
                      </a:ext>
                    </a:extLst>
                  </a:tr>
                  <a:tr h="0">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tc>
                    <a:tc vMerge="1">
                      <a:txBody>
                        <a:bodyPr/>
                        <a:lstStyle/>
                        <a:p>
                          <a:pPr algn="l"/>
                          <a:endParaRPr lang="en-GB" sz="100" dirty="0"/>
                        </a:p>
                      </a:txBody>
                      <a:tcPr anchor="ctr"/>
                    </a:tc>
                    <a:extLst>
                      <a:ext uri="{0D108BD9-81ED-4DB2-BD59-A6C34878D82A}">
                        <a16:rowId xmlns:a16="http://schemas.microsoft.com/office/drawing/2014/main" val="1956397661"/>
                      </a:ext>
                    </a:extLst>
                  </a:tr>
                  <a:tr h="0">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tc>
                    <a:tc vMerge="1">
                      <a:txBody>
                        <a:bodyPr/>
                        <a:lstStyle/>
                        <a:p>
                          <a:pPr algn="l"/>
                          <a:endParaRPr lang="en-GB" sz="100" dirty="0"/>
                        </a:p>
                      </a:txBody>
                      <a:tcPr anchor="ctr"/>
                    </a:tc>
                    <a:extLst>
                      <a:ext uri="{0D108BD9-81ED-4DB2-BD59-A6C34878D82A}">
                        <a16:rowId xmlns:a16="http://schemas.microsoft.com/office/drawing/2014/main" val="2628182801"/>
                      </a:ext>
                    </a:extLst>
                  </a:tr>
                  <a:tr h="241172">
                    <a:tc rowSpan="3">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GB"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dirty="0">
                              <a:solidFill>
                                <a:srgbClr val="585858"/>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tc>
                    <a:tc vMerge="1">
                      <a:txBody>
                        <a:bodyPr/>
                        <a:lstStyle/>
                        <a:p>
                          <a:pPr algn="l"/>
                          <a:endParaRPr lang="en-GB" dirty="0"/>
                        </a:p>
                      </a:txBody>
                      <a:tcPr anchor="ctr"/>
                    </a:tc>
                    <a:extLst>
                      <a:ext uri="{0D108BD9-81ED-4DB2-BD59-A6C34878D82A}">
                        <a16:rowId xmlns:a16="http://schemas.microsoft.com/office/drawing/2014/main" val="2224420661"/>
                      </a:ext>
                    </a:extLst>
                  </a:tr>
                  <a:tr h="14041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228905368"/>
                      </a:ext>
                    </a:extLst>
                  </a:tr>
                  <a:tr h="334811">
                    <a:tc vMerge="1">
                      <a:txBody>
                        <a:bodyPr/>
                        <a:lstStyle/>
                        <a:p>
                          <a:pPr algn="ctr"/>
                          <a:endParaRPr lang="en-GB" dirty="0"/>
                        </a:p>
                      </a:txBody>
                      <a:tcPr anchor="ctr"/>
                    </a:tc>
                    <a:tc>
                      <a:txBody>
                        <a:bodyPr/>
                        <a:lstStyle/>
                        <a:p>
                          <a:pPr algn="ctr"/>
                          <a:endParaRPr lang="en-GB"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vMerge="1">
                      <a:txBody>
                        <a:bodyPr/>
                        <a:lstStyle/>
                        <a:p>
                          <a:pPr algn="ctr"/>
                          <a:r>
                            <a:rPr lang="en-GB" sz="3600" dirty="0">
                              <a:solidFill>
                                <a:srgbClr val="00808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697605"/>
                      </a:ext>
                    </a:extLst>
                  </a:tr>
                </a:tbl>
              </a:graphicData>
            </a:graphic>
          </p:graphicFrame>
        </mc:Choice>
        <mc:Fallback xmlns="">
          <p:graphicFrame>
            <p:nvGraphicFramePr>
              <p:cNvPr id="7" name="Table 10">
                <a:extLst>
                  <a:ext uri="{FF2B5EF4-FFF2-40B4-BE49-F238E27FC236}">
                    <a16:creationId xmlns:a16="http://schemas.microsoft.com/office/drawing/2014/main" id="{381243BA-2157-4E25-B25B-059D727EF0CE}"/>
                  </a:ext>
                </a:extLst>
              </p:cNvPr>
              <p:cNvGraphicFramePr>
                <a:graphicFrameLocks noGrp="1"/>
              </p:cNvGraphicFramePr>
              <p:nvPr>
                <p:extLst>
                  <p:ext uri="{D42A27DB-BD31-4B8C-83A1-F6EECF244321}">
                    <p14:modId xmlns:p14="http://schemas.microsoft.com/office/powerpoint/2010/main" val="3419493582"/>
                  </p:ext>
                </p:extLst>
              </p:nvPr>
            </p:nvGraphicFramePr>
            <p:xfrm>
              <a:off x="2802000" y="3284984"/>
              <a:ext cx="6588000" cy="1712542"/>
            </p:xfrm>
            <a:graphic>
              <a:graphicData uri="http://schemas.openxmlformats.org/drawingml/2006/table">
                <a:tbl>
                  <a:tblPr firstRow="1" bandRow="1">
                    <a:tableStyleId>{5940675A-B579-460E-94D1-54222C63F5DA}</a:tableStyleId>
                  </a:tblPr>
                  <a:tblGrid>
                    <a:gridCol w="792000">
                      <a:extLst>
                        <a:ext uri="{9D8B030D-6E8A-4147-A177-3AD203B41FA5}">
                          <a16:colId xmlns:a16="http://schemas.microsoft.com/office/drawing/2014/main" val="3119076912"/>
                        </a:ext>
                      </a:extLst>
                    </a:gridCol>
                    <a:gridCol w="208280">
                      <a:extLst>
                        <a:ext uri="{9D8B030D-6E8A-4147-A177-3AD203B41FA5}">
                          <a16:colId xmlns:a16="http://schemas.microsoft.com/office/drawing/2014/main" val="1741107710"/>
                        </a:ext>
                      </a:extLst>
                    </a:gridCol>
                    <a:gridCol w="799720">
                      <a:extLst>
                        <a:ext uri="{9D8B030D-6E8A-4147-A177-3AD203B41FA5}">
                          <a16:colId xmlns:a16="http://schemas.microsoft.com/office/drawing/2014/main" val="3101998960"/>
                        </a:ext>
                      </a:extLst>
                    </a:gridCol>
                    <a:gridCol w="396000">
                      <a:extLst>
                        <a:ext uri="{9D8B030D-6E8A-4147-A177-3AD203B41FA5}">
                          <a16:colId xmlns:a16="http://schemas.microsoft.com/office/drawing/2014/main" val="311680277"/>
                        </a:ext>
                      </a:extLst>
                    </a:gridCol>
                    <a:gridCol w="792000">
                      <a:extLst>
                        <a:ext uri="{9D8B030D-6E8A-4147-A177-3AD203B41FA5}">
                          <a16:colId xmlns:a16="http://schemas.microsoft.com/office/drawing/2014/main" val="2013702794"/>
                        </a:ext>
                      </a:extLst>
                    </a:gridCol>
                    <a:gridCol w="216000">
                      <a:extLst>
                        <a:ext uri="{9D8B030D-6E8A-4147-A177-3AD203B41FA5}">
                          <a16:colId xmlns:a16="http://schemas.microsoft.com/office/drawing/2014/main" val="4139176602"/>
                        </a:ext>
                      </a:extLst>
                    </a:gridCol>
                    <a:gridCol w="792000">
                      <a:extLst>
                        <a:ext uri="{9D8B030D-6E8A-4147-A177-3AD203B41FA5}">
                          <a16:colId xmlns:a16="http://schemas.microsoft.com/office/drawing/2014/main" val="573240108"/>
                        </a:ext>
                      </a:extLst>
                    </a:gridCol>
                    <a:gridCol w="216000">
                      <a:extLst>
                        <a:ext uri="{9D8B030D-6E8A-4147-A177-3AD203B41FA5}">
                          <a16:colId xmlns:a16="http://schemas.microsoft.com/office/drawing/2014/main" val="2859103787"/>
                        </a:ext>
                      </a:extLst>
                    </a:gridCol>
                    <a:gridCol w="792000">
                      <a:extLst>
                        <a:ext uri="{9D8B030D-6E8A-4147-A177-3AD203B41FA5}">
                          <a16:colId xmlns:a16="http://schemas.microsoft.com/office/drawing/2014/main" val="634896507"/>
                        </a:ext>
                      </a:extLst>
                    </a:gridCol>
                    <a:gridCol w="475988">
                      <a:extLst>
                        <a:ext uri="{9D8B030D-6E8A-4147-A177-3AD203B41FA5}">
                          <a16:colId xmlns:a16="http://schemas.microsoft.com/office/drawing/2014/main" val="1708335181"/>
                        </a:ext>
                      </a:extLst>
                    </a:gridCol>
                    <a:gridCol w="704194">
                      <a:extLst>
                        <a:ext uri="{9D8B030D-6E8A-4147-A177-3AD203B41FA5}">
                          <a16:colId xmlns:a16="http://schemas.microsoft.com/office/drawing/2014/main" val="2320645892"/>
                        </a:ext>
                      </a:extLst>
                    </a:gridCol>
                    <a:gridCol w="403818">
                      <a:extLst>
                        <a:ext uri="{9D8B030D-6E8A-4147-A177-3AD203B41FA5}">
                          <a16:colId xmlns:a16="http://schemas.microsoft.com/office/drawing/2014/main" val="581163536"/>
                        </a:ext>
                      </a:extLst>
                    </a:gridCol>
                  </a:tblGrid>
                  <a:tr h="365760">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dirty="0">
                              <a:solidFill>
                                <a:srgbClr val="585858"/>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dirty="0">
                              <a:solidFill>
                                <a:srgbClr val="585858"/>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1596273"/>
                      </a:ext>
                    </a:extLst>
                  </a:tr>
                  <a:tr h="116840">
                    <a:tc vMerge="1">
                      <a:txBody>
                        <a:bodyPr/>
                        <a:lstStyle/>
                        <a:p>
                          <a:pPr algn="ctr"/>
                          <a:endParaRPr lang="en-GB" dirty="0"/>
                        </a:p>
                      </a:txBody>
                      <a:tcPr anchor="ct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vMerge="1">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vMerge="1">
                      <a:txBody>
                        <a:bodyPr/>
                        <a:lstStyle/>
                        <a:p>
                          <a:pPr algn="ctr"/>
                          <a:r>
                            <a:rPr lang="en-GB"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rowSpan="6">
                      <a:txBody>
                        <a:bodyPr/>
                        <a:lstStyle/>
                        <a:p>
                          <a:endParaRPr lang="en-US"/>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a:blip r:embed="rId3"/>
                          <a:stretch>
                            <a:fillRect l="-1055128" t="-41358" r="-233333" b="-54938"/>
                          </a:stretch>
                        </a:blipFill>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algn="l"/>
                          <a:r>
                            <a:rPr lang="en-GB" sz="3600" dirty="0">
                              <a:solidFill>
                                <a:srgbClr val="585858"/>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0432640"/>
                      </a:ext>
                    </a:extLst>
                  </a:tr>
                  <a:tr h="24892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4">
                      <a:txBody>
                        <a:bodyPr/>
                        <a:lstStyle/>
                        <a:p>
                          <a:pPr algn="ctr"/>
                          <a:endParaRPr lang="en-GB" sz="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2000079286"/>
                      </a:ext>
                    </a:extLst>
                  </a:tr>
                  <a:tr h="116840">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tc>
                    <a:tc vMerge="1">
                      <a:txBody>
                        <a:bodyPr/>
                        <a:lstStyle/>
                        <a:p>
                          <a:pPr algn="l"/>
                          <a:endParaRPr lang="en-GB" sz="100" dirty="0"/>
                        </a:p>
                      </a:txBody>
                      <a:tcPr anchor="ctr"/>
                    </a:tc>
                    <a:extLst>
                      <a:ext uri="{0D108BD9-81ED-4DB2-BD59-A6C34878D82A}">
                        <a16:rowId xmlns:a16="http://schemas.microsoft.com/office/drawing/2014/main" val="1956397661"/>
                      </a:ext>
                    </a:extLst>
                  </a:tr>
                  <a:tr h="116840">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tc>
                    <a:tc vMerge="1">
                      <a:txBody>
                        <a:bodyPr/>
                        <a:lstStyle/>
                        <a:p>
                          <a:pPr algn="l"/>
                          <a:endParaRPr lang="en-GB" sz="100" dirty="0"/>
                        </a:p>
                      </a:txBody>
                      <a:tcPr anchor="ctr"/>
                    </a:tc>
                    <a:extLst>
                      <a:ext uri="{0D108BD9-81ED-4DB2-BD59-A6C34878D82A}">
                        <a16:rowId xmlns:a16="http://schemas.microsoft.com/office/drawing/2014/main" val="2628182801"/>
                      </a:ext>
                    </a:extLst>
                  </a:tr>
                  <a:tr h="241172">
                    <a:tc rowSpan="3">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GB"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GB" sz="3600" dirty="0">
                              <a:solidFill>
                                <a:srgbClr val="585858"/>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rowSpan="3">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rowSpan="2">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sz="100" dirty="0"/>
                        </a:p>
                      </a:txBody>
                      <a:tcPr anchor="ctr"/>
                    </a:tc>
                    <a:tc vMerge="1">
                      <a:txBody>
                        <a:bodyPr/>
                        <a:lstStyle/>
                        <a:p>
                          <a:pPr algn="l"/>
                          <a:endParaRPr lang="en-GB" dirty="0"/>
                        </a:p>
                      </a:txBody>
                      <a:tcPr anchor="ctr"/>
                    </a:tc>
                    <a:extLst>
                      <a:ext uri="{0D108BD9-81ED-4DB2-BD59-A6C34878D82A}">
                        <a16:rowId xmlns:a16="http://schemas.microsoft.com/office/drawing/2014/main" val="2224420661"/>
                      </a:ext>
                    </a:extLst>
                  </a:tr>
                  <a:tr h="14041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228905368"/>
                      </a:ext>
                    </a:extLst>
                  </a:tr>
                  <a:tr h="365760">
                    <a:tc vMerge="1">
                      <a:txBody>
                        <a:bodyPr/>
                        <a:lstStyle/>
                        <a:p>
                          <a:pPr algn="ctr"/>
                          <a:endParaRPr lang="en-GB" dirty="0"/>
                        </a:p>
                      </a:txBody>
                      <a:tcPr anchor="ctr"/>
                    </a:tc>
                    <a:tc>
                      <a:txBody>
                        <a:bodyPr/>
                        <a:lstStyle/>
                        <a:p>
                          <a:pPr algn="ctr"/>
                          <a:endParaRPr lang="en-GB"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vMerge="1">
                      <a:txBody>
                        <a:bodyPr/>
                        <a:lstStyle/>
                        <a:p>
                          <a:pPr algn="ctr"/>
                          <a:r>
                            <a:rPr lang="en-GB" sz="3600" dirty="0">
                              <a:solidFill>
                                <a:srgbClr val="00808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vMerge="1">
                      <a:txBody>
                        <a:bodyPr/>
                        <a:lstStyle/>
                        <a:p>
                          <a:pPr algn="ctr"/>
                          <a:endParaRPr lang="en-GB" dirty="0"/>
                        </a:p>
                      </a:txBody>
                      <a:tcPr anchor="ctr"/>
                    </a:tc>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en-GB"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697605"/>
                      </a:ext>
                    </a:extLst>
                  </a:tr>
                </a:tbl>
              </a:graphicData>
            </a:graphic>
          </p:graphicFrame>
        </mc:Fallback>
      </mc:AlternateContent>
    </p:spTree>
    <p:extLst>
      <p:ext uri="{BB962C8B-B14F-4D97-AF65-F5344CB8AC3E}">
        <p14:creationId xmlns:p14="http://schemas.microsoft.com/office/powerpoint/2010/main" val="3174759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would you manage a question like this with your classes? </a:t>
            </a:r>
          </a:p>
          <a:p>
            <a:pPr marL="360000" lvl="1" fontAlgn="auto">
              <a:lnSpc>
                <a:spcPct val="100000"/>
              </a:lnSpc>
              <a:spcBef>
                <a:spcPts val="0"/>
              </a:spcBef>
              <a:spcAft>
                <a:spcPts val="1200"/>
              </a:spcAft>
              <a:buClrTx/>
            </a:pPr>
            <a:r>
              <a:rPr lang="en-GB" sz="2400" dirty="0"/>
              <a:t>How long would you give them before you intervene and support? </a:t>
            </a:r>
          </a:p>
          <a:p>
            <a:pPr marL="360000" lvl="1" fontAlgn="auto">
              <a:lnSpc>
                <a:spcPct val="100000"/>
              </a:lnSpc>
              <a:spcBef>
                <a:spcPts val="0"/>
              </a:spcBef>
              <a:spcAft>
                <a:spcPts val="1200"/>
              </a:spcAft>
              <a:buClrTx/>
            </a:pPr>
            <a:r>
              <a:rPr lang="en-GB" sz="2400" dirty="0"/>
              <a:t>What prompts could you offer? </a:t>
            </a:r>
          </a:p>
          <a:p>
            <a:pPr marL="360000" lvl="1" fontAlgn="auto">
              <a:lnSpc>
                <a:spcPct val="100000"/>
              </a:lnSpc>
              <a:spcBef>
                <a:spcPts val="0"/>
              </a:spcBef>
              <a:spcAft>
                <a:spcPts val="1200"/>
              </a:spcAft>
              <a:buClrTx/>
            </a:pPr>
            <a:r>
              <a:rPr lang="en-GB" sz="2400" dirty="0"/>
              <a:t>How can you support students who are struggling to access the task?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61D24241-CAB6-4DD5-A3AE-B1AA258D1EA9}"/>
              </a:ext>
            </a:extLst>
          </p:cNvPr>
          <p:cNvSpPr>
            <a:spLocks noGrp="1"/>
          </p:cNvSpPr>
          <p:nvPr>
            <p:ph type="title"/>
          </p:nvPr>
        </p:nvSpPr>
        <p:spPr>
          <a:xfrm>
            <a:off x="116849" y="443915"/>
            <a:ext cx="10593151" cy="426170"/>
          </a:xfrm>
        </p:spPr>
        <p:txBody>
          <a:bodyPr/>
          <a:lstStyle/>
          <a:p>
            <a:r>
              <a:rPr lang="en-GB" sz="2000" b="1" dirty="0"/>
              <a:t>Understand how to use and apply estimation in problem-solving situations</a:t>
            </a:r>
          </a:p>
        </p:txBody>
      </p:sp>
      <p:sp>
        <p:nvSpPr>
          <p:cNvPr id="10" name="TextBox 9">
            <a:extLst>
              <a:ext uri="{FF2B5EF4-FFF2-40B4-BE49-F238E27FC236}">
                <a16:creationId xmlns:a16="http://schemas.microsoft.com/office/drawing/2014/main" id="{C9181C25-F695-4D0E-BB1A-E8511F01C671}"/>
              </a:ext>
            </a:extLst>
          </p:cNvPr>
          <p:cNvSpPr txBox="1"/>
          <p:nvPr/>
        </p:nvSpPr>
        <p:spPr>
          <a:xfrm>
            <a:off x="116849" y="102986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11" name="TextBox 10">
            <a:extLst>
              <a:ext uri="{FF2B5EF4-FFF2-40B4-BE49-F238E27FC236}">
                <a16:creationId xmlns:a16="http://schemas.microsoft.com/office/drawing/2014/main" id="{6287E100-6D7D-4488-ACC0-0D959C015011}"/>
              </a:ext>
            </a:extLst>
          </p:cNvPr>
          <p:cNvSpPr txBox="1"/>
          <p:nvPr/>
        </p:nvSpPr>
        <p:spPr>
          <a:xfrm>
            <a:off x="660695" y="1911203"/>
            <a:ext cx="6160612" cy="707886"/>
          </a:xfrm>
          <a:prstGeom prst="rect">
            <a:avLst/>
          </a:prstGeom>
          <a:noFill/>
        </p:spPr>
        <p:txBody>
          <a:bodyPr wrap="square">
            <a:spAutoFit/>
          </a:bodyPr>
          <a:lstStyle/>
          <a:p>
            <a:pPr algn="ctr">
              <a:buNone/>
            </a:pPr>
            <a:r>
              <a:rPr lang="en-GB" sz="2000" dirty="0">
                <a:solidFill>
                  <a:srgbClr val="585858"/>
                </a:solidFill>
                <a:latin typeface="+mj-lt"/>
              </a:rPr>
              <a:t>Use the digits 1–9 once only to create a calculation that would produce the following estimate:</a:t>
            </a:r>
          </a:p>
        </p:txBody>
      </p:sp>
      <p:pic>
        <p:nvPicPr>
          <p:cNvPr id="2" name="Picture 1">
            <a:extLst>
              <a:ext uri="{FF2B5EF4-FFF2-40B4-BE49-F238E27FC236}">
                <a16:creationId xmlns:a16="http://schemas.microsoft.com/office/drawing/2014/main" id="{099EDF60-9206-4664-8B45-4CFF96E9472D}"/>
              </a:ext>
            </a:extLst>
          </p:cNvPr>
          <p:cNvPicPr>
            <a:picLocks noChangeAspect="1"/>
          </p:cNvPicPr>
          <p:nvPr/>
        </p:nvPicPr>
        <p:blipFill>
          <a:blip r:embed="rId4"/>
          <a:stretch>
            <a:fillRect/>
          </a:stretch>
        </p:blipFill>
        <p:spPr>
          <a:xfrm>
            <a:off x="1055440" y="3068960"/>
            <a:ext cx="5395165" cy="1584176"/>
          </a:xfrm>
          <a:prstGeom prst="rect">
            <a:avLst/>
          </a:prstGeom>
        </p:spPr>
      </p:pic>
    </p:spTree>
    <p:custDataLst>
      <p:tags r:id="rId1"/>
    </p:custDataLst>
    <p:extLst>
      <p:ext uri="{BB962C8B-B14F-4D97-AF65-F5344CB8AC3E}">
        <p14:creationId xmlns:p14="http://schemas.microsoft.com/office/powerpoint/2010/main" val="33871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713686700"/>
              </p:ext>
            </p:extLst>
          </p:nvPr>
        </p:nvGraphicFramePr>
        <p:xfrm>
          <a:off x="579413" y="1401994"/>
          <a:ext cx="11011552" cy="3971221"/>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47567">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212010">
                <a:tc>
                  <a:txBody>
                    <a:bodyPr/>
                    <a:lstStyle/>
                    <a:p>
                      <a:pPr>
                        <a:spcBef>
                          <a:spcPts val="400"/>
                        </a:spcBef>
                        <a:spcAft>
                          <a:spcPts val="400"/>
                        </a:spcAft>
                      </a:pPr>
                      <a:r>
                        <a:rPr lang="en-GB" sz="1800" dirty="0">
                          <a:solidFill>
                            <a:srgbClr val="585858"/>
                          </a:solidFill>
                          <a:effectLst/>
                          <a:latin typeface="Arial" panose="020B0604020202020204" pitchFamily="34" charset="0"/>
                        </a:rPr>
                        <a:t>decimal</a:t>
                      </a:r>
                      <a:endParaRPr lang="en-GB" sz="18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400"/>
                        </a:spcBef>
                        <a:spcAft>
                          <a:spcPts val="400"/>
                        </a:spcAft>
                      </a:pPr>
                      <a:r>
                        <a:rPr lang="en-GB" sz="1800" dirty="0">
                          <a:solidFill>
                            <a:srgbClr val="585858"/>
                          </a:solidFill>
                          <a:effectLst/>
                          <a:latin typeface="Arial" panose="020B0604020202020204" pitchFamily="34" charset="0"/>
                        </a:rPr>
                        <a:t>Relating to the base ten. Most commonly used synonymously with decimal fractions where the number of tenths, hundredths, thousandths, etc. are represented as digits following a decimal point. The decimal point is placed at the right of the ones column. Each column after the decimal point is a decimal place. </a:t>
                      </a:r>
                    </a:p>
                    <a:p>
                      <a:pPr>
                        <a:spcBef>
                          <a:spcPts val="400"/>
                        </a:spcBef>
                        <a:spcAft>
                          <a:spcPts val="400"/>
                        </a:spcAft>
                      </a:pPr>
                      <a:r>
                        <a:rPr lang="en-GB" sz="1800" dirty="0">
                          <a:solidFill>
                            <a:srgbClr val="585858"/>
                          </a:solidFill>
                          <a:effectLst/>
                          <a:latin typeface="Arial" panose="020B0604020202020204" pitchFamily="34" charset="0"/>
                        </a:rPr>
                        <a:t>Example: The decimal fraction 0.275 is said to have three decimal places. The system of recording with a decimal point is decimal notation. Where a number is rounded to a required number of decimal places, to 2 decimal places for example, this may be recorded as 2 </a:t>
                      </a:r>
                      <a:r>
                        <a:rPr lang="en-GB" sz="1800" dirty="0" err="1">
                          <a:solidFill>
                            <a:srgbClr val="585858"/>
                          </a:solidFill>
                          <a:effectLst/>
                          <a:latin typeface="Arial" panose="020B0604020202020204" pitchFamily="34" charset="0"/>
                        </a:rPr>
                        <a:t>d.p.</a:t>
                      </a:r>
                      <a:endParaRPr lang="en-GB" sz="18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9448778"/>
                  </a:ext>
                </a:extLst>
              </a:tr>
              <a:tr h="1311644">
                <a:tc>
                  <a:txBody>
                    <a:bodyPr/>
                    <a:lstStyle/>
                    <a:p>
                      <a:pPr>
                        <a:spcBef>
                          <a:spcPts val="400"/>
                        </a:spcBef>
                        <a:spcAft>
                          <a:spcPts val="400"/>
                        </a:spcAft>
                      </a:pPr>
                      <a:r>
                        <a:rPr lang="en-GB" sz="1800">
                          <a:solidFill>
                            <a:srgbClr val="585858"/>
                          </a:solidFill>
                          <a:effectLst/>
                          <a:latin typeface="Arial" panose="020B0604020202020204" pitchFamily="34" charset="0"/>
                        </a:rPr>
                        <a:t>significant figures</a:t>
                      </a:r>
                      <a:endParaRPr lang="en-GB" sz="180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400"/>
                        </a:spcBef>
                        <a:spcAft>
                          <a:spcPts val="400"/>
                        </a:spcAft>
                      </a:pPr>
                      <a:r>
                        <a:rPr lang="en-GB" sz="1800" dirty="0">
                          <a:solidFill>
                            <a:srgbClr val="585858"/>
                          </a:solidFill>
                          <a:effectLst/>
                          <a:latin typeface="Arial" panose="020B0604020202020204" pitchFamily="34" charset="0"/>
                        </a:rPr>
                        <a:t>The run of digits in a number that are needed to specify the number to a required degree of accuracy. Additional zero digits may also be needed to indicate the number’s magnitude. </a:t>
                      </a:r>
                    </a:p>
                    <a:p>
                      <a:pPr>
                        <a:spcBef>
                          <a:spcPts val="400"/>
                        </a:spcBef>
                        <a:spcAft>
                          <a:spcPts val="400"/>
                        </a:spcAft>
                      </a:pPr>
                      <a:r>
                        <a:rPr lang="en-GB" sz="1800" dirty="0">
                          <a:solidFill>
                            <a:srgbClr val="585858"/>
                          </a:solidFill>
                          <a:effectLst/>
                          <a:latin typeface="Arial" panose="020B0604020202020204" pitchFamily="34" charset="0"/>
                        </a:rPr>
                        <a:t>Examples: To the nearest thousand, the numbers 125</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000, 2</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376</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000 and 22</a:t>
                      </a:r>
                      <a:r>
                        <a:rPr lang="en-GB" sz="1800" baseline="30000" dirty="0">
                          <a:solidFill>
                            <a:srgbClr val="585858"/>
                          </a:solidFill>
                          <a:effectLst/>
                          <a:latin typeface="Arial" panose="020B0604020202020204" pitchFamily="34" charset="0"/>
                        </a:rPr>
                        <a:t> </a:t>
                      </a:r>
                      <a:r>
                        <a:rPr lang="en-GB" sz="1800" dirty="0">
                          <a:solidFill>
                            <a:srgbClr val="585858"/>
                          </a:solidFill>
                          <a:effectLst/>
                          <a:latin typeface="Arial" panose="020B0604020202020204" pitchFamily="34" charset="0"/>
                        </a:rPr>
                        <a:t>000 have 3, 4 and 2 significant figures respectively; to 3 significant figures 98.765 is written 98.8</a:t>
                      </a:r>
                      <a:endParaRPr lang="en-GB" sz="1800" dirty="0">
                        <a:solidFill>
                          <a:srgbClr val="585858"/>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3678299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Single number lines</a:t>
            </a:r>
          </a:p>
          <a:p>
            <a:pPr lvl="1"/>
            <a:r>
              <a:rPr lang="en-GB" dirty="0"/>
              <a:t>Number lines provide a powerful visual image and can be used to support students’ understanding of rounding. Locate the number to be rounded on the line and identify the critical values either side of it. </a:t>
            </a:r>
          </a:p>
          <a:p>
            <a:endParaRPr lang="en-GB" b="1" dirty="0"/>
          </a:p>
          <a:p>
            <a:endParaRPr lang="en-GB" dirty="0"/>
          </a:p>
          <a:p>
            <a:endParaRPr lang="en-GB" dirty="0"/>
          </a:p>
        </p:txBody>
      </p:sp>
      <p:pic>
        <p:nvPicPr>
          <p:cNvPr id="7" name="Picture 6">
            <a:extLst>
              <a:ext uri="{FF2B5EF4-FFF2-40B4-BE49-F238E27FC236}">
                <a16:creationId xmlns:a16="http://schemas.microsoft.com/office/drawing/2014/main" id="{25C062C2-0924-4F89-AFB3-90C3DD60E64E}"/>
              </a:ext>
            </a:extLst>
          </p:cNvPr>
          <p:cNvPicPr>
            <a:picLocks noChangeAspect="1"/>
          </p:cNvPicPr>
          <p:nvPr/>
        </p:nvPicPr>
        <p:blipFill>
          <a:blip r:embed="rId3"/>
          <a:stretch>
            <a:fillRect/>
          </a:stretch>
        </p:blipFill>
        <p:spPr>
          <a:xfrm>
            <a:off x="672506" y="3758420"/>
            <a:ext cx="5436949" cy="1781636"/>
          </a:xfrm>
          <a:prstGeom prst="rect">
            <a:avLst/>
          </a:prstGeom>
        </p:spPr>
      </p:pic>
      <p:pic>
        <p:nvPicPr>
          <p:cNvPr id="8" name="Picture 7">
            <a:extLst>
              <a:ext uri="{FF2B5EF4-FFF2-40B4-BE49-F238E27FC236}">
                <a16:creationId xmlns:a16="http://schemas.microsoft.com/office/drawing/2014/main" id="{BF66DF2C-030D-479F-8C01-0490C311655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79976" y="3501008"/>
            <a:ext cx="6771124" cy="1203517"/>
          </a:xfrm>
          <a:prstGeom prst="rect">
            <a:avLst/>
          </a:prstGeom>
          <a:noFill/>
          <a:ln>
            <a:noFill/>
          </a:ln>
        </p:spPr>
      </p:pic>
    </p:spTree>
    <p:extLst>
      <p:ext uri="{BB962C8B-B14F-4D97-AF65-F5344CB8AC3E}">
        <p14:creationId xmlns:p14="http://schemas.microsoft.com/office/powerpoint/2010/main" val="2113755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268760"/>
            <a:ext cx="10972800" cy="4176464"/>
          </a:xfrm>
        </p:spPr>
        <p:txBody>
          <a:bodyPr>
            <a:normAutofit fontScale="92500" lnSpcReduction="10000"/>
          </a:bodyPr>
          <a:lstStyle/>
          <a:p>
            <a:r>
              <a:rPr lang="en-GB" dirty="0"/>
              <a:t>From Upper Key Stage 2, students will bring experience of:</a:t>
            </a:r>
          </a:p>
          <a:p>
            <a:pPr lvl="1"/>
            <a:r>
              <a:rPr lang="en-GB" dirty="0"/>
              <a:t>reading, writing, ordering and comparing numbers up to 10 000 000 and determining the value of each digit</a:t>
            </a:r>
          </a:p>
          <a:p>
            <a:pPr lvl="1"/>
            <a:r>
              <a:rPr lang="en-GB" dirty="0"/>
              <a:t>rounding any whole number to a required degree of accuracy</a:t>
            </a:r>
          </a:p>
          <a:p>
            <a:pPr lvl="1"/>
            <a:r>
              <a:rPr lang="en-GB" dirty="0"/>
              <a:t>using negative numbers in context</a:t>
            </a:r>
          </a:p>
          <a:p>
            <a:pPr lvl="1"/>
            <a:r>
              <a:rPr lang="en-GB" dirty="0"/>
              <a:t>identifying the value of each digit in numbers given to three decimal places and multiplying and dividing numbers by 10, 100 and 1 000, giving answers up to three decimal places</a:t>
            </a:r>
          </a:p>
          <a:p>
            <a:pPr lvl="1"/>
            <a:r>
              <a:rPr lang="en-GB" dirty="0"/>
              <a:t>using, reading, writing and converting between standard units, converting measurements of length, mass, volume and time from a smaller unit of measure to a larger unit and vice versa, using decimal notation up to three decimal places</a:t>
            </a:r>
          </a:p>
          <a:p>
            <a:pPr lvl="1"/>
            <a:r>
              <a:rPr lang="en-GB" dirty="0"/>
              <a:t>using symbols and letters to represent variables and unknowns in mathematical situations that they already understand, such as:</a:t>
            </a:r>
          </a:p>
          <a:p>
            <a:pPr lvl="2"/>
            <a:r>
              <a:rPr lang="en-GB" dirty="0"/>
              <a:t>missing numbers, lengths, coordinates and angles</a:t>
            </a:r>
          </a:p>
          <a:p>
            <a:pPr lvl="2"/>
            <a:r>
              <a:rPr lang="en-GB"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normAutofit lnSpcReduction="10000"/>
              </a:bodyPr>
              <a:lstStyle/>
              <a:p>
                <a:r>
                  <a:rPr lang="en-GB" dirty="0"/>
                  <a:t>In KS4, students will build on the core concepts in this mathematical theme to:</a:t>
                </a:r>
              </a:p>
              <a:p>
                <a:pPr lvl="1"/>
                <a:r>
                  <a:rPr lang="en-GB" dirty="0"/>
                  <a:t>{estimate powers and roots of any given positive number}</a:t>
                </a:r>
              </a:p>
              <a:p>
                <a:pPr lvl="1"/>
                <a:r>
                  <a:rPr lang="en-GB" dirty="0"/>
                  <a:t>calculate with roots, and with integer {and fractional} indices </a:t>
                </a:r>
              </a:p>
              <a:p>
                <a:pPr lvl="1"/>
                <a:r>
                  <a:rPr lang="en-GB" dirty="0"/>
                  <a:t>{simplify surd expressions involving squares [e.g . </a:t>
                </a:r>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12</m:t>
                        </m:r>
                      </m:e>
                    </m:rad>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(4×3)</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4</m:t>
                        </m:r>
                      </m:e>
                    </m:rad>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3</m:t>
                        </m:r>
                      </m:e>
                    </m:rad>
                    <m:r>
                      <a:rPr lang="en-GB" b="0" i="1" smtClean="0">
                        <a:latin typeface="Cambria Math" panose="02040503050406030204" pitchFamily="18" charset="0"/>
                        <a:ea typeface="Cambria Math" panose="02040503050406030204" pitchFamily="18" charset="0"/>
                      </a:rPr>
                      <m:t>=2</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3</m:t>
                        </m:r>
                      </m:e>
                    </m:rad>
                  </m:oMath>
                </a14:m>
                <a:r>
                  <a:rPr lang="en-GB" dirty="0"/>
                  <a:t>.] and rationalise denominators}</a:t>
                </a:r>
              </a:p>
              <a:p>
                <a:pPr lvl="1"/>
                <a:r>
                  <a:rPr lang="en-GB" dirty="0"/>
                  <a:t>calculate with numbers in standard form A × 10</a:t>
                </a:r>
                <a:r>
                  <a:rPr lang="en-GB" baseline="30000" dirty="0"/>
                  <a:t>n</a:t>
                </a:r>
                <a:r>
                  <a:rPr lang="en-GB" dirty="0"/>
                  <a:t>, where 1 ≤ A &lt; 10 and n is an integer </a:t>
                </a:r>
              </a:p>
              <a:p>
                <a:pPr lvl="1"/>
                <a:r>
                  <a:rPr lang="en-GB" dirty="0"/>
                  <a:t>{change recurring decimals into their corresponding fractions and vice versa}</a:t>
                </a:r>
              </a:p>
              <a:p>
                <a:pPr lvl="1"/>
                <a:r>
                  <a:rPr lang="en-GB" dirty="0"/>
                  <a:t>apply and interpret limits of accuracy when rounding or truncating, {including upper and lower bounds}.</a:t>
                </a:r>
              </a:p>
              <a:p>
                <a:pPr marL="457200" lvl="1" indent="0">
                  <a:buNone/>
                </a:pPr>
                <a:r>
                  <a:rPr lang="en-GB"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blipFill>
                <a:blip r:embed="rId2"/>
                <a:stretch>
                  <a:fillRect l="-809" t="-2932" r="-231" b="-2280"/>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9600" y="1556792"/>
            <a:ext cx="10972800" cy="4608512"/>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1 The structure of the number system Theme Overview Document</a:t>
            </a:r>
            <a:endParaRPr lang="en-GB" dirty="0"/>
          </a:p>
          <a:p>
            <a:pPr lvl="2"/>
            <a:r>
              <a:rPr lang="en-GB" dirty="0">
                <a:hlinkClick r:id="rId5"/>
              </a:rPr>
              <a:t>1.1 Place value, estimation and rounding Core Concept Document</a:t>
            </a:r>
            <a:endParaRPr lang="en-GB" dirty="0"/>
          </a:p>
          <a:p>
            <a:pPr lvl="1"/>
            <a:r>
              <a:rPr lang="en-GB" dirty="0">
                <a:hlinkClick r:id="rId6"/>
              </a:rPr>
              <a:t>Using mathematical representations at KS3 | NCETM</a:t>
            </a:r>
            <a:endParaRPr lang="en-GB" dirty="0"/>
          </a:p>
          <a:p>
            <a:pPr lvl="1"/>
            <a:r>
              <a:rPr lang="en-GB" dirty="0">
                <a:hlinkClick r:id="rId7"/>
              </a:rPr>
              <a:t>NCETM primary mastery professional development materials</a:t>
            </a:r>
            <a:endParaRPr lang="en-GB" dirty="0"/>
          </a:p>
          <a:p>
            <a:pPr lvl="1"/>
            <a:r>
              <a:rPr lang="en-GB" dirty="0">
                <a:hlinkClick r:id="rId8"/>
              </a:rPr>
              <a:t>NCETM primary assessment materials</a:t>
            </a:r>
            <a:endParaRPr lang="en-GB" dirty="0"/>
          </a:p>
          <a:p>
            <a:pPr lvl="1"/>
            <a:r>
              <a:rPr lang="en-GB" dirty="0">
                <a:hlinkClick r:id="rId9"/>
              </a:rPr>
              <a:t>NCETM secondary assessment materials</a:t>
            </a:r>
            <a:r>
              <a:rPr lang="en-GB" dirty="0"/>
              <a:t> </a:t>
            </a:r>
          </a:p>
          <a:p>
            <a:endParaRPr lang="en-GB" dirty="0"/>
          </a:p>
        </p:txBody>
      </p:sp>
    </p:spTree>
    <p:extLst>
      <p:ext uri="{BB962C8B-B14F-4D97-AF65-F5344CB8AC3E}">
        <p14:creationId xmlns:p14="http://schemas.microsoft.com/office/powerpoint/2010/main" val="376523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1005226"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371996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5DC01F-C3A3-49D4-ADFF-E3F806C3C13B}"/>
              </a:ext>
            </a:extLst>
          </p:cNvPr>
          <p:cNvPicPr>
            <a:picLocks noChangeAspect="1"/>
          </p:cNvPicPr>
          <p:nvPr/>
        </p:nvPicPr>
        <p:blipFill>
          <a:blip r:embed="rId3"/>
          <a:stretch>
            <a:fillRect/>
          </a:stretch>
        </p:blipFill>
        <p:spPr>
          <a:xfrm>
            <a:off x="257175" y="332052"/>
            <a:ext cx="11677650" cy="32258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p:txBody>
          <a:bodyPr>
            <a:normAutofit/>
          </a:bodyPr>
          <a:lstStyle/>
          <a:p>
            <a:r>
              <a:rPr lang="en-GB" dirty="0"/>
              <a:t>Within this core concept, </a:t>
            </a:r>
            <a:r>
              <a:rPr lang="en-GB" dirty="0">
                <a:hlinkClick r:id="rId4"/>
              </a:rPr>
              <a:t>1.1 Place value, estimation and rounding</a:t>
            </a:r>
            <a:r>
              <a:rPr lang="en-GB" dirty="0"/>
              <a:t>, there are four statements of knowledge, skills and understanding. </a:t>
            </a:r>
          </a:p>
          <a:p>
            <a:r>
              <a:rPr lang="en-GB" dirty="0"/>
              <a:t>These, in turn, are broken down into fifteen key ideas. The highlighted key idea is exemplified in this slide deck.</a:t>
            </a:r>
          </a:p>
          <a:p>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611745"/>
            <a:ext cx="244827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44460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1.1.4.2 Estimate numerical calculations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what estimation is and how it is useful.</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to estimate answers to numerical calculations.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to apply estimation to problems in a given context.</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how to use and apply estimation in problem-solving situations.</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p:txBody>
          <a:bodyPr/>
          <a:lstStyle/>
          <a:p>
            <a:r>
              <a:rPr lang="en-GB" dirty="0"/>
              <a:t>Students need to understand why rounding is necessary and that it is a valuable tool for estimating number to varying degrees of accuracy. </a:t>
            </a:r>
          </a:p>
          <a:p>
            <a:r>
              <a:rPr lang="en-GB" dirty="0"/>
              <a:t>Estimation is a key skill that contributes to students’ fluency in calculation. Fluency demands that students have strategies for checking the validity of their answers. Students who are proficient in carrying out algorithms, but who have no idea whether the answer to a calculation is sensible or not, are not fully fluent.</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1925713617"/>
              </p:ext>
            </p:extLst>
          </p:nvPr>
        </p:nvGraphicFramePr>
        <p:xfrm>
          <a:off x="957514" y="1556792"/>
          <a:ext cx="5507315" cy="3384376"/>
        </p:xfrm>
        <a:graphic>
          <a:graphicData uri="http://schemas.openxmlformats.org/drawingml/2006/table">
            <a:tbl>
              <a:tblPr firstRow="1" bandRow="1">
                <a:tableStyleId>{E8B1032C-EA38-4F05-BA0D-38AFFFC7BED3}</a:tableStyleId>
              </a:tblPr>
              <a:tblGrid>
                <a:gridCol w="5507315">
                  <a:extLst>
                    <a:ext uri="{9D8B030D-6E8A-4147-A177-3AD203B41FA5}">
                      <a16:colId xmlns:a16="http://schemas.microsoft.com/office/drawing/2014/main" val="590117535"/>
                    </a:ext>
                  </a:extLst>
                </a:gridCol>
              </a:tblGrid>
              <a:tr h="398025">
                <a:tc>
                  <a:txBody>
                    <a:bodyPr/>
                    <a:lstStyle/>
                    <a:p>
                      <a:r>
                        <a:rPr lang="en-GB" dirty="0"/>
                        <a:t>Upper Key Stage 2 Learning Outcome</a:t>
                      </a:r>
                    </a:p>
                  </a:txBody>
                  <a:tcPr/>
                </a:tc>
                <a:extLst>
                  <a:ext uri="{0D108BD9-81ED-4DB2-BD59-A6C34878D82A}">
                    <a16:rowId xmlns:a16="http://schemas.microsoft.com/office/drawing/2014/main" val="1564221312"/>
                  </a:ext>
                </a:extLst>
              </a:tr>
              <a:tr h="846384">
                <a:tc>
                  <a:txBody>
                    <a:bodyPr/>
                    <a:lstStyle/>
                    <a:p>
                      <a:pPr marL="285750" indent="-285750">
                        <a:buFont typeface="Arial" panose="020B0604020202020204" pitchFamily="34" charset="0"/>
                        <a:buChar char="•"/>
                      </a:pPr>
                      <a:r>
                        <a:rPr lang="en-GB" dirty="0"/>
                        <a:t>Read, write, order and compare numbers up to 10 000 000 and determine the value of each digit</a:t>
                      </a:r>
                    </a:p>
                  </a:txBody>
                  <a:tcPr anchor="ctr"/>
                </a:tc>
                <a:extLst>
                  <a:ext uri="{0D108BD9-81ED-4DB2-BD59-A6C34878D82A}">
                    <a16:rowId xmlns:a16="http://schemas.microsoft.com/office/drawing/2014/main" val="1387505252"/>
                  </a:ext>
                </a:extLst>
              </a:tr>
              <a:tr h="846384">
                <a:tc>
                  <a:txBody>
                    <a:bodyPr/>
                    <a:lstStyle/>
                    <a:p>
                      <a:pPr marL="285750" indent="-285750">
                        <a:buFont typeface="Arial" panose="020B0604020202020204" pitchFamily="34" charset="0"/>
                        <a:buChar char="•"/>
                      </a:pPr>
                      <a:r>
                        <a:rPr lang="en-GB" dirty="0"/>
                        <a:t>Round any whole number to a required degree of accuracy</a:t>
                      </a:r>
                    </a:p>
                  </a:txBody>
                  <a:tcPr anchor="ctr"/>
                </a:tc>
                <a:extLst>
                  <a:ext uri="{0D108BD9-81ED-4DB2-BD59-A6C34878D82A}">
                    <a16:rowId xmlns:a16="http://schemas.microsoft.com/office/drawing/2014/main" val="502591801"/>
                  </a:ext>
                </a:extLst>
              </a:tr>
              <a:tr h="129358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Identify the value of each digit in numbers given to three decimal places and multiply and divide numbers by 10, 100 and 1 000 giving answers up to three decimal places</a:t>
                      </a:r>
                    </a:p>
                  </a:txBody>
                  <a:tcPr anchor="ct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0A4D6615-5869-4CAC-AD5B-7F8051E01719}" vid="{2BAF6A10-A7F6-4F5A-BAEE-48235C9E1F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1256</TotalTime>
  <Words>4881</Words>
  <Application>Microsoft Office PowerPoint</Application>
  <PresentationFormat>Widescreen</PresentationFormat>
  <Paragraphs>442</Paragraphs>
  <Slides>35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Myriad Pro</vt:lpstr>
      <vt:lpstr>Custom Design</vt:lpstr>
      <vt:lpstr>Estimating numerical calculations</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Understand what estimation is and how it is useful</vt:lpstr>
      <vt:lpstr>Understand what estimation is and how it is useful</vt:lpstr>
      <vt:lpstr>Understand how to estimate answers to numerical calculations</vt:lpstr>
      <vt:lpstr>Understand how to estimate answers to numerical calculations</vt:lpstr>
      <vt:lpstr>Understand how to estimate answers to numerical calculations</vt:lpstr>
      <vt:lpstr>Understand how to estimate answers to numerical calculations</vt:lpstr>
      <vt:lpstr>Understand how to estimate answers to numerical calculations</vt:lpstr>
      <vt:lpstr>Understand how to estimate answers to numerical calculations</vt:lpstr>
      <vt:lpstr>Understand how to apply estimation to problems in a given context</vt:lpstr>
      <vt:lpstr>Understand how to apply estimation to problems in a given context</vt:lpstr>
      <vt:lpstr>Understand how to apply estimation to problems in a given context</vt:lpstr>
      <vt:lpstr>Understand how to apply estimation to problems in a given context</vt:lpstr>
      <vt:lpstr>Understand how to use and apply estimation in problem-solving situations</vt:lpstr>
      <vt:lpstr>Understand how to use and apply estimation in problem-solving situations</vt:lpstr>
      <vt:lpstr>Reflection questions</vt:lpstr>
      <vt:lpstr>PowerPoint Presentation</vt:lpstr>
      <vt:lpstr>Appendices</vt:lpstr>
      <vt:lpstr>Key vocabulary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numerical calculations</dc:title>
  <dc:creator>Rebecca Donaldson</dc:creator>
  <cp:lastModifiedBy>Steve McCormack</cp:lastModifiedBy>
  <cp:revision>6</cp:revision>
  <dcterms:created xsi:type="dcterms:W3CDTF">2021-04-21T14:36:26Z</dcterms:created>
  <dcterms:modified xsi:type="dcterms:W3CDTF">2021-09-20T14:25:28Z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