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2" r:id="rId4"/>
  </p:sldMasterIdLst>
  <p:notesMasterIdLst>
    <p:notesMasterId r:id="rId23"/>
  </p:notesMasterIdLst>
  <p:handoutMasterIdLst>
    <p:handoutMasterId r:id="rId24"/>
  </p:handoutMasterIdLst>
  <p:sldIdLst>
    <p:sldId id="256"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70C0"/>
    <a:srgbClr val="00705C"/>
    <a:srgbClr val="00628C"/>
    <a:srgbClr val="82CBDD"/>
    <a:srgbClr val="C8E2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87" autoAdjust="0"/>
    <p:restoredTop sz="74231" autoAdjust="0"/>
  </p:normalViewPr>
  <p:slideViewPr>
    <p:cSldViewPr snapToGrid="0">
      <p:cViewPr varScale="1">
        <p:scale>
          <a:sx n="66" d="100"/>
          <a:sy n="66" d="100"/>
        </p:scale>
        <p:origin x="1602" y="78"/>
      </p:cViewPr>
      <p:guideLst>
        <p:guide orient="horz" pos="2160"/>
        <p:guide pos="2880"/>
      </p:guideLst>
    </p:cSldViewPr>
  </p:slideViewPr>
  <p:notesTextViewPr>
    <p:cViewPr>
      <p:scale>
        <a:sx n="3" d="2"/>
        <a:sy n="3" d="2"/>
      </p:scale>
      <p:origin x="0" y="0"/>
    </p:cViewPr>
  </p:notesTextViewPr>
  <p:notesViewPr>
    <p:cSldViewPr snapToGrid="0">
      <p:cViewPr varScale="1">
        <p:scale>
          <a:sx n="99" d="100"/>
          <a:sy n="99" d="100"/>
        </p:scale>
        <p:origin x="306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C2368A-073F-454C-AA2E-3C44DC4C47C1}" type="datetimeFigureOut">
              <a:rPr lang="en-US" smtClean="0"/>
              <a:t>29-Aug-19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55692D-1BD2-0646-89ED-8056ECA92CC7}" type="slidenum">
              <a:rPr lang="en-US" smtClean="0"/>
              <a:t>‹#›</a:t>
            </a:fld>
            <a:endParaRPr lang="en-US"/>
          </a:p>
        </p:txBody>
      </p:sp>
    </p:spTree>
    <p:extLst>
      <p:ext uri="{BB962C8B-B14F-4D97-AF65-F5344CB8AC3E}">
        <p14:creationId xmlns:p14="http://schemas.microsoft.com/office/powerpoint/2010/main" val="821257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82ED8-BF9E-1842-9745-8BACABFF8F0C}" type="datetimeFigureOut">
              <a:rPr lang="en-US" smtClean="0"/>
              <a:t>29-Aug-19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2033A-FB0F-7949-A9F0-CBC790DC54B4}" type="slidenum">
              <a:rPr lang="en-US" smtClean="0"/>
              <a:t>‹#›</a:t>
            </a:fld>
            <a:endParaRPr lang="en-US"/>
          </a:p>
        </p:txBody>
      </p:sp>
    </p:spTree>
    <p:extLst>
      <p:ext uri="{BB962C8B-B14F-4D97-AF65-F5344CB8AC3E}">
        <p14:creationId xmlns:p14="http://schemas.microsoft.com/office/powerpoint/2010/main" val="13143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I buy six 5 m rolls of wrapping paper and three 3 m rolls of wrapping paper. </a:t>
            </a:r>
          </a:p>
          <a:p>
            <a:r>
              <a:rPr lang="en-GB" i="1" dirty="0"/>
              <a:t>How much paper will I have altogether?</a:t>
            </a:r>
          </a:p>
        </p:txBody>
      </p:sp>
      <p:sp>
        <p:nvSpPr>
          <p:cNvPr id="4" name="Slide Number Placeholder 3"/>
          <p:cNvSpPr>
            <a:spLocks noGrp="1"/>
          </p:cNvSpPr>
          <p:nvPr>
            <p:ph type="sldNum" sz="quarter" idx="5"/>
          </p:nvPr>
        </p:nvSpPr>
        <p:spPr/>
        <p:txBody>
          <a:bodyPr/>
          <a:lstStyle/>
          <a:p>
            <a:fld id="{38B2033A-FB0F-7949-A9F0-CBC790DC54B4}" type="slidenum">
              <a:rPr lang="en-US" smtClean="0"/>
              <a:t>5</a:t>
            </a:fld>
            <a:endParaRPr lang="en-US"/>
          </a:p>
        </p:txBody>
      </p:sp>
    </p:spTree>
    <p:extLst>
      <p:ext uri="{BB962C8B-B14F-4D97-AF65-F5344CB8AC3E}">
        <p14:creationId xmlns:p14="http://schemas.microsoft.com/office/powerpoint/2010/main" val="24765691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Apples cost 80p each. Amelia buy four apples at first. Then she goes back and buys three more apples.</a:t>
            </a:r>
          </a:p>
          <a:p>
            <a:r>
              <a:rPr lang="en-GB" i="1" dirty="0"/>
              <a:t>How could you work out how much money Amelia has spent in total?</a:t>
            </a:r>
          </a:p>
          <a:p>
            <a:r>
              <a:rPr lang="en-GB" i="1" dirty="0"/>
              <a:t>Which method is correct? Explain your answer.</a:t>
            </a:r>
          </a:p>
        </p:txBody>
      </p:sp>
      <p:sp>
        <p:nvSpPr>
          <p:cNvPr id="4" name="Slide Number Placeholder 3"/>
          <p:cNvSpPr>
            <a:spLocks noGrp="1"/>
          </p:cNvSpPr>
          <p:nvPr>
            <p:ph type="sldNum" sz="quarter" idx="5"/>
          </p:nvPr>
        </p:nvSpPr>
        <p:spPr/>
        <p:txBody>
          <a:bodyPr/>
          <a:lstStyle/>
          <a:p>
            <a:fld id="{38B2033A-FB0F-7949-A9F0-CBC790DC54B4}" type="slidenum">
              <a:rPr lang="en-US" smtClean="0"/>
              <a:t>15</a:t>
            </a:fld>
            <a:endParaRPr lang="en-US"/>
          </a:p>
        </p:txBody>
      </p:sp>
    </p:spTree>
    <p:extLst>
      <p:ext uri="{BB962C8B-B14F-4D97-AF65-F5344CB8AC3E}">
        <p14:creationId xmlns:p14="http://schemas.microsoft.com/office/powerpoint/2010/main" val="3746478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1" u="none" strike="noStrike" kern="1200" dirty="0">
                <a:solidFill>
                  <a:schemeClr val="tx1"/>
                </a:solidFill>
                <a:effectLst/>
                <a:latin typeface="+mn-lt"/>
                <a:ea typeface="+mn-ea"/>
                <a:cs typeface="+mn-cs"/>
              </a:rPr>
              <a:t>Robyn needs to make six party bags. </a:t>
            </a:r>
          </a:p>
          <a:p>
            <a:r>
              <a:rPr lang="en-US" sz="1200" b="0" i="1" u="none" strike="noStrike" kern="1200" dirty="0">
                <a:solidFill>
                  <a:schemeClr val="tx1"/>
                </a:solidFill>
                <a:effectLst/>
                <a:latin typeface="+mn-lt"/>
                <a:ea typeface="+mn-ea"/>
                <a:cs typeface="+mn-cs"/>
              </a:rPr>
              <a:t>She buys six pencils costing 30 p each, six erasers costing 40 p each and six notebooks costing 80 p each. </a:t>
            </a:r>
          </a:p>
          <a:p>
            <a:r>
              <a:rPr lang="en-US" sz="1200" b="0" i="1" u="none" strike="noStrike" kern="1200" dirty="0">
                <a:solidFill>
                  <a:schemeClr val="tx1"/>
                </a:solidFill>
                <a:effectLst/>
                <a:latin typeface="+mn-lt"/>
                <a:ea typeface="+mn-ea"/>
                <a:cs typeface="+mn-cs"/>
              </a:rPr>
              <a:t>How much has she spent altogether?</a:t>
            </a:r>
            <a:endParaRPr lang="en-GB" i="1" dirty="0"/>
          </a:p>
        </p:txBody>
      </p:sp>
      <p:sp>
        <p:nvSpPr>
          <p:cNvPr id="4" name="Slide Number Placeholder 3"/>
          <p:cNvSpPr>
            <a:spLocks noGrp="1"/>
          </p:cNvSpPr>
          <p:nvPr>
            <p:ph type="sldNum" sz="quarter" idx="5"/>
          </p:nvPr>
        </p:nvSpPr>
        <p:spPr/>
        <p:txBody>
          <a:bodyPr/>
          <a:lstStyle/>
          <a:p>
            <a:fld id="{38B2033A-FB0F-7949-A9F0-CBC790DC54B4}" type="slidenum">
              <a:rPr lang="en-US" smtClean="0"/>
              <a:t>16</a:t>
            </a:fld>
            <a:endParaRPr lang="en-US"/>
          </a:p>
        </p:txBody>
      </p:sp>
    </p:spTree>
    <p:extLst>
      <p:ext uri="{BB962C8B-B14F-4D97-AF65-F5344CB8AC3E}">
        <p14:creationId xmlns:p14="http://schemas.microsoft.com/office/powerpoint/2010/main" val="1937069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There are six boxes of jumpers in the school office with ten jumpers in each box.</a:t>
            </a:r>
          </a:p>
          <a:p>
            <a:r>
              <a:rPr lang="en-GB" i="1" dirty="0"/>
              <a:t>Two of the boxes are sold.</a:t>
            </a:r>
          </a:p>
          <a:p>
            <a:r>
              <a:rPr lang="en-GB" i="1" dirty="0"/>
              <a:t>How many jumpers are left?</a:t>
            </a:r>
          </a:p>
        </p:txBody>
      </p:sp>
      <p:sp>
        <p:nvSpPr>
          <p:cNvPr id="4" name="Slide Number Placeholder 3"/>
          <p:cNvSpPr>
            <a:spLocks noGrp="1"/>
          </p:cNvSpPr>
          <p:nvPr>
            <p:ph type="sldNum" sz="quarter" idx="5"/>
          </p:nvPr>
        </p:nvSpPr>
        <p:spPr/>
        <p:txBody>
          <a:bodyPr/>
          <a:lstStyle/>
          <a:p>
            <a:fld id="{38B2033A-FB0F-7949-A9F0-CBC790DC54B4}" type="slidenum">
              <a:rPr lang="en-US" smtClean="0"/>
              <a:t>17</a:t>
            </a:fld>
            <a:endParaRPr lang="en-US"/>
          </a:p>
        </p:txBody>
      </p:sp>
    </p:spTree>
    <p:extLst>
      <p:ext uri="{BB962C8B-B14F-4D97-AF65-F5344CB8AC3E}">
        <p14:creationId xmlns:p14="http://schemas.microsoft.com/office/powerpoint/2010/main" val="1810605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Easter eggs cost £1.80 each. Katya buys five Easter eggs. After Easter, the same eggs are reduced to £1.50 each.</a:t>
            </a:r>
          </a:p>
          <a:p>
            <a:r>
              <a:rPr lang="en-GB" i="1" dirty="0"/>
              <a:t>How much would she have saved if she had bought the eggs after Easter?</a:t>
            </a:r>
          </a:p>
        </p:txBody>
      </p:sp>
      <p:sp>
        <p:nvSpPr>
          <p:cNvPr id="4" name="Slide Number Placeholder 3"/>
          <p:cNvSpPr>
            <a:spLocks noGrp="1"/>
          </p:cNvSpPr>
          <p:nvPr>
            <p:ph type="sldNum" sz="quarter" idx="5"/>
          </p:nvPr>
        </p:nvSpPr>
        <p:spPr/>
        <p:txBody>
          <a:bodyPr/>
          <a:lstStyle/>
          <a:p>
            <a:fld id="{38B2033A-FB0F-7949-A9F0-CBC790DC54B4}" type="slidenum">
              <a:rPr lang="en-US" smtClean="0"/>
              <a:t>18</a:t>
            </a:fld>
            <a:endParaRPr lang="en-US"/>
          </a:p>
        </p:txBody>
      </p:sp>
    </p:spTree>
    <p:extLst>
      <p:ext uri="{BB962C8B-B14F-4D97-AF65-F5344CB8AC3E}">
        <p14:creationId xmlns:p14="http://schemas.microsoft.com/office/powerpoint/2010/main" val="1631518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A class is organised into three teams of five children and two teams of four children.</a:t>
            </a:r>
          </a:p>
          <a:p>
            <a:r>
              <a:rPr lang="en-GB" i="1" dirty="0"/>
              <a:t>How many children are in the class?</a:t>
            </a:r>
          </a:p>
        </p:txBody>
      </p:sp>
      <p:sp>
        <p:nvSpPr>
          <p:cNvPr id="4" name="Slide Number Placeholder 3"/>
          <p:cNvSpPr>
            <a:spLocks noGrp="1"/>
          </p:cNvSpPr>
          <p:nvPr>
            <p:ph type="sldNum" sz="quarter" idx="5"/>
          </p:nvPr>
        </p:nvSpPr>
        <p:spPr/>
        <p:txBody>
          <a:bodyPr/>
          <a:lstStyle/>
          <a:p>
            <a:fld id="{38B2033A-FB0F-7949-A9F0-CBC790DC54B4}" type="slidenum">
              <a:rPr lang="en-US" smtClean="0"/>
              <a:t>6</a:t>
            </a:fld>
            <a:endParaRPr lang="en-US"/>
          </a:p>
        </p:txBody>
      </p:sp>
    </p:spTree>
    <p:extLst>
      <p:ext uri="{BB962C8B-B14F-4D97-AF65-F5344CB8AC3E}">
        <p14:creationId xmlns:p14="http://schemas.microsoft.com/office/powerpoint/2010/main" val="2434993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A pack of biscuits weighs 260 g. A pack of cakes weighs half this amount. </a:t>
            </a:r>
          </a:p>
          <a:p>
            <a:r>
              <a:rPr lang="en-GB" i="1" dirty="0"/>
              <a:t>What is the total weight of this shopping?</a:t>
            </a:r>
          </a:p>
        </p:txBody>
      </p:sp>
      <p:sp>
        <p:nvSpPr>
          <p:cNvPr id="4" name="Slide Number Placeholder 3"/>
          <p:cNvSpPr>
            <a:spLocks noGrp="1"/>
          </p:cNvSpPr>
          <p:nvPr>
            <p:ph type="sldNum" sz="quarter" idx="5"/>
          </p:nvPr>
        </p:nvSpPr>
        <p:spPr/>
        <p:txBody>
          <a:bodyPr/>
          <a:lstStyle/>
          <a:p>
            <a:fld id="{38B2033A-FB0F-7949-A9F0-CBC790DC54B4}" type="slidenum">
              <a:rPr lang="en-US" smtClean="0"/>
              <a:t>7</a:t>
            </a:fld>
            <a:endParaRPr lang="en-US"/>
          </a:p>
        </p:txBody>
      </p:sp>
    </p:spTree>
    <p:extLst>
      <p:ext uri="{BB962C8B-B14F-4D97-AF65-F5344CB8AC3E}">
        <p14:creationId xmlns:p14="http://schemas.microsoft.com/office/powerpoint/2010/main" val="429439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I buy four cherry cakes and three chocolate cakes. I spend £6.20 in total. </a:t>
            </a:r>
          </a:p>
          <a:p>
            <a:r>
              <a:rPr lang="en-US" sz="1200" b="0" i="1" u="none" strike="noStrike" kern="1200" dirty="0">
                <a:solidFill>
                  <a:schemeClr val="tx1"/>
                </a:solidFill>
                <a:effectLst/>
                <a:latin typeface="+mn-lt"/>
                <a:ea typeface="+mn-ea"/>
                <a:cs typeface="+mn-cs"/>
              </a:rPr>
              <a:t>The cherry cakes cost 80 p each. How much does each chocolate cake cost?</a:t>
            </a:r>
            <a:endParaRPr lang="en-GB" i="1" dirty="0"/>
          </a:p>
        </p:txBody>
      </p:sp>
      <p:sp>
        <p:nvSpPr>
          <p:cNvPr id="4" name="Slide Number Placeholder 3"/>
          <p:cNvSpPr>
            <a:spLocks noGrp="1"/>
          </p:cNvSpPr>
          <p:nvPr>
            <p:ph type="sldNum" sz="quarter" idx="5"/>
          </p:nvPr>
        </p:nvSpPr>
        <p:spPr/>
        <p:txBody>
          <a:bodyPr/>
          <a:lstStyle/>
          <a:p>
            <a:fld id="{38B2033A-FB0F-7949-A9F0-CBC790DC54B4}" type="slidenum">
              <a:rPr lang="en-US" smtClean="0"/>
              <a:t>8</a:t>
            </a:fld>
            <a:endParaRPr lang="en-US"/>
          </a:p>
        </p:txBody>
      </p:sp>
    </p:spTree>
    <p:extLst>
      <p:ext uri="{BB962C8B-B14F-4D97-AF65-F5344CB8AC3E}">
        <p14:creationId xmlns:p14="http://schemas.microsoft.com/office/powerpoint/2010/main" val="2499884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I have three packs of ten stickers. You have two packs of twenty stickers.</a:t>
            </a:r>
          </a:p>
          <a:p>
            <a:r>
              <a:rPr lang="en-GB" i="1" dirty="0"/>
              <a:t>How many more stickers do you have?</a:t>
            </a:r>
          </a:p>
        </p:txBody>
      </p:sp>
      <p:sp>
        <p:nvSpPr>
          <p:cNvPr id="4" name="Slide Number Placeholder 3"/>
          <p:cNvSpPr>
            <a:spLocks noGrp="1"/>
          </p:cNvSpPr>
          <p:nvPr>
            <p:ph type="sldNum" sz="quarter" idx="5"/>
          </p:nvPr>
        </p:nvSpPr>
        <p:spPr/>
        <p:txBody>
          <a:bodyPr/>
          <a:lstStyle/>
          <a:p>
            <a:fld id="{38B2033A-FB0F-7949-A9F0-CBC790DC54B4}" type="slidenum">
              <a:rPr lang="en-US" smtClean="0"/>
              <a:t>9</a:t>
            </a:fld>
            <a:endParaRPr lang="en-US"/>
          </a:p>
        </p:txBody>
      </p:sp>
    </p:spTree>
    <p:extLst>
      <p:ext uri="{BB962C8B-B14F-4D97-AF65-F5344CB8AC3E}">
        <p14:creationId xmlns:p14="http://schemas.microsoft.com/office/powerpoint/2010/main" val="838302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Miss Grey runs 10</a:t>
            </a:r>
            <a:r>
              <a:rPr lang="en-GB" sz="600" i="1" dirty="0"/>
              <a:t> </a:t>
            </a:r>
            <a:r>
              <a:rPr lang="en-GB" i="1" dirty="0"/>
              <a:t>km a day for five days.</a:t>
            </a:r>
          </a:p>
          <a:p>
            <a:r>
              <a:rPr lang="en-GB" i="1" dirty="0"/>
              <a:t>Mr Green runs 8</a:t>
            </a:r>
            <a:r>
              <a:rPr lang="en-GB" sz="600" i="1" dirty="0"/>
              <a:t> </a:t>
            </a:r>
            <a:r>
              <a:rPr lang="en-GB" i="1" dirty="0"/>
              <a:t>km a day for seven days.</a:t>
            </a:r>
          </a:p>
          <a:p>
            <a:r>
              <a:rPr lang="en-GB" i="1" dirty="0"/>
              <a:t>Who has run further and by how much?</a:t>
            </a:r>
          </a:p>
        </p:txBody>
      </p:sp>
      <p:sp>
        <p:nvSpPr>
          <p:cNvPr id="4" name="Slide Number Placeholder 3"/>
          <p:cNvSpPr>
            <a:spLocks noGrp="1"/>
          </p:cNvSpPr>
          <p:nvPr>
            <p:ph type="sldNum" sz="quarter" idx="5"/>
          </p:nvPr>
        </p:nvSpPr>
        <p:spPr/>
        <p:txBody>
          <a:bodyPr/>
          <a:lstStyle/>
          <a:p>
            <a:fld id="{38B2033A-FB0F-7949-A9F0-CBC790DC54B4}" type="slidenum">
              <a:rPr lang="en-US" smtClean="0"/>
              <a:t>10</a:t>
            </a:fld>
            <a:endParaRPr lang="en-US"/>
          </a:p>
        </p:txBody>
      </p:sp>
    </p:spTree>
    <p:extLst>
      <p:ext uri="{BB962C8B-B14F-4D97-AF65-F5344CB8AC3E}">
        <p14:creationId xmlns:p14="http://schemas.microsoft.com/office/powerpoint/2010/main" val="2332873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Who has the most cakes, and by how many?</a:t>
            </a:r>
          </a:p>
        </p:txBody>
      </p:sp>
      <p:sp>
        <p:nvSpPr>
          <p:cNvPr id="4" name="Slide Number Placeholder 3"/>
          <p:cNvSpPr>
            <a:spLocks noGrp="1"/>
          </p:cNvSpPr>
          <p:nvPr>
            <p:ph type="sldNum" sz="quarter" idx="5"/>
          </p:nvPr>
        </p:nvSpPr>
        <p:spPr/>
        <p:txBody>
          <a:bodyPr/>
          <a:lstStyle/>
          <a:p>
            <a:fld id="{38B2033A-FB0F-7949-A9F0-CBC790DC54B4}" type="slidenum">
              <a:rPr lang="en-US" smtClean="0"/>
              <a:t>11</a:t>
            </a:fld>
            <a:endParaRPr lang="en-US"/>
          </a:p>
        </p:txBody>
      </p:sp>
    </p:spTree>
    <p:extLst>
      <p:ext uri="{BB962C8B-B14F-4D97-AF65-F5344CB8AC3E}">
        <p14:creationId xmlns:p14="http://schemas.microsoft.com/office/powerpoint/2010/main" val="4028131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Joseph says: 3 × 5 + 7 × 2 = 15 + 14 = 29</a:t>
            </a:r>
          </a:p>
          <a:p>
            <a:r>
              <a:rPr lang="en-GB" i="1" dirty="0"/>
              <a:t>Megan says: 3 × 5 + 7 × 2 = 36 × 2 = 72</a:t>
            </a:r>
          </a:p>
          <a:p>
            <a:r>
              <a:rPr lang="en-GB" i="1" dirty="0"/>
              <a:t>Becca says:   3 × 5 + 7 × 2 = 3 × 24 = 72 </a:t>
            </a:r>
          </a:p>
          <a:p>
            <a:r>
              <a:rPr lang="en-GB" i="1" dirty="0"/>
              <a:t>Joseph is correct, because he has multiplied before adding as there are no brackets.</a:t>
            </a:r>
          </a:p>
        </p:txBody>
      </p:sp>
      <p:sp>
        <p:nvSpPr>
          <p:cNvPr id="4" name="Slide Number Placeholder 3"/>
          <p:cNvSpPr>
            <a:spLocks noGrp="1"/>
          </p:cNvSpPr>
          <p:nvPr>
            <p:ph type="sldNum" sz="quarter" idx="5"/>
          </p:nvPr>
        </p:nvSpPr>
        <p:spPr/>
        <p:txBody>
          <a:bodyPr/>
          <a:lstStyle/>
          <a:p>
            <a:fld id="{38B2033A-FB0F-7949-A9F0-CBC790DC54B4}" type="slidenum">
              <a:rPr lang="en-US" smtClean="0"/>
              <a:t>12</a:t>
            </a:fld>
            <a:endParaRPr lang="en-US"/>
          </a:p>
        </p:txBody>
      </p:sp>
    </p:spTree>
    <p:extLst>
      <p:ext uri="{BB962C8B-B14F-4D97-AF65-F5344CB8AC3E}">
        <p14:creationId xmlns:p14="http://schemas.microsoft.com/office/powerpoint/2010/main" val="3067601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Each of Danny’s books have fifty pages. Each of Sophie’s books have thirty pages. </a:t>
            </a:r>
          </a:p>
          <a:p>
            <a:r>
              <a:rPr lang="en-GB" i="1" dirty="0"/>
              <a:t>Whose books have the most pages in total, and by how many?</a:t>
            </a:r>
          </a:p>
        </p:txBody>
      </p:sp>
      <p:sp>
        <p:nvSpPr>
          <p:cNvPr id="4" name="Slide Number Placeholder 3"/>
          <p:cNvSpPr>
            <a:spLocks noGrp="1"/>
          </p:cNvSpPr>
          <p:nvPr>
            <p:ph type="sldNum" sz="quarter" idx="5"/>
          </p:nvPr>
        </p:nvSpPr>
        <p:spPr/>
        <p:txBody>
          <a:bodyPr/>
          <a:lstStyle/>
          <a:p>
            <a:fld id="{38B2033A-FB0F-7949-A9F0-CBC790DC54B4}" type="slidenum">
              <a:rPr lang="en-US" smtClean="0"/>
              <a:t>13</a:t>
            </a:fld>
            <a:endParaRPr lang="en-US"/>
          </a:p>
        </p:txBody>
      </p:sp>
    </p:spTree>
    <p:extLst>
      <p:ext uri="{BB962C8B-B14F-4D97-AF65-F5344CB8AC3E}">
        <p14:creationId xmlns:p14="http://schemas.microsoft.com/office/powerpoint/2010/main" val="66629114"/>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a:srcRect l="50000" t="8949" b="8949"/>
          <a:stretch/>
        </p:blipFill>
        <p:spPr>
          <a:xfrm>
            <a:off x="0" y="0"/>
            <a:ext cx="1066570" cy="6885384"/>
          </a:xfrm>
          <a:prstGeom prst="rect">
            <a:avLst/>
          </a:prstGeom>
        </p:spPr>
      </p:pic>
      <p:pic>
        <p:nvPicPr>
          <p:cNvPr id="16" name="Picture 15"/>
          <p:cNvPicPr>
            <a:picLocks noChangeAspect="1"/>
          </p:cNvPicPr>
          <p:nvPr userDrawn="1"/>
        </p:nvPicPr>
        <p:blipFill>
          <a:blip r:embed="rId6"/>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4" name="Rectangle 13"/>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br>
              <a:rPr lang="en-US" sz="1500" dirty="0">
                <a:solidFill>
                  <a:srgbClr val="00628C"/>
                </a:solidFill>
                <a:effectLst/>
                <a:latin typeface="Myriad Pro" charset="0"/>
              </a:rPr>
            </a:br>
            <a:r>
              <a:rPr lang="en-US" sz="1500" dirty="0">
                <a:solidFill>
                  <a:srgbClr val="00628C"/>
                </a:solidFill>
                <a:effectLst/>
                <a:latin typeface="Myriad Pro" charset="0"/>
              </a:rPr>
              <a:t>© Crown Copyright 2019</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2019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141490224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Semibold" charset="0"/>
                <a:ea typeface="Myriad Pro Semibold" charset="0"/>
                <a:cs typeface="Myriad Pro Semibold" charset="0"/>
              </a:defRPr>
            </a:lvl1pPr>
          </a:lstStyle>
          <a:p>
            <a:pPr lvl="0"/>
            <a:r>
              <a:rPr lang="en-US"/>
              <a:t>Click to edit Master text styles</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extLst>
      <p:ext uri="{BB962C8B-B14F-4D97-AF65-F5344CB8AC3E}">
        <p14:creationId xmlns:p14="http://schemas.microsoft.com/office/powerpoint/2010/main" val="1175658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952" r:id="rId1"/>
    <p:sldLayoutId id="2147483962" r:id="rId2"/>
    <p:sldLayoutId id="2147483959" r:id="rId3"/>
    <p:sldLayoutId id="2147483961" r:id="rId4"/>
    <p:sldLayoutId id="2147483953" r:id="rId5"/>
  </p:sldLayoutIdLst>
  <p:txStyles>
    <p:titleStyle>
      <a:lvl1pPr algn="l" rtl="0" eaLnBrk="1" fontAlgn="base" hangingPunct="1">
        <a:spcBef>
          <a:spcPct val="0"/>
        </a:spcBef>
        <a:spcAft>
          <a:spcPct val="0"/>
        </a:spcAft>
        <a:defRPr sz="2800" b="1" i="0">
          <a:solidFill>
            <a:srgbClr val="00628C"/>
          </a:solidFill>
          <a:latin typeface="Myriad Pro Semibold" charset="0"/>
          <a:ea typeface="Myriad Pro Semibold" charset="0"/>
          <a:cs typeface="Myriad Pro Semibold"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21.png"/><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26.png"/><Relationship Id="rId4" Type="http://schemas.openxmlformats.org/officeDocument/2006/relationships/image" Target="../media/image25.png"/></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29.png"/><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6"/>
          <p:cNvSpPr>
            <a:spLocks noGrp="1" noChangeArrowheads="1"/>
          </p:cNvSpPr>
          <p:nvPr>
            <p:ph type="ctrTitle"/>
          </p:nvPr>
        </p:nvSpPr>
        <p:spPr/>
        <p:txBody>
          <a:bodyPr/>
          <a:lstStyle/>
          <a:p>
            <a:r>
              <a:rPr lang="en-GB" dirty="0"/>
              <a:t>2.22 Combining multiplication with addition and subtraction </a:t>
            </a:r>
            <a:endParaRPr lang="en-US" altLang="en-US" dirty="0"/>
          </a:p>
        </p:txBody>
      </p:sp>
      <p:sp>
        <p:nvSpPr>
          <p:cNvPr id="12291" name="Rectangle 47"/>
          <p:cNvSpPr>
            <a:spLocks noGrp="1" noChangeArrowheads="1"/>
          </p:cNvSpPr>
          <p:nvPr>
            <p:ph type="subTitle" idx="1"/>
          </p:nvPr>
        </p:nvSpPr>
        <p:spPr/>
        <p:txBody>
          <a:bodyPr/>
          <a:lstStyle/>
          <a:p>
            <a:r>
              <a:rPr lang="en-US" altLang="en-US" dirty="0"/>
              <a:t>Representations | Year 5</a:t>
            </a:r>
          </a:p>
        </p:txBody>
      </p:sp>
      <p:sp>
        <p:nvSpPr>
          <p:cNvPr id="8" name="Text Placeholder 7"/>
          <p:cNvSpPr>
            <a:spLocks noGrp="1"/>
          </p:cNvSpPr>
          <p:nvPr>
            <p:ph type="body" sz="quarter" idx="11"/>
          </p:nvPr>
        </p:nvSpPr>
        <p:spPr/>
        <p:txBody>
          <a:bodyPr/>
          <a:lstStyle/>
          <a:p>
            <a:r>
              <a:rPr lang="en-GB" dirty="0"/>
              <a:t>Multiplication and Division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a:solidFill>
                  <a:srgbClr val="00628C"/>
                </a:solidFill>
              </a:rPr>
              <a:t>Step 1:2</a:t>
            </a:r>
            <a:endParaRPr lang="en-US" dirty="0">
              <a:solidFill>
                <a:srgbClr val="00628C"/>
              </a:solidFill>
            </a:endParaRPr>
          </a:p>
        </p:txBody>
      </p:sp>
      <p:pic>
        <p:nvPicPr>
          <p:cNvPr id="4" name="Picture 3" descr="A screenshot of a cell phone&#10;&#10;Description automatically generated">
            <a:extLst>
              <a:ext uri="{FF2B5EF4-FFF2-40B4-BE49-F238E27FC236}">
                <a16:creationId xmlns:a16="http://schemas.microsoft.com/office/drawing/2014/main" id="{F0D4DF28-6083-4D79-B3BB-620630E1B0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193" y="1655389"/>
            <a:ext cx="7975614" cy="1731291"/>
          </a:xfrm>
          <a:prstGeom prst="rect">
            <a:avLst/>
          </a:prstGeom>
        </p:spPr>
      </p:pic>
      <p:sp>
        <p:nvSpPr>
          <p:cNvPr id="5" name="TextBox 4">
            <a:extLst>
              <a:ext uri="{FF2B5EF4-FFF2-40B4-BE49-F238E27FC236}">
                <a16:creationId xmlns:a16="http://schemas.microsoft.com/office/drawing/2014/main" id="{A566AB9A-443A-4615-BEFF-717BC2F0C6F7}"/>
              </a:ext>
            </a:extLst>
          </p:cNvPr>
          <p:cNvSpPr txBox="1"/>
          <p:nvPr/>
        </p:nvSpPr>
        <p:spPr bwMode="auto">
          <a:xfrm>
            <a:off x="3693394" y="3899608"/>
            <a:ext cx="175721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10 × 5</a:t>
            </a:r>
            <a:r>
              <a:rPr lang="en-GB" sz="2400" dirty="0">
                <a:latin typeface="Myriad Pro" panose="020B0503030403020204" pitchFamily="34" charset="0"/>
                <a:ea typeface="Myriad Pro Semibold" charset="0"/>
                <a:cs typeface="Times New Roman" panose="02020603050405020304" pitchFamily="18" charset="0"/>
              </a:rPr>
              <a:t> = 50</a:t>
            </a:r>
            <a:r>
              <a:rPr lang="en-GB" sz="2400" dirty="0">
                <a:latin typeface="Myriad Pro" panose="020B0503030403020204" pitchFamily="34" charset="0"/>
                <a:ea typeface="Myriad Pro Semibold" charset="0"/>
                <a:cs typeface="Myriad Pro Semibold" charset="0"/>
              </a:rPr>
              <a:t>  </a:t>
            </a:r>
          </a:p>
        </p:txBody>
      </p:sp>
      <p:sp>
        <p:nvSpPr>
          <p:cNvPr id="6" name="TextBox 5">
            <a:extLst>
              <a:ext uri="{FF2B5EF4-FFF2-40B4-BE49-F238E27FC236}">
                <a16:creationId xmlns:a16="http://schemas.microsoft.com/office/drawing/2014/main" id="{CB873158-6686-4DD2-A415-E608B948FC0A}"/>
              </a:ext>
            </a:extLst>
          </p:cNvPr>
          <p:cNvSpPr txBox="1"/>
          <p:nvPr/>
        </p:nvSpPr>
        <p:spPr bwMode="auto">
          <a:xfrm>
            <a:off x="3771941" y="4617738"/>
            <a:ext cx="16001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 × 7</a:t>
            </a:r>
            <a:r>
              <a:rPr lang="en-GB" sz="2400" dirty="0">
                <a:latin typeface="Myriad Pro" panose="020B0503030403020204" pitchFamily="34" charset="0"/>
                <a:ea typeface="Myriad Pro Semibold" charset="0"/>
                <a:cs typeface="Times New Roman" panose="02020603050405020304" pitchFamily="18" charset="0"/>
              </a:rPr>
              <a:t> = 56</a:t>
            </a:r>
            <a:r>
              <a:rPr lang="en-GB" sz="2400" dirty="0">
                <a:latin typeface="Myriad Pro" panose="020B0503030403020204" pitchFamily="34" charset="0"/>
                <a:ea typeface="Myriad Pro Semibold" charset="0"/>
                <a:cs typeface="Myriad Pro Semibold" charset="0"/>
              </a:rPr>
              <a:t>  </a:t>
            </a:r>
          </a:p>
        </p:txBody>
      </p:sp>
      <p:sp>
        <p:nvSpPr>
          <p:cNvPr id="7" name="TextBox 6">
            <a:extLst>
              <a:ext uri="{FF2B5EF4-FFF2-40B4-BE49-F238E27FC236}">
                <a16:creationId xmlns:a16="http://schemas.microsoft.com/office/drawing/2014/main" id="{35834697-2A19-4337-AD71-855C8C4D2A99}"/>
              </a:ext>
            </a:extLst>
          </p:cNvPr>
          <p:cNvSpPr txBox="1"/>
          <p:nvPr/>
        </p:nvSpPr>
        <p:spPr bwMode="auto">
          <a:xfrm>
            <a:off x="3707020" y="5335868"/>
            <a:ext cx="17299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56 </a:t>
            </a:r>
            <a:r>
              <a:rPr lang="en-GB" sz="2400" dirty="0">
                <a:latin typeface="Myriad Pro" panose="020B0503030403020204" pitchFamily="34" charset="0"/>
                <a:ea typeface="Myriad Pro Semibold" charset="0"/>
                <a:cs typeface="Times New Roman" panose="02020603050405020304" pitchFamily="18" charset="0"/>
              </a:rPr>
              <a:t>−</a:t>
            </a:r>
            <a:r>
              <a:rPr lang="en-GB" sz="2400" dirty="0">
                <a:latin typeface="Myriad Pro" panose="020B0503030403020204" pitchFamily="34" charset="0"/>
                <a:ea typeface="Myriad Pro Semibold" charset="0"/>
                <a:cs typeface="Myriad Pro Semibold" charset="0"/>
              </a:rPr>
              <a:t> 50</a:t>
            </a:r>
            <a:r>
              <a:rPr lang="en-GB" sz="2400" dirty="0">
                <a:latin typeface="Myriad Pro" panose="020B0503030403020204" pitchFamily="34" charset="0"/>
                <a:ea typeface="Myriad Pro Semibold" charset="0"/>
                <a:cs typeface="Times New Roman" panose="02020603050405020304" pitchFamily="18" charset="0"/>
              </a:rPr>
              <a:t> = 6</a:t>
            </a:r>
            <a:r>
              <a:rPr lang="en-GB" sz="2400" dirty="0">
                <a:latin typeface="Myriad Pro" panose="020B0503030403020204" pitchFamily="34" charset="0"/>
                <a:ea typeface="Myriad Pro Semibold" charset="0"/>
                <a:cs typeface="Myriad Pro Semibold" charset="0"/>
              </a:rPr>
              <a:t>  </a:t>
            </a:r>
          </a:p>
        </p:txBody>
      </p:sp>
    </p:spTree>
    <p:extLst>
      <p:ext uri="{BB962C8B-B14F-4D97-AF65-F5344CB8AC3E}">
        <p14:creationId xmlns:p14="http://schemas.microsoft.com/office/powerpoint/2010/main" val="303762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a:solidFill>
                  <a:srgbClr val="00628C"/>
                </a:solidFill>
              </a:rPr>
              <a:t>Step 1:2</a:t>
            </a:r>
            <a:endParaRPr lang="en-US" dirty="0">
              <a:solidFill>
                <a:srgbClr val="00628C"/>
              </a:solidFill>
            </a:endParaRPr>
          </a:p>
        </p:txBody>
      </p:sp>
      <p:sp>
        <p:nvSpPr>
          <p:cNvPr id="3" name="TextBox 2">
            <a:extLst>
              <a:ext uri="{FF2B5EF4-FFF2-40B4-BE49-F238E27FC236}">
                <a16:creationId xmlns:a16="http://schemas.microsoft.com/office/drawing/2014/main" id="{140F5A7A-7C78-421E-8D16-71993734BCDD}"/>
              </a:ext>
            </a:extLst>
          </p:cNvPr>
          <p:cNvSpPr txBox="1"/>
          <p:nvPr/>
        </p:nvSpPr>
        <p:spPr bwMode="auto">
          <a:xfrm>
            <a:off x="3771942" y="4820290"/>
            <a:ext cx="16001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6 × 2</a:t>
            </a:r>
            <a:r>
              <a:rPr lang="en-GB" sz="2400" dirty="0">
                <a:latin typeface="Myriad Pro" panose="020B0503030403020204" pitchFamily="34" charset="0"/>
                <a:ea typeface="Myriad Pro Semibold" charset="0"/>
                <a:cs typeface="Times New Roman" panose="02020603050405020304" pitchFamily="18" charset="0"/>
              </a:rPr>
              <a:t> = 12</a:t>
            </a:r>
            <a:r>
              <a:rPr lang="en-GB" sz="2400" dirty="0">
                <a:latin typeface="Myriad Pro" panose="020B0503030403020204" pitchFamily="34" charset="0"/>
                <a:ea typeface="Myriad Pro Semibold" charset="0"/>
                <a:cs typeface="Myriad Pro Semibold" charset="0"/>
              </a:rPr>
              <a:t>  </a:t>
            </a:r>
          </a:p>
        </p:txBody>
      </p:sp>
      <p:sp>
        <p:nvSpPr>
          <p:cNvPr id="4" name="TextBox 3">
            <a:extLst>
              <a:ext uri="{FF2B5EF4-FFF2-40B4-BE49-F238E27FC236}">
                <a16:creationId xmlns:a16="http://schemas.microsoft.com/office/drawing/2014/main" id="{E0D4096E-D3FA-4375-A959-99ADD435E104}"/>
              </a:ext>
            </a:extLst>
          </p:cNvPr>
          <p:cNvSpPr txBox="1"/>
          <p:nvPr/>
        </p:nvSpPr>
        <p:spPr bwMode="auto">
          <a:xfrm>
            <a:off x="3771941" y="5308912"/>
            <a:ext cx="16001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 × 4</a:t>
            </a:r>
            <a:r>
              <a:rPr lang="en-GB" sz="2400" dirty="0">
                <a:latin typeface="Myriad Pro" panose="020B0503030403020204" pitchFamily="34" charset="0"/>
                <a:ea typeface="Myriad Pro Semibold" charset="0"/>
                <a:cs typeface="Times New Roman" panose="02020603050405020304" pitchFamily="18" charset="0"/>
              </a:rPr>
              <a:t> = 32</a:t>
            </a:r>
            <a:r>
              <a:rPr lang="en-GB" sz="2400" dirty="0">
                <a:latin typeface="Myriad Pro" panose="020B0503030403020204" pitchFamily="34" charset="0"/>
                <a:ea typeface="Myriad Pro Semibold" charset="0"/>
                <a:cs typeface="Myriad Pro Semibold" charset="0"/>
              </a:rPr>
              <a:t>  </a:t>
            </a:r>
          </a:p>
        </p:txBody>
      </p:sp>
      <p:sp>
        <p:nvSpPr>
          <p:cNvPr id="5" name="TextBox 4">
            <a:extLst>
              <a:ext uri="{FF2B5EF4-FFF2-40B4-BE49-F238E27FC236}">
                <a16:creationId xmlns:a16="http://schemas.microsoft.com/office/drawing/2014/main" id="{678340DA-06FD-430B-B062-37FD94A344BC}"/>
              </a:ext>
            </a:extLst>
          </p:cNvPr>
          <p:cNvSpPr txBox="1"/>
          <p:nvPr/>
        </p:nvSpPr>
        <p:spPr bwMode="auto">
          <a:xfrm>
            <a:off x="3628474" y="5797533"/>
            <a:ext cx="18870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32 </a:t>
            </a:r>
            <a:r>
              <a:rPr lang="en-GB" sz="2400" dirty="0">
                <a:latin typeface="Myriad Pro" panose="020B0503030403020204" pitchFamily="34" charset="0"/>
                <a:ea typeface="Myriad Pro Semibold" charset="0"/>
                <a:cs typeface="Times New Roman" panose="02020603050405020304" pitchFamily="18" charset="0"/>
              </a:rPr>
              <a:t>−</a:t>
            </a:r>
            <a:r>
              <a:rPr lang="en-GB" sz="2400" dirty="0">
                <a:latin typeface="Myriad Pro" panose="020B0503030403020204" pitchFamily="34" charset="0"/>
                <a:ea typeface="Myriad Pro Semibold" charset="0"/>
                <a:cs typeface="Myriad Pro Semibold" charset="0"/>
              </a:rPr>
              <a:t> 12</a:t>
            </a:r>
            <a:r>
              <a:rPr lang="en-GB" sz="2400" dirty="0">
                <a:latin typeface="Myriad Pro" panose="020B0503030403020204" pitchFamily="34" charset="0"/>
                <a:ea typeface="Myriad Pro Semibold" charset="0"/>
                <a:cs typeface="Times New Roman" panose="02020603050405020304" pitchFamily="18" charset="0"/>
              </a:rPr>
              <a:t> = 20</a:t>
            </a:r>
            <a:r>
              <a:rPr lang="en-GB" sz="2400" dirty="0">
                <a:latin typeface="Myriad Pro" panose="020B0503030403020204" pitchFamily="34" charset="0"/>
                <a:ea typeface="Myriad Pro Semibold" charset="0"/>
                <a:cs typeface="Myriad Pro Semibold" charset="0"/>
              </a:rPr>
              <a:t>  </a:t>
            </a:r>
          </a:p>
        </p:txBody>
      </p:sp>
      <p:pic>
        <p:nvPicPr>
          <p:cNvPr id="7" name="Picture 6">
            <a:extLst>
              <a:ext uri="{FF2B5EF4-FFF2-40B4-BE49-F238E27FC236}">
                <a16:creationId xmlns:a16="http://schemas.microsoft.com/office/drawing/2014/main" id="{1D5BFFBB-9DDD-4A91-A5C1-E0D1BD79C5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15714" y="1013678"/>
            <a:ext cx="5112573" cy="3753378"/>
          </a:xfrm>
          <a:prstGeom prst="rect">
            <a:avLst/>
          </a:prstGeom>
        </p:spPr>
      </p:pic>
    </p:spTree>
    <p:extLst>
      <p:ext uri="{BB962C8B-B14F-4D97-AF65-F5344CB8AC3E}">
        <p14:creationId xmlns:p14="http://schemas.microsoft.com/office/powerpoint/2010/main" val="3998229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dirty="0">
                <a:solidFill>
                  <a:srgbClr val="00628C"/>
                </a:solidFill>
              </a:rPr>
              <a:t>Step 1:4</a:t>
            </a:r>
          </a:p>
        </p:txBody>
      </p:sp>
      <p:grpSp>
        <p:nvGrpSpPr>
          <p:cNvPr id="7" name="Group 6">
            <a:extLst>
              <a:ext uri="{FF2B5EF4-FFF2-40B4-BE49-F238E27FC236}">
                <a16:creationId xmlns:a16="http://schemas.microsoft.com/office/drawing/2014/main" id="{0FC073E0-D9EF-4E14-8ACA-F1559A7B82DE}"/>
              </a:ext>
            </a:extLst>
          </p:cNvPr>
          <p:cNvGrpSpPr/>
          <p:nvPr/>
        </p:nvGrpSpPr>
        <p:grpSpPr>
          <a:xfrm>
            <a:off x="3056879" y="1178068"/>
            <a:ext cx="3030242" cy="461666"/>
            <a:chOff x="3543817" y="920308"/>
            <a:chExt cx="3030242" cy="461666"/>
          </a:xfrm>
        </p:grpSpPr>
        <p:sp>
          <p:nvSpPr>
            <p:cNvPr id="3" name="TextBox 2">
              <a:extLst>
                <a:ext uri="{FF2B5EF4-FFF2-40B4-BE49-F238E27FC236}">
                  <a16:creationId xmlns:a16="http://schemas.microsoft.com/office/drawing/2014/main" id="{1FF76456-9508-44B8-9E5F-3B76D85CED5D}"/>
                </a:ext>
              </a:extLst>
            </p:cNvPr>
            <p:cNvSpPr txBox="1"/>
            <p:nvPr/>
          </p:nvSpPr>
          <p:spPr bwMode="auto">
            <a:xfrm>
              <a:off x="3543817" y="920309"/>
              <a:ext cx="2518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  ×  5  +  7  ×  2  =</a:t>
              </a:r>
            </a:p>
          </p:txBody>
        </p:sp>
        <p:sp>
          <p:nvSpPr>
            <p:cNvPr id="6" name="Rectangle 5">
              <a:extLst>
                <a:ext uri="{FF2B5EF4-FFF2-40B4-BE49-F238E27FC236}">
                  <a16:creationId xmlns:a16="http://schemas.microsoft.com/office/drawing/2014/main" id="{0BC114A4-7B4A-45E4-8C81-03A818C0BC51}"/>
                </a:ext>
              </a:extLst>
            </p:cNvPr>
            <p:cNvSpPr/>
            <p:nvPr/>
          </p:nvSpPr>
          <p:spPr bwMode="auto">
            <a:xfrm>
              <a:off x="6112394" y="920308"/>
              <a:ext cx="461665" cy="461665"/>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grpSp>
      <p:grpSp>
        <p:nvGrpSpPr>
          <p:cNvPr id="18" name="Group 17">
            <a:extLst>
              <a:ext uri="{FF2B5EF4-FFF2-40B4-BE49-F238E27FC236}">
                <a16:creationId xmlns:a16="http://schemas.microsoft.com/office/drawing/2014/main" id="{F66E2FB2-39B3-4B03-BC42-F6632B8A8EAE}"/>
              </a:ext>
            </a:extLst>
          </p:cNvPr>
          <p:cNvGrpSpPr/>
          <p:nvPr/>
        </p:nvGrpSpPr>
        <p:grpSpPr>
          <a:xfrm>
            <a:off x="759385" y="2395770"/>
            <a:ext cx="7625231" cy="3669822"/>
            <a:chOff x="875528" y="2395770"/>
            <a:chExt cx="7625231" cy="3669822"/>
          </a:xfrm>
        </p:grpSpPr>
        <p:pic>
          <p:nvPicPr>
            <p:cNvPr id="9" name="Picture 8" descr="A picture containing object&#10;&#10;Description automatically generated">
              <a:extLst>
                <a:ext uri="{FF2B5EF4-FFF2-40B4-BE49-F238E27FC236}">
                  <a16:creationId xmlns:a16="http://schemas.microsoft.com/office/drawing/2014/main" id="{4E4C4F93-E15F-4B58-88B2-D032363E2D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5671" y="2395770"/>
              <a:ext cx="6135088" cy="703291"/>
            </a:xfrm>
            <a:prstGeom prst="rect">
              <a:avLst/>
            </a:prstGeom>
          </p:spPr>
        </p:pic>
        <p:pic>
          <p:nvPicPr>
            <p:cNvPr id="11" name="Picture 10" descr="A picture containing object, gauge, device&#10;&#10;Description automatically generated">
              <a:extLst>
                <a:ext uri="{FF2B5EF4-FFF2-40B4-BE49-F238E27FC236}">
                  <a16:creationId xmlns:a16="http://schemas.microsoft.com/office/drawing/2014/main" id="{E340537B-97DA-46B7-8BE5-ADED947D9E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5671" y="3542354"/>
              <a:ext cx="6135088" cy="1025008"/>
            </a:xfrm>
            <a:prstGeom prst="rect">
              <a:avLst/>
            </a:prstGeom>
          </p:spPr>
        </p:pic>
        <p:pic>
          <p:nvPicPr>
            <p:cNvPr id="13" name="Picture 12" descr="A picture containing object&#10;&#10;Description automatically generated">
              <a:extLst>
                <a:ext uri="{FF2B5EF4-FFF2-40B4-BE49-F238E27FC236}">
                  <a16:creationId xmlns:a16="http://schemas.microsoft.com/office/drawing/2014/main" id="{7F80876E-F086-4C56-9796-79EBD44C44C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65671" y="5010655"/>
              <a:ext cx="6135088" cy="1054937"/>
            </a:xfrm>
            <a:prstGeom prst="rect">
              <a:avLst/>
            </a:prstGeom>
          </p:spPr>
        </p:pic>
        <p:sp>
          <p:nvSpPr>
            <p:cNvPr id="15" name="TextBox 14">
              <a:extLst>
                <a:ext uri="{FF2B5EF4-FFF2-40B4-BE49-F238E27FC236}">
                  <a16:creationId xmlns:a16="http://schemas.microsoft.com/office/drawing/2014/main" id="{0855392F-CACC-4EE9-89B0-AE75B3CB4586}"/>
                </a:ext>
              </a:extLst>
            </p:cNvPr>
            <p:cNvSpPr txBox="1"/>
            <p:nvPr/>
          </p:nvSpPr>
          <p:spPr bwMode="auto">
            <a:xfrm>
              <a:off x="875528" y="2396762"/>
              <a:ext cx="12747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Joseph: </a:t>
              </a:r>
            </a:p>
          </p:txBody>
        </p:sp>
        <p:sp>
          <p:nvSpPr>
            <p:cNvPr id="16" name="TextBox 15">
              <a:extLst>
                <a:ext uri="{FF2B5EF4-FFF2-40B4-BE49-F238E27FC236}">
                  <a16:creationId xmlns:a16="http://schemas.microsoft.com/office/drawing/2014/main" id="{8B0C7802-B588-4066-80DA-9033E4ED3051}"/>
                </a:ext>
              </a:extLst>
            </p:cNvPr>
            <p:cNvSpPr txBox="1"/>
            <p:nvPr/>
          </p:nvSpPr>
          <p:spPr bwMode="auto">
            <a:xfrm>
              <a:off x="875528" y="3684658"/>
              <a:ext cx="12859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Megan: </a:t>
              </a:r>
            </a:p>
          </p:txBody>
        </p:sp>
        <p:sp>
          <p:nvSpPr>
            <p:cNvPr id="17" name="TextBox 16">
              <a:extLst>
                <a:ext uri="{FF2B5EF4-FFF2-40B4-BE49-F238E27FC236}">
                  <a16:creationId xmlns:a16="http://schemas.microsoft.com/office/drawing/2014/main" id="{FCD5549E-B3F1-473B-96A0-E16F930F9EA7}"/>
                </a:ext>
              </a:extLst>
            </p:cNvPr>
            <p:cNvSpPr txBox="1"/>
            <p:nvPr/>
          </p:nvSpPr>
          <p:spPr bwMode="auto">
            <a:xfrm>
              <a:off x="875528" y="5203458"/>
              <a:ext cx="111601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Becca: </a:t>
              </a:r>
            </a:p>
          </p:txBody>
        </p:sp>
      </p:grpSp>
      <p:sp>
        <p:nvSpPr>
          <p:cNvPr id="14" name="TextBox 13">
            <a:extLst>
              <a:ext uri="{FF2B5EF4-FFF2-40B4-BE49-F238E27FC236}">
                <a16:creationId xmlns:a16="http://schemas.microsoft.com/office/drawing/2014/main" id="{FC43FEB1-41E7-449B-BEC3-9ECDB4FA7C59}"/>
              </a:ext>
            </a:extLst>
          </p:cNvPr>
          <p:cNvSpPr txBox="1"/>
          <p:nvPr/>
        </p:nvSpPr>
        <p:spPr bwMode="auto">
          <a:xfrm>
            <a:off x="5615408" y="1165251"/>
            <a:ext cx="49885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29</a:t>
            </a:r>
          </a:p>
        </p:txBody>
      </p:sp>
    </p:spTree>
    <p:extLst>
      <p:ext uri="{BB962C8B-B14F-4D97-AF65-F5344CB8AC3E}">
        <p14:creationId xmlns:p14="http://schemas.microsoft.com/office/powerpoint/2010/main" val="160193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dirty="0">
                <a:solidFill>
                  <a:srgbClr val="00628C"/>
                </a:solidFill>
              </a:rPr>
              <a:t>Step 1:5</a:t>
            </a:r>
          </a:p>
        </p:txBody>
      </p:sp>
      <p:pic>
        <p:nvPicPr>
          <p:cNvPr id="4" name="Picture 3">
            <a:extLst>
              <a:ext uri="{FF2B5EF4-FFF2-40B4-BE49-F238E27FC236}">
                <a16:creationId xmlns:a16="http://schemas.microsoft.com/office/drawing/2014/main" id="{597A88C0-460E-4F91-A34C-A82288C0B9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193" y="1556706"/>
            <a:ext cx="7975614" cy="4201788"/>
          </a:xfrm>
          <a:prstGeom prst="rect">
            <a:avLst/>
          </a:prstGeom>
        </p:spPr>
      </p:pic>
    </p:spTree>
    <p:extLst>
      <p:ext uri="{BB962C8B-B14F-4D97-AF65-F5344CB8AC3E}">
        <p14:creationId xmlns:p14="http://schemas.microsoft.com/office/powerpoint/2010/main" val="49749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dirty="0">
                <a:solidFill>
                  <a:srgbClr val="00628C"/>
                </a:solidFill>
              </a:rPr>
              <a:t>Step 2:1</a:t>
            </a:r>
          </a:p>
        </p:txBody>
      </p:sp>
      <p:grpSp>
        <p:nvGrpSpPr>
          <p:cNvPr id="7" name="Group 6">
            <a:extLst>
              <a:ext uri="{FF2B5EF4-FFF2-40B4-BE49-F238E27FC236}">
                <a16:creationId xmlns:a16="http://schemas.microsoft.com/office/drawing/2014/main" id="{5F999586-0C93-4856-B432-0DD6686D167B}"/>
              </a:ext>
            </a:extLst>
          </p:cNvPr>
          <p:cNvGrpSpPr/>
          <p:nvPr/>
        </p:nvGrpSpPr>
        <p:grpSpPr>
          <a:xfrm>
            <a:off x="2431817" y="1178068"/>
            <a:ext cx="4455699" cy="461666"/>
            <a:chOff x="3122329" y="1178068"/>
            <a:chExt cx="4455699" cy="461666"/>
          </a:xfrm>
        </p:grpSpPr>
        <p:sp>
          <p:nvSpPr>
            <p:cNvPr id="4" name="TextBox 3">
              <a:extLst>
                <a:ext uri="{FF2B5EF4-FFF2-40B4-BE49-F238E27FC236}">
                  <a16:creationId xmlns:a16="http://schemas.microsoft.com/office/drawing/2014/main" id="{5D22381B-04AC-4724-B542-650A982D3837}"/>
                </a:ext>
              </a:extLst>
            </p:cNvPr>
            <p:cNvSpPr txBox="1"/>
            <p:nvPr/>
          </p:nvSpPr>
          <p:spPr bwMode="auto">
            <a:xfrm>
              <a:off x="3122329" y="1178069"/>
              <a:ext cx="2518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50  ×  2  +  50  ×  5</a:t>
              </a:r>
            </a:p>
          </p:txBody>
        </p:sp>
        <p:sp>
          <p:nvSpPr>
            <p:cNvPr id="5" name="Oval 4">
              <a:extLst>
                <a:ext uri="{FF2B5EF4-FFF2-40B4-BE49-F238E27FC236}">
                  <a16:creationId xmlns:a16="http://schemas.microsoft.com/office/drawing/2014/main" id="{D32A0F12-D20D-4DD6-BAA7-39DA83D227BE}"/>
                </a:ext>
              </a:extLst>
            </p:cNvPr>
            <p:cNvSpPr/>
            <p:nvPr/>
          </p:nvSpPr>
          <p:spPr bwMode="auto">
            <a:xfrm>
              <a:off x="5831578" y="1178068"/>
              <a:ext cx="461665" cy="461665"/>
            </a:xfrm>
            <a:prstGeom prst="ellipse">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6" name="TextBox 5">
              <a:extLst>
                <a:ext uri="{FF2B5EF4-FFF2-40B4-BE49-F238E27FC236}">
                  <a16:creationId xmlns:a16="http://schemas.microsoft.com/office/drawing/2014/main" id="{C0520414-04B1-4EDF-81D2-E9CACDA98D4D}"/>
                </a:ext>
              </a:extLst>
            </p:cNvPr>
            <p:cNvSpPr txBox="1"/>
            <p:nvPr/>
          </p:nvSpPr>
          <p:spPr bwMode="auto">
            <a:xfrm>
              <a:off x="6449193" y="1178068"/>
              <a:ext cx="11288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50  ×  8</a:t>
              </a:r>
            </a:p>
          </p:txBody>
        </p:sp>
      </p:grpSp>
      <p:sp>
        <p:nvSpPr>
          <p:cNvPr id="12" name="TextBox 11">
            <a:extLst>
              <a:ext uri="{FF2B5EF4-FFF2-40B4-BE49-F238E27FC236}">
                <a16:creationId xmlns:a16="http://schemas.microsoft.com/office/drawing/2014/main" id="{F476351D-DF01-4F2F-9E63-EC7B5AAF4D14}"/>
              </a:ext>
            </a:extLst>
          </p:cNvPr>
          <p:cNvSpPr txBox="1"/>
          <p:nvPr/>
        </p:nvSpPr>
        <p:spPr bwMode="auto">
          <a:xfrm>
            <a:off x="5162126" y="1168543"/>
            <a:ext cx="3946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&lt;</a:t>
            </a:r>
          </a:p>
        </p:txBody>
      </p:sp>
      <p:pic>
        <p:nvPicPr>
          <p:cNvPr id="16" name="Picture 15" descr="A picture containing sky, clock&#10;&#10;Description automatically generated">
            <a:extLst>
              <a:ext uri="{FF2B5EF4-FFF2-40B4-BE49-F238E27FC236}">
                <a16:creationId xmlns:a16="http://schemas.microsoft.com/office/drawing/2014/main" id="{3CCD4052-D409-479E-8829-E20320243B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4193" y="2711307"/>
            <a:ext cx="7975614" cy="2645569"/>
          </a:xfrm>
          <a:prstGeom prst="rect">
            <a:avLst/>
          </a:prstGeom>
        </p:spPr>
      </p:pic>
    </p:spTree>
    <p:extLst>
      <p:ext uri="{BB962C8B-B14F-4D97-AF65-F5344CB8AC3E}">
        <p14:creationId xmlns:p14="http://schemas.microsoft.com/office/powerpoint/2010/main" val="227682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descr="A picture containing object&#10;&#10;Description automatically generated">
            <a:extLst>
              <a:ext uri="{FF2B5EF4-FFF2-40B4-BE49-F238E27FC236}">
                <a16:creationId xmlns:a16="http://schemas.microsoft.com/office/drawing/2014/main" id="{B06C0137-06B2-4EE2-8184-849A95F0FB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77534" y="2304833"/>
            <a:ext cx="3460340" cy="411500"/>
          </a:xfrm>
          <a:prstGeom prst="rect">
            <a:avLst/>
          </a:prstGeom>
        </p:spPr>
      </p:pic>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dirty="0">
                <a:solidFill>
                  <a:srgbClr val="00628C"/>
                </a:solidFill>
              </a:rPr>
              <a:t>Step 2:2</a:t>
            </a:r>
          </a:p>
        </p:txBody>
      </p:sp>
      <p:sp>
        <p:nvSpPr>
          <p:cNvPr id="3" name="TextBox 2">
            <a:extLst>
              <a:ext uri="{FF2B5EF4-FFF2-40B4-BE49-F238E27FC236}">
                <a16:creationId xmlns:a16="http://schemas.microsoft.com/office/drawing/2014/main" id="{67CC4123-6BAE-4E10-AA9D-5A8FE8CC4338}"/>
              </a:ext>
            </a:extLst>
          </p:cNvPr>
          <p:cNvSpPr txBox="1"/>
          <p:nvPr/>
        </p:nvSpPr>
        <p:spPr bwMode="auto">
          <a:xfrm>
            <a:off x="2756054" y="1178069"/>
            <a:ext cx="36318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How much money in total?</a:t>
            </a:r>
          </a:p>
        </p:txBody>
      </p:sp>
      <p:sp>
        <p:nvSpPr>
          <p:cNvPr id="7" name="TextBox 6">
            <a:extLst>
              <a:ext uri="{FF2B5EF4-FFF2-40B4-BE49-F238E27FC236}">
                <a16:creationId xmlns:a16="http://schemas.microsoft.com/office/drawing/2014/main" id="{552E9357-1402-425D-A9FF-E08B100B5E9D}"/>
              </a:ext>
            </a:extLst>
          </p:cNvPr>
          <p:cNvSpPr txBox="1"/>
          <p:nvPr/>
        </p:nvSpPr>
        <p:spPr bwMode="auto">
          <a:xfrm>
            <a:off x="857508" y="3841353"/>
            <a:ext cx="25378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80</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p × 4 + 80</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p × 3</a:t>
            </a:r>
          </a:p>
        </p:txBody>
      </p:sp>
      <p:sp>
        <p:nvSpPr>
          <p:cNvPr id="8" name="TextBox 7">
            <a:extLst>
              <a:ext uri="{FF2B5EF4-FFF2-40B4-BE49-F238E27FC236}">
                <a16:creationId xmlns:a16="http://schemas.microsoft.com/office/drawing/2014/main" id="{5FEFA49F-5BF1-497D-9093-98D87D08FD5E}"/>
              </a:ext>
            </a:extLst>
          </p:cNvPr>
          <p:cNvSpPr txBox="1"/>
          <p:nvPr/>
        </p:nvSpPr>
        <p:spPr bwMode="auto">
          <a:xfrm>
            <a:off x="857508" y="4580983"/>
            <a:ext cx="18838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£3.20 + £2.40</a:t>
            </a:r>
          </a:p>
        </p:txBody>
      </p:sp>
      <p:sp>
        <p:nvSpPr>
          <p:cNvPr id="9" name="TextBox 8">
            <a:extLst>
              <a:ext uri="{FF2B5EF4-FFF2-40B4-BE49-F238E27FC236}">
                <a16:creationId xmlns:a16="http://schemas.microsoft.com/office/drawing/2014/main" id="{407623E3-80AD-4F89-961E-38F86A11E796}"/>
              </a:ext>
            </a:extLst>
          </p:cNvPr>
          <p:cNvSpPr txBox="1"/>
          <p:nvPr/>
        </p:nvSpPr>
        <p:spPr bwMode="auto">
          <a:xfrm>
            <a:off x="857508" y="5274752"/>
            <a:ext cx="11256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 £5.60</a:t>
            </a:r>
          </a:p>
        </p:txBody>
      </p:sp>
      <p:sp>
        <p:nvSpPr>
          <p:cNvPr id="10" name="TextBox 9">
            <a:extLst>
              <a:ext uri="{FF2B5EF4-FFF2-40B4-BE49-F238E27FC236}">
                <a16:creationId xmlns:a16="http://schemas.microsoft.com/office/drawing/2014/main" id="{B3B0693E-E292-4768-A26F-2FFAEE3B9D79}"/>
              </a:ext>
            </a:extLst>
          </p:cNvPr>
          <p:cNvSpPr txBox="1"/>
          <p:nvPr/>
        </p:nvSpPr>
        <p:spPr bwMode="auto">
          <a:xfrm>
            <a:off x="857508" y="3099117"/>
            <a:ext cx="15762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b="1" dirty="0">
                <a:latin typeface="Myriad Pro" panose="020B0503030403020204" pitchFamily="34" charset="0"/>
                <a:ea typeface="Myriad Pro Semibold" charset="0"/>
                <a:cs typeface="Myriad Pro Semibold" charset="0"/>
              </a:rPr>
              <a:t>Method 1:</a:t>
            </a:r>
          </a:p>
        </p:txBody>
      </p:sp>
      <p:sp>
        <p:nvSpPr>
          <p:cNvPr id="12" name="TextBox 11">
            <a:extLst>
              <a:ext uri="{FF2B5EF4-FFF2-40B4-BE49-F238E27FC236}">
                <a16:creationId xmlns:a16="http://schemas.microsoft.com/office/drawing/2014/main" id="{E015FAB1-A1DE-4FB0-982C-9214DA20EF38}"/>
              </a:ext>
            </a:extLst>
          </p:cNvPr>
          <p:cNvSpPr txBox="1"/>
          <p:nvPr/>
        </p:nvSpPr>
        <p:spPr bwMode="auto">
          <a:xfrm>
            <a:off x="5923876" y="4580983"/>
            <a:ext cx="12041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80</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p × 7</a:t>
            </a:r>
          </a:p>
        </p:txBody>
      </p:sp>
      <p:sp>
        <p:nvSpPr>
          <p:cNvPr id="13" name="TextBox 12">
            <a:extLst>
              <a:ext uri="{FF2B5EF4-FFF2-40B4-BE49-F238E27FC236}">
                <a16:creationId xmlns:a16="http://schemas.microsoft.com/office/drawing/2014/main" id="{625C78E2-65C8-4149-9A68-63D52D591719}"/>
              </a:ext>
            </a:extLst>
          </p:cNvPr>
          <p:cNvSpPr txBox="1"/>
          <p:nvPr/>
        </p:nvSpPr>
        <p:spPr bwMode="auto">
          <a:xfrm>
            <a:off x="5923876" y="5274752"/>
            <a:ext cx="11256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 £5.60</a:t>
            </a:r>
          </a:p>
        </p:txBody>
      </p:sp>
      <p:sp>
        <p:nvSpPr>
          <p:cNvPr id="14" name="TextBox 13">
            <a:extLst>
              <a:ext uri="{FF2B5EF4-FFF2-40B4-BE49-F238E27FC236}">
                <a16:creationId xmlns:a16="http://schemas.microsoft.com/office/drawing/2014/main" id="{3833BAEC-7DA1-4C54-A12D-00436BD20F10}"/>
              </a:ext>
            </a:extLst>
          </p:cNvPr>
          <p:cNvSpPr txBox="1"/>
          <p:nvPr/>
        </p:nvSpPr>
        <p:spPr bwMode="auto">
          <a:xfrm>
            <a:off x="5923876" y="3099117"/>
            <a:ext cx="15762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b="1" dirty="0">
                <a:latin typeface="Myriad Pro" panose="020B0503030403020204" pitchFamily="34" charset="0"/>
                <a:ea typeface="Myriad Pro Semibold" charset="0"/>
                <a:cs typeface="Myriad Pro Semibold" charset="0"/>
              </a:rPr>
              <a:t>Method 2:</a:t>
            </a:r>
          </a:p>
        </p:txBody>
      </p:sp>
      <p:sp>
        <p:nvSpPr>
          <p:cNvPr id="20" name="TextBox 19">
            <a:extLst>
              <a:ext uri="{FF2B5EF4-FFF2-40B4-BE49-F238E27FC236}">
                <a16:creationId xmlns:a16="http://schemas.microsoft.com/office/drawing/2014/main" id="{A5100943-DE11-411E-A0C2-06B9A87497F3}"/>
              </a:ext>
            </a:extLst>
          </p:cNvPr>
          <p:cNvSpPr txBox="1"/>
          <p:nvPr/>
        </p:nvSpPr>
        <p:spPr bwMode="auto">
          <a:xfrm>
            <a:off x="6918200" y="3841353"/>
            <a:ext cx="8980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4 + 3</a:t>
            </a:r>
          </a:p>
        </p:txBody>
      </p:sp>
      <p:sp>
        <p:nvSpPr>
          <p:cNvPr id="21" name="TextBox 20">
            <a:extLst>
              <a:ext uri="{FF2B5EF4-FFF2-40B4-BE49-F238E27FC236}">
                <a16:creationId xmlns:a16="http://schemas.microsoft.com/office/drawing/2014/main" id="{B13679E6-2AF0-4A5B-824B-AEB0094F14FD}"/>
              </a:ext>
            </a:extLst>
          </p:cNvPr>
          <p:cNvSpPr txBox="1"/>
          <p:nvPr/>
        </p:nvSpPr>
        <p:spPr bwMode="auto">
          <a:xfrm>
            <a:off x="5923876" y="3841353"/>
            <a:ext cx="9813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80</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p ×</a:t>
            </a:r>
          </a:p>
        </p:txBody>
      </p:sp>
      <p:sp>
        <p:nvSpPr>
          <p:cNvPr id="22" name="TextBox 21">
            <a:extLst>
              <a:ext uri="{FF2B5EF4-FFF2-40B4-BE49-F238E27FC236}">
                <a16:creationId xmlns:a16="http://schemas.microsoft.com/office/drawing/2014/main" id="{6371DEA2-8E6E-4A09-908B-C4861EFE2FAB}"/>
              </a:ext>
            </a:extLst>
          </p:cNvPr>
          <p:cNvSpPr txBox="1"/>
          <p:nvPr/>
        </p:nvSpPr>
        <p:spPr bwMode="auto">
          <a:xfrm>
            <a:off x="6829044" y="3841353"/>
            <a:ext cx="2776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
        <p:nvSpPr>
          <p:cNvPr id="23" name="TextBox 22">
            <a:extLst>
              <a:ext uri="{FF2B5EF4-FFF2-40B4-BE49-F238E27FC236}">
                <a16:creationId xmlns:a16="http://schemas.microsoft.com/office/drawing/2014/main" id="{FF7DB6D5-13B5-4949-B9CC-B50D7966F4A5}"/>
              </a:ext>
            </a:extLst>
          </p:cNvPr>
          <p:cNvSpPr txBox="1"/>
          <p:nvPr/>
        </p:nvSpPr>
        <p:spPr bwMode="auto">
          <a:xfrm>
            <a:off x="7627719" y="3841353"/>
            <a:ext cx="2776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pic>
        <p:nvPicPr>
          <p:cNvPr id="27" name="Picture 26" descr="A close up of a logo&#10;&#10;Description automatically generated">
            <a:extLst>
              <a:ext uri="{FF2B5EF4-FFF2-40B4-BE49-F238E27FC236}">
                <a16:creationId xmlns:a16="http://schemas.microsoft.com/office/drawing/2014/main" id="{DC2898D4-9F62-4F4C-A358-E0D21E06A0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5769" y="2439108"/>
            <a:ext cx="3354347" cy="162107"/>
          </a:xfrm>
          <a:prstGeom prst="rect">
            <a:avLst/>
          </a:prstGeom>
        </p:spPr>
      </p:pic>
      <p:pic>
        <p:nvPicPr>
          <p:cNvPr id="29" name="Picture 28">
            <a:extLst>
              <a:ext uri="{FF2B5EF4-FFF2-40B4-BE49-F238E27FC236}">
                <a16:creationId xmlns:a16="http://schemas.microsoft.com/office/drawing/2014/main" id="{777A741F-B894-4285-8027-99C175E2520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3595" y="2304674"/>
            <a:ext cx="3460340" cy="411500"/>
          </a:xfrm>
          <a:prstGeom prst="rect">
            <a:avLst/>
          </a:prstGeom>
        </p:spPr>
      </p:pic>
    </p:spTree>
    <p:extLst>
      <p:ext uri="{BB962C8B-B14F-4D97-AF65-F5344CB8AC3E}">
        <p14:creationId xmlns:p14="http://schemas.microsoft.com/office/powerpoint/2010/main" val="145224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500"/>
                                        <p:tgtEl>
                                          <p:spTgt spid="2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500"/>
                                        <p:tgtEl>
                                          <p:spTgt spid="2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fade">
                                      <p:cBhvr>
                                        <p:cTn id="38" dur="500"/>
                                        <p:tgtEl>
                                          <p:spTgt spid="27"/>
                                        </p:tgtEl>
                                      </p:cBhvr>
                                    </p:animEffect>
                                  </p:childTnLst>
                                </p:cTn>
                              </p:par>
                            </p:childTnLst>
                          </p:cTn>
                        </p:par>
                        <p:par>
                          <p:cTn id="39" fill="hold">
                            <p:stCondLst>
                              <p:cond delay="500"/>
                            </p:stCondLst>
                            <p:childTnLst>
                              <p:par>
                                <p:cTn id="40" presetID="10" presetClass="entr" presetSubtype="0" fill="hold" grpId="0" nodeType="after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fade">
                                      <p:cBhvr>
                                        <p:cTn id="45" dur="500"/>
                                        <p:tgtEl>
                                          <p:spTgt spid="23"/>
                                        </p:tgtEl>
                                      </p:cBhvr>
                                    </p:animEffect>
                                  </p:childTnLst>
                                </p:cTn>
                              </p:par>
                            </p:childTnLst>
                          </p:cTn>
                        </p:par>
                        <p:par>
                          <p:cTn id="46" fill="hold">
                            <p:stCondLst>
                              <p:cond delay="1000"/>
                            </p:stCondLst>
                            <p:childTnLst>
                              <p:par>
                                <p:cTn id="47" presetID="10" presetClass="entr" presetSubtype="0"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500"/>
                                        <p:tgtEl>
                                          <p:spTgt spid="21"/>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500"/>
                                        <p:tgtEl>
                                          <p:spTgt spid="12"/>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2" grpId="0"/>
      <p:bldP spid="13" grpId="0"/>
      <p:bldP spid="14" grpId="0"/>
      <p:bldP spid="20" grpId="0"/>
      <p:bldP spid="21" grpId="0"/>
      <p:bldP spid="22"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A close up of a calculator&#10;&#10;Description automatically generated">
            <a:extLst>
              <a:ext uri="{FF2B5EF4-FFF2-40B4-BE49-F238E27FC236}">
                <a16:creationId xmlns:a16="http://schemas.microsoft.com/office/drawing/2014/main" id="{1CC87CA9-84D3-4CC7-ABC3-4877F69C0A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763" y="2446346"/>
            <a:ext cx="4616280" cy="2064982"/>
          </a:xfrm>
          <a:prstGeom prst="rect">
            <a:avLst/>
          </a:prstGeom>
        </p:spPr>
      </p:pic>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dirty="0">
                <a:solidFill>
                  <a:srgbClr val="00628C"/>
                </a:solidFill>
              </a:rPr>
              <a:t>Step 2:3</a:t>
            </a:r>
          </a:p>
        </p:txBody>
      </p:sp>
      <p:sp>
        <p:nvSpPr>
          <p:cNvPr id="6" name="TextBox 5">
            <a:extLst>
              <a:ext uri="{FF2B5EF4-FFF2-40B4-BE49-F238E27FC236}">
                <a16:creationId xmlns:a16="http://schemas.microsoft.com/office/drawing/2014/main" id="{791C7D85-D331-42F7-8547-03064509F0DF}"/>
              </a:ext>
            </a:extLst>
          </p:cNvPr>
          <p:cNvSpPr txBox="1"/>
          <p:nvPr/>
        </p:nvSpPr>
        <p:spPr bwMode="auto">
          <a:xfrm>
            <a:off x="3734270" y="1178068"/>
            <a:ext cx="16754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b="1" dirty="0">
                <a:latin typeface="Myriad Pro Semibold" charset="0"/>
                <a:ea typeface="Myriad Pro Semibold" charset="0"/>
                <a:cs typeface="Myriad Pro Semibold" charset="0"/>
              </a:rPr>
              <a:t>Method 1:</a:t>
            </a:r>
          </a:p>
        </p:txBody>
      </p:sp>
      <p:sp>
        <p:nvSpPr>
          <p:cNvPr id="3" name="TextBox 2">
            <a:extLst>
              <a:ext uri="{FF2B5EF4-FFF2-40B4-BE49-F238E27FC236}">
                <a16:creationId xmlns:a16="http://schemas.microsoft.com/office/drawing/2014/main" id="{45C0D1D1-8DFC-489F-AFA8-DC3488F8646D}"/>
              </a:ext>
            </a:extLst>
          </p:cNvPr>
          <p:cNvSpPr txBox="1"/>
          <p:nvPr/>
        </p:nvSpPr>
        <p:spPr bwMode="auto">
          <a:xfrm>
            <a:off x="6146917" y="2467998"/>
            <a:ext cx="22108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30</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p × 6 = £1.80</a:t>
            </a:r>
          </a:p>
        </p:txBody>
      </p:sp>
      <p:sp>
        <p:nvSpPr>
          <p:cNvPr id="7" name="TextBox 6">
            <a:extLst>
              <a:ext uri="{FF2B5EF4-FFF2-40B4-BE49-F238E27FC236}">
                <a16:creationId xmlns:a16="http://schemas.microsoft.com/office/drawing/2014/main" id="{BC583DB1-A46C-4E6B-9185-562C6C7E1457}"/>
              </a:ext>
            </a:extLst>
          </p:cNvPr>
          <p:cNvSpPr txBox="1"/>
          <p:nvPr/>
        </p:nvSpPr>
        <p:spPr bwMode="auto">
          <a:xfrm>
            <a:off x="6146917" y="3224194"/>
            <a:ext cx="22108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40</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p × 6 = £2.40</a:t>
            </a:r>
          </a:p>
        </p:txBody>
      </p:sp>
      <p:sp>
        <p:nvSpPr>
          <p:cNvPr id="8" name="TextBox 7">
            <a:extLst>
              <a:ext uri="{FF2B5EF4-FFF2-40B4-BE49-F238E27FC236}">
                <a16:creationId xmlns:a16="http://schemas.microsoft.com/office/drawing/2014/main" id="{48ADE9E5-6949-4AF8-A3C5-EC8318393EB8}"/>
              </a:ext>
            </a:extLst>
          </p:cNvPr>
          <p:cNvSpPr txBox="1"/>
          <p:nvPr/>
        </p:nvSpPr>
        <p:spPr bwMode="auto">
          <a:xfrm>
            <a:off x="6146917" y="4029754"/>
            <a:ext cx="22108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80</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p × 6 = £4.80</a:t>
            </a:r>
          </a:p>
        </p:txBody>
      </p:sp>
      <p:sp>
        <p:nvSpPr>
          <p:cNvPr id="9" name="TextBox 8">
            <a:extLst>
              <a:ext uri="{FF2B5EF4-FFF2-40B4-BE49-F238E27FC236}">
                <a16:creationId xmlns:a16="http://schemas.microsoft.com/office/drawing/2014/main" id="{66B4AB4B-72EA-4420-84A5-F499010DA380}"/>
              </a:ext>
            </a:extLst>
          </p:cNvPr>
          <p:cNvSpPr txBox="1"/>
          <p:nvPr/>
        </p:nvSpPr>
        <p:spPr bwMode="auto">
          <a:xfrm>
            <a:off x="2812544" y="5378729"/>
            <a:ext cx="35189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£1.80 + £2.40 + £4.80 = £9</a:t>
            </a:r>
          </a:p>
        </p:txBody>
      </p:sp>
      <p:sp>
        <p:nvSpPr>
          <p:cNvPr id="17" name="TextBox 16">
            <a:extLst>
              <a:ext uri="{FF2B5EF4-FFF2-40B4-BE49-F238E27FC236}">
                <a16:creationId xmlns:a16="http://schemas.microsoft.com/office/drawing/2014/main" id="{3B99C2AD-BC96-4BBE-B89D-C3EB75960B53}"/>
              </a:ext>
            </a:extLst>
          </p:cNvPr>
          <p:cNvSpPr txBox="1"/>
          <p:nvPr/>
        </p:nvSpPr>
        <p:spPr bwMode="auto">
          <a:xfrm>
            <a:off x="3734271" y="1178068"/>
            <a:ext cx="16754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b="1" dirty="0">
                <a:latin typeface="Myriad Pro Semibold" charset="0"/>
                <a:ea typeface="Myriad Pro Semibold" charset="0"/>
                <a:cs typeface="Myriad Pro Semibold" charset="0"/>
              </a:rPr>
              <a:t>Method 2:</a:t>
            </a:r>
          </a:p>
        </p:txBody>
      </p:sp>
      <p:pic>
        <p:nvPicPr>
          <p:cNvPr id="19" name="Picture 18" descr="A close up of a light&#10;&#10;Description automatically generated">
            <a:extLst>
              <a:ext uri="{FF2B5EF4-FFF2-40B4-BE49-F238E27FC236}">
                <a16:creationId xmlns:a16="http://schemas.microsoft.com/office/drawing/2014/main" id="{4CC2CF2E-2BCE-482B-8DCF-622BFB62AAA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8779" y="2361665"/>
            <a:ext cx="4825771" cy="2229581"/>
          </a:xfrm>
          <a:prstGeom prst="rect">
            <a:avLst/>
          </a:prstGeom>
        </p:spPr>
      </p:pic>
      <p:pic>
        <p:nvPicPr>
          <p:cNvPr id="23" name="Picture 22">
            <a:extLst>
              <a:ext uri="{FF2B5EF4-FFF2-40B4-BE49-F238E27FC236}">
                <a16:creationId xmlns:a16="http://schemas.microsoft.com/office/drawing/2014/main" id="{9C0B8654-B36D-4708-BE12-8FAB5D40D54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76573" y="2341601"/>
            <a:ext cx="695808" cy="2274471"/>
          </a:xfrm>
          <a:prstGeom prst="rect">
            <a:avLst/>
          </a:prstGeom>
        </p:spPr>
      </p:pic>
      <p:pic>
        <p:nvPicPr>
          <p:cNvPr id="26" name="Picture 25">
            <a:extLst>
              <a:ext uri="{FF2B5EF4-FFF2-40B4-BE49-F238E27FC236}">
                <a16:creationId xmlns:a16="http://schemas.microsoft.com/office/drawing/2014/main" id="{3EF996C1-E923-4E61-B251-CFD852F7E4E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97803" y="2341601"/>
            <a:ext cx="695808" cy="2274471"/>
          </a:xfrm>
          <a:prstGeom prst="rect">
            <a:avLst/>
          </a:prstGeom>
        </p:spPr>
      </p:pic>
      <p:pic>
        <p:nvPicPr>
          <p:cNvPr id="27" name="Picture 26">
            <a:extLst>
              <a:ext uri="{FF2B5EF4-FFF2-40B4-BE49-F238E27FC236}">
                <a16:creationId xmlns:a16="http://schemas.microsoft.com/office/drawing/2014/main" id="{220360FC-5B04-410D-A449-0CFC1AF4282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19033" y="2341601"/>
            <a:ext cx="695808" cy="2274471"/>
          </a:xfrm>
          <a:prstGeom prst="rect">
            <a:avLst/>
          </a:prstGeom>
        </p:spPr>
      </p:pic>
      <p:pic>
        <p:nvPicPr>
          <p:cNvPr id="28" name="Picture 27">
            <a:extLst>
              <a:ext uri="{FF2B5EF4-FFF2-40B4-BE49-F238E27FC236}">
                <a16:creationId xmlns:a16="http://schemas.microsoft.com/office/drawing/2014/main" id="{BDD00EA9-78F4-4DBE-BEFB-DDABA65DCA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40263" y="2341601"/>
            <a:ext cx="695808" cy="2274471"/>
          </a:xfrm>
          <a:prstGeom prst="rect">
            <a:avLst/>
          </a:prstGeom>
        </p:spPr>
      </p:pic>
      <p:pic>
        <p:nvPicPr>
          <p:cNvPr id="29" name="Picture 28">
            <a:extLst>
              <a:ext uri="{FF2B5EF4-FFF2-40B4-BE49-F238E27FC236}">
                <a16:creationId xmlns:a16="http://schemas.microsoft.com/office/drawing/2014/main" id="{3A083316-7625-415A-B694-24E1D256C87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61493" y="2341601"/>
            <a:ext cx="695808" cy="2274471"/>
          </a:xfrm>
          <a:prstGeom prst="rect">
            <a:avLst/>
          </a:prstGeom>
        </p:spPr>
      </p:pic>
      <p:pic>
        <p:nvPicPr>
          <p:cNvPr id="30" name="Picture 29">
            <a:extLst>
              <a:ext uri="{FF2B5EF4-FFF2-40B4-BE49-F238E27FC236}">
                <a16:creationId xmlns:a16="http://schemas.microsoft.com/office/drawing/2014/main" id="{F5951BF1-AD86-4049-BA24-C8B48731F17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82725" y="2341601"/>
            <a:ext cx="695808" cy="2274471"/>
          </a:xfrm>
          <a:prstGeom prst="rect">
            <a:avLst/>
          </a:prstGeom>
        </p:spPr>
      </p:pic>
      <p:sp>
        <p:nvSpPr>
          <p:cNvPr id="31" name="TextBox 30">
            <a:extLst>
              <a:ext uri="{FF2B5EF4-FFF2-40B4-BE49-F238E27FC236}">
                <a16:creationId xmlns:a16="http://schemas.microsoft.com/office/drawing/2014/main" id="{B68FF2CF-FC98-4A3B-847C-15CD6B2A35C3}"/>
              </a:ext>
            </a:extLst>
          </p:cNvPr>
          <p:cNvSpPr txBox="1"/>
          <p:nvPr/>
        </p:nvSpPr>
        <p:spPr bwMode="auto">
          <a:xfrm>
            <a:off x="2826972" y="4995183"/>
            <a:ext cx="23759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30</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p + 40</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p + 80</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p</a:t>
            </a:r>
          </a:p>
        </p:txBody>
      </p:sp>
      <p:sp>
        <p:nvSpPr>
          <p:cNvPr id="32" name="TextBox 31">
            <a:extLst>
              <a:ext uri="{FF2B5EF4-FFF2-40B4-BE49-F238E27FC236}">
                <a16:creationId xmlns:a16="http://schemas.microsoft.com/office/drawing/2014/main" id="{C50E9113-644D-4D35-B8E2-B2A19C5628B0}"/>
              </a:ext>
            </a:extLst>
          </p:cNvPr>
          <p:cNvSpPr txBox="1"/>
          <p:nvPr/>
        </p:nvSpPr>
        <p:spPr bwMode="auto">
          <a:xfrm>
            <a:off x="3569963" y="5679932"/>
            <a:ext cx="20040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£1.50 × 6 = £9</a:t>
            </a:r>
          </a:p>
        </p:txBody>
      </p:sp>
      <p:sp>
        <p:nvSpPr>
          <p:cNvPr id="35" name="TextBox 34">
            <a:extLst>
              <a:ext uri="{FF2B5EF4-FFF2-40B4-BE49-F238E27FC236}">
                <a16:creationId xmlns:a16="http://schemas.microsoft.com/office/drawing/2014/main" id="{D981CDD1-14D5-45D1-8F53-76D55FEFDA14}"/>
              </a:ext>
            </a:extLst>
          </p:cNvPr>
          <p:cNvSpPr txBox="1"/>
          <p:nvPr/>
        </p:nvSpPr>
        <p:spPr bwMode="auto">
          <a:xfrm>
            <a:off x="5084266" y="4996545"/>
            <a:ext cx="11256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 £1.50</a:t>
            </a:r>
          </a:p>
        </p:txBody>
      </p:sp>
      <p:pic>
        <p:nvPicPr>
          <p:cNvPr id="36" name="Picture 35" descr="A close up of a calculator&#10;&#10;Description automatically generated">
            <a:extLst>
              <a:ext uri="{FF2B5EF4-FFF2-40B4-BE49-F238E27FC236}">
                <a16:creationId xmlns:a16="http://schemas.microsoft.com/office/drawing/2014/main" id="{9B91171D-15A3-4368-8ED7-45B7548DAF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3860" y="2446346"/>
            <a:ext cx="4616280" cy="2064982"/>
          </a:xfrm>
          <a:prstGeom prst="rect">
            <a:avLst/>
          </a:prstGeom>
        </p:spPr>
      </p:pic>
    </p:spTree>
    <p:extLst>
      <p:ext uri="{BB962C8B-B14F-4D97-AF65-F5344CB8AC3E}">
        <p14:creationId xmlns:p14="http://schemas.microsoft.com/office/powerpoint/2010/main" val="336976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6"/>
                                        </p:tgtEl>
                                      </p:cBhvr>
                                    </p:animEffect>
                                    <p:set>
                                      <p:cBhvr>
                                        <p:cTn id="25" dur="1" fill="hold">
                                          <p:stCondLst>
                                            <p:cond delay="499"/>
                                          </p:stCondLst>
                                        </p:cTn>
                                        <p:tgtEl>
                                          <p:spTgt spid="6"/>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3"/>
                                        </p:tgtEl>
                                      </p:cBhvr>
                                    </p:animEffect>
                                    <p:set>
                                      <p:cBhvr>
                                        <p:cTn id="28" dur="1" fill="hold">
                                          <p:stCondLst>
                                            <p:cond delay="499"/>
                                          </p:stCondLst>
                                        </p:cTn>
                                        <p:tgtEl>
                                          <p:spTgt spid="3"/>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500"/>
                                        <p:tgtEl>
                                          <p:spTgt spid="7"/>
                                        </p:tgtEl>
                                      </p:cBhvr>
                                    </p:animEffect>
                                    <p:set>
                                      <p:cBhvr>
                                        <p:cTn id="31" dur="1" fill="hold">
                                          <p:stCondLst>
                                            <p:cond delay="499"/>
                                          </p:stCondLst>
                                        </p:cTn>
                                        <p:tgtEl>
                                          <p:spTgt spid="7"/>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8"/>
                                        </p:tgtEl>
                                      </p:cBhvr>
                                    </p:animEffect>
                                    <p:set>
                                      <p:cBhvr>
                                        <p:cTn id="34" dur="1" fill="hold">
                                          <p:stCondLst>
                                            <p:cond delay="499"/>
                                          </p:stCondLst>
                                        </p:cTn>
                                        <p:tgtEl>
                                          <p:spTgt spid="8"/>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9"/>
                                        </p:tgtEl>
                                      </p:cBhvr>
                                    </p:animEffect>
                                    <p:set>
                                      <p:cBhvr>
                                        <p:cTn id="37" dur="1" fill="hold">
                                          <p:stCondLst>
                                            <p:cond delay="499"/>
                                          </p:stCondLst>
                                        </p:cTn>
                                        <p:tgtEl>
                                          <p:spTgt spid="9"/>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19"/>
                                        </p:tgtEl>
                                      </p:cBhvr>
                                    </p:animEffect>
                                    <p:set>
                                      <p:cBhvr>
                                        <p:cTn id="40" dur="1" fill="hold">
                                          <p:stCondLst>
                                            <p:cond delay="499"/>
                                          </p:stCondLst>
                                        </p:cTn>
                                        <p:tgtEl>
                                          <p:spTgt spid="19"/>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21"/>
                                        </p:tgtEl>
                                      </p:cBhvr>
                                    </p:animEffect>
                                    <p:set>
                                      <p:cBhvr>
                                        <p:cTn id="43" dur="1" fill="hold">
                                          <p:stCondLst>
                                            <p:cond delay="499"/>
                                          </p:stCondLst>
                                        </p:cTn>
                                        <p:tgtEl>
                                          <p:spTgt spid="21"/>
                                        </p:tgtEl>
                                        <p:attrNameLst>
                                          <p:attrName>style.visibility</p:attrName>
                                        </p:attrNameLst>
                                      </p:cBhvr>
                                      <p:to>
                                        <p:strVal val="hidden"/>
                                      </p:to>
                                    </p:se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500"/>
                                        <p:tgtEl>
                                          <p:spTgt spid="17"/>
                                        </p:tgtEl>
                                      </p:cBhvr>
                                    </p:animEffect>
                                  </p:childTnLst>
                                </p:cTn>
                              </p:par>
                              <p:par>
                                <p:cTn id="48" presetID="10" presetClass="entr" presetSubtype="0" fill="hold" nodeType="with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fade">
                                      <p:cBhvr>
                                        <p:cTn id="50" dur="500"/>
                                        <p:tgtEl>
                                          <p:spTgt spid="36"/>
                                        </p:tgtEl>
                                      </p:cBhvr>
                                    </p:animEffect>
                                  </p:childTnLst>
                                </p:cTn>
                              </p:par>
                              <p:par>
                                <p:cTn id="51" presetID="10" presetClass="entr" presetSubtype="0" fill="hold" nodeType="with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fade">
                                      <p:cBhvr>
                                        <p:cTn id="53" dur="500"/>
                                        <p:tgtEl>
                                          <p:spTgt spid="23"/>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fade">
                                      <p:cBhvr>
                                        <p:cTn id="58" dur="500"/>
                                        <p:tgtEl>
                                          <p:spTgt spid="31"/>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fade">
                                      <p:cBhvr>
                                        <p:cTn id="63" dur="500"/>
                                        <p:tgtEl>
                                          <p:spTgt spid="35"/>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fade">
                                      <p:cBhvr>
                                        <p:cTn id="68" dur="500"/>
                                        <p:tgtEl>
                                          <p:spTgt spid="26"/>
                                        </p:tgtEl>
                                      </p:cBhvr>
                                    </p:animEffect>
                                  </p:childTnLst>
                                </p:cTn>
                              </p:par>
                            </p:childTnLst>
                          </p:cTn>
                        </p:par>
                        <p:par>
                          <p:cTn id="69" fill="hold">
                            <p:stCondLst>
                              <p:cond delay="500"/>
                            </p:stCondLst>
                            <p:childTnLst>
                              <p:par>
                                <p:cTn id="70" presetID="10" presetClass="entr" presetSubtype="0" fill="hold" nodeType="after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500"/>
                                        <p:tgtEl>
                                          <p:spTgt spid="27"/>
                                        </p:tgtEl>
                                      </p:cBhvr>
                                    </p:animEffect>
                                  </p:childTnLst>
                                </p:cTn>
                              </p:par>
                            </p:childTnLst>
                          </p:cTn>
                        </p:par>
                        <p:par>
                          <p:cTn id="73" fill="hold">
                            <p:stCondLst>
                              <p:cond delay="1000"/>
                            </p:stCondLst>
                            <p:childTnLst>
                              <p:par>
                                <p:cTn id="74" presetID="10" presetClass="entr" presetSubtype="0" fill="hold" nodeType="after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fade">
                                      <p:cBhvr>
                                        <p:cTn id="76" dur="500"/>
                                        <p:tgtEl>
                                          <p:spTgt spid="28"/>
                                        </p:tgtEl>
                                      </p:cBhvr>
                                    </p:animEffect>
                                  </p:childTnLst>
                                </p:cTn>
                              </p:par>
                            </p:childTnLst>
                          </p:cTn>
                        </p:par>
                        <p:par>
                          <p:cTn id="77" fill="hold">
                            <p:stCondLst>
                              <p:cond delay="1500"/>
                            </p:stCondLst>
                            <p:childTnLst>
                              <p:par>
                                <p:cTn id="78" presetID="10" presetClass="entr" presetSubtype="0" fill="hold" nodeType="after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fade">
                                      <p:cBhvr>
                                        <p:cTn id="80" dur="500"/>
                                        <p:tgtEl>
                                          <p:spTgt spid="29"/>
                                        </p:tgtEl>
                                      </p:cBhvr>
                                    </p:animEffect>
                                  </p:childTnLst>
                                </p:cTn>
                              </p:par>
                            </p:childTnLst>
                          </p:cTn>
                        </p:par>
                        <p:par>
                          <p:cTn id="81" fill="hold">
                            <p:stCondLst>
                              <p:cond delay="2000"/>
                            </p:stCondLst>
                            <p:childTnLst>
                              <p:par>
                                <p:cTn id="82" presetID="10" presetClass="entr" presetSubtype="0" fill="hold" nodeType="afterEffect">
                                  <p:stCondLst>
                                    <p:cond delay="0"/>
                                  </p:stCondLst>
                                  <p:childTnLst>
                                    <p:set>
                                      <p:cBhvr>
                                        <p:cTn id="83" dur="1" fill="hold">
                                          <p:stCondLst>
                                            <p:cond delay="0"/>
                                          </p:stCondLst>
                                        </p:cTn>
                                        <p:tgtEl>
                                          <p:spTgt spid="30"/>
                                        </p:tgtEl>
                                        <p:attrNameLst>
                                          <p:attrName>style.visibility</p:attrName>
                                        </p:attrNameLst>
                                      </p:cBhvr>
                                      <p:to>
                                        <p:strVal val="visible"/>
                                      </p:to>
                                    </p:set>
                                    <p:animEffect transition="in" filter="fade">
                                      <p:cBhvr>
                                        <p:cTn id="84" dur="500"/>
                                        <p:tgtEl>
                                          <p:spTgt spid="30"/>
                                        </p:tgtEl>
                                      </p:cBhvr>
                                    </p:animEffect>
                                  </p:childTnLst>
                                </p:cTn>
                              </p:par>
                            </p:childTnLst>
                          </p:cTn>
                        </p:par>
                      </p:childTnLst>
                    </p:cTn>
                  </p:par>
                  <p:par>
                    <p:cTn id="85" fill="hold">
                      <p:stCondLst>
                        <p:cond delay="indefinite"/>
                      </p:stCondLst>
                      <p:childTnLst>
                        <p:par>
                          <p:cTn id="86" fill="hold">
                            <p:stCondLst>
                              <p:cond delay="0"/>
                            </p:stCondLst>
                            <p:childTnLst>
                              <p:par>
                                <p:cTn id="87" presetID="10" presetClass="entr" presetSubtype="0" fill="hold" grpId="0" nodeType="clickEffect">
                                  <p:stCondLst>
                                    <p:cond delay="0"/>
                                  </p:stCondLst>
                                  <p:childTnLst>
                                    <p:set>
                                      <p:cBhvr>
                                        <p:cTn id="88" dur="1" fill="hold">
                                          <p:stCondLst>
                                            <p:cond delay="0"/>
                                          </p:stCondLst>
                                        </p:cTn>
                                        <p:tgtEl>
                                          <p:spTgt spid="32"/>
                                        </p:tgtEl>
                                        <p:attrNameLst>
                                          <p:attrName>style.visibility</p:attrName>
                                        </p:attrNameLst>
                                      </p:cBhvr>
                                      <p:to>
                                        <p:strVal val="visible"/>
                                      </p:to>
                                    </p:set>
                                    <p:animEffect transition="in" filter="fade">
                                      <p:cBhvr>
                                        <p:cTn id="8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3" grpId="1"/>
      <p:bldP spid="7" grpId="0"/>
      <p:bldP spid="7" grpId="1"/>
      <p:bldP spid="8" grpId="0"/>
      <p:bldP spid="8" grpId="1"/>
      <p:bldP spid="9" grpId="0"/>
      <p:bldP spid="9" grpId="1"/>
      <p:bldP spid="17" grpId="0"/>
      <p:bldP spid="31" grpId="0"/>
      <p:bldP spid="32" grpId="0"/>
      <p:bldP spid="3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dirty="0">
                <a:solidFill>
                  <a:srgbClr val="00628C"/>
                </a:solidFill>
              </a:rPr>
              <a:t>Step 2:4</a:t>
            </a:r>
          </a:p>
        </p:txBody>
      </p:sp>
      <p:pic>
        <p:nvPicPr>
          <p:cNvPr id="4" name="Picture 3" descr="A close up of a sign&#10;&#10;Description automatically generated">
            <a:extLst>
              <a:ext uri="{FF2B5EF4-FFF2-40B4-BE49-F238E27FC236}">
                <a16:creationId xmlns:a16="http://schemas.microsoft.com/office/drawing/2014/main" id="{F864784C-0A2A-4414-943E-3D2EC3A053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4456" y="1265338"/>
            <a:ext cx="6135088" cy="3217181"/>
          </a:xfrm>
          <a:prstGeom prst="rect">
            <a:avLst/>
          </a:prstGeom>
        </p:spPr>
      </p:pic>
      <p:sp>
        <p:nvSpPr>
          <p:cNvPr id="5" name="TextBox 4">
            <a:extLst>
              <a:ext uri="{FF2B5EF4-FFF2-40B4-BE49-F238E27FC236}">
                <a16:creationId xmlns:a16="http://schemas.microsoft.com/office/drawing/2014/main" id="{67CF8992-F4D9-4E49-BEE3-1BB4C9EB775F}"/>
              </a:ext>
            </a:extLst>
          </p:cNvPr>
          <p:cNvSpPr txBox="1"/>
          <p:nvPr/>
        </p:nvSpPr>
        <p:spPr bwMode="auto">
          <a:xfrm>
            <a:off x="3509851" y="4820290"/>
            <a:ext cx="21242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10 × 6 </a:t>
            </a:r>
            <a:r>
              <a:rPr lang="en-GB" sz="2400" dirty="0">
                <a:latin typeface="Myriad Pro" panose="020B0503030403020204" pitchFamily="34" charset="0"/>
                <a:ea typeface="Myriad Pro Semibold" charset="0"/>
                <a:cs typeface="Times New Roman" panose="02020603050405020304" pitchFamily="18" charset="0"/>
              </a:rPr>
              <a:t>−</a:t>
            </a:r>
            <a:r>
              <a:rPr lang="en-GB" sz="2400" dirty="0">
                <a:latin typeface="Myriad Pro" panose="020B0503030403020204" pitchFamily="34" charset="0"/>
                <a:ea typeface="Myriad Pro Semibold" charset="0"/>
                <a:cs typeface="Myriad Pro Semibold" charset="0"/>
              </a:rPr>
              <a:t> 10 × 2</a:t>
            </a:r>
          </a:p>
        </p:txBody>
      </p:sp>
      <p:sp>
        <p:nvSpPr>
          <p:cNvPr id="6" name="TextBox 5">
            <a:extLst>
              <a:ext uri="{FF2B5EF4-FFF2-40B4-BE49-F238E27FC236}">
                <a16:creationId xmlns:a16="http://schemas.microsoft.com/office/drawing/2014/main" id="{0982E4C7-973E-4AFC-B54A-E8341F648951}"/>
              </a:ext>
            </a:extLst>
          </p:cNvPr>
          <p:cNvSpPr txBox="1"/>
          <p:nvPr/>
        </p:nvSpPr>
        <p:spPr bwMode="auto">
          <a:xfrm>
            <a:off x="3625267" y="5308912"/>
            <a:ext cx="18934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 10 × (6 </a:t>
            </a:r>
            <a:r>
              <a:rPr lang="en-GB" sz="2400" dirty="0">
                <a:latin typeface="Myriad Pro" panose="020B0503030403020204" pitchFamily="34" charset="0"/>
                <a:ea typeface="Myriad Pro Semibold" charset="0"/>
                <a:cs typeface="Times New Roman" panose="02020603050405020304" pitchFamily="18" charset="0"/>
              </a:rPr>
              <a:t>−</a:t>
            </a:r>
            <a:r>
              <a:rPr lang="en-GB" sz="2400" dirty="0">
                <a:latin typeface="Myriad Pro" panose="020B0503030403020204" pitchFamily="34" charset="0"/>
                <a:ea typeface="Myriad Pro Semibold" charset="0"/>
                <a:cs typeface="Myriad Pro Semibold" charset="0"/>
              </a:rPr>
              <a:t> 2)</a:t>
            </a:r>
          </a:p>
        </p:txBody>
      </p:sp>
      <p:sp>
        <p:nvSpPr>
          <p:cNvPr id="7" name="TextBox 6">
            <a:extLst>
              <a:ext uri="{FF2B5EF4-FFF2-40B4-BE49-F238E27FC236}">
                <a16:creationId xmlns:a16="http://schemas.microsoft.com/office/drawing/2014/main" id="{3DCEA6CC-352B-453E-A845-0D2FC825DC74}"/>
              </a:ext>
            </a:extLst>
          </p:cNvPr>
          <p:cNvSpPr txBox="1"/>
          <p:nvPr/>
        </p:nvSpPr>
        <p:spPr bwMode="auto">
          <a:xfrm>
            <a:off x="3634885" y="5793580"/>
            <a:ext cx="18742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 10 × 4 = 40</a:t>
            </a:r>
          </a:p>
        </p:txBody>
      </p:sp>
    </p:spTree>
    <p:extLst>
      <p:ext uri="{BB962C8B-B14F-4D97-AF65-F5344CB8AC3E}">
        <p14:creationId xmlns:p14="http://schemas.microsoft.com/office/powerpoint/2010/main" val="540238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a:solidFill>
                  <a:srgbClr val="00628C"/>
                </a:solidFill>
              </a:rPr>
              <a:t>Step 2:4</a:t>
            </a:r>
            <a:endParaRPr lang="en-US" dirty="0">
              <a:solidFill>
                <a:srgbClr val="00628C"/>
              </a:solidFill>
            </a:endParaRPr>
          </a:p>
        </p:txBody>
      </p:sp>
      <p:pic>
        <p:nvPicPr>
          <p:cNvPr id="3" name="Picture 2">
            <a:extLst>
              <a:ext uri="{FF2B5EF4-FFF2-40B4-BE49-F238E27FC236}">
                <a16:creationId xmlns:a16="http://schemas.microsoft.com/office/drawing/2014/main" id="{C99E79A1-784B-44C0-B433-9B47566227B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79330" y="2093031"/>
            <a:ext cx="7985341" cy="2032809"/>
          </a:xfrm>
          <a:prstGeom prst="rect">
            <a:avLst/>
          </a:prstGeom>
        </p:spPr>
      </p:pic>
      <p:sp>
        <p:nvSpPr>
          <p:cNvPr id="4" name="TextBox 3">
            <a:extLst>
              <a:ext uri="{FF2B5EF4-FFF2-40B4-BE49-F238E27FC236}">
                <a16:creationId xmlns:a16="http://schemas.microsoft.com/office/drawing/2014/main" id="{668F58F8-F1A9-4E66-A047-13E0B2E41901}"/>
              </a:ext>
            </a:extLst>
          </p:cNvPr>
          <p:cNvSpPr txBox="1"/>
          <p:nvPr/>
        </p:nvSpPr>
        <p:spPr bwMode="auto">
          <a:xfrm>
            <a:off x="3131543" y="4820290"/>
            <a:ext cx="28809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£1.80 × 5 </a:t>
            </a:r>
            <a:r>
              <a:rPr lang="en-GB" sz="2400" dirty="0">
                <a:latin typeface="Myriad Pro" panose="020B0503030403020204" pitchFamily="34" charset="0"/>
                <a:ea typeface="Myriad Pro Semibold" charset="0"/>
                <a:cs typeface="Times New Roman" panose="02020603050405020304" pitchFamily="18" charset="0"/>
              </a:rPr>
              <a:t>−</a:t>
            </a:r>
            <a:r>
              <a:rPr lang="en-GB" sz="2400" dirty="0">
                <a:latin typeface="Myriad Pro" panose="020B0503030403020204" pitchFamily="34" charset="0"/>
                <a:ea typeface="Myriad Pro Semibold" charset="0"/>
                <a:cs typeface="Myriad Pro Semibold" charset="0"/>
              </a:rPr>
              <a:t> £1.50 × 5</a:t>
            </a:r>
          </a:p>
        </p:txBody>
      </p:sp>
      <p:sp>
        <p:nvSpPr>
          <p:cNvPr id="5" name="TextBox 4">
            <a:extLst>
              <a:ext uri="{FF2B5EF4-FFF2-40B4-BE49-F238E27FC236}">
                <a16:creationId xmlns:a16="http://schemas.microsoft.com/office/drawing/2014/main" id="{82EC86AC-B1DD-4647-9630-33F223F24593}"/>
              </a:ext>
            </a:extLst>
          </p:cNvPr>
          <p:cNvSpPr txBox="1"/>
          <p:nvPr/>
        </p:nvSpPr>
        <p:spPr bwMode="auto">
          <a:xfrm>
            <a:off x="3168411" y="5308912"/>
            <a:ext cx="28071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 (£1.80 </a:t>
            </a:r>
            <a:r>
              <a:rPr lang="en-GB" sz="2400" dirty="0">
                <a:latin typeface="Myriad Pro" panose="020B0503030403020204" pitchFamily="34" charset="0"/>
                <a:ea typeface="Myriad Pro Semibold" charset="0"/>
                <a:cs typeface="Times New Roman" panose="02020603050405020304" pitchFamily="18" charset="0"/>
              </a:rPr>
              <a:t>−</a:t>
            </a:r>
            <a:r>
              <a:rPr lang="en-GB" sz="2400" dirty="0">
                <a:latin typeface="Myriad Pro" panose="020B0503030403020204" pitchFamily="34" charset="0"/>
                <a:ea typeface="Myriad Pro Semibold" charset="0"/>
                <a:cs typeface="Myriad Pro Semibold" charset="0"/>
              </a:rPr>
              <a:t> £1.50) × 5</a:t>
            </a:r>
          </a:p>
        </p:txBody>
      </p:sp>
      <p:sp>
        <p:nvSpPr>
          <p:cNvPr id="6" name="TextBox 5">
            <a:extLst>
              <a:ext uri="{FF2B5EF4-FFF2-40B4-BE49-F238E27FC236}">
                <a16:creationId xmlns:a16="http://schemas.microsoft.com/office/drawing/2014/main" id="{F1EC676D-B7C5-4376-B0ED-052FBD079FEC}"/>
              </a:ext>
            </a:extLst>
          </p:cNvPr>
          <p:cNvSpPr txBox="1"/>
          <p:nvPr/>
        </p:nvSpPr>
        <p:spPr bwMode="auto">
          <a:xfrm>
            <a:off x="3342339" y="5793580"/>
            <a:ext cx="24593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 30</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p × 5 = £1.50</a:t>
            </a:r>
          </a:p>
        </p:txBody>
      </p:sp>
    </p:spTree>
    <p:extLst>
      <p:ext uri="{BB962C8B-B14F-4D97-AF65-F5344CB8AC3E}">
        <p14:creationId xmlns:p14="http://schemas.microsoft.com/office/powerpoint/2010/main" val="3119189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a:t>How to use this presentation</a:t>
            </a:r>
            <a:endParaRPr lang="en-US" dirty="0"/>
          </a:p>
        </p:txBody>
      </p:sp>
      <p:sp>
        <p:nvSpPr>
          <p:cNvPr id="4" name="Text Placeholder 3"/>
          <p:cNvSpPr>
            <a:spLocks noGrp="1"/>
          </p:cNvSpPr>
          <p:nvPr>
            <p:ph type="body" sz="quarter" idx="12"/>
          </p:nvPr>
        </p:nvSpPr>
        <p:spPr/>
        <p:txBody>
          <a:bodyPr/>
          <a:lstStyle/>
          <a:p>
            <a:pPr lvl="0"/>
            <a:r>
              <a:rPr lang="en-GB" sz="2400" dirty="0"/>
              <a:t>You can find the teacher guide </a:t>
            </a:r>
            <a:r>
              <a:rPr lang="en-GB" sz="2400" i="1" dirty="0"/>
              <a:t>2.22 Combining multiplication with addition and subtraction </a:t>
            </a:r>
            <a:r>
              <a:rPr lang="en-GB" sz="2400" dirty="0"/>
              <a:t>by following the link below.</a:t>
            </a:r>
            <a:endParaRPr lang="en-GB" sz="2400" i="1" dirty="0"/>
          </a:p>
        </p:txBody>
      </p:sp>
    </p:spTree>
    <p:extLst>
      <p:ext uri="{BB962C8B-B14F-4D97-AF65-F5344CB8AC3E}">
        <p14:creationId xmlns:p14="http://schemas.microsoft.com/office/powerpoint/2010/main" val="173214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a:extLst>
              <a:ext uri="{FF2B5EF4-FFF2-40B4-BE49-F238E27FC236}">
                <a16:creationId xmlns:a16="http://schemas.microsoft.com/office/drawing/2014/main" id="{E500058B-A905-46D5-A83F-81B499D2F2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5813" y="2137227"/>
            <a:ext cx="1789651" cy="807288"/>
          </a:xfrm>
          <a:prstGeom prst="rect">
            <a:avLst/>
          </a:prstGeom>
        </p:spPr>
      </p:pic>
      <p:pic>
        <p:nvPicPr>
          <p:cNvPr id="31" name="Picture 30">
            <a:extLst>
              <a:ext uri="{FF2B5EF4-FFF2-40B4-BE49-F238E27FC236}">
                <a16:creationId xmlns:a16="http://schemas.microsoft.com/office/drawing/2014/main" id="{74C75988-B02F-4CA9-983B-A416DDCE80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6342" y="2137227"/>
            <a:ext cx="1789651" cy="817013"/>
          </a:xfrm>
          <a:prstGeom prst="rect">
            <a:avLst/>
          </a:prstGeom>
        </p:spPr>
      </p:pic>
      <p:pic>
        <p:nvPicPr>
          <p:cNvPr id="32" name="Picture 31">
            <a:extLst>
              <a:ext uri="{FF2B5EF4-FFF2-40B4-BE49-F238E27FC236}">
                <a16:creationId xmlns:a16="http://schemas.microsoft.com/office/drawing/2014/main" id="{2ACE22E4-64EB-42D0-B754-DF5534B505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2811" y="2137227"/>
            <a:ext cx="1789651" cy="807288"/>
          </a:xfrm>
          <a:prstGeom prst="rect">
            <a:avLst/>
          </a:prstGeom>
        </p:spPr>
      </p:pic>
      <p:pic>
        <p:nvPicPr>
          <p:cNvPr id="33" name="Picture 32">
            <a:extLst>
              <a:ext uri="{FF2B5EF4-FFF2-40B4-BE49-F238E27FC236}">
                <a16:creationId xmlns:a16="http://schemas.microsoft.com/office/drawing/2014/main" id="{D022CD05-8871-4179-82E9-D97E554638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00237" y="2137227"/>
            <a:ext cx="1789651" cy="817013"/>
          </a:xfrm>
          <a:prstGeom prst="rect">
            <a:avLst/>
          </a:prstGeom>
        </p:spPr>
      </p:pic>
      <p:pic>
        <p:nvPicPr>
          <p:cNvPr id="35" name="Picture 34" descr="A picture containing clipart&#10;&#10;Description automatically generated">
            <a:extLst>
              <a:ext uri="{FF2B5EF4-FFF2-40B4-BE49-F238E27FC236}">
                <a16:creationId xmlns:a16="http://schemas.microsoft.com/office/drawing/2014/main" id="{621C908E-5475-4C80-84A6-7E12613183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34981" y="4031259"/>
            <a:ext cx="1624302" cy="797561"/>
          </a:xfrm>
          <a:prstGeom prst="rect">
            <a:avLst/>
          </a:prstGeom>
        </p:spPr>
      </p:pic>
      <p:pic>
        <p:nvPicPr>
          <p:cNvPr id="36" name="Picture 35">
            <a:extLst>
              <a:ext uri="{FF2B5EF4-FFF2-40B4-BE49-F238E27FC236}">
                <a16:creationId xmlns:a16="http://schemas.microsoft.com/office/drawing/2014/main" id="{DEC439AB-53BF-4969-B572-346A0774E66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26021" y="4031259"/>
            <a:ext cx="1624302" cy="797561"/>
          </a:xfrm>
          <a:prstGeom prst="rect">
            <a:avLst/>
          </a:prstGeom>
        </p:spPr>
      </p:pic>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dirty="0">
                <a:solidFill>
                  <a:srgbClr val="00628C"/>
                </a:solidFill>
              </a:rPr>
              <a:t>Step 1:1</a:t>
            </a:r>
          </a:p>
        </p:txBody>
      </p:sp>
      <p:sp>
        <p:nvSpPr>
          <p:cNvPr id="5" name="TextBox 4">
            <a:extLst>
              <a:ext uri="{FF2B5EF4-FFF2-40B4-BE49-F238E27FC236}">
                <a16:creationId xmlns:a16="http://schemas.microsoft.com/office/drawing/2014/main" id="{038B05DF-779A-4559-8503-DE1C1805A164}"/>
              </a:ext>
            </a:extLst>
          </p:cNvPr>
          <p:cNvSpPr txBox="1"/>
          <p:nvPr/>
        </p:nvSpPr>
        <p:spPr bwMode="auto">
          <a:xfrm>
            <a:off x="2466251" y="1178068"/>
            <a:ext cx="42115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How many children altogether?</a:t>
            </a:r>
          </a:p>
        </p:txBody>
      </p:sp>
      <p:sp>
        <p:nvSpPr>
          <p:cNvPr id="10" name="TextBox 9">
            <a:extLst>
              <a:ext uri="{FF2B5EF4-FFF2-40B4-BE49-F238E27FC236}">
                <a16:creationId xmlns:a16="http://schemas.microsoft.com/office/drawing/2014/main" id="{3F525E91-011D-445E-A86F-1A1E6FE1CC91}"/>
              </a:ext>
            </a:extLst>
          </p:cNvPr>
          <p:cNvSpPr txBox="1"/>
          <p:nvPr/>
        </p:nvSpPr>
        <p:spPr bwMode="auto">
          <a:xfrm>
            <a:off x="3800931" y="5730303"/>
            <a:ext cx="18469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 20 + 6 = 26</a:t>
            </a:r>
          </a:p>
        </p:txBody>
      </p:sp>
      <p:sp>
        <p:nvSpPr>
          <p:cNvPr id="11" name="TextBox 10">
            <a:extLst>
              <a:ext uri="{FF2B5EF4-FFF2-40B4-BE49-F238E27FC236}">
                <a16:creationId xmlns:a16="http://schemas.microsoft.com/office/drawing/2014/main" id="{3660ED82-FD82-4187-BA1F-BE91AEAEC051}"/>
              </a:ext>
            </a:extLst>
          </p:cNvPr>
          <p:cNvSpPr txBox="1"/>
          <p:nvPr/>
        </p:nvSpPr>
        <p:spPr bwMode="auto">
          <a:xfrm>
            <a:off x="4151853" y="3053019"/>
            <a:ext cx="8402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 × 5</a:t>
            </a:r>
          </a:p>
        </p:txBody>
      </p:sp>
      <p:sp>
        <p:nvSpPr>
          <p:cNvPr id="12" name="TextBox 11">
            <a:extLst>
              <a:ext uri="{FF2B5EF4-FFF2-40B4-BE49-F238E27FC236}">
                <a16:creationId xmlns:a16="http://schemas.microsoft.com/office/drawing/2014/main" id="{0908CF37-417B-477D-9389-8D9114034DAC}"/>
              </a:ext>
            </a:extLst>
          </p:cNvPr>
          <p:cNvSpPr txBox="1"/>
          <p:nvPr/>
        </p:nvSpPr>
        <p:spPr bwMode="auto">
          <a:xfrm>
            <a:off x="4151853" y="5033785"/>
            <a:ext cx="8402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 × 3</a:t>
            </a:r>
          </a:p>
        </p:txBody>
      </p:sp>
      <p:sp>
        <p:nvSpPr>
          <p:cNvPr id="13" name="TextBox 12">
            <a:extLst>
              <a:ext uri="{FF2B5EF4-FFF2-40B4-BE49-F238E27FC236}">
                <a16:creationId xmlns:a16="http://schemas.microsoft.com/office/drawing/2014/main" id="{B1A6B9A7-3A13-4967-A638-50A508887A81}"/>
              </a:ext>
            </a:extLst>
          </p:cNvPr>
          <p:cNvSpPr txBox="1"/>
          <p:nvPr/>
        </p:nvSpPr>
        <p:spPr bwMode="auto">
          <a:xfrm>
            <a:off x="2541489" y="3053019"/>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14" name="TextBox 13">
            <a:extLst>
              <a:ext uri="{FF2B5EF4-FFF2-40B4-BE49-F238E27FC236}">
                <a16:creationId xmlns:a16="http://schemas.microsoft.com/office/drawing/2014/main" id="{283E6523-77AA-4829-A198-B1E08E6C9E61}"/>
              </a:ext>
            </a:extLst>
          </p:cNvPr>
          <p:cNvSpPr txBox="1"/>
          <p:nvPr/>
        </p:nvSpPr>
        <p:spPr bwMode="auto">
          <a:xfrm>
            <a:off x="4507732" y="3053019"/>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15" name="TextBox 14">
            <a:extLst>
              <a:ext uri="{FF2B5EF4-FFF2-40B4-BE49-F238E27FC236}">
                <a16:creationId xmlns:a16="http://schemas.microsoft.com/office/drawing/2014/main" id="{F698AD74-35A0-42E1-8F49-1160BD72F591}"/>
              </a:ext>
            </a:extLst>
          </p:cNvPr>
          <p:cNvSpPr txBox="1"/>
          <p:nvPr/>
        </p:nvSpPr>
        <p:spPr bwMode="auto">
          <a:xfrm>
            <a:off x="2541489" y="5033785"/>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16" name="TextBox 15">
            <a:extLst>
              <a:ext uri="{FF2B5EF4-FFF2-40B4-BE49-F238E27FC236}">
                <a16:creationId xmlns:a16="http://schemas.microsoft.com/office/drawing/2014/main" id="{CD974528-65A0-4336-8507-73CAF5911FDF}"/>
              </a:ext>
            </a:extLst>
          </p:cNvPr>
          <p:cNvSpPr txBox="1"/>
          <p:nvPr/>
        </p:nvSpPr>
        <p:spPr bwMode="auto">
          <a:xfrm>
            <a:off x="6308625" y="5033785"/>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17" name="TextBox 16">
            <a:extLst>
              <a:ext uri="{FF2B5EF4-FFF2-40B4-BE49-F238E27FC236}">
                <a16:creationId xmlns:a16="http://schemas.microsoft.com/office/drawing/2014/main" id="{8C67C357-2851-41E9-B742-C859D9E7EF77}"/>
              </a:ext>
            </a:extLst>
          </p:cNvPr>
          <p:cNvSpPr txBox="1"/>
          <p:nvPr/>
        </p:nvSpPr>
        <p:spPr bwMode="auto">
          <a:xfrm>
            <a:off x="6391300" y="3053019"/>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18" name="TextBox 17">
            <a:extLst>
              <a:ext uri="{FF2B5EF4-FFF2-40B4-BE49-F238E27FC236}">
                <a16:creationId xmlns:a16="http://schemas.microsoft.com/office/drawing/2014/main" id="{BE664398-62C5-4C67-BD73-869AD259B68D}"/>
              </a:ext>
            </a:extLst>
          </p:cNvPr>
          <p:cNvSpPr txBox="1"/>
          <p:nvPr/>
        </p:nvSpPr>
        <p:spPr bwMode="auto">
          <a:xfrm>
            <a:off x="4425058" y="5033785"/>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pic>
        <p:nvPicPr>
          <p:cNvPr id="20" name="Picture 19">
            <a:extLst>
              <a:ext uri="{FF2B5EF4-FFF2-40B4-BE49-F238E27FC236}">
                <a16:creationId xmlns:a16="http://schemas.microsoft.com/office/drawing/2014/main" id="{722AF58D-E18C-48A9-BF05-4386F488D2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2353" y="2137227"/>
            <a:ext cx="1789651" cy="807288"/>
          </a:xfrm>
          <a:prstGeom prst="rect">
            <a:avLst/>
          </a:prstGeom>
        </p:spPr>
      </p:pic>
      <p:pic>
        <p:nvPicPr>
          <p:cNvPr id="24" name="Picture 23" descr="A picture containing clipart&#10;&#10;Description automatically generated">
            <a:extLst>
              <a:ext uri="{FF2B5EF4-FFF2-40B4-BE49-F238E27FC236}">
                <a16:creationId xmlns:a16="http://schemas.microsoft.com/office/drawing/2014/main" id="{E2AF2A22-9FC7-4AE4-AC85-8FA7783C90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54838" y="2137227"/>
            <a:ext cx="1624302" cy="797561"/>
          </a:xfrm>
          <a:prstGeom prst="rect">
            <a:avLst/>
          </a:prstGeom>
        </p:spPr>
      </p:pic>
      <p:pic>
        <p:nvPicPr>
          <p:cNvPr id="26" name="Picture 25">
            <a:extLst>
              <a:ext uri="{FF2B5EF4-FFF2-40B4-BE49-F238E27FC236}">
                <a16:creationId xmlns:a16="http://schemas.microsoft.com/office/drawing/2014/main" id="{B62A57AE-B76B-4823-9CF9-F3A7EBE235F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88596" y="4031259"/>
            <a:ext cx="1624302" cy="797561"/>
          </a:xfrm>
          <a:prstGeom prst="rect">
            <a:avLst/>
          </a:prstGeom>
        </p:spPr>
      </p:pic>
      <p:pic>
        <p:nvPicPr>
          <p:cNvPr id="27" name="Picture 26">
            <a:extLst>
              <a:ext uri="{FF2B5EF4-FFF2-40B4-BE49-F238E27FC236}">
                <a16:creationId xmlns:a16="http://schemas.microsoft.com/office/drawing/2014/main" id="{0BC6A25A-55FE-4A6E-A13B-B46FADB0F7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9489" y="4031259"/>
            <a:ext cx="1789651" cy="807288"/>
          </a:xfrm>
          <a:prstGeom prst="rect">
            <a:avLst/>
          </a:prstGeom>
        </p:spPr>
      </p:pic>
      <p:pic>
        <p:nvPicPr>
          <p:cNvPr id="28" name="Picture 27">
            <a:extLst>
              <a:ext uri="{FF2B5EF4-FFF2-40B4-BE49-F238E27FC236}">
                <a16:creationId xmlns:a16="http://schemas.microsoft.com/office/drawing/2014/main" id="{9F2F35A8-C499-4BC1-A1CB-CDA7F53F06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88596" y="2137227"/>
            <a:ext cx="1789651" cy="817013"/>
          </a:xfrm>
          <a:prstGeom prst="rect">
            <a:avLst/>
          </a:prstGeom>
        </p:spPr>
      </p:pic>
      <p:pic>
        <p:nvPicPr>
          <p:cNvPr id="29" name="Picture 28">
            <a:extLst>
              <a:ext uri="{FF2B5EF4-FFF2-40B4-BE49-F238E27FC236}">
                <a16:creationId xmlns:a16="http://schemas.microsoft.com/office/drawing/2014/main" id="{538FB45F-7A8C-4CD2-B278-6BA5BF3D13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2353" y="4031259"/>
            <a:ext cx="1789651" cy="817013"/>
          </a:xfrm>
          <a:prstGeom prst="rect">
            <a:avLst/>
          </a:prstGeom>
        </p:spPr>
      </p:pic>
      <p:sp>
        <p:nvSpPr>
          <p:cNvPr id="38" name="TextBox 37">
            <a:extLst>
              <a:ext uri="{FF2B5EF4-FFF2-40B4-BE49-F238E27FC236}">
                <a16:creationId xmlns:a16="http://schemas.microsoft.com/office/drawing/2014/main" id="{BBB498A7-F3EF-4C02-B4D6-058897688FCD}"/>
              </a:ext>
            </a:extLst>
          </p:cNvPr>
          <p:cNvSpPr txBox="1"/>
          <p:nvPr/>
        </p:nvSpPr>
        <p:spPr bwMode="auto">
          <a:xfrm>
            <a:off x="1434949" y="3053019"/>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39" name="TextBox 38">
            <a:extLst>
              <a:ext uri="{FF2B5EF4-FFF2-40B4-BE49-F238E27FC236}">
                <a16:creationId xmlns:a16="http://schemas.microsoft.com/office/drawing/2014/main" id="{0C708F64-ECE7-4D41-BD90-115B23F8EC3B}"/>
              </a:ext>
            </a:extLst>
          </p:cNvPr>
          <p:cNvSpPr txBox="1"/>
          <p:nvPr/>
        </p:nvSpPr>
        <p:spPr bwMode="auto">
          <a:xfrm>
            <a:off x="3415478" y="3053019"/>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40" name="TextBox 39">
            <a:extLst>
              <a:ext uri="{FF2B5EF4-FFF2-40B4-BE49-F238E27FC236}">
                <a16:creationId xmlns:a16="http://schemas.microsoft.com/office/drawing/2014/main" id="{97530438-0B6C-4DD0-B5C5-414C17643B44}"/>
              </a:ext>
            </a:extLst>
          </p:cNvPr>
          <p:cNvSpPr txBox="1"/>
          <p:nvPr/>
        </p:nvSpPr>
        <p:spPr bwMode="auto">
          <a:xfrm>
            <a:off x="5419373" y="3053019"/>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41" name="TextBox 40">
            <a:extLst>
              <a:ext uri="{FF2B5EF4-FFF2-40B4-BE49-F238E27FC236}">
                <a16:creationId xmlns:a16="http://schemas.microsoft.com/office/drawing/2014/main" id="{73722954-611B-4392-8FC7-C739FBB7E941}"/>
              </a:ext>
            </a:extLst>
          </p:cNvPr>
          <p:cNvSpPr txBox="1"/>
          <p:nvPr/>
        </p:nvSpPr>
        <p:spPr bwMode="auto">
          <a:xfrm>
            <a:off x="7391947" y="3053019"/>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42" name="TextBox 41">
            <a:extLst>
              <a:ext uri="{FF2B5EF4-FFF2-40B4-BE49-F238E27FC236}">
                <a16:creationId xmlns:a16="http://schemas.microsoft.com/office/drawing/2014/main" id="{66CB2F0C-E91C-46CA-8D1C-36E83947AAB5}"/>
              </a:ext>
            </a:extLst>
          </p:cNvPr>
          <p:cNvSpPr txBox="1"/>
          <p:nvPr/>
        </p:nvSpPr>
        <p:spPr bwMode="auto">
          <a:xfrm>
            <a:off x="5371443" y="5033785"/>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43" name="TextBox 42">
            <a:extLst>
              <a:ext uri="{FF2B5EF4-FFF2-40B4-BE49-F238E27FC236}">
                <a16:creationId xmlns:a16="http://schemas.microsoft.com/office/drawing/2014/main" id="{31B16A82-F1F6-42FC-8281-033A17C0A42C}"/>
              </a:ext>
            </a:extLst>
          </p:cNvPr>
          <p:cNvSpPr txBox="1"/>
          <p:nvPr/>
        </p:nvSpPr>
        <p:spPr bwMode="auto">
          <a:xfrm>
            <a:off x="3562483" y="5033785"/>
            <a:ext cx="351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45" name="TextBox 44">
            <a:extLst>
              <a:ext uri="{FF2B5EF4-FFF2-40B4-BE49-F238E27FC236}">
                <a16:creationId xmlns:a16="http://schemas.microsoft.com/office/drawing/2014/main" id="{645AC7A3-CCC7-4A5F-9EE4-6966B6387629}"/>
              </a:ext>
            </a:extLst>
          </p:cNvPr>
          <p:cNvSpPr txBox="1"/>
          <p:nvPr/>
        </p:nvSpPr>
        <p:spPr bwMode="auto">
          <a:xfrm>
            <a:off x="4374670" y="3651563"/>
            <a:ext cx="3946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a:t>
            </a:r>
          </a:p>
        </p:txBody>
      </p:sp>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fill="hold" nodeType="clickEffect">
                                  <p:stCondLst>
                                    <p:cond delay="0"/>
                                  </p:stCondLst>
                                  <p:childTnLst>
                                    <p:animMotion origin="layout" path="M 1.38889E-6 -3.7037E-7 L -0.12083 0.00046 " pathEditMode="relative" rAng="0" ptsTypes="AA">
                                      <p:cBhvr>
                                        <p:cTn id="6" dur="1500" fill="hold"/>
                                        <p:tgtEl>
                                          <p:spTgt spid="20"/>
                                        </p:tgtEl>
                                        <p:attrNameLst>
                                          <p:attrName>ppt_x</p:attrName>
                                          <p:attrName>ppt_y</p:attrName>
                                        </p:attrNameLst>
                                      </p:cBhvr>
                                      <p:rCtr x="-6042" y="23"/>
                                    </p:animMotion>
                                  </p:childTnLst>
                                </p:cTn>
                              </p:par>
                              <p:par>
                                <p:cTn id="7" presetID="35" presetClass="path" presetSubtype="0" accel="50000" fill="hold" nodeType="withEffect">
                                  <p:stCondLst>
                                    <p:cond delay="0"/>
                                  </p:stCondLst>
                                  <p:childTnLst>
                                    <p:animMotion origin="layout" path="M -2.77778E-6 -4.81481E-6 L -0.11944 -4.81481E-6 " pathEditMode="relative" rAng="0" ptsTypes="AA">
                                      <p:cBhvr>
                                        <p:cTn id="8" dur="1500" fill="hold"/>
                                        <p:tgtEl>
                                          <p:spTgt spid="28"/>
                                        </p:tgtEl>
                                        <p:attrNameLst>
                                          <p:attrName>ppt_x</p:attrName>
                                          <p:attrName>ppt_y</p:attrName>
                                        </p:attrNameLst>
                                      </p:cBhvr>
                                      <p:rCtr x="-5972" y="0"/>
                                    </p:animMotion>
                                  </p:childTnLst>
                                </p:cTn>
                              </p:par>
                              <p:par>
                                <p:cTn id="9" presetID="64" presetClass="path" presetSubtype="0" accel="50000" fill="hold" nodeType="withEffect">
                                  <p:stCondLst>
                                    <p:cond delay="0"/>
                                  </p:stCondLst>
                                  <p:childTnLst>
                                    <p:animMotion origin="layout" path="M 1.38889E-6 -2.22222E-6 L 0.31458 -0.27662 " pathEditMode="relative" rAng="0" ptsTypes="AA">
                                      <p:cBhvr>
                                        <p:cTn id="10" dur="1500" fill="hold"/>
                                        <p:tgtEl>
                                          <p:spTgt spid="29"/>
                                        </p:tgtEl>
                                        <p:attrNameLst>
                                          <p:attrName>ppt_x</p:attrName>
                                          <p:attrName>ppt_y</p:attrName>
                                        </p:attrNameLst>
                                      </p:cBhvr>
                                      <p:rCtr x="15729" y="-13843"/>
                                    </p:animMotion>
                                  </p:childTnLst>
                                </p:cTn>
                              </p:par>
                              <p:par>
                                <p:cTn id="11" presetID="64" presetClass="path" presetSubtype="0" accel="50000" fill="hold" nodeType="withEffect">
                                  <p:stCondLst>
                                    <p:cond delay="0"/>
                                  </p:stCondLst>
                                  <p:childTnLst>
                                    <p:animMotion origin="layout" path="M 2.22222E-6 2.22222E-6 L 0.1184 -0.27662 " pathEditMode="relative" rAng="0" ptsTypes="AA">
                                      <p:cBhvr>
                                        <p:cTn id="12" dur="1500" fill="hold"/>
                                        <p:tgtEl>
                                          <p:spTgt spid="27"/>
                                        </p:tgtEl>
                                        <p:attrNameLst>
                                          <p:attrName>ppt_x</p:attrName>
                                          <p:attrName>ppt_y</p:attrName>
                                        </p:attrNameLst>
                                      </p:cBhvr>
                                      <p:rCtr x="5920" y="-13843"/>
                                    </p:animMotion>
                                  </p:childTnLst>
                                </p:cTn>
                              </p:par>
                              <p:par>
                                <p:cTn id="13" presetID="35" presetClass="path" presetSubtype="0" accel="50000" fill="hold" nodeType="withEffect">
                                  <p:stCondLst>
                                    <p:cond delay="0"/>
                                  </p:stCondLst>
                                  <p:childTnLst>
                                    <p:animMotion origin="layout" path="M 5E-6 -3.33333E-6 L -0.09445 0.00047 " pathEditMode="relative" rAng="0" ptsTypes="AA">
                                      <p:cBhvr>
                                        <p:cTn id="14" dur="1500" fill="hold"/>
                                        <p:tgtEl>
                                          <p:spTgt spid="26"/>
                                        </p:tgtEl>
                                        <p:attrNameLst>
                                          <p:attrName>ppt_x</p:attrName>
                                          <p:attrName>ppt_y</p:attrName>
                                        </p:attrNameLst>
                                      </p:cBhvr>
                                      <p:rCtr x="-4722" y="23"/>
                                    </p:animMotion>
                                  </p:childTnLst>
                                </p:cTn>
                              </p:par>
                              <p:par>
                                <p:cTn id="15" presetID="42" presetClass="path" presetSubtype="0" accel="50000" fill="hold" nodeType="withEffect">
                                  <p:stCondLst>
                                    <p:cond delay="0"/>
                                  </p:stCondLst>
                                  <p:childTnLst>
                                    <p:animMotion origin="layout" path="M 4.44444E-6 4.07407E-6 L -0.11146 0.27615 " pathEditMode="relative" rAng="0" ptsTypes="AA">
                                      <p:cBhvr>
                                        <p:cTn id="16" dur="1500" fill="hold"/>
                                        <p:tgtEl>
                                          <p:spTgt spid="24"/>
                                        </p:tgtEl>
                                        <p:attrNameLst>
                                          <p:attrName>ppt_x</p:attrName>
                                          <p:attrName>ppt_y</p:attrName>
                                        </p:attrNameLst>
                                      </p:cBhvr>
                                      <p:rCtr x="-5573" y="13796"/>
                                    </p:animMotion>
                                  </p:childTnLst>
                                </p:cTn>
                              </p:par>
                              <p:par>
                                <p:cTn id="17" presetID="35" presetClass="path" presetSubtype="0" accel="50000" fill="hold" grpId="0" nodeType="withEffect">
                                  <p:stCondLst>
                                    <p:cond delay="0"/>
                                  </p:stCondLst>
                                  <p:childTnLst>
                                    <p:animMotion origin="layout" path="M 1.38889E-6 -3.7037E-6 L -0.12083 0.00047 " pathEditMode="relative" rAng="0" ptsTypes="AA">
                                      <p:cBhvr>
                                        <p:cTn id="18" dur="1500" fill="hold"/>
                                        <p:tgtEl>
                                          <p:spTgt spid="13"/>
                                        </p:tgtEl>
                                        <p:attrNameLst>
                                          <p:attrName>ppt_x</p:attrName>
                                          <p:attrName>ppt_y</p:attrName>
                                        </p:attrNameLst>
                                      </p:cBhvr>
                                      <p:rCtr x="-6042" y="23"/>
                                    </p:animMotion>
                                  </p:childTnLst>
                                </p:cTn>
                              </p:par>
                              <p:par>
                                <p:cTn id="19" presetID="35" presetClass="path" presetSubtype="0" accel="50000" fill="hold" grpId="0" nodeType="withEffect">
                                  <p:stCondLst>
                                    <p:cond delay="0"/>
                                  </p:stCondLst>
                                  <p:childTnLst>
                                    <p:animMotion origin="layout" path="M -2.77778E-6 -3.7037E-6 L -0.11962 0.00047 " pathEditMode="relative" rAng="0" ptsTypes="AA">
                                      <p:cBhvr>
                                        <p:cTn id="20" dur="1500" fill="hold"/>
                                        <p:tgtEl>
                                          <p:spTgt spid="14"/>
                                        </p:tgtEl>
                                        <p:attrNameLst>
                                          <p:attrName>ppt_x</p:attrName>
                                          <p:attrName>ppt_y</p:attrName>
                                        </p:attrNameLst>
                                      </p:cBhvr>
                                      <p:rCtr x="-5990" y="23"/>
                                    </p:animMotion>
                                  </p:childTnLst>
                                </p:cTn>
                              </p:par>
                              <p:par>
                                <p:cTn id="21" presetID="64" presetClass="path" presetSubtype="0" accel="50000" fill="hold" grpId="0" nodeType="withEffect">
                                  <p:stCondLst>
                                    <p:cond delay="0"/>
                                  </p:stCondLst>
                                  <p:childTnLst>
                                    <p:animMotion origin="layout" path="M 1.38889E-6 -2.59259E-6 L 0.31458 -0.28865 " pathEditMode="relative" rAng="0" ptsTypes="AA">
                                      <p:cBhvr>
                                        <p:cTn id="22" dur="1500" fill="hold"/>
                                        <p:tgtEl>
                                          <p:spTgt spid="15"/>
                                        </p:tgtEl>
                                        <p:attrNameLst>
                                          <p:attrName>ppt_x</p:attrName>
                                          <p:attrName>ppt_y</p:attrName>
                                        </p:attrNameLst>
                                      </p:cBhvr>
                                      <p:rCtr x="15729" y="-14444"/>
                                    </p:animMotion>
                                  </p:childTnLst>
                                </p:cTn>
                              </p:par>
                              <p:par>
                                <p:cTn id="23" presetID="64" presetClass="path" presetSubtype="0" accel="50000" fill="hold" grpId="0" nodeType="withEffect">
                                  <p:stCondLst>
                                    <p:cond delay="0"/>
                                  </p:stCondLst>
                                  <p:childTnLst>
                                    <p:animMotion origin="layout" path="M 2.22222E-6 -2.59259E-6 L 0.11823 -0.28865 " pathEditMode="relative" rAng="0" ptsTypes="AA">
                                      <p:cBhvr>
                                        <p:cTn id="24" dur="1500" fill="hold"/>
                                        <p:tgtEl>
                                          <p:spTgt spid="16"/>
                                        </p:tgtEl>
                                        <p:attrNameLst>
                                          <p:attrName>ppt_x</p:attrName>
                                          <p:attrName>ppt_y</p:attrName>
                                        </p:attrNameLst>
                                      </p:cBhvr>
                                      <p:rCtr x="5903" y="-14444"/>
                                    </p:animMotion>
                                  </p:childTnLst>
                                </p:cTn>
                              </p:par>
                              <p:par>
                                <p:cTn id="25" presetID="35" presetClass="path" presetSubtype="0" accel="50000" fill="hold" grpId="0" nodeType="withEffect">
                                  <p:stCondLst>
                                    <p:cond delay="0"/>
                                  </p:stCondLst>
                                  <p:childTnLst>
                                    <p:animMotion origin="layout" path="M 5E-6 -2.59259E-6 L -0.0941 0.00023 " pathEditMode="relative" rAng="0" ptsTypes="AA">
                                      <p:cBhvr>
                                        <p:cTn id="26" dur="1500" fill="hold"/>
                                        <p:tgtEl>
                                          <p:spTgt spid="18"/>
                                        </p:tgtEl>
                                        <p:attrNameLst>
                                          <p:attrName>ppt_x</p:attrName>
                                          <p:attrName>ppt_y</p:attrName>
                                        </p:attrNameLst>
                                      </p:cBhvr>
                                      <p:rCtr x="-4705" y="0"/>
                                    </p:animMotion>
                                  </p:childTnLst>
                                </p:cTn>
                              </p:par>
                              <p:par>
                                <p:cTn id="27" presetID="42" presetClass="path" presetSubtype="0" accel="50000" fill="hold" grpId="0" nodeType="withEffect">
                                  <p:stCondLst>
                                    <p:cond delay="0"/>
                                  </p:stCondLst>
                                  <p:childTnLst>
                                    <p:animMotion origin="layout" path="M 4.44444E-6 -3.7037E-6 L -0.11129 0.28866 " pathEditMode="relative" rAng="0" ptsTypes="AA">
                                      <p:cBhvr>
                                        <p:cTn id="28" dur="1500" fill="hold"/>
                                        <p:tgtEl>
                                          <p:spTgt spid="17"/>
                                        </p:tgtEl>
                                        <p:attrNameLst>
                                          <p:attrName>ppt_x</p:attrName>
                                          <p:attrName>ppt_y</p:attrName>
                                        </p:attrNameLst>
                                      </p:cBhvr>
                                      <p:rCtr x="-5573" y="14421"/>
                                    </p:animMotion>
                                  </p:childTnLst>
                                </p:cTn>
                              </p:par>
                            </p:childTnLst>
                          </p:cTn>
                        </p:par>
                        <p:par>
                          <p:cTn id="29" fill="hold">
                            <p:stCondLst>
                              <p:cond delay="1500"/>
                            </p:stCondLst>
                            <p:childTnLst>
                              <p:par>
                                <p:cTn id="30" presetID="1" presetClass="exit" presetSubtype="0" fill="hold" nodeType="afterEffect">
                                  <p:stCondLst>
                                    <p:cond delay="0"/>
                                  </p:stCondLst>
                                  <p:childTnLst>
                                    <p:set>
                                      <p:cBhvr>
                                        <p:cTn id="31" dur="1" fill="hold">
                                          <p:stCondLst>
                                            <p:cond delay="0"/>
                                          </p:stCondLst>
                                        </p:cTn>
                                        <p:tgtEl>
                                          <p:spTgt spid="20"/>
                                        </p:tgtEl>
                                        <p:attrNameLst>
                                          <p:attrName>style.visibility</p:attrName>
                                        </p:attrNameLst>
                                      </p:cBhvr>
                                      <p:to>
                                        <p:strVal val="hidden"/>
                                      </p:to>
                                    </p:set>
                                  </p:childTnLst>
                                </p:cTn>
                              </p:par>
                              <p:par>
                                <p:cTn id="32" presetID="1" presetClass="exit" presetSubtype="0" fill="hold" nodeType="withEffect">
                                  <p:stCondLst>
                                    <p:cond delay="0"/>
                                  </p:stCondLst>
                                  <p:childTnLst>
                                    <p:set>
                                      <p:cBhvr>
                                        <p:cTn id="33" dur="1" fill="hold">
                                          <p:stCondLst>
                                            <p:cond delay="0"/>
                                          </p:stCondLst>
                                        </p:cTn>
                                        <p:tgtEl>
                                          <p:spTgt spid="28"/>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29"/>
                                        </p:tgtEl>
                                        <p:attrNameLst>
                                          <p:attrName>style.visibility</p:attrName>
                                        </p:attrNameLst>
                                      </p:cBhvr>
                                      <p:to>
                                        <p:strVal val="hidden"/>
                                      </p:to>
                                    </p:set>
                                  </p:childTnLst>
                                </p:cTn>
                              </p:par>
                              <p:par>
                                <p:cTn id="36" presetID="1" presetClass="exit" presetSubtype="0" fill="hold" nodeType="withEffect">
                                  <p:stCondLst>
                                    <p:cond delay="0"/>
                                  </p:stCondLst>
                                  <p:childTnLst>
                                    <p:set>
                                      <p:cBhvr>
                                        <p:cTn id="37" dur="1" fill="hold">
                                          <p:stCondLst>
                                            <p:cond delay="0"/>
                                          </p:stCondLst>
                                        </p:cTn>
                                        <p:tgtEl>
                                          <p:spTgt spid="27"/>
                                        </p:tgtEl>
                                        <p:attrNameLst>
                                          <p:attrName>style.visibility</p:attrName>
                                        </p:attrNameLst>
                                      </p:cBhvr>
                                      <p:to>
                                        <p:strVal val="hidden"/>
                                      </p:to>
                                    </p:set>
                                  </p:childTnLst>
                                </p:cTn>
                              </p:par>
                              <p:par>
                                <p:cTn id="38" presetID="1" presetClass="exit" presetSubtype="0" fill="hold" nodeType="withEffect">
                                  <p:stCondLst>
                                    <p:cond delay="0"/>
                                  </p:stCondLst>
                                  <p:childTnLst>
                                    <p:set>
                                      <p:cBhvr>
                                        <p:cTn id="39" dur="1" fill="hold">
                                          <p:stCondLst>
                                            <p:cond delay="0"/>
                                          </p:stCondLst>
                                        </p:cTn>
                                        <p:tgtEl>
                                          <p:spTgt spid="26"/>
                                        </p:tgtEl>
                                        <p:attrNameLst>
                                          <p:attrName>style.visibility</p:attrName>
                                        </p:attrNameLst>
                                      </p:cBhvr>
                                      <p:to>
                                        <p:strVal val="hidden"/>
                                      </p:to>
                                    </p:set>
                                  </p:childTnLst>
                                </p:cTn>
                              </p:par>
                              <p:par>
                                <p:cTn id="40" presetID="1" presetClass="exit" presetSubtype="0" fill="hold" nodeType="withEffect">
                                  <p:stCondLst>
                                    <p:cond delay="0"/>
                                  </p:stCondLst>
                                  <p:childTnLst>
                                    <p:set>
                                      <p:cBhvr>
                                        <p:cTn id="41" dur="1" fill="hold">
                                          <p:stCondLst>
                                            <p:cond delay="0"/>
                                          </p:stCondLst>
                                        </p:cTn>
                                        <p:tgtEl>
                                          <p:spTgt spid="24"/>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13"/>
                                        </p:tgtEl>
                                        <p:attrNameLst>
                                          <p:attrName>style.visibility</p:attrName>
                                        </p:attrNameLst>
                                      </p:cBhvr>
                                      <p:to>
                                        <p:strVal val="hidden"/>
                                      </p:to>
                                    </p:set>
                                  </p:childTnLst>
                                </p:cTn>
                              </p:par>
                              <p:par>
                                <p:cTn id="44" presetID="1" presetClass="exit" presetSubtype="0" fill="hold" grpId="1" nodeType="withEffect">
                                  <p:stCondLst>
                                    <p:cond delay="0"/>
                                  </p:stCondLst>
                                  <p:childTnLst>
                                    <p:set>
                                      <p:cBhvr>
                                        <p:cTn id="45" dur="1" fill="hold">
                                          <p:stCondLst>
                                            <p:cond delay="0"/>
                                          </p:stCondLst>
                                        </p:cTn>
                                        <p:tgtEl>
                                          <p:spTgt spid="14"/>
                                        </p:tgtEl>
                                        <p:attrNameLst>
                                          <p:attrName>style.visibility</p:attrName>
                                        </p:attrNameLst>
                                      </p:cBhvr>
                                      <p:to>
                                        <p:strVal val="hidden"/>
                                      </p:to>
                                    </p:set>
                                  </p:childTnLst>
                                </p:cTn>
                              </p:par>
                              <p:par>
                                <p:cTn id="46" presetID="1" presetClass="exit" presetSubtype="0" fill="hold" grpId="1" nodeType="withEffect">
                                  <p:stCondLst>
                                    <p:cond delay="0"/>
                                  </p:stCondLst>
                                  <p:childTnLst>
                                    <p:set>
                                      <p:cBhvr>
                                        <p:cTn id="47" dur="1" fill="hold">
                                          <p:stCondLst>
                                            <p:cond delay="0"/>
                                          </p:stCondLst>
                                        </p:cTn>
                                        <p:tgtEl>
                                          <p:spTgt spid="15"/>
                                        </p:tgtEl>
                                        <p:attrNameLst>
                                          <p:attrName>style.visibility</p:attrName>
                                        </p:attrNameLst>
                                      </p:cBhvr>
                                      <p:to>
                                        <p:strVal val="hidden"/>
                                      </p:to>
                                    </p:set>
                                  </p:childTnLst>
                                </p:cTn>
                              </p:par>
                              <p:par>
                                <p:cTn id="48" presetID="1" presetClass="exit" presetSubtype="0" fill="hold" grpId="1" nodeType="withEffect">
                                  <p:stCondLst>
                                    <p:cond delay="0"/>
                                  </p:stCondLst>
                                  <p:childTnLst>
                                    <p:set>
                                      <p:cBhvr>
                                        <p:cTn id="49" dur="1" fill="hold">
                                          <p:stCondLst>
                                            <p:cond delay="0"/>
                                          </p:stCondLst>
                                        </p:cTn>
                                        <p:tgtEl>
                                          <p:spTgt spid="16"/>
                                        </p:tgtEl>
                                        <p:attrNameLst>
                                          <p:attrName>style.visibility</p:attrName>
                                        </p:attrNameLst>
                                      </p:cBhvr>
                                      <p:to>
                                        <p:strVal val="hidden"/>
                                      </p:to>
                                    </p:set>
                                  </p:childTnLst>
                                </p:cTn>
                              </p:par>
                              <p:par>
                                <p:cTn id="50" presetID="1" presetClass="exit" presetSubtype="0" fill="hold" grpId="1" nodeType="withEffect">
                                  <p:stCondLst>
                                    <p:cond delay="0"/>
                                  </p:stCondLst>
                                  <p:childTnLst>
                                    <p:set>
                                      <p:cBhvr>
                                        <p:cTn id="51" dur="1" fill="hold">
                                          <p:stCondLst>
                                            <p:cond delay="0"/>
                                          </p:stCondLst>
                                        </p:cTn>
                                        <p:tgtEl>
                                          <p:spTgt spid="18"/>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17"/>
                                        </p:tgtEl>
                                        <p:attrNameLst>
                                          <p:attrName>style.visibility</p:attrName>
                                        </p:attrNameLst>
                                      </p:cBhvr>
                                      <p:to>
                                        <p:strVal val="hidden"/>
                                      </p:to>
                                    </p:set>
                                  </p:childTnLst>
                                </p:cTn>
                              </p:par>
                              <p:par>
                                <p:cTn id="54" presetID="1" presetClass="entr" presetSubtype="0" fill="hold" nodeType="withEffect">
                                  <p:stCondLst>
                                    <p:cond delay="0"/>
                                  </p:stCondLst>
                                  <p:childTnLst>
                                    <p:set>
                                      <p:cBhvr>
                                        <p:cTn id="55" dur="1" fill="hold">
                                          <p:stCondLst>
                                            <p:cond delay="0"/>
                                          </p:stCondLst>
                                        </p:cTn>
                                        <p:tgtEl>
                                          <p:spTgt spid="30"/>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31"/>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33"/>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32"/>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36"/>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35"/>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38"/>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39"/>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40"/>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41"/>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43"/>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42"/>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38"/>
                                        </p:tgtEl>
                                      </p:cBhvr>
                                    </p:animEffect>
                                    <p:set>
                                      <p:cBhvr>
                                        <p:cTn id="82" dur="1" fill="hold">
                                          <p:stCondLst>
                                            <p:cond delay="499"/>
                                          </p:stCondLst>
                                        </p:cTn>
                                        <p:tgtEl>
                                          <p:spTgt spid="38"/>
                                        </p:tgtEl>
                                        <p:attrNameLst>
                                          <p:attrName>style.visibility</p:attrName>
                                        </p:attrNameLst>
                                      </p:cBhvr>
                                      <p:to>
                                        <p:strVal val="hidden"/>
                                      </p:to>
                                    </p:set>
                                  </p:childTnLst>
                                </p:cTn>
                              </p:par>
                              <p:par>
                                <p:cTn id="83" presetID="10" presetClass="exit" presetSubtype="0" fill="hold" grpId="1" nodeType="withEffect">
                                  <p:stCondLst>
                                    <p:cond delay="0"/>
                                  </p:stCondLst>
                                  <p:childTnLst>
                                    <p:animEffect transition="out" filter="fade">
                                      <p:cBhvr>
                                        <p:cTn id="84" dur="500"/>
                                        <p:tgtEl>
                                          <p:spTgt spid="39"/>
                                        </p:tgtEl>
                                      </p:cBhvr>
                                    </p:animEffect>
                                    <p:set>
                                      <p:cBhvr>
                                        <p:cTn id="85" dur="1" fill="hold">
                                          <p:stCondLst>
                                            <p:cond delay="499"/>
                                          </p:stCondLst>
                                        </p:cTn>
                                        <p:tgtEl>
                                          <p:spTgt spid="39"/>
                                        </p:tgtEl>
                                        <p:attrNameLst>
                                          <p:attrName>style.visibility</p:attrName>
                                        </p:attrNameLst>
                                      </p:cBhvr>
                                      <p:to>
                                        <p:strVal val="hidden"/>
                                      </p:to>
                                    </p:set>
                                  </p:childTnLst>
                                </p:cTn>
                              </p:par>
                              <p:par>
                                <p:cTn id="86" presetID="10" presetClass="exit" presetSubtype="0" fill="hold" grpId="1" nodeType="withEffect">
                                  <p:stCondLst>
                                    <p:cond delay="0"/>
                                  </p:stCondLst>
                                  <p:childTnLst>
                                    <p:animEffect transition="out" filter="fade">
                                      <p:cBhvr>
                                        <p:cTn id="87" dur="500"/>
                                        <p:tgtEl>
                                          <p:spTgt spid="40"/>
                                        </p:tgtEl>
                                      </p:cBhvr>
                                    </p:animEffect>
                                    <p:set>
                                      <p:cBhvr>
                                        <p:cTn id="88" dur="1" fill="hold">
                                          <p:stCondLst>
                                            <p:cond delay="499"/>
                                          </p:stCondLst>
                                        </p:cTn>
                                        <p:tgtEl>
                                          <p:spTgt spid="40"/>
                                        </p:tgtEl>
                                        <p:attrNameLst>
                                          <p:attrName>style.visibility</p:attrName>
                                        </p:attrNameLst>
                                      </p:cBhvr>
                                      <p:to>
                                        <p:strVal val="hidden"/>
                                      </p:to>
                                    </p:set>
                                  </p:childTnLst>
                                </p:cTn>
                              </p:par>
                              <p:par>
                                <p:cTn id="89" presetID="10" presetClass="exit" presetSubtype="0" fill="hold" grpId="1" nodeType="withEffect">
                                  <p:stCondLst>
                                    <p:cond delay="0"/>
                                  </p:stCondLst>
                                  <p:childTnLst>
                                    <p:animEffect transition="out" filter="fade">
                                      <p:cBhvr>
                                        <p:cTn id="90" dur="500"/>
                                        <p:tgtEl>
                                          <p:spTgt spid="41"/>
                                        </p:tgtEl>
                                      </p:cBhvr>
                                    </p:animEffect>
                                    <p:set>
                                      <p:cBhvr>
                                        <p:cTn id="91" dur="1" fill="hold">
                                          <p:stCondLst>
                                            <p:cond delay="499"/>
                                          </p:stCondLst>
                                        </p:cTn>
                                        <p:tgtEl>
                                          <p:spTgt spid="41"/>
                                        </p:tgtEl>
                                        <p:attrNameLst>
                                          <p:attrName>style.visibility</p:attrName>
                                        </p:attrNameLst>
                                      </p:cBhvr>
                                      <p:to>
                                        <p:strVal val="hidden"/>
                                      </p:to>
                                    </p:set>
                                  </p:childTnLst>
                                </p:cTn>
                              </p:par>
                              <p:par>
                                <p:cTn id="92" presetID="10" presetClass="exit" presetSubtype="0" fill="hold" grpId="1" nodeType="withEffect">
                                  <p:stCondLst>
                                    <p:cond delay="0"/>
                                  </p:stCondLst>
                                  <p:childTnLst>
                                    <p:animEffect transition="out" filter="fade">
                                      <p:cBhvr>
                                        <p:cTn id="93" dur="500"/>
                                        <p:tgtEl>
                                          <p:spTgt spid="43"/>
                                        </p:tgtEl>
                                      </p:cBhvr>
                                    </p:animEffect>
                                    <p:set>
                                      <p:cBhvr>
                                        <p:cTn id="94" dur="1" fill="hold">
                                          <p:stCondLst>
                                            <p:cond delay="499"/>
                                          </p:stCondLst>
                                        </p:cTn>
                                        <p:tgtEl>
                                          <p:spTgt spid="43"/>
                                        </p:tgtEl>
                                        <p:attrNameLst>
                                          <p:attrName>style.visibility</p:attrName>
                                        </p:attrNameLst>
                                      </p:cBhvr>
                                      <p:to>
                                        <p:strVal val="hidden"/>
                                      </p:to>
                                    </p:set>
                                  </p:childTnLst>
                                </p:cTn>
                              </p:par>
                              <p:par>
                                <p:cTn id="95" presetID="10" presetClass="exit" presetSubtype="0" fill="hold" grpId="1" nodeType="withEffect">
                                  <p:stCondLst>
                                    <p:cond delay="0"/>
                                  </p:stCondLst>
                                  <p:childTnLst>
                                    <p:animEffect transition="out" filter="fade">
                                      <p:cBhvr>
                                        <p:cTn id="96" dur="500"/>
                                        <p:tgtEl>
                                          <p:spTgt spid="42"/>
                                        </p:tgtEl>
                                      </p:cBhvr>
                                    </p:animEffect>
                                    <p:set>
                                      <p:cBhvr>
                                        <p:cTn id="97" dur="1" fill="hold">
                                          <p:stCondLst>
                                            <p:cond delay="499"/>
                                          </p:stCondLst>
                                        </p:cTn>
                                        <p:tgtEl>
                                          <p:spTgt spid="42"/>
                                        </p:tgtEl>
                                        <p:attrNameLst>
                                          <p:attrName>style.visibility</p:attrName>
                                        </p:attrNameLst>
                                      </p:cBhvr>
                                      <p:to>
                                        <p:strVal val="hidden"/>
                                      </p:to>
                                    </p:set>
                                  </p:childTnLst>
                                </p:cTn>
                              </p:par>
                            </p:childTnLst>
                          </p:cTn>
                        </p:par>
                        <p:par>
                          <p:cTn id="98" fill="hold">
                            <p:stCondLst>
                              <p:cond delay="500"/>
                            </p:stCondLst>
                            <p:childTnLst>
                              <p:par>
                                <p:cTn id="99" presetID="10" presetClass="entr" presetSubtype="0" fill="hold" grpId="0" nodeType="after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fade">
                                      <p:cBhvr>
                                        <p:cTn id="101" dur="500"/>
                                        <p:tgtEl>
                                          <p:spTgt spid="11"/>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12"/>
                                        </p:tgtEl>
                                        <p:attrNameLst>
                                          <p:attrName>style.visibility</p:attrName>
                                        </p:attrNameLst>
                                      </p:cBhvr>
                                      <p:to>
                                        <p:strVal val="visible"/>
                                      </p:to>
                                    </p:set>
                                    <p:animEffect transition="in" filter="fade">
                                      <p:cBhvr>
                                        <p:cTn id="104" dur="500"/>
                                        <p:tgtEl>
                                          <p:spTgt spid="12"/>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45"/>
                                        </p:tgtEl>
                                        <p:attrNameLst>
                                          <p:attrName>style.visibility</p:attrName>
                                        </p:attrNameLst>
                                      </p:cBhvr>
                                      <p:to>
                                        <p:strVal val="visible"/>
                                      </p:to>
                                    </p:set>
                                    <p:animEffect transition="in" filter="fade">
                                      <p:cBhvr>
                                        <p:cTn id="107" dur="500"/>
                                        <p:tgtEl>
                                          <p:spTgt spid="45"/>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10"/>
                                        </p:tgtEl>
                                        <p:attrNameLst>
                                          <p:attrName>style.visibility</p:attrName>
                                        </p:attrNameLst>
                                      </p:cBhvr>
                                      <p:to>
                                        <p:strVal val="visible"/>
                                      </p:to>
                                    </p:set>
                                    <p:animEffect transition="in" filter="fade">
                                      <p:cBhvr>
                                        <p:cTn id="1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3" grpId="1"/>
      <p:bldP spid="14" grpId="0"/>
      <p:bldP spid="14" grpId="1"/>
      <p:bldP spid="15" grpId="0"/>
      <p:bldP spid="15" grpId="1"/>
      <p:bldP spid="16" grpId="0"/>
      <p:bldP spid="16" grpId="1"/>
      <p:bldP spid="17" grpId="0"/>
      <p:bldP spid="17" grpId="1"/>
      <p:bldP spid="18" grpId="0"/>
      <p:bldP spid="18" grpId="1"/>
      <p:bldP spid="38" grpId="0"/>
      <p:bldP spid="38" grpId="1"/>
      <p:bldP spid="39" grpId="0"/>
      <p:bldP spid="39" grpId="1"/>
      <p:bldP spid="40" grpId="0"/>
      <p:bldP spid="40" grpId="1"/>
      <p:bldP spid="41" grpId="0"/>
      <p:bldP spid="41" grpId="1"/>
      <p:bldP spid="42" grpId="0"/>
      <p:bldP spid="42" grpId="1"/>
      <p:bldP spid="43" grpId="0"/>
      <p:bldP spid="43" grpId="1"/>
      <p:bldP spid="4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dirty="0">
                <a:solidFill>
                  <a:srgbClr val="00628C"/>
                </a:solidFill>
              </a:rPr>
              <a:t>Step 1:1</a:t>
            </a:r>
          </a:p>
        </p:txBody>
      </p:sp>
      <p:sp>
        <p:nvSpPr>
          <p:cNvPr id="6" name="TextBox 5">
            <a:extLst>
              <a:ext uri="{FF2B5EF4-FFF2-40B4-BE49-F238E27FC236}">
                <a16:creationId xmlns:a16="http://schemas.microsoft.com/office/drawing/2014/main" id="{F1237F9C-6D99-4253-A8AC-6D24103213FC}"/>
              </a:ext>
            </a:extLst>
          </p:cNvPr>
          <p:cNvSpPr txBox="1"/>
          <p:nvPr/>
        </p:nvSpPr>
        <p:spPr bwMode="auto">
          <a:xfrm>
            <a:off x="732741" y="920309"/>
            <a:ext cx="7678577"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 boxes each contain 6 cakes; 4 boxes each contain 8 cakes.</a:t>
            </a:r>
          </a:p>
          <a:p>
            <a:pPr algn="ctr">
              <a:buClr>
                <a:srgbClr val="82CBDD"/>
              </a:buClr>
              <a:buNone/>
            </a:pPr>
            <a:r>
              <a:rPr lang="en-GB" sz="2400" dirty="0">
                <a:latin typeface="Myriad Pro" panose="020B0503030403020204" pitchFamily="34" charset="0"/>
                <a:ea typeface="Myriad Pro Semibold" charset="0"/>
                <a:cs typeface="Myriad Pro Semibold" charset="0"/>
              </a:rPr>
              <a:t>How many cakes altogether?</a:t>
            </a:r>
          </a:p>
        </p:txBody>
      </p:sp>
      <p:pic>
        <p:nvPicPr>
          <p:cNvPr id="7" name="Picture 6">
            <a:extLst>
              <a:ext uri="{FF2B5EF4-FFF2-40B4-BE49-F238E27FC236}">
                <a16:creationId xmlns:a16="http://schemas.microsoft.com/office/drawing/2014/main" id="{9BA0EF94-3392-47A9-AD73-0A02A62EA2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1761" y="2157358"/>
            <a:ext cx="4260478" cy="2535504"/>
          </a:xfrm>
          <a:prstGeom prst="rect">
            <a:avLst/>
          </a:prstGeom>
        </p:spPr>
      </p:pic>
      <p:sp>
        <p:nvSpPr>
          <p:cNvPr id="10" name="TextBox 9">
            <a:extLst>
              <a:ext uri="{FF2B5EF4-FFF2-40B4-BE49-F238E27FC236}">
                <a16:creationId xmlns:a16="http://schemas.microsoft.com/office/drawing/2014/main" id="{CA432DF9-566F-4F2A-A478-C0FCE65DA7C8}"/>
              </a:ext>
            </a:extLst>
          </p:cNvPr>
          <p:cNvSpPr txBox="1"/>
          <p:nvPr/>
        </p:nvSpPr>
        <p:spPr bwMode="auto">
          <a:xfrm>
            <a:off x="3666945" y="4889465"/>
            <a:ext cx="181011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70C0"/>
                </a:solidFill>
                <a:latin typeface="Myriad Pro" panose="020B0503030403020204" pitchFamily="34" charset="0"/>
                <a:ea typeface="Myriad Pro Semibold" charset="0"/>
                <a:cs typeface="Myriad Pro Semibold" charset="0"/>
              </a:rPr>
              <a:t>2 × 6 </a:t>
            </a:r>
            <a:r>
              <a:rPr lang="en-GB" sz="2400" dirty="0">
                <a:latin typeface="Myriad Pro" panose="020B0503030403020204" pitchFamily="34" charset="0"/>
                <a:ea typeface="Myriad Pro Semibold" charset="0"/>
                <a:cs typeface="Myriad Pro Semibold" charset="0"/>
              </a:rPr>
              <a:t>+ </a:t>
            </a:r>
            <a:r>
              <a:rPr lang="en-GB" sz="2400" dirty="0">
                <a:solidFill>
                  <a:srgbClr val="FF0000"/>
                </a:solidFill>
                <a:latin typeface="Myriad Pro" panose="020B0503030403020204" pitchFamily="34" charset="0"/>
                <a:ea typeface="Myriad Pro Semibold" charset="0"/>
                <a:cs typeface="Myriad Pro Semibold" charset="0"/>
              </a:rPr>
              <a:t>4 × 8</a:t>
            </a:r>
          </a:p>
        </p:txBody>
      </p:sp>
      <p:grpSp>
        <p:nvGrpSpPr>
          <p:cNvPr id="16" name="Group 15">
            <a:extLst>
              <a:ext uri="{FF2B5EF4-FFF2-40B4-BE49-F238E27FC236}">
                <a16:creationId xmlns:a16="http://schemas.microsoft.com/office/drawing/2014/main" id="{1282A1F8-4B9C-4876-885E-C3C0BC215F65}"/>
              </a:ext>
            </a:extLst>
          </p:cNvPr>
          <p:cNvGrpSpPr/>
          <p:nvPr/>
        </p:nvGrpSpPr>
        <p:grpSpPr>
          <a:xfrm>
            <a:off x="3747833" y="5378086"/>
            <a:ext cx="2624445" cy="461665"/>
            <a:chOff x="3747833" y="5797533"/>
            <a:chExt cx="2624445" cy="461665"/>
          </a:xfrm>
        </p:grpSpPr>
        <p:sp>
          <p:nvSpPr>
            <p:cNvPr id="11" name="TextBox 10">
              <a:extLst>
                <a:ext uri="{FF2B5EF4-FFF2-40B4-BE49-F238E27FC236}">
                  <a16:creationId xmlns:a16="http://schemas.microsoft.com/office/drawing/2014/main" id="{EDF14697-BFAF-47AC-BC6E-D292D56ADE79}"/>
                </a:ext>
              </a:extLst>
            </p:cNvPr>
            <p:cNvSpPr txBox="1"/>
            <p:nvPr/>
          </p:nvSpPr>
          <p:spPr bwMode="auto">
            <a:xfrm>
              <a:off x="3747833" y="5797533"/>
              <a:ext cx="5180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0070C0"/>
                  </a:solidFill>
                  <a:latin typeface="Myriad Pro" panose="020B0503030403020204" pitchFamily="34" charset="0"/>
                  <a:ea typeface="Myriad Pro Semibold" charset="0"/>
                  <a:cs typeface="Myriad Pro Semibold" charset="0"/>
                </a:rPr>
                <a:t>12</a:t>
              </a:r>
            </a:p>
          </p:txBody>
        </p:sp>
        <p:sp>
          <p:nvSpPr>
            <p:cNvPr id="13" name="TextBox 12">
              <a:extLst>
                <a:ext uri="{FF2B5EF4-FFF2-40B4-BE49-F238E27FC236}">
                  <a16:creationId xmlns:a16="http://schemas.microsoft.com/office/drawing/2014/main" id="{9985BCFD-4299-4918-9D87-108DCAD73727}"/>
                </a:ext>
              </a:extLst>
            </p:cNvPr>
            <p:cNvSpPr txBox="1"/>
            <p:nvPr/>
          </p:nvSpPr>
          <p:spPr bwMode="auto">
            <a:xfrm>
              <a:off x="4388296" y="5797533"/>
              <a:ext cx="3674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a:t>
              </a:r>
            </a:p>
          </p:txBody>
        </p:sp>
        <p:sp>
          <p:nvSpPr>
            <p:cNvPr id="14" name="TextBox 13">
              <a:extLst>
                <a:ext uri="{FF2B5EF4-FFF2-40B4-BE49-F238E27FC236}">
                  <a16:creationId xmlns:a16="http://schemas.microsoft.com/office/drawing/2014/main" id="{06FCE7F7-9105-4AA2-A4FD-38CEEA492E0E}"/>
                </a:ext>
              </a:extLst>
            </p:cNvPr>
            <p:cNvSpPr txBox="1"/>
            <p:nvPr/>
          </p:nvSpPr>
          <p:spPr bwMode="auto">
            <a:xfrm>
              <a:off x="5493512" y="5797533"/>
              <a:ext cx="8787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   44</a:t>
              </a:r>
            </a:p>
          </p:txBody>
        </p:sp>
        <p:sp>
          <p:nvSpPr>
            <p:cNvPr id="15" name="TextBox 14">
              <a:extLst>
                <a:ext uri="{FF2B5EF4-FFF2-40B4-BE49-F238E27FC236}">
                  <a16:creationId xmlns:a16="http://schemas.microsoft.com/office/drawing/2014/main" id="{75A2BFC8-718F-43A0-BD55-B3B4E2ED20CC}"/>
                </a:ext>
              </a:extLst>
            </p:cNvPr>
            <p:cNvSpPr txBox="1"/>
            <p:nvPr/>
          </p:nvSpPr>
          <p:spPr bwMode="auto">
            <a:xfrm>
              <a:off x="4846327" y="5797533"/>
              <a:ext cx="5180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solidFill>
                    <a:srgbClr val="FF0000"/>
                  </a:solidFill>
                  <a:latin typeface="Myriad Pro" panose="020B0503030403020204" pitchFamily="34" charset="0"/>
                  <a:ea typeface="Myriad Pro Semibold" charset="0"/>
                  <a:cs typeface="Myriad Pro Semibold" charset="0"/>
                </a:rPr>
                <a:t>32</a:t>
              </a:r>
            </a:p>
          </p:txBody>
        </p:sp>
      </p:grpSp>
    </p:spTree>
    <p:extLst>
      <p:ext uri="{BB962C8B-B14F-4D97-AF65-F5344CB8AC3E}">
        <p14:creationId xmlns:p14="http://schemas.microsoft.com/office/powerpoint/2010/main" val="3010122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dirty="0">
                <a:solidFill>
                  <a:srgbClr val="00628C"/>
                </a:solidFill>
              </a:rPr>
              <a:t>Step 1:1</a:t>
            </a:r>
          </a:p>
        </p:txBody>
      </p:sp>
      <p:grpSp>
        <p:nvGrpSpPr>
          <p:cNvPr id="9" name="Group 8">
            <a:extLst>
              <a:ext uri="{FF2B5EF4-FFF2-40B4-BE49-F238E27FC236}">
                <a16:creationId xmlns:a16="http://schemas.microsoft.com/office/drawing/2014/main" id="{718F0AD8-3A21-4915-B411-C49A1B0733DF}"/>
              </a:ext>
            </a:extLst>
          </p:cNvPr>
          <p:cNvGrpSpPr/>
          <p:nvPr/>
        </p:nvGrpSpPr>
        <p:grpSpPr>
          <a:xfrm>
            <a:off x="1009415" y="1062891"/>
            <a:ext cx="7111545" cy="4952718"/>
            <a:chOff x="1504456" y="1234415"/>
            <a:chExt cx="7111545" cy="4952718"/>
          </a:xfrm>
        </p:grpSpPr>
        <p:pic>
          <p:nvPicPr>
            <p:cNvPr id="4" name="Picture 3">
              <a:extLst>
                <a:ext uri="{FF2B5EF4-FFF2-40B4-BE49-F238E27FC236}">
                  <a16:creationId xmlns:a16="http://schemas.microsoft.com/office/drawing/2014/main" id="{FA204976-7C57-4020-8EA0-D37BE34C15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4456" y="1234415"/>
              <a:ext cx="6135088" cy="4369379"/>
            </a:xfrm>
            <a:prstGeom prst="rect">
              <a:avLst/>
            </a:prstGeom>
          </p:spPr>
        </p:pic>
        <p:sp>
          <p:nvSpPr>
            <p:cNvPr id="6" name="TextBox 5">
              <a:extLst>
                <a:ext uri="{FF2B5EF4-FFF2-40B4-BE49-F238E27FC236}">
                  <a16:creationId xmlns:a16="http://schemas.microsoft.com/office/drawing/2014/main" id="{93EC4E85-6939-4E34-8241-DD3302CE0B92}"/>
                </a:ext>
              </a:extLst>
            </p:cNvPr>
            <p:cNvSpPr txBox="1"/>
            <p:nvPr/>
          </p:nvSpPr>
          <p:spPr bwMode="auto">
            <a:xfrm>
              <a:off x="7823798" y="4009374"/>
              <a:ext cx="7873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30</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m</a:t>
              </a:r>
            </a:p>
          </p:txBody>
        </p:sp>
        <p:sp>
          <p:nvSpPr>
            <p:cNvPr id="7" name="TextBox 6">
              <a:extLst>
                <a:ext uri="{FF2B5EF4-FFF2-40B4-BE49-F238E27FC236}">
                  <a16:creationId xmlns:a16="http://schemas.microsoft.com/office/drawing/2014/main" id="{AD97B915-6E24-4883-AE7F-6BAFACC9E08F}"/>
                </a:ext>
              </a:extLst>
            </p:cNvPr>
            <p:cNvSpPr txBox="1"/>
            <p:nvPr/>
          </p:nvSpPr>
          <p:spPr bwMode="auto">
            <a:xfrm>
              <a:off x="7985700" y="4846071"/>
              <a:ext cx="6303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9</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m</a:t>
              </a:r>
            </a:p>
          </p:txBody>
        </p:sp>
        <p:sp>
          <p:nvSpPr>
            <p:cNvPr id="8" name="TextBox 7">
              <a:extLst>
                <a:ext uri="{FF2B5EF4-FFF2-40B4-BE49-F238E27FC236}">
                  <a16:creationId xmlns:a16="http://schemas.microsoft.com/office/drawing/2014/main" id="{705E9A27-C19B-473A-824B-28744B332AD6}"/>
                </a:ext>
              </a:extLst>
            </p:cNvPr>
            <p:cNvSpPr txBox="1"/>
            <p:nvPr/>
          </p:nvSpPr>
          <p:spPr bwMode="auto">
            <a:xfrm>
              <a:off x="3801309" y="5725468"/>
              <a:ext cx="25314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30 m + 9 m = 39</a:t>
              </a:r>
              <a:r>
                <a:rPr lang="en-GB" sz="1200" dirty="0">
                  <a:latin typeface="Myriad Pro" panose="020B0503030403020204" pitchFamily="34" charset="0"/>
                  <a:ea typeface="Myriad Pro Semibold" charset="0"/>
                  <a:cs typeface="Myriad Pro Semibold" charset="0"/>
                </a:rPr>
                <a:t> </a:t>
              </a:r>
              <a:r>
                <a:rPr lang="en-GB" sz="2400" dirty="0">
                  <a:latin typeface="Myriad Pro" panose="020B0503030403020204" pitchFamily="34" charset="0"/>
                  <a:ea typeface="Myriad Pro Semibold" charset="0"/>
                  <a:cs typeface="Myriad Pro Semibold" charset="0"/>
                </a:rPr>
                <a:t>m</a:t>
              </a:r>
            </a:p>
          </p:txBody>
        </p:sp>
      </p:grpSp>
    </p:spTree>
    <p:extLst>
      <p:ext uri="{BB962C8B-B14F-4D97-AF65-F5344CB8AC3E}">
        <p14:creationId xmlns:p14="http://schemas.microsoft.com/office/powerpoint/2010/main" val="3088204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dirty="0">
                <a:solidFill>
                  <a:srgbClr val="00628C"/>
                </a:solidFill>
              </a:rPr>
              <a:t>Step 1:1</a:t>
            </a:r>
          </a:p>
        </p:txBody>
      </p:sp>
      <p:pic>
        <p:nvPicPr>
          <p:cNvPr id="4" name="Picture 3" descr="A close up of a sign&#10;&#10;Description automatically generated">
            <a:extLst>
              <a:ext uri="{FF2B5EF4-FFF2-40B4-BE49-F238E27FC236}">
                <a16:creationId xmlns:a16="http://schemas.microsoft.com/office/drawing/2014/main" id="{1D78D6D6-028E-450B-B7F1-8B8ED63C9F0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546350" y="3046725"/>
            <a:ext cx="4051301" cy="764550"/>
          </a:xfrm>
          <a:prstGeom prst="rect">
            <a:avLst/>
          </a:prstGeom>
        </p:spPr>
      </p:pic>
    </p:spTree>
    <p:extLst>
      <p:ext uri="{BB962C8B-B14F-4D97-AF65-F5344CB8AC3E}">
        <p14:creationId xmlns:p14="http://schemas.microsoft.com/office/powerpoint/2010/main" val="3141780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dirty="0">
                <a:solidFill>
                  <a:srgbClr val="00628C"/>
                </a:solidFill>
              </a:rPr>
              <a:t>Step 1:1</a:t>
            </a:r>
          </a:p>
        </p:txBody>
      </p:sp>
      <p:pic>
        <p:nvPicPr>
          <p:cNvPr id="4" name="Picture 3">
            <a:extLst>
              <a:ext uri="{FF2B5EF4-FFF2-40B4-BE49-F238E27FC236}">
                <a16:creationId xmlns:a16="http://schemas.microsoft.com/office/drawing/2014/main" id="{ACAB265D-5B7C-4105-B461-F9FBA4D53B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4456" y="2051274"/>
            <a:ext cx="6135088" cy="3187253"/>
          </a:xfrm>
          <a:prstGeom prst="rect">
            <a:avLst/>
          </a:prstGeom>
        </p:spPr>
      </p:pic>
    </p:spTree>
    <p:extLst>
      <p:ext uri="{BB962C8B-B14F-4D97-AF65-F5344CB8AC3E}">
        <p14:creationId xmlns:p14="http://schemas.microsoft.com/office/powerpoint/2010/main" val="1001101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dirty="0">
                <a:solidFill>
                  <a:srgbClr val="00628C"/>
                </a:solidFill>
              </a:rPr>
              <a:t>Step 1:1</a:t>
            </a:r>
          </a:p>
        </p:txBody>
      </p:sp>
      <p:pic>
        <p:nvPicPr>
          <p:cNvPr id="4" name="Picture 3">
            <a:extLst>
              <a:ext uri="{FF2B5EF4-FFF2-40B4-BE49-F238E27FC236}">
                <a16:creationId xmlns:a16="http://schemas.microsoft.com/office/drawing/2014/main" id="{F031B2C8-7B0B-4621-8864-6F58F0E6B7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0715" y="2695782"/>
            <a:ext cx="6142570" cy="1466437"/>
          </a:xfrm>
          <a:prstGeom prst="rect">
            <a:avLst/>
          </a:prstGeom>
        </p:spPr>
      </p:pic>
    </p:spTree>
    <p:extLst>
      <p:ext uri="{BB962C8B-B14F-4D97-AF65-F5344CB8AC3E}">
        <p14:creationId xmlns:p14="http://schemas.microsoft.com/office/powerpoint/2010/main" val="76701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2.22 Combining operations: ×, + and </a:t>
            </a:r>
            <a:r>
              <a:rPr lang="en-US" dirty="0">
                <a:latin typeface="Times New Roman" panose="02020603050405020304" pitchFamily="18" charset="0"/>
                <a:cs typeface="Times New Roman" panose="02020603050405020304" pitchFamily="18" charset="0"/>
              </a:rPr>
              <a:t>−</a:t>
            </a:r>
            <a:r>
              <a:rPr lang="en-GB" dirty="0"/>
              <a:t>	</a:t>
            </a:r>
            <a:r>
              <a:rPr lang="en-US" dirty="0">
                <a:solidFill>
                  <a:srgbClr val="00628C"/>
                </a:solidFill>
              </a:rPr>
              <a:t>Step 1:2</a:t>
            </a:r>
          </a:p>
        </p:txBody>
      </p:sp>
      <p:pic>
        <p:nvPicPr>
          <p:cNvPr id="4" name="Picture 3" descr="A close up of a sign&#10;&#10;Description automatically generated">
            <a:extLst>
              <a:ext uri="{FF2B5EF4-FFF2-40B4-BE49-F238E27FC236}">
                <a16:creationId xmlns:a16="http://schemas.microsoft.com/office/drawing/2014/main" id="{4796469D-8A79-4BEB-87B5-911C88527B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193" y="1983951"/>
            <a:ext cx="7975614" cy="1770198"/>
          </a:xfrm>
          <a:prstGeom prst="rect">
            <a:avLst/>
          </a:prstGeom>
        </p:spPr>
      </p:pic>
      <p:sp>
        <p:nvSpPr>
          <p:cNvPr id="5" name="TextBox 4">
            <a:extLst>
              <a:ext uri="{FF2B5EF4-FFF2-40B4-BE49-F238E27FC236}">
                <a16:creationId xmlns:a16="http://schemas.microsoft.com/office/drawing/2014/main" id="{F4901F57-5088-4A5F-8A8F-EA56B5710EB2}"/>
              </a:ext>
            </a:extLst>
          </p:cNvPr>
          <p:cNvSpPr txBox="1"/>
          <p:nvPr/>
        </p:nvSpPr>
        <p:spPr bwMode="auto">
          <a:xfrm>
            <a:off x="2501562" y="4820290"/>
            <a:ext cx="4140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20 × 2 </a:t>
            </a:r>
            <a:r>
              <a:rPr lang="en-GB" sz="2400" dirty="0">
                <a:latin typeface="Myriad Pro" panose="020B0503030403020204" pitchFamily="34" charset="0"/>
                <a:ea typeface="Myriad Pro Semibold" charset="0"/>
                <a:cs typeface="Times New Roman" panose="02020603050405020304" pitchFamily="18" charset="0"/>
              </a:rPr>
              <a:t>− </a:t>
            </a:r>
            <a:r>
              <a:rPr lang="en-GB" sz="2400" dirty="0">
                <a:latin typeface="Myriad Pro" panose="020B0503030403020204" pitchFamily="34" charset="0"/>
                <a:ea typeface="Myriad Pro Semibold" charset="0"/>
                <a:cs typeface="Myriad Pro Semibold" charset="0"/>
              </a:rPr>
              <a:t>10 × 3 = 40 </a:t>
            </a:r>
            <a:r>
              <a:rPr lang="en-GB" sz="2400" dirty="0">
                <a:latin typeface="Myriad Pro" panose="020B0503030403020204" pitchFamily="34" charset="0"/>
                <a:ea typeface="Myriad Pro Semibold" charset="0"/>
                <a:cs typeface="Times New Roman" panose="02020603050405020304" pitchFamily="18" charset="0"/>
              </a:rPr>
              <a:t>− 30 = 10</a:t>
            </a:r>
            <a:r>
              <a:rPr lang="en-GB" sz="2400" dirty="0">
                <a:latin typeface="Myriad Pro" panose="020B0503030403020204" pitchFamily="34" charset="0"/>
                <a:ea typeface="Myriad Pro Semibold" charset="0"/>
                <a:cs typeface="Myriad Pro Semibold" charset="0"/>
              </a:rPr>
              <a:t>  </a:t>
            </a:r>
          </a:p>
        </p:txBody>
      </p:sp>
    </p:spTree>
    <p:extLst>
      <p:ext uri="{BB962C8B-B14F-4D97-AF65-F5344CB8AC3E}">
        <p14:creationId xmlns:p14="http://schemas.microsoft.com/office/powerpoint/2010/main" val="72276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nctem1">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a:spPr>
      <a:bodyPr vert="horz" wrap="square" lIns="91440" tIns="45720" rIns="91440" bIns="45720" numCol="1" rtlCol="0" anchor="t" anchorCtr="0" compatLnSpc="1">
        <a:prstTxWarp prst="textNoShape">
          <a:avLst/>
        </a:prstTxWarp>
        <a:spAutoFit/>
      </a:bodyPr>
      <a:lstStyle>
        <a:defPPr marL="457200" indent="-457200">
          <a:buClr>
            <a:srgbClr val="82CBDD"/>
          </a:buClr>
          <a:defRPr b="1" dirty="0" smtClean="0">
            <a:latin typeface="Myriad Pro Semibold"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5.potx" id="{FA0D8704-5250-4D61-B0C5-B3664A5F0233}" vid="{7D2B2404-A8D5-4794-ABF7-DABD9F1951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D1BAE5ADB25440B67354EBD02D5510" ma:contentTypeVersion="8" ma:contentTypeDescription="Create a new document." ma:contentTypeScope="" ma:versionID="4c0ffbf977b116f889ea8d5ef7926049">
  <xsd:schema xmlns:xsd="http://www.w3.org/2001/XMLSchema" xmlns:xs="http://www.w3.org/2001/XMLSchema" xmlns:p="http://schemas.microsoft.com/office/2006/metadata/properties" xmlns:ns3="3c072653-a566-48ef-af88-69e39a133ebb" targetNamespace="http://schemas.microsoft.com/office/2006/metadata/properties" ma:root="true" ma:fieldsID="a7f63537dd51e17a894edb4015c33252" ns3:_="">
    <xsd:import namespace="3c072653-a566-48ef-af88-69e39a133eb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072653-a566-48ef-af88-69e39a133e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A9F8509-AE6C-4825-9215-B60E8423E2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072653-a566-48ef-af88-69e39a133e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74AC28-226D-4B5B-A44F-9094CC8D0FBE}">
  <ds:schemaRefs>
    <ds:schemaRef ds:uri="http://schemas.microsoft.com/sharepoint/v3/contenttype/forms"/>
  </ds:schemaRefs>
</ds:datastoreItem>
</file>

<file path=customXml/itemProps3.xml><?xml version="1.0" encoding="utf-8"?>
<ds:datastoreItem xmlns:ds="http://schemas.openxmlformats.org/officeDocument/2006/customXml" ds:itemID="{74E42A88-BB65-4DB9-B643-06F9537C29DF}">
  <ds:schemaRefs>
    <ds:schemaRef ds:uri="http://schemas.microsoft.com/office/2006/documentManagement/types"/>
    <ds:schemaRef ds:uri="http://purl.org/dc/elements/1.1/"/>
    <ds:schemaRef ds:uri="http://purl.org/dc/terms/"/>
    <ds:schemaRef ds:uri="3c072653-a566-48ef-af88-69e39a133ebb"/>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892</Words>
  <Application>Microsoft Office PowerPoint</Application>
  <PresentationFormat>On-screen Show (4:3)</PresentationFormat>
  <Paragraphs>134</Paragraphs>
  <Slides>18</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Myriad Pro</vt:lpstr>
      <vt:lpstr>Myriad Pro Semibold</vt:lpstr>
      <vt:lpstr>Times New Roman</vt:lpstr>
      <vt:lpstr>nctem1</vt:lpstr>
      <vt:lpstr>2.22 Combining multiplication with addition and subtraction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2019-08-22T09:43:28Z</dcterms:created>
  <dcterms:modified xsi:type="dcterms:W3CDTF">2019-08-29T14:31:40Z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0x0101003BD1BAE5ADB25440B67354EBD02D5510</vt:lpwstr>
  </property>
</Properties>
</file>