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0"/>
  </p:notesMasterIdLst>
  <p:sldIdLst>
    <p:sldId id="257" r:id="rId5"/>
    <p:sldId id="508" r:id="rId6"/>
    <p:sldId id="506" r:id="rId7"/>
    <p:sldId id="554" r:id="rId8"/>
    <p:sldId id="555" r:id="rId9"/>
    <p:sldId id="507" r:id="rId10"/>
    <p:sldId id="481" r:id="rId11"/>
    <p:sldId id="302" r:id="rId12"/>
    <p:sldId id="303" r:id="rId13"/>
    <p:sldId id="304" r:id="rId14"/>
    <p:sldId id="305" r:id="rId15"/>
    <p:sldId id="478" r:id="rId16"/>
    <p:sldId id="343" r:id="rId17"/>
    <p:sldId id="512" r:id="rId18"/>
    <p:sldId id="513" r:id="rId19"/>
    <p:sldId id="328" r:id="rId20"/>
    <p:sldId id="329" r:id="rId21"/>
    <p:sldId id="308" r:id="rId22"/>
    <p:sldId id="313" r:id="rId23"/>
    <p:sldId id="514" r:id="rId24"/>
    <p:sldId id="543" r:id="rId25"/>
    <p:sldId id="516" r:id="rId26"/>
    <p:sldId id="544" r:id="rId27"/>
    <p:sldId id="518" r:id="rId28"/>
    <p:sldId id="519" r:id="rId29"/>
    <p:sldId id="312" r:id="rId30"/>
    <p:sldId id="314" r:id="rId31"/>
    <p:sldId id="315" r:id="rId32"/>
    <p:sldId id="482" r:id="rId33"/>
    <p:sldId id="345" r:id="rId34"/>
    <p:sldId id="520" r:id="rId35"/>
    <p:sldId id="521" r:id="rId36"/>
    <p:sldId id="545" r:id="rId37"/>
    <p:sldId id="556" r:id="rId38"/>
    <p:sldId id="557" r:id="rId39"/>
    <p:sldId id="550" r:id="rId40"/>
    <p:sldId id="551" r:id="rId41"/>
    <p:sldId id="522" r:id="rId42"/>
    <p:sldId id="523" r:id="rId43"/>
    <p:sldId id="316" r:id="rId44"/>
    <p:sldId id="317" r:id="rId45"/>
    <p:sldId id="318" r:id="rId46"/>
    <p:sldId id="319" r:id="rId47"/>
    <p:sldId id="553" r:id="rId48"/>
    <p:sldId id="524" r:id="rId49"/>
    <p:sldId id="525" r:id="rId50"/>
    <p:sldId id="320" r:id="rId51"/>
    <p:sldId id="321" r:id="rId52"/>
    <p:sldId id="322" r:id="rId53"/>
    <p:sldId id="526" r:id="rId54"/>
    <p:sldId id="527" r:id="rId55"/>
    <p:sldId id="323" r:id="rId56"/>
    <p:sldId id="324" r:id="rId57"/>
    <p:sldId id="325" r:id="rId58"/>
    <p:sldId id="326" r:id="rId59"/>
    <p:sldId id="327" r:id="rId60"/>
    <p:sldId id="528" r:id="rId61"/>
    <p:sldId id="511" r:id="rId62"/>
    <p:sldId id="267" r:id="rId63"/>
    <p:sldId id="268" r:id="rId64"/>
    <p:sldId id="269" r:id="rId65"/>
    <p:sldId id="529" r:id="rId66"/>
    <p:sldId id="530" r:id="rId67"/>
    <p:sldId id="270" r:id="rId68"/>
    <p:sldId id="271" r:id="rId69"/>
    <p:sldId id="272" r:id="rId70"/>
    <p:sldId id="273" r:id="rId71"/>
    <p:sldId id="531" r:id="rId72"/>
    <p:sldId id="532" r:id="rId73"/>
    <p:sldId id="274" r:id="rId74"/>
    <p:sldId id="275" r:id="rId75"/>
    <p:sldId id="276" r:id="rId76"/>
    <p:sldId id="277" r:id="rId77"/>
    <p:sldId id="286" r:id="rId78"/>
    <p:sldId id="533" r:id="rId79"/>
    <p:sldId id="534" r:id="rId80"/>
    <p:sldId id="278" r:id="rId81"/>
    <p:sldId id="279" r:id="rId82"/>
    <p:sldId id="558" r:id="rId83"/>
    <p:sldId id="535" r:id="rId84"/>
    <p:sldId id="536" r:id="rId85"/>
    <p:sldId id="281" r:id="rId86"/>
    <p:sldId id="282" r:id="rId87"/>
    <p:sldId id="537" r:id="rId88"/>
    <p:sldId id="538" r:id="rId89"/>
    <p:sldId id="283" r:id="rId90"/>
    <p:sldId id="284" r:id="rId91"/>
    <p:sldId id="539" r:id="rId92"/>
    <p:sldId id="540" r:id="rId93"/>
    <p:sldId id="548" r:id="rId94"/>
    <p:sldId id="549" r:id="rId95"/>
    <p:sldId id="541" r:id="rId96"/>
    <p:sldId id="542" r:id="rId97"/>
    <p:sldId id="285" r:id="rId98"/>
    <p:sldId id="477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54"/>
            <p14:sldId id="555"/>
            <p14:sldId id="507"/>
            <p14:sldId id="481"/>
            <p14:sldId id="302"/>
            <p14:sldId id="303"/>
            <p14:sldId id="304"/>
            <p14:sldId id="305"/>
            <p14:sldId id="478"/>
            <p14:sldId id="343"/>
            <p14:sldId id="512"/>
            <p14:sldId id="513"/>
            <p14:sldId id="328"/>
            <p14:sldId id="329"/>
            <p14:sldId id="308"/>
            <p14:sldId id="313"/>
            <p14:sldId id="514"/>
            <p14:sldId id="543"/>
            <p14:sldId id="516"/>
            <p14:sldId id="544"/>
            <p14:sldId id="518"/>
            <p14:sldId id="519"/>
            <p14:sldId id="312"/>
            <p14:sldId id="314"/>
            <p14:sldId id="315"/>
            <p14:sldId id="482"/>
            <p14:sldId id="345"/>
            <p14:sldId id="520"/>
            <p14:sldId id="521"/>
            <p14:sldId id="545"/>
            <p14:sldId id="556"/>
            <p14:sldId id="557"/>
            <p14:sldId id="550"/>
            <p14:sldId id="551"/>
            <p14:sldId id="522"/>
            <p14:sldId id="523"/>
            <p14:sldId id="316"/>
            <p14:sldId id="317"/>
            <p14:sldId id="318"/>
            <p14:sldId id="319"/>
            <p14:sldId id="553"/>
            <p14:sldId id="524"/>
            <p14:sldId id="525"/>
            <p14:sldId id="320"/>
            <p14:sldId id="321"/>
            <p14:sldId id="322"/>
            <p14:sldId id="526"/>
            <p14:sldId id="527"/>
            <p14:sldId id="323"/>
            <p14:sldId id="324"/>
            <p14:sldId id="325"/>
            <p14:sldId id="326"/>
            <p14:sldId id="327"/>
            <p14:sldId id="528"/>
            <p14:sldId id="511"/>
            <p14:sldId id="267"/>
            <p14:sldId id="268"/>
            <p14:sldId id="269"/>
            <p14:sldId id="529"/>
            <p14:sldId id="530"/>
            <p14:sldId id="270"/>
            <p14:sldId id="271"/>
            <p14:sldId id="272"/>
            <p14:sldId id="273"/>
            <p14:sldId id="531"/>
            <p14:sldId id="532"/>
            <p14:sldId id="274"/>
            <p14:sldId id="275"/>
            <p14:sldId id="276"/>
            <p14:sldId id="277"/>
            <p14:sldId id="286"/>
            <p14:sldId id="533"/>
            <p14:sldId id="534"/>
            <p14:sldId id="278"/>
            <p14:sldId id="279"/>
            <p14:sldId id="558"/>
            <p14:sldId id="535"/>
            <p14:sldId id="536"/>
            <p14:sldId id="281"/>
            <p14:sldId id="282"/>
            <p14:sldId id="537"/>
            <p14:sldId id="538"/>
            <p14:sldId id="283"/>
            <p14:sldId id="284"/>
            <p14:sldId id="539"/>
            <p14:sldId id="540"/>
            <p14:sldId id="548"/>
            <p14:sldId id="549"/>
            <p14:sldId id="541"/>
            <p14:sldId id="542"/>
            <p14:sldId id="28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1227C-573E-404F-B2A1-CA4D428A6EC5}" v="46" dt="2021-10-07T12:43:05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85695" autoAdjust="0"/>
  </p:normalViewPr>
  <p:slideViewPr>
    <p:cSldViewPr snapToGrid="0" showGuides="1">
      <p:cViewPr varScale="1">
        <p:scale>
          <a:sx n="57" d="100"/>
          <a:sy n="57" d="100"/>
        </p:scale>
        <p:origin x="10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75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28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2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22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area of this shape?</a:t>
            </a:r>
          </a:p>
          <a:p>
            <a:r>
              <a:rPr lang="en-GB" i="1" dirty="0"/>
              <a:t>This shape has an area of eleven square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75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area of this shape?</a:t>
            </a:r>
          </a:p>
          <a:p>
            <a:r>
              <a:rPr lang="en-GB" i="1" dirty="0"/>
              <a:t>This shape has an area of sixteen square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6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Does one shape look bigger?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00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656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01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279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812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38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4012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286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3953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1780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963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47002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3404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518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432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There are twenty 1 cm squares, so </a:t>
            </a:r>
            <a:r>
              <a:rPr lang="en-GB" i="0" dirty="0"/>
              <a:t>A</a:t>
            </a:r>
            <a:r>
              <a:rPr lang="en-GB" i="1" dirty="0"/>
              <a:t> = 20 cm</a:t>
            </a:r>
            <a:r>
              <a:rPr lang="en-GB" i="1" baseline="30000" dirty="0"/>
              <a:t>2</a:t>
            </a:r>
            <a:r>
              <a:rPr lang="en-GB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967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‘5 cm’ represents the width.</a:t>
            </a:r>
          </a:p>
          <a:p>
            <a:r>
              <a:rPr lang="en-GB" i="1" dirty="0"/>
              <a:t>The ‘4 cm’ represents the length.</a:t>
            </a:r>
          </a:p>
          <a:p>
            <a:r>
              <a:rPr lang="en-GB" i="1" dirty="0"/>
              <a:t>The ’20 cm’ represents the area.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52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041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1116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984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643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360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same?</a:t>
            </a:r>
          </a:p>
          <a:p>
            <a:r>
              <a:rPr lang="en-GB" i="1" dirty="0"/>
              <a:t>What’s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617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This picture frame has an area of 48</a:t>
            </a:r>
            <a:r>
              <a:rPr lang="en-GB" sz="600" i="1" dirty="0"/>
              <a:t> </a:t>
            </a:r>
            <a:r>
              <a:rPr lang="en-GB" i="1" dirty="0"/>
              <a:t>cm</a:t>
            </a:r>
            <a:r>
              <a:rPr lang="en-GB" i="1" baseline="30000" dirty="0"/>
              <a:t>2</a:t>
            </a:r>
            <a:r>
              <a:rPr lang="en-GB" i="1" dirty="0"/>
              <a:t>.</a:t>
            </a:r>
          </a:p>
          <a:p>
            <a:r>
              <a:rPr lang="en-GB" i="1" dirty="0"/>
              <a:t>What could the dimensions of the outer rectangle and </a:t>
            </a:r>
          </a:p>
          <a:p>
            <a:r>
              <a:rPr lang="en-GB" i="1" dirty="0"/>
              <a:t>the inner rectangle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0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244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585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6784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spotty ribbon is shorter than the plain ribbon.</a:t>
            </a:r>
          </a:p>
          <a:p>
            <a:r>
              <a:rPr lang="en-GB" i="1" dirty="0"/>
              <a:t>The plain ribbon is longer than the spotty ribbon.</a:t>
            </a:r>
          </a:p>
          <a:p>
            <a:r>
              <a:rPr lang="en-GB" i="1" dirty="0"/>
              <a:t>The spotty ribbon is 5 cm long.</a:t>
            </a:r>
          </a:p>
          <a:p>
            <a:r>
              <a:rPr lang="en-GB" i="1" dirty="0"/>
              <a:t>The length of </a:t>
            </a:r>
            <a:r>
              <a:rPr lang="en-GB" i="1" u="sng" dirty="0"/>
              <a:t>three</a:t>
            </a:r>
            <a:r>
              <a:rPr lang="en-GB" i="1" dirty="0"/>
              <a:t> spotty ribbons is equal to the length of the plain ribbon.</a:t>
            </a:r>
          </a:p>
          <a:p>
            <a:r>
              <a:rPr lang="en-GB" i="1" dirty="0"/>
              <a:t>The combined length of three spotty ribbons is fifteen centimetres.</a:t>
            </a:r>
          </a:p>
          <a:p>
            <a:r>
              <a:rPr lang="en-GB" i="1" dirty="0"/>
              <a:t>Five centimetres times by three is equal to fifteen centimetres.</a:t>
            </a:r>
          </a:p>
          <a:p>
            <a:r>
              <a:rPr lang="en-GB" i="1" dirty="0"/>
              <a:t>Five centimetres multiplied by three is equal to fifteen centimetres.</a:t>
            </a:r>
          </a:p>
          <a:p>
            <a:r>
              <a:rPr lang="en-GB" i="1" dirty="0"/>
              <a:t>So the plain ribbon is fifteen centimetres long. </a:t>
            </a:r>
          </a:p>
          <a:p>
            <a:r>
              <a:rPr lang="en-GB" i="1" dirty="0"/>
              <a:t>The plain ribbon is </a:t>
            </a:r>
            <a:r>
              <a:rPr lang="en-GB" i="1" u="sng" dirty="0"/>
              <a:t>three times</a:t>
            </a:r>
            <a:r>
              <a:rPr lang="en-GB" i="1" u="none" dirty="0"/>
              <a:t> </a:t>
            </a:r>
            <a:r>
              <a:rPr lang="en-GB" i="1" dirty="0"/>
              <a:t>the length of the spotty ribbon.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76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stripy ribbon is </a:t>
            </a:r>
            <a:r>
              <a:rPr lang="en-GB" i="1" u="sng" dirty="0"/>
              <a:t>two times</a:t>
            </a:r>
            <a:r>
              <a:rPr lang="en-GB" i="1" dirty="0"/>
              <a:t> the length of the plain ribbon.</a:t>
            </a:r>
          </a:p>
          <a:p>
            <a:r>
              <a:rPr lang="en-GB" i="1" dirty="0"/>
              <a:t>The stripy ribbon is </a:t>
            </a:r>
            <a:r>
              <a:rPr lang="en-GB" i="1" u="sng" dirty="0"/>
              <a:t>twice</a:t>
            </a:r>
            <a:r>
              <a:rPr lang="en-GB" i="1" dirty="0"/>
              <a:t> the length of the plain ribbon.</a:t>
            </a:r>
          </a:p>
          <a:p>
            <a:r>
              <a:rPr lang="en-GB" i="1" dirty="0"/>
              <a:t>The stripy ribbon is </a:t>
            </a:r>
            <a:r>
              <a:rPr lang="en-GB" i="1" u="sng" dirty="0"/>
              <a:t>double</a:t>
            </a:r>
            <a:r>
              <a:rPr lang="en-GB" i="1" dirty="0"/>
              <a:t> the length of the plain ribbon.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788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patterned ribbon is the same length as the plain ribbon.</a:t>
            </a:r>
          </a:p>
          <a:p>
            <a:r>
              <a:rPr lang="en-GB" i="1" dirty="0"/>
              <a:t>The length of </a:t>
            </a:r>
            <a:r>
              <a:rPr lang="en-GB" i="1" u="sng" dirty="0"/>
              <a:t>one</a:t>
            </a:r>
            <a:r>
              <a:rPr lang="en-GB" i="1" dirty="0"/>
              <a:t> plain ribbon is equal to the length of the patterned ribbon.</a:t>
            </a:r>
          </a:p>
          <a:p>
            <a:r>
              <a:rPr lang="en-GB" i="1" dirty="0"/>
              <a:t>The patterned ribbon is </a:t>
            </a:r>
            <a:r>
              <a:rPr lang="en-GB" i="1" u="sng" dirty="0"/>
              <a:t>one times</a:t>
            </a:r>
            <a:r>
              <a:rPr lang="en-GB" i="1" dirty="0"/>
              <a:t> the length of the plain ribbon.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83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769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098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elastic is ten centimetres long.</a:t>
            </a:r>
          </a:p>
          <a:p>
            <a:r>
              <a:rPr lang="en-GB" i="1" dirty="0"/>
              <a:t>We stretch it to </a:t>
            </a:r>
            <a:r>
              <a:rPr lang="en-GB" i="1" u="sng" dirty="0"/>
              <a:t>two times</a:t>
            </a:r>
            <a:r>
              <a:rPr lang="en-GB" i="1" u="none" dirty="0"/>
              <a:t> </a:t>
            </a:r>
            <a:r>
              <a:rPr lang="en-GB" i="1" dirty="0"/>
              <a:t>the original length.</a:t>
            </a:r>
          </a:p>
          <a:p>
            <a:r>
              <a:rPr lang="en-GB" i="1" dirty="0"/>
              <a:t>Ten centimetres times/multiplied by two is equal to twenty centimetres. </a:t>
            </a:r>
          </a:p>
          <a:p>
            <a:r>
              <a:rPr lang="en-GB" i="1" dirty="0"/>
              <a:t>The elastic is now twenty centimetres long.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82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Twelve centimetres times/multiplied by ten is equal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one hundred and twenty centimetres.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56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0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0737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048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1348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plain ribbon is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times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length of the spotty ribbon.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935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plain ribbon is </a:t>
            </a:r>
            <a:r>
              <a:rPr lang="en-GB" i="1" u="sng" dirty="0"/>
              <a:t>three times</a:t>
            </a:r>
            <a:r>
              <a:rPr lang="en-GB" i="1" u="none" dirty="0"/>
              <a:t> </a:t>
            </a:r>
            <a:r>
              <a:rPr lang="en-GB" i="1" dirty="0"/>
              <a:t>the length of the spotty ribbon.</a:t>
            </a:r>
          </a:p>
          <a:p>
            <a:r>
              <a:rPr lang="en-GB" i="1" dirty="0"/>
              <a:t>The spotty ribbon is </a:t>
            </a:r>
            <a:r>
              <a:rPr lang="en-GB" i="1" u="sng" dirty="0"/>
              <a:t>one-third times</a:t>
            </a:r>
            <a:r>
              <a:rPr lang="en-GB" i="1" dirty="0"/>
              <a:t> the length of the plain ribbon.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19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stripy ribbon is </a:t>
            </a:r>
            <a:r>
              <a:rPr lang="en-GB" i="1" u="sng" dirty="0"/>
              <a:t>two times</a:t>
            </a:r>
            <a:r>
              <a:rPr lang="en-GB" i="1" u="none" dirty="0"/>
              <a:t> </a:t>
            </a:r>
            <a:r>
              <a:rPr lang="en-GB" i="1" dirty="0"/>
              <a:t>the length of the plain ribbon.</a:t>
            </a:r>
          </a:p>
          <a:p>
            <a:r>
              <a:rPr lang="en-GB" i="1" dirty="0"/>
              <a:t>The stripy ribbon is </a:t>
            </a:r>
            <a:r>
              <a:rPr lang="en-GB" i="1" u="sng" dirty="0"/>
              <a:t>twice</a:t>
            </a:r>
            <a:r>
              <a:rPr lang="en-GB" i="1" dirty="0"/>
              <a:t> the length of the plain ribbon.</a:t>
            </a:r>
          </a:p>
          <a:p>
            <a:r>
              <a:rPr lang="en-GB" i="1" dirty="0"/>
              <a:t>The stripy ribbon is </a:t>
            </a:r>
            <a:r>
              <a:rPr lang="en-GB" i="1" u="sng" dirty="0"/>
              <a:t>double</a:t>
            </a:r>
            <a:r>
              <a:rPr lang="en-GB" i="1" dirty="0"/>
              <a:t> the length of the plain ribbon.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23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plain ribbon is </a:t>
            </a:r>
            <a:r>
              <a:rPr lang="en-GB" i="1" u="sng" dirty="0"/>
              <a:t>one-half times</a:t>
            </a:r>
            <a:r>
              <a:rPr lang="en-GB" i="1" u="none" dirty="0"/>
              <a:t> </a:t>
            </a:r>
            <a:r>
              <a:rPr lang="en-GB" i="1" dirty="0"/>
              <a:t>the length of the striped ribbon.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82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68468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6185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9400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22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mass of a mother bear is </a:t>
            </a:r>
            <a:r>
              <a:rPr lang="en-GB" i="1" u="sng" dirty="0"/>
              <a:t>four times</a:t>
            </a:r>
            <a:r>
              <a:rPr lang="en-GB" i="1" u="none" dirty="0"/>
              <a:t> </a:t>
            </a:r>
            <a:r>
              <a:rPr lang="en-GB" i="1" dirty="0"/>
              <a:t>the mass of her cub.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029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mass of a bear cub is </a:t>
            </a:r>
            <a:r>
              <a:rPr lang="en-GB" i="1" u="sng" dirty="0"/>
              <a:t>one quarter</a:t>
            </a:r>
            <a:r>
              <a:rPr lang="en-GB" i="1" u="none" dirty="0"/>
              <a:t> </a:t>
            </a:r>
            <a:r>
              <a:rPr lang="en-GB" i="1" dirty="0"/>
              <a:t>the mass of his mother.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742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7284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5068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volume of orange juice is </a:t>
            </a:r>
            <a:r>
              <a:rPr lang="en-GB" i="1" u="sng" dirty="0"/>
              <a:t>three times</a:t>
            </a:r>
            <a:r>
              <a:rPr lang="en-GB" i="1" dirty="0"/>
              <a:t> the volume of cranberry juice.</a:t>
            </a:r>
          </a:p>
          <a:p>
            <a:r>
              <a:rPr lang="en-GB" i="1" dirty="0"/>
              <a:t>The volume of cranberry juice is </a:t>
            </a:r>
            <a:r>
              <a:rPr lang="en-GB" i="1" u="sng" dirty="0"/>
              <a:t>one third</a:t>
            </a:r>
            <a:r>
              <a:rPr lang="en-GB" i="1" dirty="0"/>
              <a:t> the volume of orange juice.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86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weight of the sugar is </a:t>
            </a:r>
            <a:r>
              <a:rPr lang="en-GB" i="1" u="sng" dirty="0"/>
              <a:t>two times/twice/double</a:t>
            </a:r>
            <a:r>
              <a:rPr lang="en-GB" i="1" dirty="0"/>
              <a:t> the weight of the butter. </a:t>
            </a:r>
          </a:p>
          <a:p>
            <a:r>
              <a:rPr lang="en-GB" i="1" dirty="0"/>
              <a:t>How much does the sugar weigh?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732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63387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76568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volume of orange juice is </a:t>
            </a:r>
            <a:r>
              <a:rPr lang="en-GB" i="1" u="sng" dirty="0"/>
              <a:t>three times</a:t>
            </a:r>
            <a:r>
              <a:rPr lang="en-GB" i="1" dirty="0"/>
              <a:t> the volume of cranberry juice.</a:t>
            </a:r>
          </a:p>
          <a:p>
            <a:r>
              <a:rPr lang="en-GB" i="1" dirty="0"/>
              <a:t>The volume of cranberry juice is </a:t>
            </a:r>
            <a:r>
              <a:rPr lang="en-GB" i="1" u="sng" dirty="0"/>
              <a:t>one third</a:t>
            </a:r>
            <a:r>
              <a:rPr lang="en-GB" i="1" dirty="0"/>
              <a:t> the volume of orange juice.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886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weight of the sugar is </a:t>
            </a:r>
            <a:r>
              <a:rPr lang="en-GB" i="1" u="sng" dirty="0"/>
              <a:t>two times/twice/double</a:t>
            </a:r>
            <a:r>
              <a:rPr lang="en-GB" i="1" dirty="0"/>
              <a:t> the weight of the butter. </a:t>
            </a:r>
          </a:p>
          <a:p>
            <a:r>
              <a:rPr lang="en-GB" i="1" dirty="0"/>
              <a:t>How much does the sugar weigh?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7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3422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5371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area of this table?</a:t>
            </a:r>
          </a:p>
          <a:p>
            <a:r>
              <a:rPr lang="en-GB" i="1" dirty="0"/>
              <a:t>This table has an area of eight square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31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area of this shape?</a:t>
            </a:r>
          </a:p>
          <a:p>
            <a:r>
              <a:rPr lang="en-GB" i="1" dirty="0"/>
              <a:t>This shape has an area of fourteen square units.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8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2017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Autumn 2017 pilot</a:t>
            </a:r>
          </a:p>
        </p:txBody>
      </p:sp>
    </p:spTree>
    <p:extLst>
      <p:ext uri="{BB962C8B-B14F-4D97-AF65-F5344CB8AC3E}">
        <p14:creationId xmlns:p14="http://schemas.microsoft.com/office/powerpoint/2010/main" val="24699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37846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dbwkd5mv/ncetm_spine2_segment16_y4.pdf#page=2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269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in-the-classroom/national-curriculum-resource-too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in-the-classroom/national-curriculum-resource-too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dbwkd5mv/ncetm_spine2_segment16_y4.pdf#page=26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6.xml"/><Relationship Id="rId7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4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dbwkd5mv/ncetm_spine2_segment16_y4.pdf#page=26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dbwkd5mv/ncetm_spine2_segment16_y4.pdf#page=28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3" Type="http://schemas.openxmlformats.org/officeDocument/2006/relationships/slide" Target="slide38.xml"/><Relationship Id="rId7" Type="http://schemas.openxmlformats.org/officeDocument/2006/relationships/slide" Target="slide6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7.xml"/><Relationship Id="rId5" Type="http://schemas.openxmlformats.org/officeDocument/2006/relationships/slide" Target="slide50.xml"/><Relationship Id="rId4" Type="http://schemas.openxmlformats.org/officeDocument/2006/relationships/slide" Target="slide45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dbwkd5mv/ncetm_spine2_segment16_y4.pdf#page=31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75.xml"/><Relationship Id="rId7" Type="http://schemas.openxmlformats.org/officeDocument/2006/relationships/slide" Target="slide9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8.xml"/><Relationship Id="rId5" Type="http://schemas.openxmlformats.org/officeDocument/2006/relationships/slide" Target="slide84.xml"/><Relationship Id="rId4" Type="http://schemas.openxmlformats.org/officeDocument/2006/relationships/slide" Target="slide8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dbwkd5mv/ncetm_spine2_segment16_y4.pdf#page=32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xega5ms1/ncetm_spine2_segment17_y4.pdf#page=3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slide" Target="slide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xega5ms1/ncetm_spine2_segment17_y4.pdf#page=6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slide" Target="slide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xega5ms1/ncetm_spine2_segment17_y4.pdf#page=9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dbwkd5mv/ncetm_spine2_segment16_y4.pdf#page=2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92.png"/><Relationship Id="rId7" Type="http://schemas.openxmlformats.org/officeDocument/2006/relationships/image" Target="../media/image115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20.wmf"/><Relationship Id="rId2" Type="http://schemas.openxmlformats.org/officeDocument/2006/relationships/notesSlide" Target="../notesSlides/notesSlide53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5.png"/><Relationship Id="rId11" Type="http://schemas.openxmlformats.org/officeDocument/2006/relationships/image" Target="../media/image118.wmf"/><Relationship Id="rId5" Type="http://schemas.openxmlformats.org/officeDocument/2006/relationships/image" Target="../media/image94.png"/><Relationship Id="rId15" Type="http://schemas.openxmlformats.org/officeDocument/2006/relationships/oleObject" Target="../embeddings/oleObject4.bin"/><Relationship Id="rId10" Type="http://schemas.openxmlformats.org/officeDocument/2006/relationships/oleObject" Target="../embeddings/oleObject1.bin"/><Relationship Id="rId4" Type="http://schemas.openxmlformats.org/officeDocument/2006/relationships/image" Target="../media/image93.png"/><Relationship Id="rId9" Type="http://schemas.openxmlformats.org/officeDocument/2006/relationships/image" Target="../media/image117.png"/><Relationship Id="rId14" Type="http://schemas.openxmlformats.org/officeDocument/2006/relationships/image" Target="../media/image11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7.wmf"/><Relationship Id="rId3" Type="http://schemas.openxmlformats.org/officeDocument/2006/relationships/image" Target="../media/image96.png"/><Relationship Id="rId7" Type="http://schemas.openxmlformats.org/officeDocument/2006/relationships/image" Target="../media/image117.png"/><Relationship Id="rId12" Type="http://schemas.openxmlformats.org/officeDocument/2006/relationships/oleObject" Target="../embeddings/oleObject10.bin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4.png"/><Relationship Id="rId11" Type="http://schemas.openxmlformats.org/officeDocument/2006/relationships/image" Target="../media/image126.wmf"/><Relationship Id="rId5" Type="http://schemas.openxmlformats.org/officeDocument/2006/relationships/image" Target="../media/image116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97.png"/><Relationship Id="rId9" Type="http://schemas.openxmlformats.org/officeDocument/2006/relationships/image" Target="../media/image125.w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xega5ms1/ncetm_spine2_segment17_y4.pdf#page=12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slide" Target="slide3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6.bin"/><Relationship Id="rId3" Type="http://schemas.openxmlformats.org/officeDocument/2006/relationships/image" Target="../media/image128.wmf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3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0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29.wmf"/><Relationship Id="rId10" Type="http://schemas.openxmlformats.org/officeDocument/2006/relationships/image" Target="../media/image132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8.png"/><Relationship Id="rId5" Type="http://schemas.openxmlformats.org/officeDocument/2006/relationships/image" Target="../media/image137.wmf"/><Relationship Id="rId4" Type="http://schemas.openxmlformats.org/officeDocument/2006/relationships/image" Target="../media/image13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image" Target="../media/image147.png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46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1.wmf"/><Relationship Id="rId11" Type="http://schemas.openxmlformats.org/officeDocument/2006/relationships/image" Target="../media/image145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44.png"/><Relationship Id="rId4" Type="http://schemas.openxmlformats.org/officeDocument/2006/relationships/image" Target="../media/image140.wmf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xega5ms1/ncetm_spine2_segment17_y4.pdf#page=14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slide" Target="slide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5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xega5ms1/ncetm_spine2_segment17_y4.pdf#page=15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slide" Target="slide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21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xega5ms1/ncetm_spine2_segment17_y4.pdf#page=15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21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xega5ms1/ncetm_spine2_segment17_y4.pdf#page=17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1.jpeg"/><Relationship Id="rId4" Type="http://schemas.openxmlformats.org/officeDocument/2006/relationships/slide" Target="slide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5, Unit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and scaling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pic>
        <p:nvPicPr>
          <p:cNvPr id="4" name="Picture 3" descr="A picture containing shoji, building&#10;&#10;Description automatically generated">
            <a:extLst>
              <a:ext uri="{FF2B5EF4-FFF2-40B4-BE49-F238E27FC236}">
                <a16:creationId xmlns:a16="http://schemas.microsoft.com/office/drawing/2014/main" id="{CC1EF442-1418-44CE-A4E5-582E3690B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5870" y="1824151"/>
            <a:ext cx="2023111" cy="320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0DF70A-1225-4A33-8866-D1B5F4921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60" y="1897641"/>
            <a:ext cx="1653481" cy="3287510"/>
          </a:xfrm>
          <a:prstGeom prst="rect">
            <a:avLst/>
          </a:prstGeom>
        </p:spPr>
      </p:pic>
      <p:pic>
        <p:nvPicPr>
          <p:cNvPr id="6" name="Picture 5" descr="A blue and white tiled floor&#10;&#10;Description automatically generated">
            <a:extLst>
              <a:ext uri="{FF2B5EF4-FFF2-40B4-BE49-F238E27FC236}">
                <a16:creationId xmlns:a16="http://schemas.microsoft.com/office/drawing/2014/main" id="{4858E0DF-A820-4823-9B6E-AEE5DC7E6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47" y="1364595"/>
            <a:ext cx="2733106" cy="43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68B2-2D22-46F4-8A96-1513D7C23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5G-2 Compare and calculate areas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9F0E3DA-A123-406F-9A26-40FB66E38C52}"/>
              </a:ext>
            </a:extLst>
          </p:cNvPr>
          <p:cNvSpPr txBox="1">
            <a:spLocks/>
          </p:cNvSpPr>
          <p:nvPr/>
        </p:nvSpPr>
        <p:spPr>
          <a:xfrm>
            <a:off x="623889" y="1565733"/>
            <a:ext cx="8191500" cy="369518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Ask children to take three shapes out of a tray of 3D shapes.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see by looking at your shapes which one has the largest area? Can you see which one has the smallest area? How did you make your judgements?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it harder comparing the areas of two of the three shapes? Why?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can you do to help you compare the area of two shapes?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find two shapes which look quite different but which you think have a similar area?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could placing the shapes on squared paper help inform your decision on their area?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532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5G-2 Compare and calculate areas</a:t>
            </a:r>
          </a:p>
        </p:txBody>
      </p:sp>
      <p:pic>
        <p:nvPicPr>
          <p:cNvPr id="6" name="Picture 5" descr="A picture containing object, clock, mirror&#10;&#10;Description automatically generated">
            <a:extLst>
              <a:ext uri="{FF2B5EF4-FFF2-40B4-BE49-F238E27FC236}">
                <a16:creationId xmlns:a16="http://schemas.microsoft.com/office/drawing/2014/main" id="{D8D49B5A-93CD-4A8A-8E2C-3FC9DFAD4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784" y="2663419"/>
            <a:ext cx="8645785" cy="1791072"/>
          </a:xfrm>
          <a:prstGeom prst="rect">
            <a:avLst/>
          </a:prstGeom>
        </p:spPr>
      </p:pic>
      <p:sp>
        <p:nvSpPr>
          <p:cNvPr id="3" name="TextBox 19">
            <a:extLst>
              <a:ext uri="{FF2B5EF4-FFF2-40B4-BE49-F238E27FC236}">
                <a16:creationId xmlns:a16="http://schemas.microsoft.com/office/drawing/2014/main" id="{C5770AF7-BC61-4E59-8728-898CB2AF1D66}"/>
              </a:ext>
            </a:extLst>
          </p:cNvPr>
          <p:cNvSpPr txBox="1"/>
          <p:nvPr/>
        </p:nvSpPr>
        <p:spPr>
          <a:xfrm>
            <a:off x="6096000" y="2898781"/>
            <a:ext cx="5486401" cy="40011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circle has a larger area that the decagon.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C70366-4976-4205-8AD8-091DFF8B6180}"/>
              </a:ext>
            </a:extLst>
          </p:cNvPr>
          <p:cNvSpPr txBox="1">
            <a:spLocks/>
          </p:cNvSpPr>
          <p:nvPr/>
        </p:nvSpPr>
        <p:spPr>
          <a:xfrm>
            <a:off x="6096000" y="1965329"/>
            <a:ext cx="5486401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of the two shapes shown has a  larger area?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were you able to make this judgement?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4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50683"/>
              </p:ext>
            </p:extLst>
          </p:nvPr>
        </p:nvGraphicFramePr>
        <p:xfrm>
          <a:off x="348343" y="1097546"/>
          <a:ext cx="11385827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5827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what area is and can measure using counting as a strategy (II)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1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3896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4:5-4:7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4AFB6AEE-4798-48C1-9998-F01591B020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3725" y="1038225"/>
            <a:ext cx="3395663" cy="4779963"/>
          </a:xfrm>
        </p:spPr>
      </p:pic>
    </p:spTree>
    <p:extLst>
      <p:ext uri="{BB962C8B-B14F-4D97-AF65-F5344CB8AC3E}">
        <p14:creationId xmlns:p14="http://schemas.microsoft.com/office/powerpoint/2010/main" val="42481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DD8ADA-203E-4CBE-A8A3-929BC704D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57" y="2026630"/>
            <a:ext cx="1663206" cy="2742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B8CF9D-8590-4FCD-820D-07C64225A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56" y="2026630"/>
            <a:ext cx="573855" cy="57385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DBCCC4B-0334-444E-ADF3-69E3A675A0BC}"/>
              </a:ext>
            </a:extLst>
          </p:cNvPr>
          <p:cNvGrpSpPr/>
          <p:nvPr/>
        </p:nvGrpSpPr>
        <p:grpSpPr>
          <a:xfrm>
            <a:off x="5091006" y="2055192"/>
            <a:ext cx="256441" cy="513397"/>
            <a:chOff x="3567005" y="2055191"/>
            <a:chExt cx="256441" cy="513397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B4A5825B-78DB-409E-A563-9B05ED7E408B}"/>
                </a:ext>
              </a:extLst>
            </p:cNvPr>
            <p:cNvSpPr/>
            <p:nvPr/>
          </p:nvSpPr>
          <p:spPr bwMode="auto">
            <a:xfrm rot="16200000">
              <a:off x="3557480" y="2064716"/>
              <a:ext cx="211931" cy="192881"/>
            </a:xfrm>
            <a:prstGeom prst="triangle">
              <a:avLst>
                <a:gd name="adj" fmla="val 0"/>
              </a:avLst>
            </a:prstGeom>
            <a:solidFill>
              <a:srgbClr val="EF846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2DC5EF-89BB-407B-AC7E-658719BE3EDE}"/>
                </a:ext>
              </a:extLst>
            </p:cNvPr>
            <p:cNvSpPr/>
            <p:nvPr/>
          </p:nvSpPr>
          <p:spPr bwMode="auto">
            <a:xfrm flipH="1">
              <a:off x="3759261" y="2056552"/>
              <a:ext cx="64185" cy="208189"/>
            </a:xfrm>
            <a:prstGeom prst="rect">
              <a:avLst/>
            </a:prstGeom>
            <a:solidFill>
              <a:srgbClr val="EF846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CBABEA-5C64-48B9-B1C0-667E73B489F3}"/>
                </a:ext>
              </a:extLst>
            </p:cNvPr>
            <p:cNvSpPr/>
            <p:nvPr/>
          </p:nvSpPr>
          <p:spPr bwMode="auto">
            <a:xfrm flipH="1">
              <a:off x="3717127" y="2255388"/>
              <a:ext cx="83347" cy="313200"/>
            </a:xfrm>
            <a:prstGeom prst="rect">
              <a:avLst/>
            </a:prstGeom>
            <a:solidFill>
              <a:srgbClr val="EF846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5DE40C9-DC7D-4354-8C5B-08406CBD1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357" y="2026629"/>
            <a:ext cx="1663206" cy="2742832"/>
          </a:xfrm>
          <a:prstGeom prst="rect">
            <a:avLst/>
          </a:prstGeom>
        </p:spPr>
      </p:pic>
      <p:pic>
        <p:nvPicPr>
          <p:cNvPr id="10" name="Picture 9" descr="A blue and white tiled floor&#10;&#10;Description automatically generated">
            <a:extLst>
              <a:ext uri="{FF2B5EF4-FFF2-40B4-BE49-F238E27FC236}">
                <a16:creationId xmlns:a16="http://schemas.microsoft.com/office/drawing/2014/main" id="{3ED741D2-DB87-4691-A98E-2C79BEC75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1" y="1488157"/>
            <a:ext cx="2733106" cy="43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13619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6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B4A96B3-CC18-4A61-819F-7A54B8180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907" y="3095488"/>
            <a:ext cx="2198156" cy="222733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6121F7B-67A8-438A-AC7F-B2D2675D9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07" y="2015861"/>
            <a:ext cx="1137984" cy="1137984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371BFBF0-0ECB-4D11-890D-FCDB33C61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07" y="2015862"/>
            <a:ext cx="1108804" cy="1128257"/>
          </a:xfrm>
          <a:prstGeom prst="rect">
            <a:avLst/>
          </a:prstGeom>
        </p:spPr>
      </p:pic>
      <p:sp>
        <p:nvSpPr>
          <p:cNvPr id="28" name="Rectangle: Single Corner Snipped 27">
            <a:extLst>
              <a:ext uri="{FF2B5EF4-FFF2-40B4-BE49-F238E27FC236}">
                <a16:creationId xmlns:a16="http://schemas.microsoft.com/office/drawing/2014/main" id="{78E58461-8A63-4092-A0CE-5A7E6E1B1384}"/>
              </a:ext>
            </a:extLst>
          </p:cNvPr>
          <p:cNvSpPr/>
          <p:nvPr/>
        </p:nvSpPr>
        <p:spPr bwMode="auto">
          <a:xfrm>
            <a:off x="5584033" y="3040837"/>
            <a:ext cx="1076679" cy="250030"/>
          </a:xfrm>
          <a:prstGeom prst="snip1Rect">
            <a:avLst>
              <a:gd name="adj" fmla="val 50000"/>
            </a:avLst>
          </a:prstGeom>
          <a:solidFill>
            <a:srgbClr val="9EC7E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22C433E-4777-4C09-BA27-781BB58DA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1907" y="3095488"/>
            <a:ext cx="2198156" cy="2227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8AECF-25E7-4178-A8FF-6E4FA168C5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21" y="1488158"/>
            <a:ext cx="4367135" cy="43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5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9336 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8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ADEC56-4FFA-480F-9704-0FB858757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04" y="4313248"/>
            <a:ext cx="920263" cy="1518808"/>
          </a:xfrm>
          <a:prstGeom prst="rect">
            <a:avLst/>
          </a:prstGeom>
        </p:spPr>
      </p:pic>
      <p:pic>
        <p:nvPicPr>
          <p:cNvPr id="6" name="Picture 5" descr="A picture containing animal&#10;&#10;Description automatically generated">
            <a:extLst>
              <a:ext uri="{FF2B5EF4-FFF2-40B4-BE49-F238E27FC236}">
                <a16:creationId xmlns:a16="http://schemas.microsoft.com/office/drawing/2014/main" id="{820329D6-CBF0-4674-93D0-7ECA6AE10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36" y="1452246"/>
            <a:ext cx="1690889" cy="1690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CC777E-6273-4FC9-A918-C39CDC7B1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04" y="4313248"/>
            <a:ext cx="920263" cy="1518808"/>
          </a:xfrm>
          <a:prstGeom prst="rect">
            <a:avLst/>
          </a:prstGeom>
        </p:spPr>
      </p:pic>
      <p:pic>
        <p:nvPicPr>
          <p:cNvPr id="10" name="Picture 9" descr="A close up of a tiled wall&#10;&#10;Description automatically generated">
            <a:extLst>
              <a:ext uri="{FF2B5EF4-FFF2-40B4-BE49-F238E27FC236}">
                <a16:creationId xmlns:a16="http://schemas.microsoft.com/office/drawing/2014/main" id="{18301BA7-5827-444F-9D72-E4DBF79CA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1034622"/>
            <a:ext cx="2521372" cy="2521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9E886D-5C94-486E-9E38-1FB3E44C62B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36" y="1620775"/>
            <a:ext cx="920263" cy="15188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E6CF82-5BE1-4B29-9483-5ED0C43DF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04" y="4313248"/>
            <a:ext cx="920263" cy="1518808"/>
          </a:xfrm>
          <a:prstGeom prst="rect">
            <a:avLst/>
          </a:prstGeom>
        </p:spPr>
      </p:pic>
      <p:pic>
        <p:nvPicPr>
          <p:cNvPr id="12" name="Picture 11" descr="A picture containing bathroom, indoor&#10;&#10;Description automatically generated">
            <a:extLst>
              <a:ext uri="{FF2B5EF4-FFF2-40B4-BE49-F238E27FC236}">
                <a16:creationId xmlns:a16="http://schemas.microsoft.com/office/drawing/2014/main" id="{AC55A621-A3F0-4246-89F4-86A84BA05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03" y="4015554"/>
            <a:ext cx="1503844" cy="2102389"/>
          </a:xfrm>
          <a:prstGeom prst="rect">
            <a:avLst/>
          </a:prstGeom>
        </p:spPr>
      </p:pic>
      <p:pic>
        <p:nvPicPr>
          <p:cNvPr id="14" name="Picture 13" descr="A close up of a tiled wall&#10;&#10;Description automatically generated">
            <a:extLst>
              <a:ext uri="{FF2B5EF4-FFF2-40B4-BE49-F238E27FC236}">
                <a16:creationId xmlns:a16="http://schemas.microsoft.com/office/drawing/2014/main" id="{24700344-2D54-44B9-AB26-63FC1E655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14" y="3719559"/>
            <a:ext cx="2521372" cy="252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2354E-17 2.59259E-6 L -0.03294 -0.39259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195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3451 0.391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4:7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5B8A7A7-C0DA-4A6E-B504-3D7440A4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01" y="2098816"/>
            <a:ext cx="1925820" cy="2674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EE014-3B86-4E93-912E-18463A3B4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01" y="2098816"/>
            <a:ext cx="1925820" cy="26747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30132D-A7AD-44A6-90DB-957B94178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613" y="4754111"/>
            <a:ext cx="408508" cy="408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B9D228-E3E3-486C-88A1-E9EEA7948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301" y="4754111"/>
            <a:ext cx="408508" cy="408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D1FE71-9C00-4D1B-896F-3558FBB06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27" y="2105163"/>
            <a:ext cx="2674749" cy="30540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673AFE-900E-4AEA-8AE2-EAD976150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10" y="2479626"/>
            <a:ext cx="2305148" cy="23051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9D3FEB-5E51-45C1-BC13-3915AD657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10" y="2479626"/>
            <a:ext cx="2305148" cy="23051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D04EAB-72EE-489C-B7BA-B823857B2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73" y="3238282"/>
            <a:ext cx="787836" cy="787836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38727F5-36BB-45CD-A70D-25EC4D049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63" y="2105163"/>
            <a:ext cx="3054077" cy="3054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D35FAA-E579-4CBB-87FB-A6609F6806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83" y="3433980"/>
            <a:ext cx="1167164" cy="7586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CA38B98-0309-40BB-A2B1-890A6769E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83" y="2860125"/>
            <a:ext cx="1167164" cy="603034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D6825AD2-0F75-4639-8B39-8DA7654489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83" y="3433980"/>
            <a:ext cx="1167164" cy="758656"/>
          </a:xfrm>
          <a:prstGeom prst="rect">
            <a:avLst/>
          </a:prstGeom>
        </p:spPr>
      </p:pic>
      <p:pic>
        <p:nvPicPr>
          <p:cNvPr id="25" name="Picture 24" descr="A screen door&#10;&#10;Description automatically generated">
            <a:extLst>
              <a:ext uri="{FF2B5EF4-FFF2-40B4-BE49-F238E27FC236}">
                <a16:creationId xmlns:a16="http://schemas.microsoft.com/office/drawing/2014/main" id="{6F07DCB0-5666-4BE4-AF2C-196C51C3CD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83" y="2294827"/>
            <a:ext cx="1157437" cy="26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0306 -0.3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95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3268 -0.386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6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18945 -0.000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0039 0.10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287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5G-2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269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6779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make different shapes with the same area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1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7345" y="1032233"/>
            <a:ext cx="7226826" cy="4809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For support with lesson and task design, refer to:</a:t>
            </a: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NCETM National Curriculum Resource Tool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additional planning resources or high-quality textbooks used by your school.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C88AAF-AAEC-4DFB-A243-F234A1C3E838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Placeholder 26" descr="Background pattern&#10;&#10;Description automatically generated">
            <a:extLst>
              <a:ext uri="{FF2B5EF4-FFF2-40B4-BE49-F238E27FC236}">
                <a16:creationId xmlns:a16="http://schemas.microsoft.com/office/drawing/2014/main" id="{AA6C5E2F-5EFE-4698-8ED6-E7275C36D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5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392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04268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compare the area of different shapes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07345" y="1032233"/>
            <a:ext cx="7226826" cy="48097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For support with lesson and task design, refer to:</a:t>
            </a: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NCETM National Curriculum Resource Tool 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additional planning resources or high-quality textbooks used by your school.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3C88AAF-AAEC-4DFB-A243-F234A1C3E838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Placeholder 26" descr="Background pattern&#10;&#10;Description automatically generated">
            <a:extLst>
              <a:ext uri="{FF2B5EF4-FFF2-40B4-BE49-F238E27FC236}">
                <a16:creationId xmlns:a16="http://schemas.microsoft.com/office/drawing/2014/main" id="{AA6C5E2F-5EFE-4698-8ED6-E7275C36D4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r="53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670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49573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measure the area of flat shapes area using square centimetres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9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9198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4AFB6AEE-4798-48C1-9998-F01591B020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3725" y="1038225"/>
            <a:ext cx="3395663" cy="4779963"/>
          </a:xfrm>
        </p:spPr>
      </p:pic>
    </p:spTree>
    <p:extLst>
      <p:ext uri="{BB962C8B-B14F-4D97-AF65-F5344CB8AC3E}">
        <p14:creationId xmlns:p14="http://schemas.microsoft.com/office/powerpoint/2010/main" val="24884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84AB9-5931-4D59-A313-D334C95C7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595" y="2429168"/>
            <a:ext cx="6480810" cy="22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1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3A9195-E294-4B87-A51A-7A73DCC5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21" y="2681605"/>
            <a:ext cx="1030995" cy="10309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CD5A7-819C-4FF6-A870-1F8B10293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41" y="2671878"/>
            <a:ext cx="1030995" cy="10504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0C5A3C1-CADE-4695-B95E-191FB8FAD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62" y="2671878"/>
            <a:ext cx="1030995" cy="1050447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4071150D-E614-43BB-B88B-DEDFF855D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1" y="2691330"/>
            <a:ext cx="2042535" cy="1030995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0C81DEA-8BA6-4625-B8DF-CE08271EC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20" y="2681605"/>
            <a:ext cx="1030995" cy="1030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75FD34-D317-41B8-8EF7-BC31B25D0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41" y="2671878"/>
            <a:ext cx="1030995" cy="105044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E15BB363-417E-4BC0-A154-994D556FB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2462" y="2671878"/>
            <a:ext cx="1030995" cy="1050447"/>
          </a:xfrm>
          <a:prstGeom prst="rect">
            <a:avLst/>
          </a:prstGeom>
        </p:spPr>
      </p:pic>
      <p:pic>
        <p:nvPicPr>
          <p:cNvPr id="6" name="Picture 5" descr="A view looking out of a window&#10;&#10;Description automatically generated">
            <a:extLst>
              <a:ext uri="{FF2B5EF4-FFF2-40B4-BE49-F238E27FC236}">
                <a16:creationId xmlns:a16="http://schemas.microsoft.com/office/drawing/2014/main" id="{16B5363E-DCE2-4AB0-9BDB-01938D418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63" y="2691636"/>
            <a:ext cx="5009074" cy="20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16771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4987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16575 -0.00046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4804 -0.00231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3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5400000">
                                      <p:cBhvr>
                                        <p:cTn id="3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4B6456-9EB0-4CFF-AF03-06520F2B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2885315"/>
            <a:ext cx="2655296" cy="1342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04BD2A-C66F-49DC-9BD6-FEC7DC440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3546709"/>
            <a:ext cx="2655296" cy="68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B15114-53BB-4AB3-B368-B2CD99EAB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3546709"/>
            <a:ext cx="2635844" cy="680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A1540-2272-4731-99EB-83F9F5086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3" y="2885316"/>
            <a:ext cx="671119" cy="690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E968A-200B-4975-A71E-987262D5A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24" y="2885316"/>
            <a:ext cx="671119" cy="690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7859C9-2B73-455C-AE6F-2208C194F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39284" y="2885316"/>
            <a:ext cx="671119" cy="690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8419B6-223E-4BC5-BCB2-CCD829D03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91024" y="2885316"/>
            <a:ext cx="671119" cy="690571"/>
          </a:xfrm>
          <a:prstGeom prst="rect">
            <a:avLst/>
          </a:prstGeom>
        </p:spPr>
      </p:pic>
      <p:pic>
        <p:nvPicPr>
          <p:cNvPr id="4" name="Picture 3" descr="A picture containing crossword puzzle&#10;&#10;Description automatically generated">
            <a:extLst>
              <a:ext uri="{FF2B5EF4-FFF2-40B4-BE49-F238E27FC236}">
                <a16:creationId xmlns:a16="http://schemas.microsoft.com/office/drawing/2014/main" id="{42D8A3DA-D1B1-4F23-B3AB-06A644643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4" y="2237799"/>
            <a:ext cx="7849172" cy="25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7239 0.0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81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7135 0.0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47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0800000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7239 0.0963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8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7135 0.09561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47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4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0800000">
                                      <p:cBhvr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5G-2 Compare and calculate areas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624E3-7D38-4AC3-B320-39093E8E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1836426"/>
            <a:ext cx="2655296" cy="1342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8150F-3EBE-47F4-BF5A-620DBA37C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2497820"/>
            <a:ext cx="2655296" cy="68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92AE1-FF55-4DEB-A0D6-CAAF8EACB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2497820"/>
            <a:ext cx="2635844" cy="680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F33E3-AEAF-413F-897B-98C293C78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2" y="1836426"/>
            <a:ext cx="671119" cy="69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98392-9BAE-498C-AE9A-FB089FB57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23" y="1836426"/>
            <a:ext cx="671119" cy="690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0C73CB-29C8-4BB5-9F19-156FCC992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39283" y="1836426"/>
            <a:ext cx="671119" cy="690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DA953-FEAB-4F40-BB40-941C45656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91023" y="1836426"/>
            <a:ext cx="671119" cy="690571"/>
          </a:xfrm>
          <a:prstGeom prst="rect">
            <a:avLst/>
          </a:prstGeom>
        </p:spPr>
      </p:pic>
      <p:pic>
        <p:nvPicPr>
          <p:cNvPr id="14" name="Picture 13" descr="A picture containing crossword puzzle&#10;&#10;Description automatically generated">
            <a:extLst>
              <a:ext uri="{FF2B5EF4-FFF2-40B4-BE49-F238E27FC236}">
                <a16:creationId xmlns:a16="http://schemas.microsoft.com/office/drawing/2014/main" id="{318BE5BC-E5B7-433B-9E0D-1F056FDEA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4" y="1178636"/>
            <a:ext cx="7849172" cy="25094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88E124-2CA8-49D9-B068-4702E06504B3}"/>
              </a:ext>
            </a:extLst>
          </p:cNvPr>
          <p:cNvSpPr txBox="1">
            <a:spLocks/>
          </p:cNvSpPr>
          <p:nvPr/>
        </p:nvSpPr>
        <p:spPr>
          <a:xfrm>
            <a:off x="623888" y="3693408"/>
            <a:ext cx="941892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purple, red and yellow shapes above are drawn on centimetre squared paper. The blue square shows each square has an area of 1cm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How does this help to know that the area of each shape is 4cm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8557E567-78E8-46F2-AF6D-869BAE5EE86A}"/>
              </a:ext>
            </a:extLst>
          </p:cNvPr>
          <p:cNvSpPr txBox="1"/>
          <p:nvPr/>
        </p:nvSpPr>
        <p:spPr>
          <a:xfrm>
            <a:off x="623888" y="4999864"/>
            <a:ext cx="8863012" cy="107721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is possible to count four squares inside the red and purple shapes.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is possible to count two whole squares and visualize another two made from the four triangles inside the yellow shape.</a:t>
            </a:r>
          </a:p>
        </p:txBody>
      </p:sp>
    </p:spTree>
    <p:extLst>
      <p:ext uri="{BB962C8B-B14F-4D97-AF65-F5344CB8AC3E}">
        <p14:creationId xmlns:p14="http://schemas.microsoft.com/office/powerpoint/2010/main" val="35156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0724 0.096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481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07136 0.09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47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0800000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0724 0.09629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48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07136 0.0956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47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0800000"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36190"/>
              </p:ext>
            </p:extLst>
          </p:nvPr>
        </p:nvGraphicFramePr>
        <p:xfrm>
          <a:off x="594008" y="1535029"/>
          <a:ext cx="10712127" cy="240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what area is and can measure using counting as a strategy (I)</a:t>
                      </a: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what area is and can measure using counting as a strategy (II)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make different shapes with the same area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compare the area of different shapes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measure the area of flat shapes area using square centimetres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measure the area of flat shapes area using square metres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8274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25865" y="4639862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6" y="453819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5G-2 Compare and calculate areas</a:t>
            </a:r>
          </a:p>
        </p:txBody>
      </p:sp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30EC9FF9-1C69-4C1B-A385-FDDF176F2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09" y="1508255"/>
            <a:ext cx="7271804" cy="2194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E07317-26BD-426B-8F9F-FA312F9C7486}"/>
              </a:ext>
            </a:extLst>
          </p:cNvPr>
          <p:cNvSpPr/>
          <p:nvPr/>
        </p:nvSpPr>
        <p:spPr bwMode="auto">
          <a:xfrm>
            <a:off x="4774804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5E68E-DA78-43DE-BFFD-018DA62FDF56}"/>
              </a:ext>
            </a:extLst>
          </p:cNvPr>
          <p:cNvSpPr/>
          <p:nvPr/>
        </p:nvSpPr>
        <p:spPr bwMode="auto">
          <a:xfrm>
            <a:off x="5213177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1C85-2AC8-4E0A-B65C-791FCC4CB20D}"/>
              </a:ext>
            </a:extLst>
          </p:cNvPr>
          <p:cNvSpPr/>
          <p:nvPr/>
        </p:nvSpPr>
        <p:spPr bwMode="auto">
          <a:xfrm>
            <a:off x="5651550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A43E3-8346-44B1-A6CD-3628DEBC47E9}"/>
              </a:ext>
            </a:extLst>
          </p:cNvPr>
          <p:cNvSpPr/>
          <p:nvPr/>
        </p:nvSpPr>
        <p:spPr bwMode="auto">
          <a:xfrm>
            <a:off x="6087584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041F8-EA31-424F-BFDA-CA9B71BC3E08}"/>
              </a:ext>
            </a:extLst>
          </p:cNvPr>
          <p:cNvSpPr/>
          <p:nvPr/>
        </p:nvSpPr>
        <p:spPr bwMode="auto">
          <a:xfrm>
            <a:off x="4336431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5669E2-87A6-43AE-B771-9CC2ED34788A}"/>
              </a:ext>
            </a:extLst>
          </p:cNvPr>
          <p:cNvSpPr/>
          <p:nvPr/>
        </p:nvSpPr>
        <p:spPr bwMode="auto">
          <a:xfrm>
            <a:off x="4774804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64F98-FE75-42AF-87D6-570829DF20AE}"/>
              </a:ext>
            </a:extLst>
          </p:cNvPr>
          <p:cNvSpPr/>
          <p:nvPr/>
        </p:nvSpPr>
        <p:spPr bwMode="auto">
          <a:xfrm>
            <a:off x="5213177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177C3-6BF4-470E-B017-751A3489751D}"/>
              </a:ext>
            </a:extLst>
          </p:cNvPr>
          <p:cNvSpPr/>
          <p:nvPr/>
        </p:nvSpPr>
        <p:spPr bwMode="auto">
          <a:xfrm>
            <a:off x="5651550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62591A-105A-402A-959B-63145F6CA93D}"/>
              </a:ext>
            </a:extLst>
          </p:cNvPr>
          <p:cNvSpPr/>
          <p:nvPr/>
        </p:nvSpPr>
        <p:spPr bwMode="auto">
          <a:xfrm>
            <a:off x="6087584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3AF17E-A889-4323-95F6-31F159132B07}"/>
              </a:ext>
            </a:extLst>
          </p:cNvPr>
          <p:cNvSpPr/>
          <p:nvPr/>
        </p:nvSpPr>
        <p:spPr bwMode="auto">
          <a:xfrm>
            <a:off x="4336431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6771F9-211D-4E8F-B729-0208B7D322BF}"/>
              </a:ext>
            </a:extLst>
          </p:cNvPr>
          <p:cNvSpPr/>
          <p:nvPr/>
        </p:nvSpPr>
        <p:spPr bwMode="auto">
          <a:xfrm>
            <a:off x="4774804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14BD7C-4474-452A-8CED-9CF47312FBED}"/>
              </a:ext>
            </a:extLst>
          </p:cNvPr>
          <p:cNvSpPr/>
          <p:nvPr/>
        </p:nvSpPr>
        <p:spPr bwMode="auto">
          <a:xfrm>
            <a:off x="5213177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67053C-3725-4585-BDFE-A13579018170}"/>
              </a:ext>
            </a:extLst>
          </p:cNvPr>
          <p:cNvSpPr/>
          <p:nvPr/>
        </p:nvSpPr>
        <p:spPr bwMode="auto">
          <a:xfrm>
            <a:off x="5651550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DBC2B1-7CE9-46AD-9BBE-78454D2C6298}"/>
              </a:ext>
            </a:extLst>
          </p:cNvPr>
          <p:cNvSpPr/>
          <p:nvPr/>
        </p:nvSpPr>
        <p:spPr bwMode="auto">
          <a:xfrm>
            <a:off x="6087584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412A93-EF8A-420A-8F1F-476111C45874}"/>
              </a:ext>
            </a:extLst>
          </p:cNvPr>
          <p:cNvSpPr/>
          <p:nvPr/>
        </p:nvSpPr>
        <p:spPr bwMode="auto">
          <a:xfrm>
            <a:off x="4336431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0F9F6F-292A-4843-9190-0D8519E6C6CD}"/>
              </a:ext>
            </a:extLst>
          </p:cNvPr>
          <p:cNvSpPr/>
          <p:nvPr/>
        </p:nvSpPr>
        <p:spPr bwMode="auto">
          <a:xfrm>
            <a:off x="4774804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EBEF0C-000A-4F10-93B5-DDE70DA2CBF6}"/>
              </a:ext>
            </a:extLst>
          </p:cNvPr>
          <p:cNvSpPr/>
          <p:nvPr/>
        </p:nvSpPr>
        <p:spPr bwMode="auto">
          <a:xfrm>
            <a:off x="5213177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3C300-D996-4873-AAE2-6E975EEE6100}"/>
              </a:ext>
            </a:extLst>
          </p:cNvPr>
          <p:cNvSpPr/>
          <p:nvPr/>
        </p:nvSpPr>
        <p:spPr bwMode="auto">
          <a:xfrm>
            <a:off x="5651550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C99861-62A1-46AA-8F95-95B2956C16BA}"/>
              </a:ext>
            </a:extLst>
          </p:cNvPr>
          <p:cNvSpPr/>
          <p:nvPr/>
        </p:nvSpPr>
        <p:spPr bwMode="auto">
          <a:xfrm>
            <a:off x="6087584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F8EF2C-0A16-4F82-8FCB-DEF786715362}"/>
              </a:ext>
            </a:extLst>
          </p:cNvPr>
          <p:cNvSpPr/>
          <p:nvPr/>
        </p:nvSpPr>
        <p:spPr bwMode="auto">
          <a:xfrm>
            <a:off x="4336431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71FB03-54C1-4818-9EDE-EDCCD77CA526}"/>
              </a:ext>
            </a:extLst>
          </p:cNvPr>
          <p:cNvGrpSpPr/>
          <p:nvPr/>
        </p:nvGrpSpPr>
        <p:grpSpPr>
          <a:xfrm>
            <a:off x="4324373" y="1547982"/>
            <a:ext cx="2203923" cy="1760408"/>
            <a:chOff x="2488162" y="1547982"/>
            <a:chExt cx="2203923" cy="17604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1ADDF9-6D32-48C1-923B-D72DB6B7F7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8162" y="1550321"/>
              <a:ext cx="22015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ED3454-CDF0-463D-9245-635453275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8162" y="3308390"/>
              <a:ext cx="22015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6E2293-8ACE-4A19-B014-82EE9A34A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95179" y="1547982"/>
              <a:ext cx="0" cy="1753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8CD3F4-1832-4F37-BB10-5AC5E9CE17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92085" y="1547982"/>
              <a:ext cx="0" cy="1753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" name="Picture 50" descr="A picture containing knife&#10;&#10;Description automatically generated">
            <a:extLst>
              <a:ext uri="{FF2B5EF4-FFF2-40B4-BE49-F238E27FC236}">
                <a16:creationId xmlns:a16="http://schemas.microsoft.com/office/drawing/2014/main" id="{5F06ED11-889F-4CBC-A9B7-5CAD01D2E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980" y="1420805"/>
            <a:ext cx="7355427" cy="146732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2809F2BA-9B66-4F9B-A850-AC1F6ECAB512}"/>
              </a:ext>
            </a:extLst>
          </p:cNvPr>
          <p:cNvSpPr/>
          <p:nvPr/>
        </p:nvSpPr>
        <p:spPr bwMode="auto">
          <a:xfrm>
            <a:off x="12701694" y="-885612"/>
            <a:ext cx="45719" cy="4571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C35487-095E-466C-B196-B8D6024C6C66}"/>
              </a:ext>
            </a:extLst>
          </p:cNvPr>
          <p:cNvSpPr/>
          <p:nvPr/>
        </p:nvSpPr>
        <p:spPr bwMode="auto">
          <a:xfrm>
            <a:off x="6903552" y="1104948"/>
            <a:ext cx="2931325" cy="2654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1B61F9-FB76-4047-BF53-BC19259F098D}"/>
              </a:ext>
            </a:extLst>
          </p:cNvPr>
          <p:cNvSpPr/>
          <p:nvPr/>
        </p:nvSpPr>
        <p:spPr bwMode="auto">
          <a:xfrm>
            <a:off x="9829084" y="1801707"/>
            <a:ext cx="1846975" cy="11717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ED73E41F-413A-4EAE-B042-12260DF228F3}"/>
              </a:ext>
            </a:extLst>
          </p:cNvPr>
          <p:cNvSpPr txBox="1">
            <a:spLocks/>
          </p:cNvSpPr>
          <p:nvPr/>
        </p:nvSpPr>
        <p:spPr>
          <a:xfrm>
            <a:off x="623887" y="3599162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Draw the shape shown on squared paper. Count the number of squares found within the shape using your finger tip that covers roughly the area of one squared centimetre (1cm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it possible to calculate the area in a more efficient way? Can the number of columns and rows of squares help?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D4498365-690C-4525-ACBE-DE0A274EF55C}"/>
              </a:ext>
            </a:extLst>
          </p:cNvPr>
          <p:cNvSpPr txBox="1"/>
          <p:nvPr/>
        </p:nvSpPr>
        <p:spPr>
          <a:xfrm>
            <a:off x="2055108" y="5349745"/>
            <a:ext cx="8060273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area of the rectangle is equal to 4 rows of 5 square centimetres,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 5 columns of 4 square centimetres.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cm x 5 cm = 5 cm x 4 cm = 20 cm</a:t>
            </a:r>
            <a:r>
              <a:rPr kumimoji="0" lang="en-GB" sz="2000" b="0" i="1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2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53" grpId="0" animBg="1"/>
      <p:bldP spid="54" grpId="0" animBg="1"/>
      <p:bldP spid="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0227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measure the area of flat shapes area using square metres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85856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5:5 (5:1-5:4)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4AFB6AEE-4798-48C1-9998-F01591B020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3725" y="1038225"/>
            <a:ext cx="3395663" cy="4779963"/>
          </a:xfrm>
        </p:spPr>
      </p:pic>
    </p:spTree>
    <p:extLst>
      <p:ext uri="{BB962C8B-B14F-4D97-AF65-F5344CB8AC3E}">
        <p14:creationId xmlns:p14="http://schemas.microsoft.com/office/powerpoint/2010/main" val="25023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84AB9-5931-4D59-A313-D334C95C7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5595" y="2429168"/>
            <a:ext cx="6480810" cy="22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0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3A9195-E294-4B87-A51A-7A73DCC5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21" y="2681605"/>
            <a:ext cx="1030995" cy="10309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8CD5A7-819C-4FF6-A870-1F8B10293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41" y="2671878"/>
            <a:ext cx="1030995" cy="105044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00C5A3C1-CADE-4695-B95E-191FB8FAD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62" y="2671878"/>
            <a:ext cx="1030995" cy="1050447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4071150D-E614-43BB-B88B-DEDFF855D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931" y="2691330"/>
            <a:ext cx="2042535" cy="1030995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B0C81DEA-8BA6-4625-B8DF-CE08271EC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20" y="2681605"/>
            <a:ext cx="1030995" cy="1030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75FD34-D317-41B8-8EF7-BC31B25D0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41" y="2671878"/>
            <a:ext cx="1030995" cy="105044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E15BB363-417E-4BC0-A154-994D556FB0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92462" y="2671878"/>
            <a:ext cx="1030995" cy="1050447"/>
          </a:xfrm>
          <a:prstGeom prst="rect">
            <a:avLst/>
          </a:prstGeom>
        </p:spPr>
      </p:pic>
      <p:pic>
        <p:nvPicPr>
          <p:cNvPr id="6" name="Picture 5" descr="A view looking out of a window&#10;&#10;Description automatically generated">
            <a:extLst>
              <a:ext uri="{FF2B5EF4-FFF2-40B4-BE49-F238E27FC236}">
                <a16:creationId xmlns:a16="http://schemas.microsoft.com/office/drawing/2014/main" id="{16B5363E-DCE2-4AB0-9BDB-01938D418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63" y="2691636"/>
            <a:ext cx="5009074" cy="20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-0.16771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24987 -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5400000">
                                      <p:cBhvr>
                                        <p:cTn id="1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16575 -0.00046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4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24804 -0.00231 " pathEditMode="relative" rAng="0" ptsTypes="AA">
                                      <p:cBhvr>
                                        <p:cTn id="35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3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5400000">
                                      <p:cBhvr>
                                        <p:cTn id="3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4B6456-9EB0-4CFF-AF03-06520F2B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2885315"/>
            <a:ext cx="2655296" cy="1342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04BD2A-C66F-49DC-9BD6-FEC7DC440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3546709"/>
            <a:ext cx="2655296" cy="680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B15114-53BB-4AB3-B368-B2CD99EAB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3546709"/>
            <a:ext cx="2635844" cy="6808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0A1540-2272-4731-99EB-83F9F5086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3" y="2885316"/>
            <a:ext cx="671119" cy="690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E968A-200B-4975-A71E-987262D5A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24" y="2885316"/>
            <a:ext cx="671119" cy="690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7859C9-2B73-455C-AE6F-2208C194F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39284" y="2885316"/>
            <a:ext cx="671119" cy="690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8419B6-223E-4BC5-BCB2-CCD829D03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91024" y="2885316"/>
            <a:ext cx="671119" cy="690571"/>
          </a:xfrm>
          <a:prstGeom prst="rect">
            <a:avLst/>
          </a:prstGeom>
        </p:spPr>
      </p:pic>
      <p:pic>
        <p:nvPicPr>
          <p:cNvPr id="4" name="Picture 3" descr="A picture containing crossword puzzle&#10;&#10;Description automatically generated">
            <a:extLst>
              <a:ext uri="{FF2B5EF4-FFF2-40B4-BE49-F238E27FC236}">
                <a16:creationId xmlns:a16="http://schemas.microsoft.com/office/drawing/2014/main" id="{42D8A3DA-D1B1-4F23-B3AB-06A644643A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4" y="2237799"/>
            <a:ext cx="7849172" cy="25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7239 0.096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81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7135 0.0956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47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0800000">
                                      <p:cBhvr>
                                        <p:cTn id="2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0.07239 0.0963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8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7135 0.09561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47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4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0800000">
                                      <p:cBhvr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5G-2 Compare and calculate areas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C624E3-7D38-4AC3-B320-39093E8E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1836426"/>
            <a:ext cx="2655296" cy="13422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88150F-3EBE-47F4-BF5A-620DBA37C7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2497820"/>
            <a:ext cx="2655296" cy="68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992AE1-FF55-4DEB-A0D6-CAAF8EACB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5" y="2497820"/>
            <a:ext cx="2635844" cy="680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1F33E3-AEAF-413F-897B-98C293C78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2" y="1836426"/>
            <a:ext cx="671119" cy="690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D98392-9BAE-498C-AE9A-FB089FB57C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023" y="1836426"/>
            <a:ext cx="671119" cy="690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0C73CB-29C8-4BB5-9F19-156FCC992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39283" y="1836426"/>
            <a:ext cx="671119" cy="690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DA953-FEAB-4F40-BB40-941C456565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91023" y="1836426"/>
            <a:ext cx="671119" cy="690571"/>
          </a:xfrm>
          <a:prstGeom prst="rect">
            <a:avLst/>
          </a:prstGeom>
        </p:spPr>
      </p:pic>
      <p:pic>
        <p:nvPicPr>
          <p:cNvPr id="14" name="Picture 13" descr="A picture containing crossword puzzle&#10;&#10;Description automatically generated">
            <a:extLst>
              <a:ext uri="{FF2B5EF4-FFF2-40B4-BE49-F238E27FC236}">
                <a16:creationId xmlns:a16="http://schemas.microsoft.com/office/drawing/2014/main" id="{318BE5BC-E5B7-433B-9E0D-1F056FDEA1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4" y="1178636"/>
            <a:ext cx="7849172" cy="250940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88E124-2CA8-49D9-B068-4702E06504B3}"/>
              </a:ext>
            </a:extLst>
          </p:cNvPr>
          <p:cNvSpPr txBox="1">
            <a:spLocks/>
          </p:cNvSpPr>
          <p:nvPr/>
        </p:nvSpPr>
        <p:spPr>
          <a:xfrm>
            <a:off x="623888" y="3693408"/>
            <a:ext cx="941892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purple, red and yellow shapes above are drawn on centimetre squared paper. The blue square shows each square has an area of 1cm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How does this help to know that the area of each shape is 4cm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8557E567-78E8-46F2-AF6D-869BAE5EE86A}"/>
              </a:ext>
            </a:extLst>
          </p:cNvPr>
          <p:cNvSpPr txBox="1"/>
          <p:nvPr/>
        </p:nvSpPr>
        <p:spPr>
          <a:xfrm>
            <a:off x="623888" y="4999864"/>
            <a:ext cx="8863012" cy="107721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is possible to count four squares inside the red and purple shapes.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is possible to count two whole squares and visualize another two made from the four triangles inside the yellow shape.</a:t>
            </a:r>
          </a:p>
        </p:txBody>
      </p:sp>
    </p:spTree>
    <p:extLst>
      <p:ext uri="{BB962C8B-B14F-4D97-AF65-F5344CB8AC3E}">
        <p14:creationId xmlns:p14="http://schemas.microsoft.com/office/powerpoint/2010/main" val="404867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0724 0.096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481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07136 0.09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476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0800000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0724 0.09629 " pathEditMode="relative" rAng="0" ptsTypes="AA">
                                      <p:cBhvr>
                                        <p:cTn id="43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48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07136 0.0956 " pathEditMode="relative" rAng="0" ptsTypes="AA">
                                      <p:cBhvr>
                                        <p:cTn id="45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47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4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10800000">
                                      <p:cBhvr>
                                        <p:cTn id="4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5G-2 Compare and calculate areas</a:t>
            </a:r>
          </a:p>
        </p:txBody>
      </p:sp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30EC9FF9-1C69-4C1B-A385-FDDF176F2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09" y="1508255"/>
            <a:ext cx="7271804" cy="2194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E07317-26BD-426B-8F9F-FA312F9C7486}"/>
              </a:ext>
            </a:extLst>
          </p:cNvPr>
          <p:cNvSpPr/>
          <p:nvPr/>
        </p:nvSpPr>
        <p:spPr bwMode="auto">
          <a:xfrm>
            <a:off x="4774804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5E68E-DA78-43DE-BFFD-018DA62FDF56}"/>
              </a:ext>
            </a:extLst>
          </p:cNvPr>
          <p:cNvSpPr/>
          <p:nvPr/>
        </p:nvSpPr>
        <p:spPr bwMode="auto">
          <a:xfrm>
            <a:off x="5213177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1C85-2AC8-4E0A-B65C-791FCC4CB20D}"/>
              </a:ext>
            </a:extLst>
          </p:cNvPr>
          <p:cNvSpPr/>
          <p:nvPr/>
        </p:nvSpPr>
        <p:spPr bwMode="auto">
          <a:xfrm>
            <a:off x="5651550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A43E3-8346-44B1-A6CD-3628DEBC47E9}"/>
              </a:ext>
            </a:extLst>
          </p:cNvPr>
          <p:cNvSpPr/>
          <p:nvPr/>
        </p:nvSpPr>
        <p:spPr bwMode="auto">
          <a:xfrm>
            <a:off x="6087584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041F8-EA31-424F-BFDA-CA9B71BC3E08}"/>
              </a:ext>
            </a:extLst>
          </p:cNvPr>
          <p:cNvSpPr/>
          <p:nvPr/>
        </p:nvSpPr>
        <p:spPr bwMode="auto">
          <a:xfrm>
            <a:off x="4336431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5669E2-87A6-43AE-B771-9CC2ED34788A}"/>
              </a:ext>
            </a:extLst>
          </p:cNvPr>
          <p:cNvSpPr/>
          <p:nvPr/>
        </p:nvSpPr>
        <p:spPr bwMode="auto">
          <a:xfrm>
            <a:off x="4774804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64F98-FE75-42AF-87D6-570829DF20AE}"/>
              </a:ext>
            </a:extLst>
          </p:cNvPr>
          <p:cNvSpPr/>
          <p:nvPr/>
        </p:nvSpPr>
        <p:spPr bwMode="auto">
          <a:xfrm>
            <a:off x="5213177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177C3-6BF4-470E-B017-751A3489751D}"/>
              </a:ext>
            </a:extLst>
          </p:cNvPr>
          <p:cNvSpPr/>
          <p:nvPr/>
        </p:nvSpPr>
        <p:spPr bwMode="auto">
          <a:xfrm>
            <a:off x="5651550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62591A-105A-402A-959B-63145F6CA93D}"/>
              </a:ext>
            </a:extLst>
          </p:cNvPr>
          <p:cNvSpPr/>
          <p:nvPr/>
        </p:nvSpPr>
        <p:spPr bwMode="auto">
          <a:xfrm>
            <a:off x="6087584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3AF17E-A889-4323-95F6-31F159132B07}"/>
              </a:ext>
            </a:extLst>
          </p:cNvPr>
          <p:cNvSpPr/>
          <p:nvPr/>
        </p:nvSpPr>
        <p:spPr bwMode="auto">
          <a:xfrm>
            <a:off x="4336431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6771F9-211D-4E8F-B729-0208B7D322BF}"/>
              </a:ext>
            </a:extLst>
          </p:cNvPr>
          <p:cNvSpPr/>
          <p:nvPr/>
        </p:nvSpPr>
        <p:spPr bwMode="auto">
          <a:xfrm>
            <a:off x="4774804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14BD7C-4474-452A-8CED-9CF47312FBED}"/>
              </a:ext>
            </a:extLst>
          </p:cNvPr>
          <p:cNvSpPr/>
          <p:nvPr/>
        </p:nvSpPr>
        <p:spPr bwMode="auto">
          <a:xfrm>
            <a:off x="5213177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67053C-3725-4585-BDFE-A13579018170}"/>
              </a:ext>
            </a:extLst>
          </p:cNvPr>
          <p:cNvSpPr/>
          <p:nvPr/>
        </p:nvSpPr>
        <p:spPr bwMode="auto">
          <a:xfrm>
            <a:off x="5651550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DBC2B1-7CE9-46AD-9BBE-78454D2C6298}"/>
              </a:ext>
            </a:extLst>
          </p:cNvPr>
          <p:cNvSpPr/>
          <p:nvPr/>
        </p:nvSpPr>
        <p:spPr bwMode="auto">
          <a:xfrm>
            <a:off x="6087584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412A93-EF8A-420A-8F1F-476111C45874}"/>
              </a:ext>
            </a:extLst>
          </p:cNvPr>
          <p:cNvSpPr/>
          <p:nvPr/>
        </p:nvSpPr>
        <p:spPr bwMode="auto">
          <a:xfrm>
            <a:off x="4336431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0F9F6F-292A-4843-9190-0D8519E6C6CD}"/>
              </a:ext>
            </a:extLst>
          </p:cNvPr>
          <p:cNvSpPr/>
          <p:nvPr/>
        </p:nvSpPr>
        <p:spPr bwMode="auto">
          <a:xfrm>
            <a:off x="4774804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EBEF0C-000A-4F10-93B5-DDE70DA2CBF6}"/>
              </a:ext>
            </a:extLst>
          </p:cNvPr>
          <p:cNvSpPr/>
          <p:nvPr/>
        </p:nvSpPr>
        <p:spPr bwMode="auto">
          <a:xfrm>
            <a:off x="5213177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3C300-D996-4873-AAE2-6E975EEE6100}"/>
              </a:ext>
            </a:extLst>
          </p:cNvPr>
          <p:cNvSpPr/>
          <p:nvPr/>
        </p:nvSpPr>
        <p:spPr bwMode="auto">
          <a:xfrm>
            <a:off x="5651550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C99861-62A1-46AA-8F95-95B2956C16BA}"/>
              </a:ext>
            </a:extLst>
          </p:cNvPr>
          <p:cNvSpPr/>
          <p:nvPr/>
        </p:nvSpPr>
        <p:spPr bwMode="auto">
          <a:xfrm>
            <a:off x="6087584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F8EF2C-0A16-4F82-8FCB-DEF786715362}"/>
              </a:ext>
            </a:extLst>
          </p:cNvPr>
          <p:cNvSpPr/>
          <p:nvPr/>
        </p:nvSpPr>
        <p:spPr bwMode="auto">
          <a:xfrm>
            <a:off x="4336431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71FB03-54C1-4818-9EDE-EDCCD77CA526}"/>
              </a:ext>
            </a:extLst>
          </p:cNvPr>
          <p:cNvGrpSpPr/>
          <p:nvPr/>
        </p:nvGrpSpPr>
        <p:grpSpPr>
          <a:xfrm>
            <a:off x="4324373" y="1547982"/>
            <a:ext cx="2203923" cy="1760408"/>
            <a:chOff x="2488162" y="1547982"/>
            <a:chExt cx="2203923" cy="17604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1ADDF9-6D32-48C1-923B-D72DB6B7F7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8162" y="1550321"/>
              <a:ext cx="22015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ED3454-CDF0-463D-9245-635453275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8162" y="3308390"/>
              <a:ext cx="22015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6E2293-8ACE-4A19-B014-82EE9A34A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95179" y="1547982"/>
              <a:ext cx="0" cy="1753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8CD3F4-1832-4F37-BB10-5AC5E9CE17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92085" y="1547982"/>
              <a:ext cx="0" cy="1753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" name="Picture 50" descr="A picture containing knife&#10;&#10;Description automatically generated">
            <a:extLst>
              <a:ext uri="{FF2B5EF4-FFF2-40B4-BE49-F238E27FC236}">
                <a16:creationId xmlns:a16="http://schemas.microsoft.com/office/drawing/2014/main" id="{5F06ED11-889F-4CBC-A9B7-5CAD01D2E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980" y="1420805"/>
            <a:ext cx="7355427" cy="146732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2809F2BA-9B66-4F9B-A850-AC1F6ECAB512}"/>
              </a:ext>
            </a:extLst>
          </p:cNvPr>
          <p:cNvSpPr/>
          <p:nvPr/>
        </p:nvSpPr>
        <p:spPr bwMode="auto">
          <a:xfrm>
            <a:off x="12701694" y="-885612"/>
            <a:ext cx="45719" cy="4571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C35487-095E-466C-B196-B8D6024C6C66}"/>
              </a:ext>
            </a:extLst>
          </p:cNvPr>
          <p:cNvSpPr/>
          <p:nvPr/>
        </p:nvSpPr>
        <p:spPr bwMode="auto">
          <a:xfrm>
            <a:off x="6903552" y="1104948"/>
            <a:ext cx="2931325" cy="2654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1B61F9-FB76-4047-BF53-BC19259F098D}"/>
              </a:ext>
            </a:extLst>
          </p:cNvPr>
          <p:cNvSpPr/>
          <p:nvPr/>
        </p:nvSpPr>
        <p:spPr bwMode="auto">
          <a:xfrm>
            <a:off x="9829084" y="1801707"/>
            <a:ext cx="1846975" cy="11717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ED73E41F-413A-4EAE-B042-12260DF228F3}"/>
              </a:ext>
            </a:extLst>
          </p:cNvPr>
          <p:cNvSpPr txBox="1">
            <a:spLocks/>
          </p:cNvSpPr>
          <p:nvPr/>
        </p:nvSpPr>
        <p:spPr>
          <a:xfrm>
            <a:off x="623887" y="3599162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Draw the shape shown on squared paper. Count the number of squares found within the shape using your finger tip that covers roughly the area of one squared centimetre (1cm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it possible to calculate the area in a more efficient way? Can the number of columns and rows of squares help?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D4498365-690C-4525-ACBE-DE0A274EF55C}"/>
              </a:ext>
            </a:extLst>
          </p:cNvPr>
          <p:cNvSpPr txBox="1"/>
          <p:nvPr/>
        </p:nvSpPr>
        <p:spPr>
          <a:xfrm>
            <a:off x="2055108" y="5349745"/>
            <a:ext cx="8060273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area of the rectangle is equal to 4 rows of 5 square centimetres,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 5 columns of 4 square centimetres.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cm x 5 cm = 5 cm x 4 cm = 20 cm</a:t>
            </a:r>
            <a:r>
              <a:rPr kumimoji="0" lang="en-GB" sz="2000" b="0" i="1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26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53" grpId="0" animBg="1"/>
      <p:bldP spid="54" grpId="0" animBg="1"/>
      <p:bldP spid="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1161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calculate the area of a rectangle using multiplication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6945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6:1-6:6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27-29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4AFB6AEE-4798-48C1-9998-F01591B020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3725" y="1038225"/>
            <a:ext cx="3395663" cy="4779963"/>
          </a:xfrm>
        </p:spPr>
      </p:pic>
    </p:spTree>
    <p:extLst>
      <p:ext uri="{BB962C8B-B14F-4D97-AF65-F5344CB8AC3E}">
        <p14:creationId xmlns:p14="http://schemas.microsoft.com/office/powerpoint/2010/main" val="35324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83624"/>
              </p:ext>
            </p:extLst>
          </p:nvPr>
        </p:nvGraphicFramePr>
        <p:xfrm>
          <a:off x="594008" y="1535029"/>
          <a:ext cx="10712127" cy="3014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calculate the area of a rectangle using multiplication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calculate the area of rectilinear shapes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area to solve problems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compare and describe lengths by using their knowledge of  multiplication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multiplication to solve comparison and change problems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compare and describe lengths by using their knowledge of division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098274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08798" y="517900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09213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9872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5C758E-3A24-43FF-8850-D72E9007445A}"/>
              </a:ext>
            </a:extLst>
          </p:cNvPr>
          <p:cNvSpPr txBox="1"/>
          <p:nvPr/>
        </p:nvSpPr>
        <p:spPr bwMode="auto">
          <a:xfrm>
            <a:off x="4740384" y="853689"/>
            <a:ext cx="2896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squares?</a:t>
            </a:r>
          </a:p>
        </p:txBody>
      </p:sp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03EC2FA4-0297-44AE-9A32-EC170B01E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23" y="1474690"/>
            <a:ext cx="3187253" cy="1174646"/>
          </a:xfrm>
          <a:prstGeom prst="rect">
            <a:avLst/>
          </a:prstGeom>
        </p:spPr>
      </p:pic>
      <p:pic>
        <p:nvPicPr>
          <p:cNvPr id="10" name="Picture 9" descr="A picture containing shoji, indoor, crossword puzzle, sky&#10;&#10;Description automatically generated">
            <a:extLst>
              <a:ext uri="{FF2B5EF4-FFF2-40B4-BE49-F238E27FC236}">
                <a16:creationId xmlns:a16="http://schemas.microsoft.com/office/drawing/2014/main" id="{BA130A4E-DA51-49DD-8682-B4E783271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4" y="3095177"/>
            <a:ext cx="3262072" cy="2618635"/>
          </a:xfrm>
          <a:prstGeom prst="rect">
            <a:avLst/>
          </a:prstGeom>
        </p:spPr>
      </p:pic>
      <p:pic>
        <p:nvPicPr>
          <p:cNvPr id="12" name="Picture 11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7456B84A-331F-4AC0-8607-823ABA13D2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70" y="3109464"/>
            <a:ext cx="643437" cy="643437"/>
          </a:xfrm>
          <a:prstGeom prst="rect">
            <a:avLst/>
          </a:prstGeom>
        </p:spPr>
      </p:pic>
      <p:pic>
        <p:nvPicPr>
          <p:cNvPr id="15" name="Picture 14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F3473C6B-E817-4F21-AF5F-0DE09B17F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0" y="3109464"/>
            <a:ext cx="643437" cy="643437"/>
          </a:xfrm>
          <a:prstGeom prst="rect">
            <a:avLst/>
          </a:prstGeom>
        </p:spPr>
      </p:pic>
      <p:pic>
        <p:nvPicPr>
          <p:cNvPr id="16" name="Picture 15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1F80A3CB-0F42-4021-A3EF-17D5FA581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50" y="3109464"/>
            <a:ext cx="643437" cy="643437"/>
          </a:xfrm>
          <a:prstGeom prst="rect">
            <a:avLst/>
          </a:prstGeom>
        </p:spPr>
      </p:pic>
      <p:pic>
        <p:nvPicPr>
          <p:cNvPr id="17" name="Picture 16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A956A087-EB08-4030-A0AA-51D51C0B1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90" y="3109464"/>
            <a:ext cx="643437" cy="643437"/>
          </a:xfrm>
          <a:prstGeom prst="rect">
            <a:avLst/>
          </a:prstGeom>
        </p:spPr>
      </p:pic>
      <p:pic>
        <p:nvPicPr>
          <p:cNvPr id="18" name="Picture 17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908E4CA5-0E03-4AF8-820F-483422A86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32" y="3109464"/>
            <a:ext cx="643437" cy="643437"/>
          </a:xfrm>
          <a:prstGeom prst="rect">
            <a:avLst/>
          </a:prstGeom>
        </p:spPr>
      </p:pic>
      <p:pic>
        <p:nvPicPr>
          <p:cNvPr id="21" name="Picture 20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6C749343-DF96-4875-A4F0-2BAE428B8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70" y="3759780"/>
            <a:ext cx="643437" cy="643437"/>
          </a:xfrm>
          <a:prstGeom prst="rect">
            <a:avLst/>
          </a:prstGeom>
        </p:spPr>
      </p:pic>
      <p:pic>
        <p:nvPicPr>
          <p:cNvPr id="22" name="Picture 21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A7400EF4-15A4-495C-97EA-60CA04178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0" y="3759780"/>
            <a:ext cx="643437" cy="643437"/>
          </a:xfrm>
          <a:prstGeom prst="rect">
            <a:avLst/>
          </a:prstGeom>
        </p:spPr>
      </p:pic>
      <p:pic>
        <p:nvPicPr>
          <p:cNvPr id="23" name="Picture 22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B3D5CA32-7FB1-4100-8E6D-412930737B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50" y="3759780"/>
            <a:ext cx="643437" cy="643437"/>
          </a:xfrm>
          <a:prstGeom prst="rect">
            <a:avLst/>
          </a:prstGeom>
        </p:spPr>
      </p:pic>
      <p:pic>
        <p:nvPicPr>
          <p:cNvPr id="24" name="Picture 2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A6559630-6F39-41C1-A768-795B70B71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90" y="3759780"/>
            <a:ext cx="643437" cy="643437"/>
          </a:xfrm>
          <a:prstGeom prst="rect">
            <a:avLst/>
          </a:prstGeom>
        </p:spPr>
      </p:pic>
      <p:pic>
        <p:nvPicPr>
          <p:cNvPr id="25" name="Picture 24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AF20923C-1E1B-4CED-A36C-5ADB0A154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32" y="3759780"/>
            <a:ext cx="643437" cy="643437"/>
          </a:xfrm>
          <a:prstGeom prst="rect">
            <a:avLst/>
          </a:prstGeom>
        </p:spPr>
      </p:pic>
      <p:pic>
        <p:nvPicPr>
          <p:cNvPr id="27" name="Picture 26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F0F70671-6D90-4BBF-8857-096057E25A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70" y="4410096"/>
            <a:ext cx="643437" cy="643437"/>
          </a:xfrm>
          <a:prstGeom prst="rect">
            <a:avLst/>
          </a:prstGeom>
        </p:spPr>
      </p:pic>
      <p:pic>
        <p:nvPicPr>
          <p:cNvPr id="28" name="Picture 27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3A3D03DA-008D-431C-B274-832196BD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0" y="4410096"/>
            <a:ext cx="643437" cy="643437"/>
          </a:xfrm>
          <a:prstGeom prst="rect">
            <a:avLst/>
          </a:prstGeom>
        </p:spPr>
      </p:pic>
      <p:pic>
        <p:nvPicPr>
          <p:cNvPr id="29" name="Picture 28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9433D6A9-531E-4728-9171-883D717A92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50" y="4410096"/>
            <a:ext cx="643437" cy="643437"/>
          </a:xfrm>
          <a:prstGeom prst="rect">
            <a:avLst/>
          </a:prstGeom>
        </p:spPr>
      </p:pic>
      <p:pic>
        <p:nvPicPr>
          <p:cNvPr id="30" name="Picture 29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375CF480-3709-4674-829F-9003F2887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90" y="4410096"/>
            <a:ext cx="643437" cy="643437"/>
          </a:xfrm>
          <a:prstGeom prst="rect">
            <a:avLst/>
          </a:prstGeom>
        </p:spPr>
      </p:pic>
      <p:pic>
        <p:nvPicPr>
          <p:cNvPr id="31" name="Picture 30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976CE080-3CB1-4826-BCEA-EC95D7B4B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32" y="4410096"/>
            <a:ext cx="643437" cy="643437"/>
          </a:xfrm>
          <a:prstGeom prst="rect">
            <a:avLst/>
          </a:prstGeom>
        </p:spPr>
      </p:pic>
      <p:pic>
        <p:nvPicPr>
          <p:cNvPr id="33" name="Picture 32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788A05AC-E843-4B0A-9C9E-10092AEBC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70" y="5060412"/>
            <a:ext cx="643437" cy="643437"/>
          </a:xfrm>
          <a:prstGeom prst="rect">
            <a:avLst/>
          </a:prstGeom>
        </p:spPr>
      </p:pic>
      <p:pic>
        <p:nvPicPr>
          <p:cNvPr id="34" name="Picture 33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A722EF5F-CD3E-4EF5-B2CB-0B02432C1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10" y="5060412"/>
            <a:ext cx="643437" cy="643437"/>
          </a:xfrm>
          <a:prstGeom prst="rect">
            <a:avLst/>
          </a:prstGeom>
        </p:spPr>
      </p:pic>
      <p:pic>
        <p:nvPicPr>
          <p:cNvPr id="35" name="Picture 34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5A1087C7-0B06-4820-8703-3F1E8DC7C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50" y="5060412"/>
            <a:ext cx="643437" cy="643437"/>
          </a:xfrm>
          <a:prstGeom prst="rect">
            <a:avLst/>
          </a:prstGeom>
        </p:spPr>
      </p:pic>
      <p:pic>
        <p:nvPicPr>
          <p:cNvPr id="36" name="Picture 35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81DC4492-62CC-4C0F-BD74-AD621A387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590" y="5060412"/>
            <a:ext cx="643437" cy="643437"/>
          </a:xfrm>
          <a:prstGeom prst="rect">
            <a:avLst/>
          </a:prstGeom>
        </p:spPr>
      </p:pic>
      <p:pic>
        <p:nvPicPr>
          <p:cNvPr id="37" name="Picture 36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2C017426-3D66-4FF4-AB88-88960BB57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32" y="5060412"/>
            <a:ext cx="643437" cy="6434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677AF3F-5A59-4BD7-8745-4A17014ACFDF}"/>
              </a:ext>
            </a:extLst>
          </p:cNvPr>
          <p:cNvSpPr txBox="1"/>
          <p:nvPr/>
        </p:nvSpPr>
        <p:spPr bwMode="auto">
          <a:xfrm>
            <a:off x="5267890" y="5916750"/>
            <a:ext cx="165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707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FD8FA6-FD8E-455A-AB8B-91DB9DC98EFB}"/>
              </a:ext>
            </a:extLst>
          </p:cNvPr>
          <p:cNvSpPr txBox="1"/>
          <p:nvPr/>
        </p:nvSpPr>
        <p:spPr bwMode="auto">
          <a:xfrm>
            <a:off x="4740384" y="853689"/>
            <a:ext cx="2896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many squares?</a:t>
            </a:r>
          </a:p>
        </p:txBody>
      </p:sp>
      <p:pic>
        <p:nvPicPr>
          <p:cNvPr id="4" name="Picture 3" descr="A close up of a screen&#10;&#10;Description automatically generated">
            <a:extLst>
              <a:ext uri="{FF2B5EF4-FFF2-40B4-BE49-F238E27FC236}">
                <a16:creationId xmlns:a16="http://schemas.microsoft.com/office/drawing/2014/main" id="{0D7D0EB1-749A-45F5-9713-C7913E7BD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123" y="1474690"/>
            <a:ext cx="3187253" cy="1174646"/>
          </a:xfrm>
          <a:prstGeom prst="rect">
            <a:avLst/>
          </a:prstGeom>
        </p:spPr>
      </p:pic>
      <p:pic>
        <p:nvPicPr>
          <p:cNvPr id="5" name="Picture 4" descr="A picture containing shoji, indoor, crossword puzzle, sky&#10;&#10;Description automatically generated">
            <a:extLst>
              <a:ext uri="{FF2B5EF4-FFF2-40B4-BE49-F238E27FC236}">
                <a16:creationId xmlns:a16="http://schemas.microsoft.com/office/drawing/2014/main" id="{ECF46980-557A-4FC1-8F00-5996F6D6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4" y="3095177"/>
            <a:ext cx="3262072" cy="261863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BA29B9E-5A9B-432F-8748-64EEBD84DF39}"/>
              </a:ext>
            </a:extLst>
          </p:cNvPr>
          <p:cNvGrpSpPr/>
          <p:nvPr/>
        </p:nvGrpSpPr>
        <p:grpSpPr>
          <a:xfrm>
            <a:off x="4476870" y="3109464"/>
            <a:ext cx="643437" cy="2594385"/>
            <a:chOff x="2952869" y="3109463"/>
            <a:chExt cx="643437" cy="2594385"/>
          </a:xfrm>
        </p:grpSpPr>
        <p:pic>
          <p:nvPicPr>
            <p:cNvPr id="6" name="Picture 5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615BBF88-DB77-47FE-9CEF-71DE17132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869" y="3109463"/>
              <a:ext cx="643437" cy="643437"/>
            </a:xfrm>
            <a:prstGeom prst="rect">
              <a:avLst/>
            </a:prstGeom>
          </p:spPr>
        </p:pic>
        <p:pic>
          <p:nvPicPr>
            <p:cNvPr id="11" name="Picture 10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D61D9A2A-B2EF-4548-BA06-0849BAF9B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869" y="3759779"/>
              <a:ext cx="643437" cy="643437"/>
            </a:xfrm>
            <a:prstGeom prst="rect">
              <a:avLst/>
            </a:prstGeom>
          </p:spPr>
        </p:pic>
        <p:pic>
          <p:nvPicPr>
            <p:cNvPr id="16" name="Picture 15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0A84C4F2-C613-4DFB-A018-12F6EA15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869" y="4410095"/>
              <a:ext cx="643437" cy="643437"/>
            </a:xfrm>
            <a:prstGeom prst="rect">
              <a:avLst/>
            </a:prstGeom>
          </p:spPr>
        </p:pic>
        <p:pic>
          <p:nvPicPr>
            <p:cNvPr id="21" name="Picture 20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0DA34E92-183B-4366-927D-241B8BC3F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869" y="5060411"/>
              <a:ext cx="643437" cy="64343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12741E5-500F-43AA-845D-7C3125824E8A}"/>
              </a:ext>
            </a:extLst>
          </p:cNvPr>
          <p:cNvGrpSpPr/>
          <p:nvPr/>
        </p:nvGrpSpPr>
        <p:grpSpPr>
          <a:xfrm>
            <a:off x="5125110" y="3109464"/>
            <a:ext cx="643437" cy="2594385"/>
            <a:chOff x="3601109" y="3109463"/>
            <a:chExt cx="643437" cy="2594385"/>
          </a:xfrm>
        </p:grpSpPr>
        <p:pic>
          <p:nvPicPr>
            <p:cNvPr id="7" name="Picture 6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0D9B20D2-1290-46DB-9131-E2453B89E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109" y="3109463"/>
              <a:ext cx="643437" cy="643437"/>
            </a:xfrm>
            <a:prstGeom prst="rect">
              <a:avLst/>
            </a:prstGeom>
          </p:spPr>
        </p:pic>
        <p:pic>
          <p:nvPicPr>
            <p:cNvPr id="12" name="Picture 11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FA07B7AE-E78F-491B-B96C-0B6F6DE60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109" y="3759779"/>
              <a:ext cx="643437" cy="643437"/>
            </a:xfrm>
            <a:prstGeom prst="rect">
              <a:avLst/>
            </a:prstGeom>
          </p:spPr>
        </p:pic>
        <p:pic>
          <p:nvPicPr>
            <p:cNvPr id="17" name="Picture 16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DE5F00B8-7D70-4E3B-8FC7-20D4285E2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109" y="4410095"/>
              <a:ext cx="643437" cy="643437"/>
            </a:xfrm>
            <a:prstGeom prst="rect">
              <a:avLst/>
            </a:prstGeom>
          </p:spPr>
        </p:pic>
        <p:pic>
          <p:nvPicPr>
            <p:cNvPr id="22" name="Picture 21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087FBF4A-E40F-4105-9670-93357C3D7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109" y="5060411"/>
              <a:ext cx="643437" cy="64343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86FDF6-9489-4ABF-97BA-CACFA4CB8260}"/>
              </a:ext>
            </a:extLst>
          </p:cNvPr>
          <p:cNvGrpSpPr/>
          <p:nvPr/>
        </p:nvGrpSpPr>
        <p:grpSpPr>
          <a:xfrm>
            <a:off x="5773350" y="3109464"/>
            <a:ext cx="643437" cy="2594385"/>
            <a:chOff x="4249349" y="3109463"/>
            <a:chExt cx="643437" cy="2594385"/>
          </a:xfrm>
        </p:grpSpPr>
        <p:pic>
          <p:nvPicPr>
            <p:cNvPr id="8" name="Picture 7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8C0823B3-D894-40AE-91A0-A0540AEEA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49" y="3109463"/>
              <a:ext cx="643437" cy="643437"/>
            </a:xfrm>
            <a:prstGeom prst="rect">
              <a:avLst/>
            </a:prstGeom>
          </p:spPr>
        </p:pic>
        <p:pic>
          <p:nvPicPr>
            <p:cNvPr id="13" name="Picture 12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7ACE9155-8F93-4A54-B8C1-E242F8CA4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49" y="3759779"/>
              <a:ext cx="643437" cy="643437"/>
            </a:xfrm>
            <a:prstGeom prst="rect">
              <a:avLst/>
            </a:prstGeom>
          </p:spPr>
        </p:pic>
        <p:pic>
          <p:nvPicPr>
            <p:cNvPr id="18" name="Picture 17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585A6A1C-5F41-4A37-88A1-452D3F0FC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49" y="4410095"/>
              <a:ext cx="643437" cy="643437"/>
            </a:xfrm>
            <a:prstGeom prst="rect">
              <a:avLst/>
            </a:prstGeom>
          </p:spPr>
        </p:pic>
        <p:pic>
          <p:nvPicPr>
            <p:cNvPr id="23" name="Picture 22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3DE4B747-C3A6-4FF7-9858-42C8C631B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9349" y="5060411"/>
              <a:ext cx="643437" cy="64343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91E5D18-D68A-4147-9FE9-1B5451B321ED}"/>
              </a:ext>
            </a:extLst>
          </p:cNvPr>
          <p:cNvGrpSpPr/>
          <p:nvPr/>
        </p:nvGrpSpPr>
        <p:grpSpPr>
          <a:xfrm>
            <a:off x="6421590" y="3109464"/>
            <a:ext cx="643437" cy="2594385"/>
            <a:chOff x="4897589" y="3109463"/>
            <a:chExt cx="643437" cy="2594385"/>
          </a:xfrm>
        </p:grpSpPr>
        <p:pic>
          <p:nvPicPr>
            <p:cNvPr id="9" name="Picture 8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56904284-DB1E-4C9D-AB6E-AEF65538F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89" y="3109463"/>
              <a:ext cx="643437" cy="643437"/>
            </a:xfrm>
            <a:prstGeom prst="rect">
              <a:avLst/>
            </a:prstGeom>
          </p:spPr>
        </p:pic>
        <p:pic>
          <p:nvPicPr>
            <p:cNvPr id="14" name="Picture 13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4EFCAB3C-5510-41AF-A6AB-A55DFC6D5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89" y="3759779"/>
              <a:ext cx="643437" cy="643437"/>
            </a:xfrm>
            <a:prstGeom prst="rect">
              <a:avLst/>
            </a:prstGeom>
          </p:spPr>
        </p:pic>
        <p:pic>
          <p:nvPicPr>
            <p:cNvPr id="19" name="Picture 18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F5728524-26B5-4220-A0D2-DFE56F74D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89" y="4410095"/>
              <a:ext cx="643437" cy="643437"/>
            </a:xfrm>
            <a:prstGeom prst="rect">
              <a:avLst/>
            </a:prstGeom>
          </p:spPr>
        </p:pic>
        <p:pic>
          <p:nvPicPr>
            <p:cNvPr id="24" name="Picture 23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9A887734-C9D3-48C1-ADA7-122088353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589" y="5060411"/>
              <a:ext cx="643437" cy="643437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B991471-E2E8-442C-9EB9-E0E47A6FB09F}"/>
              </a:ext>
            </a:extLst>
          </p:cNvPr>
          <p:cNvGrpSpPr/>
          <p:nvPr/>
        </p:nvGrpSpPr>
        <p:grpSpPr>
          <a:xfrm>
            <a:off x="7069832" y="3109464"/>
            <a:ext cx="643437" cy="2594385"/>
            <a:chOff x="5545831" y="3109463"/>
            <a:chExt cx="643437" cy="2594385"/>
          </a:xfrm>
        </p:grpSpPr>
        <p:pic>
          <p:nvPicPr>
            <p:cNvPr id="10" name="Picture 9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D14EB7BA-EACE-4145-BBA0-6B4C1C852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831" y="3109463"/>
              <a:ext cx="643437" cy="643437"/>
            </a:xfrm>
            <a:prstGeom prst="rect">
              <a:avLst/>
            </a:prstGeom>
          </p:spPr>
        </p:pic>
        <p:pic>
          <p:nvPicPr>
            <p:cNvPr id="15" name="Picture 14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6485D75A-6638-4387-BA5D-976419215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831" y="3759779"/>
              <a:ext cx="643437" cy="643437"/>
            </a:xfrm>
            <a:prstGeom prst="rect">
              <a:avLst/>
            </a:prstGeom>
          </p:spPr>
        </p:pic>
        <p:pic>
          <p:nvPicPr>
            <p:cNvPr id="20" name="Picture 19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AF47011E-9C6C-47DA-83F3-D1FD4C6A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831" y="4410095"/>
              <a:ext cx="643437" cy="643437"/>
            </a:xfrm>
            <a:prstGeom prst="rect">
              <a:avLst/>
            </a:prstGeom>
          </p:spPr>
        </p:pic>
        <p:pic>
          <p:nvPicPr>
            <p:cNvPr id="25" name="Picture 24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5852583D-A817-4D73-AEF1-5FA2AB90F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5831" y="5060411"/>
              <a:ext cx="643437" cy="643437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BA699B8-F23D-4F1D-9EE5-E1622024C574}"/>
              </a:ext>
            </a:extLst>
          </p:cNvPr>
          <p:cNvSpPr txBox="1"/>
          <p:nvPr/>
        </p:nvSpPr>
        <p:spPr bwMode="auto">
          <a:xfrm>
            <a:off x="5267890" y="5916750"/>
            <a:ext cx="165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5B99357-36EF-4B50-8FE7-7EA5A6961B09}"/>
              </a:ext>
            </a:extLst>
          </p:cNvPr>
          <p:cNvGrpSpPr/>
          <p:nvPr/>
        </p:nvGrpSpPr>
        <p:grpSpPr>
          <a:xfrm>
            <a:off x="4476870" y="3109464"/>
            <a:ext cx="3236399" cy="643437"/>
            <a:chOff x="6850499" y="3119426"/>
            <a:chExt cx="3236399" cy="643437"/>
          </a:xfrm>
        </p:grpSpPr>
        <p:pic>
          <p:nvPicPr>
            <p:cNvPr id="27" name="Picture 26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CC2432ED-6554-42A7-87A1-8F093EC5B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499" y="3119426"/>
              <a:ext cx="643437" cy="643437"/>
            </a:xfrm>
            <a:prstGeom prst="rect">
              <a:avLst/>
            </a:prstGeom>
          </p:spPr>
        </p:pic>
        <p:pic>
          <p:nvPicPr>
            <p:cNvPr id="28" name="Picture 27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E7CDDEB7-0666-4CDA-B07A-496B695A0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739" y="3119426"/>
              <a:ext cx="643437" cy="643437"/>
            </a:xfrm>
            <a:prstGeom prst="rect">
              <a:avLst/>
            </a:prstGeom>
          </p:spPr>
        </p:pic>
        <p:pic>
          <p:nvPicPr>
            <p:cNvPr id="29" name="Picture 28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DDAB9796-A4F7-4830-A7F8-6C5337043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979" y="3119426"/>
              <a:ext cx="643437" cy="643437"/>
            </a:xfrm>
            <a:prstGeom prst="rect">
              <a:avLst/>
            </a:prstGeom>
          </p:spPr>
        </p:pic>
        <p:pic>
          <p:nvPicPr>
            <p:cNvPr id="30" name="Picture 29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AD1E1242-CD60-4B82-A44B-DD47C4902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219" y="3119426"/>
              <a:ext cx="643437" cy="643437"/>
            </a:xfrm>
            <a:prstGeom prst="rect">
              <a:avLst/>
            </a:prstGeom>
          </p:spPr>
        </p:pic>
        <p:pic>
          <p:nvPicPr>
            <p:cNvPr id="31" name="Picture 30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03AB228A-1EB4-4923-8BCD-E6FB969E1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461" y="3119426"/>
              <a:ext cx="643437" cy="643437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03AAE06-E53E-41EE-8909-A12E0A399969}"/>
              </a:ext>
            </a:extLst>
          </p:cNvPr>
          <p:cNvGrpSpPr/>
          <p:nvPr/>
        </p:nvGrpSpPr>
        <p:grpSpPr>
          <a:xfrm>
            <a:off x="4476870" y="3759780"/>
            <a:ext cx="3236399" cy="643437"/>
            <a:chOff x="6850499" y="3769742"/>
            <a:chExt cx="3236399" cy="643437"/>
          </a:xfrm>
        </p:grpSpPr>
        <p:pic>
          <p:nvPicPr>
            <p:cNvPr id="32" name="Picture 31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ADC1DAA1-89D5-4557-B2BC-6CA2D6F14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499" y="3769742"/>
              <a:ext cx="643437" cy="643437"/>
            </a:xfrm>
            <a:prstGeom prst="rect">
              <a:avLst/>
            </a:prstGeom>
          </p:spPr>
        </p:pic>
        <p:pic>
          <p:nvPicPr>
            <p:cNvPr id="33" name="Picture 32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403D1F23-0142-4303-B0BF-8E98F7B74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739" y="3769742"/>
              <a:ext cx="643437" cy="643437"/>
            </a:xfrm>
            <a:prstGeom prst="rect">
              <a:avLst/>
            </a:prstGeom>
          </p:spPr>
        </p:pic>
        <p:pic>
          <p:nvPicPr>
            <p:cNvPr id="34" name="Picture 33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6F65818A-BA5F-4690-AAFB-BAA208AB3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979" y="3769742"/>
              <a:ext cx="643437" cy="643437"/>
            </a:xfrm>
            <a:prstGeom prst="rect">
              <a:avLst/>
            </a:prstGeom>
          </p:spPr>
        </p:pic>
        <p:pic>
          <p:nvPicPr>
            <p:cNvPr id="35" name="Picture 34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267C4E4A-D234-4A92-AEFA-4B5531D99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219" y="3769742"/>
              <a:ext cx="643437" cy="643437"/>
            </a:xfrm>
            <a:prstGeom prst="rect">
              <a:avLst/>
            </a:prstGeom>
          </p:spPr>
        </p:pic>
        <p:pic>
          <p:nvPicPr>
            <p:cNvPr id="36" name="Picture 35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90F24DBE-8BA9-4E7A-AD46-57A6A7CDE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461" y="3769742"/>
              <a:ext cx="643437" cy="643437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02F3ABE-7003-4C2E-90FE-18D2636B29C2}"/>
              </a:ext>
            </a:extLst>
          </p:cNvPr>
          <p:cNvGrpSpPr/>
          <p:nvPr/>
        </p:nvGrpSpPr>
        <p:grpSpPr>
          <a:xfrm>
            <a:off x="4476870" y="4410096"/>
            <a:ext cx="3236399" cy="643437"/>
            <a:chOff x="6850499" y="4420058"/>
            <a:chExt cx="3236399" cy="643437"/>
          </a:xfrm>
        </p:grpSpPr>
        <p:pic>
          <p:nvPicPr>
            <p:cNvPr id="37" name="Picture 36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9B46C782-E1B4-48DE-971F-3B054A105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499" y="4420058"/>
              <a:ext cx="643437" cy="643437"/>
            </a:xfrm>
            <a:prstGeom prst="rect">
              <a:avLst/>
            </a:prstGeom>
          </p:spPr>
        </p:pic>
        <p:pic>
          <p:nvPicPr>
            <p:cNvPr id="38" name="Picture 37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E9926FD0-5589-461A-B68A-628C2EC23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739" y="4420058"/>
              <a:ext cx="643437" cy="643437"/>
            </a:xfrm>
            <a:prstGeom prst="rect">
              <a:avLst/>
            </a:prstGeom>
          </p:spPr>
        </p:pic>
        <p:pic>
          <p:nvPicPr>
            <p:cNvPr id="39" name="Picture 38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5F917720-49B7-4074-97FD-046989610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979" y="4420058"/>
              <a:ext cx="643437" cy="643437"/>
            </a:xfrm>
            <a:prstGeom prst="rect">
              <a:avLst/>
            </a:prstGeom>
          </p:spPr>
        </p:pic>
        <p:pic>
          <p:nvPicPr>
            <p:cNvPr id="40" name="Picture 39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DF0C7ECC-9F7F-44D7-B96D-8F5C894DF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219" y="4420058"/>
              <a:ext cx="643437" cy="643437"/>
            </a:xfrm>
            <a:prstGeom prst="rect">
              <a:avLst/>
            </a:prstGeom>
          </p:spPr>
        </p:pic>
        <p:pic>
          <p:nvPicPr>
            <p:cNvPr id="41" name="Picture 40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F54ECB85-D76C-4AD5-B32E-25A7D41C5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461" y="4420058"/>
              <a:ext cx="643437" cy="643437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2AD501E-EC3A-4E9F-8F7B-F24A5CE815C3}"/>
              </a:ext>
            </a:extLst>
          </p:cNvPr>
          <p:cNvGrpSpPr/>
          <p:nvPr/>
        </p:nvGrpSpPr>
        <p:grpSpPr>
          <a:xfrm>
            <a:off x="4476870" y="5060412"/>
            <a:ext cx="3236399" cy="643437"/>
            <a:chOff x="6850499" y="5070374"/>
            <a:chExt cx="3236399" cy="643437"/>
          </a:xfrm>
        </p:grpSpPr>
        <p:pic>
          <p:nvPicPr>
            <p:cNvPr id="42" name="Picture 41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898AF1A4-958A-4733-AEBB-B55242D4B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499" y="5070374"/>
              <a:ext cx="643437" cy="643437"/>
            </a:xfrm>
            <a:prstGeom prst="rect">
              <a:avLst/>
            </a:prstGeom>
          </p:spPr>
        </p:pic>
        <p:pic>
          <p:nvPicPr>
            <p:cNvPr id="43" name="Picture 42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60E70F3C-6A60-4C1D-9ACA-D51F5A41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8739" y="5070374"/>
              <a:ext cx="643437" cy="643437"/>
            </a:xfrm>
            <a:prstGeom prst="rect">
              <a:avLst/>
            </a:prstGeom>
          </p:spPr>
        </p:pic>
        <p:pic>
          <p:nvPicPr>
            <p:cNvPr id="44" name="Picture 43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AC2084E4-7A95-4C9D-B981-714B9A7E4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6979" y="5070374"/>
              <a:ext cx="643437" cy="643437"/>
            </a:xfrm>
            <a:prstGeom prst="rect">
              <a:avLst/>
            </a:prstGeom>
          </p:spPr>
        </p:pic>
        <p:pic>
          <p:nvPicPr>
            <p:cNvPr id="45" name="Picture 44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496D06A0-A5E5-478F-AFB2-778E248F3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5219" y="5070374"/>
              <a:ext cx="643437" cy="643437"/>
            </a:xfrm>
            <a:prstGeom prst="rect">
              <a:avLst/>
            </a:prstGeom>
          </p:spPr>
        </p:pic>
        <p:pic>
          <p:nvPicPr>
            <p:cNvPr id="46" name="Picture 45" descr="A picture containing object, mirror&#10;&#10;Description automatically generated">
              <a:extLst>
                <a:ext uri="{FF2B5EF4-FFF2-40B4-BE49-F238E27FC236}">
                  <a16:creationId xmlns:a16="http://schemas.microsoft.com/office/drawing/2014/main" id="{0E16CC6F-38FC-4E3C-A776-ECE7CF75B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461" y="5070374"/>
              <a:ext cx="643437" cy="643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97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6:4</a:t>
            </a:r>
          </a:p>
        </p:txBody>
      </p:sp>
      <p:pic>
        <p:nvPicPr>
          <p:cNvPr id="6" name="Picture 5" descr="A picture containing shoji, indoor, sky, crossword puzzle&#10;&#10;Description automatically generated">
            <a:extLst>
              <a:ext uri="{FF2B5EF4-FFF2-40B4-BE49-F238E27FC236}">
                <a16:creationId xmlns:a16="http://schemas.microsoft.com/office/drawing/2014/main" id="{0949D86B-A862-416E-A49B-98C29FFE0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64" y="1534561"/>
            <a:ext cx="3262072" cy="2618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D4F565-44BA-4C21-A932-B1C8633D7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402" y="2185479"/>
            <a:ext cx="2618635" cy="196771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4EB0E20-79F4-4532-9A1F-02C106E4D900}"/>
              </a:ext>
            </a:extLst>
          </p:cNvPr>
          <p:cNvSpPr txBox="1"/>
          <p:nvPr/>
        </p:nvSpPr>
        <p:spPr bwMode="auto">
          <a:xfrm>
            <a:off x="5267890" y="5916750"/>
            <a:ext cx="165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4F1C42-94FD-4745-B4C8-EB869E82F2F5}"/>
              </a:ext>
            </a:extLst>
          </p:cNvPr>
          <p:cNvSpPr txBox="1"/>
          <p:nvPr/>
        </p:nvSpPr>
        <p:spPr bwMode="auto">
          <a:xfrm>
            <a:off x="4433527" y="5324263"/>
            <a:ext cx="332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FF2463-8645-4EF3-BEAA-6E5A8F939ADE}"/>
              </a:ext>
            </a:extLst>
          </p:cNvPr>
          <p:cNvSpPr txBox="1"/>
          <p:nvPr/>
        </p:nvSpPr>
        <p:spPr bwMode="auto">
          <a:xfrm>
            <a:off x="4476808" y="4731776"/>
            <a:ext cx="32383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57AF735-25D2-4591-A8BE-CEFD060C1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66" y="2185478"/>
            <a:ext cx="2618635" cy="19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23972 -0.0007 " pathEditMode="relative" rAng="0" ptsTypes="AA">
                                      <p:cBhvr>
                                        <p:cTn id="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E1E29C-A8DD-4D25-895B-6324E1D1EE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6243" y="1039543"/>
            <a:ext cx="2162175" cy="1521364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2CB8009-B36A-4CC4-8C9A-B059AF959E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3495" y="1537493"/>
            <a:ext cx="1651000" cy="19367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768E616-996D-4D3B-BDFD-1780C0504D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676" y="2780775"/>
            <a:ext cx="1972672" cy="1590675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F0FDF4A-419B-4E8A-ACD5-318CA9B718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6032" y="3295125"/>
            <a:ext cx="1685926" cy="228600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 hidden="1">
            <a:extLst>
              <a:ext uri="{FF2B5EF4-FFF2-40B4-BE49-F238E27FC236}">
                <a16:creationId xmlns:a16="http://schemas.microsoft.com/office/drawing/2014/main" id="{B944F263-5D36-4137-B39A-864923A6E9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9573" y="4517230"/>
            <a:ext cx="1809766" cy="164887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BAD02FE-051A-4420-947A-D519E2ABC1C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1984" y="5040427"/>
            <a:ext cx="1685926" cy="2286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1F39D41-05BD-4830-8ADA-1E710F5317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2676" y="1004888"/>
            <a:ext cx="1972672" cy="1590675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98A77D4-F7A0-4B57-973D-CDD07715BE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007" y="2744529"/>
            <a:ext cx="1809766" cy="164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017 0.258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8.33333E-7 0.25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A911-1A35-48AE-8C56-ADD53976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5G-2 Compare and calculate areas</a:t>
            </a:r>
          </a:p>
        </p:txBody>
      </p:sp>
      <p:pic>
        <p:nvPicPr>
          <p:cNvPr id="7" name="Picture 6" descr="A close up of a screen&#10;&#10;Description automatically generated">
            <a:extLst>
              <a:ext uri="{FF2B5EF4-FFF2-40B4-BE49-F238E27FC236}">
                <a16:creationId xmlns:a16="http://schemas.microsoft.com/office/drawing/2014/main" id="{30EC9FF9-1C69-4C1B-A385-FDDF176F2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309" y="1508255"/>
            <a:ext cx="7271804" cy="2194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E07317-26BD-426B-8F9F-FA312F9C7486}"/>
              </a:ext>
            </a:extLst>
          </p:cNvPr>
          <p:cNvSpPr/>
          <p:nvPr/>
        </p:nvSpPr>
        <p:spPr bwMode="auto">
          <a:xfrm>
            <a:off x="4774804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F5E68E-DA78-43DE-BFFD-018DA62FDF56}"/>
              </a:ext>
            </a:extLst>
          </p:cNvPr>
          <p:cNvSpPr/>
          <p:nvPr/>
        </p:nvSpPr>
        <p:spPr bwMode="auto">
          <a:xfrm>
            <a:off x="5213177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1C85-2AC8-4E0A-B65C-791FCC4CB20D}"/>
              </a:ext>
            </a:extLst>
          </p:cNvPr>
          <p:cNvSpPr/>
          <p:nvPr/>
        </p:nvSpPr>
        <p:spPr bwMode="auto">
          <a:xfrm>
            <a:off x="5651550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A43E3-8346-44B1-A6CD-3628DEBC47E9}"/>
              </a:ext>
            </a:extLst>
          </p:cNvPr>
          <p:cNvSpPr/>
          <p:nvPr/>
        </p:nvSpPr>
        <p:spPr bwMode="auto">
          <a:xfrm>
            <a:off x="6087584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041F8-EA31-424F-BFDA-CA9B71BC3E08}"/>
              </a:ext>
            </a:extLst>
          </p:cNvPr>
          <p:cNvSpPr/>
          <p:nvPr/>
        </p:nvSpPr>
        <p:spPr bwMode="auto">
          <a:xfrm>
            <a:off x="4336431" y="1993960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5669E2-87A6-43AE-B771-9CC2ED34788A}"/>
              </a:ext>
            </a:extLst>
          </p:cNvPr>
          <p:cNvSpPr/>
          <p:nvPr/>
        </p:nvSpPr>
        <p:spPr bwMode="auto">
          <a:xfrm>
            <a:off x="4774804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E64F98-FE75-42AF-87D6-570829DF20AE}"/>
              </a:ext>
            </a:extLst>
          </p:cNvPr>
          <p:cNvSpPr/>
          <p:nvPr/>
        </p:nvSpPr>
        <p:spPr bwMode="auto">
          <a:xfrm>
            <a:off x="5213177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8177C3-6BF4-470E-B017-751A3489751D}"/>
              </a:ext>
            </a:extLst>
          </p:cNvPr>
          <p:cNvSpPr/>
          <p:nvPr/>
        </p:nvSpPr>
        <p:spPr bwMode="auto">
          <a:xfrm>
            <a:off x="5651550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62591A-105A-402A-959B-63145F6CA93D}"/>
              </a:ext>
            </a:extLst>
          </p:cNvPr>
          <p:cNvSpPr/>
          <p:nvPr/>
        </p:nvSpPr>
        <p:spPr bwMode="auto">
          <a:xfrm>
            <a:off x="6087584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3AF17E-A889-4323-95F6-31F159132B07}"/>
              </a:ext>
            </a:extLst>
          </p:cNvPr>
          <p:cNvSpPr/>
          <p:nvPr/>
        </p:nvSpPr>
        <p:spPr bwMode="auto">
          <a:xfrm>
            <a:off x="4336431" y="2429826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6771F9-211D-4E8F-B729-0208B7D322BF}"/>
              </a:ext>
            </a:extLst>
          </p:cNvPr>
          <p:cNvSpPr/>
          <p:nvPr/>
        </p:nvSpPr>
        <p:spPr bwMode="auto">
          <a:xfrm>
            <a:off x="4774804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14BD7C-4474-452A-8CED-9CF47312FBED}"/>
              </a:ext>
            </a:extLst>
          </p:cNvPr>
          <p:cNvSpPr/>
          <p:nvPr/>
        </p:nvSpPr>
        <p:spPr bwMode="auto">
          <a:xfrm>
            <a:off x="5213177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67053C-3725-4585-BDFE-A13579018170}"/>
              </a:ext>
            </a:extLst>
          </p:cNvPr>
          <p:cNvSpPr/>
          <p:nvPr/>
        </p:nvSpPr>
        <p:spPr bwMode="auto">
          <a:xfrm>
            <a:off x="5651550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DBC2B1-7CE9-46AD-9BBE-78454D2C6298}"/>
              </a:ext>
            </a:extLst>
          </p:cNvPr>
          <p:cNvSpPr/>
          <p:nvPr/>
        </p:nvSpPr>
        <p:spPr bwMode="auto">
          <a:xfrm>
            <a:off x="6087584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412A93-EF8A-420A-8F1F-476111C45874}"/>
              </a:ext>
            </a:extLst>
          </p:cNvPr>
          <p:cNvSpPr/>
          <p:nvPr/>
        </p:nvSpPr>
        <p:spPr bwMode="auto">
          <a:xfrm>
            <a:off x="4336431" y="2865692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10F9F6F-292A-4843-9190-0D8519E6C6CD}"/>
              </a:ext>
            </a:extLst>
          </p:cNvPr>
          <p:cNvSpPr/>
          <p:nvPr/>
        </p:nvSpPr>
        <p:spPr bwMode="auto">
          <a:xfrm>
            <a:off x="4774804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EBEF0C-000A-4F10-93B5-DDE70DA2CBF6}"/>
              </a:ext>
            </a:extLst>
          </p:cNvPr>
          <p:cNvSpPr/>
          <p:nvPr/>
        </p:nvSpPr>
        <p:spPr bwMode="auto">
          <a:xfrm>
            <a:off x="5213177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43C300-D996-4873-AAE2-6E975EEE6100}"/>
              </a:ext>
            </a:extLst>
          </p:cNvPr>
          <p:cNvSpPr/>
          <p:nvPr/>
        </p:nvSpPr>
        <p:spPr bwMode="auto">
          <a:xfrm>
            <a:off x="5651550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C99861-62A1-46AA-8F95-95B2956C16BA}"/>
              </a:ext>
            </a:extLst>
          </p:cNvPr>
          <p:cNvSpPr/>
          <p:nvPr/>
        </p:nvSpPr>
        <p:spPr bwMode="auto">
          <a:xfrm>
            <a:off x="6087584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DF8EF2C-0A16-4F82-8FCB-DEF786715362}"/>
              </a:ext>
            </a:extLst>
          </p:cNvPr>
          <p:cNvSpPr/>
          <p:nvPr/>
        </p:nvSpPr>
        <p:spPr bwMode="auto">
          <a:xfrm>
            <a:off x="4336431" y="1557338"/>
            <a:ext cx="433695" cy="435866"/>
          </a:xfrm>
          <a:prstGeom prst="rect">
            <a:avLst/>
          </a:prstGeom>
          <a:solidFill>
            <a:srgbClr val="8CC7FC"/>
          </a:solidFill>
          <a:ln>
            <a:solidFill>
              <a:schemeClr val="accent3">
                <a:lumMod val="65000"/>
              </a:schemeClr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971FB03-54C1-4818-9EDE-EDCCD77CA526}"/>
              </a:ext>
            </a:extLst>
          </p:cNvPr>
          <p:cNvGrpSpPr/>
          <p:nvPr/>
        </p:nvGrpSpPr>
        <p:grpSpPr>
          <a:xfrm>
            <a:off x="4324373" y="1547982"/>
            <a:ext cx="2203923" cy="1760408"/>
            <a:chOff x="2488162" y="1547982"/>
            <a:chExt cx="2203923" cy="17604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01ADDF9-6D32-48C1-923B-D72DB6B7F7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8162" y="1550321"/>
              <a:ext cx="22015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ED3454-CDF0-463D-9245-635453275B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88162" y="3308390"/>
              <a:ext cx="220158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36E2293-8ACE-4A19-B014-82EE9A34A0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95179" y="1547982"/>
              <a:ext cx="0" cy="1753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8CD3F4-1832-4F37-BB10-5AC5E9CE17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692085" y="1547982"/>
              <a:ext cx="0" cy="175357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" name="Picture 50" descr="A picture containing knife&#10;&#10;Description automatically generated">
            <a:extLst>
              <a:ext uri="{FF2B5EF4-FFF2-40B4-BE49-F238E27FC236}">
                <a16:creationId xmlns:a16="http://schemas.microsoft.com/office/drawing/2014/main" id="{5F06ED11-889F-4CBC-A9B7-5CAD01D2E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8980" y="1420805"/>
            <a:ext cx="7355427" cy="1467323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2809F2BA-9B66-4F9B-A850-AC1F6ECAB512}"/>
              </a:ext>
            </a:extLst>
          </p:cNvPr>
          <p:cNvSpPr/>
          <p:nvPr/>
        </p:nvSpPr>
        <p:spPr bwMode="auto">
          <a:xfrm>
            <a:off x="12701694" y="-885612"/>
            <a:ext cx="45719" cy="4571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EC35487-095E-466C-B196-B8D6024C6C66}"/>
              </a:ext>
            </a:extLst>
          </p:cNvPr>
          <p:cNvSpPr/>
          <p:nvPr/>
        </p:nvSpPr>
        <p:spPr bwMode="auto">
          <a:xfrm>
            <a:off x="6903552" y="1104948"/>
            <a:ext cx="2931325" cy="26542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A1B61F9-FB76-4047-BF53-BC19259F098D}"/>
              </a:ext>
            </a:extLst>
          </p:cNvPr>
          <p:cNvSpPr/>
          <p:nvPr/>
        </p:nvSpPr>
        <p:spPr bwMode="auto">
          <a:xfrm>
            <a:off x="9829084" y="1801707"/>
            <a:ext cx="1846975" cy="11717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ED73E41F-413A-4EAE-B042-12260DF228F3}"/>
              </a:ext>
            </a:extLst>
          </p:cNvPr>
          <p:cNvSpPr txBox="1">
            <a:spLocks/>
          </p:cNvSpPr>
          <p:nvPr/>
        </p:nvSpPr>
        <p:spPr>
          <a:xfrm>
            <a:off x="623887" y="3599162"/>
            <a:ext cx="10958513" cy="133032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Draw the shape shown on squared paper. Count the number of squares found within the shape using your finger tip that covers roughly the area of one squared centimetre (1cm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it possible to calculate the area in a more efficient way? Can the number of columns and rows of squares help?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Box 19">
            <a:extLst>
              <a:ext uri="{FF2B5EF4-FFF2-40B4-BE49-F238E27FC236}">
                <a16:creationId xmlns:a16="http://schemas.microsoft.com/office/drawing/2014/main" id="{D4498365-690C-4525-ACBE-DE0A274EF55C}"/>
              </a:ext>
            </a:extLst>
          </p:cNvPr>
          <p:cNvSpPr txBox="1"/>
          <p:nvPr/>
        </p:nvSpPr>
        <p:spPr>
          <a:xfrm>
            <a:off x="2055108" y="5349745"/>
            <a:ext cx="8060273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area of the rectangle is equal to 4 rows of 5 square centimetres,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 5 columns of 4 square centimetres.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cm x 5 cm = 5 cm x 4 cm = 20 cm</a:t>
            </a:r>
            <a:r>
              <a:rPr kumimoji="0" lang="en-GB" sz="2000" b="0" i="1" u="none" strike="noStrike" kern="1200" cap="none" spc="0" normalizeH="0" baseline="3000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5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5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6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1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2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1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5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2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3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25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8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2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3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7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8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53" grpId="0" animBg="1"/>
      <p:bldP spid="54" grpId="0" animBg="1"/>
      <p:bldP spid="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1345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calculate the area of rectilinear shapes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51208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6:7-6:8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4AFB6AEE-4798-48C1-9998-F01591B020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3725" y="1038225"/>
            <a:ext cx="3395663" cy="4779963"/>
          </a:xfrm>
        </p:spPr>
      </p:pic>
    </p:spTree>
    <p:extLst>
      <p:ext uri="{BB962C8B-B14F-4D97-AF65-F5344CB8AC3E}">
        <p14:creationId xmlns:p14="http://schemas.microsoft.com/office/powerpoint/2010/main" val="39853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B46166-C5CF-461A-BE1D-BBB51ACDB1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5761" y="1836010"/>
            <a:ext cx="4260478" cy="2790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EF122-4F41-402B-9C37-200317347202}"/>
              </a:ext>
            </a:extLst>
          </p:cNvPr>
          <p:cNvSpPr txBox="1"/>
          <p:nvPr/>
        </p:nvSpPr>
        <p:spPr bwMode="auto">
          <a:xfrm>
            <a:off x="5122016" y="5324263"/>
            <a:ext cx="1947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80 ÷ 10 = 8  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D43CA-2926-4268-8BCB-9C45639DDAC8}"/>
              </a:ext>
            </a:extLst>
          </p:cNvPr>
          <p:cNvSpPr txBox="1"/>
          <p:nvPr/>
        </p:nvSpPr>
        <p:spPr bwMode="auto">
          <a:xfrm>
            <a:off x="4752110" y="5916750"/>
            <a:ext cx="2687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short side = 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 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DA22AD-4BBD-40AD-AB6C-73F6B4078C31}"/>
              </a:ext>
            </a:extLst>
          </p:cNvPr>
          <p:cNvSpPr txBox="1"/>
          <p:nvPr/>
        </p:nvSpPr>
        <p:spPr bwMode="auto">
          <a:xfrm>
            <a:off x="1774428" y="853689"/>
            <a:ext cx="8828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area of this rectangle is 80</a:t>
            </a:r>
            <a:r>
              <a:rPr lang="en-GB" sz="21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 How long is the short side?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7F8953-7AE6-485B-B089-EDA7A60F812C}"/>
              </a:ext>
            </a:extLst>
          </p:cNvPr>
          <p:cNvSpPr txBox="1"/>
          <p:nvPr/>
        </p:nvSpPr>
        <p:spPr bwMode="auto">
          <a:xfrm>
            <a:off x="5267890" y="4731776"/>
            <a:ext cx="165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80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5A399-1737-4A10-A2AE-AD82AB1FDAF4}"/>
              </a:ext>
            </a:extLst>
          </p:cNvPr>
          <p:cNvSpPr txBox="1"/>
          <p:nvPr/>
        </p:nvSpPr>
        <p:spPr bwMode="auto">
          <a:xfrm>
            <a:off x="5678259" y="1470349"/>
            <a:ext cx="8354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0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A6300-A381-4031-BD1C-13CA435D06A1}"/>
              </a:ext>
            </a:extLst>
          </p:cNvPr>
          <p:cNvSpPr txBox="1"/>
          <p:nvPr/>
        </p:nvSpPr>
        <p:spPr bwMode="auto">
          <a:xfrm>
            <a:off x="3735900" y="2999707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  <a:r>
              <a:rPr lang="en-GB" sz="10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0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BD604-F4D4-4FDE-B4EC-759B34CBC190}"/>
              </a:ext>
            </a:extLst>
          </p:cNvPr>
          <p:cNvSpPr txBox="1"/>
          <p:nvPr/>
        </p:nvSpPr>
        <p:spPr bwMode="auto">
          <a:xfrm>
            <a:off x="4133444" y="2999707"/>
            <a:ext cx="3000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  <a:endParaRPr lang="en-GB" sz="20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1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C6009-556C-4C47-89DB-13FE3BF3AD69}"/>
              </a:ext>
            </a:extLst>
          </p:cNvPr>
          <p:cNvSpPr txBox="1"/>
          <p:nvPr/>
        </p:nvSpPr>
        <p:spPr bwMode="auto">
          <a:xfrm>
            <a:off x="3940082" y="853689"/>
            <a:ext cx="449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area of this shape?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3C336-17EA-4519-9C38-5F5CF6CF8270}"/>
              </a:ext>
            </a:extLst>
          </p:cNvPr>
          <p:cNvSpPr txBox="1"/>
          <p:nvPr/>
        </p:nvSpPr>
        <p:spPr bwMode="auto">
          <a:xfrm>
            <a:off x="3915761" y="5324263"/>
            <a:ext cx="4360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</a:t>
            </a:r>
            <a:r>
              <a:rPr lang="en-GB" sz="24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+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42060-38CB-4ACE-BB4E-F59060B8997D}"/>
              </a:ext>
            </a:extLst>
          </p:cNvPr>
          <p:cNvSpPr txBox="1"/>
          <p:nvPr/>
        </p:nvSpPr>
        <p:spPr bwMode="auto">
          <a:xfrm>
            <a:off x="4199417" y="5916750"/>
            <a:ext cx="1598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DC619-067E-47E2-90BD-A63136F95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4" y="1499232"/>
            <a:ext cx="4607552" cy="364115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9765EE9-DD04-4CA0-B3B0-2F15994D8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96" y="2727326"/>
            <a:ext cx="12470" cy="16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2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4C589F-7A1D-49E3-AC9A-2103A63AB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24" y="1907444"/>
            <a:ext cx="822999" cy="16397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93BB06-62A9-4661-BBF4-9A84B5F6B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2224" y="1502350"/>
            <a:ext cx="4607552" cy="36349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FAB04-E345-4715-ACE3-0C50FFB713E9}"/>
              </a:ext>
            </a:extLst>
          </p:cNvPr>
          <p:cNvSpPr txBox="1"/>
          <p:nvPr/>
        </p:nvSpPr>
        <p:spPr bwMode="auto">
          <a:xfrm>
            <a:off x="3940082" y="853689"/>
            <a:ext cx="44967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area of this shape?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77348-7B27-423A-8B26-DB89D3320F38}"/>
              </a:ext>
            </a:extLst>
          </p:cNvPr>
          <p:cNvSpPr txBox="1"/>
          <p:nvPr/>
        </p:nvSpPr>
        <p:spPr bwMode="auto">
          <a:xfrm>
            <a:off x="3915761" y="5324263"/>
            <a:ext cx="4360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</a:t>
            </a:r>
            <a:r>
              <a:rPr lang="en-GB" sz="2400" dirty="0">
                <a:latin typeface="Myriad Pro Semibold"/>
                <a:ea typeface="Myriad Pro Semibold" charset="0"/>
                <a:cs typeface="Times New Roman" panose="02020603050405020304" pitchFamily="18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3AC1D-3D69-4DF2-9968-6F4D20566D4D}"/>
              </a:ext>
            </a:extLst>
          </p:cNvPr>
          <p:cNvSpPr txBox="1"/>
          <p:nvPr/>
        </p:nvSpPr>
        <p:spPr bwMode="auto">
          <a:xfrm>
            <a:off x="4199417" y="5916750"/>
            <a:ext cx="15985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44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 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D6CEAC1-DCCD-4F1F-95D0-158C1EF6A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96" y="2727326"/>
            <a:ext cx="12470" cy="16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749196"/>
              </p:ext>
            </p:extLst>
          </p:nvPr>
        </p:nvGraphicFramePr>
        <p:xfrm>
          <a:off x="594008" y="1535029"/>
          <a:ext cx="1071212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their knowledge of division to solve comparison and change problems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compare and describe measurements by using their knowledge of multiplication and division (mass/capacity/time) (I)</a:t>
                      </a: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compare and describe measurements by using their knowledge of multiplication and division (mass/capacity/time) (II)</a:t>
                      </a: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describe the changes in measurements using their knowledge of multiplication and division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use their knowledge of multiplication and division to solve comparison and change problems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41725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38848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8049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3195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area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11942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4AFB6AEE-4798-48C1-9998-F01591B020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3725" y="1038225"/>
            <a:ext cx="3395663" cy="4779963"/>
          </a:xfrm>
        </p:spPr>
      </p:pic>
    </p:spTree>
    <p:extLst>
      <p:ext uri="{BB962C8B-B14F-4D97-AF65-F5344CB8AC3E}">
        <p14:creationId xmlns:p14="http://schemas.microsoft.com/office/powerpoint/2010/main" val="19160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000AAA-6AEA-499D-9FE6-F4A1B444D2C9}"/>
              </a:ext>
            </a:extLst>
          </p:cNvPr>
          <p:cNvSpPr txBox="1"/>
          <p:nvPr/>
        </p:nvSpPr>
        <p:spPr bwMode="auto">
          <a:xfrm>
            <a:off x="3858343" y="853689"/>
            <a:ext cx="4660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area of this shape is 176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Find the missing side-length.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D026A-174C-4A0F-8C60-9F28870FD363}"/>
              </a:ext>
            </a:extLst>
          </p:cNvPr>
          <p:cNvSpPr txBox="1"/>
          <p:nvPr/>
        </p:nvSpPr>
        <p:spPr bwMode="auto">
          <a:xfrm>
            <a:off x="5186936" y="5221393"/>
            <a:ext cx="1818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176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9EE89A-AFFD-4FE9-8101-36D1FB1B663C}"/>
              </a:ext>
            </a:extLst>
          </p:cNvPr>
          <p:cNvGrpSpPr/>
          <p:nvPr/>
        </p:nvGrpSpPr>
        <p:grpSpPr>
          <a:xfrm>
            <a:off x="3700674" y="5856860"/>
            <a:ext cx="4786887" cy="461665"/>
            <a:chOff x="2176673" y="5856859"/>
            <a:chExt cx="4786887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9D6E6E-BC8D-4CD8-A41D-EBF7BA1F78B9}"/>
                </a:ext>
              </a:extLst>
            </p:cNvPr>
            <p:cNvSpPr txBox="1"/>
            <p:nvPr/>
          </p:nvSpPr>
          <p:spPr bwMode="auto">
            <a:xfrm>
              <a:off x="2176673" y="5856859"/>
              <a:ext cx="47868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  ×  12  +          ×  8  =  176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  <a:r>
                <a:rPr lang="en-GB" sz="2400" baseline="300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26C11B-9D10-4CA0-8CAE-0D8426A28796}"/>
                </a:ext>
              </a:extLst>
            </p:cNvPr>
            <p:cNvSpPr/>
            <p:nvPr/>
          </p:nvSpPr>
          <p:spPr bwMode="auto">
            <a:xfrm>
              <a:off x="4071142" y="5856859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EF84CE4-1717-42D9-B517-BD6DA8A42E57}"/>
              </a:ext>
            </a:extLst>
          </p:cNvPr>
          <p:cNvSpPr txBox="1"/>
          <p:nvPr/>
        </p:nvSpPr>
        <p:spPr bwMode="auto">
          <a:xfrm>
            <a:off x="5650286" y="585685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pic>
        <p:nvPicPr>
          <p:cNvPr id="18" name="Picture 1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9050" y="2091995"/>
            <a:ext cx="4158837" cy="2795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CC3D5-B70A-4230-9178-BA81F3CA9450}"/>
              </a:ext>
            </a:extLst>
          </p:cNvPr>
          <p:cNvGrpSpPr/>
          <p:nvPr/>
        </p:nvGrpSpPr>
        <p:grpSpPr>
          <a:xfrm>
            <a:off x="7007716" y="4747849"/>
            <a:ext cx="368300" cy="140100"/>
            <a:chOff x="6442075" y="4867735"/>
            <a:chExt cx="368300" cy="1401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4F46B4-07F7-474E-A2A7-E6E52ABF99D4}"/>
                </a:ext>
              </a:extLst>
            </p:cNvPr>
            <p:cNvSpPr/>
            <p:nvPr/>
          </p:nvSpPr>
          <p:spPr bwMode="auto">
            <a:xfrm>
              <a:off x="6442075" y="4867735"/>
              <a:ext cx="368300" cy="1401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026C8A92-9D3C-4EE7-BDB1-4174753CF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767" y="4875436"/>
              <a:ext cx="342916" cy="124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0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4C55FAE-2A91-4F0F-A19E-7761974FF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58" y="2245619"/>
            <a:ext cx="4260478" cy="306546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2E9FD3-08DC-488E-A593-A38F09CE2C0D}"/>
              </a:ext>
            </a:extLst>
          </p:cNvPr>
          <p:cNvSpPr txBox="1"/>
          <p:nvPr/>
        </p:nvSpPr>
        <p:spPr bwMode="auto">
          <a:xfrm>
            <a:off x="2310711" y="853689"/>
            <a:ext cx="77555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Here is a T-shape made from three identical rectangles. 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The area of the shape is 90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is the missing side-length?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CDC92-0791-4DFE-AFE1-D9FBF4D26FE0}"/>
              </a:ext>
            </a:extLst>
          </p:cNvPr>
          <p:cNvSpPr txBox="1"/>
          <p:nvPr/>
        </p:nvSpPr>
        <p:spPr bwMode="auto">
          <a:xfrm>
            <a:off x="5270291" y="5457698"/>
            <a:ext cx="16514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90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E8223-FB7E-4F36-8423-E1E51C1AC583}"/>
              </a:ext>
            </a:extLst>
          </p:cNvPr>
          <p:cNvGrpSpPr/>
          <p:nvPr/>
        </p:nvGrpSpPr>
        <p:grpSpPr>
          <a:xfrm>
            <a:off x="5911847" y="5002813"/>
            <a:ext cx="368300" cy="140100"/>
            <a:chOff x="6442075" y="4867735"/>
            <a:chExt cx="368300" cy="1401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BEB2A3-7011-44D4-A2DC-BD45746C4BFB}"/>
                </a:ext>
              </a:extLst>
            </p:cNvPr>
            <p:cNvSpPr/>
            <p:nvPr/>
          </p:nvSpPr>
          <p:spPr bwMode="auto">
            <a:xfrm>
              <a:off x="6442075" y="4867735"/>
              <a:ext cx="368300" cy="1401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20219A-E7D6-49A5-A326-ACA15AD91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7364" y="4875436"/>
              <a:ext cx="337722" cy="1246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00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75B93-65AE-46AD-813C-184C469B5542}"/>
              </a:ext>
            </a:extLst>
          </p:cNvPr>
          <p:cNvSpPr txBox="1"/>
          <p:nvPr/>
        </p:nvSpPr>
        <p:spPr bwMode="auto">
          <a:xfrm>
            <a:off x="3355045" y="853689"/>
            <a:ext cx="5666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area of rectangle A &gt; area of rectangle B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True or false?</a:t>
            </a: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389C4EA-ED79-4C9B-855A-C6AF0A3793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8580" y="1982239"/>
            <a:ext cx="2617471" cy="4451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7411D-B1BA-4704-A219-8261F87E1C4A}"/>
              </a:ext>
            </a:extLst>
          </p:cNvPr>
          <p:cNvSpPr txBox="1"/>
          <p:nvPr/>
        </p:nvSpPr>
        <p:spPr bwMode="auto">
          <a:xfrm>
            <a:off x="6775706" y="2409613"/>
            <a:ext cx="1818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FD7F0-91ED-4B8D-ABE2-E48B5FA1E53B}"/>
              </a:ext>
            </a:extLst>
          </p:cNvPr>
          <p:cNvSpPr txBox="1"/>
          <p:nvPr/>
        </p:nvSpPr>
        <p:spPr bwMode="auto">
          <a:xfrm>
            <a:off x="6775706" y="4742888"/>
            <a:ext cx="1818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132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1073F-F70A-40C5-A323-63959C6134F1}"/>
              </a:ext>
            </a:extLst>
          </p:cNvPr>
          <p:cNvSpPr txBox="1"/>
          <p:nvPr/>
        </p:nvSpPr>
        <p:spPr bwMode="auto">
          <a:xfrm>
            <a:off x="9043614" y="952176"/>
            <a:ext cx="510076" cy="70788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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5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E6EE1-BE93-4B14-B0E0-214EA146687E}"/>
              </a:ext>
            </a:extLst>
          </p:cNvPr>
          <p:cNvSpPr txBox="1"/>
          <p:nvPr/>
        </p:nvSpPr>
        <p:spPr bwMode="auto">
          <a:xfrm>
            <a:off x="1724806" y="853689"/>
            <a:ext cx="89273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Each square has a side-length of 6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What are the area (</a:t>
            </a: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) and perimeter (</a:t>
            </a: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) of shape A and shape B?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4C0F8-56F0-446F-AB9E-F9E89599C0BF}"/>
              </a:ext>
            </a:extLst>
          </p:cNvPr>
          <p:cNvSpPr txBox="1"/>
          <p:nvPr/>
        </p:nvSpPr>
        <p:spPr bwMode="auto">
          <a:xfrm>
            <a:off x="3515667" y="2243183"/>
            <a:ext cx="1818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108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08E72-5AD9-460E-A738-5F66428E3AC9}"/>
              </a:ext>
            </a:extLst>
          </p:cNvPr>
          <p:cNvSpPr txBox="1"/>
          <p:nvPr/>
        </p:nvSpPr>
        <p:spPr bwMode="auto">
          <a:xfrm>
            <a:off x="3515667" y="4383881"/>
            <a:ext cx="18181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A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108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r>
              <a:rPr lang="en-GB" sz="2400" baseline="30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413D1-5F31-4E59-8478-66BB7398C230}"/>
              </a:ext>
            </a:extLst>
          </p:cNvPr>
          <p:cNvSpPr txBox="1"/>
          <p:nvPr/>
        </p:nvSpPr>
        <p:spPr bwMode="auto">
          <a:xfrm>
            <a:off x="3515668" y="2750674"/>
            <a:ext cx="152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48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0B194-FDE4-4059-9B48-27F2BE635BED}"/>
              </a:ext>
            </a:extLst>
          </p:cNvPr>
          <p:cNvSpPr txBox="1"/>
          <p:nvPr/>
        </p:nvSpPr>
        <p:spPr bwMode="auto">
          <a:xfrm>
            <a:off x="3515668" y="4891372"/>
            <a:ext cx="1523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i="1" dirty="0">
                <a:latin typeface="Myriad Pro Semibold" charset="0"/>
                <a:ea typeface="Myriad Pro Semibold" charset="0"/>
                <a:cs typeface="Myriad Pro Semibold" charset="0"/>
              </a:rPr>
              <a:t>P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48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0" name="Picture 9" descr="Z:\NCETM_1705_Pri_Mast_Res\03 Content\S2\00 Images\Batch 6\QC correx\ncetm_mm_sp2_se16_aw05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841" y="2252689"/>
            <a:ext cx="5288569" cy="353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3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6:9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813DE-9BA3-4AFB-A80D-0D003A5059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8044" y="1984635"/>
            <a:ext cx="4735912" cy="28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89897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compare and describe lengths by using their knowledge of  multiplication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2.17 Structures: using measures and comparison to understand scaling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10425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021FE-06E0-415D-AD46-5A8A9A9C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DFDB7E9-D3F3-46F6-BD3A-345C836C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4008" y="1032233"/>
            <a:ext cx="3395663" cy="477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5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F31560E-38CF-4858-900E-4A8933690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83" y="2598860"/>
            <a:ext cx="1702114" cy="2917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39B862-50CD-4F2E-A4E6-10D063A33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83" y="3161394"/>
            <a:ext cx="5067434" cy="29179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9FC97965-1BFD-4BB9-99C0-945E5A800B69}"/>
              </a:ext>
            </a:extLst>
          </p:cNvPr>
          <p:cNvGrpSpPr/>
          <p:nvPr/>
        </p:nvGrpSpPr>
        <p:grpSpPr>
          <a:xfrm>
            <a:off x="3562284" y="1863935"/>
            <a:ext cx="1682661" cy="674443"/>
            <a:chOff x="2038283" y="2351634"/>
            <a:chExt cx="1682661" cy="6744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0CE35F1-8ACD-4906-B6AC-77973E34F30C}"/>
                </a:ext>
              </a:extLst>
            </p:cNvPr>
            <p:cNvSpPr txBox="1"/>
            <p:nvPr/>
          </p:nvSpPr>
          <p:spPr bwMode="auto">
            <a:xfrm>
              <a:off x="2479504" y="2351634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2803B2-7FB9-422E-B10C-E302F9D52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283" y="2831550"/>
              <a:ext cx="1682661" cy="19452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FDE0B2-88D6-4ED3-AB62-FAC595DBB791}"/>
              </a:ext>
            </a:extLst>
          </p:cNvPr>
          <p:cNvGrpSpPr/>
          <p:nvPr/>
        </p:nvGrpSpPr>
        <p:grpSpPr>
          <a:xfrm>
            <a:off x="3572011" y="3638796"/>
            <a:ext cx="5057706" cy="615415"/>
            <a:chOff x="2048011" y="4800122"/>
            <a:chExt cx="5057706" cy="6154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1000B9-F0D8-47BA-A32C-6197269F53AB}"/>
                </a:ext>
              </a:extLst>
            </p:cNvPr>
            <p:cNvSpPr txBox="1"/>
            <p:nvPr/>
          </p:nvSpPr>
          <p:spPr bwMode="auto">
            <a:xfrm>
              <a:off x="4093399" y="4953872"/>
              <a:ext cx="9669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D39A4DD-691F-421B-91BA-CD28FA573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11" y="4800122"/>
              <a:ext cx="5057706" cy="19452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FD52DC-9190-49CA-8C60-751AD3E8F8AF}"/>
              </a:ext>
            </a:extLst>
          </p:cNvPr>
          <p:cNvGrpSpPr/>
          <p:nvPr/>
        </p:nvGrpSpPr>
        <p:grpSpPr>
          <a:xfrm>
            <a:off x="5254670" y="1863935"/>
            <a:ext cx="1682661" cy="674443"/>
            <a:chOff x="3730669" y="2351634"/>
            <a:chExt cx="1682661" cy="67444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BD7B10-31E6-476A-8105-E30393765335}"/>
                </a:ext>
              </a:extLst>
            </p:cNvPr>
            <p:cNvSpPr txBox="1"/>
            <p:nvPr/>
          </p:nvSpPr>
          <p:spPr bwMode="auto">
            <a:xfrm>
              <a:off x="4171890" y="2351634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E64D80C-8F8A-4894-B994-5B976D41A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669" y="2831550"/>
              <a:ext cx="1682661" cy="194527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84E4673-E539-43EE-8843-137207DEFF3C}"/>
              </a:ext>
            </a:extLst>
          </p:cNvPr>
          <p:cNvGrpSpPr/>
          <p:nvPr/>
        </p:nvGrpSpPr>
        <p:grpSpPr>
          <a:xfrm>
            <a:off x="6947057" y="1863935"/>
            <a:ext cx="1682661" cy="674443"/>
            <a:chOff x="5423056" y="2351634"/>
            <a:chExt cx="1682661" cy="6744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F20EDB-AD60-4EB3-A071-174073E2B629}"/>
                </a:ext>
              </a:extLst>
            </p:cNvPr>
            <p:cNvSpPr txBox="1"/>
            <p:nvPr/>
          </p:nvSpPr>
          <p:spPr bwMode="auto">
            <a:xfrm>
              <a:off x="5864277" y="2351634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112015-9363-46C8-A2B7-61BAB1211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056" y="2831550"/>
              <a:ext cx="1682661" cy="194527"/>
            </a:xfrm>
            <a:prstGeom prst="rect">
              <a:avLst/>
            </a:prstGeom>
          </p:spPr>
        </p:pic>
      </p:grp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74CDA3A-4003-4EFF-9220-9F0A1154F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943" y="2598860"/>
            <a:ext cx="1702114" cy="291791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493A58E8-DFCF-4D97-A05B-223414E30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03" y="2598860"/>
            <a:ext cx="1702114" cy="2917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94B64A7-FE90-4F23-9AA2-5312C54BF2BF}"/>
              </a:ext>
            </a:extLst>
          </p:cNvPr>
          <p:cNvSpPr txBox="1"/>
          <p:nvPr/>
        </p:nvSpPr>
        <p:spPr bwMode="auto">
          <a:xfrm>
            <a:off x="4841491" y="5310350"/>
            <a:ext cx="2509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80292"/>
              </p:ext>
            </p:extLst>
          </p:nvPr>
        </p:nvGraphicFramePr>
        <p:xfrm>
          <a:off x="362857" y="1097546"/>
          <a:ext cx="11371313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1313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what area is and can measure using counting as a strategy (I)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7989FF-C17C-43DC-B198-B5B78C74B8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15" y="2898109"/>
            <a:ext cx="3384773" cy="2917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2F0795-F373-4D99-8D7B-B9FA2C1D6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14" y="3496807"/>
            <a:ext cx="1702114" cy="291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FC4CE8-C99D-4D02-B1A6-9E7287F36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73" y="3496807"/>
            <a:ext cx="1702114" cy="29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36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0463D-DA72-44BF-A703-B43351E295A1}"/>
              </a:ext>
            </a:extLst>
          </p:cNvPr>
          <p:cNvSpPr txBox="1"/>
          <p:nvPr/>
        </p:nvSpPr>
        <p:spPr bwMode="auto">
          <a:xfrm>
            <a:off x="4924847" y="5310350"/>
            <a:ext cx="2342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1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8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41D5D-A0F2-4750-8E3B-1558265CB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52" y="2824795"/>
            <a:ext cx="2285696" cy="86564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9109457-6866-4E04-A5E8-6B0CCC45A351}"/>
              </a:ext>
            </a:extLst>
          </p:cNvPr>
          <p:cNvGrpSpPr/>
          <p:nvPr/>
        </p:nvGrpSpPr>
        <p:grpSpPr>
          <a:xfrm>
            <a:off x="4972608" y="2145102"/>
            <a:ext cx="2266241" cy="2282182"/>
            <a:chOff x="3448607" y="2551502"/>
            <a:chExt cx="2266241" cy="22821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351FAE-80CD-4F2A-A41D-2FE083DE9694}"/>
                </a:ext>
              </a:extLst>
            </p:cNvPr>
            <p:cNvSpPr txBox="1"/>
            <p:nvPr/>
          </p:nvSpPr>
          <p:spPr bwMode="auto">
            <a:xfrm>
              <a:off x="4181618" y="2551502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056D83-A34E-49CB-B4A1-545B5606CE0B}"/>
                </a:ext>
              </a:extLst>
            </p:cNvPr>
            <p:cNvSpPr txBox="1"/>
            <p:nvPr/>
          </p:nvSpPr>
          <p:spPr bwMode="auto">
            <a:xfrm>
              <a:off x="4181618" y="4372019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B40F5A-4337-4854-934B-53F2F47D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607" y="2956017"/>
              <a:ext cx="2266241" cy="1945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8698182-90DF-4356-89FB-196866CA4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607" y="4237910"/>
              <a:ext cx="2266241" cy="19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64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84733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multiplication to solve comparison and change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2.17 Structures: using measures and comparison to understand scaling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20988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1:4-1:7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021FE-06E0-415D-AD46-5A8A9A9C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DFDB7E9-D3F3-46F6-BD3A-345C836C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4008" y="1032233"/>
            <a:ext cx="3395663" cy="477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22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780CCC27-9D7C-4236-95F0-B291C80F3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8297" y="2395993"/>
            <a:ext cx="288084" cy="225651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F5D9D3CF-8574-48E4-A5C5-8BEA7F6A2E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7636" y="2395993"/>
            <a:ext cx="288084" cy="22565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243F36-EDAA-402D-BF12-0E2F7B54B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67" y="2916284"/>
            <a:ext cx="5116066" cy="126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AC0304-5C65-4104-B3CC-3F77DA54DD03}"/>
              </a:ext>
            </a:extLst>
          </p:cNvPr>
          <p:cNvSpPr txBox="1"/>
          <p:nvPr/>
        </p:nvSpPr>
        <p:spPr bwMode="auto">
          <a:xfrm>
            <a:off x="5339223" y="2350677"/>
            <a:ext cx="1513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FCF5C-1214-4DF5-841C-719C8FDF6D9D}"/>
              </a:ext>
            </a:extLst>
          </p:cNvPr>
          <p:cNvSpPr txBox="1"/>
          <p:nvPr/>
        </p:nvSpPr>
        <p:spPr bwMode="auto">
          <a:xfrm>
            <a:off x="5625235" y="2350677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2C4949-C6D2-4300-A1AD-F13406F566B3}"/>
              </a:ext>
            </a:extLst>
          </p:cNvPr>
          <p:cNvSpPr txBox="1"/>
          <p:nvPr/>
        </p:nvSpPr>
        <p:spPr bwMode="auto">
          <a:xfrm>
            <a:off x="4758136" y="5310350"/>
            <a:ext cx="26757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2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7180C33-8D8F-40BC-A7E7-1021C1893718}"/>
              </a:ext>
            </a:extLst>
          </p:cNvPr>
          <p:cNvGrpSpPr/>
          <p:nvPr/>
        </p:nvGrpSpPr>
        <p:grpSpPr>
          <a:xfrm>
            <a:off x="3498521" y="2395993"/>
            <a:ext cx="1361690" cy="2256516"/>
            <a:chOff x="1974521" y="2395993"/>
            <a:chExt cx="1361690" cy="2256516"/>
          </a:xfrm>
        </p:grpSpPr>
        <p:pic>
          <p:nvPicPr>
            <p:cNvPr id="22" name="Picture 21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6714C21F-F86B-48D0-92A1-57FB091FE2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4521" y="2395993"/>
              <a:ext cx="1225879" cy="225651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0BFBAF8-9C7B-43E9-B9B7-8C25598B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521" y="2827648"/>
              <a:ext cx="1361690" cy="1244974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C2CB38-761F-4136-B803-856ED5A38330}"/>
              </a:ext>
            </a:extLst>
          </p:cNvPr>
          <p:cNvGrpSpPr/>
          <p:nvPr/>
        </p:nvGrpSpPr>
        <p:grpSpPr>
          <a:xfrm>
            <a:off x="7313806" y="2395993"/>
            <a:ext cx="1361690" cy="2256516"/>
            <a:chOff x="5789806" y="2395993"/>
            <a:chExt cx="1361690" cy="2256516"/>
          </a:xfrm>
        </p:grpSpPr>
        <p:pic>
          <p:nvPicPr>
            <p:cNvPr id="26" name="Picture 2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C3571164-1B0B-488E-B2FE-86E602FC5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09868" y="2395993"/>
              <a:ext cx="1241627" cy="225651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2191E9D-6A06-429E-BE4A-6ABC4B8F79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9806" y="2827648"/>
              <a:ext cx="1361690" cy="1244974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412A971-DB7C-47AD-BD16-2D9D87F2BCD4}"/>
              </a:ext>
            </a:extLst>
          </p:cNvPr>
          <p:cNvSpPr txBox="1"/>
          <p:nvPr/>
        </p:nvSpPr>
        <p:spPr bwMode="auto">
          <a:xfrm>
            <a:off x="5612536" y="3213239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7772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10013 -0.0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-32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9935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444E-6 L -0.10352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3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10274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3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A0C66-9A3F-4415-828D-EAD077ADB825}"/>
              </a:ext>
            </a:extLst>
          </p:cNvPr>
          <p:cNvSpPr txBox="1"/>
          <p:nvPr/>
        </p:nvSpPr>
        <p:spPr bwMode="auto">
          <a:xfrm>
            <a:off x="4417643" y="800935"/>
            <a:ext cx="3541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sunflower in April.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7FBF8-D3AD-4928-8B73-76BD1BFA238E}"/>
              </a:ext>
            </a:extLst>
          </p:cNvPr>
          <p:cNvSpPr txBox="1"/>
          <p:nvPr/>
        </p:nvSpPr>
        <p:spPr bwMode="auto">
          <a:xfrm>
            <a:off x="3262532" y="800935"/>
            <a:ext cx="5666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By June it is 10 times the original height.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B2569-86D6-4E59-9EBB-1BC0ABCD8222}"/>
              </a:ext>
            </a:extLst>
          </p:cNvPr>
          <p:cNvSpPr txBox="1"/>
          <p:nvPr/>
        </p:nvSpPr>
        <p:spPr bwMode="auto">
          <a:xfrm>
            <a:off x="4839378" y="5619052"/>
            <a:ext cx="8707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12 cm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2F6DB-385C-46CC-B858-E8BED14E3CF6}"/>
              </a:ext>
            </a:extLst>
          </p:cNvPr>
          <p:cNvSpPr txBox="1"/>
          <p:nvPr/>
        </p:nvSpPr>
        <p:spPr bwMode="auto">
          <a:xfrm>
            <a:off x="5663658" y="6075600"/>
            <a:ext cx="7152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April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672F6C-4565-4B56-9863-B6040B9FD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88" y="5605876"/>
            <a:ext cx="667752" cy="426464"/>
          </a:xfrm>
          <a:prstGeom prst="rect">
            <a:avLst/>
          </a:prstGeom>
        </p:spPr>
      </p:pic>
      <p:pic>
        <p:nvPicPr>
          <p:cNvPr id="16" name="Picture 15" descr="A picture containing plant, flower&#10;&#10;Description automatically generated">
            <a:extLst>
              <a:ext uri="{FF2B5EF4-FFF2-40B4-BE49-F238E27FC236}">
                <a16:creationId xmlns:a16="http://schemas.microsoft.com/office/drawing/2014/main" id="{6C03C4B7-283B-497C-99C9-1BDDB1550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229" y="1839805"/>
            <a:ext cx="1335504" cy="41972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A9C4E1-5685-4FD2-9484-1E5423AD7E04}"/>
              </a:ext>
            </a:extLst>
          </p:cNvPr>
          <p:cNvSpPr txBox="1"/>
          <p:nvPr/>
        </p:nvSpPr>
        <p:spPr bwMode="auto">
          <a:xfrm>
            <a:off x="5699620" y="6075600"/>
            <a:ext cx="7024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June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AEC783-CA43-4C4B-A642-3D26E3B9FFBA}"/>
              </a:ext>
            </a:extLst>
          </p:cNvPr>
          <p:cNvGrpSpPr/>
          <p:nvPr/>
        </p:nvGrpSpPr>
        <p:grpSpPr>
          <a:xfrm>
            <a:off x="5796341" y="1830279"/>
            <a:ext cx="2155234" cy="4197299"/>
            <a:chOff x="4272341" y="1830278"/>
            <a:chExt cx="2155234" cy="41972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F2ECAA-DB5F-4368-BA95-A89D4ED841E7}"/>
                </a:ext>
              </a:extLst>
            </p:cNvPr>
            <p:cNvSpPr txBox="1"/>
            <p:nvPr/>
          </p:nvSpPr>
          <p:spPr bwMode="auto">
            <a:xfrm>
              <a:off x="5418966" y="3661785"/>
              <a:ext cx="10086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000" dirty="0">
                  <a:latin typeface="Myriad Pro Semibold" charset="0"/>
                  <a:ea typeface="Myriad Pro Semibold" charset="0"/>
                  <a:cs typeface="Myriad Pro Semibold" charset="0"/>
                </a:rPr>
                <a:t>120 cm</a:t>
              </a:r>
            </a:p>
          </p:txBody>
        </p:sp>
        <p:pic>
          <p:nvPicPr>
            <p:cNvPr id="18" name="Picture 17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D15BEA74-C45B-42C9-AE09-8BDFEAE93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341" y="1830278"/>
              <a:ext cx="1228889" cy="4197299"/>
            </a:xfrm>
            <a:prstGeom prst="rect">
              <a:avLst/>
            </a:prstGeom>
          </p:spPr>
        </p:pic>
      </p:grpSp>
      <p:pic>
        <p:nvPicPr>
          <p:cNvPr id="12" name="Picture 11" descr="A close up of a flower&#10;&#10;Description automatically generated">
            <a:extLst>
              <a:ext uri="{FF2B5EF4-FFF2-40B4-BE49-F238E27FC236}">
                <a16:creationId xmlns:a16="http://schemas.microsoft.com/office/drawing/2014/main" id="{A28E525D-902C-4202-BE05-213F53A43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412" y="5605875"/>
            <a:ext cx="202009" cy="42646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B09D1E-B895-4531-A850-470065E0EA41}"/>
              </a:ext>
            </a:extLst>
          </p:cNvPr>
          <p:cNvSpPr txBox="1"/>
          <p:nvPr/>
        </p:nvSpPr>
        <p:spPr bwMode="auto">
          <a:xfrm>
            <a:off x="4548140" y="1355578"/>
            <a:ext cx="3095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× 10 = 120 cm</a:t>
            </a:r>
          </a:p>
        </p:txBody>
      </p:sp>
    </p:spTree>
    <p:extLst>
      <p:ext uri="{BB962C8B-B14F-4D97-AF65-F5344CB8AC3E}">
        <p14:creationId xmlns:p14="http://schemas.microsoft.com/office/powerpoint/2010/main" val="10650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00347 -0.2835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41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9" grpId="0"/>
      <p:bldP spid="1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D9194B33-121F-428F-815E-FC0AA6D02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01" y="1876731"/>
            <a:ext cx="1999598" cy="40042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48444E-0C86-45CF-9E05-FFCB1771D896}"/>
              </a:ext>
            </a:extLst>
          </p:cNvPr>
          <p:cNvSpPr txBox="1"/>
          <p:nvPr/>
        </p:nvSpPr>
        <p:spPr bwMode="auto">
          <a:xfrm>
            <a:off x="1524000" y="80093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The wardrobe is 3 times the width of the cabinet. How wide is the wardrobe?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7D773-AEFF-417D-A7D5-2860D93B60DF}"/>
              </a:ext>
            </a:extLst>
          </p:cNvPr>
          <p:cNvSpPr txBox="1"/>
          <p:nvPr/>
        </p:nvSpPr>
        <p:spPr bwMode="auto">
          <a:xfrm>
            <a:off x="5035057" y="2899936"/>
            <a:ext cx="803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  <a:r>
              <a:rPr lang="en-GB" sz="9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03CA5E-0011-418A-9324-89D7F24DB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02" y="2899936"/>
            <a:ext cx="659231" cy="10142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A350720-8545-4342-95CD-654BB7531EB5}"/>
              </a:ext>
            </a:extLst>
          </p:cNvPr>
          <p:cNvGrpSpPr/>
          <p:nvPr/>
        </p:nvGrpSpPr>
        <p:grpSpPr>
          <a:xfrm>
            <a:off x="5114760" y="6104208"/>
            <a:ext cx="1962480" cy="420042"/>
            <a:chOff x="3590760" y="6104208"/>
            <a:chExt cx="1962480" cy="4200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C28E38-3892-475C-BD26-27803BC8A053}"/>
                </a:ext>
              </a:extLst>
            </p:cNvPr>
            <p:cNvSpPr txBox="1"/>
            <p:nvPr/>
          </p:nvSpPr>
          <p:spPr bwMode="auto">
            <a:xfrm>
              <a:off x="4107771" y="6154918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120</a:t>
              </a:r>
              <a:r>
                <a:rPr lang="en-GB" sz="9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FA6686-FFC1-4841-8C55-BB74DCC3F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0760" y="6104208"/>
              <a:ext cx="1962480" cy="10142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E798F40-8B20-45D1-8AB2-21B39DF92A23}"/>
              </a:ext>
            </a:extLst>
          </p:cNvPr>
          <p:cNvGrpSpPr/>
          <p:nvPr/>
        </p:nvGrpSpPr>
        <p:grpSpPr>
          <a:xfrm>
            <a:off x="5694288" y="2899936"/>
            <a:ext cx="803425" cy="369332"/>
            <a:chOff x="4170287" y="2899936"/>
            <a:chExt cx="803425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367E8B-91AC-450C-A9BD-172675676904}"/>
                </a:ext>
              </a:extLst>
            </p:cNvPr>
            <p:cNvSpPr txBox="1"/>
            <p:nvPr/>
          </p:nvSpPr>
          <p:spPr bwMode="auto">
            <a:xfrm>
              <a:off x="4170287" y="2899936"/>
              <a:ext cx="803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40</a:t>
              </a:r>
              <a:r>
                <a:rPr lang="en-GB" sz="9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0EB5B4-175C-4EA5-BE50-895C3960F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2385" y="2899936"/>
              <a:ext cx="659231" cy="10142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CB239B-967D-4BC1-A77A-B58646BD0A0B}"/>
              </a:ext>
            </a:extLst>
          </p:cNvPr>
          <p:cNvGrpSpPr/>
          <p:nvPr/>
        </p:nvGrpSpPr>
        <p:grpSpPr>
          <a:xfrm>
            <a:off x="6364471" y="2899936"/>
            <a:ext cx="803425" cy="369332"/>
            <a:chOff x="4840470" y="2899936"/>
            <a:chExt cx="80342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82D44C3-B0C4-4CC2-8880-E92C4191BA0A}"/>
                </a:ext>
              </a:extLst>
            </p:cNvPr>
            <p:cNvSpPr txBox="1"/>
            <p:nvPr/>
          </p:nvSpPr>
          <p:spPr bwMode="auto">
            <a:xfrm>
              <a:off x="4840470" y="2899936"/>
              <a:ext cx="8034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40</a:t>
              </a:r>
              <a:r>
                <a:rPr lang="en-GB" sz="9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FBE491B-51B5-45B8-AB56-FACDF2697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568" y="2899936"/>
              <a:ext cx="659231" cy="10142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9B09D1E-B895-4531-A850-470065E0EA41}"/>
              </a:ext>
            </a:extLst>
          </p:cNvPr>
          <p:cNvSpPr txBox="1"/>
          <p:nvPr/>
        </p:nvSpPr>
        <p:spPr bwMode="auto">
          <a:xfrm>
            <a:off x="4873549" y="1240074"/>
            <a:ext cx="2444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40 cm × 3 = 120 cm</a:t>
            </a:r>
          </a:p>
        </p:txBody>
      </p:sp>
    </p:spTree>
    <p:extLst>
      <p:ext uri="{BB962C8B-B14F-4D97-AF65-F5344CB8AC3E}">
        <p14:creationId xmlns:p14="http://schemas.microsoft.com/office/powerpoint/2010/main" val="39805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958EA312-C510-4443-A72C-8EC26B096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075" y="863453"/>
            <a:ext cx="3063462" cy="55954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C7E35C3-D10D-4861-9436-F5033110DD24}"/>
              </a:ext>
            </a:extLst>
          </p:cNvPr>
          <p:cNvGrpSpPr/>
          <p:nvPr/>
        </p:nvGrpSpPr>
        <p:grpSpPr>
          <a:xfrm>
            <a:off x="6190378" y="2834451"/>
            <a:ext cx="4087563" cy="1131528"/>
            <a:chOff x="4666377" y="2426421"/>
            <a:chExt cx="4087563" cy="113152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237A91-9ED8-433F-99EC-FDE7B82F38ED}"/>
                </a:ext>
              </a:extLst>
            </p:cNvPr>
            <p:cNvSpPr txBox="1"/>
            <p:nvPr/>
          </p:nvSpPr>
          <p:spPr bwMode="auto">
            <a:xfrm>
              <a:off x="4666377" y="2426421"/>
              <a:ext cx="4087563" cy="113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Bo’s pencil is        times</a:t>
              </a:r>
              <a:b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</a:b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the length of Alisha’s pencil.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CBF3A6F-E351-4787-AB59-90F8F8509DBE}"/>
                </a:ext>
              </a:extLst>
            </p:cNvPr>
            <p:cNvSpPr/>
            <p:nvPr/>
          </p:nvSpPr>
          <p:spPr bwMode="auto">
            <a:xfrm>
              <a:off x="6968797" y="2530520"/>
              <a:ext cx="461665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 bwMode="auto">
          <a:xfrm>
            <a:off x="8550416" y="2935707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605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59608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compare and describe lengths by using their knowledge of division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7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2.17 Structures: using measures and comparison to understand scaling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9752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021FE-06E0-415D-AD46-5A8A9A9C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DFDB7E9-D3F3-46F6-BD3A-345C836C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4008" y="1032233"/>
            <a:ext cx="3395663" cy="477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5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2.16 Multiplicative contexts: area and perimeter 1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14379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6" descr="A picture containing chart&#10;&#10;Description automatically generated">
            <a:extLst>
              <a:ext uri="{FF2B5EF4-FFF2-40B4-BE49-F238E27FC236}">
                <a16:creationId xmlns:a16="http://schemas.microsoft.com/office/drawing/2014/main" id="{4AFB6AEE-4798-48C1-9998-F01591B020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3725" y="1038225"/>
            <a:ext cx="3395663" cy="4779963"/>
          </a:xfrm>
        </p:spPr>
      </p:pic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B0C647-06D1-4E9B-9071-9B9353570C9E}"/>
              </a:ext>
            </a:extLst>
          </p:cNvPr>
          <p:cNvSpPr txBox="1"/>
          <p:nvPr/>
        </p:nvSpPr>
        <p:spPr bwMode="auto">
          <a:xfrm>
            <a:off x="4841492" y="5310350"/>
            <a:ext cx="25090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15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cm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E76E8D-0DB1-40A1-B914-F75A9FE62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83" y="2598860"/>
            <a:ext cx="1702114" cy="291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931EF-C54F-4C64-953C-E5DF915D1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83" y="3215477"/>
            <a:ext cx="5067434" cy="29179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BA89028-79B7-4BF2-911B-0699D895437E}"/>
              </a:ext>
            </a:extLst>
          </p:cNvPr>
          <p:cNvGrpSpPr/>
          <p:nvPr/>
        </p:nvGrpSpPr>
        <p:grpSpPr>
          <a:xfrm>
            <a:off x="3562283" y="1863934"/>
            <a:ext cx="5067434" cy="2451060"/>
            <a:chOff x="2038283" y="1863934"/>
            <a:chExt cx="5067434" cy="24510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D590F83-807B-4583-885A-645B1DB83F52}"/>
                </a:ext>
              </a:extLst>
            </p:cNvPr>
            <p:cNvGrpSpPr/>
            <p:nvPr/>
          </p:nvGrpSpPr>
          <p:grpSpPr>
            <a:xfrm>
              <a:off x="2038283" y="1863934"/>
              <a:ext cx="1682661" cy="674443"/>
              <a:chOff x="2038283" y="2351634"/>
              <a:chExt cx="1682661" cy="67444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69F4A9-F4E0-42A2-AD7A-5125D8CC40AF}"/>
                  </a:ext>
                </a:extLst>
              </p:cNvPr>
              <p:cNvSpPr txBox="1"/>
              <p:nvPr/>
            </p:nvSpPr>
            <p:spPr bwMode="auto">
              <a:xfrm>
                <a:off x="2479504" y="2351634"/>
                <a:ext cx="8002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5</a:t>
                </a:r>
                <a:r>
                  <a:rPr lang="en-GB" sz="12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 </a:t>
                </a: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cm</a:t>
                </a: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4D4FF47-B493-4443-AF3B-B039B6487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283" y="2831550"/>
                <a:ext cx="1682661" cy="194527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3C4972-9DCC-415E-B2D9-102E9C5AF2F5}"/>
                </a:ext>
              </a:extLst>
            </p:cNvPr>
            <p:cNvGrpSpPr/>
            <p:nvPr/>
          </p:nvGrpSpPr>
          <p:grpSpPr>
            <a:xfrm>
              <a:off x="2048011" y="3721613"/>
              <a:ext cx="5057706" cy="593381"/>
              <a:chOff x="2048011" y="4089729"/>
              <a:chExt cx="5057706" cy="593381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247CECD-AB63-4010-B5D3-C7A5B22BA761}"/>
                  </a:ext>
                </a:extLst>
              </p:cNvPr>
              <p:cNvSpPr txBox="1"/>
              <p:nvPr/>
            </p:nvSpPr>
            <p:spPr bwMode="auto">
              <a:xfrm>
                <a:off x="4093399" y="4221445"/>
                <a:ext cx="9669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15</a:t>
                </a:r>
                <a:r>
                  <a:rPr lang="en-GB" sz="12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 </a:t>
                </a: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cm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147567B-4680-4E96-8A03-59081E591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48011" y="4089729"/>
                <a:ext cx="5057706" cy="194527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FE6F0C7-9ABD-4E84-A69F-86EABBC2CE63}"/>
                </a:ext>
              </a:extLst>
            </p:cNvPr>
            <p:cNvGrpSpPr/>
            <p:nvPr/>
          </p:nvGrpSpPr>
          <p:grpSpPr>
            <a:xfrm>
              <a:off x="3730669" y="1863934"/>
              <a:ext cx="1682661" cy="674443"/>
              <a:chOff x="3730669" y="2351634"/>
              <a:chExt cx="1682661" cy="674443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F518FC3-156B-4E37-AAA4-726FDDE348DC}"/>
                  </a:ext>
                </a:extLst>
              </p:cNvPr>
              <p:cNvSpPr txBox="1"/>
              <p:nvPr/>
            </p:nvSpPr>
            <p:spPr bwMode="auto">
              <a:xfrm>
                <a:off x="4171890" y="2351634"/>
                <a:ext cx="8002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5</a:t>
                </a:r>
                <a:r>
                  <a:rPr lang="en-GB" sz="12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 </a:t>
                </a: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cm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13B8FAC-3E49-4543-A0B1-D58FA623D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0669" y="2831550"/>
                <a:ext cx="1682661" cy="194527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126B029-C499-4C13-8B43-9D6E9110ADB3}"/>
                </a:ext>
              </a:extLst>
            </p:cNvPr>
            <p:cNvGrpSpPr/>
            <p:nvPr/>
          </p:nvGrpSpPr>
          <p:grpSpPr>
            <a:xfrm>
              <a:off x="5423056" y="1863934"/>
              <a:ext cx="1682661" cy="674443"/>
              <a:chOff x="5423056" y="2351634"/>
              <a:chExt cx="1682661" cy="67444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858F3E-4343-440A-A138-7A752A1DAA3B}"/>
                  </a:ext>
                </a:extLst>
              </p:cNvPr>
              <p:cNvSpPr txBox="1"/>
              <p:nvPr/>
            </p:nvSpPr>
            <p:spPr bwMode="auto">
              <a:xfrm>
                <a:off x="5864277" y="2351634"/>
                <a:ext cx="80021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5</a:t>
                </a:r>
                <a:r>
                  <a:rPr lang="en-GB" sz="12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 </a:t>
                </a: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cm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1ECE765-41B7-4463-A665-1977EDC93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3056" y="2831550"/>
                <a:ext cx="1682661" cy="194527"/>
              </a:xfrm>
              <a:prstGeom prst="rect">
                <a:avLst/>
              </a:prstGeom>
            </p:spPr>
          </p:pic>
        </p:grp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7B77447B-5EBC-45F2-B58A-1F09C9CC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0943" y="2598859"/>
              <a:ext cx="1702114" cy="291791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359678DE-2E75-49F9-A81E-2C4FAEB30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3603" y="2598859"/>
              <a:ext cx="1702114" cy="291791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1988820" y="4671984"/>
            <a:ext cx="8214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 Semibold"/>
              </a:rPr>
              <a:t>The plain ribbon is </a:t>
            </a:r>
            <a:r>
              <a:rPr lang="en-GB" sz="2400" u="sng" dirty="0">
                <a:latin typeface="Myriad Pro Semibold"/>
              </a:rPr>
              <a:t>3 times</a:t>
            </a:r>
            <a:r>
              <a:rPr lang="en-GB" sz="2400" dirty="0">
                <a:latin typeface="Myriad Pro Semibold"/>
              </a:rPr>
              <a:t> the length of the spotty ribbon.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AFB15C-EC28-4E77-9F98-04B17759F0FB}"/>
              </a:ext>
            </a:extLst>
          </p:cNvPr>
          <p:cNvSpPr txBox="1"/>
          <p:nvPr/>
        </p:nvSpPr>
        <p:spPr bwMode="auto">
          <a:xfrm>
            <a:off x="3335880" y="1234689"/>
            <a:ext cx="5520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Describe the length of the plain ribbon.</a:t>
            </a:r>
          </a:p>
        </p:txBody>
      </p:sp>
    </p:spTree>
    <p:extLst>
      <p:ext uri="{BB962C8B-B14F-4D97-AF65-F5344CB8AC3E}">
        <p14:creationId xmlns:p14="http://schemas.microsoft.com/office/powerpoint/2010/main" val="8110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02DC9-22AF-4B7E-AA24-5B1524293A27}"/>
              </a:ext>
            </a:extLst>
          </p:cNvPr>
          <p:cNvSpPr txBox="1"/>
          <p:nvPr/>
        </p:nvSpPr>
        <p:spPr bwMode="auto">
          <a:xfrm>
            <a:off x="3242907" y="800935"/>
            <a:ext cx="5706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Describe the length of the spotty ribbon.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36A87C8-30CD-4B3D-9981-8C3374846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83" y="1969706"/>
            <a:ext cx="1702114" cy="291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84A02-011F-44E3-9187-CF43C75F9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83" y="3871371"/>
            <a:ext cx="5067434" cy="29179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F6CB090-C42C-4021-9A14-E7304C067CC7}"/>
              </a:ext>
            </a:extLst>
          </p:cNvPr>
          <p:cNvGrpSpPr/>
          <p:nvPr/>
        </p:nvGrpSpPr>
        <p:grpSpPr>
          <a:xfrm>
            <a:off x="3562284" y="1234781"/>
            <a:ext cx="1682661" cy="674443"/>
            <a:chOff x="2038283" y="2351634"/>
            <a:chExt cx="1682661" cy="6744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353A73-C8B3-4C10-B92E-353BD7A63130}"/>
                </a:ext>
              </a:extLst>
            </p:cNvPr>
            <p:cNvSpPr txBox="1"/>
            <p:nvPr/>
          </p:nvSpPr>
          <p:spPr bwMode="auto">
            <a:xfrm>
              <a:off x="2479504" y="2351634"/>
              <a:ext cx="8002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8F294EA1-44D5-4397-B527-9D9E24B53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283" y="2831550"/>
              <a:ext cx="1682661" cy="19452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344C94-8C32-431E-9E73-04F8C0B0A28B}"/>
              </a:ext>
            </a:extLst>
          </p:cNvPr>
          <p:cNvGrpSpPr/>
          <p:nvPr/>
        </p:nvGrpSpPr>
        <p:grpSpPr>
          <a:xfrm>
            <a:off x="3572011" y="4371325"/>
            <a:ext cx="5057706" cy="593381"/>
            <a:chOff x="2048011" y="3582953"/>
            <a:chExt cx="5057706" cy="5933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C9959C-6D15-4033-A390-88F21176BBFE}"/>
                </a:ext>
              </a:extLst>
            </p:cNvPr>
            <p:cNvSpPr txBox="1"/>
            <p:nvPr/>
          </p:nvSpPr>
          <p:spPr bwMode="auto">
            <a:xfrm>
              <a:off x="4093399" y="3714669"/>
              <a:ext cx="9669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15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cm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A081FCC-9655-4ADC-A671-8E261486F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011" y="3582953"/>
              <a:ext cx="5057706" cy="19452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56A178E-4601-4EEB-941B-1FD0B4F59FEF}"/>
              </a:ext>
            </a:extLst>
          </p:cNvPr>
          <p:cNvGrpSpPr/>
          <p:nvPr/>
        </p:nvGrpSpPr>
        <p:grpSpPr>
          <a:xfrm>
            <a:off x="3557422" y="4321428"/>
            <a:ext cx="5077159" cy="721710"/>
            <a:chOff x="2033421" y="4428108"/>
            <a:chExt cx="5077159" cy="7217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9920F6-59C8-4251-BD46-BB022B48786D}"/>
                </a:ext>
              </a:extLst>
            </p:cNvPr>
            <p:cNvSpPr txBox="1"/>
            <p:nvPr/>
          </p:nvSpPr>
          <p:spPr bwMode="auto">
            <a:xfrm>
              <a:off x="4072505" y="4688153"/>
              <a:ext cx="9989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whole</a:t>
              </a:r>
            </a:p>
          </p:txBody>
        </p:sp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57078C1A-FA59-4169-B7BA-E22780D7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421" y="4428108"/>
              <a:ext cx="5077159" cy="25288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E32156-A56D-4232-AA66-2893310A01BB}"/>
              </a:ext>
            </a:extLst>
          </p:cNvPr>
          <p:cNvGrpSpPr/>
          <p:nvPr/>
        </p:nvGrpSpPr>
        <p:grpSpPr>
          <a:xfrm>
            <a:off x="5253533" y="3876531"/>
            <a:ext cx="1720429" cy="286630"/>
            <a:chOff x="3729532" y="3417082"/>
            <a:chExt cx="1720429" cy="286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CB93181-C7EA-4EC3-9D0F-20D91DC88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9532" y="3431373"/>
              <a:ext cx="29180" cy="27233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6AC608D-B3E4-4DE3-9846-8FE8EEA94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781" y="3417082"/>
              <a:ext cx="29180" cy="27233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80E3343-D2F3-4D41-89A6-959E816EEA5F}"/>
              </a:ext>
            </a:extLst>
          </p:cNvPr>
          <p:cNvGrpSpPr/>
          <p:nvPr/>
        </p:nvGrpSpPr>
        <p:grpSpPr>
          <a:xfrm>
            <a:off x="5259533" y="2430294"/>
            <a:ext cx="1672934" cy="1291396"/>
            <a:chOff x="3735533" y="2689373"/>
            <a:chExt cx="1672934" cy="1291396"/>
          </a:xfrm>
        </p:grpSpPr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B0871395-9372-4740-88B1-E91691874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533" y="3727883"/>
              <a:ext cx="1672934" cy="252886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F8910BF8-1C87-445A-ACD8-D0BA415EB063}"/>
                </a:ext>
              </a:extLst>
            </p:cNvPr>
            <p:cNvGrpSpPr/>
            <p:nvPr/>
          </p:nvGrpSpPr>
          <p:grpSpPr>
            <a:xfrm>
              <a:off x="3964084" y="2689373"/>
              <a:ext cx="1215832" cy="963670"/>
              <a:chOff x="5840413" y="2499027"/>
              <a:chExt cx="1215832" cy="963670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1003696-649E-43D9-AC68-53F436A30258}"/>
                  </a:ext>
                </a:extLst>
              </p:cNvPr>
              <p:cNvSpPr txBox="1"/>
              <p:nvPr/>
            </p:nvSpPr>
            <p:spPr bwMode="auto">
              <a:xfrm>
                <a:off x="6075657" y="2629168"/>
                <a:ext cx="9805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of the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D5E445B-A9A1-4FE1-8E91-FBDB2B9AEAD8}"/>
                  </a:ext>
                </a:extLst>
              </p:cNvPr>
              <p:cNvSpPr txBox="1"/>
              <p:nvPr/>
            </p:nvSpPr>
            <p:spPr bwMode="auto">
              <a:xfrm>
                <a:off x="6006454" y="3001032"/>
                <a:ext cx="9989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whole</a:t>
                </a:r>
              </a:p>
            </p:txBody>
          </p:sp>
          <p:graphicFrame>
            <p:nvGraphicFramePr>
              <p:cNvPr id="58" name="Object 57">
                <a:extLst>
                  <a:ext uri="{FF2B5EF4-FFF2-40B4-BE49-F238E27FC236}">
                    <a16:creationId xmlns:a16="http://schemas.microsoft.com/office/drawing/2014/main" id="{6770E9E8-899B-4706-8807-447DB7E0129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40413" y="2499027"/>
              <a:ext cx="241594" cy="704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152280" imgH="444240" progId="Equation.DSMT4">
                      <p:embed/>
                    </p:oleObj>
                  </mc:Choice>
                  <mc:Fallback>
                    <p:oleObj name="Equation" r:id="rId10" imgW="152280" imgH="444240" progId="Equation.DSMT4">
                      <p:embed/>
                      <p:pic>
                        <p:nvPicPr>
                          <p:cNvPr id="58" name="Object 57">
                            <a:extLst>
                              <a:ext uri="{FF2B5EF4-FFF2-40B4-BE49-F238E27FC236}">
                                <a16:creationId xmlns:a16="http://schemas.microsoft.com/office/drawing/2014/main" id="{6770E9E8-899B-4706-8807-447DB7E0129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840413" y="2499027"/>
                            <a:ext cx="241594" cy="70464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5B2F16-FA95-4998-8918-9419EF237750}"/>
              </a:ext>
            </a:extLst>
          </p:cNvPr>
          <p:cNvGrpSpPr/>
          <p:nvPr/>
        </p:nvGrpSpPr>
        <p:grpSpPr>
          <a:xfrm>
            <a:off x="3557421" y="2487494"/>
            <a:ext cx="1672934" cy="1234197"/>
            <a:chOff x="2033421" y="2746572"/>
            <a:chExt cx="1672934" cy="1234197"/>
          </a:xfrm>
        </p:grpSpPr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84502695-5732-4E9D-B00B-7E2232EA5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421" y="3727883"/>
              <a:ext cx="1672934" cy="252886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90D5426-8549-4FF7-8092-D82250BF3471}"/>
                </a:ext>
              </a:extLst>
            </p:cNvPr>
            <p:cNvGrpSpPr/>
            <p:nvPr/>
          </p:nvGrpSpPr>
          <p:grpSpPr>
            <a:xfrm>
              <a:off x="2237910" y="2746572"/>
              <a:ext cx="1239894" cy="906471"/>
              <a:chOff x="5816351" y="2556226"/>
              <a:chExt cx="1239894" cy="906471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FF870E3-C247-4ED2-8314-D9504AFA9355}"/>
                  </a:ext>
                </a:extLst>
              </p:cNvPr>
              <p:cNvSpPr txBox="1"/>
              <p:nvPr/>
            </p:nvSpPr>
            <p:spPr bwMode="auto">
              <a:xfrm>
                <a:off x="6075657" y="2629168"/>
                <a:ext cx="9805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of the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2C2256D-1F91-4B7A-AABD-47A205D92416}"/>
                  </a:ext>
                </a:extLst>
              </p:cNvPr>
              <p:cNvSpPr txBox="1"/>
              <p:nvPr/>
            </p:nvSpPr>
            <p:spPr bwMode="auto">
              <a:xfrm>
                <a:off x="6006454" y="3001032"/>
                <a:ext cx="9989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whole</a:t>
                </a:r>
              </a:p>
            </p:txBody>
          </p:sp>
          <p:graphicFrame>
            <p:nvGraphicFramePr>
              <p:cNvPr id="62" name="Object 61">
                <a:extLst>
                  <a:ext uri="{FF2B5EF4-FFF2-40B4-BE49-F238E27FC236}">
                    <a16:creationId xmlns:a16="http://schemas.microsoft.com/office/drawing/2014/main" id="{7E51D915-B979-4AE8-A15C-9EC916A6DE9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16351" y="2556226"/>
              <a:ext cx="241594" cy="704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52280" imgH="444240" progId="Equation.DSMT4">
                      <p:embed/>
                    </p:oleObj>
                  </mc:Choice>
                  <mc:Fallback>
                    <p:oleObj name="Equation" r:id="rId12" imgW="152280" imgH="444240" progId="Equation.DSMT4">
                      <p:embed/>
                      <p:pic>
                        <p:nvPicPr>
                          <p:cNvPr id="62" name="Object 61">
                            <a:extLst>
                              <a:ext uri="{FF2B5EF4-FFF2-40B4-BE49-F238E27FC236}">
                                <a16:creationId xmlns:a16="http://schemas.microsoft.com/office/drawing/2014/main" id="{7E51D915-B979-4AE8-A15C-9EC916A6DE9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816351" y="2556226"/>
                            <a:ext cx="241594" cy="70464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A5763494-FABD-4929-A35B-D8EE7BB588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5721668"/>
          <a:ext cx="2438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38280" imgH="736560" progId="Equation.DSMT4">
                  <p:embed/>
                </p:oleObj>
              </mc:Choice>
              <mc:Fallback>
                <p:oleObj name="Equation" r:id="rId13" imgW="2438280" imgH="73656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A5763494-FABD-4929-A35B-D8EE7BB588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76800" y="5721668"/>
                        <a:ext cx="2438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D7F7039A-3BB2-4145-A34C-EA9386625EE5}"/>
              </a:ext>
            </a:extLst>
          </p:cNvPr>
          <p:cNvGrpSpPr/>
          <p:nvPr/>
        </p:nvGrpSpPr>
        <p:grpSpPr>
          <a:xfrm>
            <a:off x="6959371" y="2430294"/>
            <a:ext cx="1672934" cy="1291396"/>
            <a:chOff x="3735533" y="2689373"/>
            <a:chExt cx="1672934" cy="1291396"/>
          </a:xfrm>
        </p:grpSpPr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E0F5AEF7-393A-41F5-8225-2D756E09F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5533" y="3727883"/>
              <a:ext cx="1672934" cy="252886"/>
            </a:xfrm>
            <a:prstGeom prst="rect">
              <a:avLst/>
            </a:prstGeom>
          </p:spPr>
        </p:pic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DF2ACEA-8A33-42E1-A750-BD89F4D682FF}"/>
                </a:ext>
              </a:extLst>
            </p:cNvPr>
            <p:cNvGrpSpPr/>
            <p:nvPr/>
          </p:nvGrpSpPr>
          <p:grpSpPr>
            <a:xfrm>
              <a:off x="3964084" y="2689373"/>
              <a:ext cx="1215832" cy="963670"/>
              <a:chOff x="5840413" y="2499027"/>
              <a:chExt cx="1215832" cy="963670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DEBDC6D4-ACBF-4D3C-8F7E-DD227D98D933}"/>
                  </a:ext>
                </a:extLst>
              </p:cNvPr>
              <p:cNvSpPr txBox="1"/>
              <p:nvPr/>
            </p:nvSpPr>
            <p:spPr bwMode="auto">
              <a:xfrm>
                <a:off x="6075657" y="2629168"/>
                <a:ext cx="9805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of the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358FCE-7269-416F-B848-B57C339CC60B}"/>
                  </a:ext>
                </a:extLst>
              </p:cNvPr>
              <p:cNvSpPr txBox="1"/>
              <p:nvPr/>
            </p:nvSpPr>
            <p:spPr bwMode="auto">
              <a:xfrm>
                <a:off x="6006454" y="3001032"/>
                <a:ext cx="9989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whole</a:t>
                </a:r>
              </a:p>
            </p:txBody>
          </p:sp>
          <p:graphicFrame>
            <p:nvGraphicFramePr>
              <p:cNvPr id="73" name="Object 72">
                <a:extLst>
                  <a:ext uri="{FF2B5EF4-FFF2-40B4-BE49-F238E27FC236}">
                    <a16:creationId xmlns:a16="http://schemas.microsoft.com/office/drawing/2014/main" id="{8AED394B-88D8-41F8-804C-0AA817477A4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840413" y="2499027"/>
              <a:ext cx="241594" cy="7046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52280" imgH="444240" progId="Equation.DSMT4">
                      <p:embed/>
                    </p:oleObj>
                  </mc:Choice>
                  <mc:Fallback>
                    <p:oleObj name="Equation" r:id="rId15" imgW="152280" imgH="444240" progId="Equation.DSMT4">
                      <p:embed/>
                      <p:pic>
                        <p:nvPicPr>
                          <p:cNvPr id="73" name="Object 72">
                            <a:extLst>
                              <a:ext uri="{FF2B5EF4-FFF2-40B4-BE49-F238E27FC236}">
                                <a16:creationId xmlns:a16="http://schemas.microsoft.com/office/drawing/2014/main" id="{8AED394B-88D8-41F8-804C-0AA817477A4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840413" y="2499027"/>
                            <a:ext cx="241594" cy="70464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01900" y="4950143"/>
          <a:ext cx="7188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88120" imgH="723600" progId="Equation.DSMT4">
                  <p:embed/>
                </p:oleObj>
              </mc:Choice>
              <mc:Fallback>
                <p:oleObj name="Equation" r:id="rId16" imgW="7188120" imgH="7236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501900" y="4950143"/>
                        <a:ext cx="7188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90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F9B41D7E-FB3C-4B33-A1CE-BA8F8A84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004" y="2174618"/>
            <a:ext cx="4057992" cy="1818081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5367C29-9B7D-48F8-9CF3-E971D06BCA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5588" y="4929188"/>
          <a:ext cx="2336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36760" imgH="736560" progId="Equation.DSMT4">
                  <p:embed/>
                </p:oleObj>
              </mc:Choice>
              <mc:Fallback>
                <p:oleObj name="Equation" r:id="rId3" imgW="2336760" imgH="7365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5367C29-9B7D-48F8-9CF3-E971D06BC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4929188"/>
                        <a:ext cx="2336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7A72113-632C-434B-87CD-98B614D55A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48843" y="5157788"/>
          <a:ext cx="231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11200" imgH="279360" progId="Equation.DSMT4">
                  <p:embed/>
                </p:oleObj>
              </mc:Choice>
              <mc:Fallback>
                <p:oleObj name="Equation" r:id="rId5" imgW="231120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7A72113-632C-434B-87CD-98B614D55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48843" y="5157788"/>
                        <a:ext cx="2311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6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004E0-00F2-4A2B-924D-CEF62F14B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73" y="4698066"/>
            <a:ext cx="1702114" cy="291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AFB15C-EC28-4E77-9F98-04B17759F0FB}"/>
              </a:ext>
            </a:extLst>
          </p:cNvPr>
          <p:cNvSpPr txBox="1"/>
          <p:nvPr/>
        </p:nvSpPr>
        <p:spPr bwMode="auto">
          <a:xfrm>
            <a:off x="3214052" y="1234689"/>
            <a:ext cx="576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Describe the length of the stripey ribbon.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5B56A-3688-4187-81B4-9F4E13B9B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15" y="3331863"/>
            <a:ext cx="3384773" cy="291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023EA7-A800-4B20-8805-6C71AE8D9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14" y="4698066"/>
            <a:ext cx="1702114" cy="2917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6900" y="5555904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 Semibold"/>
              </a:rPr>
              <a:t>The stripey ribbon is </a:t>
            </a:r>
            <a:r>
              <a:rPr lang="en-GB" sz="2400" u="sng" dirty="0">
                <a:latin typeface="Myriad Pro Semibold"/>
              </a:rPr>
              <a:t>two times</a:t>
            </a:r>
            <a:r>
              <a:rPr lang="en-GB" sz="2400" dirty="0">
                <a:latin typeface="Myriad Pro Semibold"/>
              </a:rPr>
              <a:t> the length of the plain ribbon.</a:t>
            </a:r>
          </a:p>
        </p:txBody>
      </p:sp>
    </p:spTree>
    <p:extLst>
      <p:ext uri="{BB962C8B-B14F-4D97-AF65-F5344CB8AC3E}">
        <p14:creationId xmlns:p14="http://schemas.microsoft.com/office/powerpoint/2010/main" val="25215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8C1714-4A8B-45C0-B81E-44D4FDF68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15" y="3331863"/>
            <a:ext cx="3384773" cy="291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FAAB48-24F6-4532-AE57-4D630D5E8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614" y="4698066"/>
            <a:ext cx="1702114" cy="291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D640D-71F9-49A8-9DB1-FF543E617430}"/>
              </a:ext>
            </a:extLst>
          </p:cNvPr>
          <p:cNvSpPr txBox="1"/>
          <p:nvPr/>
        </p:nvSpPr>
        <p:spPr bwMode="auto">
          <a:xfrm>
            <a:off x="3335880" y="1234689"/>
            <a:ext cx="55202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Describe the length of the plain ribbon.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D5FE59-445C-4980-9EEF-FBCC7B465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10" y="3351315"/>
            <a:ext cx="29180" cy="272339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5113205C-CA24-47D2-9513-1A84783D211A}"/>
              </a:ext>
            </a:extLst>
          </p:cNvPr>
          <p:cNvGrpSpPr/>
          <p:nvPr/>
        </p:nvGrpSpPr>
        <p:grpSpPr>
          <a:xfrm>
            <a:off x="4403616" y="3781531"/>
            <a:ext cx="3404225" cy="756077"/>
            <a:chOff x="2879615" y="3347776"/>
            <a:chExt cx="3404225" cy="75607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A24D30-5306-4F83-B38F-7006E72FCAB2}"/>
                </a:ext>
              </a:extLst>
            </p:cNvPr>
            <p:cNvSpPr txBox="1"/>
            <p:nvPr/>
          </p:nvSpPr>
          <p:spPr bwMode="auto">
            <a:xfrm>
              <a:off x="4082232" y="3642188"/>
              <a:ext cx="9989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whole</a:t>
              </a:r>
            </a:p>
          </p:txBody>
        </p:sp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10C75B64-2A04-4C2C-A9F4-50A884178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615" y="3347776"/>
              <a:ext cx="3404225" cy="252886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3FF8C9-BA0E-4B1A-B1C2-432C17EB267D}"/>
              </a:ext>
            </a:extLst>
          </p:cNvPr>
          <p:cNvGrpSpPr/>
          <p:nvPr/>
        </p:nvGrpSpPr>
        <p:grpSpPr>
          <a:xfrm>
            <a:off x="6115453" y="1911782"/>
            <a:ext cx="1672934" cy="1301148"/>
            <a:chOff x="4591453" y="1911782"/>
            <a:chExt cx="1672934" cy="130114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81B639-33E3-4529-9154-B3F2EA355AB7}"/>
                </a:ext>
              </a:extLst>
            </p:cNvPr>
            <p:cNvSpPr txBox="1"/>
            <p:nvPr/>
          </p:nvSpPr>
          <p:spPr bwMode="auto">
            <a:xfrm>
              <a:off x="4986045" y="2423539"/>
              <a:ext cx="9989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whole</a:t>
              </a: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7A002E4B-5CBE-43B1-9445-57617A9FA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453" y="2960044"/>
              <a:ext cx="1672934" cy="25288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64431DD-FFE5-443E-9394-AA955CBEA05A}"/>
                </a:ext>
              </a:extLst>
            </p:cNvPr>
            <p:cNvSpPr txBox="1"/>
            <p:nvPr/>
          </p:nvSpPr>
          <p:spPr bwMode="auto">
            <a:xfrm>
              <a:off x="5055248" y="2051675"/>
              <a:ext cx="980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of the</a:t>
              </a:r>
            </a:p>
          </p:txBody>
        </p:sp>
        <p:graphicFrame>
          <p:nvGraphicFramePr>
            <p:cNvPr id="39" name="Object 38">
              <a:extLst>
                <a:ext uri="{FF2B5EF4-FFF2-40B4-BE49-F238E27FC236}">
                  <a16:creationId xmlns:a16="http://schemas.microsoft.com/office/drawing/2014/main" id="{F029DC82-F6E2-4BC6-AF6D-6F094AE306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19064" y="1911782"/>
            <a:ext cx="262159" cy="706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4880" imgH="444240" progId="Equation.DSMT4">
                    <p:embed/>
                  </p:oleObj>
                </mc:Choice>
                <mc:Fallback>
                  <p:oleObj name="Equation" r:id="rId8" imgW="164880" imgH="444240" progId="Equation.DSMT4">
                    <p:embed/>
                    <p:pic>
                      <p:nvPicPr>
                        <p:cNvPr id="39" name="Object 38">
                          <a:extLst>
                            <a:ext uri="{FF2B5EF4-FFF2-40B4-BE49-F238E27FC236}">
                              <a16:creationId xmlns:a16="http://schemas.microsoft.com/office/drawing/2014/main" id="{F029DC82-F6E2-4BC6-AF6D-6F094AE3066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819064" y="1911782"/>
                          <a:ext cx="262159" cy="7063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3DD9C0-971D-4FD9-BF51-59844E0E2721}"/>
              </a:ext>
            </a:extLst>
          </p:cNvPr>
          <p:cNvGrpSpPr/>
          <p:nvPr/>
        </p:nvGrpSpPr>
        <p:grpSpPr>
          <a:xfrm>
            <a:off x="4403614" y="1911350"/>
            <a:ext cx="1672934" cy="1301580"/>
            <a:chOff x="2879614" y="1911350"/>
            <a:chExt cx="1672934" cy="130158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4B6CEB-B2FC-484A-91EB-8A089BFC9B15}"/>
                </a:ext>
              </a:extLst>
            </p:cNvPr>
            <p:cNvSpPr txBox="1"/>
            <p:nvPr/>
          </p:nvSpPr>
          <p:spPr bwMode="auto">
            <a:xfrm>
              <a:off x="3274206" y="2423539"/>
              <a:ext cx="9989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whole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BBBAFF9B-119B-4B23-A347-05057DAFA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614" y="2960044"/>
              <a:ext cx="1672934" cy="252886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F5D8CA-FD59-4B38-8F12-18C9E8D889CB}"/>
                </a:ext>
              </a:extLst>
            </p:cNvPr>
            <p:cNvSpPr txBox="1"/>
            <p:nvPr/>
          </p:nvSpPr>
          <p:spPr bwMode="auto">
            <a:xfrm>
              <a:off x="3343409" y="2051675"/>
              <a:ext cx="980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of the</a:t>
              </a:r>
            </a:p>
          </p:txBody>
        </p:sp>
        <p:graphicFrame>
          <p:nvGraphicFramePr>
            <p:cNvPr id="40" name="Object 39">
              <a:extLst>
                <a:ext uri="{FF2B5EF4-FFF2-40B4-BE49-F238E27FC236}">
                  <a16:creationId xmlns:a16="http://schemas.microsoft.com/office/drawing/2014/main" id="{9CD92D2E-7184-44A2-9EAA-446EC8C0898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98800" y="1911350"/>
            <a:ext cx="280988" cy="706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77480" imgH="444240" progId="Equation.DSMT4">
                    <p:embed/>
                  </p:oleObj>
                </mc:Choice>
                <mc:Fallback>
                  <p:oleObj name="Equation" r:id="rId10" imgW="177480" imgH="44424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9CD92D2E-7184-44A2-9EAA-446EC8C0898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098800" y="1911350"/>
                          <a:ext cx="280988" cy="706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546350" y="5467350"/>
          <a:ext cx="7099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099200" imgH="723600" progId="Equation.DSMT4">
                  <p:embed/>
                </p:oleObj>
              </mc:Choice>
              <mc:Fallback>
                <p:oleObj name="Equation" r:id="rId12" imgW="7099200" imgH="7236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46350" y="5467350"/>
                        <a:ext cx="70993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743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7825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division to solve comparison and change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2.17 Structures: using measures and comparison to understand scaling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4628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2:4-2:6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021FE-06E0-415D-AD46-5A8A9A9C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DFDB7E9-D3F3-46F6-BD3A-345C836C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4008" y="1032233"/>
            <a:ext cx="3395663" cy="477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21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2E5F833-607D-4C04-80F1-F814A9AF35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9200" y="955675"/>
          <a:ext cx="7213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13320" imgH="444240" progId="Equation.DSMT4">
                  <p:embed/>
                </p:oleObj>
              </mc:Choice>
              <mc:Fallback>
                <p:oleObj name="Equation" r:id="rId2" imgW="7213320" imgH="444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2E5F833-607D-4C04-80F1-F814A9AF3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89200" y="955675"/>
                        <a:ext cx="7213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8946D57-DDF0-440C-8BBC-E2E64E101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416025"/>
              </p:ext>
            </p:extLst>
          </p:nvPr>
        </p:nvGraphicFramePr>
        <p:xfrm>
          <a:off x="4298950" y="1525588"/>
          <a:ext cx="3594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93880" imgH="342720" progId="Equation.DSMT4">
                  <p:embed/>
                </p:oleObj>
              </mc:Choice>
              <mc:Fallback>
                <p:oleObj name="Equation" r:id="rId4" imgW="3593880" imgH="3427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8946D57-DDF0-440C-8BBC-E2E64E101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8950" y="1525588"/>
                        <a:ext cx="3594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46AAD156-EFF0-4364-B4E7-CB046D29EA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4749" y="1992887"/>
            <a:ext cx="2326334" cy="441270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BEA07FA-2489-4222-A2D9-80956A718F5C}"/>
              </a:ext>
            </a:extLst>
          </p:cNvPr>
          <p:cNvGrpSpPr/>
          <p:nvPr/>
        </p:nvGrpSpPr>
        <p:grpSpPr>
          <a:xfrm>
            <a:off x="6569077" y="4096842"/>
            <a:ext cx="2512495" cy="461665"/>
            <a:chOff x="5045076" y="4096841"/>
            <a:chExt cx="2512495" cy="4616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281AF8-55B2-4631-A4A5-CB386527F76E}"/>
                </a:ext>
              </a:extLst>
            </p:cNvPr>
            <p:cNvSpPr/>
            <p:nvPr/>
          </p:nvSpPr>
          <p:spPr bwMode="auto">
            <a:xfrm>
              <a:off x="6722417" y="4096841"/>
              <a:ext cx="835154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B30B3056-CC15-41D1-BD6D-D2540CBBA0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5076" y="4187973"/>
            <a:ext cx="1600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600200" imgH="279360" progId="Equation.DSMT4">
                    <p:embed/>
                  </p:oleObj>
                </mc:Choice>
                <mc:Fallback>
                  <p:oleObj name="Equation" r:id="rId7" imgW="1600200" imgH="27936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B30B3056-CC15-41D1-BD6D-D2540CBBA09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45076" y="4187973"/>
                          <a:ext cx="16002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3B09BBE-D887-47BE-A3B4-A26A7C4D873D}"/>
              </a:ext>
            </a:extLst>
          </p:cNvPr>
          <p:cNvGrpSpPr/>
          <p:nvPr/>
        </p:nvGrpSpPr>
        <p:grpSpPr>
          <a:xfrm>
            <a:off x="6569077" y="3239591"/>
            <a:ext cx="2512495" cy="480328"/>
            <a:chOff x="5045076" y="3239591"/>
            <a:chExt cx="2512495" cy="4803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968DFEC-8DC4-4A12-8FC5-067D73F9315B}"/>
                </a:ext>
              </a:extLst>
            </p:cNvPr>
            <p:cNvSpPr/>
            <p:nvPr/>
          </p:nvSpPr>
          <p:spPr bwMode="auto">
            <a:xfrm>
              <a:off x="6722417" y="3239591"/>
              <a:ext cx="835154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CE5391AB-2528-4D31-8AAD-9469FA57E8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5076" y="3275419"/>
            <a:ext cx="14859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485720" imgH="444240" progId="Equation.DSMT4">
                    <p:embed/>
                  </p:oleObj>
                </mc:Choice>
                <mc:Fallback>
                  <p:oleObj name="Equation" r:id="rId9" imgW="1485720" imgH="444240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CE5391AB-2528-4D31-8AAD-9469FA57E81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045076" y="3275419"/>
                          <a:ext cx="14859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E362360-DB70-467C-9265-C81CC0E8D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48166" y="3337073"/>
          <a:ext cx="635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680" imgH="266400" progId="Equation.DSMT4">
                  <p:embed/>
                </p:oleObj>
              </mc:Choice>
              <mc:Fallback>
                <p:oleObj name="Equation" r:id="rId11" imgW="634680" imgH="2664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E362360-DB70-467C-9265-C81CC0E8D8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48166" y="3337073"/>
                        <a:ext cx="635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F6E5B32-ECB3-47A5-8468-EB2E57CDC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48166" y="4187973"/>
          <a:ext cx="635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680" imgH="266400" progId="Equation.DSMT4">
                  <p:embed/>
                </p:oleObj>
              </mc:Choice>
              <mc:Fallback>
                <p:oleObj name="Equation" r:id="rId13" imgW="634680" imgH="2664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F6E5B32-ECB3-47A5-8468-EB2E57CDC4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348166" y="4187973"/>
                        <a:ext cx="635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58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98A83-FC0A-4D03-8D2E-D2B7E77A3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88" y="2960241"/>
            <a:ext cx="3588692" cy="2619095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F421EE58-3453-4D42-963D-65407599A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26" y="2093788"/>
            <a:ext cx="1018120" cy="1072989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94871B24-2B96-4102-A4FD-D46B9357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26" y="4432325"/>
            <a:ext cx="1018120" cy="1072989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BB23A2F1-AF95-4763-8D9E-A2CC4068F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26" y="5211831"/>
            <a:ext cx="1018120" cy="1072989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C7CDEA74-BD91-482C-A1CA-85C467611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655" y="2860158"/>
            <a:ext cx="938865" cy="1072989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06AB33BD-5CE3-43F9-BA31-0F48582F9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830" y="3616304"/>
            <a:ext cx="938865" cy="1072989"/>
          </a:xfrm>
          <a:prstGeom prst="rect">
            <a:avLst/>
          </a:prstGeom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44EA4252-8AAC-4E73-80A3-822DEDBA4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85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773E60-4D1B-452D-9977-39F462C6C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7828" y="925207"/>
            <a:ext cx="4993057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4EFBF96-7817-4FF1-8769-A1E325B29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84" y="5859131"/>
            <a:ext cx="2147281" cy="673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B156825-DB5F-4D99-A521-9D9E26D5C2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2150" y="1640521"/>
          <a:ext cx="572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27600" imgH="291960" progId="Equation.DSMT4">
                  <p:embed/>
                </p:oleObj>
              </mc:Choice>
              <mc:Fallback>
                <p:oleObj name="Equation" r:id="rId3" imgW="572760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B156825-DB5F-4D99-A521-9D9E26D5C2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2150" y="1640521"/>
                        <a:ext cx="5727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C44885A-5779-46D2-9947-E53A5D728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6650" y="2276685"/>
          <a:ext cx="4838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38400" imgH="291960" progId="Equation.DSMT4">
                  <p:embed/>
                </p:oleObj>
              </mc:Choice>
              <mc:Fallback>
                <p:oleObj name="Equation" r:id="rId5" imgW="4838400" imgH="291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C44885A-5779-46D2-9947-E53A5D728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6650" y="2276685"/>
                        <a:ext cx="4838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9B9C443-CED7-45C0-8580-D96D559F75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984250"/>
          <a:ext cx="5029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29200" imgH="444240" progId="Equation.DSMT4">
                  <p:embed/>
                </p:oleObj>
              </mc:Choice>
              <mc:Fallback>
                <p:oleObj name="Equation" r:id="rId7" imgW="502920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9B9C443-CED7-45C0-8580-D96D559F7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1400" y="984250"/>
                        <a:ext cx="5029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picture containing device&#10;&#10;Description automatically generated">
            <a:extLst>
              <a:ext uri="{FF2B5EF4-FFF2-40B4-BE49-F238E27FC236}">
                <a16:creationId xmlns:a16="http://schemas.microsoft.com/office/drawing/2014/main" id="{95C34AFE-4AD5-4B37-B45C-713A4A6D4BC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3154" y="3215048"/>
            <a:ext cx="2476593" cy="679735"/>
          </a:xfrm>
          <a:prstGeom prst="rect">
            <a:avLst/>
          </a:prstGeom>
        </p:spPr>
      </p:pic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9EB4BB01-7742-4CDF-BBCB-9CD0ADB27AD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03620" y="4577046"/>
            <a:ext cx="406126" cy="40679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33F9BF3-A18C-4C08-A2F6-FA4C5E0A1F68}"/>
              </a:ext>
            </a:extLst>
          </p:cNvPr>
          <p:cNvSpPr/>
          <p:nvPr/>
        </p:nvSpPr>
        <p:spPr bwMode="auto">
          <a:xfrm>
            <a:off x="4838700" y="5716980"/>
            <a:ext cx="2269135" cy="264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7" name="Picture 16" descr="A picture containing clipart&#10;&#10;Description automatically generated">
            <a:extLst>
              <a:ext uri="{FF2B5EF4-FFF2-40B4-BE49-F238E27FC236}">
                <a16:creationId xmlns:a16="http://schemas.microsoft.com/office/drawing/2014/main" id="{81B42476-048A-4F52-A19B-EB1EB589E1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22" y="5503750"/>
            <a:ext cx="620991" cy="426463"/>
          </a:xfrm>
          <a:prstGeom prst="rect">
            <a:avLst/>
          </a:prstGeom>
        </p:spPr>
      </p:pic>
      <p:pic>
        <p:nvPicPr>
          <p:cNvPr id="15" name="Picture 14" descr="A picture containing device&#10;&#10;Description automatically generated">
            <a:extLst>
              <a:ext uri="{FF2B5EF4-FFF2-40B4-BE49-F238E27FC236}">
                <a16:creationId xmlns:a16="http://schemas.microsoft.com/office/drawing/2014/main" id="{3454F5FF-18D1-4979-91AC-75658F341FE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045" y="5675708"/>
            <a:ext cx="220661" cy="402434"/>
          </a:xfrm>
          <a:prstGeom prst="rect">
            <a:avLst/>
          </a:prstGeom>
        </p:spPr>
      </p:pic>
      <p:pic>
        <p:nvPicPr>
          <p:cNvPr id="12" name="Picture 11" descr="A picture containing device&#10;&#10;Description automatically generated">
            <a:extLst>
              <a:ext uri="{FF2B5EF4-FFF2-40B4-BE49-F238E27FC236}">
                <a16:creationId xmlns:a16="http://schemas.microsoft.com/office/drawing/2014/main" id="{F234ECA6-7396-489A-890F-005FC95D6D2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2045" y="5688408"/>
            <a:ext cx="236174" cy="402434"/>
          </a:xfrm>
          <a:prstGeom prst="rect">
            <a:avLst/>
          </a:prstGeom>
        </p:spPr>
      </p:pic>
      <p:pic>
        <p:nvPicPr>
          <p:cNvPr id="19" name="Picture 18" descr="A picture containing pool ball&#10;&#10;Description automatically generated">
            <a:extLst>
              <a:ext uri="{FF2B5EF4-FFF2-40B4-BE49-F238E27FC236}">
                <a16:creationId xmlns:a16="http://schemas.microsoft.com/office/drawing/2014/main" id="{A7DE3D81-8D29-4DE4-ACFD-0E0134647C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79" y="3413314"/>
            <a:ext cx="3396744" cy="275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3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93 -4.81481E-6 L 0.23619 -4.81481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3.7037E-6 L 0.23646 0.001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313 2.22222E-6 L 0.25313 2.22222E-6 " pathEditMode="relative" rAng="0" ptsTypes="AA">
                                      <p:cBhvr>
                                        <p:cTn id="14" dur="2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8" name="Picture 7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32833DF-8B85-4AF2-B2CC-C43276F4A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08" y="2562423"/>
            <a:ext cx="1886913" cy="1886913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9A437689-929D-4A38-86A2-75CE748C3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07" y="2552695"/>
            <a:ext cx="1896640" cy="1896640"/>
          </a:xfrm>
          <a:prstGeom prst="rect">
            <a:avLst/>
          </a:prstGeom>
        </p:spPr>
      </p:pic>
      <p:pic>
        <p:nvPicPr>
          <p:cNvPr id="16" name="Picture 15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id="{8CBA2578-5E57-4EA4-B59B-ED7935D48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8" y="2528632"/>
            <a:ext cx="2538579" cy="2061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01" y="2206801"/>
            <a:ext cx="2373233" cy="25385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2DC04B-53D5-40F8-9D79-4BAF4108E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37" y="2205431"/>
            <a:ext cx="2081442" cy="2538579"/>
          </a:xfrm>
          <a:prstGeom prst="rect">
            <a:avLst/>
          </a:prstGeom>
        </p:spPr>
      </p:pic>
      <p:pic>
        <p:nvPicPr>
          <p:cNvPr id="21" name="Picture 20" descr="A picture containing animal&#10;&#10;Description automatically generated">
            <a:extLst>
              <a:ext uri="{FF2B5EF4-FFF2-40B4-BE49-F238E27FC236}">
                <a16:creationId xmlns:a16="http://schemas.microsoft.com/office/drawing/2014/main" id="{DA754B98-272F-4FCF-9225-CCB13BCA29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9" y="2528631"/>
            <a:ext cx="2567759" cy="7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42604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42847 0.00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44983 0.00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584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compare and describe measurements by using their knowledge of multiplication and division (mass/capacity/time) (I)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2.17 Structures: using measures and comparison to understand scaling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78895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021FE-06E0-415D-AD46-5A8A9A9C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DFDB7E9-D3F3-46F6-BD3A-345C836C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4008" y="1032233"/>
            <a:ext cx="3395663" cy="477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6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90C55DC-5ABF-4C19-B228-692244C01723}"/>
              </a:ext>
            </a:extLst>
          </p:cNvPr>
          <p:cNvSpPr txBox="1"/>
          <p:nvPr/>
        </p:nvSpPr>
        <p:spPr bwMode="auto">
          <a:xfrm>
            <a:off x="6478659" y="5611055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7A5DE-76D0-4BA3-8976-49183DE13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41" y="1082855"/>
            <a:ext cx="8014521" cy="407534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E02361C-FDCF-4937-90D1-051144CDB5DD}"/>
              </a:ext>
            </a:extLst>
          </p:cNvPr>
          <p:cNvGrpSpPr/>
          <p:nvPr/>
        </p:nvGrpSpPr>
        <p:grpSpPr>
          <a:xfrm>
            <a:off x="7614446" y="3749652"/>
            <a:ext cx="1024569" cy="506777"/>
            <a:chOff x="6105685" y="3747111"/>
            <a:chExt cx="1024569" cy="5067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468DC1-3BE5-48F6-95FA-8E9C1E96D7F4}"/>
                </a:ext>
              </a:extLst>
            </p:cNvPr>
            <p:cNvSpPr/>
            <p:nvPr/>
          </p:nvSpPr>
          <p:spPr bwMode="auto">
            <a:xfrm>
              <a:off x="6286500" y="3787140"/>
              <a:ext cx="662940" cy="42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1F31FB6-DC88-4189-9A40-B1944D527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05685" y="3747111"/>
              <a:ext cx="1024569" cy="50677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AFEBF2-ACE5-4F6F-A61E-C0B62BD054CB}"/>
              </a:ext>
            </a:extLst>
          </p:cNvPr>
          <p:cNvGrpSpPr/>
          <p:nvPr/>
        </p:nvGrpSpPr>
        <p:grpSpPr>
          <a:xfrm>
            <a:off x="4430866" y="5611054"/>
            <a:ext cx="3330271" cy="461666"/>
            <a:chOff x="2582675" y="5611054"/>
            <a:chExt cx="3330271" cy="4616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C66B51-BAAC-4CE1-88D8-B6AC052B8DDA}"/>
                </a:ext>
              </a:extLst>
            </p:cNvPr>
            <p:cNvSpPr txBox="1"/>
            <p:nvPr/>
          </p:nvSpPr>
          <p:spPr bwMode="auto">
            <a:xfrm>
              <a:off x="2582675" y="5611054"/>
              <a:ext cx="33302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25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kg  </a:t>
              </a: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×  4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  =           kg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F78ABD-9671-44D9-AB13-3ABC11CE5E59}"/>
                </a:ext>
              </a:extLst>
            </p:cNvPr>
            <p:cNvSpPr/>
            <p:nvPr/>
          </p:nvSpPr>
          <p:spPr bwMode="auto">
            <a:xfrm>
              <a:off x="4624688" y="5611055"/>
              <a:ext cx="695567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6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84041-3E4B-4792-BEA3-E9D24234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88741" y="1082856"/>
            <a:ext cx="8014521" cy="40753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CAB539A-8398-4E4F-A5A4-37A91A742DDA}"/>
              </a:ext>
            </a:extLst>
          </p:cNvPr>
          <p:cNvGrpSpPr/>
          <p:nvPr/>
        </p:nvGrpSpPr>
        <p:grpSpPr>
          <a:xfrm>
            <a:off x="4474947" y="5939239"/>
            <a:ext cx="3174780" cy="477054"/>
            <a:chOff x="2582675" y="5601095"/>
            <a:chExt cx="3174780" cy="4770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9FAD63-03B5-4CB6-81BB-DD5E0E71B147}"/>
                </a:ext>
              </a:extLst>
            </p:cNvPr>
            <p:cNvSpPr txBox="1"/>
            <p:nvPr/>
          </p:nvSpPr>
          <p:spPr bwMode="auto">
            <a:xfrm>
              <a:off x="2582675" y="5601095"/>
              <a:ext cx="317478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100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kg </a:t>
              </a:r>
              <a:r>
                <a:rPr lang="en-GB" sz="1200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÷ </a:t>
              </a:r>
              <a:r>
                <a:rPr lang="en-GB" sz="1200" b="1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b="1" dirty="0">
                  <a:latin typeface="Myriad Pro Semibold" charset="0"/>
                  <a:ea typeface="Myriad Pro Semibold" charset="0"/>
                  <a:cs typeface="Myriad Pro Semibold" charset="0"/>
                </a:rPr>
                <a:t> </a:t>
              </a:r>
              <a:r>
                <a:rPr lang="en-GB" sz="2400" b="1" dirty="0">
                  <a:latin typeface="Myriad Pro" panose="020B0503030403020204" pitchFamily="34" charset="0"/>
                  <a:ea typeface="Myriad Pro Semibold" charset="0"/>
                  <a:cs typeface="Myriad Pro Semibold" charset="0"/>
                </a:rPr>
                <a:t>4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  =        kg</a:t>
              </a:r>
              <a:endParaRPr lang="en-GB" sz="2400" dirty="0">
                <a:solidFill>
                  <a:srgbClr val="C00000"/>
                </a:solidFill>
                <a:latin typeface="Myriad Pro Semibold" charset="0"/>
                <a:ea typeface="Myriad Pro Semibold" charset="0"/>
                <a:cs typeface="Myriad Pro Semibold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78F41FC-3B15-463B-9FF8-60453C897298}"/>
                </a:ext>
              </a:extLst>
            </p:cNvPr>
            <p:cNvSpPr/>
            <p:nvPr/>
          </p:nvSpPr>
          <p:spPr bwMode="auto">
            <a:xfrm>
              <a:off x="4738988" y="5611055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FA7367-46A9-4AAA-9A42-091491FC3184}"/>
              </a:ext>
            </a:extLst>
          </p:cNvPr>
          <p:cNvSpPr txBox="1"/>
          <p:nvPr/>
        </p:nvSpPr>
        <p:spPr bwMode="auto">
          <a:xfrm>
            <a:off x="6602614" y="594919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4DEE9B-2A07-45DA-901B-A0077ABA017C}"/>
              </a:ext>
            </a:extLst>
          </p:cNvPr>
          <p:cNvGrpSpPr/>
          <p:nvPr/>
        </p:nvGrpSpPr>
        <p:grpSpPr>
          <a:xfrm>
            <a:off x="3651250" y="3703932"/>
            <a:ext cx="923926" cy="506777"/>
            <a:chOff x="2127250" y="3747111"/>
            <a:chExt cx="923926" cy="50677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9E9B5E-93C6-4148-887C-ADCAF70E211D}"/>
                </a:ext>
              </a:extLst>
            </p:cNvPr>
            <p:cNvSpPr/>
            <p:nvPr/>
          </p:nvSpPr>
          <p:spPr bwMode="auto">
            <a:xfrm>
              <a:off x="2257743" y="3787139"/>
              <a:ext cx="662940" cy="426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995E7B4-9DE5-458A-BC5B-1282A4885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7250" y="3747111"/>
              <a:ext cx="923926" cy="50677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D35204A-7F3D-4FFF-B685-16CFB0E20C39}"/>
              </a:ext>
            </a:extLst>
          </p:cNvPr>
          <p:cNvSpPr txBox="1"/>
          <p:nvPr/>
        </p:nvSpPr>
        <p:spPr bwMode="auto">
          <a:xfrm>
            <a:off x="6588323" y="533540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C78795-8C3E-4BE4-9A3E-50E5C337EA14}"/>
              </a:ext>
            </a:extLst>
          </p:cNvPr>
          <p:cNvSpPr/>
          <p:nvPr/>
        </p:nvSpPr>
        <p:spPr bwMode="auto">
          <a:xfrm>
            <a:off x="6616969" y="5345359"/>
            <a:ext cx="4608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1C56B8-7385-414B-8194-397430C5D731}"/>
              </a:ext>
            </a:extLst>
          </p:cNvPr>
          <p:cNvSpPr/>
          <p:nvPr/>
        </p:nvSpPr>
        <p:spPr>
          <a:xfrm>
            <a:off x="7082533" y="5334969"/>
            <a:ext cx="511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kg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C88F160-6239-4F01-A2CB-F5C128CDD4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1525" y="5200650"/>
          <a:ext cx="2108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08160" imgH="749160" progId="Equation.DSMT4">
                  <p:embed/>
                </p:oleObj>
              </mc:Choice>
              <mc:Fallback>
                <p:oleObj name="Equation" r:id="rId5" imgW="2108160" imgH="7491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88F160-6239-4F01-A2CB-F5C128CDD4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1525" y="5200650"/>
                        <a:ext cx="21082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1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0677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compare and describe measurements by using their knowledge of multiplication and division (mass/capacity/time) (II)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0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2.17 Structures: using measures and comparison to understand scaling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033373"/>
              </p:ext>
            </p:extLst>
          </p:nvPr>
        </p:nvGraphicFramePr>
        <p:xfrm>
          <a:off x="4514850" y="4258491"/>
          <a:ext cx="688657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3:2 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(1:2-1:3; 2:2-2:3)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021FE-06E0-415D-AD46-5A8A9A9C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DFDB7E9-D3F3-46F6-BD3A-345C836C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4008" y="1032233"/>
            <a:ext cx="3395663" cy="477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6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B4E95570-C8C0-42E8-803E-A6F631648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09" y="1215414"/>
            <a:ext cx="4090058" cy="5057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E0F35-CAAF-4968-B555-F8BF060DB5AD}"/>
              </a:ext>
            </a:extLst>
          </p:cNvPr>
          <p:cNvSpPr txBox="1"/>
          <p:nvPr/>
        </p:nvSpPr>
        <p:spPr bwMode="auto">
          <a:xfrm>
            <a:off x="6659348" y="3056235"/>
            <a:ext cx="2874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450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F4504-4A62-4A38-AB9C-CA6E02049CA6}"/>
              </a:ext>
            </a:extLst>
          </p:cNvPr>
          <p:cNvSpPr txBox="1"/>
          <p:nvPr/>
        </p:nvSpPr>
        <p:spPr bwMode="auto">
          <a:xfrm>
            <a:off x="6659347" y="3970635"/>
            <a:ext cx="2874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÷ </a:t>
            </a: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5A80712-DCAF-46F4-89B4-CAB8A069E0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0394" y="4719331"/>
          <a:ext cx="2781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749160" progId="Equation.DSMT4">
                  <p:embed/>
                </p:oleObj>
              </mc:Choice>
              <mc:Fallback>
                <p:oleObj name="Equation" r:id="rId4" imgW="2781000" imgH="7491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5A80712-DCAF-46F4-89B4-CAB8A069E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0394" y="4719331"/>
                        <a:ext cx="2781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6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C954A67-F447-4135-A52B-498F6AAC5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4"/>
          <a:stretch/>
        </p:blipFill>
        <p:spPr>
          <a:xfrm>
            <a:off x="2108192" y="2633721"/>
            <a:ext cx="7975614" cy="26812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513CC-3221-4D25-99C7-556E605CA32B}"/>
              </a:ext>
            </a:extLst>
          </p:cNvPr>
          <p:cNvSpPr txBox="1"/>
          <p:nvPr/>
        </p:nvSpPr>
        <p:spPr bwMode="auto">
          <a:xfrm>
            <a:off x="3705731" y="1234689"/>
            <a:ext cx="4780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much does the sugar weigh?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DE1F6-F13F-4986-802F-1DA394BF66EE}"/>
              </a:ext>
            </a:extLst>
          </p:cNvPr>
          <p:cNvSpPr txBox="1"/>
          <p:nvPr/>
        </p:nvSpPr>
        <p:spPr bwMode="auto">
          <a:xfrm>
            <a:off x="3218580" y="4498589"/>
            <a:ext cx="907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175D9-EF5F-4994-B2F8-3A2FB834ECFA}"/>
              </a:ext>
            </a:extLst>
          </p:cNvPr>
          <p:cNvSpPr txBox="1"/>
          <p:nvPr/>
        </p:nvSpPr>
        <p:spPr bwMode="auto">
          <a:xfrm>
            <a:off x="8227090" y="4498589"/>
            <a:ext cx="545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214EB-1C08-4B8D-BC96-7AC6FEAF1F0F}"/>
              </a:ext>
            </a:extLst>
          </p:cNvPr>
          <p:cNvSpPr txBox="1"/>
          <p:nvPr/>
        </p:nvSpPr>
        <p:spPr bwMode="auto">
          <a:xfrm>
            <a:off x="7962596" y="4498589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35774-1C31-43A3-B489-31ED1A7D11B5}"/>
              </a:ext>
            </a:extLst>
          </p:cNvPr>
          <p:cNvSpPr txBox="1"/>
          <p:nvPr/>
        </p:nvSpPr>
        <p:spPr bwMode="auto">
          <a:xfrm>
            <a:off x="5597296" y="4559549"/>
            <a:ext cx="96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2 =</a:t>
            </a:r>
          </a:p>
        </p:txBody>
      </p:sp>
    </p:spTree>
    <p:extLst>
      <p:ext uri="{BB962C8B-B14F-4D97-AF65-F5344CB8AC3E}">
        <p14:creationId xmlns:p14="http://schemas.microsoft.com/office/powerpoint/2010/main" val="744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8605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describe the changes in measurements using their knowledge of multiplication and division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2.17 Structures: using measures and comparison to understand scaling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09263"/>
              </p:ext>
            </p:extLst>
          </p:nvPr>
        </p:nvGraphicFramePr>
        <p:xfrm>
          <a:off x="4514850" y="4258491"/>
          <a:ext cx="688657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169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594610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3:2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(1:4-1:6 and 2:4-2:5)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021FE-06E0-415D-AD46-5A8A9A9C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DFDB7E9-D3F3-46F6-BD3A-345C836C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4008" y="1032233"/>
            <a:ext cx="3395663" cy="477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29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E68D98B6-0139-441E-8DE5-8578D1D55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0" y="3592005"/>
            <a:ext cx="661392" cy="671119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43FCE2F9-EEAF-49A7-9207-B2C5CA4BC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0" y="2945817"/>
            <a:ext cx="661392" cy="671119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688FB1EF-EE46-4BA3-8868-E4EECE36E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0" y="2299630"/>
            <a:ext cx="661392" cy="671119"/>
          </a:xfrm>
          <a:prstGeom prst="rect">
            <a:avLst/>
          </a:prstGeom>
        </p:spPr>
      </p:pic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71321569-DCF6-4479-A130-3DCA389CD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90" y="1653443"/>
            <a:ext cx="661392" cy="671119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extLst>
              <a:ext uri="{FF2B5EF4-FFF2-40B4-BE49-F238E27FC236}">
                <a16:creationId xmlns:a16="http://schemas.microsoft.com/office/drawing/2014/main" id="{DA064E1C-D08E-42CC-B056-D8FE8EF41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13" y="1653443"/>
            <a:ext cx="661392" cy="671119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50C04474-3800-4F53-A0C6-883B66659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13" y="2299630"/>
            <a:ext cx="661392" cy="671119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4998F6B6-66AD-4466-942C-C957F0453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13" y="2945817"/>
            <a:ext cx="661392" cy="671119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6CCA1C69-3F23-4F3B-96F7-86DCD2E8D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13" y="3592005"/>
            <a:ext cx="661392" cy="67111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2.16 Area and perimeter 1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F66C6F7B-D04D-4BBB-82B3-7F4691B73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15" y="4848003"/>
            <a:ext cx="661392" cy="671119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71E3A09-D40F-4978-A28A-96AF8EF09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8" y="4852865"/>
            <a:ext cx="661392" cy="6613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F1DB74-A623-4FBB-A5AF-3041580EB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81" y="4852865"/>
            <a:ext cx="661392" cy="661392"/>
          </a:xfrm>
          <a:prstGeom prst="rect">
            <a:avLst/>
          </a:prstGeom>
        </p:spPr>
      </p:pic>
      <p:pic>
        <p:nvPicPr>
          <p:cNvPr id="16" name="Picture 15" descr="A close up of a screen&#10;&#10;Description automatically generated">
            <a:extLst>
              <a:ext uri="{FF2B5EF4-FFF2-40B4-BE49-F238E27FC236}">
                <a16:creationId xmlns:a16="http://schemas.microsoft.com/office/drawing/2014/main" id="{B101798F-D425-4C4F-A65B-72ECC3746E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64" y="4852865"/>
            <a:ext cx="1206069" cy="661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CE9DE4-5356-419D-82C4-54CA083BD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22" y="4852865"/>
            <a:ext cx="1293606" cy="661392"/>
          </a:xfrm>
          <a:prstGeom prst="rect">
            <a:avLst/>
          </a:prstGeom>
        </p:spPr>
      </p:pic>
      <p:pic>
        <p:nvPicPr>
          <p:cNvPr id="26" name="Picture 25" descr="A picture containing building, shoji&#10;&#10;Description automatically generated">
            <a:extLst>
              <a:ext uri="{FF2B5EF4-FFF2-40B4-BE49-F238E27FC236}">
                <a16:creationId xmlns:a16="http://schemas.microsoft.com/office/drawing/2014/main" id="{00C155D2-D10E-48BE-9B35-9CAE1262D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43" y="1564673"/>
            <a:ext cx="7975614" cy="41045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F678FF6-A410-4B39-A6D8-99889A95B7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15" y="4848003"/>
            <a:ext cx="661392" cy="671119"/>
          </a:xfrm>
          <a:prstGeom prst="rect">
            <a:avLst/>
          </a:prstGeom>
        </p:spPr>
      </p:pic>
      <p:pic>
        <p:nvPicPr>
          <p:cNvPr id="32" name="Picture 31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EBF91427-AE51-4A4B-B8CE-0F8094B801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98" y="4852865"/>
            <a:ext cx="661392" cy="6613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ABA3FD-8252-4A65-BBB2-FDF3CFE305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81" y="4852865"/>
            <a:ext cx="661392" cy="66139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44725A0-1343-475B-B9F2-3D01CD3B5C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64" y="4852865"/>
            <a:ext cx="1206069" cy="66139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C828EC-DDEC-4678-AB08-7762471EAA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23" y="4852865"/>
            <a:ext cx="1303333" cy="661392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05A7D521-14CD-4579-B7B5-82B0BE0AD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99" y="3606201"/>
            <a:ext cx="661392" cy="661392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E493E1DB-C0C4-4AD1-9DD2-66453E66A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58" y="3606201"/>
            <a:ext cx="661392" cy="661392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4FBBC93E-B6E3-4035-85CC-B282C05A8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99" y="2950082"/>
            <a:ext cx="661392" cy="661392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43DD76C7-DD16-4EB5-A18C-402ECFB81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58" y="2950082"/>
            <a:ext cx="661392" cy="66139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FACA455B-D955-4D8A-BEC7-85BBDA7C3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99" y="2293964"/>
            <a:ext cx="661392" cy="661392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1FB98ADE-6692-4294-9084-4C9676B27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58" y="2293964"/>
            <a:ext cx="661392" cy="661392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BD139437-413B-467C-8B19-93E819983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99" y="1637846"/>
            <a:ext cx="661392" cy="661392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176A27B1-B54D-43DF-B219-E706AA8DB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58" y="1637846"/>
            <a:ext cx="661392" cy="66139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DB218C2-00C0-4A93-AAE9-B7A097AE7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10" y="3598009"/>
            <a:ext cx="661392" cy="66139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016B1E6-7E12-4C77-A009-68BECF631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51" y="3598009"/>
            <a:ext cx="661392" cy="66139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8F29D6-FDE9-4921-9105-F98B5FA0C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10" y="2949914"/>
            <a:ext cx="661392" cy="66139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0A416CF-F358-4FF6-8414-67B01EB2C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51" y="2949914"/>
            <a:ext cx="661392" cy="66139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C7607A5-2C7D-480D-B7EE-936955953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10" y="2301818"/>
            <a:ext cx="661392" cy="66139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DD7BA0CC-F668-4798-B1F6-221E27CD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51" y="2301818"/>
            <a:ext cx="661392" cy="66139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8894E48-C8D3-4E2F-B133-AAEA77F70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10" y="1653722"/>
            <a:ext cx="661392" cy="66139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707BEA1-0E8C-4A6E-A84B-E12262FC4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951" y="1653722"/>
            <a:ext cx="661392" cy="661392"/>
          </a:xfrm>
          <a:prstGeom prst="rect">
            <a:avLst/>
          </a:prstGeom>
        </p:spPr>
      </p:pic>
      <p:pic>
        <p:nvPicPr>
          <p:cNvPr id="55" name="Picture 54" descr="A close up of a screen&#10;&#10;Description automatically generated">
            <a:extLst>
              <a:ext uri="{FF2B5EF4-FFF2-40B4-BE49-F238E27FC236}">
                <a16:creationId xmlns:a16="http://schemas.microsoft.com/office/drawing/2014/main" id="{6D535799-30EE-4152-851E-8BF9E0794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03" y="3588484"/>
            <a:ext cx="1206069" cy="661392"/>
          </a:xfrm>
          <a:prstGeom prst="rect">
            <a:avLst/>
          </a:prstGeom>
        </p:spPr>
      </p:pic>
      <p:pic>
        <p:nvPicPr>
          <p:cNvPr id="56" name="Picture 55" descr="A close up of a screen&#10;&#10;Description automatically generated">
            <a:extLst>
              <a:ext uri="{FF2B5EF4-FFF2-40B4-BE49-F238E27FC236}">
                <a16:creationId xmlns:a16="http://schemas.microsoft.com/office/drawing/2014/main" id="{4DCBEE41-FAE0-46E9-A63F-5B89BEA7F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03" y="2944798"/>
            <a:ext cx="1206069" cy="661392"/>
          </a:xfrm>
          <a:prstGeom prst="rect">
            <a:avLst/>
          </a:prstGeom>
        </p:spPr>
      </p:pic>
      <p:pic>
        <p:nvPicPr>
          <p:cNvPr id="57" name="Picture 56" descr="A close up of a screen&#10;&#10;Description automatically generated">
            <a:extLst>
              <a:ext uri="{FF2B5EF4-FFF2-40B4-BE49-F238E27FC236}">
                <a16:creationId xmlns:a16="http://schemas.microsoft.com/office/drawing/2014/main" id="{104C1BD6-82C1-4162-B7BD-4BFA10912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03" y="2301111"/>
            <a:ext cx="1206069" cy="661392"/>
          </a:xfrm>
          <a:prstGeom prst="rect">
            <a:avLst/>
          </a:prstGeom>
        </p:spPr>
      </p:pic>
      <p:pic>
        <p:nvPicPr>
          <p:cNvPr id="58" name="Picture 57" descr="A close up of a screen&#10;&#10;Description automatically generated">
            <a:extLst>
              <a:ext uri="{FF2B5EF4-FFF2-40B4-BE49-F238E27FC236}">
                <a16:creationId xmlns:a16="http://schemas.microsoft.com/office/drawing/2014/main" id="{44200560-B7C5-498B-BCC4-AF6610DDA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403" y="1657424"/>
            <a:ext cx="1206069" cy="66139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9D5F75-2B6D-4492-88C4-E88B2D449A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97" y="3597058"/>
            <a:ext cx="1293606" cy="66139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FFB4E2AE-FA5F-48F1-A886-389D5268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97" y="2950281"/>
            <a:ext cx="1293606" cy="661392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DDBF924-B02E-4697-B08B-FBE3F96EF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97" y="2303503"/>
            <a:ext cx="1293606" cy="66139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B53A999-099A-47FF-BC4F-6BED004BF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97" y="1656725"/>
            <a:ext cx="1293606" cy="661392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F1F28E6E-552F-4B66-AD0A-3ADE04AC75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71" y="1637846"/>
            <a:ext cx="1313058" cy="26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5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B4E95570-C8C0-42E8-803E-A6F631648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09" y="1215414"/>
            <a:ext cx="4090058" cy="5057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FE0F35-CAAF-4968-B555-F8BF060DB5AD}"/>
              </a:ext>
            </a:extLst>
          </p:cNvPr>
          <p:cNvSpPr txBox="1"/>
          <p:nvPr/>
        </p:nvSpPr>
        <p:spPr bwMode="auto">
          <a:xfrm>
            <a:off x="6659348" y="3056235"/>
            <a:ext cx="2874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</a:t>
            </a: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450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DF4504-4A62-4A38-AB9C-CA6E02049CA6}"/>
              </a:ext>
            </a:extLst>
          </p:cNvPr>
          <p:cNvSpPr txBox="1"/>
          <p:nvPr/>
        </p:nvSpPr>
        <p:spPr bwMode="auto">
          <a:xfrm>
            <a:off x="6659347" y="3970635"/>
            <a:ext cx="2874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 </a:t>
            </a: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÷ </a:t>
            </a: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= 150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ml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5A80712-DCAF-46F4-89B4-CAB8A069E0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0394" y="4719331"/>
          <a:ext cx="2781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749160" progId="Equation.DSMT4">
                  <p:embed/>
                </p:oleObj>
              </mc:Choice>
              <mc:Fallback>
                <p:oleObj name="Equation" r:id="rId4" imgW="2781000" imgH="7491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5A80712-DCAF-46F4-89B4-CAB8A069E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0394" y="4719331"/>
                        <a:ext cx="2781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58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FC954A67-F447-4135-A52B-498F6AAC50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4"/>
          <a:stretch/>
        </p:blipFill>
        <p:spPr>
          <a:xfrm>
            <a:off x="2108192" y="2633721"/>
            <a:ext cx="7975614" cy="26812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513CC-3221-4D25-99C7-556E605CA32B}"/>
              </a:ext>
            </a:extLst>
          </p:cNvPr>
          <p:cNvSpPr txBox="1"/>
          <p:nvPr/>
        </p:nvSpPr>
        <p:spPr bwMode="auto">
          <a:xfrm>
            <a:off x="3705731" y="1234689"/>
            <a:ext cx="4780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How much does the sugar weigh?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DE1F6-F13F-4986-802F-1DA394BF66EE}"/>
              </a:ext>
            </a:extLst>
          </p:cNvPr>
          <p:cNvSpPr txBox="1"/>
          <p:nvPr/>
        </p:nvSpPr>
        <p:spPr bwMode="auto">
          <a:xfrm>
            <a:off x="3218580" y="4498589"/>
            <a:ext cx="907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500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175D9-EF5F-4994-B2F8-3A2FB834ECFA}"/>
              </a:ext>
            </a:extLst>
          </p:cNvPr>
          <p:cNvSpPr txBox="1"/>
          <p:nvPr/>
        </p:nvSpPr>
        <p:spPr bwMode="auto">
          <a:xfrm>
            <a:off x="8227090" y="4498589"/>
            <a:ext cx="545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214EB-1C08-4B8D-BC96-7AC6FEAF1F0F}"/>
              </a:ext>
            </a:extLst>
          </p:cNvPr>
          <p:cNvSpPr txBox="1"/>
          <p:nvPr/>
        </p:nvSpPr>
        <p:spPr bwMode="auto">
          <a:xfrm>
            <a:off x="7962596" y="4498589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1000</a:t>
            </a:r>
            <a:r>
              <a:rPr lang="en-GB" sz="1200" dirty="0">
                <a:latin typeface="Myriad Pro Semibold" charset="0"/>
                <a:ea typeface="Myriad Pro Semibold" charset="0"/>
                <a:cs typeface="Myriad Pro Semibold" charset="0"/>
              </a:rPr>
              <a:t>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35774-1C31-43A3-B489-31ED1A7D11B5}"/>
              </a:ext>
            </a:extLst>
          </p:cNvPr>
          <p:cNvSpPr txBox="1"/>
          <p:nvPr/>
        </p:nvSpPr>
        <p:spPr bwMode="auto">
          <a:xfrm>
            <a:off x="5597296" y="4559549"/>
            <a:ext cx="9669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× 2 =</a:t>
            </a:r>
          </a:p>
        </p:txBody>
      </p:sp>
    </p:spTree>
    <p:extLst>
      <p:ext uri="{BB962C8B-B14F-4D97-AF65-F5344CB8AC3E}">
        <p14:creationId xmlns:p14="http://schemas.microsoft.com/office/powerpoint/2010/main" val="28179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5, Unit 5,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6975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multiplication and division to solve comparison and change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0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5, Unit 5,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2.17 Structures: using measures and comparison to understand scaling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112106"/>
              </p:ext>
            </p:extLst>
          </p:nvPr>
        </p:nvGraphicFramePr>
        <p:xfrm>
          <a:off x="4514850" y="4258491"/>
          <a:ext cx="688657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3:3</a:t>
                      </a:r>
                    </a:p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(1:7 and 2:6)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4021FE-06E0-415D-AD46-5A8A9A9CF1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9DFDB7E9-D3F3-46F6-BD3A-345C836C4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594008" y="1032233"/>
            <a:ext cx="3395663" cy="4779963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8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CD6648-83F2-4026-9682-94F6AE6E87EB}"/>
              </a:ext>
            </a:extLst>
          </p:cNvPr>
          <p:cNvSpPr txBox="1"/>
          <p:nvPr/>
        </p:nvSpPr>
        <p:spPr bwMode="auto">
          <a:xfrm>
            <a:off x="3324249" y="5156575"/>
            <a:ext cx="5543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A duck is         times as heavy as a bear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754A4C1-96DE-4412-A871-380783FE80E9}"/>
              </a:ext>
            </a:extLst>
          </p:cNvPr>
          <p:cNvGrpSpPr/>
          <p:nvPr/>
        </p:nvGrpSpPr>
        <p:grpSpPr>
          <a:xfrm>
            <a:off x="3297799" y="4510566"/>
            <a:ext cx="5596405" cy="461666"/>
            <a:chOff x="1773838" y="4567716"/>
            <a:chExt cx="5596405" cy="46166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8816D0A-1387-4806-B392-8BE109DB1295}"/>
                </a:ext>
              </a:extLst>
            </p:cNvPr>
            <p:cNvSpPr txBox="1"/>
            <p:nvPr/>
          </p:nvSpPr>
          <p:spPr bwMode="auto">
            <a:xfrm>
              <a:off x="1773838" y="4567717"/>
              <a:ext cx="55964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A duck is         times as heavy as a brick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92D5B5-668F-4C0F-AD37-50383DC57699}"/>
                </a:ext>
              </a:extLst>
            </p:cNvPr>
            <p:cNvSpPr/>
            <p:nvPr/>
          </p:nvSpPr>
          <p:spPr bwMode="auto">
            <a:xfrm>
              <a:off x="3282935" y="4567716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98C516-F512-43B6-AC81-4FBFDD1B18EB}"/>
              </a:ext>
            </a:extLst>
          </p:cNvPr>
          <p:cNvGrpSpPr/>
          <p:nvPr/>
        </p:nvGrpSpPr>
        <p:grpSpPr>
          <a:xfrm>
            <a:off x="3395834" y="5802581"/>
            <a:ext cx="5248369" cy="461665"/>
            <a:chOff x="1569888" y="5859730"/>
            <a:chExt cx="5248369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C3E3973-25E7-4898-A9A5-108CDF7E2987}"/>
                </a:ext>
              </a:extLst>
            </p:cNvPr>
            <p:cNvSpPr txBox="1"/>
            <p:nvPr/>
          </p:nvSpPr>
          <p:spPr bwMode="auto">
            <a:xfrm>
              <a:off x="2112482" y="5859730"/>
              <a:ext cx="47057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bears weigh the </a:t>
              </a:r>
              <a:r>
                <a:rPr lang="en-GB" sz="2400">
                  <a:latin typeface="Myriad Pro Semibold" charset="0"/>
                  <a:ea typeface="Myriad Pro Semibold" charset="0"/>
                  <a:cs typeface="Myriad Pro Semibold" charset="0"/>
                </a:rPr>
                <a:t>same as 2 </a:t>
              </a: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bricks.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57F49C-ECB6-4090-AB70-71B595CAF6ED}"/>
                </a:ext>
              </a:extLst>
            </p:cNvPr>
            <p:cNvSpPr/>
            <p:nvPr/>
          </p:nvSpPr>
          <p:spPr bwMode="auto">
            <a:xfrm>
              <a:off x="1569888" y="5859730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FDC8E9E-B0EE-4ADC-8445-B6CD28F59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5" y="990734"/>
            <a:ext cx="5112573" cy="32421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2.17 Scaling: measures and comparison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0CF44-F447-454E-97F4-5ED664387FB3}"/>
              </a:ext>
            </a:extLst>
          </p:cNvPr>
          <p:cNvSpPr txBox="1"/>
          <p:nvPr/>
        </p:nvSpPr>
        <p:spPr bwMode="auto">
          <a:xfrm>
            <a:off x="3456329" y="581011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BBBA79-4167-4609-8B5A-7893FF436078}"/>
              </a:ext>
            </a:extLst>
          </p:cNvPr>
          <p:cNvSpPr txBox="1"/>
          <p:nvPr/>
        </p:nvSpPr>
        <p:spPr bwMode="auto">
          <a:xfrm>
            <a:off x="4851090" y="4510566"/>
            <a:ext cx="36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2F06F-CFF6-4706-AF11-0E2B8492C222}"/>
              </a:ext>
            </a:extLst>
          </p:cNvPr>
          <p:cNvSpPr txBox="1"/>
          <p:nvPr/>
        </p:nvSpPr>
        <p:spPr bwMode="auto">
          <a:xfrm>
            <a:off x="4881059" y="5150222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3AD22D-62BE-412D-ADE2-79D022B3A3F3}"/>
              </a:ext>
            </a:extLst>
          </p:cNvPr>
          <p:cNvSpPr/>
          <p:nvPr/>
        </p:nvSpPr>
        <p:spPr bwMode="auto">
          <a:xfrm>
            <a:off x="4822175" y="5135046"/>
            <a:ext cx="460800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7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8|2.1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8" ma:contentTypeDescription="Create a new document." ma:contentTypeScope="" ma:versionID="83d1bf10f29780c926a03c488ce884ec">
  <xsd:schema xmlns:xsd="http://www.w3.org/2001/XMLSchema" xmlns:xs="http://www.w3.org/2001/XMLSchema" xmlns:p="http://schemas.microsoft.com/office/2006/metadata/properties" xmlns:ns2="dc9bd944-225f-43f1-96dc-d5ee43d55d1c" xmlns:ns3="6e8f39c4-649a-4727-b531-9584b06a2d5b" xmlns:ns4="9f1d4cbc-44be-442d-be19-a9acb84b4ee1" targetNamespace="http://schemas.microsoft.com/office/2006/metadata/properties" ma:root="true" ma:fieldsID="b54a4ea1878cbe9f6a8447047a72d5a9" ns2:_="" ns3:_="" ns4:_="">
    <xsd:import namespace="dc9bd944-225f-43f1-96dc-d5ee43d55d1c"/>
    <xsd:import namespace="6e8f39c4-649a-4727-b531-9584b06a2d5b"/>
    <xsd:import namespace="9f1d4cbc-44be-442d-be19-a9acb84b4e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2ada8f-4559-4a82-8773-43bafdc8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d4cbc-44be-442d-be19-a9acb84b4e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049b832-b588-45cc-9a67-9f3d9772da61}" ma:internalName="TaxCatchAll" ma:showField="CatchAllData" ma:web="dc9bd944-225f-43f1-96dc-d5ee43d55d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8f39c4-649a-4727-b531-9584b06a2d5b">
      <Terms xmlns="http://schemas.microsoft.com/office/infopath/2007/PartnerControls"/>
    </lcf76f155ced4ddcb4097134ff3c332f>
    <TaxCatchAll xmlns="9f1d4cbc-44be-442d-be19-a9acb84b4ee1" xsi:nil="true"/>
  </documentManagement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694562-E994-4A29-85B1-A0AB06DAFB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9f1d4cbc-44be-442d-be19-a9acb84b4e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terms/"/>
    <ds:schemaRef ds:uri="http://schemas.microsoft.com/office/2006/documentManagement/types"/>
    <ds:schemaRef ds:uri="http://purl.org/dc/dcmitype/"/>
    <ds:schemaRef ds:uri="d8212f41-b909-4b9e-bad8-714619a6fbc6"/>
    <ds:schemaRef ds:uri="4817c7b7-822c-4101-9e9d-7ec607db16b5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6e8f39c4-649a-4727-b531-9584b06a2d5b"/>
    <ds:schemaRef ds:uri="9f1d4cbc-44be-442d-be19-a9acb84b4e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4414</TotalTime>
  <Words>4658</Words>
  <Application>Microsoft Office PowerPoint</Application>
  <PresentationFormat>Widescreen</PresentationFormat>
  <Paragraphs>657</Paragraphs>
  <Slides>95</Slides>
  <Notes>72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3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Equation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5, Unit 5, Learning Outcome 1</vt:lpstr>
      <vt:lpstr>PowerPoint Presentation</vt:lpstr>
      <vt:lpstr>PowerPoint Presentation</vt:lpstr>
      <vt:lpstr>PowerPoint Presentation</vt:lpstr>
      <vt:lpstr>PowerPoint Presentation</vt:lpstr>
      <vt:lpstr>5G-2 Compare and calculate areas</vt:lpstr>
      <vt:lpstr>5G-2 Compare and calculate areas</vt:lpstr>
      <vt:lpstr>PowerPoint Presentation</vt:lpstr>
      <vt:lpstr>Year 5, Unit 5,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5, Learning Outcome 3</vt:lpstr>
      <vt:lpstr>PowerPoint Presentation</vt:lpstr>
      <vt:lpstr>Year 5, Unit 5, Learning Outcome 4</vt:lpstr>
      <vt:lpstr>PowerPoint Presentation</vt:lpstr>
      <vt:lpstr>Year 5, Unit 5, Learning Outcome 5</vt:lpstr>
      <vt:lpstr>PowerPoint Presentation</vt:lpstr>
      <vt:lpstr>PowerPoint Presentation</vt:lpstr>
      <vt:lpstr>PowerPoint Presentation</vt:lpstr>
      <vt:lpstr>5G-2 Compare and calculate areas</vt:lpstr>
      <vt:lpstr>5G-2 Compare and calculate areas</vt:lpstr>
      <vt:lpstr>PowerPoint Presentation</vt:lpstr>
      <vt:lpstr>Year 5, Unit 5, Learning Outcome 6</vt:lpstr>
      <vt:lpstr>PowerPoint Presentation</vt:lpstr>
      <vt:lpstr>PowerPoint Presentation</vt:lpstr>
      <vt:lpstr>PowerPoint Presentation</vt:lpstr>
      <vt:lpstr>5G-2 Compare and calculate areas</vt:lpstr>
      <vt:lpstr>5G-2 Compare and calculate areas</vt:lpstr>
      <vt:lpstr>PowerPoint Presentation</vt:lpstr>
      <vt:lpstr>Year 5, Unit 5, Learning Outcome 7</vt:lpstr>
      <vt:lpstr>PowerPoint Presentation</vt:lpstr>
      <vt:lpstr>PowerPoint Presentation</vt:lpstr>
      <vt:lpstr>PowerPoint Presentation</vt:lpstr>
      <vt:lpstr>PowerPoint Presentation</vt:lpstr>
      <vt:lpstr>5G-2 Compare and calculate areas</vt:lpstr>
      <vt:lpstr>PowerPoint Presentation</vt:lpstr>
      <vt:lpstr>Year 5, Unit 5, Learning Outcome 8</vt:lpstr>
      <vt:lpstr>PowerPoint Presentation</vt:lpstr>
      <vt:lpstr>PowerPoint Presentation</vt:lpstr>
      <vt:lpstr>PowerPoint Presentation</vt:lpstr>
      <vt:lpstr>PowerPoint Presentation</vt:lpstr>
      <vt:lpstr>Year 5, Unit 5,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5, Learning Outcome 10</vt:lpstr>
      <vt:lpstr>PowerPoint Presentation</vt:lpstr>
      <vt:lpstr>PowerPoint Presentation</vt:lpstr>
      <vt:lpstr>PowerPoint Presentation</vt:lpstr>
      <vt:lpstr>PowerPoint Presentation</vt:lpstr>
      <vt:lpstr>Year 5, Unit 5, Learning Outcome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5,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5, Unit 5, Learning Outcome 13</vt:lpstr>
      <vt:lpstr>PowerPoint Presentation</vt:lpstr>
      <vt:lpstr>PowerPoint Presentation</vt:lpstr>
      <vt:lpstr>PowerPoint Presentation</vt:lpstr>
      <vt:lpstr>PowerPoint Presentation</vt:lpstr>
      <vt:lpstr>Year 5, Unit 5, Learning Outcome 14</vt:lpstr>
      <vt:lpstr>PowerPoint Presentation</vt:lpstr>
      <vt:lpstr>PowerPoint Presentation</vt:lpstr>
      <vt:lpstr>PowerPoint Presentation</vt:lpstr>
      <vt:lpstr>Year 5, Unit 5, Learning Outcome 15</vt:lpstr>
      <vt:lpstr>PowerPoint Presentation</vt:lpstr>
      <vt:lpstr>PowerPoint Presentation</vt:lpstr>
      <vt:lpstr>PowerPoint Presentation</vt:lpstr>
      <vt:lpstr>Year 5, Unit 5, Learning Outcome 16</vt:lpstr>
      <vt:lpstr>PowerPoint Presentation</vt:lpstr>
      <vt:lpstr>PowerPoint Presentation</vt:lpstr>
      <vt:lpstr>PowerPoint Presentation</vt:lpstr>
      <vt:lpstr>Year 5, Unit 5, Learning Outcome 17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99</cp:revision>
  <dcterms:created xsi:type="dcterms:W3CDTF">2021-05-07T12:27:15Z</dcterms:created>
  <dcterms:modified xsi:type="dcterms:W3CDTF">2024-01-23T13:22:30Z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