
<file path=[Content_Types].xml><?xml version="1.0" encoding="utf-8"?>
<Types xmlns="http://schemas.openxmlformats.org/package/2006/content-types">
  <Default Extension="glb" ContentType="model/gltf.binary"/>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37"/>
  </p:notesMasterIdLst>
  <p:sldIdLst>
    <p:sldId id="257" r:id="rId5"/>
    <p:sldId id="508" r:id="rId6"/>
    <p:sldId id="519" r:id="rId7"/>
    <p:sldId id="506" r:id="rId8"/>
    <p:sldId id="507" r:id="rId9"/>
    <p:sldId id="509" r:id="rId10"/>
    <p:sldId id="532" r:id="rId11"/>
    <p:sldId id="512" r:id="rId12"/>
    <p:sldId id="520" r:id="rId13"/>
    <p:sldId id="511" r:id="rId14"/>
    <p:sldId id="513" r:id="rId15"/>
    <p:sldId id="521" r:id="rId16"/>
    <p:sldId id="478" r:id="rId17"/>
    <p:sldId id="341" r:id="rId18"/>
    <p:sldId id="514" r:id="rId19"/>
    <p:sldId id="522" r:id="rId20"/>
    <p:sldId id="326" r:id="rId21"/>
    <p:sldId id="479" r:id="rId22"/>
    <p:sldId id="515" r:id="rId23"/>
    <p:sldId id="523" r:id="rId24"/>
    <p:sldId id="529" r:id="rId25"/>
    <p:sldId id="516" r:id="rId26"/>
    <p:sldId id="524" r:id="rId27"/>
    <p:sldId id="531" r:id="rId28"/>
    <p:sldId id="517" r:id="rId29"/>
    <p:sldId id="525" r:id="rId30"/>
    <p:sldId id="480" r:id="rId31"/>
    <p:sldId id="518" r:id="rId32"/>
    <p:sldId id="526" r:id="rId33"/>
    <p:sldId id="527" r:id="rId34"/>
    <p:sldId id="528" r:id="rId35"/>
    <p:sldId id="47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852135D-AE1F-46BC-8709-C991EDBD8336}">
          <p14:sldIdLst>
            <p14:sldId id="257"/>
            <p14:sldId id="508"/>
            <p14:sldId id="519"/>
            <p14:sldId id="506"/>
            <p14:sldId id="507"/>
            <p14:sldId id="509"/>
            <p14:sldId id="532"/>
            <p14:sldId id="512"/>
            <p14:sldId id="520"/>
            <p14:sldId id="511"/>
            <p14:sldId id="513"/>
            <p14:sldId id="521"/>
            <p14:sldId id="478"/>
            <p14:sldId id="341"/>
            <p14:sldId id="514"/>
            <p14:sldId id="522"/>
            <p14:sldId id="326"/>
            <p14:sldId id="479"/>
            <p14:sldId id="515"/>
            <p14:sldId id="523"/>
            <p14:sldId id="529"/>
            <p14:sldId id="516"/>
            <p14:sldId id="524"/>
            <p14:sldId id="531"/>
            <p14:sldId id="517"/>
            <p14:sldId id="525"/>
            <p14:sldId id="480"/>
            <p14:sldId id="518"/>
            <p14:sldId id="526"/>
            <p14:sldId id="527"/>
            <p14:sldId id="528"/>
            <p14:sldId id="47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nna Cole" initials="DC" lastIdx="27" clrIdx="0">
    <p:extLst>
      <p:ext uri="{19B8F6BF-5375-455C-9EA6-DF929625EA0E}">
        <p15:presenceInfo xmlns:p15="http://schemas.microsoft.com/office/powerpoint/2012/main" userId="S::donna.cole@ncetm.org.uk::36e63e46-7f0e-4c72-a341-f5fc518a0358" providerId="AD"/>
      </p:ext>
    </p:extLst>
  </p:cmAuthor>
  <p:cmAuthor id="2" name="Elizabeth Lambert" initials="EL" lastIdx="1" clrIdx="1">
    <p:extLst>
      <p:ext uri="{19B8F6BF-5375-455C-9EA6-DF929625EA0E}">
        <p15:presenceInfo xmlns:p15="http://schemas.microsoft.com/office/powerpoint/2012/main" userId="S::Elizabeth.Lambert@ncetm.org.uk::84516f71-0698-4f46-9863-2dab06370415" providerId="AD"/>
      </p:ext>
    </p:extLst>
  </p:cmAuthor>
  <p:cmAuthor id="3" name="Jonathan East" initials="JE" lastIdx="16" clrIdx="2">
    <p:extLst>
      <p:ext uri="{19B8F6BF-5375-455C-9EA6-DF929625EA0E}">
        <p15:presenceInfo xmlns:p15="http://schemas.microsoft.com/office/powerpoint/2012/main" userId="S-1-5-21-3922863414-4013517082-2598851602-1227" providerId="AD"/>
      </p:ext>
    </p:extLst>
  </p:cmAuthor>
  <p:cmAuthor id="4" name="Gwen Tresidder" initials="GT" lastIdx="29" clrIdx="3">
    <p:extLst>
      <p:ext uri="{19B8F6BF-5375-455C-9EA6-DF929625EA0E}">
        <p15:presenceInfo xmlns:p15="http://schemas.microsoft.com/office/powerpoint/2012/main" userId="S::Gwen.Tresidder@ncetm.org.uk::b74a9380-12d1-408f-ae76-78178213c8e6" providerId="AD"/>
      </p:ext>
    </p:extLst>
  </p:cmAuthor>
  <p:cmAuthor id="5" name="Andrew Young" initials="AY" lastIdx="3" clrIdx="4">
    <p:extLst>
      <p:ext uri="{19B8F6BF-5375-455C-9EA6-DF929625EA0E}">
        <p15:presenceInfo xmlns:p15="http://schemas.microsoft.com/office/powerpoint/2012/main" userId="S::andrew.young@tribalgroup.com::3d7dab09-352b-4858-b937-4a4f8b94e6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5D4"/>
    <a:srgbClr val="327473"/>
    <a:srgbClr val="E5F3F2"/>
    <a:srgbClr val="CDE9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322" autoAdjust="0"/>
    <p:restoredTop sz="87449" autoAdjust="0"/>
  </p:normalViewPr>
  <p:slideViewPr>
    <p:cSldViewPr snapToGrid="0" showGuides="1">
      <p:cViewPr varScale="1">
        <p:scale>
          <a:sx n="58" d="100"/>
          <a:sy n="58" d="100"/>
        </p:scale>
        <p:origin x="632" y="76"/>
      </p:cViewPr>
      <p:guideLst>
        <p:guide orient="horz" pos="2160"/>
        <p:guide pos="3840"/>
      </p:guideLst>
    </p:cSldViewPr>
  </p:slideViewPr>
  <p:notesTextViewPr>
    <p:cViewPr>
      <p:scale>
        <a:sx n="1" d="1"/>
        <a:sy n="1" d="1"/>
      </p:scale>
      <p:origin x="0" y="0"/>
    </p:cViewPr>
  </p:notesTextViewPr>
  <p:sorterViewPr>
    <p:cViewPr>
      <p:scale>
        <a:sx n="58" d="100"/>
        <a:sy n="58" d="100"/>
      </p:scale>
      <p:origin x="0" y="-178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94EFC8-8799-4F4C-8315-F132E4ECEA7D}" type="datetimeFigureOut">
              <a:rPr lang="en-GB" smtClean="0"/>
              <a:t>12/11/2021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825CF7-397B-40E2-885F-DC75A9265B37}" type="slidenum">
              <a:rPr lang="en-GB" smtClean="0"/>
              <a:t>‹#›</a:t>
            </a:fld>
            <a:endParaRPr lang="en-GB"/>
          </a:p>
        </p:txBody>
      </p:sp>
    </p:spTree>
    <p:extLst>
      <p:ext uri="{BB962C8B-B14F-4D97-AF65-F5344CB8AC3E}">
        <p14:creationId xmlns:p14="http://schemas.microsoft.com/office/powerpoint/2010/main" val="3271312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a:t>
            </a:fld>
            <a:endParaRPr lang="en-GB"/>
          </a:p>
        </p:txBody>
      </p:sp>
    </p:spTree>
    <p:extLst>
      <p:ext uri="{BB962C8B-B14F-4D97-AF65-F5344CB8AC3E}">
        <p14:creationId xmlns:p14="http://schemas.microsoft.com/office/powerpoint/2010/main" val="175717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10</a:t>
            </a:fld>
            <a:endParaRPr lang="en-GB"/>
          </a:p>
        </p:txBody>
      </p:sp>
    </p:spTree>
    <p:extLst>
      <p:ext uri="{BB962C8B-B14F-4D97-AF65-F5344CB8AC3E}">
        <p14:creationId xmlns:p14="http://schemas.microsoft.com/office/powerpoint/2010/main" val="42832158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11</a:t>
            </a:fld>
            <a:endParaRPr lang="en-GB"/>
          </a:p>
        </p:txBody>
      </p:sp>
    </p:spTree>
    <p:extLst>
      <p:ext uri="{BB962C8B-B14F-4D97-AF65-F5344CB8AC3E}">
        <p14:creationId xmlns:p14="http://schemas.microsoft.com/office/powerpoint/2010/main" val="25363581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12</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82878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750B2D0D-235D-420E-BB8B-30523AEEDAB0}"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13</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75745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15</a:t>
            </a:fld>
            <a:endParaRPr lang="en-GB"/>
          </a:p>
        </p:txBody>
      </p:sp>
    </p:spTree>
    <p:extLst>
      <p:ext uri="{BB962C8B-B14F-4D97-AF65-F5344CB8AC3E}">
        <p14:creationId xmlns:p14="http://schemas.microsoft.com/office/powerpoint/2010/main" val="12892884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268737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750B2D0D-235D-420E-BB8B-30523AEEDAB0}"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17</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44694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750B2D0D-235D-420E-BB8B-30523AEEDAB0}"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18</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254968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19</a:t>
            </a:fld>
            <a:endParaRPr lang="en-GB"/>
          </a:p>
        </p:txBody>
      </p:sp>
    </p:spTree>
    <p:extLst>
      <p:ext uri="{BB962C8B-B14F-4D97-AF65-F5344CB8AC3E}">
        <p14:creationId xmlns:p14="http://schemas.microsoft.com/office/powerpoint/2010/main" val="40402272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20</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12197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2</a:t>
            </a:fld>
            <a:endParaRPr lang="en-GB"/>
          </a:p>
        </p:txBody>
      </p:sp>
    </p:spTree>
    <p:extLst>
      <p:ext uri="{BB962C8B-B14F-4D97-AF65-F5344CB8AC3E}">
        <p14:creationId xmlns:p14="http://schemas.microsoft.com/office/powerpoint/2010/main" val="35108086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21</a:t>
            </a:fld>
            <a:endParaRPr lang="en-GB"/>
          </a:p>
        </p:txBody>
      </p:sp>
    </p:spTree>
    <p:extLst>
      <p:ext uri="{BB962C8B-B14F-4D97-AF65-F5344CB8AC3E}">
        <p14:creationId xmlns:p14="http://schemas.microsoft.com/office/powerpoint/2010/main" val="35358676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22</a:t>
            </a:fld>
            <a:endParaRPr lang="en-GB"/>
          </a:p>
        </p:txBody>
      </p:sp>
    </p:spTree>
    <p:extLst>
      <p:ext uri="{BB962C8B-B14F-4D97-AF65-F5344CB8AC3E}">
        <p14:creationId xmlns:p14="http://schemas.microsoft.com/office/powerpoint/2010/main" val="32699162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680616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24</a:t>
            </a:fld>
            <a:endParaRPr lang="en-GB"/>
          </a:p>
        </p:txBody>
      </p:sp>
    </p:spTree>
    <p:extLst>
      <p:ext uri="{BB962C8B-B14F-4D97-AF65-F5344CB8AC3E}">
        <p14:creationId xmlns:p14="http://schemas.microsoft.com/office/powerpoint/2010/main" val="41745863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25</a:t>
            </a:fld>
            <a:endParaRPr lang="en-GB"/>
          </a:p>
        </p:txBody>
      </p:sp>
    </p:spTree>
    <p:extLst>
      <p:ext uri="{BB962C8B-B14F-4D97-AF65-F5344CB8AC3E}">
        <p14:creationId xmlns:p14="http://schemas.microsoft.com/office/powerpoint/2010/main" val="11147749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024313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750B2D0D-235D-420E-BB8B-30523AEEDAB0}"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27</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823018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28</a:t>
            </a:fld>
            <a:endParaRPr lang="en-GB"/>
          </a:p>
        </p:txBody>
      </p:sp>
    </p:spTree>
    <p:extLst>
      <p:ext uri="{BB962C8B-B14F-4D97-AF65-F5344CB8AC3E}">
        <p14:creationId xmlns:p14="http://schemas.microsoft.com/office/powerpoint/2010/main" val="6460609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29</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318243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30</a:t>
            </a:fld>
            <a:endParaRPr lang="en-GB"/>
          </a:p>
        </p:txBody>
      </p:sp>
    </p:spTree>
    <p:extLst>
      <p:ext uri="{BB962C8B-B14F-4D97-AF65-F5344CB8AC3E}">
        <p14:creationId xmlns:p14="http://schemas.microsoft.com/office/powerpoint/2010/main" val="3189375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3</a:t>
            </a:fld>
            <a:endParaRPr lang="en-GB"/>
          </a:p>
        </p:txBody>
      </p:sp>
    </p:spTree>
    <p:extLst>
      <p:ext uri="{BB962C8B-B14F-4D97-AF65-F5344CB8AC3E}">
        <p14:creationId xmlns:p14="http://schemas.microsoft.com/office/powerpoint/2010/main" val="26053028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31</a:t>
            </a:fld>
            <a:endParaRPr lang="en-GB"/>
          </a:p>
        </p:txBody>
      </p:sp>
    </p:spTree>
    <p:extLst>
      <p:ext uri="{BB962C8B-B14F-4D97-AF65-F5344CB8AC3E}">
        <p14:creationId xmlns:p14="http://schemas.microsoft.com/office/powerpoint/2010/main" val="38638187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B825CF7-397B-40E2-885F-DC75A9265B37}" type="slidenum">
              <a:rPr lang="en-GB" smtClean="0"/>
              <a:t>32</a:t>
            </a:fld>
            <a:endParaRPr lang="en-GB"/>
          </a:p>
        </p:txBody>
      </p:sp>
    </p:spTree>
    <p:extLst>
      <p:ext uri="{BB962C8B-B14F-4D97-AF65-F5344CB8AC3E}">
        <p14:creationId xmlns:p14="http://schemas.microsoft.com/office/powerpoint/2010/main" val="3629862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4</a:t>
            </a:fld>
            <a:endParaRPr lang="en-GB"/>
          </a:p>
        </p:txBody>
      </p:sp>
    </p:spTree>
    <p:extLst>
      <p:ext uri="{BB962C8B-B14F-4D97-AF65-F5344CB8AC3E}">
        <p14:creationId xmlns:p14="http://schemas.microsoft.com/office/powerpoint/2010/main" val="249569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5</a:t>
            </a:fld>
            <a:endParaRPr lang="en-GB"/>
          </a:p>
        </p:txBody>
      </p:sp>
    </p:spTree>
    <p:extLst>
      <p:ext uri="{BB962C8B-B14F-4D97-AF65-F5344CB8AC3E}">
        <p14:creationId xmlns:p14="http://schemas.microsoft.com/office/powerpoint/2010/main" val="1988580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543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7</a:t>
            </a:fld>
            <a:endParaRPr lang="en-GB"/>
          </a:p>
        </p:txBody>
      </p:sp>
    </p:spTree>
    <p:extLst>
      <p:ext uri="{BB962C8B-B14F-4D97-AF65-F5344CB8AC3E}">
        <p14:creationId xmlns:p14="http://schemas.microsoft.com/office/powerpoint/2010/main" val="1701978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8</a:t>
            </a:fld>
            <a:endParaRPr lang="en-GB"/>
          </a:p>
        </p:txBody>
      </p:sp>
    </p:spTree>
    <p:extLst>
      <p:ext uri="{BB962C8B-B14F-4D97-AF65-F5344CB8AC3E}">
        <p14:creationId xmlns:p14="http://schemas.microsoft.com/office/powerpoint/2010/main" val="2629067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9</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947712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8345" y="-157162"/>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6A0D527-99F6-4C25-B867-E6C473316230}"/>
              </a:ext>
            </a:extLst>
          </p:cNvPr>
          <p:cNvSpPr txBox="1"/>
          <p:nvPr userDrawn="1"/>
        </p:nvSpPr>
        <p:spPr>
          <a:xfrm>
            <a:off x="609593" y="473825"/>
            <a:ext cx="5557355" cy="276999"/>
          </a:xfrm>
          <a:prstGeom prst="rect">
            <a:avLst/>
          </a:prstGeom>
          <a:noFill/>
        </p:spPr>
        <p:txBody>
          <a:bodyPr wrap="square" rtlCol="0">
            <a:spAutoFit/>
          </a:bodyPr>
          <a:lstStyle/>
          <a:p>
            <a:pPr>
              <a:buNone/>
            </a:pPr>
            <a:r>
              <a:rPr lang="en-GB" sz="1200" b="1" kern="1200" dirty="0">
                <a:solidFill>
                  <a:srgbClr val="FBF5D4"/>
                </a:solidFill>
                <a:latin typeface="Arial" panose="020B0604020202020204" pitchFamily="34" charset="0"/>
                <a:ea typeface="+mn-ea"/>
                <a:cs typeface="Arial" panose="020B0604020202020204" pitchFamily="34" charset="0"/>
              </a:rPr>
              <a:t>Curriculum Prioritisation for Primary Maths</a:t>
            </a:r>
          </a:p>
        </p:txBody>
      </p:sp>
      <p:cxnSp>
        <p:nvCxnSpPr>
          <p:cNvPr id="19" name="Straight Connector 18">
            <a:extLst>
              <a:ext uri="{FF2B5EF4-FFF2-40B4-BE49-F238E27FC236}">
                <a16:creationId xmlns:a16="http://schemas.microsoft.com/office/drawing/2014/main" id="{D3AA9D4F-8E41-47F9-A6BB-0AF636DA0770}"/>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EC602C34-F685-413D-92B3-920B5E843FF0}"/>
              </a:ext>
            </a:extLst>
          </p:cNvPr>
          <p:cNvSpPr txBox="1"/>
          <p:nvPr userDrawn="1"/>
        </p:nvSpPr>
        <p:spPr>
          <a:xfrm>
            <a:off x="609593" y="707820"/>
            <a:ext cx="6172200" cy="261610"/>
          </a:xfrm>
          <a:prstGeom prst="rect">
            <a:avLst/>
          </a:prstGeom>
          <a:noFill/>
        </p:spPr>
        <p:txBody>
          <a:bodyPr wrap="square">
            <a:spAutoFit/>
          </a:bodyPr>
          <a:lstStyle/>
          <a:p>
            <a:r>
              <a:rPr lang="en-GB" sz="1100" b="1" i="0" dirty="0">
                <a:solidFill>
                  <a:srgbClr val="FBF5D4"/>
                </a:solidFill>
                <a:effectLst/>
                <a:latin typeface="Arial" panose="020B0604020202020204" pitchFamily="34" charset="0"/>
                <a:cs typeface="Arial" panose="020B0604020202020204" pitchFamily="34" charset="0"/>
              </a:rPr>
              <a:t>A term-by-term framework to support planning and teaching</a:t>
            </a:r>
            <a:endParaRPr lang="en-GB" sz="1100" b="1" dirty="0">
              <a:solidFill>
                <a:srgbClr val="FBF5D4"/>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057031D2-8649-4B2E-BCAE-8A353FB07BDF}"/>
              </a:ext>
            </a:extLst>
          </p:cNvPr>
          <p:cNvSpPr txBox="1"/>
          <p:nvPr userDrawn="1"/>
        </p:nvSpPr>
        <p:spPr>
          <a:xfrm>
            <a:off x="699934" y="5435709"/>
            <a:ext cx="1960139" cy="276999"/>
          </a:xfrm>
          <a:prstGeom prst="rect">
            <a:avLst/>
          </a:prstGeom>
          <a:noFill/>
        </p:spPr>
        <p:txBody>
          <a:bodyPr wrap="square" rtlCol="0">
            <a:spAutoFit/>
          </a:bodyPr>
          <a:lstStyle/>
          <a:p>
            <a:pPr>
              <a:buNone/>
            </a:pPr>
            <a:r>
              <a:rPr lang="en-GB" sz="1200" b="1" noProof="0" dirty="0">
                <a:solidFill>
                  <a:schemeClr val="bg1"/>
                </a:solidFill>
                <a:latin typeface="Arial" panose="020B0604020202020204" pitchFamily="34" charset="0"/>
                <a:cs typeface="Arial" panose="020B0604020202020204" pitchFamily="34" charset="0"/>
              </a:rPr>
              <a:t>Summer 2021</a:t>
            </a:r>
            <a:endParaRPr lang="en-GB" sz="1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76450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141663"/>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8" name="Footer Placeholder 9">
            <a:extLst>
              <a:ext uri="{FF2B5EF4-FFF2-40B4-BE49-F238E27FC236}">
                <a16:creationId xmlns:a16="http://schemas.microsoft.com/office/drawing/2014/main" id="{E8E35F7C-59D1-4344-B45A-A3380FD02D0A}"/>
              </a:ext>
            </a:extLst>
          </p:cNvPr>
          <p:cNvSpPr>
            <a:spLocks noGrp="1" noChangeArrowheads="1"/>
          </p:cNvSpPr>
          <p:nvPr>
            <p:ph type="ftr" sz="quarter" idx="11"/>
          </p:nvPr>
        </p:nvSpPr>
        <p:spPr>
          <a:xfrm>
            <a:off x="-1" y="6356350"/>
            <a:ext cx="12191999" cy="365125"/>
          </a:xfrm>
        </p:spPr>
        <p:txBody>
          <a:bodyPr/>
          <a:lstStyle>
            <a:lvl1pPr>
              <a:defRPr sz="1100">
                <a:latin typeface="Arial" panose="020B0604020202020204" pitchFamily="34" charset="0"/>
                <a:cs typeface="Arial" panose="020B0604020202020204" pitchFamily="34" charset="0"/>
              </a:defRPr>
            </a:lvl1pPr>
          </a:lstStyle>
          <a:p>
            <a:pPr>
              <a:defRPr/>
            </a:pPr>
            <a:r>
              <a:rPr lang="en-GB" dirty="0"/>
              <a:t>Curriculum Prioritisation for Primary Maths</a:t>
            </a:r>
          </a:p>
        </p:txBody>
      </p:sp>
    </p:spTree>
    <p:extLst>
      <p:ext uri="{BB962C8B-B14F-4D97-AF65-F5344CB8AC3E}">
        <p14:creationId xmlns:p14="http://schemas.microsoft.com/office/powerpoint/2010/main" val="1882940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141663"/>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8" name="Footer Placeholder 9">
            <a:extLst>
              <a:ext uri="{FF2B5EF4-FFF2-40B4-BE49-F238E27FC236}">
                <a16:creationId xmlns:a16="http://schemas.microsoft.com/office/drawing/2014/main" id="{E8E35F7C-59D1-4344-B45A-A3380FD02D0A}"/>
              </a:ext>
            </a:extLst>
          </p:cNvPr>
          <p:cNvSpPr>
            <a:spLocks noGrp="1" noChangeArrowheads="1"/>
          </p:cNvSpPr>
          <p:nvPr>
            <p:ph type="ftr" sz="quarter" idx="11"/>
          </p:nvPr>
        </p:nvSpPr>
        <p:spPr>
          <a:xfrm>
            <a:off x="-1" y="6356350"/>
            <a:ext cx="12191999" cy="365125"/>
          </a:xfrm>
        </p:spPr>
        <p:txBody>
          <a:bodyPr/>
          <a:lstStyle>
            <a:lvl1pPr>
              <a:defRPr sz="1100">
                <a:latin typeface="Arial" panose="020B0604020202020204" pitchFamily="34" charset="0"/>
                <a:cs typeface="Arial" panose="020B0604020202020204" pitchFamily="34" charset="0"/>
              </a:defRPr>
            </a:lvl1pPr>
          </a:lstStyle>
          <a:p>
            <a:pPr>
              <a:defRPr/>
            </a:pPr>
            <a:r>
              <a:rPr lang="en-GB" dirty="0"/>
              <a:t>Curriculum Prioritisation for Primary Maths</a:t>
            </a:r>
          </a:p>
        </p:txBody>
      </p:sp>
    </p:spTree>
    <p:extLst>
      <p:ext uri="{BB962C8B-B14F-4D97-AF65-F5344CB8AC3E}">
        <p14:creationId xmlns:p14="http://schemas.microsoft.com/office/powerpoint/2010/main" val="3027196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141663"/>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8" name="Footer Placeholder 9">
            <a:extLst>
              <a:ext uri="{FF2B5EF4-FFF2-40B4-BE49-F238E27FC236}">
                <a16:creationId xmlns:a16="http://schemas.microsoft.com/office/drawing/2014/main" id="{E8E35F7C-59D1-4344-B45A-A3380FD02D0A}"/>
              </a:ext>
            </a:extLst>
          </p:cNvPr>
          <p:cNvSpPr>
            <a:spLocks noGrp="1" noChangeArrowheads="1"/>
          </p:cNvSpPr>
          <p:nvPr>
            <p:ph type="ftr" sz="quarter" idx="11"/>
          </p:nvPr>
        </p:nvSpPr>
        <p:spPr>
          <a:xfrm>
            <a:off x="-1" y="6356350"/>
            <a:ext cx="12191999" cy="365125"/>
          </a:xfrm>
        </p:spPr>
        <p:txBody>
          <a:bodyPr/>
          <a:lstStyle>
            <a:lvl1pPr>
              <a:defRPr sz="1100">
                <a:latin typeface="Arial" panose="020B0604020202020204" pitchFamily="34" charset="0"/>
                <a:cs typeface="Arial" panose="020B0604020202020204" pitchFamily="34" charset="0"/>
              </a:defRPr>
            </a:lvl1pPr>
          </a:lstStyle>
          <a:p>
            <a:pPr>
              <a:defRPr/>
            </a:pPr>
            <a:r>
              <a:rPr lang="en-GB" dirty="0"/>
              <a:t>Curriculum Prioritisation for Primary Maths</a:t>
            </a:r>
          </a:p>
        </p:txBody>
      </p:sp>
      <p:graphicFrame>
        <p:nvGraphicFramePr>
          <p:cNvPr id="5" name="Table 10">
            <a:extLst>
              <a:ext uri="{FF2B5EF4-FFF2-40B4-BE49-F238E27FC236}">
                <a16:creationId xmlns:a16="http://schemas.microsoft.com/office/drawing/2014/main" id="{8703DAC1-0D09-4FCA-8F8E-26F6D721539C}"/>
              </a:ext>
            </a:extLst>
          </p:cNvPr>
          <p:cNvGraphicFramePr>
            <a:graphicFrameLocks noGrp="1"/>
          </p:cNvGraphicFramePr>
          <p:nvPr userDrawn="1">
            <p:extLst>
              <p:ext uri="{D42A27DB-BD31-4B8C-83A1-F6EECF244321}">
                <p14:modId xmlns:p14="http://schemas.microsoft.com/office/powerpoint/2010/main" val="3206897055"/>
              </p:ext>
            </p:extLst>
          </p:nvPr>
        </p:nvGraphicFramePr>
        <p:xfrm>
          <a:off x="594008" y="1097547"/>
          <a:ext cx="11140162" cy="1978162"/>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19980">
                <a:tc>
                  <a:txBody>
                    <a:bodyPr/>
                    <a:lstStyle/>
                    <a:p>
                      <a:pPr algn="l"/>
                      <a:endParaRPr lang="en-GB" sz="2000" dirty="0">
                        <a:latin typeface="Arial" panose="020B0604020202020204" pitchFamily="34" charset="0"/>
                        <a:cs typeface="Arial" panose="020B0604020202020204" pitchFamily="34" charset="0"/>
                      </a:endParaRPr>
                    </a:p>
                  </a:txBody>
                  <a:tcPr anchor="ctr">
                    <a:solidFill>
                      <a:srgbClr val="327473"/>
                    </a:solidFill>
                  </a:tcPr>
                </a:tc>
                <a:extLst>
                  <a:ext uri="{0D108BD9-81ED-4DB2-BD59-A6C34878D82A}">
                    <a16:rowId xmlns:a16="http://schemas.microsoft.com/office/drawing/2014/main" val="2928509842"/>
                  </a:ext>
                </a:extLst>
              </a:tr>
              <a:tr h="1458182">
                <a:tc>
                  <a:txBody>
                    <a:bodyPr/>
                    <a:lstStyle/>
                    <a:p>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13" name="Text Placeholder 12">
            <a:extLst>
              <a:ext uri="{FF2B5EF4-FFF2-40B4-BE49-F238E27FC236}">
                <a16:creationId xmlns:a16="http://schemas.microsoft.com/office/drawing/2014/main" id="{0396C834-C60B-4D4B-9CE7-C48E02B24E92}"/>
              </a:ext>
            </a:extLst>
          </p:cNvPr>
          <p:cNvSpPr>
            <a:spLocks noGrp="1"/>
          </p:cNvSpPr>
          <p:nvPr>
            <p:ph type="body" sz="quarter" idx="12"/>
          </p:nvPr>
        </p:nvSpPr>
        <p:spPr>
          <a:xfrm>
            <a:off x="698269" y="1789113"/>
            <a:ext cx="10653944" cy="784225"/>
          </a:xfrm>
        </p:spPr>
        <p:txBody>
          <a:bodyPr/>
          <a:lstStyle/>
          <a:p>
            <a:pPr lvl="0"/>
            <a:r>
              <a:rPr lang="en-US" dirty="0"/>
              <a:t>Click to edit Master text styles</a:t>
            </a:r>
          </a:p>
        </p:txBody>
      </p:sp>
      <p:sp>
        <p:nvSpPr>
          <p:cNvPr id="17" name="Text Placeholder 16">
            <a:extLst>
              <a:ext uri="{FF2B5EF4-FFF2-40B4-BE49-F238E27FC236}">
                <a16:creationId xmlns:a16="http://schemas.microsoft.com/office/drawing/2014/main" id="{F32E35AE-674A-4CFB-A6EA-9851D7911725}"/>
              </a:ext>
            </a:extLst>
          </p:cNvPr>
          <p:cNvSpPr>
            <a:spLocks noGrp="1"/>
          </p:cNvSpPr>
          <p:nvPr>
            <p:ph type="body" sz="quarter" idx="13"/>
          </p:nvPr>
        </p:nvSpPr>
        <p:spPr>
          <a:xfrm>
            <a:off x="698269" y="1189038"/>
            <a:ext cx="10653944" cy="315912"/>
          </a:xfrm>
        </p:spPr>
        <p:txBody>
          <a:bodyPr/>
          <a:lstStyle>
            <a:lvl1pPr>
              <a:defRPr b="1">
                <a:solidFill>
                  <a:schemeClr val="bg1"/>
                </a:solidFill>
              </a:defRPr>
            </a:lvl1pPr>
          </a:lstStyle>
          <a:p>
            <a:pPr lvl="0"/>
            <a:r>
              <a:rPr lang="en-US" dirty="0"/>
              <a:t>Click to edit Master text styles</a:t>
            </a:r>
          </a:p>
        </p:txBody>
      </p:sp>
      <p:sp>
        <p:nvSpPr>
          <p:cNvPr id="19" name="TextBox 18">
            <a:extLst>
              <a:ext uri="{FF2B5EF4-FFF2-40B4-BE49-F238E27FC236}">
                <a16:creationId xmlns:a16="http://schemas.microsoft.com/office/drawing/2014/main" id="{9153B39E-7C33-4C5E-BBB2-AE7BBB524528}"/>
              </a:ext>
            </a:extLst>
          </p:cNvPr>
          <p:cNvSpPr txBox="1"/>
          <p:nvPr userDrawn="1"/>
        </p:nvSpPr>
        <p:spPr>
          <a:xfrm>
            <a:off x="594007" y="3486800"/>
            <a:ext cx="11140161" cy="394210"/>
          </a:xfrm>
          <a:prstGeom prst="rect">
            <a:avLst/>
          </a:prstGeom>
          <a:noFill/>
        </p:spPr>
        <p:txBody>
          <a:bodyPr wrap="square">
            <a:spAutoFit/>
          </a:body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b="0"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The following slides have been collated to support the teaching of this outcome.</a:t>
            </a:r>
            <a:endParaRPr lang="en-GB" kern="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1" name="Text Placeholder 20">
            <a:extLst>
              <a:ext uri="{FF2B5EF4-FFF2-40B4-BE49-F238E27FC236}">
                <a16:creationId xmlns:a16="http://schemas.microsoft.com/office/drawing/2014/main" id="{DA156B4A-F0F3-4E38-A0C7-379476798FA5}"/>
              </a:ext>
            </a:extLst>
          </p:cNvPr>
          <p:cNvSpPr>
            <a:spLocks noGrp="1"/>
          </p:cNvSpPr>
          <p:nvPr>
            <p:ph type="body" sz="quarter" idx="14"/>
          </p:nvPr>
        </p:nvSpPr>
        <p:spPr>
          <a:xfrm>
            <a:off x="593725" y="233363"/>
            <a:ext cx="11141075" cy="393700"/>
          </a:xfrm>
        </p:spPr>
        <p:txBody>
          <a:bodyPr/>
          <a:lstStyle>
            <a:lvl1pPr>
              <a:defRPr b="1">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7933466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141663"/>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246063"/>
            <a:ext cx="11140163" cy="426170"/>
          </a:xfrm>
          <a:prstGeom prst="rect">
            <a:avLst/>
          </a:prstGeom>
        </p:spPr>
        <p:txBody>
          <a:bodyPr>
            <a:normAutofit/>
          </a:bodyPr>
          <a:lstStyle>
            <a:lvl1pPr algn="l">
              <a:defRPr sz="24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8" name="Footer Placeholder 9">
            <a:extLst>
              <a:ext uri="{FF2B5EF4-FFF2-40B4-BE49-F238E27FC236}">
                <a16:creationId xmlns:a16="http://schemas.microsoft.com/office/drawing/2014/main" id="{E8E35F7C-59D1-4344-B45A-A3380FD02D0A}"/>
              </a:ext>
            </a:extLst>
          </p:cNvPr>
          <p:cNvSpPr>
            <a:spLocks noGrp="1" noChangeArrowheads="1"/>
          </p:cNvSpPr>
          <p:nvPr>
            <p:ph type="ftr" sz="quarter" idx="11"/>
          </p:nvPr>
        </p:nvSpPr>
        <p:spPr>
          <a:xfrm>
            <a:off x="-1" y="6356350"/>
            <a:ext cx="12191999" cy="365125"/>
          </a:xfrm>
        </p:spPr>
        <p:txBody>
          <a:bodyPr/>
          <a:lstStyle>
            <a:lvl1pPr>
              <a:defRPr sz="1100">
                <a:latin typeface="Arial" panose="020B0604020202020204" pitchFamily="34" charset="0"/>
                <a:cs typeface="Arial" panose="020B0604020202020204" pitchFamily="34" charset="0"/>
              </a:defRPr>
            </a:lvl1pPr>
          </a:lstStyle>
          <a:p>
            <a:pPr>
              <a:defRPr/>
            </a:pPr>
            <a:r>
              <a:rPr lang="en-GB" dirty="0"/>
              <a:t>Curriculum Prioritisation for Primary Maths</a:t>
            </a:r>
          </a:p>
        </p:txBody>
      </p:sp>
      <p:sp>
        <p:nvSpPr>
          <p:cNvPr id="7" name="Picture Placeholder 4">
            <a:extLst>
              <a:ext uri="{FF2B5EF4-FFF2-40B4-BE49-F238E27FC236}">
                <a16:creationId xmlns:a16="http://schemas.microsoft.com/office/drawing/2014/main" id="{9B5E70AC-97E0-4B9F-B2F7-C3D62444AE86}"/>
              </a:ext>
            </a:extLst>
          </p:cNvPr>
          <p:cNvSpPr>
            <a:spLocks noGrp="1"/>
          </p:cNvSpPr>
          <p:nvPr>
            <p:ph type="pic" sz="quarter" idx="12"/>
          </p:nvPr>
        </p:nvSpPr>
        <p:spPr>
          <a:xfrm>
            <a:off x="594008" y="1039018"/>
            <a:ext cx="3395663" cy="4779963"/>
          </a:xfrm>
          <a:ln>
            <a:solidFill>
              <a:schemeClr val="tx2"/>
            </a:solidFill>
          </a:ln>
          <a:effectLst>
            <a:outerShdw blurRad="50800" dist="38100" dir="2700000" algn="tl" rotWithShape="0">
              <a:prstClr val="black">
                <a:alpha val="40000"/>
              </a:prstClr>
            </a:outerShdw>
          </a:effectLst>
        </p:spPr>
        <p:txBody>
          <a:bodyPr/>
          <a:lstStyle>
            <a:lvl1pPr algn="l">
              <a:defRPr/>
            </a:lvl1pPr>
          </a:lstStyle>
          <a:p>
            <a:endParaRPr lang="en-GB"/>
          </a:p>
        </p:txBody>
      </p:sp>
    </p:spTree>
    <p:extLst>
      <p:ext uri="{BB962C8B-B14F-4D97-AF65-F5344CB8AC3E}">
        <p14:creationId xmlns:p14="http://schemas.microsoft.com/office/powerpoint/2010/main" val="32055044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2182" y="-157162"/>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Straight Connector 18">
            <a:extLst>
              <a:ext uri="{FF2B5EF4-FFF2-40B4-BE49-F238E27FC236}">
                <a16:creationId xmlns:a16="http://schemas.microsoft.com/office/drawing/2014/main" id="{D3AA9D4F-8E41-47F9-A6BB-0AF636DA0770}"/>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6A3742DC-69C4-4F77-88B0-BC9AA167A183}"/>
              </a:ext>
            </a:extLst>
          </p:cNvPr>
          <p:cNvSpPr txBox="1"/>
          <p:nvPr userDrawn="1"/>
        </p:nvSpPr>
        <p:spPr>
          <a:xfrm>
            <a:off x="609593" y="1737534"/>
            <a:ext cx="6220976"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ncetm.org.uk</a:t>
            </a:r>
            <a:endParaRPr lang="en-GB" sz="2000" b="1" dirty="0">
              <a:solidFill>
                <a:schemeClr val="bg1"/>
              </a:solidFill>
              <a:latin typeface="Arial" panose="020B0604020202020204" pitchFamily="34" charset="0"/>
              <a:cs typeface="Arial" panose="020B0604020202020204" pitchFamily="34" charset="0"/>
            </a:endParaRPr>
          </a:p>
        </p:txBody>
      </p:sp>
      <p:cxnSp>
        <p:nvCxnSpPr>
          <p:cNvPr id="22" name="Straight Connector 21">
            <a:extLst>
              <a:ext uri="{FF2B5EF4-FFF2-40B4-BE49-F238E27FC236}">
                <a16:creationId xmlns:a16="http://schemas.microsoft.com/office/drawing/2014/main" id="{0A1553F0-5310-40B6-862E-E108F136F4E5}"/>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7C7EAB1C-AC38-4D05-ABAC-DDDBF36A7F1B}"/>
              </a:ext>
            </a:extLst>
          </p:cNvPr>
          <p:cNvSpPr txBox="1"/>
          <p:nvPr userDrawn="1"/>
        </p:nvSpPr>
        <p:spPr>
          <a:xfrm>
            <a:off x="699934" y="5435709"/>
            <a:ext cx="1960139" cy="276999"/>
          </a:xfrm>
          <a:prstGeom prst="rect">
            <a:avLst/>
          </a:prstGeom>
          <a:noFill/>
        </p:spPr>
        <p:txBody>
          <a:bodyPr wrap="square" rtlCol="0">
            <a:spAutoFit/>
          </a:bodyPr>
          <a:lstStyle/>
          <a:p>
            <a:pPr>
              <a:buNone/>
            </a:pPr>
            <a:r>
              <a:rPr lang="en-GB" sz="1200" b="1" noProof="0" dirty="0">
                <a:solidFill>
                  <a:schemeClr val="bg1"/>
                </a:solidFill>
                <a:latin typeface="Arial" panose="020B0604020202020204" pitchFamily="34" charset="0"/>
                <a:cs typeface="Arial" panose="020B0604020202020204" pitchFamily="34" charset="0"/>
              </a:rPr>
              <a:t>Summer 2021</a:t>
            </a:r>
            <a:endParaRPr lang="en-GB" sz="1200" b="1"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76B7A6AA-0784-4D20-870B-744E2DBBF2B5}"/>
              </a:ext>
            </a:extLst>
          </p:cNvPr>
          <p:cNvSpPr txBox="1"/>
          <p:nvPr userDrawn="1"/>
        </p:nvSpPr>
        <p:spPr>
          <a:xfrm>
            <a:off x="609593" y="481364"/>
            <a:ext cx="5557355" cy="276999"/>
          </a:xfrm>
          <a:prstGeom prst="rect">
            <a:avLst/>
          </a:prstGeom>
          <a:noFill/>
        </p:spPr>
        <p:txBody>
          <a:bodyPr wrap="square" rtlCol="0">
            <a:spAutoFit/>
          </a:bodyPr>
          <a:lstStyle/>
          <a:p>
            <a:pPr>
              <a:buNone/>
            </a:pPr>
            <a:r>
              <a:rPr lang="en-GB" sz="1200" b="1" kern="1200" dirty="0">
                <a:solidFill>
                  <a:srgbClr val="FBF5D4"/>
                </a:solidFill>
                <a:latin typeface="Arial" panose="020B0604020202020204" pitchFamily="34" charset="0"/>
                <a:ea typeface="+mn-ea"/>
                <a:cs typeface="Arial" panose="020B0604020202020204" pitchFamily="34" charset="0"/>
              </a:rPr>
              <a:t>Curriculum Prioritisation for Primary Maths</a:t>
            </a:r>
          </a:p>
        </p:txBody>
      </p:sp>
      <p:sp>
        <p:nvSpPr>
          <p:cNvPr id="12" name="TextBox 11">
            <a:extLst>
              <a:ext uri="{FF2B5EF4-FFF2-40B4-BE49-F238E27FC236}">
                <a16:creationId xmlns:a16="http://schemas.microsoft.com/office/drawing/2014/main" id="{FEC4B950-A61F-4437-AC63-6DD156086E7C}"/>
              </a:ext>
            </a:extLst>
          </p:cNvPr>
          <p:cNvSpPr txBox="1"/>
          <p:nvPr userDrawn="1"/>
        </p:nvSpPr>
        <p:spPr>
          <a:xfrm>
            <a:off x="609593" y="705834"/>
            <a:ext cx="6172200" cy="261610"/>
          </a:xfrm>
          <a:prstGeom prst="rect">
            <a:avLst/>
          </a:prstGeom>
          <a:noFill/>
        </p:spPr>
        <p:txBody>
          <a:bodyPr wrap="square">
            <a:spAutoFit/>
          </a:bodyPr>
          <a:lstStyle/>
          <a:p>
            <a:r>
              <a:rPr lang="en-GB" sz="1100" b="1" i="0" dirty="0">
                <a:solidFill>
                  <a:srgbClr val="FBF5D4"/>
                </a:solidFill>
                <a:effectLst/>
                <a:latin typeface="Arial" panose="020B0604020202020204" pitchFamily="34" charset="0"/>
                <a:cs typeface="Arial" panose="020B0604020202020204" pitchFamily="34" charset="0"/>
              </a:rPr>
              <a:t>A term-by-term framework to support planning and teaching</a:t>
            </a:r>
            <a:endParaRPr lang="en-GB" sz="1100" b="1" dirty="0">
              <a:solidFill>
                <a:srgbClr val="FBF5D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28492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47484"/>
            <a:ext cx="12192000" cy="6858000"/>
          </a:xfrm>
          <a:prstGeom prst="rect">
            <a:avLst/>
          </a:prstGeom>
        </p:spPr>
      </p:pic>
      <p:sp>
        <p:nvSpPr>
          <p:cNvPr id="2" name="Title 1"/>
          <p:cNvSpPr>
            <a:spLocks noGrp="1"/>
          </p:cNvSpPr>
          <p:nvPr>
            <p:ph type="title"/>
          </p:nvPr>
        </p:nvSpPr>
        <p:spPr>
          <a:xfrm>
            <a:off x="601035" y="430660"/>
            <a:ext cx="10972800" cy="982117"/>
          </a:xfrm>
          <a:prstGeom prst="rect">
            <a:avLst/>
          </a:prstGeom>
        </p:spPr>
        <p:txBody>
          <a:bodyPr anchor="t">
            <a:normAutofit/>
          </a:bodyPr>
          <a:lstStyle>
            <a:lvl1pPr>
              <a:defRPr sz="2700">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000000"/>
              </a:buClr>
              <a:buFont typeface="Arial" panose="020B0604020202020204" pitchFamily="34" charset="0"/>
              <a:buChar char="•"/>
              <a:defRPr>
                <a:solidFill>
                  <a:srgbClr val="585858"/>
                </a:solidFill>
              </a:defRPr>
            </a:lvl2pPr>
            <a:lvl3pPr marL="857228" indent="-171446">
              <a:buClr>
                <a:srgbClr val="000000"/>
              </a:buClr>
              <a:buFont typeface="Arial" panose="020B0604020202020204" pitchFamily="34" charset="0"/>
              <a:buChar char="•"/>
              <a:defRPr>
                <a:solidFill>
                  <a:srgbClr val="585858"/>
                </a:solidFill>
              </a:defRPr>
            </a:lvl3pPr>
            <a:lvl4pPr marL="1200120" indent="-171446">
              <a:buClr>
                <a:srgbClr val="000000"/>
              </a:buClr>
              <a:buFont typeface="Arial" panose="020B0604020202020204" pitchFamily="34" charset="0"/>
              <a:buChar char="•"/>
              <a:defRPr>
                <a:solidFill>
                  <a:srgbClr val="585858"/>
                </a:solidFill>
              </a:defRPr>
            </a:lvl4pPr>
            <a:lvl5pPr marL="1543012" indent="-171446">
              <a:buClr>
                <a:srgbClr val="000000"/>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endParaRPr lang="en-GB" dirty="0"/>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sz="1100">
                <a:latin typeface="Arial" panose="020B0604020202020204" pitchFamily="34" charset="0"/>
                <a:cs typeface="Arial" panose="020B0604020202020204" pitchFamily="34" charset="0"/>
              </a:defRPr>
            </a:lvl1pPr>
          </a:lstStyle>
          <a:p>
            <a:pPr>
              <a:defRPr/>
            </a:pPr>
            <a:r>
              <a:rPr lang="en-GB"/>
              <a:t>Curriculum Prioritisation for Primary Maths</a:t>
            </a:r>
            <a:endParaRPr lang="en-GB" dirty="0"/>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a:xfrm>
            <a:off x="8610600" y="6356350"/>
            <a:ext cx="2743200" cy="365125"/>
          </a:xfrm>
          <a:prstGeom prst="rect">
            <a:avLst/>
          </a:prstGeom>
        </p:spPr>
        <p:txBody>
          <a:bodyPr/>
          <a:lstStyle>
            <a:lvl1pPr>
              <a:defRPr/>
            </a:lvl1pPr>
          </a:lstStyle>
          <a:p>
            <a:fld id="{4DB3256F-83C8-4422-BB4B-79DB90083B87}" type="slidenum">
              <a:rPr lang="en-GB" altLang="en-US"/>
              <a:pPr/>
              <a:t>‹#›</a:t>
            </a:fld>
            <a:endParaRPr lang="en-GB" altLang="en-US" dirty="0"/>
          </a:p>
        </p:txBody>
      </p:sp>
    </p:spTree>
    <p:extLst>
      <p:ext uri="{BB962C8B-B14F-4D97-AF65-F5344CB8AC3E}">
        <p14:creationId xmlns:p14="http://schemas.microsoft.com/office/powerpoint/2010/main" val="1064457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_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28472038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359243-BC76-47BD-8772-C08CAEE510C4}"/>
              </a:ext>
            </a:extLst>
          </p:cNvPr>
          <p:cNvSpPr>
            <a:spLocks noGrp="1"/>
          </p:cNvSpPr>
          <p:nvPr>
            <p:ph type="title"/>
          </p:nvPr>
        </p:nvSpPr>
        <p:spPr>
          <a:xfrm>
            <a:off x="609437" y="301625"/>
            <a:ext cx="10744363" cy="1143000"/>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7E1ECB2-930A-4226-90F7-B3EB6759DCBA}"/>
              </a:ext>
            </a:extLst>
          </p:cNvPr>
          <p:cNvSpPr>
            <a:spLocks noGrp="1"/>
          </p:cNvSpPr>
          <p:nvPr>
            <p:ph type="body" idx="1"/>
          </p:nvPr>
        </p:nvSpPr>
        <p:spPr>
          <a:xfrm>
            <a:off x="609437" y="1556795"/>
            <a:ext cx="10744363" cy="449739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1C22EAE8-1007-48BC-A80E-FDEE657EAAC4}"/>
              </a:ext>
            </a:extLst>
          </p:cNvPr>
          <p:cNvSpPr>
            <a:spLocks noGrp="1"/>
          </p:cNvSpPr>
          <p:nvPr>
            <p:ph type="ftr" sz="quarter" idx="3"/>
          </p:nvPr>
        </p:nvSpPr>
        <p:spPr>
          <a:xfrm>
            <a:off x="0" y="6356350"/>
            <a:ext cx="121920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r>
              <a:rPr lang="en-GB"/>
              <a:t>Curriculum Prioritisation for Primary Maths</a:t>
            </a:r>
            <a:endParaRPr lang="en-GB" dirty="0"/>
          </a:p>
        </p:txBody>
      </p:sp>
    </p:spTree>
    <p:extLst>
      <p:ext uri="{BB962C8B-B14F-4D97-AF65-F5344CB8AC3E}">
        <p14:creationId xmlns:p14="http://schemas.microsoft.com/office/powerpoint/2010/main" val="2493390202"/>
      </p:ext>
    </p:extLst>
  </p:cSld>
  <p:clrMap bg1="lt1" tx1="dk1" bg2="lt2" tx2="dk2" accent1="accent1" accent2="accent2" accent3="accent3" accent4="accent4" accent5="accent5" accent6="accent6" hlink="hlink" folHlink="folHlink"/>
  <p:sldLayoutIdLst>
    <p:sldLayoutId id="2147483661" r:id="rId1"/>
    <p:sldLayoutId id="2147483665" r:id="rId2"/>
    <p:sldLayoutId id="2147483675" r:id="rId3"/>
    <p:sldLayoutId id="2147483676" r:id="rId4"/>
    <p:sldLayoutId id="2147483674" r:id="rId5"/>
    <p:sldLayoutId id="2147483668" r:id="rId6"/>
    <p:sldLayoutId id="2147483663" r:id="rId7"/>
    <p:sldLayoutId id="2147483678" r:id="rId8"/>
  </p:sldLayoutIdLst>
  <p:hf sldNum="0" hdr="0" dt="0"/>
  <p:txStyles>
    <p:title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gov.uk/government/publications/teaching-mathematics-in-primary-school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slide" Target="slide4.xml"/><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gov.uk/government/publications/teaching-mathematics-in-primary-school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slide" Target="slide4.xml"/><Relationship Id="rId4" Type="http://schemas.openxmlformats.org/officeDocument/2006/relationships/image" Target="../media/image4.JP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www.gov.uk/government/publications/teaching-mathematics-in-primary-schools" TargetMode="External"/><Relationship Id="rId7" Type="http://schemas.openxmlformats.org/officeDocument/2006/relationships/hyperlink" Target="https://assets.publishing.service.gov.uk/government/uploads/system/uploads/attachment_data/file/897806/Maths_guidance_KS_1_and_2.pdf#page=42"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assets.publishing.service.gov.uk/government/uploads/system/uploads/attachment_data/file/897806/Maths_guidance_KS_1_and_2.pdf#page=74" TargetMode="External"/><Relationship Id="rId5" Type="http://schemas.openxmlformats.org/officeDocument/2006/relationships/hyperlink" Target="https://www.ncetm.org.uk/teaching-for-mastery/mastery-materials/primary-mastery-professional-development/" TargetMode="External"/><Relationship Id="rId4" Type="http://schemas.openxmlformats.org/officeDocument/2006/relationships/hyperlink" Target="https://www.ncetm.org.uk/classroom-resources/exemplification-of-ready-to-progress-criteria/"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www.gov.uk/government/publications/teaching-mathematics-in-primary-school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slide" Target="slide4.xml"/><Relationship Id="rId4" Type="http://schemas.openxmlformats.org/officeDocument/2006/relationships/image" Target="../media/image4.JP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www.gov.uk/government/publications/teaching-mathematics-in-primary-school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slide" Target="slide4.xml"/><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www.gov.uk/government/publications/teaching-mathematics-in-primary-schools"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slide" Target="slide4.xml"/><Relationship Id="rId4" Type="http://schemas.openxmlformats.org/officeDocument/2006/relationships/image" Target="../media/image4.JPG"/></Relationships>
</file>

<file path=ppt/slides/_rels/slide27.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17/06/relationships/model3d" Target="../media/model3d1.glb"/><Relationship Id="rId7" Type="http://schemas.microsoft.com/office/2017/06/relationships/model3d" Target="../media/model3d3.glb"/><Relationship Id="rId12"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8.xml"/><Relationship Id="rId6" Type="http://schemas.openxmlformats.org/officeDocument/2006/relationships/image" Target="../media/image11.png"/><Relationship Id="rId11" Type="http://schemas.microsoft.com/office/2017/06/relationships/model3d" Target="../media/model3d5.glb"/><Relationship Id="rId5" Type="http://schemas.microsoft.com/office/2017/06/relationships/model3d" Target="../media/model3d2.glb"/><Relationship Id="rId10" Type="http://schemas.openxmlformats.org/officeDocument/2006/relationships/image" Target="../media/image13.png"/><Relationship Id="rId4" Type="http://schemas.openxmlformats.org/officeDocument/2006/relationships/image" Target="../media/image10.png"/><Relationship Id="rId9" Type="http://schemas.microsoft.com/office/2017/06/relationships/model3d" Target="../media/model3d4.glb"/></Relationships>
</file>

<file path=ppt/slides/_rels/slide2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www.gov.uk/government/publications/teaching-mathematics-in-primary-schools"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slide" Target="slide4.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slide" Target="slide5.xml"/><Relationship Id="rId7" Type="http://schemas.openxmlformats.org/officeDocument/2006/relationships/slide" Target="slide19.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slide" Target="slide11.xml"/><Relationship Id="rId4" Type="http://schemas.openxmlformats.org/officeDocument/2006/relationships/slide" Target="slide8.xml"/></Relationships>
</file>

<file path=ppt/slides/_rels/slide30.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microsoft.com/office/2017/06/relationships/model3d" Target="../media/model3d5.glb"/><Relationship Id="rId5" Type="http://schemas.openxmlformats.org/officeDocument/2006/relationships/image" Target="../media/image10.png"/><Relationship Id="rId4" Type="http://schemas.microsoft.com/office/2017/06/relationships/model3d" Target="../media/model3d1.glb"/></Relationships>
</file>

<file path=ppt/slides/_rels/slide3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slide" Target="slide28.xml"/><Relationship Id="rId4" Type="http://schemas.openxmlformats.org/officeDocument/2006/relationships/slide" Target="slide25.xml"/></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gov.uk/government/publications/teaching-mathematics-in-primary-school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slide" Target="slide4.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gov.uk/government/publications/teaching-mathematics-in-primary-school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slide" Target="slide4.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34064D4-6FBE-4131-9182-7C4479EBDE7B}"/>
              </a:ext>
            </a:extLst>
          </p:cNvPr>
          <p:cNvSpPr txBox="1"/>
          <p:nvPr/>
        </p:nvSpPr>
        <p:spPr>
          <a:xfrm>
            <a:off x="604946" y="1732195"/>
            <a:ext cx="5148154" cy="461665"/>
          </a:xfrm>
          <a:prstGeom prst="rect">
            <a:avLst/>
          </a:prstGeom>
          <a:noFill/>
        </p:spPr>
        <p:txBody>
          <a:bodyPr wrap="square" rtlCol="0">
            <a:spAutoFit/>
          </a:bodyPr>
          <a:lstStyle/>
          <a:p>
            <a:pPr lvl="0"/>
            <a:r>
              <a:rPr lang="en-US" sz="2400" b="1" dirty="0">
                <a:solidFill>
                  <a:schemeClr val="bg1"/>
                </a:solidFill>
                <a:latin typeface="Arial" panose="020B0604020202020204" pitchFamily="34" charset="0"/>
                <a:cs typeface="Arial" panose="020B0604020202020204" pitchFamily="34" charset="0"/>
              </a:rPr>
              <a:t>Year 2, Unit 7</a:t>
            </a:r>
          </a:p>
        </p:txBody>
      </p:sp>
      <p:sp>
        <p:nvSpPr>
          <p:cNvPr id="6" name="TextBox 5">
            <a:extLst>
              <a:ext uri="{FF2B5EF4-FFF2-40B4-BE49-F238E27FC236}">
                <a16:creationId xmlns:a16="http://schemas.microsoft.com/office/drawing/2014/main" id="{DC2662B8-F764-4A66-9D96-917843E5F642}"/>
              </a:ext>
            </a:extLst>
          </p:cNvPr>
          <p:cNvSpPr txBox="1"/>
          <p:nvPr/>
        </p:nvSpPr>
        <p:spPr>
          <a:xfrm>
            <a:off x="604946" y="2434709"/>
            <a:ext cx="4795729" cy="584775"/>
          </a:xfrm>
          <a:prstGeom prst="rect">
            <a:avLst/>
          </a:prstGeom>
          <a:noFill/>
        </p:spPr>
        <p:txBody>
          <a:bodyPr wrap="square">
            <a:spAutoFit/>
          </a:bodyPr>
          <a:lstStyle/>
          <a:p>
            <a:pPr lvl="0"/>
            <a:r>
              <a:rPr lang="en-GB" sz="3200" b="1" dirty="0">
                <a:solidFill>
                  <a:schemeClr val="bg1"/>
                </a:solidFill>
                <a:latin typeface="Arial" panose="020B0604020202020204" pitchFamily="34" charset="0"/>
                <a:cs typeface="Arial" panose="020B0604020202020204" pitchFamily="34" charset="0"/>
              </a:rPr>
              <a:t>Shape</a:t>
            </a:r>
            <a:endParaRPr lang="en-US" sz="3200" b="1" dirty="0">
              <a:solidFill>
                <a:schemeClr val="bg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1032233"/>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lang="en-GB" sz="2200" kern="0" dirty="0">
                <a:latin typeface="Arial" panose="020B0604020202020204" pitchFamily="34" charset="0"/>
                <a:cs typeface="Arial" panose="020B0604020202020204" pitchFamily="34" charset="0"/>
              </a:rPr>
              <a:t>Look at the shape cut-outs on your table. Can you think of a rule you can use to sort them into two groups?</a:t>
            </a:r>
          </a:p>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lang="en-GB" sz="2200" kern="0" dirty="0">
                <a:latin typeface="Arial" panose="020B0604020202020204" pitchFamily="34" charset="0"/>
                <a:cs typeface="Arial" panose="020B0604020202020204" pitchFamily="34" charset="0"/>
              </a:rPr>
              <a:t>Now I am going to sort the shape cut-outs. What do you think my rule is?</a:t>
            </a: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2</a:t>
            </a:r>
            <a:r>
              <a:rPr lang="en-GB" sz="2400" b="1" i="0" u="none" strike="noStrike" dirty="0">
                <a:effectLst/>
              </a:rPr>
              <a:t>, Unit 7, Learning Outcome 2</a:t>
            </a:r>
            <a:endParaRPr lang="en-GB" sz="2400" b="1" dirty="0"/>
          </a:p>
        </p:txBody>
      </p:sp>
      <p:sp>
        <p:nvSpPr>
          <p:cNvPr id="9" name="Freeform: Shape 8">
            <a:extLst>
              <a:ext uri="{FF2B5EF4-FFF2-40B4-BE49-F238E27FC236}">
                <a16:creationId xmlns:a16="http://schemas.microsoft.com/office/drawing/2014/main" id="{B842BCEE-0449-437A-B4C4-56C6BB7BB410}"/>
              </a:ext>
            </a:extLst>
          </p:cNvPr>
          <p:cNvSpPr/>
          <p:nvPr/>
        </p:nvSpPr>
        <p:spPr>
          <a:xfrm>
            <a:off x="7053860" y="2828221"/>
            <a:ext cx="1795026" cy="1540874"/>
          </a:xfrm>
          <a:custGeom>
            <a:avLst/>
            <a:gdLst>
              <a:gd name="connsiteX0" fmla="*/ 4205114 w 4205114"/>
              <a:gd name="connsiteY0" fmla="*/ 3609722 h 3609722"/>
              <a:gd name="connsiteX1" fmla="*/ 2099591 w 4205114"/>
              <a:gd name="connsiteY1" fmla="*/ 2679364 h 3609722"/>
              <a:gd name="connsiteX2" fmla="*/ 0 w 4205114"/>
              <a:gd name="connsiteY2" fmla="*/ 3607101 h 3609722"/>
              <a:gd name="connsiteX3" fmla="*/ 1838208 w 4205114"/>
              <a:gd name="connsiteY3" fmla="*/ 2263657 h 3609722"/>
              <a:gd name="connsiteX4" fmla="*/ 2082561 w 4205114"/>
              <a:gd name="connsiteY4" fmla="*/ 0 h 3609722"/>
              <a:gd name="connsiteX5" fmla="*/ 2323795 w 4205114"/>
              <a:gd name="connsiteY5" fmla="*/ 2234770 h 3609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05114" h="3609722">
                <a:moveTo>
                  <a:pt x="4205114" y="3609722"/>
                </a:moveTo>
                <a:lnTo>
                  <a:pt x="2099591" y="2679364"/>
                </a:lnTo>
                <a:lnTo>
                  <a:pt x="0" y="3607101"/>
                </a:lnTo>
                <a:lnTo>
                  <a:pt x="1838208" y="2263657"/>
                </a:lnTo>
                <a:lnTo>
                  <a:pt x="2082561" y="0"/>
                </a:lnTo>
                <a:lnTo>
                  <a:pt x="2323795" y="2234770"/>
                </a:lnTo>
                <a:close/>
              </a:path>
            </a:pathLst>
          </a:cu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2" name="Freeform: Shape 11">
            <a:extLst>
              <a:ext uri="{FF2B5EF4-FFF2-40B4-BE49-F238E27FC236}">
                <a16:creationId xmlns:a16="http://schemas.microsoft.com/office/drawing/2014/main" id="{E3C67F2C-A579-44B7-AB3A-6FFDA0712456}"/>
              </a:ext>
            </a:extLst>
          </p:cNvPr>
          <p:cNvSpPr/>
          <p:nvPr/>
        </p:nvSpPr>
        <p:spPr>
          <a:xfrm>
            <a:off x="5797432" y="2836296"/>
            <a:ext cx="1041084" cy="695052"/>
          </a:xfrm>
          <a:custGeom>
            <a:avLst/>
            <a:gdLst>
              <a:gd name="connsiteX0" fmla="*/ 0 w 1374394"/>
              <a:gd name="connsiteY0" fmla="*/ 0 h 917577"/>
              <a:gd name="connsiteX1" fmla="*/ 589050 w 1374394"/>
              <a:gd name="connsiteY1" fmla="*/ 0 h 917577"/>
              <a:gd name="connsiteX2" fmla="*/ 589050 w 1374394"/>
              <a:gd name="connsiteY2" fmla="*/ 78098 h 917577"/>
              <a:gd name="connsiteX3" fmla="*/ 775237 w 1374394"/>
              <a:gd name="connsiteY3" fmla="*/ 78098 h 917577"/>
              <a:gd name="connsiteX4" fmla="*/ 775237 w 1374394"/>
              <a:gd name="connsiteY4" fmla="*/ 0 h 917577"/>
              <a:gd name="connsiteX5" fmla="*/ 1374394 w 1374394"/>
              <a:gd name="connsiteY5" fmla="*/ 0 h 917577"/>
              <a:gd name="connsiteX6" fmla="*/ 1374394 w 1374394"/>
              <a:gd name="connsiteY6" fmla="*/ 316651 h 917577"/>
              <a:gd name="connsiteX7" fmla="*/ 1281300 w 1374394"/>
              <a:gd name="connsiteY7" fmla="*/ 316651 h 917577"/>
              <a:gd name="connsiteX8" fmla="*/ 1281300 w 1374394"/>
              <a:gd name="connsiteY8" fmla="*/ 538272 h 917577"/>
              <a:gd name="connsiteX9" fmla="*/ 1374394 w 1374394"/>
              <a:gd name="connsiteY9" fmla="*/ 538272 h 917577"/>
              <a:gd name="connsiteX10" fmla="*/ 1374394 w 1374394"/>
              <a:gd name="connsiteY10" fmla="*/ 917577 h 917577"/>
              <a:gd name="connsiteX11" fmla="*/ 775237 w 1374394"/>
              <a:gd name="connsiteY11" fmla="*/ 917577 h 917577"/>
              <a:gd name="connsiteX12" fmla="*/ 775237 w 1374394"/>
              <a:gd name="connsiteY12" fmla="*/ 806766 h 917577"/>
              <a:gd name="connsiteX13" fmla="*/ 589050 w 1374394"/>
              <a:gd name="connsiteY13" fmla="*/ 806766 h 917577"/>
              <a:gd name="connsiteX14" fmla="*/ 589050 w 1374394"/>
              <a:gd name="connsiteY14" fmla="*/ 917577 h 917577"/>
              <a:gd name="connsiteX15" fmla="*/ 0 w 1374394"/>
              <a:gd name="connsiteY15" fmla="*/ 917577 h 917577"/>
              <a:gd name="connsiteX16" fmla="*/ 0 w 1374394"/>
              <a:gd name="connsiteY16" fmla="*/ 538272 h 917577"/>
              <a:gd name="connsiteX17" fmla="*/ 88765 w 1374394"/>
              <a:gd name="connsiteY17" fmla="*/ 538272 h 917577"/>
              <a:gd name="connsiteX18" fmla="*/ 88765 w 1374394"/>
              <a:gd name="connsiteY18" fmla="*/ 316651 h 917577"/>
              <a:gd name="connsiteX19" fmla="*/ 0 w 1374394"/>
              <a:gd name="connsiteY19" fmla="*/ 316651 h 917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74394" h="917577">
                <a:moveTo>
                  <a:pt x="0" y="0"/>
                </a:moveTo>
                <a:lnTo>
                  <a:pt x="589050" y="0"/>
                </a:lnTo>
                <a:lnTo>
                  <a:pt x="589050" y="78098"/>
                </a:lnTo>
                <a:lnTo>
                  <a:pt x="775237" y="78098"/>
                </a:lnTo>
                <a:lnTo>
                  <a:pt x="775237" y="0"/>
                </a:lnTo>
                <a:lnTo>
                  <a:pt x="1374394" y="0"/>
                </a:lnTo>
                <a:lnTo>
                  <a:pt x="1374394" y="316651"/>
                </a:lnTo>
                <a:lnTo>
                  <a:pt x="1281300" y="316651"/>
                </a:lnTo>
                <a:lnTo>
                  <a:pt x="1281300" y="538272"/>
                </a:lnTo>
                <a:lnTo>
                  <a:pt x="1374394" y="538272"/>
                </a:lnTo>
                <a:lnTo>
                  <a:pt x="1374394" y="917577"/>
                </a:lnTo>
                <a:lnTo>
                  <a:pt x="775237" y="917577"/>
                </a:lnTo>
                <a:lnTo>
                  <a:pt x="775237" y="806766"/>
                </a:lnTo>
                <a:lnTo>
                  <a:pt x="589050" y="806766"/>
                </a:lnTo>
                <a:lnTo>
                  <a:pt x="589050" y="917577"/>
                </a:lnTo>
                <a:lnTo>
                  <a:pt x="0" y="917577"/>
                </a:lnTo>
                <a:lnTo>
                  <a:pt x="0" y="538272"/>
                </a:lnTo>
                <a:lnTo>
                  <a:pt x="88765" y="538272"/>
                </a:lnTo>
                <a:lnTo>
                  <a:pt x="88765" y="316651"/>
                </a:lnTo>
                <a:lnTo>
                  <a:pt x="0" y="316651"/>
                </a:lnTo>
                <a:close/>
              </a:path>
            </a:pathLst>
          </a:cu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4" name="Freeform: Shape 13">
            <a:extLst>
              <a:ext uri="{FF2B5EF4-FFF2-40B4-BE49-F238E27FC236}">
                <a16:creationId xmlns:a16="http://schemas.microsoft.com/office/drawing/2014/main" id="{470F13B5-A46C-4EFB-AB11-4681DE06F458}"/>
              </a:ext>
            </a:extLst>
          </p:cNvPr>
          <p:cNvSpPr/>
          <p:nvPr/>
        </p:nvSpPr>
        <p:spPr>
          <a:xfrm rot="19378093">
            <a:off x="2162194" y="4550944"/>
            <a:ext cx="1238357" cy="1065752"/>
          </a:xfrm>
          <a:custGeom>
            <a:avLst/>
            <a:gdLst>
              <a:gd name="connsiteX0" fmla="*/ 1219119 w 1219119"/>
              <a:gd name="connsiteY0" fmla="*/ 0 h 917242"/>
              <a:gd name="connsiteX1" fmla="*/ 1219119 w 1219119"/>
              <a:gd name="connsiteY1" fmla="*/ 917242 h 917242"/>
              <a:gd name="connsiteX2" fmla="*/ 125412 w 1219119"/>
              <a:gd name="connsiteY2" fmla="*/ 917242 h 917242"/>
              <a:gd name="connsiteX3" fmla="*/ 0 w 1219119"/>
              <a:gd name="connsiteY3" fmla="*/ 698503 h 917242"/>
              <a:gd name="connsiteX4" fmla="*/ 1208053 w 1219119"/>
              <a:gd name="connsiteY4" fmla="*/ 1034 h 917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19" h="917242">
                <a:moveTo>
                  <a:pt x="1219119" y="0"/>
                </a:moveTo>
                <a:lnTo>
                  <a:pt x="1219119" y="917242"/>
                </a:lnTo>
                <a:lnTo>
                  <a:pt x="125412" y="917242"/>
                </a:lnTo>
                <a:lnTo>
                  <a:pt x="0" y="698503"/>
                </a:lnTo>
                <a:lnTo>
                  <a:pt x="1208053" y="1034"/>
                </a:lnTo>
                <a:close/>
              </a:path>
            </a:pathLst>
          </a:cu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5" name="Parallelogram 14">
            <a:extLst>
              <a:ext uri="{FF2B5EF4-FFF2-40B4-BE49-F238E27FC236}">
                <a16:creationId xmlns:a16="http://schemas.microsoft.com/office/drawing/2014/main" id="{9BB27ACA-EF53-4BFE-B074-F2943E012C87}"/>
              </a:ext>
            </a:extLst>
          </p:cNvPr>
          <p:cNvSpPr/>
          <p:nvPr/>
        </p:nvSpPr>
        <p:spPr>
          <a:xfrm rot="15566325">
            <a:off x="2588892" y="2739740"/>
            <a:ext cx="1158296" cy="870899"/>
          </a:xfrm>
          <a:prstGeom prst="parallelogram">
            <a:avLst>
              <a:gd name="adj" fmla="val 46637"/>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Callout: Right Arrow 15">
            <a:extLst>
              <a:ext uri="{FF2B5EF4-FFF2-40B4-BE49-F238E27FC236}">
                <a16:creationId xmlns:a16="http://schemas.microsoft.com/office/drawing/2014/main" id="{7DB42E2B-01C5-4D45-B065-1FAB40BF034C}"/>
              </a:ext>
            </a:extLst>
          </p:cNvPr>
          <p:cNvSpPr/>
          <p:nvPr/>
        </p:nvSpPr>
        <p:spPr>
          <a:xfrm>
            <a:off x="776102" y="4592756"/>
            <a:ext cx="1098768" cy="1098768"/>
          </a:xfrm>
          <a:prstGeom prst="rightArrowCallou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reeform: Shape 23">
            <a:extLst>
              <a:ext uri="{FF2B5EF4-FFF2-40B4-BE49-F238E27FC236}">
                <a16:creationId xmlns:a16="http://schemas.microsoft.com/office/drawing/2014/main" id="{745C7326-BC67-4FE9-B839-B03704A8E7A8}"/>
              </a:ext>
            </a:extLst>
          </p:cNvPr>
          <p:cNvSpPr/>
          <p:nvPr/>
        </p:nvSpPr>
        <p:spPr>
          <a:xfrm rot="10800000">
            <a:off x="10743959" y="1935532"/>
            <a:ext cx="674016" cy="1768286"/>
          </a:xfrm>
          <a:custGeom>
            <a:avLst/>
            <a:gdLst>
              <a:gd name="connsiteX0" fmla="*/ 674016 w 674016"/>
              <a:gd name="connsiteY0" fmla="*/ 1768286 h 1768286"/>
              <a:gd name="connsiteX1" fmla="*/ 2106 w 674016"/>
              <a:gd name="connsiteY1" fmla="*/ 1768286 h 1768286"/>
              <a:gd name="connsiteX2" fmla="*/ 167245 w 674016"/>
              <a:gd name="connsiteY2" fmla="*/ 889748 h 1768286"/>
              <a:gd name="connsiteX3" fmla="*/ 0 w 674016"/>
              <a:gd name="connsiteY3" fmla="*/ 0 h 1768286"/>
              <a:gd name="connsiteX4" fmla="*/ 671910 w 674016"/>
              <a:gd name="connsiteY4" fmla="*/ 0 h 1768286"/>
              <a:gd name="connsiteX5" fmla="*/ 506771 w 674016"/>
              <a:gd name="connsiteY5" fmla="*/ 878539 h 1768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4016" h="1768286">
                <a:moveTo>
                  <a:pt x="674016" y="1768286"/>
                </a:moveTo>
                <a:lnTo>
                  <a:pt x="2106" y="1768286"/>
                </a:lnTo>
                <a:lnTo>
                  <a:pt x="167245" y="889748"/>
                </a:lnTo>
                <a:lnTo>
                  <a:pt x="0" y="0"/>
                </a:lnTo>
                <a:lnTo>
                  <a:pt x="671910" y="0"/>
                </a:lnTo>
                <a:lnTo>
                  <a:pt x="506771" y="878539"/>
                </a:lnTo>
                <a:close/>
              </a:path>
            </a:pathLst>
          </a:cu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5" name="Plaque 24">
            <a:extLst>
              <a:ext uri="{FF2B5EF4-FFF2-40B4-BE49-F238E27FC236}">
                <a16:creationId xmlns:a16="http://schemas.microsoft.com/office/drawing/2014/main" id="{A02575F7-D199-415E-9064-B59DC0932511}"/>
              </a:ext>
            </a:extLst>
          </p:cNvPr>
          <p:cNvSpPr/>
          <p:nvPr/>
        </p:nvSpPr>
        <p:spPr>
          <a:xfrm>
            <a:off x="4136794" y="4756424"/>
            <a:ext cx="818120" cy="818120"/>
          </a:xfrm>
          <a:prstGeom prst="plaque">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7" name="Arrow: Chevron 26">
            <a:extLst>
              <a:ext uri="{FF2B5EF4-FFF2-40B4-BE49-F238E27FC236}">
                <a16:creationId xmlns:a16="http://schemas.microsoft.com/office/drawing/2014/main" id="{C6BDDB99-4E51-4AD1-8AD8-2ED24CD96A42}"/>
              </a:ext>
            </a:extLst>
          </p:cNvPr>
          <p:cNvSpPr/>
          <p:nvPr/>
        </p:nvSpPr>
        <p:spPr>
          <a:xfrm>
            <a:off x="5443378" y="4308105"/>
            <a:ext cx="1087021" cy="1087021"/>
          </a:xfrm>
          <a:prstGeom prst="chevron">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2" name="Freeform: Shape 31">
            <a:extLst>
              <a:ext uri="{FF2B5EF4-FFF2-40B4-BE49-F238E27FC236}">
                <a16:creationId xmlns:a16="http://schemas.microsoft.com/office/drawing/2014/main" id="{CE5F8447-F4C9-413B-A873-61B148244B7B}"/>
              </a:ext>
            </a:extLst>
          </p:cNvPr>
          <p:cNvSpPr/>
          <p:nvPr/>
        </p:nvSpPr>
        <p:spPr>
          <a:xfrm>
            <a:off x="10319807" y="4238627"/>
            <a:ext cx="1337960" cy="1150847"/>
          </a:xfrm>
          <a:custGeom>
            <a:avLst/>
            <a:gdLst>
              <a:gd name="connsiteX0" fmla="*/ 2090144 w 3177165"/>
              <a:gd name="connsiteY0" fmla="*/ 0 h 1456378"/>
              <a:gd name="connsiteX1" fmla="*/ 2633655 w 3177165"/>
              <a:gd name="connsiteY1" fmla="*/ 0 h 1456378"/>
              <a:gd name="connsiteX2" fmla="*/ 2638583 w 3177165"/>
              <a:gd name="connsiteY2" fmla="*/ 6573 h 1456378"/>
              <a:gd name="connsiteX3" fmla="*/ 2993176 w 3177165"/>
              <a:gd name="connsiteY3" fmla="*/ 6573 h 1456378"/>
              <a:gd name="connsiteX4" fmla="*/ 2905562 w 3177165"/>
              <a:gd name="connsiteY4" fmla="*/ 362655 h 1456378"/>
              <a:gd name="connsiteX5" fmla="*/ 3177165 w 3177165"/>
              <a:gd name="connsiteY5" fmla="*/ 724903 h 1456378"/>
              <a:gd name="connsiteX6" fmla="*/ 2640225 w 3177165"/>
              <a:gd name="connsiteY6" fmla="*/ 1441042 h 1456378"/>
              <a:gd name="connsiteX7" fmla="*/ 2636452 w 3177165"/>
              <a:gd name="connsiteY7" fmla="*/ 1456378 h 1456378"/>
              <a:gd name="connsiteX8" fmla="*/ 1120535 w 3177165"/>
              <a:gd name="connsiteY8" fmla="*/ 1456378 h 1456378"/>
              <a:gd name="connsiteX9" fmla="*/ 1095402 w 3177165"/>
              <a:gd name="connsiteY9" fmla="*/ 1456378 h 1456378"/>
              <a:gd name="connsiteX10" fmla="*/ 1096810 w 3177165"/>
              <a:gd name="connsiteY10" fmla="*/ 1450656 h 1456378"/>
              <a:gd name="connsiteX11" fmla="*/ 40538 w 3177165"/>
              <a:gd name="connsiteY11" fmla="*/ 1195891 h 1456378"/>
              <a:gd name="connsiteX12" fmla="*/ 0 w 3177165"/>
              <a:gd name="connsiteY12" fmla="*/ 820647 h 1456378"/>
              <a:gd name="connsiteX13" fmla="*/ 1450957 w 3177165"/>
              <a:gd name="connsiteY13" fmla="*/ 11327 h 1456378"/>
              <a:gd name="connsiteX14" fmla="*/ 1452127 w 3177165"/>
              <a:gd name="connsiteY14" fmla="*/ 6573 h 1456378"/>
              <a:gd name="connsiteX15" fmla="*/ 2095072 w 3177165"/>
              <a:gd name="connsiteY15" fmla="*/ 6573 h 14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77165" h="1456378">
                <a:moveTo>
                  <a:pt x="2090144" y="0"/>
                </a:moveTo>
                <a:lnTo>
                  <a:pt x="2633655" y="0"/>
                </a:lnTo>
                <a:lnTo>
                  <a:pt x="2638583" y="6573"/>
                </a:lnTo>
                <a:lnTo>
                  <a:pt x="2993176" y="6573"/>
                </a:lnTo>
                <a:lnTo>
                  <a:pt x="2905562" y="362655"/>
                </a:lnTo>
                <a:lnTo>
                  <a:pt x="3177165" y="724903"/>
                </a:lnTo>
                <a:lnTo>
                  <a:pt x="2640225" y="1441042"/>
                </a:lnTo>
                <a:lnTo>
                  <a:pt x="2636452" y="1456378"/>
                </a:lnTo>
                <a:lnTo>
                  <a:pt x="1120535" y="1456378"/>
                </a:lnTo>
                <a:lnTo>
                  <a:pt x="1095402" y="1456378"/>
                </a:lnTo>
                <a:lnTo>
                  <a:pt x="1096810" y="1450656"/>
                </a:lnTo>
                <a:lnTo>
                  <a:pt x="40538" y="1195891"/>
                </a:lnTo>
                <a:lnTo>
                  <a:pt x="0" y="820647"/>
                </a:lnTo>
                <a:lnTo>
                  <a:pt x="1450957" y="11327"/>
                </a:lnTo>
                <a:lnTo>
                  <a:pt x="1452127" y="6573"/>
                </a:lnTo>
                <a:lnTo>
                  <a:pt x="2095072" y="6573"/>
                </a:lnTo>
                <a:close/>
              </a:path>
            </a:pathLst>
          </a:cu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3" name="Octagon 32">
            <a:extLst>
              <a:ext uri="{FF2B5EF4-FFF2-40B4-BE49-F238E27FC236}">
                <a16:creationId xmlns:a16="http://schemas.microsoft.com/office/drawing/2014/main" id="{0DF7FD23-E3B2-45A0-9513-D165CA1E23DC}"/>
              </a:ext>
            </a:extLst>
          </p:cNvPr>
          <p:cNvSpPr/>
          <p:nvPr/>
        </p:nvSpPr>
        <p:spPr>
          <a:xfrm>
            <a:off x="7131355" y="4599045"/>
            <a:ext cx="1087021" cy="1087021"/>
          </a:xfrm>
          <a:prstGeom prst="octagon">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Heptagon 33">
            <a:extLst>
              <a:ext uri="{FF2B5EF4-FFF2-40B4-BE49-F238E27FC236}">
                <a16:creationId xmlns:a16="http://schemas.microsoft.com/office/drawing/2014/main" id="{FE2071E6-6A3E-4AA7-AB15-25E7C67C0F28}"/>
              </a:ext>
            </a:extLst>
          </p:cNvPr>
          <p:cNvSpPr/>
          <p:nvPr/>
        </p:nvSpPr>
        <p:spPr>
          <a:xfrm>
            <a:off x="792379" y="2794488"/>
            <a:ext cx="1004665" cy="1004665"/>
          </a:xfrm>
          <a:prstGeom prst="heptagon">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Freeform: Shape 36">
            <a:extLst>
              <a:ext uri="{FF2B5EF4-FFF2-40B4-BE49-F238E27FC236}">
                <a16:creationId xmlns:a16="http://schemas.microsoft.com/office/drawing/2014/main" id="{EC118D21-CBAE-4411-93BE-F873C8147116}"/>
              </a:ext>
            </a:extLst>
          </p:cNvPr>
          <p:cNvSpPr/>
          <p:nvPr/>
        </p:nvSpPr>
        <p:spPr>
          <a:xfrm rot="10800000">
            <a:off x="9135500" y="2491872"/>
            <a:ext cx="1213412" cy="1752407"/>
          </a:xfrm>
          <a:custGeom>
            <a:avLst/>
            <a:gdLst>
              <a:gd name="connsiteX0" fmla="*/ 0 w 1562300"/>
              <a:gd name="connsiteY0" fmla="*/ 2256270 h 2256270"/>
              <a:gd name="connsiteX1" fmla="*/ 0 w 1562300"/>
              <a:gd name="connsiteY1" fmla="*/ 912860 h 2256270"/>
              <a:gd name="connsiteX2" fmla="*/ 1150587 w 1562300"/>
              <a:gd name="connsiteY2" fmla="*/ 912860 h 2256270"/>
              <a:gd name="connsiteX3" fmla="*/ 1150587 w 1562300"/>
              <a:gd name="connsiteY3" fmla="*/ 447799 h 2256270"/>
              <a:gd name="connsiteX4" fmla="*/ 1562300 w 1562300"/>
              <a:gd name="connsiteY4" fmla="*/ 0 h 2256270"/>
              <a:gd name="connsiteX5" fmla="*/ 1562300 w 1562300"/>
              <a:gd name="connsiteY5" fmla="*/ 1343410 h 2256270"/>
              <a:gd name="connsiteX6" fmla="*/ 411713 w 1562300"/>
              <a:gd name="connsiteY6" fmla="*/ 1343410 h 2256270"/>
              <a:gd name="connsiteX7" fmla="*/ 411713 w 1562300"/>
              <a:gd name="connsiteY7" fmla="*/ 1808471 h 2256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2300" h="2256270">
                <a:moveTo>
                  <a:pt x="0" y="2256270"/>
                </a:moveTo>
                <a:lnTo>
                  <a:pt x="0" y="912860"/>
                </a:lnTo>
                <a:lnTo>
                  <a:pt x="1150587" y="912860"/>
                </a:lnTo>
                <a:lnTo>
                  <a:pt x="1150587" y="447799"/>
                </a:lnTo>
                <a:lnTo>
                  <a:pt x="1562300" y="0"/>
                </a:lnTo>
                <a:lnTo>
                  <a:pt x="1562300" y="1343410"/>
                </a:lnTo>
                <a:lnTo>
                  <a:pt x="411713" y="1343410"/>
                </a:lnTo>
                <a:lnTo>
                  <a:pt x="411713" y="1808471"/>
                </a:lnTo>
                <a:close/>
              </a:path>
            </a:pathLst>
          </a:cu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8" name="Diamond 37">
            <a:extLst>
              <a:ext uri="{FF2B5EF4-FFF2-40B4-BE49-F238E27FC236}">
                <a16:creationId xmlns:a16="http://schemas.microsoft.com/office/drawing/2014/main" id="{6559360A-C548-4EFE-B9ED-372FBDF2E065}"/>
              </a:ext>
            </a:extLst>
          </p:cNvPr>
          <p:cNvSpPr/>
          <p:nvPr/>
        </p:nvSpPr>
        <p:spPr>
          <a:xfrm>
            <a:off x="8647826" y="4630381"/>
            <a:ext cx="1242531" cy="1242531"/>
          </a:xfrm>
          <a:prstGeom prst="diamond">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4" name="Freeform: Shape 43">
            <a:extLst>
              <a:ext uri="{FF2B5EF4-FFF2-40B4-BE49-F238E27FC236}">
                <a16:creationId xmlns:a16="http://schemas.microsoft.com/office/drawing/2014/main" id="{771DFF6A-AABF-4635-9E08-F0A2632B75E2}"/>
              </a:ext>
            </a:extLst>
          </p:cNvPr>
          <p:cNvSpPr/>
          <p:nvPr/>
        </p:nvSpPr>
        <p:spPr>
          <a:xfrm rot="10800000">
            <a:off x="4122013" y="2828221"/>
            <a:ext cx="1228517" cy="1146986"/>
          </a:xfrm>
          <a:custGeom>
            <a:avLst/>
            <a:gdLst>
              <a:gd name="connsiteX0" fmla="*/ 809215 w 1228517"/>
              <a:gd name="connsiteY0" fmla="*/ 1146986 h 1146986"/>
              <a:gd name="connsiteX1" fmla="*/ 0 w 1228517"/>
              <a:gd name="connsiteY1" fmla="*/ 1146986 h 1146986"/>
              <a:gd name="connsiteX2" fmla="*/ 240189 w 1228517"/>
              <a:gd name="connsiteY2" fmla="*/ 850422 h 1146986"/>
              <a:gd name="connsiteX3" fmla="*/ 234114 w 1228517"/>
              <a:gd name="connsiteY3" fmla="*/ 845201 h 1146986"/>
              <a:gd name="connsiteX4" fmla="*/ 960514 w 1228517"/>
              <a:gd name="connsiteY4" fmla="*/ 0 h 1146986"/>
              <a:gd name="connsiteX5" fmla="*/ 1228517 w 1228517"/>
              <a:gd name="connsiteY5" fmla="*/ 230333 h 1146986"/>
              <a:gd name="connsiteX6" fmla="*/ 630429 w 1228517"/>
              <a:gd name="connsiteY6" fmla="*/ 926236 h 1146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8517" h="1146986">
                <a:moveTo>
                  <a:pt x="809215" y="1146986"/>
                </a:moveTo>
                <a:lnTo>
                  <a:pt x="0" y="1146986"/>
                </a:lnTo>
                <a:lnTo>
                  <a:pt x="240189" y="850422"/>
                </a:lnTo>
                <a:lnTo>
                  <a:pt x="234114" y="845201"/>
                </a:lnTo>
                <a:lnTo>
                  <a:pt x="960514" y="0"/>
                </a:lnTo>
                <a:lnTo>
                  <a:pt x="1228517" y="230333"/>
                </a:lnTo>
                <a:lnTo>
                  <a:pt x="630429" y="926236"/>
                </a:lnTo>
                <a:close/>
              </a:path>
            </a:pathLst>
          </a:cu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15857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2</a:t>
            </a:r>
            <a:r>
              <a:rPr lang="en-GB" sz="2400" b="1" i="0" u="none" strike="noStrike" dirty="0">
                <a:effectLst/>
              </a:rPr>
              <a:t>, Unit 7, Learning Outcome 3</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2919909772"/>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3</a:t>
                      </a:r>
                    </a:p>
                  </a:txBody>
                  <a:tcPr anchor="ctr">
                    <a:solidFill>
                      <a:srgbClr val="327473"/>
                    </a:solidFill>
                  </a:tcPr>
                </a:tc>
                <a:extLst>
                  <a:ext uri="{0D108BD9-81ED-4DB2-BD59-A6C34878D82A}">
                    <a16:rowId xmlns:a16="http://schemas.microsoft.com/office/drawing/2014/main" val="2928509842"/>
                  </a:ext>
                </a:extLst>
              </a:tr>
              <a:tr h="16071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b="1"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rPr>
                        <a:t>Pupils learn that polygons can be sorted and named according to the number of sides and vertices</a:t>
                      </a:r>
                    </a:p>
                    <a:p>
                      <a:endParaRPr lang="en-GB" sz="24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71241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idx="4294967295"/>
          </p:nvPr>
        </p:nvSpPr>
        <p:spPr>
          <a:xfrm>
            <a:off x="594008" y="246063"/>
            <a:ext cx="11140163" cy="426170"/>
          </a:xfrm>
        </p:spPr>
        <p:txBody>
          <a:bodyPr>
            <a:noAutofit/>
          </a:bodyPr>
          <a:lstStyle/>
          <a:p>
            <a:r>
              <a:rPr lang="en-GB" sz="2400" dirty="0">
                <a:solidFill>
                  <a:schemeClr val="bg1"/>
                </a:solidFill>
              </a:rPr>
              <a:t>Year 2, Unit 7, Learning Outcome 3</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49" y="1062838"/>
            <a:ext cx="7219319" cy="4779962"/>
          </a:xfrm>
        </p:spPr>
        <p:txBody>
          <a:bodyPr>
            <a:normAutofit/>
          </a:bodyPr>
          <a:lstStyle/>
          <a:p>
            <a:pPr>
              <a:lnSpc>
                <a:spcPct val="120000"/>
              </a:lnSpc>
              <a:buClr>
                <a:srgbClr val="585858"/>
              </a:buClr>
            </a:pPr>
            <a:r>
              <a:rPr lang="en-GB" sz="2000" dirty="0"/>
              <a:t>Additional teacher guidance for this outcome should be read first and can be found in the DfE Mathematics guidance. Page references relate to the 335-page document available as a download at the bottom of </a:t>
            </a:r>
            <a:r>
              <a:rPr lang="en-GB" sz="2000" dirty="0">
                <a:hlinkClick r:id="rId3"/>
              </a:rPr>
              <a:t>this web page</a:t>
            </a:r>
            <a:r>
              <a:rPr lang="en-GB" sz="2000" dirty="0"/>
              <a:t>.</a:t>
            </a:r>
          </a:p>
          <a:p>
            <a:pPr>
              <a:lnSpc>
                <a:spcPct val="120000"/>
              </a:lnSpc>
              <a:buClr>
                <a:srgbClr val="585858"/>
              </a:buClr>
            </a:pPr>
            <a:endParaRPr lang="en-GB" sz="2000" dirty="0"/>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nvGraphicFramePr>
        <p:xfrm>
          <a:off x="4514848" y="2815642"/>
          <a:ext cx="7219320" cy="792480"/>
        </p:xfrm>
        <a:graphic>
          <a:graphicData uri="http://schemas.openxmlformats.org/drawingml/2006/table">
            <a:tbl>
              <a:tblPr firstRow="1" bandRow="1">
                <a:tableStyleId>{5C22544A-7EE6-4342-B048-85BDC9FD1C3A}</a:tableStyleId>
              </a:tblPr>
              <a:tblGrid>
                <a:gridCol w="3848876">
                  <a:extLst>
                    <a:ext uri="{9D8B030D-6E8A-4147-A177-3AD203B41FA5}">
                      <a16:colId xmlns:a16="http://schemas.microsoft.com/office/drawing/2014/main" val="507789682"/>
                    </a:ext>
                  </a:extLst>
                </a:gridCol>
                <a:gridCol w="3370444">
                  <a:extLst>
                    <a:ext uri="{9D8B030D-6E8A-4147-A177-3AD203B41FA5}">
                      <a16:colId xmlns:a16="http://schemas.microsoft.com/office/drawing/2014/main" val="3138488680"/>
                    </a:ext>
                  </a:extLst>
                </a:gridCol>
              </a:tblGrid>
              <a:tr h="0">
                <a:tc>
                  <a:txBody>
                    <a:bodyPr/>
                    <a:lstStyle/>
                    <a:p>
                      <a:pPr algn="ctr"/>
                      <a:r>
                        <a:rPr lang="en-GB" sz="2000" dirty="0">
                          <a:latin typeface="Arial" panose="020B0604020202020204" pitchFamily="34" charset="0"/>
                          <a:cs typeface="Arial" panose="020B0604020202020204" pitchFamily="34" charset="0"/>
                        </a:rPr>
                        <a:t>Ready to progress criteria</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70840">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2G-1</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74</a:t>
                      </a:r>
                    </a:p>
                  </a:txBody>
                  <a:tcPr>
                    <a:solidFill>
                      <a:srgbClr val="E5F3F2"/>
                    </a:solidFill>
                  </a:tcPr>
                </a:tc>
                <a:extLst>
                  <a:ext uri="{0D108BD9-81ED-4DB2-BD59-A6C34878D82A}">
                    <a16:rowId xmlns:a16="http://schemas.microsoft.com/office/drawing/2014/main" val="1814327038"/>
                  </a:ext>
                </a:extLst>
              </a:tr>
            </a:tbl>
          </a:graphicData>
        </a:graphic>
      </p:graphicFrame>
      <p:pic>
        <p:nvPicPr>
          <p:cNvPr id="8" name="Picture Placeholder 7" descr="Graphical user interface, text&#10;&#10;Description automatically generated">
            <a:extLst>
              <a:ext uri="{FF2B5EF4-FFF2-40B4-BE49-F238E27FC236}">
                <a16:creationId xmlns:a16="http://schemas.microsoft.com/office/drawing/2014/main" id="{778E3E13-F15C-4591-81C5-CA48EB6AE4EC}"/>
              </a:ext>
            </a:extLst>
          </p:cNvPr>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510" b="510"/>
          <a:stretch>
            <a:fillRect/>
          </a:stretch>
        </p:blipFill>
        <p:spPr>
          <a:xfrm>
            <a:off x="593725" y="1039018"/>
            <a:ext cx="3395663" cy="4779963"/>
          </a:xfrm>
          <a:prstGeom prst="rect">
            <a:avLst/>
          </a:prstGeom>
          <a:ln>
            <a:solidFill>
              <a:schemeClr val="tx1">
                <a:lumMod val="65000"/>
                <a:lumOff val="35000"/>
              </a:schemeClr>
            </a:solidFill>
          </a:ln>
          <a:effectLst>
            <a:outerShdw blurRad="50800" dist="38100" dir="2700000" algn="tl" rotWithShape="0">
              <a:prstClr val="black">
                <a:alpha val="40000"/>
              </a:prstClr>
            </a:outerShdw>
          </a:effectLst>
        </p:spPr>
      </p:pic>
      <p:sp>
        <p:nvSpPr>
          <p:cNvPr id="9" name="Action Button: Return 8">
            <a:hlinkClick r:id="rId5" action="ppaction://hlinksldjump" highlightClick="1"/>
            <a:extLst>
              <a:ext uri="{FF2B5EF4-FFF2-40B4-BE49-F238E27FC236}">
                <a16:creationId xmlns:a16="http://schemas.microsoft.com/office/drawing/2014/main" id="{DAB83022-D258-4BA1-881B-85A87B12EB29}"/>
              </a:ext>
            </a:extLst>
          </p:cNvPr>
          <p:cNvSpPr/>
          <p:nvPr/>
        </p:nvSpPr>
        <p:spPr>
          <a:xfrm>
            <a:off x="593725" y="600418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45097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954A65-66AC-4877-A478-039BFCDEC48D}"/>
              </a:ext>
            </a:extLst>
          </p:cNvPr>
          <p:cNvSpPr>
            <a:spLocks noGrp="1"/>
          </p:cNvSpPr>
          <p:nvPr>
            <p:ph type="title"/>
          </p:nvPr>
        </p:nvSpPr>
        <p:spPr/>
        <p:txBody>
          <a:bodyPr/>
          <a:lstStyle/>
          <a:p>
            <a:r>
              <a:rPr lang="en-GB" dirty="0"/>
              <a:t>2G-1 Describe and compare 2D and 3D shapes</a:t>
            </a:r>
          </a:p>
        </p:txBody>
      </p:sp>
      <p:pic>
        <p:nvPicPr>
          <p:cNvPr id="2" name="Picture 1">
            <a:extLst>
              <a:ext uri="{FF2B5EF4-FFF2-40B4-BE49-F238E27FC236}">
                <a16:creationId xmlns:a16="http://schemas.microsoft.com/office/drawing/2014/main" id="{FEB1CA05-8C16-4DD2-8137-DEB8619B67F3}"/>
              </a:ext>
            </a:extLst>
          </p:cNvPr>
          <p:cNvPicPr>
            <a:picLocks noChangeAspect="1"/>
          </p:cNvPicPr>
          <p:nvPr/>
        </p:nvPicPr>
        <p:blipFill>
          <a:blip r:embed="rId3"/>
          <a:stretch>
            <a:fillRect/>
          </a:stretch>
        </p:blipFill>
        <p:spPr>
          <a:xfrm>
            <a:off x="1775520" y="1668485"/>
            <a:ext cx="3096344" cy="2982667"/>
          </a:xfrm>
          <a:prstGeom prst="rect">
            <a:avLst/>
          </a:prstGeom>
        </p:spPr>
      </p:pic>
      <p:sp>
        <p:nvSpPr>
          <p:cNvPr id="5" name="Content Placeholder 2">
            <a:extLst>
              <a:ext uri="{FF2B5EF4-FFF2-40B4-BE49-F238E27FC236}">
                <a16:creationId xmlns:a16="http://schemas.microsoft.com/office/drawing/2014/main" id="{5630B09B-B412-48AD-8C12-E81E7B3A2EB7}"/>
              </a:ext>
            </a:extLst>
          </p:cNvPr>
          <p:cNvSpPr txBox="1">
            <a:spLocks/>
          </p:cNvSpPr>
          <p:nvPr/>
        </p:nvSpPr>
        <p:spPr>
          <a:xfrm>
            <a:off x="6643688" y="1349709"/>
            <a:ext cx="5212952" cy="4239531"/>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Look at my 2D shape. What can you tell me about the shape? Does it remind you of any other shapes you know?</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Can you find out how many </a:t>
            </a:r>
            <a:r>
              <a:rPr kumimoji="0" lang="en-GB" sz="1800" i="1" u="none" strike="noStrike" kern="1200" cap="none" spc="0" normalizeH="0" baseline="0" noProof="0" dirty="0">
                <a:ln>
                  <a:noFill/>
                </a:ln>
                <a:solidFill>
                  <a:srgbClr val="585858"/>
                </a:solidFill>
                <a:effectLst/>
                <a:uLnTx/>
                <a:uFillTx/>
                <a:latin typeface="Arial"/>
                <a:ea typeface="+mn-ea"/>
                <a:cs typeface="+mn-cs"/>
              </a:rPr>
              <a:t>sides</a:t>
            </a:r>
            <a:r>
              <a:rPr kumimoji="0" lang="en-GB" sz="1800" b="1" i="0" u="none" strike="noStrike" kern="1200" cap="none" spc="0" normalizeH="0" baseline="0" noProof="0" dirty="0">
                <a:ln>
                  <a:noFill/>
                </a:ln>
                <a:solidFill>
                  <a:srgbClr val="585858"/>
                </a:solidFill>
                <a:effectLst/>
                <a:uLnTx/>
                <a:uFillTx/>
                <a:latin typeface="Arial"/>
                <a:ea typeface="+mn-ea"/>
                <a:cs typeface="+mn-cs"/>
              </a:rPr>
              <a:t> </a:t>
            </a:r>
            <a:r>
              <a:rPr kumimoji="0" lang="en-GB" sz="1800" b="0" i="0" u="none" strike="noStrike" kern="1200" cap="none" spc="0" normalizeH="0" baseline="0" noProof="0" dirty="0">
                <a:ln>
                  <a:noFill/>
                </a:ln>
                <a:solidFill>
                  <a:srgbClr val="585858"/>
                </a:solidFill>
                <a:effectLst/>
                <a:uLnTx/>
                <a:uFillTx/>
                <a:latin typeface="Arial"/>
                <a:ea typeface="+mn-ea"/>
                <a:cs typeface="+mn-cs"/>
              </a:rPr>
              <a:t>it has by running your finger carefully along each one? Remember to count them as you go!</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Can you count each </a:t>
            </a:r>
            <a:r>
              <a:rPr kumimoji="0" lang="en-GB" sz="1800" i="1" u="none" strike="noStrike" kern="1200" cap="none" spc="0" normalizeH="0" baseline="0" noProof="0" dirty="0">
                <a:ln>
                  <a:noFill/>
                </a:ln>
                <a:solidFill>
                  <a:srgbClr val="585858"/>
                </a:solidFill>
                <a:effectLst/>
                <a:uLnTx/>
                <a:uFillTx/>
                <a:latin typeface="Arial"/>
                <a:ea typeface="+mn-ea"/>
                <a:cs typeface="+mn-cs"/>
              </a:rPr>
              <a:t>vertex</a:t>
            </a:r>
            <a:r>
              <a:rPr kumimoji="0" lang="en-GB" sz="1800" b="0" i="0" u="none" strike="noStrike" kern="1200" cap="none" spc="0" normalizeH="0" baseline="0" noProof="0" dirty="0">
                <a:ln>
                  <a:noFill/>
                </a:ln>
                <a:solidFill>
                  <a:srgbClr val="585858"/>
                </a:solidFill>
                <a:effectLst/>
                <a:uLnTx/>
                <a:uFillTx/>
                <a:latin typeface="Arial"/>
                <a:ea typeface="+mn-ea"/>
                <a:cs typeface="+mn-cs"/>
              </a:rPr>
              <a:t> by touching each one? How many </a:t>
            </a:r>
            <a:r>
              <a:rPr kumimoji="0" lang="en-GB" sz="1800" i="1" u="none" strike="noStrike" kern="1200" cap="none" spc="0" normalizeH="0" baseline="0" noProof="0" dirty="0">
                <a:ln>
                  <a:noFill/>
                </a:ln>
                <a:solidFill>
                  <a:srgbClr val="585858"/>
                </a:solidFill>
                <a:effectLst/>
                <a:uLnTx/>
                <a:uFillTx/>
                <a:latin typeface="Arial"/>
                <a:ea typeface="+mn-ea"/>
                <a:cs typeface="+mn-cs"/>
              </a:rPr>
              <a:t>vertices</a:t>
            </a:r>
            <a:r>
              <a:rPr kumimoji="0" lang="en-GB" sz="1800" b="0" i="0" u="none" strike="noStrike" kern="1200" cap="none" spc="0" normalizeH="0" baseline="0" noProof="0" dirty="0">
                <a:ln>
                  <a:noFill/>
                </a:ln>
                <a:solidFill>
                  <a:srgbClr val="585858"/>
                </a:solidFill>
                <a:effectLst/>
                <a:uLnTx/>
                <a:uFillTx/>
                <a:latin typeface="Arial"/>
                <a:ea typeface="+mn-ea"/>
                <a:cs typeface="+mn-cs"/>
              </a:rPr>
              <a:t> are there altogether?</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Now we know the shape has 6 straight sides and 6 vertices, can you say what its name is?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Now try finding out how many sides and vertices other 2D shapes have!</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4" name="TextBox 19">
            <a:extLst>
              <a:ext uri="{FF2B5EF4-FFF2-40B4-BE49-F238E27FC236}">
                <a16:creationId xmlns:a16="http://schemas.microsoft.com/office/drawing/2014/main" id="{E11F1CAA-69F8-4911-B5FD-9609E63D6ED7}"/>
              </a:ext>
            </a:extLst>
          </p:cNvPr>
          <p:cNvSpPr txBox="1"/>
          <p:nvPr/>
        </p:nvSpPr>
        <p:spPr>
          <a:xfrm>
            <a:off x="609599" y="4869160"/>
            <a:ext cx="5486401" cy="707886"/>
          </a:xfrm>
          <a:prstGeom prst="rect">
            <a:avLst/>
          </a:prstGeom>
          <a:solidFill>
            <a:schemeClr val="accent6">
              <a:lumMod val="40000"/>
              <a:lumOff val="60000"/>
            </a:schemeClr>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This shape is a hexagon because it has exactly 6 straight sides.</a:t>
            </a:r>
          </a:p>
        </p:txBody>
      </p:sp>
    </p:spTree>
    <p:extLst>
      <p:ext uri="{BB962C8B-B14F-4D97-AF65-F5344CB8AC3E}">
        <p14:creationId xmlns:p14="http://schemas.microsoft.com/office/powerpoint/2010/main" val="15472955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E1195-390C-43CA-8659-C861227DAF94}"/>
              </a:ext>
            </a:extLst>
          </p:cNvPr>
          <p:cNvSpPr>
            <a:spLocks noGrp="1"/>
          </p:cNvSpPr>
          <p:nvPr>
            <p:ph type="title"/>
          </p:nvPr>
        </p:nvSpPr>
        <p:spPr/>
        <p:txBody>
          <a:bodyPr/>
          <a:lstStyle/>
          <a:p>
            <a:r>
              <a:rPr lang="en-GB" dirty="0"/>
              <a:t>2G-1 Describe and compare 2D and 3D shapes</a:t>
            </a:r>
          </a:p>
        </p:txBody>
      </p:sp>
      <p:pic>
        <p:nvPicPr>
          <p:cNvPr id="8" name="Picture 7" descr="A picture containing object, clock, drawing&#10;&#10;Description automatically generated">
            <a:extLst>
              <a:ext uri="{FF2B5EF4-FFF2-40B4-BE49-F238E27FC236}">
                <a16:creationId xmlns:a16="http://schemas.microsoft.com/office/drawing/2014/main" id="{92511190-0C1E-4C0D-B031-FA9F6785D3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6588" y="1412776"/>
            <a:ext cx="9477014" cy="1575463"/>
          </a:xfrm>
          <a:prstGeom prst="rect">
            <a:avLst/>
          </a:prstGeom>
        </p:spPr>
      </p:pic>
      <p:sp>
        <p:nvSpPr>
          <p:cNvPr id="5" name="Content Placeholder 2">
            <a:extLst>
              <a:ext uri="{FF2B5EF4-FFF2-40B4-BE49-F238E27FC236}">
                <a16:creationId xmlns:a16="http://schemas.microsoft.com/office/drawing/2014/main" id="{287637ED-DBF7-44D7-8CC4-443E737D5FD7}"/>
              </a:ext>
            </a:extLst>
          </p:cNvPr>
          <p:cNvSpPr txBox="1">
            <a:spLocks/>
          </p:cNvSpPr>
          <p:nvPr/>
        </p:nvSpPr>
        <p:spPr>
          <a:xfrm>
            <a:off x="594008" y="3140968"/>
            <a:ext cx="11376434" cy="1330321"/>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Put out a range of pentagons for children to explore.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Look at the shapes on the table. What do you notice about them?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What’s the same about each shape? Can we give these shapes the same name?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describe how some of the shapes are different?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Look at the sides on the first and last shape. What can you say about how long the sides are?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find a shape which you think has sides which are all different lengths?</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7" name="TextBox 19">
            <a:extLst>
              <a:ext uri="{FF2B5EF4-FFF2-40B4-BE49-F238E27FC236}">
                <a16:creationId xmlns:a16="http://schemas.microsoft.com/office/drawing/2014/main" id="{593A3CAB-CDFD-4C4C-9169-55AA68645D8E}"/>
              </a:ext>
            </a:extLst>
          </p:cNvPr>
          <p:cNvSpPr txBox="1"/>
          <p:nvPr/>
        </p:nvSpPr>
        <p:spPr>
          <a:xfrm>
            <a:off x="623888" y="5837202"/>
            <a:ext cx="10224640" cy="400110"/>
          </a:xfrm>
          <a:prstGeom prst="rect">
            <a:avLst/>
          </a:prstGeom>
          <a:solidFill>
            <a:schemeClr val="accent6">
              <a:lumMod val="40000"/>
              <a:lumOff val="60000"/>
            </a:schemeClr>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These shapes are all pentagons because they all have exactly 5 straight sides.</a:t>
            </a:r>
          </a:p>
        </p:txBody>
      </p:sp>
    </p:spTree>
    <p:extLst>
      <p:ext uri="{BB962C8B-B14F-4D97-AF65-F5344CB8AC3E}">
        <p14:creationId xmlns:p14="http://schemas.microsoft.com/office/powerpoint/2010/main" val="30265954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2</a:t>
            </a:r>
            <a:r>
              <a:rPr lang="en-GB" sz="2400" b="1" i="0" u="none" strike="noStrike" dirty="0">
                <a:effectLst/>
              </a:rPr>
              <a:t>, Unit 7, Learning Outcome 4</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1638570918"/>
              </p:ext>
            </p:extLst>
          </p:nvPr>
        </p:nvGraphicFramePr>
        <p:xfrm>
          <a:off x="594008" y="1097546"/>
          <a:ext cx="11140162" cy="2273878"/>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4</a:t>
                      </a:r>
                    </a:p>
                  </a:txBody>
                  <a:tcPr anchor="ctr">
                    <a:solidFill>
                      <a:srgbClr val="327473"/>
                    </a:solidFill>
                  </a:tcPr>
                </a:tc>
                <a:extLst>
                  <a:ext uri="{0D108BD9-81ED-4DB2-BD59-A6C34878D82A}">
                    <a16:rowId xmlns:a16="http://schemas.microsoft.com/office/drawing/2014/main" val="2928509842"/>
                  </a:ext>
                </a:extLst>
              </a:tr>
              <a:tr h="16071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b="1"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endParaRPr>
                    </a:p>
                    <a:p>
                      <a:pPr>
                        <a:lnSpc>
                          <a:spcPct val="120000"/>
                        </a:lnSpc>
                        <a:buClr>
                          <a:srgbClr val="585858"/>
                        </a:buClr>
                      </a:pPr>
                      <a:r>
                        <a:rPr lang="en-GB" sz="2400" b="1" u="none" strike="noStrike" dirty="0">
                          <a:solidFill>
                            <a:schemeClr val="tx1">
                              <a:lumMod val="65000"/>
                              <a:lumOff val="35000"/>
                            </a:schemeClr>
                          </a:solidFill>
                          <a:effectLst/>
                          <a:latin typeface="Arial" panose="020B0604020202020204" pitchFamily="34" charset="0"/>
                          <a:cs typeface="Arial" panose="020B0604020202020204" pitchFamily="34" charset="0"/>
                        </a:rPr>
                        <a:t>Pupils discuss, and compare by direct comparison, the shape and size of polygons</a:t>
                      </a:r>
                      <a:endParaRPr lang="en-GB" sz="2400" b="1" dirty="0">
                        <a:solidFill>
                          <a:schemeClr val="tx1">
                            <a:lumMod val="65000"/>
                            <a:lumOff val="35000"/>
                          </a:schemeClr>
                        </a:solidFill>
                        <a:latin typeface="Arial" panose="020B0604020202020204" pitchFamily="34" charset="0"/>
                        <a:cs typeface="Arial" panose="020B0604020202020204" pitchFamily="34" charset="0"/>
                      </a:endParaRPr>
                    </a:p>
                    <a:p>
                      <a:endParaRPr lang="en-GB" sz="24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60914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idx="4294967295"/>
          </p:nvPr>
        </p:nvSpPr>
        <p:spPr>
          <a:xfrm>
            <a:off x="594008" y="246063"/>
            <a:ext cx="11140163" cy="426170"/>
          </a:xfrm>
        </p:spPr>
        <p:txBody>
          <a:bodyPr>
            <a:noAutofit/>
          </a:bodyPr>
          <a:lstStyle/>
          <a:p>
            <a:r>
              <a:rPr lang="en-GB" sz="2400" dirty="0">
                <a:solidFill>
                  <a:schemeClr val="bg1"/>
                </a:solidFill>
              </a:rPr>
              <a:t>Year 2, Unit 7, Learning Outcome 4</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49" y="1062838"/>
            <a:ext cx="7219319" cy="4779962"/>
          </a:xfrm>
        </p:spPr>
        <p:txBody>
          <a:bodyPr>
            <a:normAutofit/>
          </a:bodyPr>
          <a:lstStyle/>
          <a:p>
            <a:pPr>
              <a:lnSpc>
                <a:spcPct val="120000"/>
              </a:lnSpc>
              <a:buClr>
                <a:srgbClr val="585858"/>
              </a:buClr>
            </a:pPr>
            <a:r>
              <a:rPr lang="en-GB" sz="2000" dirty="0"/>
              <a:t>Additional teacher guidance for this outcome should be read first and can be found in the DfE Mathematics guidance. Page references relate to the 335-page document available as a download at the bottom of </a:t>
            </a:r>
            <a:r>
              <a:rPr lang="en-GB" sz="2000" dirty="0">
                <a:hlinkClick r:id="rId3"/>
              </a:rPr>
              <a:t>this web page</a:t>
            </a:r>
            <a:r>
              <a:rPr lang="en-GB" sz="2000" dirty="0"/>
              <a:t>.</a:t>
            </a:r>
          </a:p>
          <a:p>
            <a:pPr>
              <a:lnSpc>
                <a:spcPct val="120000"/>
              </a:lnSpc>
              <a:buClr>
                <a:srgbClr val="585858"/>
              </a:buClr>
            </a:pPr>
            <a:endParaRPr lang="en-GB" sz="2000" dirty="0"/>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651457898"/>
              </p:ext>
            </p:extLst>
          </p:nvPr>
        </p:nvGraphicFramePr>
        <p:xfrm>
          <a:off x="4514848" y="2815642"/>
          <a:ext cx="7219320" cy="792480"/>
        </p:xfrm>
        <a:graphic>
          <a:graphicData uri="http://schemas.openxmlformats.org/drawingml/2006/table">
            <a:tbl>
              <a:tblPr firstRow="1" bandRow="1">
                <a:tableStyleId>{5C22544A-7EE6-4342-B048-85BDC9FD1C3A}</a:tableStyleId>
              </a:tblPr>
              <a:tblGrid>
                <a:gridCol w="3848876">
                  <a:extLst>
                    <a:ext uri="{9D8B030D-6E8A-4147-A177-3AD203B41FA5}">
                      <a16:colId xmlns:a16="http://schemas.microsoft.com/office/drawing/2014/main" val="507789682"/>
                    </a:ext>
                  </a:extLst>
                </a:gridCol>
                <a:gridCol w="3370444">
                  <a:extLst>
                    <a:ext uri="{9D8B030D-6E8A-4147-A177-3AD203B41FA5}">
                      <a16:colId xmlns:a16="http://schemas.microsoft.com/office/drawing/2014/main" val="3138488680"/>
                    </a:ext>
                  </a:extLst>
                </a:gridCol>
              </a:tblGrid>
              <a:tr h="0">
                <a:tc>
                  <a:txBody>
                    <a:bodyPr/>
                    <a:lstStyle/>
                    <a:p>
                      <a:pPr algn="ctr"/>
                      <a:r>
                        <a:rPr lang="en-GB" sz="2000" dirty="0">
                          <a:latin typeface="Arial" panose="020B0604020202020204" pitchFamily="34" charset="0"/>
                          <a:cs typeface="Arial" panose="020B0604020202020204" pitchFamily="34" charset="0"/>
                        </a:rPr>
                        <a:t>Ready to progress criteria</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70840">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2G-1</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75</a:t>
                      </a:r>
                    </a:p>
                  </a:txBody>
                  <a:tcPr>
                    <a:solidFill>
                      <a:srgbClr val="E5F3F2"/>
                    </a:solidFill>
                  </a:tcPr>
                </a:tc>
                <a:extLst>
                  <a:ext uri="{0D108BD9-81ED-4DB2-BD59-A6C34878D82A}">
                    <a16:rowId xmlns:a16="http://schemas.microsoft.com/office/drawing/2014/main" val="1814327038"/>
                  </a:ext>
                </a:extLst>
              </a:tr>
            </a:tbl>
          </a:graphicData>
        </a:graphic>
      </p:graphicFrame>
      <p:pic>
        <p:nvPicPr>
          <p:cNvPr id="8" name="Picture Placeholder 7" descr="Graphical user interface, text&#10;&#10;Description automatically generated">
            <a:extLst>
              <a:ext uri="{FF2B5EF4-FFF2-40B4-BE49-F238E27FC236}">
                <a16:creationId xmlns:a16="http://schemas.microsoft.com/office/drawing/2014/main" id="{778E3E13-F15C-4591-81C5-CA48EB6AE4EC}"/>
              </a:ext>
            </a:extLst>
          </p:cNvPr>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510" b="510"/>
          <a:stretch>
            <a:fillRect/>
          </a:stretch>
        </p:blipFill>
        <p:spPr>
          <a:xfrm>
            <a:off x="593725" y="1039018"/>
            <a:ext cx="3395663" cy="4779963"/>
          </a:xfrm>
          <a:prstGeom prst="rect">
            <a:avLst/>
          </a:prstGeom>
          <a:ln>
            <a:solidFill>
              <a:schemeClr val="tx1">
                <a:lumMod val="65000"/>
                <a:lumOff val="35000"/>
              </a:schemeClr>
            </a:solidFill>
          </a:ln>
          <a:effectLst>
            <a:outerShdw blurRad="50800" dist="38100" dir="2700000" algn="tl" rotWithShape="0">
              <a:prstClr val="black">
                <a:alpha val="40000"/>
              </a:prstClr>
            </a:outerShdw>
          </a:effectLst>
        </p:spPr>
      </p:pic>
      <p:sp>
        <p:nvSpPr>
          <p:cNvPr id="9" name="Action Button: Return 8">
            <a:hlinkClick r:id="rId5" action="ppaction://hlinksldjump" highlightClick="1"/>
            <a:extLst>
              <a:ext uri="{FF2B5EF4-FFF2-40B4-BE49-F238E27FC236}">
                <a16:creationId xmlns:a16="http://schemas.microsoft.com/office/drawing/2014/main" id="{DAB83022-D258-4BA1-881B-85A87B12EB29}"/>
              </a:ext>
            </a:extLst>
          </p:cNvPr>
          <p:cNvSpPr/>
          <p:nvPr/>
        </p:nvSpPr>
        <p:spPr>
          <a:xfrm>
            <a:off x="593725" y="600418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28143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4EED4E-DA23-45B4-910C-C2624C6FFD81}"/>
              </a:ext>
            </a:extLst>
          </p:cNvPr>
          <p:cNvSpPr>
            <a:spLocks noGrp="1"/>
          </p:cNvSpPr>
          <p:nvPr>
            <p:ph type="title"/>
          </p:nvPr>
        </p:nvSpPr>
        <p:spPr/>
        <p:txBody>
          <a:bodyPr/>
          <a:lstStyle/>
          <a:p>
            <a:r>
              <a:rPr lang="en-GB" dirty="0"/>
              <a:t>2G-1 Describe and compare 2D and 3D shapes</a:t>
            </a:r>
          </a:p>
        </p:txBody>
      </p:sp>
      <p:sp>
        <p:nvSpPr>
          <p:cNvPr id="5" name="Content Placeholder 2">
            <a:extLst>
              <a:ext uri="{FF2B5EF4-FFF2-40B4-BE49-F238E27FC236}">
                <a16:creationId xmlns:a16="http://schemas.microsoft.com/office/drawing/2014/main" id="{0F99A199-C20F-43DE-95F0-AF78C3607510}"/>
              </a:ext>
            </a:extLst>
          </p:cNvPr>
          <p:cNvSpPr txBox="1">
            <a:spLocks/>
          </p:cNvSpPr>
          <p:nvPr/>
        </p:nvSpPr>
        <p:spPr>
          <a:xfrm>
            <a:off x="594008" y="3898879"/>
            <a:ext cx="8249955" cy="2073296"/>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Look at these rectangles. What do you notice?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Which do you think is the smallest rectangle? Which is the largest? Can you explain why you think that?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If each rectangle was a slice of your favourite food, which one would give you the most to eat?</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pic>
        <p:nvPicPr>
          <p:cNvPr id="7" name="Picture 6">
            <a:extLst>
              <a:ext uri="{FF2B5EF4-FFF2-40B4-BE49-F238E27FC236}">
                <a16:creationId xmlns:a16="http://schemas.microsoft.com/office/drawing/2014/main" id="{5020558C-4EC9-4B54-BC99-C630B00FD66E}"/>
              </a:ext>
            </a:extLst>
          </p:cNvPr>
          <p:cNvPicPr>
            <a:picLocks noChangeAspect="1"/>
          </p:cNvPicPr>
          <p:nvPr/>
        </p:nvPicPr>
        <p:blipFill>
          <a:blip r:embed="rId3"/>
          <a:stretch>
            <a:fillRect/>
          </a:stretch>
        </p:blipFill>
        <p:spPr>
          <a:xfrm>
            <a:off x="2197952" y="1492928"/>
            <a:ext cx="7503418" cy="2302394"/>
          </a:xfrm>
          <a:prstGeom prst="rect">
            <a:avLst/>
          </a:prstGeom>
        </p:spPr>
      </p:pic>
    </p:spTree>
    <p:extLst>
      <p:ext uri="{BB962C8B-B14F-4D97-AF65-F5344CB8AC3E}">
        <p14:creationId xmlns:p14="http://schemas.microsoft.com/office/powerpoint/2010/main" val="7789254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4EED4E-DA23-45B4-910C-C2624C6FFD81}"/>
              </a:ext>
            </a:extLst>
          </p:cNvPr>
          <p:cNvSpPr>
            <a:spLocks noGrp="1"/>
          </p:cNvSpPr>
          <p:nvPr>
            <p:ph type="title"/>
          </p:nvPr>
        </p:nvSpPr>
        <p:spPr/>
        <p:txBody>
          <a:bodyPr/>
          <a:lstStyle/>
          <a:p>
            <a:r>
              <a:rPr lang="en-GB" dirty="0"/>
              <a:t>2G-1 Describe and compare 2D and 3D shapes</a:t>
            </a:r>
          </a:p>
        </p:txBody>
      </p:sp>
      <p:pic>
        <p:nvPicPr>
          <p:cNvPr id="2" name="Picture 1">
            <a:extLst>
              <a:ext uri="{FF2B5EF4-FFF2-40B4-BE49-F238E27FC236}">
                <a16:creationId xmlns:a16="http://schemas.microsoft.com/office/drawing/2014/main" id="{9AA58D86-1868-4957-A8DA-983119AC4D76}"/>
              </a:ext>
            </a:extLst>
          </p:cNvPr>
          <p:cNvPicPr>
            <a:picLocks noChangeAspect="1"/>
          </p:cNvPicPr>
          <p:nvPr/>
        </p:nvPicPr>
        <p:blipFill>
          <a:blip r:embed="rId3"/>
          <a:stretch>
            <a:fillRect/>
          </a:stretch>
        </p:blipFill>
        <p:spPr>
          <a:xfrm>
            <a:off x="1695709" y="1124744"/>
            <a:ext cx="7833956" cy="2520280"/>
          </a:xfrm>
          <a:prstGeom prst="rect">
            <a:avLst/>
          </a:prstGeom>
        </p:spPr>
      </p:pic>
      <p:sp>
        <p:nvSpPr>
          <p:cNvPr id="5" name="Content Placeholder 2">
            <a:extLst>
              <a:ext uri="{FF2B5EF4-FFF2-40B4-BE49-F238E27FC236}">
                <a16:creationId xmlns:a16="http://schemas.microsoft.com/office/drawing/2014/main" id="{0F99A199-C20F-43DE-95F0-AF78C3607510}"/>
              </a:ext>
            </a:extLst>
          </p:cNvPr>
          <p:cNvSpPr txBox="1">
            <a:spLocks/>
          </p:cNvSpPr>
          <p:nvPr/>
        </p:nvSpPr>
        <p:spPr>
          <a:xfrm>
            <a:off x="594008" y="3898879"/>
            <a:ext cx="8607142" cy="1987571"/>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Look at these shapes. What is similar about them all?</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find two shapes which have the same number of sides and look almost the same? What is the same about them and what is different?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Which shapes do you think have the most space inside them? Which do not have much space?</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6824374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2</a:t>
            </a:r>
            <a:r>
              <a:rPr lang="en-GB" sz="2400" b="1" i="0" u="none" strike="noStrike" dirty="0">
                <a:effectLst/>
              </a:rPr>
              <a:t>, Unit 7, Learning Outcome 5</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2196191162"/>
              </p:ext>
            </p:extLst>
          </p:nvPr>
        </p:nvGraphicFramePr>
        <p:xfrm>
          <a:off x="594008" y="1097546"/>
          <a:ext cx="11140162" cy="2273878"/>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5</a:t>
                      </a:r>
                    </a:p>
                  </a:txBody>
                  <a:tcPr anchor="ctr">
                    <a:solidFill>
                      <a:srgbClr val="327473"/>
                    </a:solidFill>
                  </a:tcPr>
                </a:tc>
                <a:extLst>
                  <a:ext uri="{0D108BD9-81ED-4DB2-BD59-A6C34878D82A}">
                    <a16:rowId xmlns:a16="http://schemas.microsoft.com/office/drawing/2014/main" val="2928509842"/>
                  </a:ext>
                </a:extLst>
              </a:tr>
              <a:tr h="16071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b="1"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endParaRPr>
                    </a:p>
                    <a:p>
                      <a:pPr>
                        <a:lnSpc>
                          <a:spcPct val="120000"/>
                        </a:lnSpc>
                        <a:buClr>
                          <a:srgbClr val="585858"/>
                        </a:buClr>
                      </a:pPr>
                      <a:r>
                        <a:rPr lang="en-GB" sz="2400" b="1" u="none" strike="noStrike" dirty="0">
                          <a:solidFill>
                            <a:schemeClr val="tx1">
                              <a:lumMod val="65000"/>
                              <a:lumOff val="35000"/>
                            </a:schemeClr>
                          </a:solidFill>
                          <a:effectLst/>
                          <a:latin typeface="Arial" panose="020B0604020202020204" pitchFamily="34" charset="0"/>
                          <a:cs typeface="Arial" panose="020B0604020202020204" pitchFamily="34" charset="0"/>
                        </a:rPr>
                        <a:t>Pupils discuss, and compare by direct comparison, the vertices of polygons</a:t>
                      </a:r>
                      <a:endParaRPr lang="en-GB" sz="2400" b="1" dirty="0">
                        <a:solidFill>
                          <a:schemeClr val="tx1">
                            <a:lumMod val="65000"/>
                            <a:lumOff val="35000"/>
                          </a:schemeClr>
                        </a:solidFill>
                        <a:latin typeface="Arial" panose="020B0604020202020204" pitchFamily="34" charset="0"/>
                        <a:cs typeface="Arial" panose="020B0604020202020204" pitchFamily="34" charset="0"/>
                      </a:endParaRPr>
                    </a:p>
                    <a:p>
                      <a:endParaRPr lang="en-GB" sz="24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86205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535EED2-6700-47F9-AF8C-BD779EDCB6E8}"/>
              </a:ext>
            </a:extLst>
          </p:cNvPr>
          <p:cNvSpPr>
            <a:spLocks noGrp="1"/>
          </p:cNvSpPr>
          <p:nvPr>
            <p:ph type="ftr" sz="quarter" idx="11"/>
          </p:nvPr>
        </p:nvSpPr>
        <p:spPr/>
        <p:txBody>
          <a:bodyPr/>
          <a:lstStyle/>
          <a:p>
            <a:pPr>
              <a:defRPr/>
            </a:pPr>
            <a:r>
              <a:rPr lang="en-GB" dirty="0"/>
              <a:t>Curriculum Prioritisation for Primary Maths</a:t>
            </a:r>
          </a:p>
        </p:txBody>
      </p:sp>
      <p:sp>
        <p:nvSpPr>
          <p:cNvPr id="4" name="TextBox 3">
            <a:extLst>
              <a:ext uri="{FF2B5EF4-FFF2-40B4-BE49-F238E27FC236}">
                <a16:creationId xmlns:a16="http://schemas.microsoft.com/office/drawing/2014/main" id="{88117ADD-FE8D-49F8-A8F6-14017A4C1B29}"/>
              </a:ext>
            </a:extLst>
          </p:cNvPr>
          <p:cNvSpPr txBox="1"/>
          <p:nvPr/>
        </p:nvSpPr>
        <p:spPr>
          <a:xfrm>
            <a:off x="594008" y="1202211"/>
            <a:ext cx="11262632" cy="4955203"/>
          </a:xfrm>
          <a:prstGeom prst="rect">
            <a:avLst/>
          </a:prstGeom>
          <a:noFill/>
        </p:spPr>
        <p:txBody>
          <a:bodyPr wrap="square">
            <a:spAutoFit/>
          </a:bodyPr>
          <a:lstStyle/>
          <a:p>
            <a:pPr>
              <a:spcBef>
                <a:spcPts val="1200"/>
              </a:spcBef>
              <a:spcAft>
                <a:spcPts val="300"/>
              </a:spcAft>
            </a:pPr>
            <a:r>
              <a:rPr lang="en-GB" sz="2000" dirty="0">
                <a:solidFill>
                  <a:schemeClr val="tx1">
                    <a:lumMod val="65000"/>
                    <a:lumOff val="35000"/>
                  </a:schemeClr>
                </a:solidFill>
                <a:effectLst/>
                <a:latin typeface="Arial" panose="020B0604020202020204" pitchFamily="34" charset="0"/>
                <a:cs typeface="Arial" panose="020B0604020202020204" pitchFamily="34" charset="0"/>
              </a:rPr>
              <a:t>These materials heavily reflect the prioritisation approach of the ready-to-progress criteria in the </a:t>
            </a:r>
            <a:r>
              <a:rPr lang="en-GB" sz="2000" dirty="0">
                <a:solidFill>
                  <a:schemeClr val="tx1">
                    <a:lumMod val="65000"/>
                    <a:lumOff val="35000"/>
                  </a:schemeClr>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DfE Primary Mathematics Guidance 2020</a:t>
            </a:r>
            <a:r>
              <a:rPr lang="en-GB" sz="2000" dirty="0">
                <a:solidFill>
                  <a:schemeClr val="tx1">
                    <a:lumMod val="65000"/>
                    <a:lumOff val="35000"/>
                  </a:schemeClr>
                </a:solidFill>
                <a:effectLst/>
                <a:latin typeface="Arial" panose="020B0604020202020204" pitchFamily="34" charset="0"/>
                <a:cs typeface="Arial" panose="020B0604020202020204" pitchFamily="34" charset="0"/>
              </a:rPr>
              <a:t> and on the </a:t>
            </a:r>
            <a:r>
              <a:rPr lang="en-GB" sz="2000" dirty="0">
                <a:solidFill>
                  <a:schemeClr val="tx1">
                    <a:lumMod val="65000"/>
                    <a:lumOff val="35000"/>
                  </a:schemeClr>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PPTs that exemplify them</a:t>
            </a:r>
            <a:r>
              <a:rPr lang="en-GB" sz="2000" dirty="0">
                <a:solidFill>
                  <a:schemeClr val="tx1">
                    <a:lumMod val="65000"/>
                    <a:lumOff val="35000"/>
                  </a:schemeClr>
                </a:solidFill>
                <a:effectLst/>
                <a:latin typeface="Arial" panose="020B0604020202020204" pitchFamily="34" charset="0"/>
                <a:cs typeface="Arial" panose="020B0604020202020204" pitchFamily="34" charset="0"/>
              </a:rPr>
              <a:t> on the NCETM website. They also include other relevant National Curriculum content. Related sections of the</a:t>
            </a:r>
            <a:r>
              <a:rPr lang="en-GB" sz="2000" dirty="0">
                <a:solidFill>
                  <a:schemeClr val="tx1">
                    <a:lumMod val="65000"/>
                    <a:lumOff val="35000"/>
                  </a:schemeClr>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 NCETM Primary Mastery Professional Development Materials</a:t>
            </a:r>
            <a:r>
              <a:rPr lang="en-GB" sz="2000" dirty="0">
                <a:solidFill>
                  <a:schemeClr val="tx1">
                    <a:lumMod val="65000"/>
                    <a:lumOff val="35000"/>
                  </a:schemeClr>
                </a:solidFill>
                <a:effectLst/>
                <a:latin typeface="Arial" panose="020B0604020202020204" pitchFamily="34" charset="0"/>
                <a:cs typeface="Arial" panose="020B0604020202020204" pitchFamily="34" charset="0"/>
              </a:rPr>
              <a:t> provide small-step teaching guidance.</a:t>
            </a:r>
          </a:p>
          <a:p>
            <a:pPr>
              <a:spcBef>
                <a:spcPts val="1200"/>
              </a:spcBef>
              <a:spcAft>
                <a:spcPts val="300"/>
              </a:spcAft>
            </a:pPr>
            <a:r>
              <a:rPr lang="en-GB" b="1" dirty="0">
                <a:solidFill>
                  <a:schemeClr val="tx1">
                    <a:lumMod val="65000"/>
                    <a:lumOff val="35000"/>
                  </a:schemeClr>
                </a:solidFill>
                <a:latin typeface="Arial" panose="020B0604020202020204" pitchFamily="34" charset="0"/>
                <a:cs typeface="Arial" panose="020B0604020202020204" pitchFamily="34" charset="0"/>
              </a:rPr>
              <a:t>Ready-to-progress criteria addressed by this unit</a:t>
            </a:r>
          </a:p>
          <a:p>
            <a:r>
              <a:rPr lang="en-GB" sz="16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Teaching of this unit supports the following criteria from the ‘DfE Mathematics Guidance: key stages 1 &amp; 2’ (the 335-page document available as a download)</a:t>
            </a:r>
          </a:p>
          <a:p>
            <a:pPr marL="285750" lvl="0" indent="-285750">
              <a:buFont typeface="Arial" panose="020B0604020202020204" pitchFamily="34" charset="0"/>
              <a:buChar char="•"/>
              <a:tabLst>
                <a:tab pos="228600" algn="l"/>
                <a:tab pos="457200" algn="l"/>
              </a:tabLst>
            </a:pPr>
            <a:r>
              <a:rPr lang="en-GB" sz="16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hlinkClick r:id="rId6"/>
              </a:rPr>
              <a:t>2</a:t>
            </a:r>
            <a:r>
              <a:rPr lang="en-GB" sz="16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hlinkClick r:id="rId6"/>
              </a:rPr>
              <a:t>G-1 Page 74</a:t>
            </a:r>
            <a:endParaRPr lang="en-GB" sz="16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a:p>
            <a:pPr marL="285750" lvl="0" indent="-285750">
              <a:buFont typeface="Arial" panose="020B0604020202020204" pitchFamily="34" charset="0"/>
              <a:buChar char="•"/>
              <a:tabLst>
                <a:tab pos="228600" algn="l"/>
                <a:tab pos="457200" algn="l"/>
              </a:tabLst>
            </a:pPr>
            <a:endParaRPr lang="en-GB" sz="16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endParaRPr>
          </a:p>
          <a:p>
            <a:pPr lvl="0">
              <a:tabLst>
                <a:tab pos="228600" algn="l"/>
                <a:tab pos="457200" algn="l"/>
              </a:tabLst>
            </a:pPr>
            <a:endParaRPr lang="en-GB" sz="16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a:p>
            <a:pPr>
              <a:spcBef>
                <a:spcPts val="1200"/>
              </a:spcBef>
              <a:spcAft>
                <a:spcPts val="300"/>
              </a:spcAft>
            </a:pPr>
            <a:r>
              <a:rPr lang="en-GB" b="1" dirty="0">
                <a:solidFill>
                  <a:schemeClr val="tx1">
                    <a:lumMod val="65000"/>
                    <a:lumOff val="35000"/>
                  </a:schemeClr>
                </a:solidFill>
                <a:effectLst/>
                <a:latin typeface="Arial" panose="020B0604020202020204" pitchFamily="34" charset="0"/>
                <a:cs typeface="Arial" panose="020B0604020202020204" pitchFamily="34" charset="0"/>
              </a:rPr>
              <a:t>Prior learning</a:t>
            </a:r>
            <a:r>
              <a:rPr lang="en-GB" b="0" dirty="0">
                <a:solidFill>
                  <a:schemeClr val="tx1">
                    <a:lumMod val="65000"/>
                    <a:lumOff val="35000"/>
                  </a:schemeClr>
                </a:solidFill>
                <a:effectLst/>
                <a:latin typeface="Arial" panose="020B0604020202020204" pitchFamily="34" charset="0"/>
                <a:cs typeface="Arial" panose="020B0604020202020204" pitchFamily="34" charset="0"/>
              </a:rPr>
              <a:t> </a:t>
            </a:r>
            <a:endParaRPr lang="en-GB" b="1" dirty="0">
              <a:solidFill>
                <a:schemeClr val="tx1">
                  <a:lumMod val="65000"/>
                  <a:lumOff val="35000"/>
                </a:schemeClr>
              </a:solidFill>
              <a:effectLst/>
              <a:latin typeface="Arial" panose="020B0604020202020204" pitchFamily="34" charset="0"/>
              <a:cs typeface="Arial" panose="020B0604020202020204" pitchFamily="34" charset="0"/>
            </a:endParaRPr>
          </a:p>
          <a:p>
            <a:r>
              <a:rPr lang="en-GB" sz="1600" dirty="0">
                <a:solidFill>
                  <a:srgbClr val="595959"/>
                </a:solidFill>
                <a:effectLst/>
                <a:latin typeface="Arial" panose="020B0604020202020204" pitchFamily="34" charset="0"/>
                <a:ea typeface="Calibri" panose="020F0502020204030204" pitchFamily="34" charset="0"/>
              </a:rPr>
              <a:t>If the following ready-to-progress criteria, contained in the same DfE guidance document as above, were secured in Year 1,  children will be ready to start on this unit.</a:t>
            </a:r>
            <a:endParaRPr lang="en-GB" sz="1600" dirty="0">
              <a:solidFill>
                <a:srgbClr val="595959"/>
              </a:solidFill>
              <a:latin typeface="Arial" panose="020B0604020202020204" pitchFamily="34" charset="0"/>
              <a:ea typeface="Calibri" panose="020F0502020204030204" pitchFamily="34" charset="0"/>
            </a:endParaRPr>
          </a:p>
          <a:p>
            <a:pPr marL="285750" indent="-285750">
              <a:buClr>
                <a:schemeClr val="tx1">
                  <a:lumMod val="65000"/>
                  <a:lumOff val="35000"/>
                </a:schemeClr>
              </a:buClr>
              <a:buFont typeface="Arial" panose="020B0604020202020204" pitchFamily="34" charset="0"/>
              <a:buChar char="•"/>
            </a:pPr>
            <a:r>
              <a:rPr lang="en-GB" sz="1600" dirty="0">
                <a:solidFill>
                  <a:srgbClr val="595959"/>
                </a:solidFill>
                <a:latin typeface="Arial" panose="020B0604020202020204" pitchFamily="34" charset="0"/>
                <a:ea typeface="Calibri" panose="020F0502020204030204" pitchFamily="34" charset="0"/>
                <a:hlinkClick r:id="rId7"/>
              </a:rPr>
              <a:t>1G-1 Page 42</a:t>
            </a:r>
            <a:endParaRPr lang="en-GB" sz="1600" dirty="0">
              <a:solidFill>
                <a:srgbClr val="595959"/>
              </a:solidFill>
              <a:effectLst/>
              <a:latin typeface="Arial" panose="020B0604020202020204" pitchFamily="34" charset="0"/>
              <a:ea typeface="Calibri" panose="020F0502020204030204" pitchFamily="34" charset="0"/>
            </a:endParaRPr>
          </a:p>
          <a:p>
            <a:pPr lvl="0">
              <a:tabLst>
                <a:tab pos="228600" algn="l"/>
                <a:tab pos="457200" algn="l"/>
              </a:tabLst>
            </a:pPr>
            <a:endParaRPr lang="en-GB" sz="16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a:p>
            <a:pPr>
              <a:spcAft>
                <a:spcPts val="800"/>
              </a:spcAft>
            </a:pPr>
            <a:r>
              <a:rPr lang="en-GB" sz="105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 </a:t>
            </a:r>
            <a:endParaRPr lang="en-GB" sz="12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6" name="Title 1">
            <a:extLst>
              <a:ext uri="{FF2B5EF4-FFF2-40B4-BE49-F238E27FC236}">
                <a16:creationId xmlns:a16="http://schemas.microsoft.com/office/drawing/2014/main" id="{08D72010-6BB7-4450-87EA-D90CA78A311D}"/>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2, Unit 7</a:t>
            </a:r>
            <a:endParaRPr lang="en-GB" sz="2400" b="1" dirty="0"/>
          </a:p>
        </p:txBody>
      </p:sp>
    </p:spTree>
    <p:extLst>
      <p:ext uri="{BB962C8B-B14F-4D97-AF65-F5344CB8AC3E}">
        <p14:creationId xmlns:p14="http://schemas.microsoft.com/office/powerpoint/2010/main" val="35915418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idx="4294967295"/>
          </p:nvPr>
        </p:nvSpPr>
        <p:spPr>
          <a:xfrm>
            <a:off x="594008" y="246063"/>
            <a:ext cx="11140163" cy="426170"/>
          </a:xfrm>
        </p:spPr>
        <p:txBody>
          <a:bodyPr>
            <a:noAutofit/>
          </a:bodyPr>
          <a:lstStyle/>
          <a:p>
            <a:r>
              <a:rPr lang="en-GB" sz="2400" dirty="0">
                <a:solidFill>
                  <a:schemeClr val="bg1"/>
                </a:solidFill>
              </a:rPr>
              <a:t>Year 2, Unit 7, Learning Outcome 5</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49" y="1062838"/>
            <a:ext cx="7219319" cy="4779962"/>
          </a:xfrm>
        </p:spPr>
        <p:txBody>
          <a:bodyPr>
            <a:normAutofit/>
          </a:bodyPr>
          <a:lstStyle/>
          <a:p>
            <a:pPr>
              <a:lnSpc>
                <a:spcPct val="120000"/>
              </a:lnSpc>
              <a:buClr>
                <a:srgbClr val="585858"/>
              </a:buClr>
            </a:pPr>
            <a:r>
              <a:rPr lang="en-GB" sz="2000" dirty="0"/>
              <a:t>Additional teacher guidance for this outcome should be read first and can be found in the DfE Mathematics guidance. Page references relate to the 335-page document available as a download at the bottom of </a:t>
            </a:r>
            <a:r>
              <a:rPr lang="en-GB" sz="2000" dirty="0">
                <a:hlinkClick r:id="rId3"/>
              </a:rPr>
              <a:t>this web page</a:t>
            </a:r>
            <a:r>
              <a:rPr lang="en-GB" sz="2000" dirty="0"/>
              <a:t>.</a:t>
            </a:r>
          </a:p>
          <a:p>
            <a:pPr>
              <a:lnSpc>
                <a:spcPct val="120000"/>
              </a:lnSpc>
              <a:buClr>
                <a:srgbClr val="585858"/>
              </a:buClr>
            </a:pPr>
            <a:endParaRPr lang="en-GB" sz="2000" dirty="0"/>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nvGraphicFramePr>
        <p:xfrm>
          <a:off x="4514848" y="2815642"/>
          <a:ext cx="7219320" cy="792480"/>
        </p:xfrm>
        <a:graphic>
          <a:graphicData uri="http://schemas.openxmlformats.org/drawingml/2006/table">
            <a:tbl>
              <a:tblPr firstRow="1" bandRow="1">
                <a:tableStyleId>{5C22544A-7EE6-4342-B048-85BDC9FD1C3A}</a:tableStyleId>
              </a:tblPr>
              <a:tblGrid>
                <a:gridCol w="3848876">
                  <a:extLst>
                    <a:ext uri="{9D8B030D-6E8A-4147-A177-3AD203B41FA5}">
                      <a16:colId xmlns:a16="http://schemas.microsoft.com/office/drawing/2014/main" val="507789682"/>
                    </a:ext>
                  </a:extLst>
                </a:gridCol>
                <a:gridCol w="3370444">
                  <a:extLst>
                    <a:ext uri="{9D8B030D-6E8A-4147-A177-3AD203B41FA5}">
                      <a16:colId xmlns:a16="http://schemas.microsoft.com/office/drawing/2014/main" val="3138488680"/>
                    </a:ext>
                  </a:extLst>
                </a:gridCol>
              </a:tblGrid>
              <a:tr h="0">
                <a:tc>
                  <a:txBody>
                    <a:bodyPr/>
                    <a:lstStyle/>
                    <a:p>
                      <a:pPr algn="ctr"/>
                      <a:r>
                        <a:rPr lang="en-GB" sz="2000" dirty="0">
                          <a:latin typeface="Arial" panose="020B0604020202020204" pitchFamily="34" charset="0"/>
                          <a:cs typeface="Arial" panose="020B0604020202020204" pitchFamily="34" charset="0"/>
                        </a:rPr>
                        <a:t>Ready to progress criteria</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70840">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2G-1</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75</a:t>
                      </a:r>
                    </a:p>
                  </a:txBody>
                  <a:tcPr>
                    <a:solidFill>
                      <a:srgbClr val="E5F3F2"/>
                    </a:solidFill>
                  </a:tcPr>
                </a:tc>
                <a:extLst>
                  <a:ext uri="{0D108BD9-81ED-4DB2-BD59-A6C34878D82A}">
                    <a16:rowId xmlns:a16="http://schemas.microsoft.com/office/drawing/2014/main" val="1814327038"/>
                  </a:ext>
                </a:extLst>
              </a:tr>
            </a:tbl>
          </a:graphicData>
        </a:graphic>
      </p:graphicFrame>
      <p:pic>
        <p:nvPicPr>
          <p:cNvPr id="8" name="Picture Placeholder 7" descr="Graphical user interface, text&#10;&#10;Description automatically generated">
            <a:extLst>
              <a:ext uri="{FF2B5EF4-FFF2-40B4-BE49-F238E27FC236}">
                <a16:creationId xmlns:a16="http://schemas.microsoft.com/office/drawing/2014/main" id="{778E3E13-F15C-4591-81C5-CA48EB6AE4EC}"/>
              </a:ext>
            </a:extLst>
          </p:cNvPr>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510" b="510"/>
          <a:stretch>
            <a:fillRect/>
          </a:stretch>
        </p:blipFill>
        <p:spPr>
          <a:xfrm>
            <a:off x="593725" y="1039018"/>
            <a:ext cx="3395663" cy="4779963"/>
          </a:xfrm>
          <a:prstGeom prst="rect">
            <a:avLst/>
          </a:prstGeom>
          <a:ln>
            <a:solidFill>
              <a:schemeClr val="tx1">
                <a:lumMod val="65000"/>
                <a:lumOff val="35000"/>
              </a:schemeClr>
            </a:solidFill>
          </a:ln>
          <a:effectLst>
            <a:outerShdw blurRad="50800" dist="38100" dir="2700000" algn="tl" rotWithShape="0">
              <a:prstClr val="black">
                <a:alpha val="40000"/>
              </a:prstClr>
            </a:outerShdw>
          </a:effectLst>
        </p:spPr>
      </p:pic>
      <p:sp>
        <p:nvSpPr>
          <p:cNvPr id="9" name="Action Button: Return 8">
            <a:hlinkClick r:id="rId5" action="ppaction://hlinksldjump" highlightClick="1"/>
            <a:extLst>
              <a:ext uri="{FF2B5EF4-FFF2-40B4-BE49-F238E27FC236}">
                <a16:creationId xmlns:a16="http://schemas.microsoft.com/office/drawing/2014/main" id="{DAB83022-D258-4BA1-881B-85A87B12EB29}"/>
              </a:ext>
            </a:extLst>
          </p:cNvPr>
          <p:cNvSpPr/>
          <p:nvPr/>
        </p:nvSpPr>
        <p:spPr>
          <a:xfrm>
            <a:off x="593725" y="600418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47143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2401210"/>
            <a:ext cx="11140162" cy="3946273"/>
          </a:xfrm>
          <a:prstGeom prst="rect">
            <a:avLst/>
          </a:prstGeom>
        </p:spPr>
        <p:txBody>
          <a:bodyPr>
            <a:spAutoFit/>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lang="en-GB" sz="2200" kern="0" dirty="0">
                <a:latin typeface="Arial" panose="020B0604020202020204" pitchFamily="34" charset="0"/>
                <a:cs typeface="Arial" panose="020B0604020202020204" pitchFamily="34" charset="0"/>
              </a:rPr>
              <a:t>Have a look at these cut-outs of pentagons again. How many vertices does each have?</a:t>
            </a:r>
          </a:p>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lang="en-GB" sz="2200" kern="0" dirty="0">
                <a:latin typeface="Arial" panose="020B0604020202020204" pitchFamily="34" charset="0"/>
                <a:cs typeface="Arial" panose="020B0604020202020204" pitchFamily="34" charset="0"/>
              </a:rPr>
              <a:t>Which do you think looks like the ‘sharpest’ vertex? I wonder how we could compare them to check.</a:t>
            </a:r>
          </a:p>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lang="en-GB" sz="2200" kern="0" dirty="0">
                <a:latin typeface="Arial" panose="020B0604020202020204" pitchFamily="34" charset="0"/>
                <a:cs typeface="Arial" panose="020B0604020202020204" pitchFamily="34" charset="0"/>
              </a:rPr>
              <a:t>I wonder what we could call the opposite of a ‘sharp’ vertex? A ‘fat’ vertex? Which of these vertices looks the fattest to you?</a:t>
            </a:r>
          </a:p>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lang="en-GB" sz="2200" kern="0" dirty="0">
                <a:latin typeface="Arial" panose="020B0604020202020204" pitchFamily="34" charset="0"/>
                <a:cs typeface="Arial" panose="020B0604020202020204" pitchFamily="34" charset="0"/>
              </a:rPr>
              <a:t>Are there any vertices that you can see which look like the corner of a square?</a:t>
            </a:r>
          </a:p>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lang="en-GB" sz="2200" kern="0" dirty="0">
                <a:latin typeface="Arial" panose="020B0604020202020204" pitchFamily="34" charset="0"/>
                <a:cs typeface="Arial" panose="020B0604020202020204" pitchFamily="34" charset="0"/>
              </a:rPr>
              <a:t>Are there any of the pentagons where you think the vertices are all different sizes?  </a:t>
            </a:r>
          </a:p>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lang="en-GB" sz="2200" kern="0" dirty="0">
                <a:latin typeface="Arial" panose="020B0604020202020204" pitchFamily="34" charset="0"/>
                <a:cs typeface="Arial" panose="020B0604020202020204" pitchFamily="34" charset="0"/>
              </a:rPr>
              <a:t>Are there any where you think the vertices all look the same size?</a:t>
            </a: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2</a:t>
            </a:r>
            <a:r>
              <a:rPr lang="en-GB" sz="2400" b="1" i="0" u="none" strike="noStrike" dirty="0">
                <a:effectLst/>
              </a:rPr>
              <a:t>, Unit 7, Learning Outcome 5</a:t>
            </a:r>
            <a:endParaRPr lang="en-GB" sz="2400" b="1" dirty="0"/>
          </a:p>
        </p:txBody>
      </p:sp>
      <p:pic>
        <p:nvPicPr>
          <p:cNvPr id="10" name="Picture 9" descr="A picture containing object, clock, drawing&#10;&#10;Description automatically generated">
            <a:extLst>
              <a:ext uri="{FF2B5EF4-FFF2-40B4-BE49-F238E27FC236}">
                <a16:creationId xmlns:a16="http://schemas.microsoft.com/office/drawing/2014/main" id="{283DE220-C6F4-4B4C-BEA0-21373539CE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6588" y="825747"/>
            <a:ext cx="9477014" cy="1575463"/>
          </a:xfrm>
          <a:prstGeom prst="rect">
            <a:avLst/>
          </a:prstGeom>
        </p:spPr>
      </p:pic>
    </p:spTree>
    <p:extLst>
      <p:ext uri="{BB962C8B-B14F-4D97-AF65-F5344CB8AC3E}">
        <p14:creationId xmlns:p14="http://schemas.microsoft.com/office/powerpoint/2010/main" val="35297442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2</a:t>
            </a:r>
            <a:r>
              <a:rPr lang="en-GB" sz="2400" b="1" i="0" u="none" strike="noStrike" dirty="0">
                <a:effectLst/>
              </a:rPr>
              <a:t>, Unit 7, Learning Outcome 6</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3081053911"/>
              </p:ext>
            </p:extLst>
          </p:nvPr>
        </p:nvGraphicFramePr>
        <p:xfrm>
          <a:off x="594008" y="1097546"/>
          <a:ext cx="11140162" cy="2273878"/>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6</a:t>
                      </a:r>
                    </a:p>
                  </a:txBody>
                  <a:tcPr anchor="ctr">
                    <a:solidFill>
                      <a:srgbClr val="327473"/>
                    </a:solidFill>
                  </a:tcPr>
                </a:tc>
                <a:extLst>
                  <a:ext uri="{0D108BD9-81ED-4DB2-BD59-A6C34878D82A}">
                    <a16:rowId xmlns:a16="http://schemas.microsoft.com/office/drawing/2014/main" val="2928509842"/>
                  </a:ext>
                </a:extLst>
              </a:tr>
              <a:tr h="16071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b="1"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endParaRPr>
                    </a:p>
                    <a:p>
                      <a:pPr>
                        <a:lnSpc>
                          <a:spcPct val="120000"/>
                        </a:lnSpc>
                        <a:buClr>
                          <a:srgbClr val="585858"/>
                        </a:buClr>
                      </a:pPr>
                      <a:r>
                        <a:rPr lang="en-GB" sz="2400" b="1" u="none" strike="noStrike" dirty="0">
                          <a:solidFill>
                            <a:schemeClr val="tx1">
                              <a:lumMod val="65000"/>
                              <a:lumOff val="35000"/>
                            </a:schemeClr>
                          </a:solidFill>
                          <a:effectLst/>
                          <a:latin typeface="Arial" panose="020B0604020202020204" pitchFamily="34" charset="0"/>
                          <a:cs typeface="Arial" panose="020B0604020202020204" pitchFamily="34" charset="0"/>
                        </a:rPr>
                        <a:t>Pupils investigate how polygons can be joined and folded to form 3-dimensional shapes</a:t>
                      </a:r>
                      <a:endParaRPr lang="en-GB" sz="2400" b="1" dirty="0">
                        <a:solidFill>
                          <a:schemeClr val="tx1">
                            <a:lumMod val="65000"/>
                            <a:lumOff val="35000"/>
                          </a:schemeClr>
                        </a:solidFill>
                        <a:latin typeface="Arial" panose="020B0604020202020204" pitchFamily="34" charset="0"/>
                        <a:cs typeface="Arial" panose="020B0604020202020204" pitchFamily="34" charset="0"/>
                      </a:endParaRPr>
                    </a:p>
                    <a:p>
                      <a:endParaRPr lang="en-GB" sz="24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13130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idx="4294967295"/>
          </p:nvPr>
        </p:nvSpPr>
        <p:spPr>
          <a:xfrm>
            <a:off x="594008" y="246063"/>
            <a:ext cx="11140163" cy="426170"/>
          </a:xfrm>
        </p:spPr>
        <p:txBody>
          <a:bodyPr>
            <a:noAutofit/>
          </a:bodyPr>
          <a:lstStyle/>
          <a:p>
            <a:r>
              <a:rPr lang="en-GB" sz="2400" dirty="0">
                <a:solidFill>
                  <a:schemeClr val="bg1"/>
                </a:solidFill>
              </a:rPr>
              <a:t>Year 2, Unit 7, Learning Outcome 6</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49" y="1062838"/>
            <a:ext cx="7219319" cy="4779962"/>
          </a:xfrm>
        </p:spPr>
        <p:txBody>
          <a:bodyPr>
            <a:normAutofit/>
          </a:bodyPr>
          <a:lstStyle/>
          <a:p>
            <a:pPr>
              <a:lnSpc>
                <a:spcPct val="120000"/>
              </a:lnSpc>
              <a:buClr>
                <a:srgbClr val="585858"/>
              </a:buClr>
            </a:pPr>
            <a:r>
              <a:rPr lang="en-GB" sz="2000" dirty="0"/>
              <a:t>Additional teacher guidance for this outcome should be read first and can be found in the DfE Mathematics guidance. Page references relate to the 335-page document available as a download at the bottom of </a:t>
            </a:r>
            <a:r>
              <a:rPr lang="en-GB" sz="2000" dirty="0">
                <a:hlinkClick r:id="rId3"/>
              </a:rPr>
              <a:t>this web page</a:t>
            </a:r>
            <a:r>
              <a:rPr lang="en-GB" sz="2000" dirty="0"/>
              <a:t>.</a:t>
            </a:r>
          </a:p>
          <a:p>
            <a:pPr>
              <a:lnSpc>
                <a:spcPct val="120000"/>
              </a:lnSpc>
              <a:buClr>
                <a:srgbClr val="585858"/>
              </a:buClr>
            </a:pPr>
            <a:endParaRPr lang="en-GB" sz="2000" dirty="0"/>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4085917552"/>
              </p:ext>
            </p:extLst>
          </p:nvPr>
        </p:nvGraphicFramePr>
        <p:xfrm>
          <a:off x="4514848" y="2815642"/>
          <a:ext cx="7219320" cy="792480"/>
        </p:xfrm>
        <a:graphic>
          <a:graphicData uri="http://schemas.openxmlformats.org/drawingml/2006/table">
            <a:tbl>
              <a:tblPr firstRow="1" bandRow="1">
                <a:tableStyleId>{5C22544A-7EE6-4342-B048-85BDC9FD1C3A}</a:tableStyleId>
              </a:tblPr>
              <a:tblGrid>
                <a:gridCol w="3848876">
                  <a:extLst>
                    <a:ext uri="{9D8B030D-6E8A-4147-A177-3AD203B41FA5}">
                      <a16:colId xmlns:a16="http://schemas.microsoft.com/office/drawing/2014/main" val="507789682"/>
                    </a:ext>
                  </a:extLst>
                </a:gridCol>
                <a:gridCol w="3370444">
                  <a:extLst>
                    <a:ext uri="{9D8B030D-6E8A-4147-A177-3AD203B41FA5}">
                      <a16:colId xmlns:a16="http://schemas.microsoft.com/office/drawing/2014/main" val="3138488680"/>
                    </a:ext>
                  </a:extLst>
                </a:gridCol>
              </a:tblGrid>
              <a:tr h="0">
                <a:tc>
                  <a:txBody>
                    <a:bodyPr/>
                    <a:lstStyle/>
                    <a:p>
                      <a:pPr algn="ctr"/>
                      <a:r>
                        <a:rPr lang="en-GB" sz="2000" dirty="0">
                          <a:latin typeface="Arial" panose="020B0604020202020204" pitchFamily="34" charset="0"/>
                          <a:cs typeface="Arial" panose="020B0604020202020204" pitchFamily="34" charset="0"/>
                        </a:rPr>
                        <a:t>Ready to progress criteria</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70840">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2G-1</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74-75</a:t>
                      </a:r>
                    </a:p>
                  </a:txBody>
                  <a:tcPr>
                    <a:solidFill>
                      <a:srgbClr val="E5F3F2"/>
                    </a:solidFill>
                  </a:tcPr>
                </a:tc>
                <a:extLst>
                  <a:ext uri="{0D108BD9-81ED-4DB2-BD59-A6C34878D82A}">
                    <a16:rowId xmlns:a16="http://schemas.microsoft.com/office/drawing/2014/main" val="1814327038"/>
                  </a:ext>
                </a:extLst>
              </a:tr>
            </a:tbl>
          </a:graphicData>
        </a:graphic>
      </p:graphicFrame>
      <p:pic>
        <p:nvPicPr>
          <p:cNvPr id="8" name="Picture Placeholder 7" descr="Graphical user interface, text&#10;&#10;Description automatically generated">
            <a:extLst>
              <a:ext uri="{FF2B5EF4-FFF2-40B4-BE49-F238E27FC236}">
                <a16:creationId xmlns:a16="http://schemas.microsoft.com/office/drawing/2014/main" id="{778E3E13-F15C-4591-81C5-CA48EB6AE4EC}"/>
              </a:ext>
            </a:extLst>
          </p:cNvPr>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510" b="510"/>
          <a:stretch>
            <a:fillRect/>
          </a:stretch>
        </p:blipFill>
        <p:spPr>
          <a:xfrm>
            <a:off x="593725" y="1039018"/>
            <a:ext cx="3395663" cy="4779963"/>
          </a:xfrm>
          <a:prstGeom prst="rect">
            <a:avLst/>
          </a:prstGeom>
          <a:ln>
            <a:solidFill>
              <a:schemeClr val="tx1">
                <a:lumMod val="65000"/>
                <a:lumOff val="35000"/>
              </a:schemeClr>
            </a:solidFill>
          </a:ln>
          <a:effectLst>
            <a:outerShdw blurRad="50800" dist="38100" dir="2700000" algn="tl" rotWithShape="0">
              <a:prstClr val="black">
                <a:alpha val="40000"/>
              </a:prstClr>
            </a:outerShdw>
          </a:effectLst>
        </p:spPr>
      </p:pic>
      <p:sp>
        <p:nvSpPr>
          <p:cNvPr id="9" name="Action Button: Return 8">
            <a:hlinkClick r:id="rId5" action="ppaction://hlinksldjump" highlightClick="1"/>
            <a:extLst>
              <a:ext uri="{FF2B5EF4-FFF2-40B4-BE49-F238E27FC236}">
                <a16:creationId xmlns:a16="http://schemas.microsoft.com/office/drawing/2014/main" id="{DAB83022-D258-4BA1-881B-85A87B12EB29}"/>
              </a:ext>
            </a:extLst>
          </p:cNvPr>
          <p:cNvSpPr/>
          <p:nvPr/>
        </p:nvSpPr>
        <p:spPr>
          <a:xfrm>
            <a:off x="593725" y="600418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13689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1032233"/>
            <a:ext cx="11140162" cy="4948599"/>
          </a:xfrm>
          <a:prstGeom prst="rect">
            <a:avLst/>
          </a:prstGeom>
        </p:spPr>
        <p:txBody>
          <a:bodyPr>
            <a:spAutoFit/>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342900" marR="0" lvl="0" indent="-34290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Char char="•"/>
              <a:tabLst/>
              <a:defRPr/>
            </a:pPr>
            <a:r>
              <a:rPr lang="en-GB" sz="2200" kern="0" dirty="0">
                <a:latin typeface="Arial" panose="020B0604020202020204" pitchFamily="34" charset="0"/>
                <a:cs typeface="Arial" panose="020B0604020202020204" pitchFamily="34" charset="0"/>
              </a:rPr>
              <a:t>On your table you have some 2D shape tiles.  </a:t>
            </a:r>
          </a:p>
          <a:p>
            <a:pPr marL="342900" marR="0" lvl="0" indent="-34290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Char char="•"/>
              <a:tabLst/>
              <a:defRPr/>
            </a:pPr>
            <a:r>
              <a:rPr lang="en-GB" sz="2200" kern="0" dirty="0">
                <a:latin typeface="Arial" panose="020B0604020202020204" pitchFamily="34" charset="0"/>
                <a:cs typeface="Arial" panose="020B0604020202020204" pitchFamily="34" charset="0"/>
              </a:rPr>
              <a:t>Find different ways that you can join them together so that you can fold them up exactly to make a closed 3D shape. Describe the shape that you have made.</a:t>
            </a:r>
          </a:p>
          <a:p>
            <a:pPr marL="342900" marR="0" lvl="0" indent="-34290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Char char="•"/>
              <a:tabLst/>
              <a:defRPr/>
            </a:pPr>
            <a:r>
              <a:rPr lang="en-GB" sz="2200" kern="0" dirty="0">
                <a:latin typeface="Arial" panose="020B0604020202020204" pitchFamily="34" charset="0"/>
                <a:cs typeface="Arial" panose="020B0604020202020204" pitchFamily="34" charset="0"/>
              </a:rPr>
              <a:t>Have a look at these 3D shapes I have at the front of the class. Which of these 3D shapes do you think you might be able to make from the flat 2D shape tiles? Which of the 3D shapes will I definitely not be able to make with the flat 2D shape tiles?</a:t>
            </a:r>
          </a:p>
          <a:p>
            <a:pPr marL="342900" marR="0" lvl="0" indent="-34290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Char char="•"/>
              <a:tabLst/>
              <a:defRPr/>
            </a:pPr>
            <a:r>
              <a:rPr lang="en-GB" sz="2200" kern="0" dirty="0">
                <a:latin typeface="Arial" panose="020B0604020202020204" pitchFamily="34" charset="0"/>
                <a:cs typeface="Arial" panose="020B0604020202020204" pitchFamily="34" charset="0"/>
              </a:rPr>
              <a:t>Can you make a 3D shape that has:</a:t>
            </a:r>
          </a:p>
          <a:p>
            <a:pPr marL="642931" lvl="1" indent="-342900">
              <a:lnSpc>
                <a:spcPct val="120000"/>
              </a:lnSpc>
              <a:spcBef>
                <a:spcPts val="450"/>
              </a:spcBef>
              <a:spcAft>
                <a:spcPts val="450"/>
              </a:spcAft>
              <a:buClr>
                <a:srgbClr val="585858"/>
              </a:buClr>
              <a:buFont typeface="Arial" panose="020B0604020202020204" pitchFamily="34" charset="0"/>
              <a:buChar char="•"/>
              <a:defRPr/>
            </a:pPr>
            <a:r>
              <a:rPr lang="en-GB" sz="1900" kern="0" dirty="0">
                <a:latin typeface="Arial" panose="020B0604020202020204" pitchFamily="34" charset="0"/>
                <a:cs typeface="Arial" panose="020B0604020202020204" pitchFamily="34" charset="0"/>
              </a:rPr>
              <a:t>more than one square face?  What is the greatest number of squares faces you can use in a closed 3D shape?</a:t>
            </a:r>
          </a:p>
          <a:p>
            <a:pPr marL="642931" lvl="1" indent="-342900">
              <a:lnSpc>
                <a:spcPct val="120000"/>
              </a:lnSpc>
              <a:spcBef>
                <a:spcPts val="450"/>
              </a:spcBef>
              <a:spcAft>
                <a:spcPts val="450"/>
              </a:spcAft>
              <a:buClr>
                <a:srgbClr val="585858"/>
              </a:buClr>
              <a:buFont typeface="Arial" panose="020B0604020202020204" pitchFamily="34" charset="0"/>
              <a:buChar char="•"/>
              <a:defRPr/>
            </a:pPr>
            <a:r>
              <a:rPr lang="en-GB" sz="1900" kern="0" dirty="0">
                <a:latin typeface="Arial" panose="020B0604020202020204" pitchFamily="34" charset="0"/>
                <a:cs typeface="Arial" panose="020B0604020202020204" pitchFamily="34" charset="0"/>
              </a:rPr>
              <a:t>more than one triangular face? What is the greatest number of triangular faces you can use in a closed 3D shape?</a:t>
            </a: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2</a:t>
            </a:r>
            <a:r>
              <a:rPr lang="en-GB" sz="2400" b="1" i="0" u="none" strike="noStrike" dirty="0">
                <a:effectLst/>
              </a:rPr>
              <a:t>, Unit 7, Learning Outcome 6</a:t>
            </a:r>
            <a:endParaRPr lang="en-GB" sz="2400" b="1" dirty="0"/>
          </a:p>
        </p:txBody>
      </p:sp>
    </p:spTree>
    <p:extLst>
      <p:ext uri="{BB962C8B-B14F-4D97-AF65-F5344CB8AC3E}">
        <p14:creationId xmlns:p14="http://schemas.microsoft.com/office/powerpoint/2010/main" val="16024529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2</a:t>
            </a:r>
            <a:r>
              <a:rPr lang="en-GB" sz="2400" b="1" i="0" u="none" strike="noStrike" dirty="0">
                <a:effectLst/>
              </a:rPr>
              <a:t>, Unit 7, Learning Outcome 7</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4197230495"/>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7</a:t>
                      </a:r>
                    </a:p>
                  </a:txBody>
                  <a:tcPr anchor="ctr">
                    <a:solidFill>
                      <a:srgbClr val="327473"/>
                    </a:solidFill>
                  </a:tcPr>
                </a:tc>
                <a:extLst>
                  <a:ext uri="{0D108BD9-81ED-4DB2-BD59-A6C34878D82A}">
                    <a16:rowId xmlns:a16="http://schemas.microsoft.com/office/drawing/2014/main" val="2928509842"/>
                  </a:ext>
                </a:extLst>
              </a:tr>
              <a:tr h="16071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b="1"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endParaRPr>
                    </a:p>
                    <a:p>
                      <a:pPr>
                        <a:lnSpc>
                          <a:spcPct val="120000"/>
                        </a:lnSpc>
                        <a:buClr>
                          <a:srgbClr val="585858"/>
                        </a:buClr>
                      </a:pPr>
                      <a:r>
                        <a:rPr lang="en-GB" sz="2400" b="1" u="none" strike="noStrike" dirty="0">
                          <a:solidFill>
                            <a:schemeClr val="tx1">
                              <a:lumMod val="65000"/>
                              <a:lumOff val="35000"/>
                            </a:schemeClr>
                          </a:solidFill>
                          <a:effectLst/>
                          <a:latin typeface="Arial" panose="020B0604020202020204" pitchFamily="34" charset="0"/>
                          <a:cs typeface="Arial" panose="020B0604020202020204" pitchFamily="34" charset="0"/>
                        </a:rPr>
                        <a:t>Pupils describe 3-dimensional shapes and find different ways to sort them</a:t>
                      </a:r>
                      <a:endParaRPr lang="en-GB" sz="2400" b="1" dirty="0">
                        <a:solidFill>
                          <a:schemeClr val="tx1">
                            <a:lumMod val="65000"/>
                            <a:lumOff val="35000"/>
                          </a:schemeClr>
                        </a:solidFill>
                        <a:latin typeface="Arial" panose="020B0604020202020204" pitchFamily="34" charset="0"/>
                        <a:cs typeface="Arial" panose="020B0604020202020204" pitchFamily="34" charset="0"/>
                      </a:endParaRPr>
                    </a:p>
                    <a:p>
                      <a:endParaRPr lang="en-GB" sz="24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0299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idx="4294967295"/>
          </p:nvPr>
        </p:nvSpPr>
        <p:spPr>
          <a:xfrm>
            <a:off x="594008" y="246063"/>
            <a:ext cx="11140163" cy="426170"/>
          </a:xfrm>
        </p:spPr>
        <p:txBody>
          <a:bodyPr>
            <a:noAutofit/>
          </a:bodyPr>
          <a:lstStyle/>
          <a:p>
            <a:r>
              <a:rPr lang="en-GB" sz="2400" dirty="0">
                <a:solidFill>
                  <a:schemeClr val="bg1"/>
                </a:solidFill>
              </a:rPr>
              <a:t>Year 2, Unit 7, Learning Outcome 7</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49" y="1062838"/>
            <a:ext cx="7219319" cy="4779962"/>
          </a:xfrm>
        </p:spPr>
        <p:txBody>
          <a:bodyPr>
            <a:normAutofit/>
          </a:bodyPr>
          <a:lstStyle/>
          <a:p>
            <a:pPr>
              <a:lnSpc>
                <a:spcPct val="120000"/>
              </a:lnSpc>
              <a:buClr>
                <a:srgbClr val="585858"/>
              </a:buClr>
            </a:pPr>
            <a:r>
              <a:rPr lang="en-GB" sz="2000" dirty="0"/>
              <a:t>Additional teacher guidance for this outcome should be read first and can be found in the DfE Mathematics guidance. Page references relate to the 335-page document available as a download at the bottom of </a:t>
            </a:r>
            <a:r>
              <a:rPr lang="en-GB" sz="2000" dirty="0">
                <a:hlinkClick r:id="rId3"/>
              </a:rPr>
              <a:t>this web page</a:t>
            </a:r>
            <a:r>
              <a:rPr lang="en-GB" sz="2000" dirty="0"/>
              <a:t>.</a:t>
            </a:r>
          </a:p>
          <a:p>
            <a:pPr>
              <a:lnSpc>
                <a:spcPct val="120000"/>
              </a:lnSpc>
              <a:buClr>
                <a:srgbClr val="585858"/>
              </a:buClr>
            </a:pPr>
            <a:endParaRPr lang="en-GB" sz="2000" dirty="0"/>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3878339716"/>
              </p:ext>
            </p:extLst>
          </p:nvPr>
        </p:nvGraphicFramePr>
        <p:xfrm>
          <a:off x="4514848" y="2815642"/>
          <a:ext cx="7219320" cy="792480"/>
        </p:xfrm>
        <a:graphic>
          <a:graphicData uri="http://schemas.openxmlformats.org/drawingml/2006/table">
            <a:tbl>
              <a:tblPr firstRow="1" bandRow="1">
                <a:tableStyleId>{5C22544A-7EE6-4342-B048-85BDC9FD1C3A}</a:tableStyleId>
              </a:tblPr>
              <a:tblGrid>
                <a:gridCol w="3848876">
                  <a:extLst>
                    <a:ext uri="{9D8B030D-6E8A-4147-A177-3AD203B41FA5}">
                      <a16:colId xmlns:a16="http://schemas.microsoft.com/office/drawing/2014/main" val="507789682"/>
                    </a:ext>
                  </a:extLst>
                </a:gridCol>
                <a:gridCol w="3370444">
                  <a:extLst>
                    <a:ext uri="{9D8B030D-6E8A-4147-A177-3AD203B41FA5}">
                      <a16:colId xmlns:a16="http://schemas.microsoft.com/office/drawing/2014/main" val="3138488680"/>
                    </a:ext>
                  </a:extLst>
                </a:gridCol>
              </a:tblGrid>
              <a:tr h="0">
                <a:tc>
                  <a:txBody>
                    <a:bodyPr/>
                    <a:lstStyle/>
                    <a:p>
                      <a:pPr algn="ctr"/>
                      <a:r>
                        <a:rPr lang="en-GB" sz="2000" dirty="0">
                          <a:latin typeface="Arial" panose="020B0604020202020204" pitchFamily="34" charset="0"/>
                          <a:cs typeface="Arial" panose="020B0604020202020204" pitchFamily="34" charset="0"/>
                        </a:rPr>
                        <a:t>Ready to progress criteria</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70840">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2G-1</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75</a:t>
                      </a:r>
                    </a:p>
                  </a:txBody>
                  <a:tcPr>
                    <a:solidFill>
                      <a:srgbClr val="E5F3F2"/>
                    </a:solidFill>
                  </a:tcPr>
                </a:tc>
                <a:extLst>
                  <a:ext uri="{0D108BD9-81ED-4DB2-BD59-A6C34878D82A}">
                    <a16:rowId xmlns:a16="http://schemas.microsoft.com/office/drawing/2014/main" val="1814327038"/>
                  </a:ext>
                </a:extLst>
              </a:tr>
            </a:tbl>
          </a:graphicData>
        </a:graphic>
      </p:graphicFrame>
      <p:pic>
        <p:nvPicPr>
          <p:cNvPr id="8" name="Picture Placeholder 7" descr="Graphical user interface, text&#10;&#10;Description automatically generated">
            <a:extLst>
              <a:ext uri="{FF2B5EF4-FFF2-40B4-BE49-F238E27FC236}">
                <a16:creationId xmlns:a16="http://schemas.microsoft.com/office/drawing/2014/main" id="{778E3E13-F15C-4591-81C5-CA48EB6AE4EC}"/>
              </a:ext>
            </a:extLst>
          </p:cNvPr>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510" b="510"/>
          <a:stretch>
            <a:fillRect/>
          </a:stretch>
        </p:blipFill>
        <p:spPr>
          <a:xfrm>
            <a:off x="593725" y="1039018"/>
            <a:ext cx="3395663" cy="4779963"/>
          </a:xfrm>
          <a:prstGeom prst="rect">
            <a:avLst/>
          </a:prstGeom>
          <a:ln>
            <a:solidFill>
              <a:schemeClr val="tx1">
                <a:lumMod val="65000"/>
                <a:lumOff val="35000"/>
              </a:schemeClr>
            </a:solidFill>
          </a:ln>
          <a:effectLst>
            <a:outerShdw blurRad="50800" dist="38100" dir="2700000" algn="tl" rotWithShape="0">
              <a:prstClr val="black">
                <a:alpha val="40000"/>
              </a:prstClr>
            </a:outerShdw>
          </a:effectLst>
        </p:spPr>
      </p:pic>
      <p:sp>
        <p:nvSpPr>
          <p:cNvPr id="9" name="Action Button: Return 8">
            <a:hlinkClick r:id="rId5" action="ppaction://hlinksldjump" highlightClick="1"/>
            <a:extLst>
              <a:ext uri="{FF2B5EF4-FFF2-40B4-BE49-F238E27FC236}">
                <a16:creationId xmlns:a16="http://schemas.microsoft.com/office/drawing/2014/main" id="{DAB83022-D258-4BA1-881B-85A87B12EB29}"/>
              </a:ext>
            </a:extLst>
          </p:cNvPr>
          <p:cNvSpPr/>
          <p:nvPr/>
        </p:nvSpPr>
        <p:spPr>
          <a:xfrm>
            <a:off x="593725" y="600418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03940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4EED4E-DA23-45B4-910C-C2624C6FFD81}"/>
              </a:ext>
            </a:extLst>
          </p:cNvPr>
          <p:cNvSpPr>
            <a:spLocks noGrp="1"/>
          </p:cNvSpPr>
          <p:nvPr>
            <p:ph type="title"/>
          </p:nvPr>
        </p:nvSpPr>
        <p:spPr/>
        <p:txBody>
          <a:bodyPr/>
          <a:lstStyle/>
          <a:p>
            <a:r>
              <a:rPr lang="en-GB" dirty="0"/>
              <a:t>2G-1 Describe and compare 2D and 3D shapes</a:t>
            </a:r>
          </a:p>
        </p:txBody>
      </p:sp>
      <p:sp>
        <p:nvSpPr>
          <p:cNvPr id="5" name="Content Placeholder 2">
            <a:extLst>
              <a:ext uri="{FF2B5EF4-FFF2-40B4-BE49-F238E27FC236}">
                <a16:creationId xmlns:a16="http://schemas.microsoft.com/office/drawing/2014/main" id="{0F99A199-C20F-43DE-95F0-AF78C3607510}"/>
              </a:ext>
            </a:extLst>
          </p:cNvPr>
          <p:cNvSpPr txBox="1">
            <a:spLocks/>
          </p:cNvSpPr>
          <p:nvPr/>
        </p:nvSpPr>
        <p:spPr>
          <a:xfrm>
            <a:off x="695400" y="3159443"/>
            <a:ext cx="9677325" cy="309848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Look at the 3D shapes on the table. Can you pick one up and tell me about it?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run your finger along the </a:t>
            </a:r>
            <a:r>
              <a:rPr kumimoji="0" lang="en-GB" sz="2000" i="1" u="none" strike="noStrike" kern="1200" cap="none" spc="0" normalizeH="0" baseline="0" noProof="0" dirty="0">
                <a:ln>
                  <a:noFill/>
                </a:ln>
                <a:solidFill>
                  <a:srgbClr val="585858"/>
                </a:solidFill>
                <a:effectLst/>
                <a:uLnTx/>
                <a:uFillTx/>
                <a:latin typeface="Arial"/>
                <a:ea typeface="+mn-ea"/>
                <a:cs typeface="+mn-cs"/>
              </a:rPr>
              <a:t>edges</a:t>
            </a:r>
            <a:r>
              <a:rPr kumimoji="0" lang="en-GB" sz="2000" b="1" i="0" u="none" strike="noStrike" kern="1200" cap="none" spc="0" normalizeH="0" baseline="0" noProof="0" dirty="0">
                <a:ln>
                  <a:noFill/>
                </a:ln>
                <a:solidFill>
                  <a:srgbClr val="585858"/>
                </a:solidFill>
                <a:effectLst/>
                <a:uLnTx/>
                <a:uFillTx/>
                <a:latin typeface="Arial"/>
                <a:ea typeface="+mn-ea"/>
                <a:cs typeface="+mn-cs"/>
              </a:rPr>
              <a:t> </a:t>
            </a:r>
            <a:r>
              <a:rPr kumimoji="0" lang="en-GB" sz="2000" b="0" i="0" u="none" strike="noStrike" kern="1200" cap="none" spc="0" normalizeH="0" baseline="0" noProof="0" dirty="0">
                <a:ln>
                  <a:noFill/>
                </a:ln>
                <a:solidFill>
                  <a:srgbClr val="585858"/>
                </a:solidFill>
                <a:effectLst/>
                <a:uLnTx/>
                <a:uFillTx/>
                <a:latin typeface="Arial"/>
                <a:ea typeface="+mn-ea"/>
                <a:cs typeface="+mn-cs"/>
              </a:rPr>
              <a:t>and count them as you touch each one? Now do the same with each </a:t>
            </a:r>
            <a:r>
              <a:rPr kumimoji="0" lang="en-GB" sz="2000" i="1" u="none" strike="noStrike" kern="1200" cap="none" spc="0" normalizeH="0" baseline="0" noProof="0" dirty="0">
                <a:ln>
                  <a:noFill/>
                </a:ln>
                <a:solidFill>
                  <a:srgbClr val="585858"/>
                </a:solidFill>
                <a:effectLst/>
                <a:uLnTx/>
                <a:uFillTx/>
                <a:latin typeface="Arial"/>
                <a:ea typeface="+mn-ea"/>
                <a:cs typeface="+mn-cs"/>
              </a:rPr>
              <a:t>vertex</a:t>
            </a:r>
            <a:r>
              <a:rPr kumimoji="0" lang="en-GB" sz="2000" b="1" i="0" u="none" strike="noStrike" kern="1200" cap="none" spc="0" normalizeH="0" baseline="0" noProof="0" dirty="0">
                <a:ln>
                  <a:noFill/>
                </a:ln>
                <a:solidFill>
                  <a:srgbClr val="585858"/>
                </a:solidFill>
                <a:effectLst/>
                <a:uLnTx/>
                <a:uFillTx/>
                <a:latin typeface="Arial"/>
                <a:ea typeface="+mn-ea"/>
                <a:cs typeface="+mn-cs"/>
              </a:rPr>
              <a:t> </a:t>
            </a:r>
            <a:r>
              <a:rPr kumimoji="0" lang="en-GB" sz="2000" b="0" i="0" u="none" strike="noStrike" kern="1200" cap="none" spc="0" normalizeH="0" baseline="0" noProof="0" dirty="0">
                <a:ln>
                  <a:noFill/>
                </a:ln>
                <a:solidFill>
                  <a:srgbClr val="585858"/>
                </a:solidFill>
                <a:effectLst/>
                <a:uLnTx/>
                <a:uFillTx/>
                <a:latin typeface="Arial"/>
                <a:ea typeface="+mn-ea"/>
                <a:cs typeface="+mn-cs"/>
              </a:rPr>
              <a:t>to find out how many </a:t>
            </a:r>
            <a:r>
              <a:rPr kumimoji="0" lang="en-GB" sz="2000" i="1" u="none" strike="noStrike" kern="1200" cap="none" spc="0" normalizeH="0" baseline="0" noProof="0" dirty="0">
                <a:ln>
                  <a:noFill/>
                </a:ln>
                <a:solidFill>
                  <a:srgbClr val="585858"/>
                </a:solidFill>
                <a:effectLst/>
                <a:uLnTx/>
                <a:uFillTx/>
                <a:latin typeface="Arial"/>
                <a:ea typeface="+mn-ea"/>
                <a:cs typeface="+mn-cs"/>
              </a:rPr>
              <a:t>vertices</a:t>
            </a:r>
            <a:r>
              <a:rPr kumimoji="0" lang="en-GB" sz="2000" b="1" i="0" u="none" strike="noStrike" kern="1200" cap="none" spc="0" normalizeH="0" baseline="0" noProof="0" dirty="0">
                <a:ln>
                  <a:noFill/>
                </a:ln>
                <a:solidFill>
                  <a:srgbClr val="585858"/>
                </a:solidFill>
                <a:effectLst/>
                <a:uLnTx/>
                <a:uFillTx/>
                <a:latin typeface="Arial"/>
                <a:ea typeface="+mn-ea"/>
                <a:cs typeface="+mn-cs"/>
              </a:rPr>
              <a:t> </a:t>
            </a:r>
            <a:r>
              <a:rPr kumimoji="0" lang="en-GB" sz="2000" b="0" i="0" u="none" strike="noStrike" kern="1200" cap="none" spc="0" normalizeH="0" baseline="0" noProof="0" dirty="0">
                <a:ln>
                  <a:noFill/>
                </a:ln>
                <a:solidFill>
                  <a:srgbClr val="585858"/>
                </a:solidFill>
                <a:effectLst/>
                <a:uLnTx/>
                <a:uFillTx/>
                <a:latin typeface="Arial"/>
                <a:ea typeface="+mn-ea"/>
                <a:cs typeface="+mn-cs"/>
              </a:rPr>
              <a:t>it has.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find out how many </a:t>
            </a:r>
            <a:r>
              <a:rPr kumimoji="0" lang="en-GB" sz="2000" i="1" strike="noStrike" kern="1200" cap="none" spc="0" normalizeH="0" baseline="0" noProof="0" dirty="0">
                <a:ln>
                  <a:noFill/>
                </a:ln>
                <a:solidFill>
                  <a:srgbClr val="585858"/>
                </a:solidFill>
                <a:effectLst/>
                <a:uLnTx/>
                <a:uFillTx/>
                <a:latin typeface="Arial"/>
                <a:ea typeface="+mn-ea"/>
                <a:cs typeface="+mn-cs"/>
              </a:rPr>
              <a:t>faces</a:t>
            </a:r>
            <a:r>
              <a:rPr kumimoji="0" lang="en-GB" sz="2000" b="1" i="0" u="none" strike="noStrike" kern="1200" cap="none" spc="0" normalizeH="0" baseline="0" noProof="0" dirty="0">
                <a:ln>
                  <a:noFill/>
                </a:ln>
                <a:solidFill>
                  <a:srgbClr val="585858"/>
                </a:solidFill>
                <a:effectLst/>
                <a:uLnTx/>
                <a:uFillTx/>
                <a:latin typeface="Arial"/>
                <a:ea typeface="+mn-ea"/>
                <a:cs typeface="+mn-cs"/>
              </a:rPr>
              <a:t> </a:t>
            </a:r>
            <a:r>
              <a:rPr kumimoji="0" lang="en-GB" sz="2000" b="0" i="0" u="none" strike="noStrike" kern="1200" cap="none" spc="0" normalizeH="0" baseline="0" noProof="0" dirty="0">
                <a:ln>
                  <a:noFill/>
                </a:ln>
                <a:solidFill>
                  <a:srgbClr val="585858"/>
                </a:solidFill>
                <a:effectLst/>
                <a:uLnTx/>
                <a:uFillTx/>
                <a:latin typeface="Arial"/>
                <a:ea typeface="+mn-ea"/>
                <a:cs typeface="+mn-cs"/>
              </a:rPr>
              <a:t>it has? You might need to put sticky paper on each one to make sure you don’t count a face more than once!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find two shapes which have the same number of faces but look different? How are they the same and how are they different? Can you name the shapes?</a:t>
            </a: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mc:AlternateContent xmlns:mc="http://schemas.openxmlformats.org/markup-compatibility/2006">
        <mc:Choice xmlns:am3d="http://schemas.microsoft.com/office/drawing/2017/model3d" Requires="am3d">
          <p:graphicFrame>
            <p:nvGraphicFramePr>
              <p:cNvPr id="2" name="3D Model 1">
                <a:extLst>
                  <a:ext uri="{FF2B5EF4-FFF2-40B4-BE49-F238E27FC236}">
                    <a16:creationId xmlns:a16="http://schemas.microsoft.com/office/drawing/2014/main" id="{78721574-3B9A-4BB5-8333-9C45528BF7B8}"/>
                  </a:ext>
                </a:extLst>
              </p:cNvPr>
              <p:cNvGraphicFramePr>
                <a:graphicFrameLocks noChangeAspect="1"/>
              </p:cNvGraphicFramePr>
              <p:nvPr/>
            </p:nvGraphicFramePr>
            <p:xfrm>
              <a:off x="7445918" y="871651"/>
              <a:ext cx="1684365" cy="2070015"/>
            </p:xfrm>
            <a:graphic>
              <a:graphicData uri="http://schemas.microsoft.com/office/drawing/2017/model3d">
                <am3d:model3d r:embed="rId3">
                  <am3d:spPr>
                    <a:xfrm>
                      <a:off x="0" y="0"/>
                      <a:ext cx="1684365" cy="2070015"/>
                    </a:xfrm>
                    <a:prstGeom prst="rect">
                      <a:avLst/>
                    </a:prstGeom>
                  </am3d:spPr>
                  <am3d:camera>
                    <am3d:pos x="0" y="0" z="81468558"/>
                    <am3d:up dx="0" dy="36000000" dz="0"/>
                    <am3d:lookAt x="0" y="0" z="0"/>
                    <am3d:perspective fov="2700000"/>
                  </am3d:camera>
                  <am3d:trans>
                    <am3d:meterPerModelUnit n="24999821" d="1000000"/>
                    <am3d:preTrans dx="129" dy="-17999853" dz="145"/>
                    <am3d:scale>
                      <am3d:sx n="1000000" d="1000000"/>
                      <am3d:sy n="1000000" d="1000000"/>
                      <am3d:sz n="1000000" d="1000000"/>
                    </am3d:scale>
                    <am3d:rot/>
                    <am3d:postTrans dx="0" dy="0" dz="0"/>
                  </am3d:trans>
                  <am3d:raster rName="Office3DRenderer" rVer="16.0.8326">
                    <am3d:blip r:embed="rId4"/>
                  </am3d:raster>
                  <am3d:objViewport viewportSz="3023355"/>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 name="3D Model 1">
                <a:extLst>
                  <a:ext uri="{FF2B5EF4-FFF2-40B4-BE49-F238E27FC236}">
                    <a16:creationId xmlns:a16="http://schemas.microsoft.com/office/drawing/2014/main" id="{78721574-3B9A-4BB5-8333-9C45528BF7B8}"/>
                  </a:ext>
                </a:extLst>
              </p:cNvPr>
              <p:cNvPicPr>
                <a:picLocks noGrp="1" noRot="1" noChangeAspect="1" noMove="1" noResize="1" noEditPoints="1" noAdjustHandles="1" noChangeArrowheads="1" noChangeShapeType="1" noCrop="1"/>
              </p:cNvPicPr>
              <p:nvPr/>
            </p:nvPicPr>
            <p:blipFill>
              <a:blip r:embed="rId4"/>
              <a:stretch>
                <a:fillRect/>
              </a:stretch>
            </p:blipFill>
            <p:spPr>
              <a:xfrm>
                <a:off x="7445918" y="871651"/>
                <a:ext cx="1684365" cy="2070015"/>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8" name="3D Model 7">
                <a:extLst>
                  <a:ext uri="{FF2B5EF4-FFF2-40B4-BE49-F238E27FC236}">
                    <a16:creationId xmlns:a16="http://schemas.microsoft.com/office/drawing/2014/main" id="{5E6D9BB1-8CF6-42A6-BFD5-E9324C2B4507}"/>
                  </a:ext>
                </a:extLst>
              </p:cNvPr>
              <p:cNvGraphicFramePr>
                <a:graphicFrameLocks noChangeAspect="1"/>
              </p:cNvGraphicFramePr>
              <p:nvPr/>
            </p:nvGraphicFramePr>
            <p:xfrm>
              <a:off x="5226711" y="988774"/>
              <a:ext cx="1738578" cy="1835771"/>
            </p:xfrm>
            <a:graphic>
              <a:graphicData uri="http://schemas.microsoft.com/office/drawing/2017/model3d">
                <am3d:model3d r:embed="rId5">
                  <am3d:spPr>
                    <a:xfrm>
                      <a:off x="0" y="0"/>
                      <a:ext cx="1738578" cy="1835771"/>
                    </a:xfrm>
                    <a:prstGeom prst="rect">
                      <a:avLst/>
                    </a:prstGeom>
                  </am3d:spPr>
                  <am3d:camera>
                    <am3d:pos x="0" y="0" z="81466489"/>
                    <am3d:up dx="0" dy="36000000" dz="0"/>
                    <am3d:lookAt x="0" y="0" z="0"/>
                    <am3d:perspective fov="2700000"/>
                  </am3d:camera>
                  <am3d:trans>
                    <am3d:meterPerModelUnit n="25000000" d="1000000"/>
                    <am3d:preTrans dx="0" dy="-17999103" dz="-10"/>
                    <am3d:scale>
                      <am3d:sx n="1000000" d="1000000"/>
                      <am3d:sy n="1000000" d="1000000"/>
                      <am3d:sz n="1000000" d="1000000"/>
                    </am3d:scale>
                    <am3d:rot ax="1296499" ay="15850" az="6350"/>
                    <am3d:postTrans dx="0" dy="0" dz="0"/>
                  </am3d:trans>
                  <am3d:raster rName="Office3DRenderer" rVer="16.0.8326">
                    <am3d:blip r:embed="rId6"/>
                  </am3d:raster>
                  <am3d:objViewport viewportSz="2316599"/>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8" name="3D Model 7">
                <a:extLst>
                  <a:ext uri="{FF2B5EF4-FFF2-40B4-BE49-F238E27FC236}">
                    <a16:creationId xmlns:a16="http://schemas.microsoft.com/office/drawing/2014/main" id="{5E6D9BB1-8CF6-42A6-BFD5-E9324C2B4507}"/>
                  </a:ext>
                </a:extLst>
              </p:cNvPr>
              <p:cNvPicPr>
                <a:picLocks noGrp="1" noRot="1" noChangeAspect="1" noMove="1" noResize="1" noEditPoints="1" noAdjustHandles="1" noChangeArrowheads="1" noChangeShapeType="1" noCrop="1"/>
              </p:cNvPicPr>
              <p:nvPr/>
            </p:nvPicPr>
            <p:blipFill>
              <a:blip r:embed="rId6"/>
              <a:stretch>
                <a:fillRect/>
              </a:stretch>
            </p:blipFill>
            <p:spPr>
              <a:xfrm>
                <a:off x="5226711" y="988774"/>
                <a:ext cx="1738578" cy="1835771"/>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10" name="3D Model 9">
                <a:extLst>
                  <a:ext uri="{FF2B5EF4-FFF2-40B4-BE49-F238E27FC236}">
                    <a16:creationId xmlns:a16="http://schemas.microsoft.com/office/drawing/2014/main" id="{D9016F2B-9B56-49A7-9F8F-5C54085CF5C9}"/>
                  </a:ext>
                </a:extLst>
              </p:cNvPr>
              <p:cNvGraphicFramePr>
                <a:graphicFrameLocks noChangeAspect="1"/>
              </p:cNvGraphicFramePr>
              <p:nvPr/>
            </p:nvGraphicFramePr>
            <p:xfrm>
              <a:off x="2709102" y="388826"/>
              <a:ext cx="2165970" cy="2688666"/>
            </p:xfrm>
            <a:graphic>
              <a:graphicData uri="http://schemas.microsoft.com/office/drawing/2017/model3d">
                <am3d:model3d r:embed="rId7">
                  <am3d:spPr>
                    <a:xfrm>
                      <a:off x="0" y="0"/>
                      <a:ext cx="2165970" cy="2688666"/>
                    </a:xfrm>
                    <a:prstGeom prst="rect">
                      <a:avLst/>
                    </a:prstGeom>
                  </am3d:spPr>
                  <am3d:camera>
                    <am3d:pos x="0" y="0" z="81467837"/>
                    <am3d:up dx="0" dy="36000000" dz="0"/>
                    <am3d:lookAt x="0" y="0" z="0"/>
                    <am3d:perspective fov="2700000"/>
                  </am3d:camera>
                  <am3d:trans>
                    <am3d:meterPerModelUnit n="24999998" d="1000000"/>
                    <am3d:preTrans dx="-1" dy="-17999101" dz="-10"/>
                    <am3d:scale>
                      <am3d:sx n="1000000" d="1000000"/>
                      <am3d:sy n="1000000" d="1000000"/>
                      <am3d:sz n="1000000" d="1000000"/>
                    </am3d:scale>
                    <am3d:rot ax="1108178" ay="-2468713" az="-743678"/>
                    <am3d:postTrans dx="0" dy="0" dz="0"/>
                  </am3d:trans>
                  <am3d:raster rName="Office3DRenderer" rVer="16.0.8326">
                    <am3d:blip r:embed="rId8"/>
                  </am3d:raster>
                  <am3d:objViewport viewportSz="288796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0" name="3D Model 9">
                <a:extLst>
                  <a:ext uri="{FF2B5EF4-FFF2-40B4-BE49-F238E27FC236}">
                    <a16:creationId xmlns:a16="http://schemas.microsoft.com/office/drawing/2014/main" id="{D9016F2B-9B56-49A7-9F8F-5C54085CF5C9}"/>
                  </a:ext>
                </a:extLst>
              </p:cNvPr>
              <p:cNvPicPr>
                <a:picLocks noGrp="1" noRot="1" noChangeAspect="1" noMove="1" noResize="1" noEditPoints="1" noAdjustHandles="1" noChangeArrowheads="1" noChangeShapeType="1" noCrop="1"/>
              </p:cNvPicPr>
              <p:nvPr/>
            </p:nvPicPr>
            <p:blipFill>
              <a:blip r:embed="rId8"/>
              <a:stretch>
                <a:fillRect/>
              </a:stretch>
            </p:blipFill>
            <p:spPr>
              <a:xfrm>
                <a:off x="2709102" y="388826"/>
                <a:ext cx="2165970" cy="2688666"/>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12" name="3D Model 11">
                <a:extLst>
                  <a:ext uri="{FF2B5EF4-FFF2-40B4-BE49-F238E27FC236}">
                    <a16:creationId xmlns:a16="http://schemas.microsoft.com/office/drawing/2014/main" id="{FC518AC0-BE51-4052-8476-11A9E901DC33}"/>
                  </a:ext>
                </a:extLst>
              </p:cNvPr>
              <p:cNvGraphicFramePr>
                <a:graphicFrameLocks noChangeAspect="1"/>
              </p:cNvGraphicFramePr>
              <p:nvPr/>
            </p:nvGraphicFramePr>
            <p:xfrm>
              <a:off x="782522" y="1143516"/>
              <a:ext cx="1681028" cy="1681029"/>
            </p:xfrm>
            <a:graphic>
              <a:graphicData uri="http://schemas.microsoft.com/office/drawing/2017/model3d">
                <am3d:model3d r:embed="rId9">
                  <am3d:spPr>
                    <a:xfrm>
                      <a:off x="0" y="0"/>
                      <a:ext cx="1681028" cy="1681029"/>
                    </a:xfrm>
                    <a:prstGeom prst="rect">
                      <a:avLst/>
                    </a:prstGeom>
                  </am3d:spPr>
                  <am3d:camera>
                    <am3d:pos x="0" y="0" z="81469184"/>
                    <am3d:up dx="0" dy="36000000" dz="0"/>
                    <am3d:lookAt x="0" y="0" z="0"/>
                    <am3d:perspective fov="2700000"/>
                  </am3d:camera>
                  <am3d:trans>
                    <am3d:meterPerModelUnit n="24999991" d="1000000"/>
                    <am3d:preTrans dx="0" dy="-17999993" dz="-5"/>
                    <am3d:scale>
                      <am3d:sx n="1000000" d="1000000"/>
                      <am3d:sy n="1000000" d="1000000"/>
                      <am3d:sz n="1000000" d="1000000"/>
                    </am3d:scale>
                    <am3d:rot/>
                    <am3d:postTrans dx="0" dy="0" dz="0"/>
                  </am3d:trans>
                  <am3d:raster rName="Office3DRenderer" rVer="16.0.8326">
                    <am3d:blip r:embed="rId10"/>
                  </am3d:raster>
                  <am3d:objViewport viewportSz="2998448"/>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2" name="3D Model 11">
                <a:extLst>
                  <a:ext uri="{FF2B5EF4-FFF2-40B4-BE49-F238E27FC236}">
                    <a16:creationId xmlns:a16="http://schemas.microsoft.com/office/drawing/2014/main" id="{FC518AC0-BE51-4052-8476-11A9E901DC33}"/>
                  </a:ext>
                </a:extLst>
              </p:cNvPr>
              <p:cNvPicPr>
                <a:picLocks noGrp="1" noRot="1" noChangeAspect="1" noMove="1" noResize="1" noEditPoints="1" noAdjustHandles="1" noChangeArrowheads="1" noChangeShapeType="1" noCrop="1"/>
              </p:cNvPicPr>
              <p:nvPr/>
            </p:nvPicPr>
            <p:blipFill>
              <a:blip r:embed="rId10"/>
              <a:stretch>
                <a:fillRect/>
              </a:stretch>
            </p:blipFill>
            <p:spPr>
              <a:xfrm>
                <a:off x="782522" y="1143516"/>
                <a:ext cx="1681028" cy="1681029"/>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14" name="3D Model 13">
                <a:extLst>
                  <a:ext uri="{FF2B5EF4-FFF2-40B4-BE49-F238E27FC236}">
                    <a16:creationId xmlns:a16="http://schemas.microsoft.com/office/drawing/2014/main" id="{41337FB1-B547-4C27-AD9F-24B55EA40B08}"/>
                  </a:ext>
                </a:extLst>
              </p:cNvPr>
              <p:cNvGraphicFramePr>
                <a:graphicFrameLocks noChangeAspect="1"/>
              </p:cNvGraphicFramePr>
              <p:nvPr/>
            </p:nvGraphicFramePr>
            <p:xfrm>
              <a:off x="9610912" y="1011194"/>
              <a:ext cx="1545273" cy="2040827"/>
            </p:xfrm>
            <a:graphic>
              <a:graphicData uri="http://schemas.microsoft.com/office/drawing/2017/model3d">
                <am3d:model3d r:embed="rId11">
                  <am3d:spPr>
                    <a:xfrm>
                      <a:off x="0" y="0"/>
                      <a:ext cx="1545273" cy="2040827"/>
                    </a:xfrm>
                    <a:prstGeom prst="rect">
                      <a:avLst/>
                    </a:prstGeom>
                  </am3d:spPr>
                  <am3d:camera>
                    <am3d:pos x="0" y="0" z="81469099"/>
                    <am3d:up dx="0" dy="36000000" dz="0"/>
                    <am3d:lookAt x="0" y="0" z="0"/>
                    <am3d:perspective fov="2700000"/>
                  </am3d:camera>
                  <am3d:trans>
                    <am3d:meterPerModelUnit n="24999965" d="1000000"/>
                    <am3d:preTrans dx="-1" dy="-17999982" dz="20"/>
                    <am3d:scale>
                      <am3d:sx n="1000000" d="1000000"/>
                      <am3d:sy n="1000000" d="1000000"/>
                      <am3d:sz n="1000000" d="1000000"/>
                    </am3d:scale>
                    <am3d:rot ax="3210510" ay="3055301" az="2782918"/>
                    <am3d:postTrans dx="0" dy="0" dz="0"/>
                  </am3d:trans>
                  <am3d:raster rName="Office3DRenderer" rVer="16.0.8326">
                    <am3d:blip r:embed="rId12"/>
                  </am3d:raster>
                  <am3d:objViewport viewportSz="2415067"/>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4" name="3D Model 13">
                <a:extLst>
                  <a:ext uri="{FF2B5EF4-FFF2-40B4-BE49-F238E27FC236}">
                    <a16:creationId xmlns:a16="http://schemas.microsoft.com/office/drawing/2014/main" id="{41337FB1-B547-4C27-AD9F-24B55EA40B08}"/>
                  </a:ext>
                </a:extLst>
              </p:cNvPr>
              <p:cNvPicPr>
                <a:picLocks noGrp="1" noRot="1" noChangeAspect="1" noMove="1" noResize="1" noEditPoints="1" noAdjustHandles="1" noChangeArrowheads="1" noChangeShapeType="1" noCrop="1"/>
              </p:cNvPicPr>
              <p:nvPr/>
            </p:nvPicPr>
            <p:blipFill>
              <a:blip r:embed="rId12"/>
              <a:stretch>
                <a:fillRect/>
              </a:stretch>
            </p:blipFill>
            <p:spPr>
              <a:xfrm>
                <a:off x="9610912" y="1011194"/>
                <a:ext cx="1545273" cy="2040827"/>
              </a:xfrm>
              <a:prstGeom prst="rect">
                <a:avLst/>
              </a:prstGeom>
            </p:spPr>
          </p:pic>
        </mc:Fallback>
      </mc:AlternateContent>
    </p:spTree>
    <p:extLst>
      <p:ext uri="{BB962C8B-B14F-4D97-AF65-F5344CB8AC3E}">
        <p14:creationId xmlns:p14="http://schemas.microsoft.com/office/powerpoint/2010/main" val="37229720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2</a:t>
            </a:r>
            <a:r>
              <a:rPr lang="en-GB" sz="2400" b="1" i="0" u="none" strike="noStrike" dirty="0">
                <a:effectLst/>
              </a:rPr>
              <a:t>, Unit 7, Learning Outcome 8</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2602198742"/>
              </p:ext>
            </p:extLst>
          </p:nvPr>
        </p:nvGraphicFramePr>
        <p:xfrm>
          <a:off x="594008" y="1097546"/>
          <a:ext cx="11140162" cy="2273878"/>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8</a:t>
                      </a:r>
                    </a:p>
                  </a:txBody>
                  <a:tcPr anchor="ctr">
                    <a:solidFill>
                      <a:srgbClr val="327473"/>
                    </a:solidFill>
                  </a:tcPr>
                </a:tc>
                <a:extLst>
                  <a:ext uri="{0D108BD9-81ED-4DB2-BD59-A6C34878D82A}">
                    <a16:rowId xmlns:a16="http://schemas.microsoft.com/office/drawing/2014/main" val="2928509842"/>
                  </a:ext>
                </a:extLst>
              </a:tr>
              <a:tr h="16071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b="1"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endParaRPr>
                    </a:p>
                    <a:p>
                      <a:pPr>
                        <a:lnSpc>
                          <a:spcPct val="120000"/>
                        </a:lnSpc>
                        <a:buClr>
                          <a:srgbClr val="585858"/>
                        </a:buClr>
                      </a:pPr>
                      <a:r>
                        <a:rPr lang="en-GB" sz="2400" b="1" u="none" strike="noStrike" dirty="0">
                          <a:solidFill>
                            <a:schemeClr val="tx1">
                              <a:lumMod val="65000"/>
                              <a:lumOff val="35000"/>
                            </a:schemeClr>
                          </a:solidFill>
                          <a:effectLst/>
                          <a:latin typeface="Arial" panose="020B0604020202020204" pitchFamily="34" charset="0"/>
                          <a:cs typeface="Arial" panose="020B0604020202020204" pitchFamily="34" charset="0"/>
                        </a:rPr>
                        <a:t>Pupils discuss, and compare by direct comparison, the shape and size of 3-dimensional shapes</a:t>
                      </a:r>
                      <a:endParaRPr lang="en-GB" sz="2400" b="1" dirty="0">
                        <a:solidFill>
                          <a:schemeClr val="tx1">
                            <a:lumMod val="65000"/>
                            <a:lumOff val="35000"/>
                          </a:schemeClr>
                        </a:solidFill>
                        <a:latin typeface="Arial" panose="020B0604020202020204" pitchFamily="34" charset="0"/>
                        <a:cs typeface="Arial" panose="020B0604020202020204" pitchFamily="34" charset="0"/>
                      </a:endParaRPr>
                    </a:p>
                    <a:p>
                      <a:endParaRPr lang="en-GB" sz="24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14772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idx="4294967295"/>
          </p:nvPr>
        </p:nvSpPr>
        <p:spPr>
          <a:xfrm>
            <a:off x="594008" y="246063"/>
            <a:ext cx="11140163" cy="426170"/>
          </a:xfrm>
        </p:spPr>
        <p:txBody>
          <a:bodyPr>
            <a:noAutofit/>
          </a:bodyPr>
          <a:lstStyle/>
          <a:p>
            <a:r>
              <a:rPr lang="en-GB" sz="2400" dirty="0">
                <a:solidFill>
                  <a:schemeClr val="bg1"/>
                </a:solidFill>
              </a:rPr>
              <a:t>Year 2, Unit 7, Learning Outcome 8</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49" y="1062838"/>
            <a:ext cx="7219319" cy="4779962"/>
          </a:xfrm>
        </p:spPr>
        <p:txBody>
          <a:bodyPr>
            <a:normAutofit/>
          </a:bodyPr>
          <a:lstStyle/>
          <a:p>
            <a:pPr>
              <a:lnSpc>
                <a:spcPct val="120000"/>
              </a:lnSpc>
              <a:buClr>
                <a:srgbClr val="585858"/>
              </a:buClr>
            </a:pPr>
            <a:r>
              <a:rPr lang="en-GB" sz="2000" dirty="0"/>
              <a:t>Additional teacher guidance for this outcome should be read first and can be found in the DfE Mathematics guidance. Page references relate to the 335-page document available as a download at the bottom of </a:t>
            </a:r>
            <a:r>
              <a:rPr lang="en-GB" sz="2000" dirty="0">
                <a:hlinkClick r:id="rId3"/>
              </a:rPr>
              <a:t>this web page</a:t>
            </a:r>
            <a:r>
              <a:rPr lang="en-GB" sz="2000" dirty="0"/>
              <a:t>.</a:t>
            </a:r>
          </a:p>
          <a:p>
            <a:pPr>
              <a:lnSpc>
                <a:spcPct val="120000"/>
              </a:lnSpc>
              <a:buClr>
                <a:srgbClr val="585858"/>
              </a:buClr>
            </a:pPr>
            <a:endParaRPr lang="en-GB" sz="2000" dirty="0"/>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3886937272"/>
              </p:ext>
            </p:extLst>
          </p:nvPr>
        </p:nvGraphicFramePr>
        <p:xfrm>
          <a:off x="4514848" y="2815642"/>
          <a:ext cx="7219320" cy="792480"/>
        </p:xfrm>
        <a:graphic>
          <a:graphicData uri="http://schemas.openxmlformats.org/drawingml/2006/table">
            <a:tbl>
              <a:tblPr firstRow="1" bandRow="1">
                <a:tableStyleId>{5C22544A-7EE6-4342-B048-85BDC9FD1C3A}</a:tableStyleId>
              </a:tblPr>
              <a:tblGrid>
                <a:gridCol w="3848876">
                  <a:extLst>
                    <a:ext uri="{9D8B030D-6E8A-4147-A177-3AD203B41FA5}">
                      <a16:colId xmlns:a16="http://schemas.microsoft.com/office/drawing/2014/main" val="507789682"/>
                    </a:ext>
                  </a:extLst>
                </a:gridCol>
                <a:gridCol w="3370444">
                  <a:extLst>
                    <a:ext uri="{9D8B030D-6E8A-4147-A177-3AD203B41FA5}">
                      <a16:colId xmlns:a16="http://schemas.microsoft.com/office/drawing/2014/main" val="3138488680"/>
                    </a:ext>
                  </a:extLst>
                </a:gridCol>
              </a:tblGrid>
              <a:tr h="0">
                <a:tc>
                  <a:txBody>
                    <a:bodyPr/>
                    <a:lstStyle/>
                    <a:p>
                      <a:pPr algn="ctr"/>
                      <a:r>
                        <a:rPr lang="en-GB" sz="2000" dirty="0">
                          <a:latin typeface="Arial" panose="020B0604020202020204" pitchFamily="34" charset="0"/>
                          <a:cs typeface="Arial" panose="020B0604020202020204" pitchFamily="34" charset="0"/>
                        </a:rPr>
                        <a:t>Ready to progress criteria</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70840">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2G-1</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75</a:t>
                      </a:r>
                    </a:p>
                  </a:txBody>
                  <a:tcPr>
                    <a:solidFill>
                      <a:srgbClr val="E5F3F2"/>
                    </a:solidFill>
                  </a:tcPr>
                </a:tc>
                <a:extLst>
                  <a:ext uri="{0D108BD9-81ED-4DB2-BD59-A6C34878D82A}">
                    <a16:rowId xmlns:a16="http://schemas.microsoft.com/office/drawing/2014/main" val="1814327038"/>
                  </a:ext>
                </a:extLst>
              </a:tr>
            </a:tbl>
          </a:graphicData>
        </a:graphic>
      </p:graphicFrame>
      <p:pic>
        <p:nvPicPr>
          <p:cNvPr id="8" name="Picture Placeholder 7" descr="Graphical user interface, text&#10;&#10;Description automatically generated">
            <a:extLst>
              <a:ext uri="{FF2B5EF4-FFF2-40B4-BE49-F238E27FC236}">
                <a16:creationId xmlns:a16="http://schemas.microsoft.com/office/drawing/2014/main" id="{778E3E13-F15C-4591-81C5-CA48EB6AE4EC}"/>
              </a:ext>
            </a:extLst>
          </p:cNvPr>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510" b="510"/>
          <a:stretch>
            <a:fillRect/>
          </a:stretch>
        </p:blipFill>
        <p:spPr>
          <a:xfrm>
            <a:off x="593725" y="1039018"/>
            <a:ext cx="3395663" cy="4779963"/>
          </a:xfrm>
          <a:prstGeom prst="rect">
            <a:avLst/>
          </a:prstGeom>
          <a:ln>
            <a:solidFill>
              <a:schemeClr val="tx1">
                <a:lumMod val="65000"/>
                <a:lumOff val="35000"/>
              </a:schemeClr>
            </a:solidFill>
          </a:ln>
          <a:effectLst>
            <a:outerShdw blurRad="50800" dist="38100" dir="2700000" algn="tl" rotWithShape="0">
              <a:prstClr val="black">
                <a:alpha val="40000"/>
              </a:prstClr>
            </a:outerShdw>
          </a:effectLst>
        </p:spPr>
      </p:pic>
      <p:sp>
        <p:nvSpPr>
          <p:cNvPr id="9" name="Action Button: Return 8">
            <a:hlinkClick r:id="rId5" action="ppaction://hlinksldjump" highlightClick="1"/>
            <a:extLst>
              <a:ext uri="{FF2B5EF4-FFF2-40B4-BE49-F238E27FC236}">
                <a16:creationId xmlns:a16="http://schemas.microsoft.com/office/drawing/2014/main" id="{DAB83022-D258-4BA1-881B-85A87B12EB29}"/>
              </a:ext>
            </a:extLst>
          </p:cNvPr>
          <p:cNvSpPr/>
          <p:nvPr/>
        </p:nvSpPr>
        <p:spPr>
          <a:xfrm>
            <a:off x="593725" y="600418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16963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8BEBBBA-AD76-4C47-8E44-81D4F8483556}"/>
              </a:ext>
            </a:extLst>
          </p:cNvPr>
          <p:cNvSpPr>
            <a:spLocks noGrp="1"/>
          </p:cNvSpPr>
          <p:nvPr>
            <p:ph type="ftr" sz="quarter" idx="11"/>
          </p:nvPr>
        </p:nvSpPr>
        <p:spPr/>
        <p:txBody>
          <a:bodyPr/>
          <a:lstStyle/>
          <a:p>
            <a:pPr>
              <a:defRPr/>
            </a:pPr>
            <a:r>
              <a:rPr lang="en-GB" dirty="0"/>
              <a:t>Curriculum Prioritisation for Primary Maths</a:t>
            </a:r>
          </a:p>
        </p:txBody>
      </p:sp>
      <p:sp>
        <p:nvSpPr>
          <p:cNvPr id="5" name="Content Placeholder 10">
            <a:extLst>
              <a:ext uri="{FF2B5EF4-FFF2-40B4-BE49-F238E27FC236}">
                <a16:creationId xmlns:a16="http://schemas.microsoft.com/office/drawing/2014/main" id="{A4191577-7FB3-44A1-AC26-B90834750BC8}"/>
              </a:ext>
            </a:extLst>
          </p:cNvPr>
          <p:cNvSpPr txBox="1">
            <a:spLocks/>
          </p:cNvSpPr>
          <p:nvPr/>
        </p:nvSpPr>
        <p:spPr>
          <a:xfrm>
            <a:off x="594007" y="845820"/>
            <a:ext cx="11140163" cy="320838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buClr>
                <a:srgbClr val="585858"/>
              </a:buClr>
            </a:pPr>
            <a:r>
              <a:rPr lang="en-GB" b="0" i="0" dirty="0">
                <a:solidFill>
                  <a:schemeClr val="tx1">
                    <a:lumMod val="65000"/>
                    <a:lumOff val="35000"/>
                  </a:schemeClr>
                </a:solidFill>
                <a:effectLst/>
              </a:rPr>
              <a:t>The links below take you to the starting slide of each learning outcome.</a:t>
            </a:r>
          </a:p>
        </p:txBody>
      </p:sp>
      <p:graphicFrame>
        <p:nvGraphicFramePr>
          <p:cNvPr id="6" name="Table 5">
            <a:extLst>
              <a:ext uri="{FF2B5EF4-FFF2-40B4-BE49-F238E27FC236}">
                <a16:creationId xmlns:a16="http://schemas.microsoft.com/office/drawing/2014/main" id="{037BAE3D-75EB-48DC-9322-F1A247F8AE2E}"/>
              </a:ext>
            </a:extLst>
          </p:cNvPr>
          <p:cNvGraphicFramePr>
            <a:graphicFrameLocks noGrp="1"/>
          </p:cNvGraphicFramePr>
          <p:nvPr>
            <p:extLst>
              <p:ext uri="{D42A27DB-BD31-4B8C-83A1-F6EECF244321}">
                <p14:modId xmlns:p14="http://schemas.microsoft.com/office/powerpoint/2010/main" val="1726711758"/>
              </p:ext>
            </p:extLst>
          </p:nvPr>
        </p:nvGraphicFramePr>
        <p:xfrm>
          <a:off x="594008" y="1535029"/>
          <a:ext cx="10712127" cy="2483805"/>
        </p:xfrm>
        <a:graphic>
          <a:graphicData uri="http://schemas.openxmlformats.org/drawingml/2006/table">
            <a:tbl>
              <a:tblPr firstRow="1" bandRow="1">
                <a:tableStyleId>{5C22544A-7EE6-4342-B048-85BDC9FD1C3A}</a:tableStyleId>
              </a:tblPr>
              <a:tblGrid>
                <a:gridCol w="929630">
                  <a:extLst>
                    <a:ext uri="{9D8B030D-6E8A-4147-A177-3AD203B41FA5}">
                      <a16:colId xmlns:a16="http://schemas.microsoft.com/office/drawing/2014/main" val="507789682"/>
                    </a:ext>
                  </a:extLst>
                </a:gridCol>
                <a:gridCol w="9782497">
                  <a:extLst>
                    <a:ext uri="{9D8B030D-6E8A-4147-A177-3AD203B41FA5}">
                      <a16:colId xmlns:a16="http://schemas.microsoft.com/office/drawing/2014/main" val="1182114759"/>
                    </a:ext>
                  </a:extLst>
                </a:gridCol>
              </a:tblGrid>
              <a:tr h="370840">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a:t>
                      </a:r>
                    </a:p>
                  </a:txBody>
                  <a:tcPr anchor="ctr">
                    <a:lnB w="12700" cap="flat" cmpd="sng" algn="ctr">
                      <a:solidFill>
                        <a:schemeClr val="bg1"/>
                      </a:solidFill>
                      <a:prstDash val="solid"/>
                      <a:round/>
                      <a:headEnd type="none" w="med" len="med"/>
                      <a:tailEnd type="none" w="med" len="med"/>
                    </a:lnB>
                    <a:solidFill>
                      <a:srgbClr val="E5F3F2"/>
                    </a:solidFill>
                  </a:tcPr>
                </a:tc>
                <a:tc>
                  <a:txBody>
                    <a:bodyPr/>
                    <a:lstStyle/>
                    <a:p>
                      <a:pPr>
                        <a:lnSpc>
                          <a:spcPct val="120000"/>
                        </a:lnSpc>
                        <a:buClr>
                          <a:srgbClr val="585858"/>
                        </a:buClr>
                      </a:pPr>
                      <a:r>
                        <a:rPr lang="en-GB" sz="2000" b="0" u="none" strike="noStrike" dirty="0">
                          <a:solidFill>
                            <a:schemeClr val="tx1">
                              <a:lumMod val="65000"/>
                              <a:lumOff val="35000"/>
                            </a:schemeClr>
                          </a:solidFill>
                          <a:effectLst/>
                          <a:latin typeface="Arial" panose="020B0604020202020204" pitchFamily="34" charset="0"/>
                          <a:cs typeface="Arial" panose="020B0604020202020204" pitchFamily="34" charset="0"/>
                          <a:hlinkClick r:id="rId3" action="ppaction://hlinksldjump"/>
                        </a:rPr>
                        <a:t>Pupils learn that a polygon is a 2D shape with straight sides that meet at vertices</a:t>
                      </a:r>
                      <a:endParaRPr lang="en-GB" sz="2000" dirty="0">
                        <a:solidFill>
                          <a:schemeClr val="tx1">
                            <a:lumMod val="65000"/>
                            <a:lumOff val="35000"/>
                          </a:schemeClr>
                        </a:solidFill>
                        <a:latin typeface="Arial" panose="020B0604020202020204" pitchFamily="34" charset="0"/>
                        <a:cs typeface="Arial" panose="020B0604020202020204" pitchFamily="34" charset="0"/>
                      </a:endParaRPr>
                    </a:p>
                  </a:txBody>
                  <a:tcPr anchor="ctr">
                    <a:lnB w="12700" cap="flat" cmpd="sng" algn="ctr">
                      <a:solidFill>
                        <a:schemeClr val="bg1"/>
                      </a:solidFill>
                      <a:prstDash val="solid"/>
                      <a:round/>
                      <a:headEnd type="none" w="med" len="med"/>
                      <a:tailEnd type="none" w="med" len="med"/>
                    </a:lnB>
                    <a:solidFill>
                      <a:srgbClr val="E5F3F2"/>
                    </a:solidFill>
                  </a:tcPr>
                </a:tc>
                <a:extLst>
                  <a:ext uri="{0D108BD9-81ED-4DB2-BD59-A6C34878D82A}">
                    <a16:rowId xmlns:a16="http://schemas.microsoft.com/office/drawing/2014/main" val="1814327038"/>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2</a:t>
                      </a:r>
                    </a:p>
                  </a:txBody>
                  <a:tcPr anchor="ctr">
                    <a:lnR w="12700" cmpd="sng">
                      <a:noFill/>
                    </a:lnR>
                    <a:lnT w="12700" cap="flat" cmpd="sng" algn="ctr">
                      <a:solidFill>
                        <a:schemeClr val="bg1"/>
                      </a:solidFill>
                      <a:prstDash val="solid"/>
                      <a:round/>
                      <a:headEnd type="none" w="med" len="med"/>
                      <a:tailEnd type="none" w="med" len="med"/>
                    </a:lnT>
                    <a:solidFill>
                      <a:srgbClr val="E5F3F2"/>
                    </a:solidFill>
                  </a:tcPr>
                </a:tc>
                <a:tc>
                  <a:txBody>
                    <a:bodyPr/>
                    <a:lstStyle/>
                    <a:p>
                      <a:pPr>
                        <a:lnSpc>
                          <a:spcPct val="120000"/>
                        </a:lnSpc>
                        <a:buClr>
                          <a:srgbClr val="585858"/>
                        </a:buClr>
                      </a:pPr>
                      <a:r>
                        <a:rPr lang="en-GB" sz="2000" b="0" u="none" strike="noStrike" dirty="0">
                          <a:solidFill>
                            <a:schemeClr val="tx1">
                              <a:lumMod val="65000"/>
                              <a:lumOff val="35000"/>
                            </a:schemeClr>
                          </a:solidFill>
                          <a:effectLst/>
                          <a:latin typeface="Arial" panose="020B0604020202020204" pitchFamily="34" charset="0"/>
                          <a:cs typeface="Arial" panose="020B0604020202020204" pitchFamily="34" charset="0"/>
                          <a:hlinkClick r:id="rId4" action="ppaction://hlinksldjump"/>
                        </a:rPr>
                        <a:t>Pupils describe polygons and find different ways to sort them</a:t>
                      </a:r>
                      <a:endParaRPr lang="en-GB" sz="2000" dirty="0">
                        <a:solidFill>
                          <a:schemeClr val="tx1">
                            <a:lumMod val="65000"/>
                            <a:lumOff val="35000"/>
                          </a:schemeClr>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5F3F2"/>
                    </a:solidFill>
                  </a:tcPr>
                </a:tc>
                <a:extLst>
                  <a:ext uri="{0D108BD9-81ED-4DB2-BD59-A6C34878D82A}">
                    <a16:rowId xmlns:a16="http://schemas.microsoft.com/office/drawing/2014/main" val="586604893"/>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3</a:t>
                      </a:r>
                    </a:p>
                  </a:txBody>
                  <a:tcPr anchor="ctr">
                    <a:solidFill>
                      <a:srgbClr val="E5F3F2"/>
                    </a:solidFill>
                  </a:tcPr>
                </a:tc>
                <a:tc>
                  <a:txBody>
                    <a:bodyPr/>
                    <a:lstStyle/>
                    <a:p>
                      <a:pPr>
                        <a:lnSpc>
                          <a:spcPct val="120000"/>
                        </a:lnSpc>
                        <a:buClr>
                          <a:srgbClr val="585858"/>
                        </a:buClr>
                      </a:pPr>
                      <a:r>
                        <a:rPr lang="en-GB" sz="2000" b="0" u="none" strike="noStrike" dirty="0">
                          <a:solidFill>
                            <a:schemeClr val="tx1">
                              <a:lumMod val="65000"/>
                              <a:lumOff val="35000"/>
                            </a:schemeClr>
                          </a:solidFill>
                          <a:effectLst/>
                          <a:latin typeface="Arial" panose="020B0604020202020204" pitchFamily="34" charset="0"/>
                          <a:cs typeface="Arial" panose="020B0604020202020204" pitchFamily="34" charset="0"/>
                          <a:hlinkClick r:id="rId5" action="ppaction://hlinksldjump"/>
                        </a:rPr>
                        <a:t>Pupils learn that polygons can be sorted and named according to the number of sides and vertices</a:t>
                      </a:r>
                      <a:endParaRPr lang="en-GB" sz="2000" dirty="0">
                        <a:solidFill>
                          <a:schemeClr val="tx1">
                            <a:lumMod val="65000"/>
                            <a:lumOff val="35000"/>
                          </a:schemeClr>
                        </a:solidFill>
                        <a:latin typeface="Arial" panose="020B0604020202020204" pitchFamily="34" charset="0"/>
                        <a:cs typeface="Arial" panose="020B0604020202020204" pitchFamily="34" charset="0"/>
                      </a:endParaRPr>
                    </a:p>
                  </a:txBody>
                  <a:tcPr anchor="ctr">
                    <a:lnT w="12700" cap="flat" cmpd="sng" algn="ctr">
                      <a:solidFill>
                        <a:schemeClr val="bg1"/>
                      </a:solidFill>
                      <a:prstDash val="solid"/>
                      <a:round/>
                      <a:headEnd type="none" w="med" len="med"/>
                      <a:tailEnd type="none" w="med" len="med"/>
                    </a:lnT>
                    <a:solidFill>
                      <a:srgbClr val="E5F3F2"/>
                    </a:solidFill>
                  </a:tcPr>
                </a:tc>
                <a:extLst>
                  <a:ext uri="{0D108BD9-81ED-4DB2-BD59-A6C34878D82A}">
                    <a16:rowId xmlns:a16="http://schemas.microsoft.com/office/drawing/2014/main" val="3316485081"/>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4</a:t>
                      </a:r>
                    </a:p>
                  </a:txBody>
                  <a:tcPr anchor="ctr">
                    <a:solidFill>
                      <a:srgbClr val="E5F3F2"/>
                    </a:solidFill>
                  </a:tcPr>
                </a:tc>
                <a:tc>
                  <a:txBody>
                    <a:bodyPr/>
                    <a:lstStyle/>
                    <a:p>
                      <a:pPr>
                        <a:lnSpc>
                          <a:spcPct val="120000"/>
                        </a:lnSpc>
                        <a:buClr>
                          <a:srgbClr val="585858"/>
                        </a:buClr>
                      </a:pPr>
                      <a:r>
                        <a:rPr lang="en-GB" sz="2000" b="0" u="none" strike="noStrike" dirty="0">
                          <a:solidFill>
                            <a:schemeClr val="tx1">
                              <a:lumMod val="65000"/>
                              <a:lumOff val="35000"/>
                            </a:schemeClr>
                          </a:solidFill>
                          <a:effectLst/>
                          <a:latin typeface="Arial" panose="020B0604020202020204" pitchFamily="34" charset="0"/>
                          <a:cs typeface="Arial" panose="020B0604020202020204" pitchFamily="34" charset="0"/>
                          <a:hlinkClick r:id="rId6" action="ppaction://hlinksldjump"/>
                        </a:rPr>
                        <a:t>Pupils discuss, and compare by direct comparison, the shape and size of polygons</a:t>
                      </a:r>
                      <a:endParaRPr lang="en-GB" sz="200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4015461906"/>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5</a:t>
                      </a:r>
                    </a:p>
                  </a:txBody>
                  <a:tcPr anchor="ctr">
                    <a:solidFill>
                      <a:srgbClr val="E5F3F2"/>
                    </a:solidFill>
                  </a:tcPr>
                </a:tc>
                <a:tc>
                  <a:txBody>
                    <a:bodyPr/>
                    <a:lstStyle/>
                    <a:p>
                      <a:pPr>
                        <a:lnSpc>
                          <a:spcPct val="120000"/>
                        </a:lnSpc>
                        <a:buClr>
                          <a:srgbClr val="585858"/>
                        </a:buClr>
                      </a:pPr>
                      <a:r>
                        <a:rPr lang="en-GB" sz="2000" b="0" u="none" strike="noStrike" dirty="0">
                          <a:solidFill>
                            <a:schemeClr val="tx1">
                              <a:lumMod val="65000"/>
                              <a:lumOff val="35000"/>
                            </a:schemeClr>
                          </a:solidFill>
                          <a:effectLst/>
                          <a:latin typeface="Arial" panose="020B0604020202020204" pitchFamily="34" charset="0"/>
                          <a:cs typeface="Arial" panose="020B0604020202020204" pitchFamily="34" charset="0"/>
                          <a:hlinkClick r:id="rId7" action="ppaction://hlinksldjump"/>
                        </a:rPr>
                        <a:t>Pupils discuss, and compare by direct comparison, the vertices of polygons</a:t>
                      </a:r>
                      <a:endParaRPr lang="en-GB" sz="200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807959847"/>
                  </a:ext>
                </a:extLst>
              </a:tr>
            </a:tbl>
          </a:graphicData>
        </a:graphic>
      </p:graphicFrame>
      <p:sp>
        <p:nvSpPr>
          <p:cNvPr id="7" name="Action Button: Return 6">
            <a:hlinkClick r:id="rId8" action="ppaction://hlinksldjump" highlightClick="1"/>
            <a:extLst>
              <a:ext uri="{FF2B5EF4-FFF2-40B4-BE49-F238E27FC236}">
                <a16:creationId xmlns:a16="http://schemas.microsoft.com/office/drawing/2014/main" id="{2570C625-E476-4A8C-BF3D-99D1E479925B}"/>
              </a:ext>
            </a:extLst>
          </p:cNvPr>
          <p:cNvSpPr/>
          <p:nvPr/>
        </p:nvSpPr>
        <p:spPr>
          <a:xfrm>
            <a:off x="594006" y="6072013"/>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8CEE4455-BFAA-47B1-A1C6-8DC3C9CE865C}"/>
              </a:ext>
            </a:extLst>
          </p:cNvPr>
          <p:cNvSpPr txBox="1"/>
          <p:nvPr/>
        </p:nvSpPr>
        <p:spPr>
          <a:xfrm>
            <a:off x="954005" y="6021181"/>
            <a:ext cx="10352129" cy="461665"/>
          </a:xfrm>
          <a:prstGeom prst="rect">
            <a:avLst/>
          </a:prstGeom>
          <a:noFill/>
        </p:spPr>
        <p:txBody>
          <a:bodyPr wrap="square" rtlCol="0">
            <a:spAutoFit/>
          </a:bodyPr>
          <a:lstStyle/>
          <a:p>
            <a:r>
              <a:rPr lang="en-GB" sz="2400" dirty="0">
                <a:solidFill>
                  <a:schemeClr val="tx1">
                    <a:lumMod val="65000"/>
                    <a:lumOff val="35000"/>
                  </a:schemeClr>
                </a:solidFill>
                <a:latin typeface="Arial" panose="020B0604020202020204" pitchFamily="34" charset="0"/>
                <a:cs typeface="Arial" panose="020B0604020202020204" pitchFamily="34" charset="0"/>
              </a:rPr>
              <a:t>Click the arrow button to return to this Contents slide.</a:t>
            </a:r>
          </a:p>
        </p:txBody>
      </p:sp>
      <p:sp>
        <p:nvSpPr>
          <p:cNvPr id="4" name="Title 3">
            <a:extLst>
              <a:ext uri="{FF2B5EF4-FFF2-40B4-BE49-F238E27FC236}">
                <a16:creationId xmlns:a16="http://schemas.microsoft.com/office/drawing/2014/main" id="{EB238C35-3C03-4D16-99F1-BBF34DEA3727}"/>
              </a:ext>
            </a:extLst>
          </p:cNvPr>
          <p:cNvSpPr>
            <a:spLocks noGrp="1"/>
          </p:cNvSpPr>
          <p:nvPr>
            <p:ph type="title" idx="4294967295"/>
          </p:nvPr>
        </p:nvSpPr>
        <p:spPr>
          <a:xfrm>
            <a:off x="594008" y="246063"/>
            <a:ext cx="11140163" cy="426170"/>
          </a:xfrm>
        </p:spPr>
        <p:txBody>
          <a:bodyPr>
            <a:normAutofit fontScale="90000"/>
          </a:bodyPr>
          <a:lstStyle/>
          <a:p>
            <a:r>
              <a:rPr lang="en-GB" dirty="0">
                <a:solidFill>
                  <a:schemeClr val="bg1"/>
                </a:solidFill>
              </a:rPr>
              <a:t>Contents</a:t>
            </a:r>
          </a:p>
        </p:txBody>
      </p:sp>
    </p:spTree>
    <p:extLst>
      <p:ext uri="{BB962C8B-B14F-4D97-AF65-F5344CB8AC3E}">
        <p14:creationId xmlns:p14="http://schemas.microsoft.com/office/powerpoint/2010/main" val="10884692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6233886" y="1032232"/>
            <a:ext cx="5500283" cy="5063767"/>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342900" marR="0" lvl="0" indent="-34290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Char char="•"/>
              <a:tabLst/>
              <a:defRPr/>
            </a:pPr>
            <a:r>
              <a:rPr lang="en-GB" sz="2200" kern="0" dirty="0">
                <a:latin typeface="Arial" panose="020B0604020202020204" pitchFamily="34" charset="0"/>
                <a:cs typeface="Arial" panose="020B0604020202020204" pitchFamily="34" charset="0"/>
              </a:rPr>
              <a:t>Here is a cone and here is a cylinder.</a:t>
            </a:r>
          </a:p>
          <a:p>
            <a:pPr marL="342900" marR="0" lvl="0" indent="-34290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Char char="•"/>
              <a:tabLst/>
              <a:defRPr/>
            </a:pPr>
            <a:r>
              <a:rPr lang="en-GB" sz="2200" kern="0" dirty="0">
                <a:latin typeface="Arial" panose="020B0604020202020204" pitchFamily="34" charset="0"/>
                <a:cs typeface="Arial" panose="020B0604020202020204" pitchFamily="34" charset="0"/>
              </a:rPr>
              <a:t>How are they similar? How are they different?</a:t>
            </a:r>
          </a:p>
          <a:p>
            <a:pPr marL="342900" marR="0" lvl="0" indent="-34290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Char char="•"/>
              <a:tabLst/>
              <a:defRPr/>
            </a:pPr>
            <a:r>
              <a:rPr lang="en-GB" sz="2200" kern="0" dirty="0">
                <a:latin typeface="Arial" panose="020B0604020202020204" pitchFamily="34" charset="0"/>
                <a:cs typeface="Arial" panose="020B0604020202020204" pitchFamily="34" charset="0"/>
              </a:rPr>
              <a:t>Which is taller? Which is wider? What about if I turn them around?</a:t>
            </a:r>
          </a:p>
          <a:p>
            <a:pPr marL="342900" marR="0" lvl="0" indent="-34290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Char char="•"/>
              <a:tabLst/>
              <a:defRPr/>
            </a:pPr>
            <a:r>
              <a:rPr lang="en-GB" sz="2200" kern="0" dirty="0">
                <a:latin typeface="Arial" panose="020B0604020202020204" pitchFamily="34" charset="0"/>
                <a:cs typeface="Arial" panose="020B0604020202020204" pitchFamily="34" charset="0"/>
              </a:rPr>
              <a:t>If I could fill both up with water, which do you think would have more water in it?</a:t>
            </a:r>
          </a:p>
          <a:p>
            <a:pPr marL="342900" marR="0" lvl="0" indent="-34290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Char char="•"/>
              <a:tabLst/>
              <a:defRPr/>
            </a:pPr>
            <a:r>
              <a:rPr lang="en-GB" sz="2200" kern="0" dirty="0">
                <a:latin typeface="Arial" panose="020B0604020202020204" pitchFamily="34" charset="0"/>
                <a:cs typeface="Arial" panose="020B0604020202020204" pitchFamily="34" charset="0"/>
              </a:rPr>
              <a:t>Imagine they are both made of modelling clay. Describe how I could change one shape into the other.</a:t>
            </a: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2</a:t>
            </a:r>
            <a:r>
              <a:rPr lang="en-GB" sz="2400" b="1" i="0" u="none" strike="noStrike" dirty="0">
                <a:effectLst/>
              </a:rPr>
              <a:t>, Unit 7, Learning Outcome 8</a:t>
            </a:r>
            <a:endParaRPr lang="en-GB" sz="2400" b="1" dirty="0"/>
          </a:p>
        </p:txBody>
      </p:sp>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mc:AlternateContent xmlns:mc="http://schemas.openxmlformats.org/markup-compatibility/2006">
        <mc:Choice xmlns:am3d="http://schemas.microsoft.com/office/drawing/2017/model3d" Requires="am3d">
          <p:graphicFrame>
            <p:nvGraphicFramePr>
              <p:cNvPr id="9" name="3D Model 8">
                <a:extLst>
                  <a:ext uri="{FF2B5EF4-FFF2-40B4-BE49-F238E27FC236}">
                    <a16:creationId xmlns:a16="http://schemas.microsoft.com/office/drawing/2014/main" id="{82FD12AA-6412-4A36-B4C9-6602BFC0F1FD}"/>
                  </a:ext>
                </a:extLst>
              </p:cNvPr>
              <p:cNvGraphicFramePr>
                <a:graphicFrameLocks noChangeAspect="1"/>
              </p:cNvGraphicFramePr>
              <p:nvPr>
                <p:extLst>
                  <p:ext uri="{D42A27DB-BD31-4B8C-83A1-F6EECF244321}">
                    <p14:modId xmlns:p14="http://schemas.microsoft.com/office/powerpoint/2010/main" val="1947461699"/>
                  </p:ext>
                </p:extLst>
              </p:nvPr>
            </p:nvGraphicFramePr>
            <p:xfrm>
              <a:off x="1146718" y="2479284"/>
              <a:ext cx="1684365" cy="2070015"/>
            </p:xfrm>
            <a:graphic>
              <a:graphicData uri="http://schemas.microsoft.com/office/drawing/2017/model3d">
                <am3d:model3d r:embed="rId4">
                  <am3d:spPr>
                    <a:xfrm>
                      <a:off x="0" y="0"/>
                      <a:ext cx="1684365" cy="2070015"/>
                    </a:xfrm>
                    <a:prstGeom prst="rect">
                      <a:avLst/>
                    </a:prstGeom>
                  </am3d:spPr>
                  <am3d:camera>
                    <am3d:pos x="0" y="0" z="81468558"/>
                    <am3d:up dx="0" dy="36000000" dz="0"/>
                    <am3d:lookAt x="0" y="0" z="0"/>
                    <am3d:perspective fov="2700000"/>
                  </am3d:camera>
                  <am3d:trans>
                    <am3d:meterPerModelUnit n="24999821" d="1000000"/>
                    <am3d:preTrans dx="129" dy="-17999853" dz="145"/>
                    <am3d:scale>
                      <am3d:sx n="1000000" d="1000000"/>
                      <am3d:sy n="1000000" d="1000000"/>
                      <am3d:sz n="1000000" d="1000000"/>
                    </am3d:scale>
                    <am3d:rot/>
                    <am3d:postTrans dx="0" dy="0" dz="0"/>
                  </am3d:trans>
                  <am3d:raster rName="Office3DRenderer" rVer="16.0.8326">
                    <am3d:blip r:embed="rId5"/>
                  </am3d:raster>
                  <am3d:objViewport viewportSz="3023355"/>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9" name="3D Model 8">
                <a:extLst>
                  <a:ext uri="{FF2B5EF4-FFF2-40B4-BE49-F238E27FC236}">
                    <a16:creationId xmlns:a16="http://schemas.microsoft.com/office/drawing/2014/main" id="{82FD12AA-6412-4A36-B4C9-6602BFC0F1FD}"/>
                  </a:ext>
                </a:extLst>
              </p:cNvPr>
              <p:cNvPicPr>
                <a:picLocks noGrp="1" noRot="1" noChangeAspect="1" noMove="1" noResize="1" noEditPoints="1" noAdjustHandles="1" noChangeArrowheads="1" noChangeShapeType="1" noCrop="1"/>
              </p:cNvPicPr>
              <p:nvPr/>
            </p:nvPicPr>
            <p:blipFill>
              <a:blip r:embed="rId5"/>
              <a:stretch>
                <a:fillRect/>
              </a:stretch>
            </p:blipFill>
            <p:spPr>
              <a:xfrm>
                <a:off x="1146718" y="2479284"/>
                <a:ext cx="1684365" cy="2070015"/>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10" name="3D Model 9">
                <a:extLst>
                  <a:ext uri="{FF2B5EF4-FFF2-40B4-BE49-F238E27FC236}">
                    <a16:creationId xmlns:a16="http://schemas.microsoft.com/office/drawing/2014/main" id="{B0342132-87A0-4030-BCD7-E1ED8879F867}"/>
                  </a:ext>
                </a:extLst>
              </p:cNvPr>
              <p:cNvGraphicFramePr>
                <a:graphicFrameLocks noChangeAspect="1"/>
              </p:cNvGraphicFramePr>
              <p:nvPr>
                <p:extLst>
                  <p:ext uri="{D42A27DB-BD31-4B8C-83A1-F6EECF244321}">
                    <p14:modId xmlns:p14="http://schemas.microsoft.com/office/powerpoint/2010/main" val="4260024033"/>
                  </p:ext>
                </p:extLst>
              </p:nvPr>
            </p:nvGraphicFramePr>
            <p:xfrm>
              <a:off x="4073713" y="2513922"/>
              <a:ext cx="1545273" cy="2040827"/>
            </p:xfrm>
            <a:graphic>
              <a:graphicData uri="http://schemas.microsoft.com/office/drawing/2017/model3d">
                <am3d:model3d r:embed="rId6">
                  <am3d:spPr>
                    <a:xfrm>
                      <a:off x="0" y="0"/>
                      <a:ext cx="1545273" cy="2040827"/>
                    </a:xfrm>
                    <a:prstGeom prst="rect">
                      <a:avLst/>
                    </a:prstGeom>
                  </am3d:spPr>
                  <am3d:camera>
                    <am3d:pos x="0" y="0" z="81469099"/>
                    <am3d:up dx="0" dy="36000000" dz="0"/>
                    <am3d:lookAt x="0" y="0" z="0"/>
                    <am3d:perspective fov="2700000"/>
                  </am3d:camera>
                  <am3d:trans>
                    <am3d:meterPerModelUnit n="24999965" d="1000000"/>
                    <am3d:preTrans dx="-1" dy="-17999982" dz="20"/>
                    <am3d:scale>
                      <am3d:sx n="1000000" d="1000000"/>
                      <am3d:sy n="1000000" d="1000000"/>
                      <am3d:sz n="1000000" d="1000000"/>
                    </am3d:scale>
                    <am3d:rot ax="3210510" ay="3055301" az="2782918"/>
                    <am3d:postTrans dx="0" dy="0" dz="0"/>
                  </am3d:trans>
                  <am3d:raster rName="Office3DRenderer" rVer="16.0.8326">
                    <am3d:blip r:embed="rId7"/>
                  </am3d:raster>
                  <am3d:objViewport viewportSz="2415067"/>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0" name="3D Model 9">
                <a:extLst>
                  <a:ext uri="{FF2B5EF4-FFF2-40B4-BE49-F238E27FC236}">
                    <a16:creationId xmlns:a16="http://schemas.microsoft.com/office/drawing/2014/main" id="{B0342132-87A0-4030-BCD7-E1ED8879F867}"/>
                  </a:ext>
                </a:extLst>
              </p:cNvPr>
              <p:cNvPicPr>
                <a:picLocks noGrp="1" noRot="1" noChangeAspect="1" noMove="1" noResize="1" noEditPoints="1" noAdjustHandles="1" noChangeArrowheads="1" noChangeShapeType="1" noCrop="1"/>
              </p:cNvPicPr>
              <p:nvPr/>
            </p:nvPicPr>
            <p:blipFill>
              <a:blip r:embed="rId7"/>
              <a:stretch>
                <a:fillRect/>
              </a:stretch>
            </p:blipFill>
            <p:spPr>
              <a:xfrm>
                <a:off x="4073713" y="2513922"/>
                <a:ext cx="1545273" cy="2040827"/>
              </a:xfrm>
              <a:prstGeom prst="rect">
                <a:avLst/>
              </a:prstGeom>
            </p:spPr>
          </p:pic>
        </mc:Fallback>
      </mc:AlternateContent>
    </p:spTree>
    <p:extLst>
      <p:ext uri="{BB962C8B-B14F-4D97-AF65-F5344CB8AC3E}">
        <p14:creationId xmlns:p14="http://schemas.microsoft.com/office/powerpoint/2010/main" val="37725268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2</a:t>
            </a:r>
            <a:r>
              <a:rPr lang="en-GB" sz="2400" b="1" i="0" u="none" strike="noStrike" dirty="0">
                <a:effectLst/>
              </a:rPr>
              <a:t>, Unit 7, Learning Outcome 8</a:t>
            </a:r>
            <a:endParaRPr lang="en-GB" sz="2400" b="1" dirty="0"/>
          </a:p>
        </p:txBody>
      </p:sp>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8" name="Picture 2">
            <a:extLst>
              <a:ext uri="{FF2B5EF4-FFF2-40B4-BE49-F238E27FC236}">
                <a16:creationId xmlns:a16="http://schemas.microsoft.com/office/drawing/2014/main" id="{4B2D2841-1DB8-4779-8F30-2F07EA61EED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4008" y="1884490"/>
            <a:ext cx="4140506" cy="3025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10">
            <a:extLst>
              <a:ext uri="{FF2B5EF4-FFF2-40B4-BE49-F238E27FC236}">
                <a16:creationId xmlns:a16="http://schemas.microsoft.com/office/drawing/2014/main" id="{38707C4A-F65D-48B0-9CE6-9C4E620E2CD4}"/>
              </a:ext>
            </a:extLst>
          </p:cNvPr>
          <p:cNvSpPr txBox="1">
            <a:spLocks/>
          </p:cNvSpPr>
          <p:nvPr/>
        </p:nvSpPr>
        <p:spPr>
          <a:xfrm>
            <a:off x="5754914" y="1032232"/>
            <a:ext cx="5979255" cy="5063767"/>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342900" marR="0" lvl="0" indent="-34290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Char char="•"/>
              <a:tabLst/>
              <a:defRPr/>
            </a:pPr>
            <a:r>
              <a:rPr lang="en-GB" sz="2200" kern="0" dirty="0">
                <a:latin typeface="Arial" panose="020B0604020202020204" pitchFamily="34" charset="0"/>
                <a:cs typeface="Arial" panose="020B0604020202020204" pitchFamily="34" charset="0"/>
              </a:rPr>
              <a:t>Here are lots of different cylinders. Let’s compare them.</a:t>
            </a:r>
          </a:p>
          <a:p>
            <a:pPr marL="342900" marR="0" lvl="0" indent="-34290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Char char="•"/>
              <a:tabLst/>
              <a:defRPr/>
            </a:pPr>
            <a:r>
              <a:rPr lang="en-GB" sz="2200" kern="0" dirty="0">
                <a:latin typeface="Arial" panose="020B0604020202020204" pitchFamily="34" charset="0"/>
                <a:cs typeface="Arial" panose="020B0604020202020204" pitchFamily="34" charset="0"/>
              </a:rPr>
              <a:t>Which is tallest? Which is widest?  </a:t>
            </a:r>
          </a:p>
          <a:p>
            <a:pPr marL="342900" marR="0" lvl="0" indent="-34290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Char char="•"/>
              <a:tabLst/>
              <a:defRPr/>
            </a:pPr>
            <a:r>
              <a:rPr lang="en-GB" sz="2200" kern="0" dirty="0">
                <a:latin typeface="Arial" panose="020B0604020202020204" pitchFamily="34" charset="0"/>
                <a:cs typeface="Arial" panose="020B0604020202020204" pitchFamily="34" charset="0"/>
              </a:rPr>
              <a:t>I think some of these cylinders look ‘fatter’ and some look ‘thinner’. Which look ‘fat’ and ‘thin’ to you?</a:t>
            </a:r>
          </a:p>
          <a:p>
            <a:pPr marL="342900" marR="0" lvl="0" indent="-34290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Char char="•"/>
              <a:tabLst/>
              <a:defRPr/>
            </a:pPr>
            <a:r>
              <a:rPr lang="en-GB" sz="2200" kern="0" dirty="0">
                <a:latin typeface="Arial" panose="020B0604020202020204" pitchFamily="34" charset="0"/>
                <a:cs typeface="Arial" panose="020B0604020202020204" pitchFamily="34" charset="0"/>
              </a:rPr>
              <a:t>Are there any of the cylinders that you think look very different to one another?</a:t>
            </a:r>
          </a:p>
          <a:p>
            <a:pPr marL="342900" marR="0" lvl="0" indent="-34290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Char char="•"/>
              <a:tabLst/>
              <a:defRPr/>
            </a:pPr>
            <a:r>
              <a:rPr lang="en-GB" sz="2200" kern="0" dirty="0">
                <a:latin typeface="Arial" panose="020B0604020202020204" pitchFamily="34" charset="0"/>
                <a:cs typeface="Arial" panose="020B0604020202020204" pitchFamily="34" charset="0"/>
              </a:rPr>
              <a:t>Are there any pairs of cylinders that are different sizes but somehow still look the same as each other, like the small one       is a scale model of the large one?</a:t>
            </a:r>
          </a:p>
        </p:txBody>
      </p:sp>
    </p:spTree>
    <p:extLst>
      <p:ext uri="{BB962C8B-B14F-4D97-AF65-F5344CB8AC3E}">
        <p14:creationId xmlns:p14="http://schemas.microsoft.com/office/powerpoint/2010/main" val="17063757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28482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8BEBBBA-AD76-4C47-8E44-81D4F8483556}"/>
              </a:ext>
            </a:extLst>
          </p:cNvPr>
          <p:cNvSpPr>
            <a:spLocks noGrp="1"/>
          </p:cNvSpPr>
          <p:nvPr>
            <p:ph type="ftr" sz="quarter" idx="11"/>
          </p:nvPr>
        </p:nvSpPr>
        <p:spPr/>
        <p:txBody>
          <a:bodyPr/>
          <a:lstStyle/>
          <a:p>
            <a:pPr>
              <a:defRPr/>
            </a:pPr>
            <a:r>
              <a:rPr lang="en-GB" dirty="0"/>
              <a:t>Curriculum Prioritisation for Primary Maths</a:t>
            </a:r>
          </a:p>
        </p:txBody>
      </p:sp>
      <p:sp>
        <p:nvSpPr>
          <p:cNvPr id="5" name="Content Placeholder 10">
            <a:extLst>
              <a:ext uri="{FF2B5EF4-FFF2-40B4-BE49-F238E27FC236}">
                <a16:creationId xmlns:a16="http://schemas.microsoft.com/office/drawing/2014/main" id="{A4191577-7FB3-44A1-AC26-B90834750BC8}"/>
              </a:ext>
            </a:extLst>
          </p:cNvPr>
          <p:cNvSpPr txBox="1">
            <a:spLocks/>
          </p:cNvSpPr>
          <p:nvPr/>
        </p:nvSpPr>
        <p:spPr>
          <a:xfrm>
            <a:off x="594007" y="845820"/>
            <a:ext cx="11140163" cy="320838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buClr>
                <a:srgbClr val="585858"/>
              </a:buClr>
            </a:pPr>
            <a:r>
              <a:rPr lang="en-GB" b="0" i="0" dirty="0">
                <a:solidFill>
                  <a:schemeClr val="tx1">
                    <a:lumMod val="65000"/>
                    <a:lumOff val="35000"/>
                  </a:schemeClr>
                </a:solidFill>
                <a:effectLst/>
              </a:rPr>
              <a:t>The links below take you to the starting slide of each learning outcome.</a:t>
            </a:r>
          </a:p>
        </p:txBody>
      </p:sp>
      <p:graphicFrame>
        <p:nvGraphicFramePr>
          <p:cNvPr id="6" name="Table 5">
            <a:extLst>
              <a:ext uri="{FF2B5EF4-FFF2-40B4-BE49-F238E27FC236}">
                <a16:creationId xmlns:a16="http://schemas.microsoft.com/office/drawing/2014/main" id="{037BAE3D-75EB-48DC-9322-F1A247F8AE2E}"/>
              </a:ext>
            </a:extLst>
          </p:cNvPr>
          <p:cNvGraphicFramePr>
            <a:graphicFrameLocks noGrp="1"/>
          </p:cNvGraphicFramePr>
          <p:nvPr>
            <p:extLst>
              <p:ext uri="{D42A27DB-BD31-4B8C-83A1-F6EECF244321}">
                <p14:modId xmlns:p14="http://schemas.microsoft.com/office/powerpoint/2010/main" val="1669098719"/>
              </p:ext>
            </p:extLst>
          </p:nvPr>
        </p:nvGraphicFramePr>
        <p:xfrm>
          <a:off x="594008" y="1535029"/>
          <a:ext cx="10712127" cy="2002347"/>
        </p:xfrm>
        <a:graphic>
          <a:graphicData uri="http://schemas.openxmlformats.org/drawingml/2006/table">
            <a:tbl>
              <a:tblPr firstRow="1" bandRow="1">
                <a:tableStyleId>{5C22544A-7EE6-4342-B048-85BDC9FD1C3A}</a:tableStyleId>
              </a:tblPr>
              <a:tblGrid>
                <a:gridCol w="929630">
                  <a:extLst>
                    <a:ext uri="{9D8B030D-6E8A-4147-A177-3AD203B41FA5}">
                      <a16:colId xmlns:a16="http://schemas.microsoft.com/office/drawing/2014/main" val="507789682"/>
                    </a:ext>
                  </a:extLst>
                </a:gridCol>
                <a:gridCol w="9782497">
                  <a:extLst>
                    <a:ext uri="{9D8B030D-6E8A-4147-A177-3AD203B41FA5}">
                      <a16:colId xmlns:a16="http://schemas.microsoft.com/office/drawing/2014/main" val="1182114759"/>
                    </a:ext>
                  </a:extLst>
                </a:gridCol>
              </a:tblGrid>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6</a:t>
                      </a:r>
                    </a:p>
                  </a:txBody>
                  <a:tcPr anchor="ctr">
                    <a:solidFill>
                      <a:srgbClr val="E5F3F2"/>
                    </a:solidFill>
                  </a:tcPr>
                </a:tc>
                <a:tc>
                  <a:txBody>
                    <a:bodyPr/>
                    <a:lstStyle/>
                    <a:p>
                      <a:pPr>
                        <a:lnSpc>
                          <a:spcPct val="120000"/>
                        </a:lnSpc>
                        <a:buClr>
                          <a:srgbClr val="585858"/>
                        </a:buClr>
                      </a:pPr>
                      <a:r>
                        <a:rPr lang="en-GB" sz="2000" b="0" u="none" strike="noStrike" dirty="0">
                          <a:solidFill>
                            <a:schemeClr val="tx1">
                              <a:lumMod val="65000"/>
                              <a:lumOff val="35000"/>
                            </a:schemeClr>
                          </a:solidFill>
                          <a:effectLst/>
                          <a:latin typeface="Arial" panose="020B0604020202020204" pitchFamily="34" charset="0"/>
                          <a:cs typeface="Arial" panose="020B0604020202020204" pitchFamily="34" charset="0"/>
                          <a:hlinkClick r:id="rId3" action="ppaction://hlinksldjump"/>
                        </a:rPr>
                        <a:t>Pupils investigate how polygons can be joined and folded to form 3 dimensional shapes</a:t>
                      </a:r>
                      <a:endParaRPr lang="en-GB" sz="200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2860556943"/>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7</a:t>
                      </a:r>
                    </a:p>
                  </a:txBody>
                  <a:tcPr anchor="ctr">
                    <a:solidFill>
                      <a:srgbClr val="E5F3F2"/>
                    </a:solidFill>
                  </a:tcPr>
                </a:tc>
                <a:tc>
                  <a:txBody>
                    <a:bodyPr/>
                    <a:lstStyle/>
                    <a:p>
                      <a:pPr>
                        <a:lnSpc>
                          <a:spcPct val="120000"/>
                        </a:lnSpc>
                        <a:buClr>
                          <a:srgbClr val="585858"/>
                        </a:buClr>
                      </a:pPr>
                      <a:r>
                        <a:rPr lang="en-GB" sz="2000" b="0" u="none" strike="noStrike" dirty="0">
                          <a:solidFill>
                            <a:schemeClr val="tx1">
                              <a:lumMod val="65000"/>
                              <a:lumOff val="35000"/>
                            </a:schemeClr>
                          </a:solidFill>
                          <a:effectLst/>
                          <a:latin typeface="Arial" panose="020B0604020202020204" pitchFamily="34" charset="0"/>
                          <a:cs typeface="Arial" panose="020B0604020202020204" pitchFamily="34" charset="0"/>
                          <a:hlinkClick r:id="rId4" action="ppaction://hlinksldjump"/>
                        </a:rPr>
                        <a:t>Pupils describe 3-dimensional shapes and find different ways to sort them</a:t>
                      </a:r>
                      <a:endParaRPr lang="en-GB" sz="200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1848532575"/>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8</a:t>
                      </a:r>
                    </a:p>
                  </a:txBody>
                  <a:tcPr anchor="ctr">
                    <a:solidFill>
                      <a:srgbClr val="E5F3F2"/>
                    </a:solidFill>
                  </a:tcPr>
                </a:tc>
                <a:tc>
                  <a:txBody>
                    <a:bodyPr/>
                    <a:lstStyle/>
                    <a:p>
                      <a:pPr>
                        <a:lnSpc>
                          <a:spcPct val="120000"/>
                        </a:lnSpc>
                        <a:buClr>
                          <a:srgbClr val="585858"/>
                        </a:buClr>
                      </a:pPr>
                      <a:r>
                        <a:rPr lang="en-GB" sz="2000" b="0" u="none" strike="noStrike" dirty="0">
                          <a:solidFill>
                            <a:schemeClr val="tx1">
                              <a:lumMod val="65000"/>
                              <a:lumOff val="35000"/>
                            </a:schemeClr>
                          </a:solidFill>
                          <a:effectLst/>
                          <a:latin typeface="Arial" panose="020B0604020202020204" pitchFamily="34" charset="0"/>
                          <a:cs typeface="Arial" panose="020B0604020202020204" pitchFamily="34" charset="0"/>
                          <a:hlinkClick r:id="rId5" action="ppaction://hlinksldjump"/>
                        </a:rPr>
                        <a:t>Pupils discuss, and compare by direct comparison, the shape and size of 3-dimensional shapes</a:t>
                      </a:r>
                      <a:endParaRPr lang="en-GB" sz="200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1655897141"/>
                  </a:ext>
                </a:extLst>
              </a:tr>
            </a:tbl>
          </a:graphicData>
        </a:graphic>
      </p:graphicFrame>
      <p:sp>
        <p:nvSpPr>
          <p:cNvPr id="7" name="Action Button: Return 6">
            <a:hlinkClick r:id="rId6" action="ppaction://hlinksldjump" highlightClick="1"/>
            <a:extLst>
              <a:ext uri="{FF2B5EF4-FFF2-40B4-BE49-F238E27FC236}">
                <a16:creationId xmlns:a16="http://schemas.microsoft.com/office/drawing/2014/main" id="{2570C625-E476-4A8C-BF3D-99D1E479925B}"/>
              </a:ext>
            </a:extLst>
          </p:cNvPr>
          <p:cNvSpPr/>
          <p:nvPr/>
        </p:nvSpPr>
        <p:spPr>
          <a:xfrm>
            <a:off x="594006" y="6072013"/>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8CEE4455-BFAA-47B1-A1C6-8DC3C9CE865C}"/>
              </a:ext>
            </a:extLst>
          </p:cNvPr>
          <p:cNvSpPr txBox="1"/>
          <p:nvPr/>
        </p:nvSpPr>
        <p:spPr>
          <a:xfrm>
            <a:off x="954005" y="6021181"/>
            <a:ext cx="10352129" cy="461665"/>
          </a:xfrm>
          <a:prstGeom prst="rect">
            <a:avLst/>
          </a:prstGeom>
          <a:noFill/>
        </p:spPr>
        <p:txBody>
          <a:bodyPr wrap="square" rtlCol="0">
            <a:spAutoFit/>
          </a:bodyPr>
          <a:lstStyle/>
          <a:p>
            <a:r>
              <a:rPr lang="en-GB" sz="2400" dirty="0">
                <a:solidFill>
                  <a:schemeClr val="tx1">
                    <a:lumMod val="65000"/>
                    <a:lumOff val="35000"/>
                  </a:schemeClr>
                </a:solidFill>
                <a:latin typeface="Arial" panose="020B0604020202020204" pitchFamily="34" charset="0"/>
                <a:cs typeface="Arial" panose="020B0604020202020204" pitchFamily="34" charset="0"/>
              </a:rPr>
              <a:t>Click the arrow button to return to this Contents slide.</a:t>
            </a:r>
          </a:p>
        </p:txBody>
      </p:sp>
      <p:sp>
        <p:nvSpPr>
          <p:cNvPr id="4" name="Title 3">
            <a:extLst>
              <a:ext uri="{FF2B5EF4-FFF2-40B4-BE49-F238E27FC236}">
                <a16:creationId xmlns:a16="http://schemas.microsoft.com/office/drawing/2014/main" id="{EB238C35-3C03-4D16-99F1-BBF34DEA3727}"/>
              </a:ext>
            </a:extLst>
          </p:cNvPr>
          <p:cNvSpPr>
            <a:spLocks noGrp="1"/>
          </p:cNvSpPr>
          <p:nvPr>
            <p:ph type="title" idx="4294967295"/>
          </p:nvPr>
        </p:nvSpPr>
        <p:spPr>
          <a:xfrm>
            <a:off x="594008" y="246063"/>
            <a:ext cx="11140163" cy="426170"/>
          </a:xfrm>
        </p:spPr>
        <p:txBody>
          <a:bodyPr>
            <a:normAutofit fontScale="90000"/>
          </a:bodyPr>
          <a:lstStyle/>
          <a:p>
            <a:r>
              <a:rPr lang="en-GB" dirty="0">
                <a:solidFill>
                  <a:schemeClr val="bg1"/>
                </a:solidFill>
              </a:rPr>
              <a:t>Contents</a:t>
            </a:r>
          </a:p>
        </p:txBody>
      </p:sp>
    </p:spTree>
    <p:extLst>
      <p:ext uri="{BB962C8B-B14F-4D97-AF65-F5344CB8AC3E}">
        <p14:creationId xmlns:p14="http://schemas.microsoft.com/office/powerpoint/2010/main" val="9735172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2</a:t>
            </a:r>
            <a:r>
              <a:rPr lang="en-GB" sz="2400" b="1" i="0" u="none" strike="noStrike" dirty="0">
                <a:effectLst/>
              </a:rPr>
              <a:t>, Unit 7, Learning </a:t>
            </a:r>
            <a:r>
              <a:rPr lang="en-GB" sz="2400" b="1" i="0" u="none" strike="noStrike">
                <a:effectLst/>
              </a:rPr>
              <a:t>Outcome 1</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2402662132"/>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1</a:t>
                      </a:r>
                    </a:p>
                  </a:txBody>
                  <a:tcPr anchor="ctr">
                    <a:solidFill>
                      <a:srgbClr val="327473"/>
                    </a:solidFill>
                  </a:tcPr>
                </a:tc>
                <a:extLst>
                  <a:ext uri="{0D108BD9-81ED-4DB2-BD59-A6C34878D82A}">
                    <a16:rowId xmlns:a16="http://schemas.microsoft.com/office/drawing/2014/main" val="2928509842"/>
                  </a:ext>
                </a:extLst>
              </a:tr>
              <a:tr h="16071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u="none" strike="noStrike" dirty="0">
                          <a:solidFill>
                            <a:schemeClr val="tx1">
                              <a:lumMod val="65000"/>
                              <a:lumOff val="35000"/>
                            </a:schemeClr>
                          </a:solidFill>
                          <a:effectLst/>
                          <a:latin typeface="Arial" panose="020B0604020202020204" pitchFamily="34" charset="0"/>
                          <a:cs typeface="Arial" panose="020B0604020202020204" pitchFamily="34" charset="0"/>
                        </a:rPr>
                        <a:t>Pupils learn that a polygon is a 2D shape with straight sides that meet at vertices</a:t>
                      </a:r>
                      <a:endParaRPr lang="en-GB" sz="2400" b="1" dirty="0">
                        <a:solidFill>
                          <a:schemeClr val="tx1">
                            <a:lumMod val="65000"/>
                            <a:lumOff val="35000"/>
                          </a:schemeClr>
                        </a:solidFill>
                        <a:latin typeface="Arial" panose="020B0604020202020204" pitchFamily="34" charset="0"/>
                        <a:cs typeface="Arial" panose="020B0604020202020204" pitchFamily="34" charset="0"/>
                      </a:endParaRPr>
                    </a:p>
                    <a:p>
                      <a:endParaRPr lang="en-GB" sz="24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43298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idx="4294967295"/>
          </p:nvPr>
        </p:nvSpPr>
        <p:spPr>
          <a:xfrm>
            <a:off x="594008" y="246063"/>
            <a:ext cx="11140163" cy="426170"/>
          </a:xfrm>
        </p:spPr>
        <p:txBody>
          <a:bodyPr>
            <a:noAutofit/>
          </a:bodyPr>
          <a:lstStyle/>
          <a:p>
            <a:r>
              <a:rPr lang="en-GB" sz="2400" dirty="0">
                <a:solidFill>
                  <a:schemeClr val="bg1"/>
                </a:solidFill>
              </a:rPr>
              <a:t>Year 2, Unit 7, Learning Outcome 1</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49" y="1062838"/>
            <a:ext cx="7219319" cy="4779962"/>
          </a:xfrm>
        </p:spPr>
        <p:txBody>
          <a:bodyPr>
            <a:normAutofit/>
          </a:bodyPr>
          <a:lstStyle/>
          <a:p>
            <a:pPr>
              <a:lnSpc>
                <a:spcPct val="120000"/>
              </a:lnSpc>
              <a:buClr>
                <a:srgbClr val="585858"/>
              </a:buClr>
            </a:pPr>
            <a:r>
              <a:rPr lang="en-GB" sz="2000" dirty="0"/>
              <a:t>Additional teacher guidance for this outcome should be read first and can be found in the DfE Mathematics guidance. Page references relate to the 335-page document available as a download at the bottom of </a:t>
            </a:r>
            <a:r>
              <a:rPr lang="en-GB" sz="2000" dirty="0">
                <a:hlinkClick r:id="rId3"/>
              </a:rPr>
              <a:t>this web page</a:t>
            </a:r>
            <a:r>
              <a:rPr lang="en-GB" sz="2000" dirty="0"/>
              <a:t>.</a:t>
            </a:r>
          </a:p>
          <a:p>
            <a:pPr>
              <a:lnSpc>
                <a:spcPct val="120000"/>
              </a:lnSpc>
              <a:buClr>
                <a:srgbClr val="585858"/>
              </a:buClr>
            </a:pPr>
            <a:endParaRPr lang="en-GB" sz="2000" dirty="0"/>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2640350659"/>
              </p:ext>
            </p:extLst>
          </p:nvPr>
        </p:nvGraphicFramePr>
        <p:xfrm>
          <a:off x="4514848" y="2815642"/>
          <a:ext cx="7219320" cy="792480"/>
        </p:xfrm>
        <a:graphic>
          <a:graphicData uri="http://schemas.openxmlformats.org/drawingml/2006/table">
            <a:tbl>
              <a:tblPr firstRow="1" bandRow="1">
                <a:tableStyleId>{5C22544A-7EE6-4342-B048-85BDC9FD1C3A}</a:tableStyleId>
              </a:tblPr>
              <a:tblGrid>
                <a:gridCol w="3848876">
                  <a:extLst>
                    <a:ext uri="{9D8B030D-6E8A-4147-A177-3AD203B41FA5}">
                      <a16:colId xmlns:a16="http://schemas.microsoft.com/office/drawing/2014/main" val="507789682"/>
                    </a:ext>
                  </a:extLst>
                </a:gridCol>
                <a:gridCol w="3370444">
                  <a:extLst>
                    <a:ext uri="{9D8B030D-6E8A-4147-A177-3AD203B41FA5}">
                      <a16:colId xmlns:a16="http://schemas.microsoft.com/office/drawing/2014/main" val="3138488680"/>
                    </a:ext>
                  </a:extLst>
                </a:gridCol>
              </a:tblGrid>
              <a:tr h="0">
                <a:tc>
                  <a:txBody>
                    <a:bodyPr/>
                    <a:lstStyle/>
                    <a:p>
                      <a:pPr algn="ctr"/>
                      <a:r>
                        <a:rPr lang="en-GB" sz="2000" dirty="0">
                          <a:latin typeface="Arial" panose="020B0604020202020204" pitchFamily="34" charset="0"/>
                          <a:cs typeface="Arial" panose="020B0604020202020204" pitchFamily="34" charset="0"/>
                        </a:rPr>
                        <a:t>Ready to progress criteria</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70840">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2G-1</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74</a:t>
                      </a:r>
                    </a:p>
                  </a:txBody>
                  <a:tcPr>
                    <a:solidFill>
                      <a:srgbClr val="E5F3F2"/>
                    </a:solidFill>
                  </a:tcPr>
                </a:tc>
                <a:extLst>
                  <a:ext uri="{0D108BD9-81ED-4DB2-BD59-A6C34878D82A}">
                    <a16:rowId xmlns:a16="http://schemas.microsoft.com/office/drawing/2014/main" val="1814327038"/>
                  </a:ext>
                </a:extLst>
              </a:tr>
            </a:tbl>
          </a:graphicData>
        </a:graphic>
      </p:graphicFrame>
      <p:pic>
        <p:nvPicPr>
          <p:cNvPr id="8" name="Picture Placeholder 7" descr="Graphical user interface, text&#10;&#10;Description automatically generated">
            <a:extLst>
              <a:ext uri="{FF2B5EF4-FFF2-40B4-BE49-F238E27FC236}">
                <a16:creationId xmlns:a16="http://schemas.microsoft.com/office/drawing/2014/main" id="{778E3E13-F15C-4591-81C5-CA48EB6AE4EC}"/>
              </a:ext>
            </a:extLst>
          </p:cNvPr>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510" b="510"/>
          <a:stretch>
            <a:fillRect/>
          </a:stretch>
        </p:blipFill>
        <p:spPr>
          <a:xfrm>
            <a:off x="593725" y="1039018"/>
            <a:ext cx="3395663" cy="4779963"/>
          </a:xfrm>
          <a:prstGeom prst="rect">
            <a:avLst/>
          </a:prstGeom>
          <a:ln>
            <a:solidFill>
              <a:schemeClr val="tx1">
                <a:lumMod val="65000"/>
                <a:lumOff val="35000"/>
              </a:schemeClr>
            </a:solidFill>
          </a:ln>
          <a:effectLst>
            <a:outerShdw blurRad="50800" dist="38100" dir="2700000" algn="tl" rotWithShape="0">
              <a:prstClr val="black">
                <a:alpha val="40000"/>
              </a:prstClr>
            </a:outerShdw>
          </a:effectLst>
        </p:spPr>
      </p:pic>
      <p:sp>
        <p:nvSpPr>
          <p:cNvPr id="9" name="Action Button: Return 8">
            <a:hlinkClick r:id="rId5" action="ppaction://hlinksldjump" highlightClick="1"/>
            <a:extLst>
              <a:ext uri="{FF2B5EF4-FFF2-40B4-BE49-F238E27FC236}">
                <a16:creationId xmlns:a16="http://schemas.microsoft.com/office/drawing/2014/main" id="{DAB83022-D258-4BA1-881B-85A87B12EB29}"/>
              </a:ext>
            </a:extLst>
          </p:cNvPr>
          <p:cNvSpPr/>
          <p:nvPr/>
        </p:nvSpPr>
        <p:spPr>
          <a:xfrm>
            <a:off x="593725" y="600418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01955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1032233"/>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lvl="0" indent="0">
              <a:lnSpc>
                <a:spcPct val="120000"/>
              </a:lnSpc>
              <a:spcBef>
                <a:spcPts val="450"/>
              </a:spcBef>
              <a:spcAft>
                <a:spcPts val="450"/>
              </a:spcAft>
              <a:buClr>
                <a:srgbClr val="585858"/>
              </a:buClr>
              <a:defRPr/>
            </a:pPr>
            <a:r>
              <a:rPr lang="en-GB" sz="2200" kern="0" dirty="0">
                <a:latin typeface="Arial" panose="020B0604020202020204" pitchFamily="34" charset="0"/>
                <a:cs typeface="Arial" panose="020B0604020202020204" pitchFamily="34" charset="0"/>
              </a:rPr>
              <a:t>Polygon or not a polygon? Explain your reasoning.</a:t>
            </a: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2</a:t>
            </a:r>
            <a:r>
              <a:rPr lang="en-GB" sz="2400" b="1" i="0" u="none" strike="noStrike" dirty="0">
                <a:effectLst/>
              </a:rPr>
              <a:t>, Unit 7, Learning Outcome 1</a:t>
            </a:r>
            <a:endParaRPr lang="en-GB" sz="2400" b="1" dirty="0"/>
          </a:p>
        </p:txBody>
      </p:sp>
      <p:sp>
        <p:nvSpPr>
          <p:cNvPr id="7" name="TextBox 19">
            <a:extLst>
              <a:ext uri="{FF2B5EF4-FFF2-40B4-BE49-F238E27FC236}">
                <a16:creationId xmlns:a16="http://schemas.microsoft.com/office/drawing/2014/main" id="{986E40DE-48B6-4B13-9C08-7B8832DC3509}"/>
              </a:ext>
            </a:extLst>
          </p:cNvPr>
          <p:cNvSpPr txBox="1"/>
          <p:nvPr/>
        </p:nvSpPr>
        <p:spPr>
          <a:xfrm>
            <a:off x="609599" y="5358674"/>
            <a:ext cx="10892972" cy="400110"/>
          </a:xfrm>
          <a:prstGeom prst="rect">
            <a:avLst/>
          </a:prstGeom>
          <a:solidFill>
            <a:schemeClr val="accent6">
              <a:lumMod val="40000"/>
              <a:lumOff val="60000"/>
            </a:schemeClr>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A polygon is 2</a:t>
            </a:r>
            <a:r>
              <a:rPr kumimoji="0" lang="en-GB" sz="2000" b="0" i="1" u="none" strike="noStrike" kern="1200" cap="none" spc="0" normalizeH="0" noProof="0" dirty="0">
                <a:ln>
                  <a:noFill/>
                </a:ln>
                <a:solidFill>
                  <a:srgbClr val="585858"/>
                </a:solidFill>
                <a:effectLst/>
                <a:uLnTx/>
                <a:uFillTx/>
                <a:latin typeface="Arial" panose="020B0604020202020204" pitchFamily="34" charset="0"/>
                <a:ea typeface="+mn-ea"/>
                <a:cs typeface="+mn-cs"/>
              </a:rPr>
              <a:t> dimensional shape with straight sides that meet at vertices</a:t>
            </a:r>
            <a:endPar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p:sp>
        <p:nvSpPr>
          <p:cNvPr id="8" name="Freeform: Shape 7">
            <a:extLst>
              <a:ext uri="{FF2B5EF4-FFF2-40B4-BE49-F238E27FC236}">
                <a16:creationId xmlns:a16="http://schemas.microsoft.com/office/drawing/2014/main" id="{49A1DB92-2475-4593-8C0E-7EA1E0CDE207}"/>
              </a:ext>
            </a:extLst>
          </p:cNvPr>
          <p:cNvSpPr/>
          <p:nvPr/>
        </p:nvSpPr>
        <p:spPr>
          <a:xfrm rot="10800000">
            <a:off x="841857" y="2144926"/>
            <a:ext cx="1131498" cy="1003862"/>
          </a:xfrm>
          <a:custGeom>
            <a:avLst/>
            <a:gdLst>
              <a:gd name="connsiteX0" fmla="*/ 1381042 w 2762547"/>
              <a:gd name="connsiteY0" fmla="*/ 0 h 2450924"/>
              <a:gd name="connsiteX1" fmla="*/ 1617534 w 2762547"/>
              <a:gd name="connsiteY1" fmla="*/ 156757 h 2450924"/>
              <a:gd name="connsiteX2" fmla="*/ 1617579 w 2762547"/>
              <a:gd name="connsiteY2" fmla="*/ 156901 h 2450924"/>
              <a:gd name="connsiteX3" fmla="*/ 1620782 w 2762547"/>
              <a:gd name="connsiteY3" fmla="*/ 156985 h 2450924"/>
              <a:gd name="connsiteX4" fmla="*/ 2739513 w 2762547"/>
              <a:gd name="connsiteY4" fmla="*/ 2085832 h 2450924"/>
              <a:gd name="connsiteX5" fmla="*/ 2738633 w 2762547"/>
              <a:gd name="connsiteY5" fmla="*/ 2087138 h 2450924"/>
              <a:gd name="connsiteX6" fmla="*/ 2742378 w 2762547"/>
              <a:gd name="connsiteY6" fmla="*/ 2092692 h 2450924"/>
              <a:gd name="connsiteX7" fmla="*/ 2762547 w 2762547"/>
              <a:gd name="connsiteY7" fmla="*/ 2192596 h 2450924"/>
              <a:gd name="connsiteX8" fmla="*/ 2505885 w 2762547"/>
              <a:gd name="connsiteY8" fmla="*/ 2449258 h 2450924"/>
              <a:gd name="connsiteX9" fmla="*/ 2495202 w 2762547"/>
              <a:gd name="connsiteY9" fmla="*/ 2448181 h 2450924"/>
              <a:gd name="connsiteX10" fmla="*/ 2494476 w 2762547"/>
              <a:gd name="connsiteY10" fmla="*/ 2449258 h 2450924"/>
              <a:gd name="connsiteX11" fmla="*/ 273188 w 2762547"/>
              <a:gd name="connsiteY11" fmla="*/ 2449258 h 2450924"/>
              <a:gd name="connsiteX12" fmla="*/ 256662 w 2762547"/>
              <a:gd name="connsiteY12" fmla="*/ 2450924 h 2450924"/>
              <a:gd name="connsiteX13" fmla="*/ 0 w 2762547"/>
              <a:gd name="connsiteY13" fmla="*/ 2194262 h 2450924"/>
              <a:gd name="connsiteX14" fmla="*/ 20170 w 2762547"/>
              <a:gd name="connsiteY14" fmla="*/ 2094358 h 2450924"/>
              <a:gd name="connsiteX15" fmla="*/ 32228 w 2762547"/>
              <a:gd name="connsiteY15" fmla="*/ 2072142 h 2450924"/>
              <a:gd name="connsiteX16" fmla="*/ 31811 w 2762547"/>
              <a:gd name="connsiteY16" fmla="*/ 2071391 h 2450924"/>
              <a:gd name="connsiteX17" fmla="*/ 1149345 w 2762547"/>
              <a:gd name="connsiteY17" fmla="*/ 144609 h 2450924"/>
              <a:gd name="connsiteX18" fmla="*/ 1151118 w 2762547"/>
              <a:gd name="connsiteY18" fmla="*/ 144655 h 2450924"/>
              <a:gd name="connsiteX19" fmla="*/ 1168214 w 2762547"/>
              <a:gd name="connsiteY19" fmla="*/ 113160 h 2450924"/>
              <a:gd name="connsiteX20" fmla="*/ 1381042 w 2762547"/>
              <a:gd name="connsiteY20" fmla="*/ 0 h 2450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62547" h="2450924">
                <a:moveTo>
                  <a:pt x="1381042" y="0"/>
                </a:moveTo>
                <a:cubicBezTo>
                  <a:pt x="1487355" y="0"/>
                  <a:pt x="1578571" y="64637"/>
                  <a:pt x="1617534" y="156757"/>
                </a:cubicBezTo>
                <a:lnTo>
                  <a:pt x="1617579" y="156901"/>
                </a:lnTo>
                <a:lnTo>
                  <a:pt x="1620782" y="156985"/>
                </a:lnTo>
                <a:lnTo>
                  <a:pt x="2739513" y="2085832"/>
                </a:lnTo>
                <a:lnTo>
                  <a:pt x="2738633" y="2087138"/>
                </a:lnTo>
                <a:lnTo>
                  <a:pt x="2742378" y="2092692"/>
                </a:lnTo>
                <a:cubicBezTo>
                  <a:pt x="2755365" y="2123398"/>
                  <a:pt x="2762547" y="2157159"/>
                  <a:pt x="2762547" y="2192596"/>
                </a:cubicBezTo>
                <a:cubicBezTo>
                  <a:pt x="2762547" y="2334347"/>
                  <a:pt x="2647636" y="2449258"/>
                  <a:pt x="2505885" y="2449258"/>
                </a:cubicBezTo>
                <a:lnTo>
                  <a:pt x="2495202" y="2448181"/>
                </a:lnTo>
                <a:lnTo>
                  <a:pt x="2494476" y="2449258"/>
                </a:lnTo>
                <a:lnTo>
                  <a:pt x="273188" y="2449258"/>
                </a:lnTo>
                <a:lnTo>
                  <a:pt x="256662" y="2450924"/>
                </a:lnTo>
                <a:cubicBezTo>
                  <a:pt x="114911" y="2450924"/>
                  <a:pt x="0" y="2336013"/>
                  <a:pt x="0" y="2194262"/>
                </a:cubicBezTo>
                <a:cubicBezTo>
                  <a:pt x="0" y="2158825"/>
                  <a:pt x="7182" y="2125064"/>
                  <a:pt x="20170" y="2094358"/>
                </a:cubicBezTo>
                <a:lnTo>
                  <a:pt x="32228" y="2072142"/>
                </a:lnTo>
                <a:lnTo>
                  <a:pt x="31811" y="2071391"/>
                </a:lnTo>
                <a:lnTo>
                  <a:pt x="1149345" y="144609"/>
                </a:lnTo>
                <a:lnTo>
                  <a:pt x="1151118" y="144655"/>
                </a:lnTo>
                <a:lnTo>
                  <a:pt x="1168214" y="113160"/>
                </a:lnTo>
                <a:cubicBezTo>
                  <a:pt x="1214337" y="44887"/>
                  <a:pt x="1292447" y="0"/>
                  <a:pt x="1381042" y="0"/>
                </a:cubicBezTo>
                <a:close/>
              </a:path>
            </a:pathLst>
          </a:cu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9" name="Freeform: Shape 8">
            <a:extLst>
              <a:ext uri="{FF2B5EF4-FFF2-40B4-BE49-F238E27FC236}">
                <a16:creationId xmlns:a16="http://schemas.microsoft.com/office/drawing/2014/main" id="{B842BCEE-0449-437A-B4C4-56C6BB7BB410}"/>
              </a:ext>
            </a:extLst>
          </p:cNvPr>
          <p:cNvSpPr/>
          <p:nvPr/>
        </p:nvSpPr>
        <p:spPr>
          <a:xfrm>
            <a:off x="8003552" y="3277815"/>
            <a:ext cx="1795026" cy="1540874"/>
          </a:xfrm>
          <a:custGeom>
            <a:avLst/>
            <a:gdLst>
              <a:gd name="connsiteX0" fmla="*/ 4205114 w 4205114"/>
              <a:gd name="connsiteY0" fmla="*/ 3609722 h 3609722"/>
              <a:gd name="connsiteX1" fmla="*/ 2099591 w 4205114"/>
              <a:gd name="connsiteY1" fmla="*/ 2679364 h 3609722"/>
              <a:gd name="connsiteX2" fmla="*/ 0 w 4205114"/>
              <a:gd name="connsiteY2" fmla="*/ 3607101 h 3609722"/>
              <a:gd name="connsiteX3" fmla="*/ 1838208 w 4205114"/>
              <a:gd name="connsiteY3" fmla="*/ 2263657 h 3609722"/>
              <a:gd name="connsiteX4" fmla="*/ 2082561 w 4205114"/>
              <a:gd name="connsiteY4" fmla="*/ 0 h 3609722"/>
              <a:gd name="connsiteX5" fmla="*/ 2323795 w 4205114"/>
              <a:gd name="connsiteY5" fmla="*/ 2234770 h 3609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05114" h="3609722">
                <a:moveTo>
                  <a:pt x="4205114" y="3609722"/>
                </a:moveTo>
                <a:lnTo>
                  <a:pt x="2099591" y="2679364"/>
                </a:lnTo>
                <a:lnTo>
                  <a:pt x="0" y="3607101"/>
                </a:lnTo>
                <a:lnTo>
                  <a:pt x="1838208" y="2263657"/>
                </a:lnTo>
                <a:lnTo>
                  <a:pt x="2082561" y="0"/>
                </a:lnTo>
                <a:lnTo>
                  <a:pt x="2323795" y="2234770"/>
                </a:lnTo>
                <a:close/>
              </a:path>
            </a:pathLst>
          </a:cu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1" name="Freeform: Shape 10">
            <a:extLst>
              <a:ext uri="{FF2B5EF4-FFF2-40B4-BE49-F238E27FC236}">
                <a16:creationId xmlns:a16="http://schemas.microsoft.com/office/drawing/2014/main" id="{ADC2C005-1668-49F2-93A8-CD9894C08730}"/>
              </a:ext>
            </a:extLst>
          </p:cNvPr>
          <p:cNvSpPr/>
          <p:nvPr/>
        </p:nvSpPr>
        <p:spPr>
          <a:xfrm rot="16200000">
            <a:off x="6815690" y="1074422"/>
            <a:ext cx="1682365" cy="1510771"/>
          </a:xfrm>
          <a:custGeom>
            <a:avLst/>
            <a:gdLst>
              <a:gd name="connsiteX0" fmla="*/ 8728 w 2936514"/>
              <a:gd name="connsiteY0" fmla="*/ 7257 h 2977408"/>
              <a:gd name="connsiteX1" fmla="*/ 0 w 2936514"/>
              <a:gd name="connsiteY1" fmla="*/ 7257 h 2977408"/>
              <a:gd name="connsiteX2" fmla="*/ 0 w 2936514"/>
              <a:gd name="connsiteY2" fmla="*/ 0 h 2977408"/>
              <a:gd name="connsiteX3" fmla="*/ 2936514 w 2936514"/>
              <a:gd name="connsiteY3" fmla="*/ 2822588 h 2977408"/>
              <a:gd name="connsiteX4" fmla="*/ 2897312 w 2936514"/>
              <a:gd name="connsiteY4" fmla="*/ 2822588 h 2977408"/>
              <a:gd name="connsiteX5" fmla="*/ 2887809 w 2936514"/>
              <a:gd name="connsiteY5" fmla="*/ 2825850 h 2977408"/>
              <a:gd name="connsiteX6" fmla="*/ 1635808 w 2936514"/>
              <a:gd name="connsiteY6" fmla="*/ 2977408 h 2977408"/>
              <a:gd name="connsiteX7" fmla="*/ 634096 w 2936514"/>
              <a:gd name="connsiteY7" fmla="*/ 2888580 h 2977408"/>
              <a:gd name="connsiteX8" fmla="*/ 536683 w 2936514"/>
              <a:gd name="connsiteY8" fmla="*/ 2866659 h 2977408"/>
              <a:gd name="connsiteX9" fmla="*/ 536683 w 2936514"/>
              <a:gd name="connsiteY9" fmla="*/ 735304 h 2977408"/>
              <a:gd name="connsiteX10" fmla="*/ 541040 w 2936514"/>
              <a:gd name="connsiteY10" fmla="*/ 746176 h 2977408"/>
              <a:gd name="connsiteX11" fmla="*/ 1581230 w 2936514"/>
              <a:gd name="connsiteY11" fmla="*/ 1981112 h 2977408"/>
              <a:gd name="connsiteX12" fmla="*/ 2867428 w 2936514"/>
              <a:gd name="connsiteY12" fmla="*/ 2799774 h 2977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36514" h="2977408">
                <a:moveTo>
                  <a:pt x="8728" y="7257"/>
                </a:moveTo>
                <a:lnTo>
                  <a:pt x="0" y="7257"/>
                </a:lnTo>
                <a:lnTo>
                  <a:pt x="0" y="0"/>
                </a:lnTo>
                <a:close/>
                <a:moveTo>
                  <a:pt x="2936514" y="2822588"/>
                </a:moveTo>
                <a:lnTo>
                  <a:pt x="2897312" y="2822588"/>
                </a:lnTo>
                <a:lnTo>
                  <a:pt x="2887809" y="2825850"/>
                </a:lnTo>
                <a:cubicBezTo>
                  <a:pt x="2590219" y="2918410"/>
                  <a:pt x="2139855" y="2977408"/>
                  <a:pt x="1635808" y="2977408"/>
                </a:cubicBezTo>
                <a:cubicBezTo>
                  <a:pt x="1257773" y="2977408"/>
                  <a:pt x="909934" y="2944222"/>
                  <a:pt x="634096" y="2888580"/>
                </a:cubicBezTo>
                <a:lnTo>
                  <a:pt x="536683" y="2866659"/>
                </a:lnTo>
                <a:lnTo>
                  <a:pt x="536683" y="735304"/>
                </a:lnTo>
                <a:lnTo>
                  <a:pt x="541040" y="746176"/>
                </a:lnTo>
                <a:cubicBezTo>
                  <a:pt x="708340" y="1094638"/>
                  <a:pt x="1083126" y="1551223"/>
                  <a:pt x="1581230" y="1981112"/>
                </a:cubicBezTo>
                <a:cubicBezTo>
                  <a:pt x="2041018" y="2377933"/>
                  <a:pt x="2507944" y="2667482"/>
                  <a:pt x="2867428" y="2799774"/>
                </a:cubicBezTo>
                <a:close/>
              </a:path>
            </a:pathLst>
          </a:cu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2" name="Freeform: Shape 11">
            <a:extLst>
              <a:ext uri="{FF2B5EF4-FFF2-40B4-BE49-F238E27FC236}">
                <a16:creationId xmlns:a16="http://schemas.microsoft.com/office/drawing/2014/main" id="{E3C67F2C-A579-44B7-AB3A-6FFDA0712456}"/>
              </a:ext>
            </a:extLst>
          </p:cNvPr>
          <p:cNvSpPr/>
          <p:nvPr/>
        </p:nvSpPr>
        <p:spPr>
          <a:xfrm>
            <a:off x="5797432" y="2210618"/>
            <a:ext cx="1041084" cy="695052"/>
          </a:xfrm>
          <a:custGeom>
            <a:avLst/>
            <a:gdLst>
              <a:gd name="connsiteX0" fmla="*/ 0 w 1374394"/>
              <a:gd name="connsiteY0" fmla="*/ 0 h 917577"/>
              <a:gd name="connsiteX1" fmla="*/ 589050 w 1374394"/>
              <a:gd name="connsiteY1" fmla="*/ 0 h 917577"/>
              <a:gd name="connsiteX2" fmla="*/ 589050 w 1374394"/>
              <a:gd name="connsiteY2" fmla="*/ 78098 h 917577"/>
              <a:gd name="connsiteX3" fmla="*/ 775237 w 1374394"/>
              <a:gd name="connsiteY3" fmla="*/ 78098 h 917577"/>
              <a:gd name="connsiteX4" fmla="*/ 775237 w 1374394"/>
              <a:gd name="connsiteY4" fmla="*/ 0 h 917577"/>
              <a:gd name="connsiteX5" fmla="*/ 1374394 w 1374394"/>
              <a:gd name="connsiteY5" fmla="*/ 0 h 917577"/>
              <a:gd name="connsiteX6" fmla="*/ 1374394 w 1374394"/>
              <a:gd name="connsiteY6" fmla="*/ 316651 h 917577"/>
              <a:gd name="connsiteX7" fmla="*/ 1281300 w 1374394"/>
              <a:gd name="connsiteY7" fmla="*/ 316651 h 917577"/>
              <a:gd name="connsiteX8" fmla="*/ 1281300 w 1374394"/>
              <a:gd name="connsiteY8" fmla="*/ 538272 h 917577"/>
              <a:gd name="connsiteX9" fmla="*/ 1374394 w 1374394"/>
              <a:gd name="connsiteY9" fmla="*/ 538272 h 917577"/>
              <a:gd name="connsiteX10" fmla="*/ 1374394 w 1374394"/>
              <a:gd name="connsiteY10" fmla="*/ 917577 h 917577"/>
              <a:gd name="connsiteX11" fmla="*/ 775237 w 1374394"/>
              <a:gd name="connsiteY11" fmla="*/ 917577 h 917577"/>
              <a:gd name="connsiteX12" fmla="*/ 775237 w 1374394"/>
              <a:gd name="connsiteY12" fmla="*/ 806766 h 917577"/>
              <a:gd name="connsiteX13" fmla="*/ 589050 w 1374394"/>
              <a:gd name="connsiteY13" fmla="*/ 806766 h 917577"/>
              <a:gd name="connsiteX14" fmla="*/ 589050 w 1374394"/>
              <a:gd name="connsiteY14" fmla="*/ 917577 h 917577"/>
              <a:gd name="connsiteX15" fmla="*/ 0 w 1374394"/>
              <a:gd name="connsiteY15" fmla="*/ 917577 h 917577"/>
              <a:gd name="connsiteX16" fmla="*/ 0 w 1374394"/>
              <a:gd name="connsiteY16" fmla="*/ 538272 h 917577"/>
              <a:gd name="connsiteX17" fmla="*/ 88765 w 1374394"/>
              <a:gd name="connsiteY17" fmla="*/ 538272 h 917577"/>
              <a:gd name="connsiteX18" fmla="*/ 88765 w 1374394"/>
              <a:gd name="connsiteY18" fmla="*/ 316651 h 917577"/>
              <a:gd name="connsiteX19" fmla="*/ 0 w 1374394"/>
              <a:gd name="connsiteY19" fmla="*/ 316651 h 917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74394" h="917577">
                <a:moveTo>
                  <a:pt x="0" y="0"/>
                </a:moveTo>
                <a:lnTo>
                  <a:pt x="589050" y="0"/>
                </a:lnTo>
                <a:lnTo>
                  <a:pt x="589050" y="78098"/>
                </a:lnTo>
                <a:lnTo>
                  <a:pt x="775237" y="78098"/>
                </a:lnTo>
                <a:lnTo>
                  <a:pt x="775237" y="0"/>
                </a:lnTo>
                <a:lnTo>
                  <a:pt x="1374394" y="0"/>
                </a:lnTo>
                <a:lnTo>
                  <a:pt x="1374394" y="316651"/>
                </a:lnTo>
                <a:lnTo>
                  <a:pt x="1281300" y="316651"/>
                </a:lnTo>
                <a:lnTo>
                  <a:pt x="1281300" y="538272"/>
                </a:lnTo>
                <a:lnTo>
                  <a:pt x="1374394" y="538272"/>
                </a:lnTo>
                <a:lnTo>
                  <a:pt x="1374394" y="917577"/>
                </a:lnTo>
                <a:lnTo>
                  <a:pt x="775237" y="917577"/>
                </a:lnTo>
                <a:lnTo>
                  <a:pt x="775237" y="806766"/>
                </a:lnTo>
                <a:lnTo>
                  <a:pt x="589050" y="806766"/>
                </a:lnTo>
                <a:lnTo>
                  <a:pt x="589050" y="917577"/>
                </a:lnTo>
                <a:lnTo>
                  <a:pt x="0" y="917577"/>
                </a:lnTo>
                <a:lnTo>
                  <a:pt x="0" y="538272"/>
                </a:lnTo>
                <a:lnTo>
                  <a:pt x="88765" y="538272"/>
                </a:lnTo>
                <a:lnTo>
                  <a:pt x="88765" y="316651"/>
                </a:lnTo>
                <a:lnTo>
                  <a:pt x="0" y="316651"/>
                </a:lnTo>
                <a:close/>
              </a:path>
            </a:pathLst>
          </a:cu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3" name="Rectangle 12">
            <a:extLst>
              <a:ext uri="{FF2B5EF4-FFF2-40B4-BE49-F238E27FC236}">
                <a16:creationId xmlns:a16="http://schemas.microsoft.com/office/drawing/2014/main" id="{360DD87C-9AC4-4E87-B625-70DC1EAE884C}"/>
              </a:ext>
            </a:extLst>
          </p:cNvPr>
          <p:cNvSpPr/>
          <p:nvPr/>
        </p:nvSpPr>
        <p:spPr>
          <a:xfrm>
            <a:off x="4606737" y="4313267"/>
            <a:ext cx="1038968" cy="607047"/>
          </a:xfrm>
          <a:custGeom>
            <a:avLst/>
            <a:gdLst>
              <a:gd name="connsiteX0" fmla="*/ 0 w 1038968"/>
              <a:gd name="connsiteY0" fmla="*/ 0 h 607047"/>
              <a:gd name="connsiteX1" fmla="*/ 540263 w 1038968"/>
              <a:gd name="connsiteY1" fmla="*/ 0 h 607047"/>
              <a:gd name="connsiteX2" fmla="*/ 1038968 w 1038968"/>
              <a:gd name="connsiteY2" fmla="*/ 0 h 607047"/>
              <a:gd name="connsiteX3" fmla="*/ 1038968 w 1038968"/>
              <a:gd name="connsiteY3" fmla="*/ 309594 h 607047"/>
              <a:gd name="connsiteX4" fmla="*/ 1038968 w 1038968"/>
              <a:gd name="connsiteY4" fmla="*/ 607047 h 607047"/>
              <a:gd name="connsiteX5" fmla="*/ 519484 w 1038968"/>
              <a:gd name="connsiteY5" fmla="*/ 607047 h 607047"/>
              <a:gd name="connsiteX6" fmla="*/ 0 w 1038968"/>
              <a:gd name="connsiteY6" fmla="*/ 607047 h 607047"/>
              <a:gd name="connsiteX7" fmla="*/ 0 w 1038968"/>
              <a:gd name="connsiteY7" fmla="*/ 321735 h 607047"/>
              <a:gd name="connsiteX8" fmla="*/ 0 w 1038968"/>
              <a:gd name="connsiteY8" fmla="*/ 0 h 60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8968" h="607047" fill="none" extrusionOk="0">
                <a:moveTo>
                  <a:pt x="0" y="0"/>
                </a:moveTo>
                <a:cubicBezTo>
                  <a:pt x="130532" y="-52920"/>
                  <a:pt x="303375" y="53000"/>
                  <a:pt x="540263" y="0"/>
                </a:cubicBezTo>
                <a:cubicBezTo>
                  <a:pt x="777151" y="-53000"/>
                  <a:pt x="894047" y="55268"/>
                  <a:pt x="1038968" y="0"/>
                </a:cubicBezTo>
                <a:cubicBezTo>
                  <a:pt x="1070103" y="83163"/>
                  <a:pt x="1030773" y="179688"/>
                  <a:pt x="1038968" y="309594"/>
                </a:cubicBezTo>
                <a:cubicBezTo>
                  <a:pt x="1047163" y="439500"/>
                  <a:pt x="1007943" y="528017"/>
                  <a:pt x="1038968" y="607047"/>
                </a:cubicBezTo>
                <a:cubicBezTo>
                  <a:pt x="839985" y="669020"/>
                  <a:pt x="645154" y="602097"/>
                  <a:pt x="519484" y="607047"/>
                </a:cubicBezTo>
                <a:cubicBezTo>
                  <a:pt x="393814" y="611997"/>
                  <a:pt x="156664" y="580140"/>
                  <a:pt x="0" y="607047"/>
                </a:cubicBezTo>
                <a:cubicBezTo>
                  <a:pt x="-3363" y="529907"/>
                  <a:pt x="22672" y="408103"/>
                  <a:pt x="0" y="321735"/>
                </a:cubicBezTo>
                <a:cubicBezTo>
                  <a:pt x="-22672" y="235367"/>
                  <a:pt x="18956" y="137123"/>
                  <a:pt x="0" y="0"/>
                </a:cubicBezTo>
                <a:close/>
              </a:path>
              <a:path w="1038968" h="607047" stroke="0" extrusionOk="0">
                <a:moveTo>
                  <a:pt x="0" y="0"/>
                </a:moveTo>
                <a:cubicBezTo>
                  <a:pt x="135936" y="-56876"/>
                  <a:pt x="309121" y="42328"/>
                  <a:pt x="540263" y="0"/>
                </a:cubicBezTo>
                <a:cubicBezTo>
                  <a:pt x="771405" y="-42328"/>
                  <a:pt x="808631" y="40547"/>
                  <a:pt x="1038968" y="0"/>
                </a:cubicBezTo>
                <a:cubicBezTo>
                  <a:pt x="1075148" y="61709"/>
                  <a:pt x="1016423" y="224753"/>
                  <a:pt x="1038968" y="303524"/>
                </a:cubicBezTo>
                <a:cubicBezTo>
                  <a:pt x="1061513" y="382295"/>
                  <a:pt x="1005537" y="515988"/>
                  <a:pt x="1038968" y="607047"/>
                </a:cubicBezTo>
                <a:cubicBezTo>
                  <a:pt x="823189" y="659518"/>
                  <a:pt x="720652" y="550894"/>
                  <a:pt x="509094" y="607047"/>
                </a:cubicBezTo>
                <a:cubicBezTo>
                  <a:pt x="297536" y="663200"/>
                  <a:pt x="214045" y="562992"/>
                  <a:pt x="0" y="607047"/>
                </a:cubicBezTo>
                <a:cubicBezTo>
                  <a:pt x="-21405" y="476761"/>
                  <a:pt x="9551" y="361906"/>
                  <a:pt x="0" y="297453"/>
                </a:cubicBezTo>
                <a:cubicBezTo>
                  <a:pt x="-9551" y="233000"/>
                  <a:pt x="24218" y="91330"/>
                  <a:pt x="0" y="0"/>
                </a:cubicBezTo>
                <a:close/>
              </a:path>
            </a:pathLst>
          </a:custGeom>
          <a:solidFill>
            <a:schemeClr val="accent6">
              <a:lumMod val="20000"/>
              <a:lumOff val="80000"/>
            </a:schemeClr>
          </a:solidFill>
          <a:ln w="19050">
            <a:solidFill>
              <a:schemeClr val="tx1"/>
            </a:solidFill>
            <a:extLst>
              <a:ext uri="{C807C97D-BFC1-408E-A445-0C87EB9F89A2}">
                <ask:lineSketchStyleProps xmlns:ask="http://schemas.microsoft.com/office/drawing/2018/sketchyshapes" sd="2348389661">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Shape 13">
            <a:extLst>
              <a:ext uri="{FF2B5EF4-FFF2-40B4-BE49-F238E27FC236}">
                <a16:creationId xmlns:a16="http://schemas.microsoft.com/office/drawing/2014/main" id="{470F13B5-A46C-4EFB-AB11-4681DE06F458}"/>
              </a:ext>
            </a:extLst>
          </p:cNvPr>
          <p:cNvSpPr/>
          <p:nvPr/>
        </p:nvSpPr>
        <p:spPr>
          <a:xfrm rot="19378093">
            <a:off x="2089059" y="3632275"/>
            <a:ext cx="1238357" cy="1065752"/>
          </a:xfrm>
          <a:custGeom>
            <a:avLst/>
            <a:gdLst>
              <a:gd name="connsiteX0" fmla="*/ 1219119 w 1219119"/>
              <a:gd name="connsiteY0" fmla="*/ 0 h 917242"/>
              <a:gd name="connsiteX1" fmla="*/ 1219119 w 1219119"/>
              <a:gd name="connsiteY1" fmla="*/ 917242 h 917242"/>
              <a:gd name="connsiteX2" fmla="*/ 125412 w 1219119"/>
              <a:gd name="connsiteY2" fmla="*/ 917242 h 917242"/>
              <a:gd name="connsiteX3" fmla="*/ 0 w 1219119"/>
              <a:gd name="connsiteY3" fmla="*/ 698503 h 917242"/>
              <a:gd name="connsiteX4" fmla="*/ 1208053 w 1219119"/>
              <a:gd name="connsiteY4" fmla="*/ 1034 h 917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19" h="917242">
                <a:moveTo>
                  <a:pt x="1219119" y="0"/>
                </a:moveTo>
                <a:lnTo>
                  <a:pt x="1219119" y="917242"/>
                </a:lnTo>
                <a:lnTo>
                  <a:pt x="125412" y="917242"/>
                </a:lnTo>
                <a:lnTo>
                  <a:pt x="0" y="698503"/>
                </a:lnTo>
                <a:lnTo>
                  <a:pt x="1208053" y="1034"/>
                </a:lnTo>
                <a:close/>
              </a:path>
            </a:pathLst>
          </a:cu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5" name="Parallelogram 14">
            <a:extLst>
              <a:ext uri="{FF2B5EF4-FFF2-40B4-BE49-F238E27FC236}">
                <a16:creationId xmlns:a16="http://schemas.microsoft.com/office/drawing/2014/main" id="{9BB27ACA-EF53-4BFE-B074-F2943E012C87}"/>
              </a:ext>
            </a:extLst>
          </p:cNvPr>
          <p:cNvSpPr/>
          <p:nvPr/>
        </p:nvSpPr>
        <p:spPr>
          <a:xfrm rot="15566325">
            <a:off x="2515757" y="1821071"/>
            <a:ext cx="1158296" cy="870899"/>
          </a:xfrm>
          <a:prstGeom prst="parallelogram">
            <a:avLst>
              <a:gd name="adj" fmla="val 46637"/>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Callout: Right Arrow 15">
            <a:extLst>
              <a:ext uri="{FF2B5EF4-FFF2-40B4-BE49-F238E27FC236}">
                <a16:creationId xmlns:a16="http://schemas.microsoft.com/office/drawing/2014/main" id="{7DB42E2B-01C5-4D45-B065-1FAB40BF034C}"/>
              </a:ext>
            </a:extLst>
          </p:cNvPr>
          <p:cNvSpPr/>
          <p:nvPr/>
        </p:nvSpPr>
        <p:spPr>
          <a:xfrm>
            <a:off x="702967" y="3674087"/>
            <a:ext cx="1098768" cy="1098768"/>
          </a:xfrm>
          <a:prstGeom prst="rightArrowCallou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Rounded Corners 16">
            <a:extLst>
              <a:ext uri="{FF2B5EF4-FFF2-40B4-BE49-F238E27FC236}">
                <a16:creationId xmlns:a16="http://schemas.microsoft.com/office/drawing/2014/main" id="{E83F80B5-B4DA-4037-A713-E134A39E9DBB}"/>
              </a:ext>
            </a:extLst>
          </p:cNvPr>
          <p:cNvSpPr/>
          <p:nvPr/>
        </p:nvSpPr>
        <p:spPr>
          <a:xfrm>
            <a:off x="10165590" y="1032233"/>
            <a:ext cx="774133" cy="1373814"/>
          </a:xfrm>
          <a:prstGeom prst="roundRect">
            <a:avLst>
              <a:gd name="adj" fmla="val 17315"/>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E7513F7C-7829-4B65-8AEA-DEB03B572730}"/>
              </a:ext>
            </a:extLst>
          </p:cNvPr>
          <p:cNvPicPr>
            <a:picLocks noChangeAspect="1"/>
          </p:cNvPicPr>
          <p:nvPr/>
        </p:nvPicPr>
        <p:blipFill>
          <a:blip r:embed="rId3"/>
          <a:stretch>
            <a:fillRect/>
          </a:stretch>
        </p:blipFill>
        <p:spPr>
          <a:xfrm>
            <a:off x="4045791" y="1705282"/>
            <a:ext cx="1368040" cy="1200388"/>
          </a:xfrm>
          <a:prstGeom prst="rect">
            <a:avLst/>
          </a:prstGeom>
        </p:spPr>
      </p:pic>
      <p:sp>
        <p:nvSpPr>
          <p:cNvPr id="21" name="Freeform: Shape 20">
            <a:extLst>
              <a:ext uri="{FF2B5EF4-FFF2-40B4-BE49-F238E27FC236}">
                <a16:creationId xmlns:a16="http://schemas.microsoft.com/office/drawing/2014/main" id="{93824379-CA05-47F6-88D4-E31B1EEEF93A}"/>
              </a:ext>
            </a:extLst>
          </p:cNvPr>
          <p:cNvSpPr/>
          <p:nvPr/>
        </p:nvSpPr>
        <p:spPr>
          <a:xfrm>
            <a:off x="10087430" y="3213869"/>
            <a:ext cx="1212676" cy="1154928"/>
          </a:xfrm>
          <a:custGeom>
            <a:avLst/>
            <a:gdLst>
              <a:gd name="connsiteX0" fmla="*/ 606338 w 1212676"/>
              <a:gd name="connsiteY0" fmla="*/ 0 h 1154928"/>
              <a:gd name="connsiteX1" fmla="*/ 1212676 w 1212676"/>
              <a:gd name="connsiteY1" fmla="*/ 441143 h 1154928"/>
              <a:gd name="connsiteX2" fmla="*/ 981075 w 1212676"/>
              <a:gd name="connsiteY2" fmla="*/ 1154928 h 1154928"/>
              <a:gd name="connsiteX3" fmla="*/ 807947 w 1212676"/>
              <a:gd name="connsiteY3" fmla="*/ 1154928 h 1154928"/>
              <a:gd name="connsiteX4" fmla="*/ 806695 w 1212676"/>
              <a:gd name="connsiteY4" fmla="*/ 1129193 h 1154928"/>
              <a:gd name="connsiteX5" fmla="*/ 606338 w 1212676"/>
              <a:gd name="connsiteY5" fmla="*/ 790862 h 1154928"/>
              <a:gd name="connsiteX6" fmla="*/ 405981 w 1212676"/>
              <a:gd name="connsiteY6" fmla="*/ 1129193 h 1154928"/>
              <a:gd name="connsiteX7" fmla="*/ 404729 w 1212676"/>
              <a:gd name="connsiteY7" fmla="*/ 1154928 h 1154928"/>
              <a:gd name="connsiteX8" fmla="*/ 231601 w 1212676"/>
              <a:gd name="connsiteY8" fmla="*/ 1154928 h 1154928"/>
              <a:gd name="connsiteX9" fmla="*/ 0 w 1212676"/>
              <a:gd name="connsiteY9" fmla="*/ 441143 h 115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2676" h="1154928">
                <a:moveTo>
                  <a:pt x="606338" y="0"/>
                </a:moveTo>
                <a:lnTo>
                  <a:pt x="1212676" y="441143"/>
                </a:lnTo>
                <a:lnTo>
                  <a:pt x="981075" y="1154928"/>
                </a:lnTo>
                <a:lnTo>
                  <a:pt x="807947" y="1154928"/>
                </a:lnTo>
                <a:lnTo>
                  <a:pt x="806695" y="1129193"/>
                </a:lnTo>
                <a:cubicBezTo>
                  <a:pt x="787625" y="936108"/>
                  <a:pt x="705168" y="790862"/>
                  <a:pt x="606338" y="790862"/>
                </a:cubicBezTo>
                <a:cubicBezTo>
                  <a:pt x="507508" y="790862"/>
                  <a:pt x="425051" y="936108"/>
                  <a:pt x="405981" y="1129193"/>
                </a:cubicBezTo>
                <a:lnTo>
                  <a:pt x="404729" y="1154928"/>
                </a:lnTo>
                <a:lnTo>
                  <a:pt x="231601" y="1154928"/>
                </a:lnTo>
                <a:lnTo>
                  <a:pt x="0" y="441143"/>
                </a:lnTo>
                <a:close/>
              </a:path>
            </a:pathLst>
          </a:cu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Freeform: Shape 23">
            <a:extLst>
              <a:ext uri="{FF2B5EF4-FFF2-40B4-BE49-F238E27FC236}">
                <a16:creationId xmlns:a16="http://schemas.microsoft.com/office/drawing/2014/main" id="{745C7326-BC67-4FE9-B839-B03704A8E7A8}"/>
              </a:ext>
            </a:extLst>
          </p:cNvPr>
          <p:cNvSpPr/>
          <p:nvPr/>
        </p:nvSpPr>
        <p:spPr>
          <a:xfrm rot="10800000">
            <a:off x="8974980" y="1270280"/>
            <a:ext cx="674016" cy="1768286"/>
          </a:xfrm>
          <a:custGeom>
            <a:avLst/>
            <a:gdLst>
              <a:gd name="connsiteX0" fmla="*/ 674016 w 674016"/>
              <a:gd name="connsiteY0" fmla="*/ 1768286 h 1768286"/>
              <a:gd name="connsiteX1" fmla="*/ 2106 w 674016"/>
              <a:gd name="connsiteY1" fmla="*/ 1768286 h 1768286"/>
              <a:gd name="connsiteX2" fmla="*/ 167245 w 674016"/>
              <a:gd name="connsiteY2" fmla="*/ 889748 h 1768286"/>
              <a:gd name="connsiteX3" fmla="*/ 0 w 674016"/>
              <a:gd name="connsiteY3" fmla="*/ 0 h 1768286"/>
              <a:gd name="connsiteX4" fmla="*/ 671910 w 674016"/>
              <a:gd name="connsiteY4" fmla="*/ 0 h 1768286"/>
              <a:gd name="connsiteX5" fmla="*/ 506771 w 674016"/>
              <a:gd name="connsiteY5" fmla="*/ 878539 h 1768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4016" h="1768286">
                <a:moveTo>
                  <a:pt x="674016" y="1768286"/>
                </a:moveTo>
                <a:lnTo>
                  <a:pt x="2106" y="1768286"/>
                </a:lnTo>
                <a:lnTo>
                  <a:pt x="167245" y="889748"/>
                </a:lnTo>
                <a:lnTo>
                  <a:pt x="0" y="0"/>
                </a:lnTo>
                <a:lnTo>
                  <a:pt x="671910" y="0"/>
                </a:lnTo>
                <a:lnTo>
                  <a:pt x="506771" y="878539"/>
                </a:lnTo>
                <a:close/>
              </a:path>
            </a:pathLst>
          </a:cu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5" name="Plaque 24">
            <a:extLst>
              <a:ext uri="{FF2B5EF4-FFF2-40B4-BE49-F238E27FC236}">
                <a16:creationId xmlns:a16="http://schemas.microsoft.com/office/drawing/2014/main" id="{A02575F7-D199-415E-9064-B59DC0932511}"/>
              </a:ext>
            </a:extLst>
          </p:cNvPr>
          <p:cNvSpPr/>
          <p:nvPr/>
        </p:nvSpPr>
        <p:spPr>
          <a:xfrm>
            <a:off x="4115314" y="3082429"/>
            <a:ext cx="818120" cy="818120"/>
          </a:xfrm>
          <a:prstGeom prst="plaque">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6" name="Moon 25">
            <a:extLst>
              <a:ext uri="{FF2B5EF4-FFF2-40B4-BE49-F238E27FC236}">
                <a16:creationId xmlns:a16="http://schemas.microsoft.com/office/drawing/2014/main" id="{CD6B56ED-63F2-4385-9224-F560679A0CBD}"/>
              </a:ext>
            </a:extLst>
          </p:cNvPr>
          <p:cNvSpPr/>
          <p:nvPr/>
        </p:nvSpPr>
        <p:spPr>
          <a:xfrm>
            <a:off x="7010985" y="3579435"/>
            <a:ext cx="740228" cy="1480456"/>
          </a:xfr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Arrow: Chevron 26">
            <a:extLst>
              <a:ext uri="{FF2B5EF4-FFF2-40B4-BE49-F238E27FC236}">
                <a16:creationId xmlns:a16="http://schemas.microsoft.com/office/drawing/2014/main" id="{C6BDDB99-4E51-4AD1-8AD8-2ED24CD96A42}"/>
              </a:ext>
            </a:extLst>
          </p:cNvPr>
          <p:cNvSpPr/>
          <p:nvPr/>
        </p:nvSpPr>
        <p:spPr>
          <a:xfrm>
            <a:off x="6357976" y="3760111"/>
            <a:ext cx="1087021" cy="1087021"/>
          </a:xfrm>
          <a:prstGeom prst="chevron">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18941194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3" grpId="0" animBg="1"/>
      <p:bldP spid="14" grpId="0" animBg="1"/>
      <p:bldP spid="15" grpId="0" animBg="1"/>
      <p:bldP spid="16" grpId="0" animBg="1"/>
      <p:bldP spid="17" grpId="0" animBg="1"/>
      <p:bldP spid="21" grpId="0" animBg="1"/>
      <p:bldP spid="24" grpId="0" animBg="1"/>
      <p:bldP spid="25" grpId="0" animBg="1"/>
      <p:bldP spid="26" grpId="0" animBg="1"/>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2</a:t>
            </a:r>
            <a:r>
              <a:rPr lang="en-GB" sz="2400" b="1" i="0" u="none" strike="noStrike" dirty="0">
                <a:effectLst/>
              </a:rPr>
              <a:t>, Unit 7, Learning Outcome 2</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3981862867"/>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2</a:t>
                      </a:r>
                    </a:p>
                  </a:txBody>
                  <a:tcPr anchor="ctr">
                    <a:solidFill>
                      <a:srgbClr val="327473"/>
                    </a:solidFill>
                  </a:tcPr>
                </a:tc>
                <a:extLst>
                  <a:ext uri="{0D108BD9-81ED-4DB2-BD59-A6C34878D82A}">
                    <a16:rowId xmlns:a16="http://schemas.microsoft.com/office/drawing/2014/main" val="2928509842"/>
                  </a:ext>
                </a:extLst>
              </a:tr>
              <a:tr h="16071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rPr>
                        <a:t>Pupils describe polygons and find different ways to sort them</a:t>
                      </a:r>
                    </a:p>
                    <a:p>
                      <a:endParaRPr lang="en-GB" sz="24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86457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idx="4294967295"/>
          </p:nvPr>
        </p:nvSpPr>
        <p:spPr>
          <a:xfrm>
            <a:off x="594008" y="246063"/>
            <a:ext cx="11140163" cy="426170"/>
          </a:xfrm>
        </p:spPr>
        <p:txBody>
          <a:bodyPr>
            <a:noAutofit/>
          </a:bodyPr>
          <a:lstStyle/>
          <a:p>
            <a:r>
              <a:rPr lang="en-GB" sz="2400" dirty="0">
                <a:solidFill>
                  <a:schemeClr val="bg1"/>
                </a:solidFill>
              </a:rPr>
              <a:t>Year 2, Unit 7, Learning Outcome 2</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49" y="1062838"/>
            <a:ext cx="7219319" cy="4779962"/>
          </a:xfrm>
        </p:spPr>
        <p:txBody>
          <a:bodyPr>
            <a:normAutofit/>
          </a:bodyPr>
          <a:lstStyle/>
          <a:p>
            <a:pPr>
              <a:lnSpc>
                <a:spcPct val="120000"/>
              </a:lnSpc>
              <a:buClr>
                <a:srgbClr val="585858"/>
              </a:buClr>
            </a:pPr>
            <a:r>
              <a:rPr lang="en-GB" sz="2000" dirty="0"/>
              <a:t>Additional teacher guidance for this outcome should be read first and can be found in the DfE Mathematics guidance. Page references relate to the 335-page document available as a download at the bottom of </a:t>
            </a:r>
            <a:r>
              <a:rPr lang="en-GB" sz="2000" dirty="0">
                <a:hlinkClick r:id="rId3"/>
              </a:rPr>
              <a:t>this web page</a:t>
            </a:r>
            <a:r>
              <a:rPr lang="en-GB" sz="2000" dirty="0"/>
              <a:t>.</a:t>
            </a:r>
          </a:p>
          <a:p>
            <a:pPr>
              <a:lnSpc>
                <a:spcPct val="120000"/>
              </a:lnSpc>
              <a:buClr>
                <a:srgbClr val="585858"/>
              </a:buClr>
            </a:pPr>
            <a:endParaRPr lang="en-GB" sz="2000" dirty="0"/>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nvGraphicFramePr>
        <p:xfrm>
          <a:off x="4514848" y="2815642"/>
          <a:ext cx="7219320" cy="792480"/>
        </p:xfrm>
        <a:graphic>
          <a:graphicData uri="http://schemas.openxmlformats.org/drawingml/2006/table">
            <a:tbl>
              <a:tblPr firstRow="1" bandRow="1">
                <a:tableStyleId>{5C22544A-7EE6-4342-B048-85BDC9FD1C3A}</a:tableStyleId>
              </a:tblPr>
              <a:tblGrid>
                <a:gridCol w="3848876">
                  <a:extLst>
                    <a:ext uri="{9D8B030D-6E8A-4147-A177-3AD203B41FA5}">
                      <a16:colId xmlns:a16="http://schemas.microsoft.com/office/drawing/2014/main" val="507789682"/>
                    </a:ext>
                  </a:extLst>
                </a:gridCol>
                <a:gridCol w="3370444">
                  <a:extLst>
                    <a:ext uri="{9D8B030D-6E8A-4147-A177-3AD203B41FA5}">
                      <a16:colId xmlns:a16="http://schemas.microsoft.com/office/drawing/2014/main" val="3138488680"/>
                    </a:ext>
                  </a:extLst>
                </a:gridCol>
              </a:tblGrid>
              <a:tr h="0">
                <a:tc>
                  <a:txBody>
                    <a:bodyPr/>
                    <a:lstStyle/>
                    <a:p>
                      <a:pPr algn="ctr"/>
                      <a:r>
                        <a:rPr lang="en-GB" sz="2000" dirty="0">
                          <a:latin typeface="Arial" panose="020B0604020202020204" pitchFamily="34" charset="0"/>
                          <a:cs typeface="Arial" panose="020B0604020202020204" pitchFamily="34" charset="0"/>
                        </a:rPr>
                        <a:t>Ready to progress criteria</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70840">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2G-1</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74</a:t>
                      </a:r>
                    </a:p>
                  </a:txBody>
                  <a:tcPr>
                    <a:solidFill>
                      <a:srgbClr val="E5F3F2"/>
                    </a:solidFill>
                  </a:tcPr>
                </a:tc>
                <a:extLst>
                  <a:ext uri="{0D108BD9-81ED-4DB2-BD59-A6C34878D82A}">
                    <a16:rowId xmlns:a16="http://schemas.microsoft.com/office/drawing/2014/main" val="1814327038"/>
                  </a:ext>
                </a:extLst>
              </a:tr>
            </a:tbl>
          </a:graphicData>
        </a:graphic>
      </p:graphicFrame>
      <p:pic>
        <p:nvPicPr>
          <p:cNvPr id="8" name="Picture Placeholder 7" descr="Graphical user interface, text&#10;&#10;Description automatically generated">
            <a:extLst>
              <a:ext uri="{FF2B5EF4-FFF2-40B4-BE49-F238E27FC236}">
                <a16:creationId xmlns:a16="http://schemas.microsoft.com/office/drawing/2014/main" id="{778E3E13-F15C-4591-81C5-CA48EB6AE4EC}"/>
              </a:ext>
            </a:extLst>
          </p:cNvPr>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510" b="510"/>
          <a:stretch>
            <a:fillRect/>
          </a:stretch>
        </p:blipFill>
        <p:spPr>
          <a:xfrm>
            <a:off x="593725" y="1039018"/>
            <a:ext cx="3395663" cy="4779963"/>
          </a:xfrm>
          <a:prstGeom prst="rect">
            <a:avLst/>
          </a:prstGeom>
          <a:ln>
            <a:solidFill>
              <a:schemeClr val="tx1">
                <a:lumMod val="65000"/>
                <a:lumOff val="35000"/>
              </a:schemeClr>
            </a:solidFill>
          </a:ln>
          <a:effectLst>
            <a:outerShdw blurRad="50800" dist="38100" dir="2700000" algn="tl" rotWithShape="0">
              <a:prstClr val="black">
                <a:alpha val="40000"/>
              </a:prstClr>
            </a:outerShdw>
          </a:effectLst>
        </p:spPr>
      </p:pic>
      <p:sp>
        <p:nvSpPr>
          <p:cNvPr id="9" name="Action Button: Return 8">
            <a:hlinkClick r:id="rId5" action="ppaction://hlinksldjump" highlightClick="1"/>
            <a:extLst>
              <a:ext uri="{FF2B5EF4-FFF2-40B4-BE49-F238E27FC236}">
                <a16:creationId xmlns:a16="http://schemas.microsoft.com/office/drawing/2014/main" id="{DAB83022-D258-4BA1-881B-85A87B12EB29}"/>
              </a:ext>
            </a:extLst>
          </p:cNvPr>
          <p:cNvSpPr/>
          <p:nvPr/>
        </p:nvSpPr>
        <p:spPr>
          <a:xfrm>
            <a:off x="593725" y="600418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6071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Custom Design">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materials template" id="{9D982857-CF2B-43AA-8EDC-B9C712029F63}" vid="{D9E6F676-3E42-4DD9-87CD-93A784DD82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66C4E9411A2B847AB3A2FDDFBD5392E" ma:contentTypeVersion="12" ma:contentTypeDescription="Create a new document." ma:contentTypeScope="" ma:versionID="434d7b626fa96a0718c1193846830b32">
  <xsd:schema xmlns:xsd="http://www.w3.org/2001/XMLSchema" xmlns:xs="http://www.w3.org/2001/XMLSchema" xmlns:p="http://schemas.microsoft.com/office/2006/metadata/properties" xmlns:ns2="dc9bd944-225f-43f1-96dc-d5ee43d55d1c" xmlns:ns3="6e8f39c4-649a-4727-b531-9584b06a2d5b" targetNamespace="http://schemas.microsoft.com/office/2006/metadata/properties" ma:root="true" ma:fieldsID="3b76194d8edd212a55ab64e907a72791" ns2:_="" ns3:_="">
    <xsd:import namespace="dc9bd944-225f-43f1-96dc-d5ee43d55d1c"/>
    <xsd:import namespace="6e8f39c4-649a-4727-b531-9584b06a2d5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e8f39c4-649a-4727-b531-9584b06a2d5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82AB53F-2365-4221-B52E-1FAB7194DECD}">
  <ds:schemaRefs>
    <ds:schemaRef ds:uri="http://schemas.microsoft.com/sharepoint/v3/contenttype/forms"/>
  </ds:schemaRefs>
</ds:datastoreItem>
</file>

<file path=customXml/itemProps2.xml><?xml version="1.0" encoding="utf-8"?>
<ds:datastoreItem xmlns:ds="http://schemas.openxmlformats.org/officeDocument/2006/customXml" ds:itemID="{062668C2-08C9-4D64-8C9D-DFC75F1E31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9bd944-225f-43f1-96dc-d5ee43d55d1c"/>
    <ds:schemaRef ds:uri="6e8f39c4-649a-4727-b531-9584b06a2d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52F4355-41EF-4DA9-B998-C6511E367AD2}">
  <ds:schemaRefs>
    <ds:schemaRef ds:uri="http://purl.org/dc/elements/1.1/"/>
    <ds:schemaRef ds:uri="http://schemas.openxmlformats.org/package/2006/metadata/core-properties"/>
    <ds:schemaRef ds:uri="http://schemas.microsoft.com/office/2006/metadata/properties"/>
    <ds:schemaRef ds:uri="http://purl.org/dc/dcmitype/"/>
    <ds:schemaRef ds:uri="http://schemas.microsoft.com/office/2006/documentManagement/types"/>
    <ds:schemaRef ds:uri="http://schemas.microsoft.com/office/infopath/2007/PartnerControls"/>
    <ds:schemaRef ds:uri="dc9bd944-225f-43f1-96dc-d5ee43d55d1c"/>
    <ds:schemaRef ds:uri="6e8f39c4-649a-4727-b531-9584b06a2d5b"/>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New materials template</Template>
  <TotalTime>485</TotalTime>
  <Words>2293</Words>
  <Application>Microsoft Office PowerPoint</Application>
  <PresentationFormat>Widescreen</PresentationFormat>
  <Paragraphs>246</Paragraphs>
  <Slides>32</Slides>
  <Notes>31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Calibri Light</vt:lpstr>
      <vt:lpstr>Custom Design</vt:lpstr>
      <vt:lpstr>PowerPoint Presentation</vt:lpstr>
      <vt:lpstr>PowerPoint Presentation</vt:lpstr>
      <vt:lpstr>Contents</vt:lpstr>
      <vt:lpstr>Contents</vt:lpstr>
      <vt:lpstr>PowerPoint Presentation</vt:lpstr>
      <vt:lpstr>Year 2, Unit 7, Learning Outcome 1</vt:lpstr>
      <vt:lpstr>PowerPoint Presentation</vt:lpstr>
      <vt:lpstr>PowerPoint Presentation</vt:lpstr>
      <vt:lpstr>Year 2, Unit 7, Learning Outcome 2</vt:lpstr>
      <vt:lpstr>PowerPoint Presentation</vt:lpstr>
      <vt:lpstr>PowerPoint Presentation</vt:lpstr>
      <vt:lpstr>Year 2, Unit 7, Learning Outcome 3</vt:lpstr>
      <vt:lpstr>2G-1 Describe and compare 2D and 3D shapes</vt:lpstr>
      <vt:lpstr>2G-1 Describe and compare 2D and 3D shapes</vt:lpstr>
      <vt:lpstr>PowerPoint Presentation</vt:lpstr>
      <vt:lpstr>Year 2, Unit 7, Learning Outcome 4</vt:lpstr>
      <vt:lpstr>2G-1 Describe and compare 2D and 3D shapes</vt:lpstr>
      <vt:lpstr>2G-1 Describe and compare 2D and 3D shapes</vt:lpstr>
      <vt:lpstr>PowerPoint Presentation</vt:lpstr>
      <vt:lpstr>Year 2, Unit 7, Learning Outcome 5</vt:lpstr>
      <vt:lpstr>PowerPoint Presentation</vt:lpstr>
      <vt:lpstr>PowerPoint Presentation</vt:lpstr>
      <vt:lpstr>Year 2, Unit 7, Learning Outcome 6</vt:lpstr>
      <vt:lpstr>PowerPoint Presentation</vt:lpstr>
      <vt:lpstr>PowerPoint Presentation</vt:lpstr>
      <vt:lpstr>Year 2, Unit 7, Learning Outcome 7</vt:lpstr>
      <vt:lpstr>2G-1 Describe and compare 2D and 3D shapes</vt:lpstr>
      <vt:lpstr>PowerPoint Presentation</vt:lpstr>
      <vt:lpstr>Year 2, Unit 7, Learning Outcome 8</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Donna Cole</dc:creator>
  <cp:lastModifiedBy>Andrew Young</cp:lastModifiedBy>
  <cp:revision>96</cp:revision>
  <dcterms:created xsi:type="dcterms:W3CDTF">2021-05-07T12:27:15Z</dcterms:created>
  <dcterms:modified xsi:type="dcterms:W3CDTF">2021-11-12T09:19:24Z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0x010100E66C4E9411A2B847AB3A2FDDFBD5392E</vt:lpwstr>
  </property>
</Properties>
</file>