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41"/>
  </p:notesMasterIdLst>
  <p:handoutMasterIdLst>
    <p:handoutMasterId r:id="rId42"/>
  </p:handoutMasterIdLst>
  <p:sldIdLst>
    <p:sldId id="256" r:id="rId5"/>
    <p:sldId id="266" r:id="rId6"/>
    <p:sldId id="267" r:id="rId7"/>
    <p:sldId id="268" r:id="rId8"/>
    <p:sldId id="269" r:id="rId9"/>
    <p:sldId id="296"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7" r:id="rId34"/>
    <p:sldId id="298" r:id="rId35"/>
    <p:sldId id="299" r:id="rId36"/>
    <p:sldId id="300" r:id="rId37"/>
    <p:sldId id="294" r:id="rId38"/>
    <p:sldId id="301" r:id="rId39"/>
    <p:sldId id="295" r:id="rId40"/>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7FBF"/>
    <a:srgbClr val="913304"/>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15" autoAdjust="0"/>
    <p:restoredTop sz="73846" autoAdjust="0"/>
  </p:normalViewPr>
  <p:slideViewPr>
    <p:cSldViewPr snapToGrid="0">
      <p:cViewPr varScale="1">
        <p:scale>
          <a:sx n="66" d="100"/>
          <a:sy n="66" d="100"/>
        </p:scale>
        <p:origin x="1956" y="66"/>
      </p:cViewPr>
      <p:guideLst>
        <p:guide orient="horz" pos="2160"/>
        <p:guide pos="2880"/>
      </p:guideLst>
    </p:cSldViewPr>
  </p:slideViewPr>
  <p:notesTextViewPr>
    <p:cViewPr>
      <p:scale>
        <a:sx n="100" d="100"/>
        <a:sy n="10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29-Aug-19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29-Aug-19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sng" dirty="0"/>
              <a:t>Sixty</a:t>
            </a:r>
            <a:r>
              <a:rPr lang="en-GB" i="1" dirty="0"/>
              <a:t> children are placed into classes of </a:t>
            </a:r>
            <a:r>
              <a:rPr lang="en-GB" i="1" u="sng" dirty="0"/>
              <a:t>thirty</a:t>
            </a:r>
            <a:r>
              <a:rPr lang="en-GB" i="1" dirty="0"/>
              <a:t>. </a:t>
            </a:r>
          </a:p>
          <a:p>
            <a:r>
              <a:rPr lang="en-GB" i="1" dirty="0"/>
              <a:t>How many classes are there?</a:t>
            </a: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2149172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565664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‘0’ in the hundreds column of the answer line.</a:t>
            </a:r>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3702788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‘1’ in the tens column of the answer line and write ‘31’ underneath the ‘43’.</a:t>
            </a:r>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3217256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‘12’ underneath the ‘31’.</a:t>
            </a:r>
          </a:p>
        </p:txBody>
      </p:sp>
      <p:sp>
        <p:nvSpPr>
          <p:cNvPr id="4" name="Slide Number Placeholder 3"/>
          <p:cNvSpPr>
            <a:spLocks noGrp="1"/>
          </p:cNvSpPr>
          <p:nvPr>
            <p:ph type="sldNum" sz="quarter" idx="5"/>
          </p:nvPr>
        </p:nvSpPr>
        <p:spPr/>
        <p:txBody>
          <a:bodyPr/>
          <a:lstStyle/>
          <a:p>
            <a:fld id="{38B2033A-FB0F-7949-A9F0-CBC790DC54B4}" type="slidenum">
              <a:rPr lang="en-US" smtClean="0"/>
              <a:t>17</a:t>
            </a:fld>
            <a:endParaRPr lang="en-US"/>
          </a:p>
        </p:txBody>
      </p:sp>
    </p:spTree>
    <p:extLst>
      <p:ext uri="{BB962C8B-B14F-4D97-AF65-F5344CB8AC3E}">
        <p14:creationId xmlns:p14="http://schemas.microsoft.com/office/powerpoint/2010/main" val="4218182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‘4’ after the ‘12’.</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3568934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‘4’ in the ones column of the answer line and write ‘124’ underneath the ‘124’, aligning the digits.</a:t>
            </a:r>
          </a:p>
        </p:txBody>
      </p:sp>
      <p:sp>
        <p:nvSpPr>
          <p:cNvPr id="4" name="Slide Number Placeholder 3"/>
          <p:cNvSpPr>
            <a:spLocks noGrp="1"/>
          </p:cNvSpPr>
          <p:nvPr>
            <p:ph type="sldNum" sz="quarter" idx="5"/>
          </p:nvPr>
        </p:nvSpPr>
        <p:spPr/>
        <p:txBody>
          <a:bodyPr/>
          <a:lstStyle/>
          <a:p>
            <a:fld id="{38B2033A-FB0F-7949-A9F0-CBC790DC54B4}" type="slidenum">
              <a:rPr lang="en-US" smtClean="0"/>
              <a:t>19</a:t>
            </a:fld>
            <a:endParaRPr lang="en-US"/>
          </a:p>
        </p:txBody>
      </p:sp>
    </p:spTree>
    <p:extLst>
      <p:ext uri="{BB962C8B-B14F-4D97-AF65-F5344CB8AC3E}">
        <p14:creationId xmlns:p14="http://schemas.microsoft.com/office/powerpoint/2010/main" val="145242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‘0’ underneath the ‘124’.</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1816650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Spot the mistakes. </a:t>
            </a:r>
          </a:p>
          <a:p>
            <a:r>
              <a:rPr lang="en-GB" i="1" dirty="0"/>
              <a:t>Explain your answers and correct the calculations.</a:t>
            </a:r>
          </a:p>
        </p:txBody>
      </p:sp>
      <p:sp>
        <p:nvSpPr>
          <p:cNvPr id="4" name="Slide Number Placeholder 3"/>
          <p:cNvSpPr>
            <a:spLocks noGrp="1"/>
          </p:cNvSpPr>
          <p:nvPr>
            <p:ph type="sldNum" sz="quarter" idx="5"/>
          </p:nvPr>
        </p:nvSpPr>
        <p:spPr/>
        <p:txBody>
          <a:bodyPr/>
          <a:lstStyle/>
          <a:p>
            <a:fld id="{38B2033A-FB0F-7949-A9F0-CBC790DC54B4}" type="slidenum">
              <a:rPr lang="en-US" smtClean="0"/>
              <a:t>24</a:t>
            </a:fld>
            <a:endParaRPr lang="en-US"/>
          </a:p>
        </p:txBody>
      </p:sp>
    </p:spTree>
    <p:extLst>
      <p:ext uri="{BB962C8B-B14F-4D97-AF65-F5344CB8AC3E}">
        <p14:creationId xmlns:p14="http://schemas.microsoft.com/office/powerpoint/2010/main" val="3984473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1" kern="1200" dirty="0">
                <a:solidFill>
                  <a:schemeClr val="tx1"/>
                </a:solidFill>
                <a:effectLst/>
                <a:latin typeface="+mn-lt"/>
                <a:ea typeface="+mn-ea"/>
                <a:cs typeface="+mn-cs"/>
              </a:rPr>
              <a:t>Long division – remainder converted to decimal fraction</a:t>
            </a:r>
          </a:p>
          <a:p>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t>25</a:t>
            </a:fld>
            <a:endParaRPr lang="en-US"/>
          </a:p>
        </p:txBody>
      </p:sp>
    </p:spTree>
    <p:extLst>
      <p:ext uri="{BB962C8B-B14F-4D97-AF65-F5344CB8AC3E}">
        <p14:creationId xmlns:p14="http://schemas.microsoft.com/office/powerpoint/2010/main" val="2317816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decimal fraction</a:t>
            </a:r>
          </a:p>
          <a:p>
            <a:r>
              <a:rPr lang="en-GB" i="1" dirty="0"/>
              <a:t>There is a remainder. </a:t>
            </a:r>
            <a:br>
              <a:rPr lang="en-GB" i="1" dirty="0"/>
            </a:br>
            <a:r>
              <a:rPr lang="en-GB" i="1" dirty="0"/>
              <a:t>To represent this as a decimal fraction, first write a decimal point after the ones digit of both the dividend and the quotient.</a:t>
            </a:r>
          </a:p>
          <a:p>
            <a:r>
              <a:rPr lang="en-GB" i="1" dirty="0"/>
              <a:t>Write a place-holder zero in the tenths column of the dividend.</a:t>
            </a:r>
          </a:p>
        </p:txBody>
      </p:sp>
      <p:sp>
        <p:nvSpPr>
          <p:cNvPr id="4" name="Slide Number Placeholder 3"/>
          <p:cNvSpPr>
            <a:spLocks noGrp="1"/>
          </p:cNvSpPr>
          <p:nvPr>
            <p:ph type="sldNum" sz="quarter" idx="5"/>
          </p:nvPr>
        </p:nvSpPr>
        <p:spPr/>
        <p:txBody>
          <a:bodyPr/>
          <a:lstStyle/>
          <a:p>
            <a:fld id="{38B2033A-FB0F-7949-A9F0-CBC790DC54B4}" type="slidenum">
              <a:rPr lang="en-US" smtClean="0"/>
              <a:t>26</a:t>
            </a:fld>
            <a:endParaRPr lang="en-US"/>
          </a:p>
        </p:txBody>
      </p:sp>
    </p:spTree>
    <p:extLst>
      <p:ext uri="{BB962C8B-B14F-4D97-AF65-F5344CB8AC3E}">
        <p14:creationId xmlns:p14="http://schemas.microsoft.com/office/powerpoint/2010/main" val="320472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sng" dirty="0"/>
              <a:t>Eighty-five</a:t>
            </a:r>
            <a:r>
              <a:rPr lang="en-GB" i="1" dirty="0"/>
              <a:t> conkers are shared equally between </a:t>
            </a:r>
            <a:r>
              <a:rPr lang="en-GB" i="1" u="sng" dirty="0"/>
              <a:t>thirty</a:t>
            </a:r>
            <a:r>
              <a:rPr lang="en-GB" i="1" dirty="0"/>
              <a:t> children.</a:t>
            </a:r>
          </a:p>
          <a:p>
            <a:r>
              <a:rPr lang="en-GB" i="1" dirty="0"/>
              <a:t>How many conkers does each child get?</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248618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decimal fraction</a:t>
            </a:r>
          </a:p>
          <a:p>
            <a:r>
              <a:rPr lang="en-GB" i="1" dirty="0"/>
              <a:t>Write ‘0’ after the ‘5’.</a:t>
            </a:r>
          </a:p>
        </p:txBody>
      </p:sp>
      <p:sp>
        <p:nvSpPr>
          <p:cNvPr id="4" name="Slide Number Placeholder 3"/>
          <p:cNvSpPr>
            <a:spLocks noGrp="1"/>
          </p:cNvSpPr>
          <p:nvPr>
            <p:ph type="sldNum" sz="quarter" idx="5"/>
          </p:nvPr>
        </p:nvSpPr>
        <p:spPr/>
        <p:txBody>
          <a:bodyPr/>
          <a:lstStyle/>
          <a:p>
            <a:fld id="{38B2033A-FB0F-7949-A9F0-CBC790DC54B4}" type="slidenum">
              <a:rPr lang="en-US" smtClean="0"/>
              <a:t>27</a:t>
            </a:fld>
            <a:endParaRPr lang="en-US"/>
          </a:p>
        </p:txBody>
      </p:sp>
    </p:spTree>
    <p:extLst>
      <p:ext uri="{BB962C8B-B14F-4D97-AF65-F5344CB8AC3E}">
        <p14:creationId xmlns:p14="http://schemas.microsoft.com/office/powerpoint/2010/main" val="3241380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decimal fraction</a:t>
            </a:r>
          </a:p>
          <a:p>
            <a:r>
              <a:rPr lang="en-GB" i="1" dirty="0"/>
              <a:t>Write ‘2’ in the tenths column of the answer line and write ‘50’ underneath the ‘50’.</a:t>
            </a:r>
          </a:p>
          <a:p>
            <a:r>
              <a:rPr lang="en-GB" i="1" dirty="0"/>
              <a:t>Write ‘0’ underneath the ‘50’.</a:t>
            </a:r>
          </a:p>
        </p:txBody>
      </p:sp>
      <p:sp>
        <p:nvSpPr>
          <p:cNvPr id="4" name="Slide Number Placeholder 3"/>
          <p:cNvSpPr>
            <a:spLocks noGrp="1"/>
          </p:cNvSpPr>
          <p:nvPr>
            <p:ph type="sldNum" sz="quarter" idx="5"/>
          </p:nvPr>
        </p:nvSpPr>
        <p:spPr/>
        <p:txBody>
          <a:bodyPr/>
          <a:lstStyle/>
          <a:p>
            <a:fld id="{38B2033A-FB0F-7949-A9F0-CBC790DC54B4}" type="slidenum">
              <a:rPr lang="en-US" smtClean="0"/>
              <a:t>28</a:t>
            </a:fld>
            <a:endParaRPr lang="en-US"/>
          </a:p>
        </p:txBody>
      </p:sp>
    </p:spTree>
    <p:extLst>
      <p:ext uri="{BB962C8B-B14F-4D97-AF65-F5344CB8AC3E}">
        <p14:creationId xmlns:p14="http://schemas.microsoft.com/office/powerpoint/2010/main" val="2036271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Short division – remainder converted to decimal fraction</a:t>
            </a:r>
          </a:p>
          <a:p>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t>29</a:t>
            </a:fld>
            <a:endParaRPr lang="en-US"/>
          </a:p>
        </p:txBody>
      </p:sp>
    </p:spTree>
    <p:extLst>
      <p:ext uri="{BB962C8B-B14F-4D97-AF65-F5344CB8AC3E}">
        <p14:creationId xmlns:p14="http://schemas.microsoft.com/office/powerpoint/2010/main" val="4007966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proper fraction</a:t>
            </a:r>
          </a:p>
          <a:p>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t>30</a:t>
            </a:fld>
            <a:endParaRPr lang="en-US"/>
          </a:p>
        </p:txBody>
      </p:sp>
    </p:spTree>
    <p:extLst>
      <p:ext uri="{BB962C8B-B14F-4D97-AF65-F5344CB8AC3E}">
        <p14:creationId xmlns:p14="http://schemas.microsoft.com/office/powerpoint/2010/main" val="4495128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proper fraction</a:t>
            </a:r>
          </a:p>
          <a:p>
            <a:pPr lvl="0"/>
            <a:r>
              <a:rPr lang="en-GB" sz="1200" i="1" kern="1200" dirty="0">
                <a:solidFill>
                  <a:schemeClr val="tx1"/>
                </a:solidFill>
                <a:effectLst/>
                <a:latin typeface="+mn-lt"/>
                <a:ea typeface="+mn-ea"/>
                <a:cs typeface="+mn-cs"/>
              </a:rPr>
              <a:t>There is a remainder. </a:t>
            </a:r>
            <a:br>
              <a:rPr lang="en-GB" sz="1200" i="1"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To represent this as a fraction, write the remainder as the numerator and the divisor as the </a:t>
            </a:r>
            <a:r>
              <a:rPr lang="en-GB" sz="1200" i="1" kern="1200">
                <a:solidFill>
                  <a:schemeClr val="tx1"/>
                </a:solidFill>
                <a:effectLst/>
                <a:latin typeface="+mn-lt"/>
                <a:ea typeface="+mn-ea"/>
                <a:cs typeface="+mn-cs"/>
              </a:rPr>
              <a:t>denominator.</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31</a:t>
            </a:fld>
            <a:endParaRPr lang="en-US"/>
          </a:p>
        </p:txBody>
      </p:sp>
    </p:spTree>
    <p:extLst>
      <p:ext uri="{BB962C8B-B14F-4D97-AF65-F5344CB8AC3E}">
        <p14:creationId xmlns:p14="http://schemas.microsoft.com/office/powerpoint/2010/main" val="140728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Long division – remainder converted to proper fraction</a:t>
            </a:r>
          </a:p>
        </p:txBody>
      </p:sp>
      <p:sp>
        <p:nvSpPr>
          <p:cNvPr id="4" name="Slide Number Placeholder 3"/>
          <p:cNvSpPr>
            <a:spLocks noGrp="1"/>
          </p:cNvSpPr>
          <p:nvPr>
            <p:ph type="sldNum" sz="quarter" idx="10"/>
          </p:nvPr>
        </p:nvSpPr>
        <p:spPr/>
        <p:txBody>
          <a:bodyPr/>
          <a:lstStyle/>
          <a:p>
            <a:fld id="{38B2033A-FB0F-7949-A9F0-CBC790DC54B4}" type="slidenum">
              <a:rPr lang="en-US" smtClean="0"/>
              <a:t>32</a:t>
            </a:fld>
            <a:endParaRPr lang="en-US"/>
          </a:p>
        </p:txBody>
      </p:sp>
    </p:spTree>
    <p:extLst>
      <p:ext uri="{BB962C8B-B14F-4D97-AF65-F5344CB8AC3E}">
        <p14:creationId xmlns:p14="http://schemas.microsoft.com/office/powerpoint/2010/main" val="463641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kern="1200" dirty="0">
                <a:solidFill>
                  <a:schemeClr val="tx1"/>
                </a:solidFill>
                <a:effectLst/>
                <a:latin typeface="+mn-lt"/>
                <a:ea typeface="+mn-ea"/>
                <a:cs typeface="+mn-cs"/>
              </a:rPr>
              <a:t>Short division – remainder converted to proper fraction</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33</a:t>
            </a:fld>
            <a:endParaRPr lang="en-US"/>
          </a:p>
        </p:txBody>
      </p:sp>
    </p:spTree>
    <p:extLst>
      <p:ext uri="{BB962C8B-B14F-4D97-AF65-F5344CB8AC3E}">
        <p14:creationId xmlns:p14="http://schemas.microsoft.com/office/powerpoint/2010/main" val="32250089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34</a:t>
            </a:fld>
            <a:endParaRPr lang="en-US"/>
          </a:p>
        </p:txBody>
      </p:sp>
    </p:spTree>
    <p:extLst>
      <p:ext uri="{BB962C8B-B14F-4D97-AF65-F5344CB8AC3E}">
        <p14:creationId xmlns:p14="http://schemas.microsoft.com/office/powerpoint/2010/main" val="2567453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35</a:t>
            </a:fld>
            <a:endParaRPr lang="en-US"/>
          </a:p>
        </p:txBody>
      </p:sp>
    </p:spTree>
    <p:extLst>
      <p:ext uri="{BB962C8B-B14F-4D97-AF65-F5344CB8AC3E}">
        <p14:creationId xmlns:p14="http://schemas.microsoft.com/office/powerpoint/2010/main" val="10811596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Sammy calculates 639 ÷ 12 using long division. </a:t>
            </a:r>
            <a:br>
              <a:rPr lang="en-GB" sz="1200" i="1"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She realises that this is the same as partitioning 639, but not as 6 hundreds, 3 tens and 9 ones. </a:t>
            </a:r>
            <a:br>
              <a:rPr lang="en-GB" sz="1200" i="1"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Which way has 639 been partitioned?</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t>36</a:t>
            </a:fld>
            <a:endParaRPr lang="en-US"/>
          </a:p>
        </p:txBody>
      </p:sp>
    </p:spTree>
    <p:extLst>
      <p:ext uri="{BB962C8B-B14F-4D97-AF65-F5344CB8AC3E}">
        <p14:creationId xmlns:p14="http://schemas.microsoft.com/office/powerpoint/2010/main" val="228109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Spot the mistakes. </a:t>
            </a:r>
          </a:p>
          <a:p>
            <a:r>
              <a:rPr lang="en-GB" i="1" dirty="0"/>
              <a:t>Explain your answers and correct the calculations.</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103518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Becky has 434</a:t>
            </a:r>
            <a:r>
              <a:rPr lang="en-GB" sz="600" i="1" dirty="0"/>
              <a:t> </a:t>
            </a:r>
            <a:r>
              <a:rPr lang="en-GB" i="1" dirty="0"/>
              <a:t>cm of ribbon to wrap up prizes for a school competition.</a:t>
            </a:r>
          </a:p>
          <a:p>
            <a:r>
              <a:rPr lang="en-GB" i="1" dirty="0"/>
              <a:t>Each prize needs 31 cm of ribbon.</a:t>
            </a:r>
          </a:p>
          <a:p>
            <a:r>
              <a:rPr lang="en-GB" i="1" dirty="0"/>
              <a:t>How many prizes can she wrap?</a:t>
            </a:r>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49618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‘0’ in the hundreds column…</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1500408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 and write ‘4’ to the left of the tens digit of the dividend.</a:t>
            </a:r>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3894815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‘1’ in the tens column…</a:t>
            </a:r>
          </a:p>
        </p:txBody>
      </p:sp>
      <p:sp>
        <p:nvSpPr>
          <p:cNvPr id="4" name="Slide Number Placeholder 3"/>
          <p:cNvSpPr>
            <a:spLocks noGrp="1"/>
          </p:cNvSpPr>
          <p:nvPr>
            <p:ph type="sldNum" sz="quarter" idx="5"/>
          </p:nvPr>
        </p:nvSpPr>
        <p:spPr/>
        <p:txBody>
          <a:bodyPr/>
          <a:lstStyle/>
          <a:p>
            <a:fld id="{38B2033A-FB0F-7949-A9F0-CBC790DC54B4}" type="slidenum">
              <a:rPr lang="en-US" smtClean="0"/>
              <a:t>11</a:t>
            </a:fld>
            <a:endParaRPr lang="en-US"/>
          </a:p>
        </p:txBody>
      </p:sp>
    </p:spTree>
    <p:extLst>
      <p:ext uri="{BB962C8B-B14F-4D97-AF65-F5344CB8AC3E}">
        <p14:creationId xmlns:p14="http://schemas.microsoft.com/office/powerpoint/2010/main" val="2490615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 and write ‘12’ to the left of the ones digit of the dividend.</a:t>
            </a:r>
          </a:p>
        </p:txBody>
      </p:sp>
      <p:sp>
        <p:nvSpPr>
          <p:cNvPr id="4" name="Slide Number Placeholder 3"/>
          <p:cNvSpPr>
            <a:spLocks noGrp="1"/>
          </p:cNvSpPr>
          <p:nvPr>
            <p:ph type="sldNum" sz="quarter" idx="5"/>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3158488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Write ‘4’ in the ones column.</a:t>
            </a:r>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164240248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4.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9.png"/><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20.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4.png"/><Relationship Id="rId7"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20.pn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30.png"/></Relationships>
</file>

<file path=ppt/slides/_rels/slide3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30.png"/><Relationship Id="rId4" Type="http://schemas.openxmlformats.org/officeDocument/2006/relationships/image" Target="../media/image31.png"/></Relationships>
</file>

<file path=ppt/slides/_rels/slide3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notesSlide" Target="../notesSlides/notesSlide25.xml"/><Relationship Id="rId7" Type="http://schemas.openxmlformats.org/officeDocument/2006/relationships/image" Target="../media/image32.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1.png"/><Relationship Id="rId4" Type="http://schemas.openxmlformats.org/officeDocument/2006/relationships/image" Target="../media/image29.png"/><Relationship Id="rId9" Type="http://schemas.openxmlformats.org/officeDocument/2006/relationships/image" Target="../media/image33.png"/></Relationships>
</file>

<file path=ppt/slides/_rels/slide33.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notesSlide" Target="../notesSlides/notesSlide26.xml"/><Relationship Id="rId7" Type="http://schemas.openxmlformats.org/officeDocument/2006/relationships/image" Target="../media/image33.png"/><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30.png"/><Relationship Id="rId5" Type="http://schemas.openxmlformats.org/officeDocument/2006/relationships/image" Target="../media/image32.wmf"/><Relationship Id="rId4" Type="http://schemas.openxmlformats.org/officeDocument/2006/relationships/oleObject" Target="../embeddings/oleObject2.bin"/></Relationships>
</file>

<file path=ppt/slides/_rels/slide3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2.24 Division: dividing by</a:t>
            </a:r>
            <a:br>
              <a:rPr lang="en-GB" dirty="0"/>
            </a:br>
            <a:r>
              <a:rPr lang="en-GB" dirty="0"/>
              <a:t>two-digit divisors</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6</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473" y="1785600"/>
            <a:ext cx="1969179" cy="1103472"/>
          </a:xfrm>
          <a:prstGeom prst="rect">
            <a:avLst/>
          </a:prstGeom>
          <a:ln>
            <a:noFill/>
          </a:ln>
        </p:spPr>
      </p:pic>
      <p:sp>
        <p:nvSpPr>
          <p:cNvPr id="5" name="Rectangle 4"/>
          <p:cNvSpPr/>
          <p:nvPr/>
        </p:nvSpPr>
        <p:spPr bwMode="auto">
          <a:xfrm>
            <a:off x="5255047" y="1762699"/>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p:cNvSpPr/>
          <p:nvPr/>
        </p:nvSpPr>
        <p:spPr bwMode="auto">
          <a:xfrm>
            <a:off x="5903206" y="1760863"/>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p:cNvSpPr/>
          <p:nvPr/>
        </p:nvSpPr>
        <p:spPr bwMode="auto">
          <a:xfrm>
            <a:off x="5108156" y="2309870"/>
            <a:ext cx="189167"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5767917" y="2330067"/>
            <a:ext cx="246199"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12"/>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4 hundreds = 40 tens</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20" name="Rectangle 19"/>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4 hundreds ÷ 31 = 0 hundreds r 4 hundreds</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32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7"/>
                                        </p:tgtEl>
                                      </p:cBhvr>
                                    </p:animEffect>
                                    <p:set>
                                      <p:cBhvr>
                                        <p:cTn id="1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473" y="1785600"/>
            <a:ext cx="1969179" cy="1103472"/>
          </a:xfrm>
          <a:prstGeom prst="rect">
            <a:avLst/>
          </a:prstGeom>
          <a:ln>
            <a:noFill/>
          </a:ln>
        </p:spPr>
      </p:pic>
      <p:sp>
        <p:nvSpPr>
          <p:cNvPr id="5" name="Rectangle 4"/>
          <p:cNvSpPr/>
          <p:nvPr/>
        </p:nvSpPr>
        <p:spPr bwMode="auto">
          <a:xfrm>
            <a:off x="5255047" y="1762699"/>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p:cNvSpPr/>
          <p:nvPr/>
        </p:nvSpPr>
        <p:spPr bwMode="auto">
          <a:xfrm>
            <a:off x="5903206" y="1760863"/>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5738283" y="2330067"/>
            <a:ext cx="275833"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nl-NL" sz="2400" dirty="0">
                <a:latin typeface="Myriad Pro Semibold"/>
                <a:ea typeface="Calibri" panose="020F0502020204030204" pitchFamily="34" charset="0"/>
                <a:cs typeface="Times New Roman" panose="02020603050405020304" pitchFamily="18" charset="0"/>
              </a:rPr>
              <a:t>43 tens ÷ 31 = 1 ten r 12 tens</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11" name="Rectangle 10"/>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4 hundreds = 40 tens</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748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473" y="1785600"/>
            <a:ext cx="1969179" cy="1103472"/>
          </a:xfrm>
          <a:prstGeom prst="rect">
            <a:avLst/>
          </a:prstGeom>
          <a:ln>
            <a:noFill/>
          </a:ln>
        </p:spPr>
      </p:pic>
      <p:sp>
        <p:nvSpPr>
          <p:cNvPr id="6" name="Rectangle 5"/>
          <p:cNvSpPr/>
          <p:nvPr/>
        </p:nvSpPr>
        <p:spPr bwMode="auto">
          <a:xfrm>
            <a:off x="5903206" y="1760863"/>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5755217" y="2330067"/>
            <a:ext cx="258899"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nl-NL" sz="2400" dirty="0">
                <a:latin typeface="Myriad Pro Semibold"/>
                <a:ea typeface="Calibri" panose="020F0502020204030204" pitchFamily="34" charset="0"/>
                <a:cs typeface="Times New Roman" panose="02020603050405020304" pitchFamily="18" charset="0"/>
              </a:rPr>
              <a:t>12 tens = 120 ones</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11" name="Rectangle 10"/>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nl-NL" sz="2400" dirty="0">
                <a:latin typeface="Myriad Pro Semibold"/>
                <a:ea typeface="Calibri" panose="020F0502020204030204" pitchFamily="34" charset="0"/>
                <a:cs typeface="Times New Roman" panose="02020603050405020304" pitchFamily="18" charset="0"/>
              </a:rPr>
              <a:t>43 tens ÷ 31 = 1 ten r 12 tens</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411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473" y="1785600"/>
            <a:ext cx="1969179" cy="1103472"/>
          </a:xfrm>
          <a:prstGeom prst="rect">
            <a:avLst/>
          </a:prstGeom>
          <a:ln>
            <a:noFill/>
          </a:ln>
        </p:spPr>
      </p:pic>
      <p:sp>
        <p:nvSpPr>
          <p:cNvPr id="6" name="Rectangle 5"/>
          <p:cNvSpPr/>
          <p:nvPr/>
        </p:nvSpPr>
        <p:spPr bwMode="auto">
          <a:xfrm>
            <a:off x="5903206" y="1760863"/>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124 ones ÷ 31 = 4 ones</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11" name="Rectangle 10"/>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nl-NL" sz="2400" dirty="0">
                <a:latin typeface="Myriad Pro Semibold"/>
                <a:ea typeface="Calibri" panose="020F0502020204030204" pitchFamily="34" charset="0"/>
                <a:cs typeface="Times New Roman" panose="02020603050405020304" pitchFamily="18" charset="0"/>
              </a:rPr>
              <a:t>12 tens = 120 ones</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723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10"/>
                                        </p:tgtEl>
                                      </p:cBhvr>
                                    </p:animEffect>
                                    <p:set>
                                      <p:cBhvr>
                                        <p:cTn id="21"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0" grpId="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5386" y="1785600"/>
            <a:ext cx="1499746" cy="1249788"/>
          </a:xfrm>
          <a:prstGeom prst="rect">
            <a:avLst/>
          </a:prstGeom>
        </p:spPr>
      </p:pic>
      <p:sp>
        <p:nvSpPr>
          <p:cNvPr id="5" name="Rectangle 4"/>
          <p:cNvSpPr/>
          <p:nvPr/>
        </p:nvSpPr>
        <p:spPr bwMode="auto">
          <a:xfrm>
            <a:off x="3983566" y="2214034"/>
            <a:ext cx="762001" cy="32596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10" name="Rectangle 9"/>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write the divisor, frame and dividend</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21" name="Rectangle 20"/>
          <p:cNvSpPr/>
          <p:nvPr/>
        </p:nvSpPr>
        <p:spPr bwMode="auto">
          <a:xfrm>
            <a:off x="3966074" y="1773718"/>
            <a:ext cx="341522" cy="34152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2" name="Rectangle 21"/>
          <p:cNvSpPr/>
          <p:nvPr/>
        </p:nvSpPr>
        <p:spPr bwMode="auto">
          <a:xfrm>
            <a:off x="4382878" y="1773718"/>
            <a:ext cx="341522" cy="34152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3" name="Rectangle 22"/>
          <p:cNvSpPr/>
          <p:nvPr/>
        </p:nvSpPr>
        <p:spPr bwMode="auto">
          <a:xfrm>
            <a:off x="3951384" y="2664248"/>
            <a:ext cx="620616" cy="32132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3919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11" name="Rectangle 10"/>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write the divisor, frame and dividend</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5386" y="1785600"/>
            <a:ext cx="1499746" cy="1249788"/>
          </a:xfrm>
          <a:prstGeom prst="rect">
            <a:avLst/>
          </a:prstGeom>
        </p:spPr>
      </p:pic>
      <p:sp>
        <p:nvSpPr>
          <p:cNvPr id="14" name="Rectangle 13"/>
          <p:cNvSpPr/>
          <p:nvPr/>
        </p:nvSpPr>
        <p:spPr bwMode="auto">
          <a:xfrm>
            <a:off x="3966074" y="1773718"/>
            <a:ext cx="341522" cy="34152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Rectangle 14"/>
          <p:cNvSpPr/>
          <p:nvPr/>
        </p:nvSpPr>
        <p:spPr bwMode="auto">
          <a:xfrm>
            <a:off x="4382878" y="1773718"/>
            <a:ext cx="341522" cy="34152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6" name="Rectangle 15"/>
          <p:cNvSpPr/>
          <p:nvPr/>
        </p:nvSpPr>
        <p:spPr bwMode="auto">
          <a:xfrm>
            <a:off x="3951384" y="2664248"/>
            <a:ext cx="620616" cy="32132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18" name="Rectangle 17"/>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divide the 100s</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180475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animBg="1"/>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t="71332" b="-421"/>
          <a:stretch/>
        </p:blipFill>
        <p:spPr>
          <a:xfrm>
            <a:off x="3661200" y="2677099"/>
            <a:ext cx="1499746" cy="363555"/>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3" name="Rectangle 2"/>
          <p:cNvSpPr/>
          <p:nvPr/>
        </p:nvSpPr>
        <p:spPr>
          <a:xfrm>
            <a:off x="104661" y="817234"/>
            <a:ext cx="8934679" cy="830997"/>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3 – exchange 100s for 10s, </a:t>
            </a:r>
            <a:br>
              <a:rPr lang="en-GB" sz="2400" dirty="0">
                <a:latin typeface="Myriad Pro Semibold"/>
                <a:ea typeface="Calibri" panose="020F0502020204030204" pitchFamily="34" charset="0"/>
                <a:cs typeface="Times New Roman" panose="02020603050405020304" pitchFamily="18" charset="0"/>
              </a:rPr>
            </a:br>
            <a:r>
              <a:rPr lang="en-GB" sz="2400" dirty="0">
                <a:latin typeface="Myriad Pro Semibold"/>
                <a:ea typeface="Calibri" panose="020F0502020204030204" pitchFamily="34" charset="0"/>
                <a:cs typeface="Times New Roman" panose="02020603050405020304" pitchFamily="18" charset="0"/>
              </a:rPr>
              <a:t>combine with the existing 10s and divide…</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31312"/>
          <a:stretch/>
        </p:blipFill>
        <p:spPr>
          <a:xfrm>
            <a:off x="3585386" y="1785600"/>
            <a:ext cx="1499746" cy="858448"/>
          </a:xfrm>
          <a:prstGeom prst="rect">
            <a:avLst/>
          </a:prstGeom>
        </p:spPr>
      </p:pic>
      <p:sp>
        <p:nvSpPr>
          <p:cNvPr id="7" name="Rectangle 6"/>
          <p:cNvSpPr/>
          <p:nvPr/>
        </p:nvSpPr>
        <p:spPr bwMode="auto">
          <a:xfrm>
            <a:off x="4382878" y="1773718"/>
            <a:ext cx="341522" cy="34152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3951384" y="2653230"/>
            <a:ext cx="620616" cy="32132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10" name="Rectangle 9"/>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divide the 100s</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12" name="Rectangle 11"/>
          <p:cNvSpPr/>
          <p:nvPr/>
        </p:nvSpPr>
        <p:spPr>
          <a:xfrm>
            <a:off x="5932800" y="2616547"/>
            <a:ext cx="2694456" cy="461665"/>
          </a:xfrm>
          <a:prstGeom prst="rect">
            <a:avLst/>
          </a:prstGeom>
        </p:spPr>
        <p:txBody>
          <a:bodyPr wrap="none">
            <a:spAutoFit/>
          </a:bodyPr>
          <a:lstStyle/>
          <a:p>
            <a:pPr>
              <a:buNone/>
            </a:pPr>
            <a:r>
              <a:rPr lang="en-GB" sz="2400" dirty="0">
                <a:solidFill>
                  <a:srgbClr val="913304"/>
                </a:solidFill>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36377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par>
                          <p:cTn id="22" fill="hold">
                            <p:stCondLst>
                              <p:cond delay="500"/>
                            </p:stCondLst>
                            <p:childTnLst>
                              <p:par>
                                <p:cTn id="23" presetID="10" presetClass="exit" presetSubtype="0" fill="hold" grpId="0" nodeType="after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8" grpId="0" animBg="1"/>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p:cNvPicPr>
            <a:picLocks noChangeAspect="1"/>
          </p:cNvPicPr>
          <p:nvPr/>
        </p:nvPicPr>
        <p:blipFill rotWithShape="1">
          <a:blip r:embed="rId3" cstate="print">
            <a:extLst>
              <a:ext uri="{28A0092B-C50C-407E-A947-70E740481C1C}">
                <a14:useLocalDpi xmlns:a14="http://schemas.microsoft.com/office/drawing/2010/main" val="0"/>
              </a:ext>
            </a:extLst>
          </a:blip>
          <a:srcRect t="71688"/>
          <a:stretch/>
        </p:blipFill>
        <p:spPr>
          <a:xfrm>
            <a:off x="3672435" y="2952520"/>
            <a:ext cx="1499746" cy="460853"/>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4" name="Rectangle 3"/>
          <p:cNvSpPr/>
          <p:nvPr/>
        </p:nvSpPr>
        <p:spPr>
          <a:xfrm>
            <a:off x="104661" y="817234"/>
            <a:ext cx="8934679" cy="830997"/>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3 – exchange 100s for 10s, </a:t>
            </a:r>
            <a:br>
              <a:rPr lang="en-GB" sz="2400" dirty="0">
                <a:latin typeface="Myriad Pro Semibold"/>
                <a:ea typeface="Calibri" panose="020F0502020204030204" pitchFamily="34" charset="0"/>
                <a:cs typeface="Times New Roman" panose="02020603050405020304" pitchFamily="18" charset="0"/>
              </a:rPr>
            </a:br>
            <a:r>
              <a:rPr lang="en-GB" sz="2400" dirty="0">
                <a:latin typeface="Myriad Pro Semibold"/>
                <a:ea typeface="Calibri" panose="020F0502020204030204" pitchFamily="34" charset="0"/>
                <a:cs typeface="Times New Roman" panose="02020603050405020304" pitchFamily="18" charset="0"/>
              </a:rPr>
              <a:t>combine with the existing 10s and divide…</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t="813" b="27682"/>
          <a:stretch/>
        </p:blipFill>
        <p:spPr>
          <a:xfrm>
            <a:off x="3585386" y="1792800"/>
            <a:ext cx="1499746" cy="89366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9" name="Rectangle 8"/>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4 – subtract to find the remainder </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20" name="Rectangle 19"/>
          <p:cNvSpPr/>
          <p:nvPr/>
        </p:nvSpPr>
        <p:spPr>
          <a:xfrm>
            <a:off x="5932800" y="2617200"/>
            <a:ext cx="2694456" cy="461665"/>
          </a:xfrm>
          <a:prstGeom prst="rect">
            <a:avLst/>
          </a:prstGeom>
        </p:spPr>
        <p:txBody>
          <a:bodyPr wrap="none">
            <a:spAutoFit/>
          </a:bodyPr>
          <a:lstStyle/>
          <a:p>
            <a:pPr>
              <a:buNone/>
            </a:pPr>
            <a:r>
              <a:rPr lang="en-GB" sz="2400" dirty="0">
                <a:solidFill>
                  <a:srgbClr val="913304"/>
                </a:solidFill>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sp>
        <p:nvSpPr>
          <p:cNvPr id="22" name="Rectangle 21"/>
          <p:cNvSpPr/>
          <p:nvPr/>
        </p:nvSpPr>
        <p:spPr bwMode="auto">
          <a:xfrm>
            <a:off x="5964019" y="2654851"/>
            <a:ext cx="716095" cy="385592"/>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1" name="Rectangle 20"/>
          <p:cNvSpPr/>
          <p:nvPr/>
        </p:nvSpPr>
        <p:spPr>
          <a:xfrm>
            <a:off x="5932800" y="2617200"/>
            <a:ext cx="2694456"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sp>
        <p:nvSpPr>
          <p:cNvPr id="23" name="Rectangle 22"/>
          <p:cNvSpPr/>
          <p:nvPr/>
        </p:nvSpPr>
        <p:spPr bwMode="auto">
          <a:xfrm>
            <a:off x="4428781" y="1784733"/>
            <a:ext cx="286439" cy="34152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4" name="Picture 13"/>
          <p:cNvPicPr>
            <a:picLocks noChangeAspect="1"/>
          </p:cNvPicPr>
          <p:nvPr/>
        </p:nvPicPr>
        <p:blipFill rotWithShape="1">
          <a:blip r:embed="rId6" cstate="print">
            <a:extLst>
              <a:ext uri="{28A0092B-C50C-407E-A947-70E740481C1C}">
                <a14:useLocalDpi xmlns:a14="http://schemas.microsoft.com/office/drawing/2010/main" val="0"/>
              </a:ext>
            </a:extLst>
          </a:blip>
          <a:srcRect l="54238" r="25110" b="79072"/>
          <a:stretch/>
        </p:blipFill>
        <p:spPr>
          <a:xfrm>
            <a:off x="4399965" y="1785600"/>
            <a:ext cx="308472" cy="340655"/>
          </a:xfrm>
          <a:prstGeom prst="rect">
            <a:avLst/>
          </a:prstGeom>
        </p:spPr>
      </p:pic>
      <p:sp>
        <p:nvSpPr>
          <p:cNvPr id="28" name="Rectangle 27"/>
          <p:cNvSpPr/>
          <p:nvPr/>
        </p:nvSpPr>
        <p:spPr bwMode="auto">
          <a:xfrm>
            <a:off x="4748271" y="3062689"/>
            <a:ext cx="352540" cy="319489"/>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0" name="Picture 29"/>
          <p:cNvPicPr>
            <a:picLocks noChangeAspect="1"/>
          </p:cNvPicPr>
          <p:nvPr/>
        </p:nvPicPr>
        <p:blipFill rotWithShape="1">
          <a:blip r:embed="rId4" cstate="print">
            <a:extLst>
              <a:ext uri="{28A0092B-C50C-407E-A947-70E740481C1C}">
                <a14:useLocalDpi xmlns:a14="http://schemas.microsoft.com/office/drawing/2010/main" val="0"/>
              </a:ext>
            </a:extLst>
          </a:blip>
          <a:srcRect t="71332" b="-421"/>
          <a:stretch/>
        </p:blipFill>
        <p:spPr>
          <a:xfrm>
            <a:off x="3661418" y="2677099"/>
            <a:ext cx="1499746" cy="363555"/>
          </a:xfrm>
          <a:prstGeom prst="rect">
            <a:avLst/>
          </a:prstGeom>
        </p:spPr>
      </p:pic>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211047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2" grpId="0" animBg="1"/>
      <p:bldP spid="21" grpId="0"/>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3585386" y="1784733"/>
            <a:ext cx="1586795" cy="1628640"/>
            <a:chOff x="3585386" y="1784733"/>
            <a:chExt cx="1586795" cy="1628640"/>
          </a:xfrm>
        </p:grpSpPr>
        <p:grpSp>
          <p:nvGrpSpPr>
            <p:cNvPr id="15" name="Group 14"/>
            <p:cNvGrpSpPr/>
            <p:nvPr/>
          </p:nvGrpSpPr>
          <p:grpSpPr>
            <a:xfrm>
              <a:off x="3585386" y="1784733"/>
              <a:ext cx="1499746" cy="867383"/>
              <a:chOff x="3585386" y="1784733"/>
              <a:chExt cx="1499746" cy="867383"/>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t="812" b="30430"/>
              <a:stretch/>
            </p:blipFill>
            <p:spPr>
              <a:xfrm>
                <a:off x="3585386" y="1792800"/>
                <a:ext cx="1499746" cy="859316"/>
              </a:xfrm>
              <a:prstGeom prst="rect">
                <a:avLst/>
              </a:prstGeom>
            </p:spPr>
          </p:pic>
          <p:sp>
            <p:nvSpPr>
              <p:cNvPr id="10" name="Rectangle 9"/>
              <p:cNvSpPr/>
              <p:nvPr/>
            </p:nvSpPr>
            <p:spPr bwMode="auto">
              <a:xfrm>
                <a:off x="4428781" y="1784733"/>
                <a:ext cx="286439" cy="34152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54238" r="25110" b="79072"/>
              <a:stretch/>
            </p:blipFill>
            <p:spPr>
              <a:xfrm>
                <a:off x="4399965" y="1785600"/>
                <a:ext cx="308472" cy="340655"/>
              </a:xfrm>
              <a:prstGeom prst="rect">
                <a:avLst/>
              </a:prstGeom>
            </p:spPr>
          </p:pic>
        </p:grpSp>
        <p:pic>
          <p:nvPicPr>
            <p:cNvPr id="23" name="Picture 22"/>
            <p:cNvPicPr>
              <a:picLocks noChangeAspect="1"/>
            </p:cNvPicPr>
            <p:nvPr/>
          </p:nvPicPr>
          <p:blipFill rotWithShape="1">
            <a:blip r:embed="rId3" cstate="print">
              <a:extLst>
                <a:ext uri="{28A0092B-C50C-407E-A947-70E740481C1C}">
                  <a14:useLocalDpi xmlns:a14="http://schemas.microsoft.com/office/drawing/2010/main" val="0"/>
                </a:ext>
              </a:extLst>
            </a:blip>
            <a:srcRect t="71332" b="-421"/>
            <a:stretch/>
          </p:blipFill>
          <p:spPr>
            <a:xfrm>
              <a:off x="3661418" y="2677099"/>
              <a:ext cx="1499746" cy="363555"/>
            </a:xfrm>
            <a:prstGeom prst="rect">
              <a:avLst/>
            </a:prstGeom>
          </p:spPr>
        </p:pic>
        <p:pic>
          <p:nvPicPr>
            <p:cNvPr id="24" name="Picture 23"/>
            <p:cNvPicPr>
              <a:picLocks noChangeAspect="1"/>
            </p:cNvPicPr>
            <p:nvPr/>
          </p:nvPicPr>
          <p:blipFill rotWithShape="1">
            <a:blip r:embed="rId5" cstate="print">
              <a:extLst>
                <a:ext uri="{28A0092B-C50C-407E-A947-70E740481C1C}">
                  <a14:useLocalDpi xmlns:a14="http://schemas.microsoft.com/office/drawing/2010/main" val="0"/>
                </a:ext>
              </a:extLst>
            </a:blip>
            <a:srcRect t="71688"/>
            <a:stretch/>
          </p:blipFill>
          <p:spPr>
            <a:xfrm>
              <a:off x="3672435" y="2952520"/>
              <a:ext cx="1499746" cy="460853"/>
            </a:xfrm>
            <a:prstGeom prst="rect">
              <a:avLst/>
            </a:prstGeom>
          </p:spPr>
        </p:pic>
      </p:grpSp>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3" name="Rectangle 2"/>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4 – subtract to find the remainder</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6" name="Rectangle 5"/>
          <p:cNvSpPr/>
          <p:nvPr/>
        </p:nvSpPr>
        <p:spPr>
          <a:xfrm>
            <a:off x="104661" y="817234"/>
            <a:ext cx="8934679" cy="830997"/>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5 – exchange 10s for 1s and </a:t>
            </a:r>
            <a:br>
              <a:rPr lang="en-GB" sz="2400" dirty="0">
                <a:latin typeface="Myriad Pro Semibold"/>
                <a:ea typeface="Calibri" panose="020F0502020204030204" pitchFamily="34" charset="0"/>
                <a:cs typeface="Times New Roman" panose="02020603050405020304" pitchFamily="18" charset="0"/>
              </a:rPr>
            </a:br>
            <a:r>
              <a:rPr lang="en-GB" sz="2400" dirty="0">
                <a:latin typeface="Myriad Pro Semibold"/>
                <a:ea typeface="Calibri" panose="020F0502020204030204" pitchFamily="34" charset="0"/>
                <a:cs typeface="Times New Roman" panose="02020603050405020304" pitchFamily="18" charset="0"/>
              </a:rPr>
              <a:t>combine with the existing 1s</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14" name="Group 13"/>
          <p:cNvGrpSpPr/>
          <p:nvPr/>
        </p:nvGrpSpPr>
        <p:grpSpPr>
          <a:xfrm>
            <a:off x="5932800" y="2617200"/>
            <a:ext cx="2694456" cy="461665"/>
            <a:chOff x="5932800" y="2617200"/>
            <a:chExt cx="2694456" cy="461665"/>
          </a:xfrm>
        </p:grpSpPr>
        <p:sp>
          <p:nvSpPr>
            <p:cNvPr id="7" name="Rectangle 6"/>
            <p:cNvSpPr/>
            <p:nvPr/>
          </p:nvSpPr>
          <p:spPr>
            <a:xfrm>
              <a:off x="5932800" y="2617200"/>
              <a:ext cx="2694456" cy="461665"/>
            </a:xfrm>
            <a:prstGeom prst="rect">
              <a:avLst/>
            </a:prstGeom>
          </p:spPr>
          <p:txBody>
            <a:bodyPr wrap="none">
              <a:spAutoFit/>
            </a:bodyPr>
            <a:lstStyle/>
            <a:p>
              <a:pPr>
                <a:buNone/>
              </a:pPr>
              <a:r>
                <a:rPr lang="en-GB" sz="2400" dirty="0">
                  <a:solidFill>
                    <a:srgbClr val="913304"/>
                  </a:solidFill>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sp>
          <p:nvSpPr>
            <p:cNvPr id="8" name="Rectangle 7"/>
            <p:cNvSpPr/>
            <p:nvPr/>
          </p:nvSpPr>
          <p:spPr bwMode="auto">
            <a:xfrm>
              <a:off x="5964019" y="2654851"/>
              <a:ext cx="716095" cy="385592"/>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p:cNvSpPr/>
            <p:nvPr/>
          </p:nvSpPr>
          <p:spPr>
            <a:xfrm>
              <a:off x="5932800" y="2617200"/>
              <a:ext cx="2694456"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grpSp>
      <p:sp>
        <p:nvSpPr>
          <p:cNvPr id="21" name="Rectangle 20"/>
          <p:cNvSpPr/>
          <p:nvPr/>
        </p:nvSpPr>
        <p:spPr bwMode="auto">
          <a:xfrm>
            <a:off x="4746434" y="2245605"/>
            <a:ext cx="352540" cy="319489"/>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1" name="Picture 30"/>
          <p:cNvPicPr>
            <a:picLocks noChangeAspect="1"/>
          </p:cNvPicPr>
          <p:nvPr/>
        </p:nvPicPr>
        <p:blipFill rotWithShape="1">
          <a:blip r:embed="rId5" cstate="print">
            <a:extLst>
              <a:ext uri="{28A0092B-C50C-407E-A947-70E740481C1C}">
                <a14:useLocalDpi xmlns:a14="http://schemas.microsoft.com/office/drawing/2010/main" val="0"/>
              </a:ext>
            </a:extLst>
          </a:blip>
          <a:srcRect l="76790" t="28373" r="-1031" b="51323"/>
          <a:stretch/>
        </p:blipFill>
        <p:spPr>
          <a:xfrm>
            <a:off x="4737600" y="2246400"/>
            <a:ext cx="363558" cy="330506"/>
          </a:xfrm>
          <a:prstGeom prst="rect">
            <a:avLst/>
          </a:prstGeom>
        </p:spPr>
      </p:pic>
      <p:sp>
        <p:nvSpPr>
          <p:cNvPr id="22" name="Rectangle 21"/>
          <p:cNvSpPr/>
          <p:nvPr/>
        </p:nvSpPr>
        <p:spPr bwMode="auto">
          <a:xfrm>
            <a:off x="4743795" y="3032623"/>
            <a:ext cx="352540" cy="319489"/>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0" name="Picture 19"/>
          <p:cNvPicPr>
            <a:picLocks noChangeAspect="1"/>
          </p:cNvPicPr>
          <p:nvPr/>
        </p:nvPicPr>
        <p:blipFill rotWithShape="1">
          <a:blip r:embed="rId5" cstate="print">
            <a:extLst>
              <a:ext uri="{28A0092B-C50C-407E-A947-70E740481C1C}">
                <a14:useLocalDpi xmlns:a14="http://schemas.microsoft.com/office/drawing/2010/main" val="0"/>
              </a:ext>
            </a:extLst>
          </a:blip>
          <a:srcRect l="76790" t="28373" r="-1031" b="51323"/>
          <a:stretch/>
        </p:blipFill>
        <p:spPr>
          <a:xfrm>
            <a:off x="4737252" y="2247441"/>
            <a:ext cx="363558" cy="330506"/>
          </a:xfrm>
          <a:prstGeom prst="rect">
            <a:avLst/>
          </a:prstGeom>
        </p:spPr>
      </p:pic>
      <p:cxnSp>
        <p:nvCxnSpPr>
          <p:cNvPr id="30" name="Straight Arrow Connector 29"/>
          <p:cNvCxnSpPr/>
          <p:nvPr/>
        </p:nvCxnSpPr>
        <p:spPr bwMode="auto">
          <a:xfrm>
            <a:off x="4965696" y="2570448"/>
            <a:ext cx="0" cy="440266"/>
          </a:xfrm>
          <a:prstGeom prst="straightConnector1">
            <a:avLst/>
          </a:prstGeom>
          <a:noFill/>
          <a:ln w="12700" cap="flat" cmpd="sng" algn="ctr">
            <a:solidFill>
              <a:srgbClr val="007FBF"/>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Picture 25"/>
          <p:cNvPicPr>
            <a:picLocks noChangeAspect="1"/>
          </p:cNvPicPr>
          <p:nvPr/>
        </p:nvPicPr>
        <p:blipFill rotWithShape="1">
          <a:blip r:embed="rId3"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49768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par>
                          <p:cTn id="23" fill="hold">
                            <p:stCondLst>
                              <p:cond delay="500"/>
                            </p:stCondLst>
                            <p:childTnLst>
                              <p:par>
                                <p:cTn id="24" presetID="42" presetClass="path" presetSubtype="0" accel="50000" decel="50000" fill="hold" nodeType="afterEffect">
                                  <p:stCondLst>
                                    <p:cond delay="0"/>
                                  </p:stCondLst>
                                  <p:childTnLst>
                                    <p:animMotion origin="layout" path="M 2.77778E-6 -1.85185E-6 L 0.00034 0.12176 " pathEditMode="relative" rAng="0" ptsTypes="AA">
                                      <p:cBhvr>
                                        <p:cTn id="25" dur="2000" fill="hold"/>
                                        <p:tgtEl>
                                          <p:spTgt spid="20"/>
                                        </p:tgtEl>
                                        <p:attrNameLst>
                                          <p:attrName>ppt_x</p:attrName>
                                          <p:attrName>ppt_y</p:attrName>
                                        </p:attrNameLst>
                                      </p:cBhvr>
                                      <p:rCtr x="17" y="6088"/>
                                    </p:animMotion>
                                  </p:childTnLst>
                                </p:cTn>
                              </p:par>
                            </p:childTnLst>
                          </p:cTn>
                        </p:par>
                        <p:par>
                          <p:cTn id="26" fill="hold">
                            <p:stCondLst>
                              <p:cond delay="2500"/>
                            </p:stCondLst>
                            <p:childTnLst>
                              <p:par>
                                <p:cTn id="27" presetID="1" presetClass="exit" presetSubtype="0" fill="hold" grpId="0" nodeType="afterEffect">
                                  <p:stCondLst>
                                    <p:cond delay="0"/>
                                  </p:stCondLst>
                                  <p:childTnLst>
                                    <p:set>
                                      <p:cBhvr>
                                        <p:cTn id="28" dur="1" fill="hold">
                                          <p:stCondLst>
                                            <p:cond delay="0"/>
                                          </p:stCondLst>
                                        </p:cTn>
                                        <p:tgtEl>
                                          <p:spTgt spid="22"/>
                                        </p:tgtEl>
                                        <p:attrNameLst>
                                          <p:attrName>style.visibility</p:attrName>
                                        </p:attrNameLst>
                                      </p:cBhvr>
                                      <p:to>
                                        <p:strVal val="hidden"/>
                                      </p:to>
                                    </p:set>
                                  </p:childTnLst>
                                </p:cTn>
                              </p:par>
                            </p:childTnLst>
                          </p:cTn>
                        </p:par>
                        <p:par>
                          <p:cTn id="29" fill="hold">
                            <p:stCondLst>
                              <p:cond delay="2500"/>
                            </p:stCondLst>
                            <p:childTnLst>
                              <p:par>
                                <p:cTn id="30" presetID="1" presetClass="exit" presetSubtype="0" fill="hold" nodeType="afterEffect">
                                  <p:stCondLst>
                                    <p:cond delay="0"/>
                                  </p:stCondLst>
                                  <p:childTnLst>
                                    <p:set>
                                      <p:cBhvr>
                                        <p:cTn id="31" dur="1" fill="hold">
                                          <p:stCondLst>
                                            <p:cond delay="0"/>
                                          </p:stCondLst>
                                        </p:cTn>
                                        <p:tgtEl>
                                          <p:spTgt spid="20"/>
                                        </p:tgtEl>
                                        <p:attrNameLst>
                                          <p:attrName>style.visibility</p:attrName>
                                        </p:attrNameLst>
                                      </p:cBhvr>
                                      <p:to>
                                        <p:strVal val="hidden"/>
                                      </p:to>
                                    </p:set>
                                  </p:childTnLst>
                                </p:cTn>
                              </p:par>
                            </p:childTnLst>
                          </p:cTn>
                        </p:par>
                        <p:par>
                          <p:cTn id="32" fill="hold">
                            <p:stCondLst>
                              <p:cond delay="2500"/>
                            </p:stCondLst>
                            <p:childTnLst>
                              <p:par>
                                <p:cTn id="33" presetID="10" presetClass="entr" presetSubtype="0"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21" grpId="0"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3" name="Rectangle 2"/>
          <p:cNvSpPr/>
          <p:nvPr/>
        </p:nvSpPr>
        <p:spPr>
          <a:xfrm>
            <a:off x="5932170" y="3340743"/>
            <a:ext cx="3120390" cy="461665"/>
          </a:xfrm>
          <a:prstGeom prst="rect">
            <a:avLst/>
          </a:prstGeom>
        </p:spPr>
        <p:txBody>
          <a:bodyPr wrap="square">
            <a:spAutoFit/>
          </a:bodyPr>
          <a:lstStyle/>
          <a:p>
            <a:pPr>
              <a:spcBef>
                <a:spcPts val="400"/>
              </a:spcBef>
              <a:spcAft>
                <a:spcPts val="400"/>
              </a:spcAft>
              <a:buNone/>
            </a:pPr>
            <a:r>
              <a:rPr lang="nl-NL" sz="2400" dirty="0">
                <a:solidFill>
                  <a:srgbClr val="913304"/>
                </a:solidFill>
                <a:latin typeface="Myriad Pro" panose="020B0503030403020204" pitchFamily="34" charset="0"/>
                <a:ea typeface="Calibri" panose="020F0502020204030204" pitchFamily="34" charset="0"/>
                <a:cs typeface="Times New Roman" panose="02020603050405020304" pitchFamily="18" charset="0"/>
              </a:rPr>
              <a:t>4 ones</a:t>
            </a:r>
            <a:r>
              <a:rPr lang="nl-NL" sz="2400" dirty="0">
                <a:latin typeface="Myriad Pro" panose="020B0503030403020204" pitchFamily="34" charset="0"/>
                <a:ea typeface="Calibri" panose="020F0502020204030204" pitchFamily="34" charset="0"/>
                <a:cs typeface="Times New Roman" panose="02020603050405020304" pitchFamily="18" charset="0"/>
              </a:rPr>
              <a:t> </a:t>
            </a:r>
            <a:r>
              <a:rPr lang="nl-NL" sz="2400" dirty="0">
                <a:latin typeface="Myriad Pro" panose="020B0503030403020204" pitchFamily="34" charset="0"/>
                <a:ea typeface="Calibri" panose="020F0502020204030204" pitchFamily="34" charset="0"/>
                <a:cs typeface="Calibri" panose="020F0502020204030204" pitchFamily="34" charset="0"/>
              </a:rPr>
              <a:t>× 31 = 124 ones</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26" name="Rectangle 25"/>
          <p:cNvSpPr/>
          <p:nvPr/>
        </p:nvSpPr>
        <p:spPr>
          <a:xfrm>
            <a:off x="104661" y="817234"/>
            <a:ext cx="8934679" cy="830997"/>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5 – exchange 10s for 1s and </a:t>
            </a:r>
            <a:br>
              <a:rPr lang="en-GB" sz="2400" dirty="0">
                <a:latin typeface="Myriad Pro Semibold"/>
                <a:ea typeface="Calibri" panose="020F0502020204030204" pitchFamily="34" charset="0"/>
                <a:cs typeface="Times New Roman" panose="02020603050405020304" pitchFamily="18" charset="0"/>
              </a:rPr>
            </a:br>
            <a:r>
              <a:rPr lang="en-GB" sz="2400" dirty="0">
                <a:latin typeface="Myriad Pro Semibold"/>
                <a:ea typeface="Calibri" panose="020F0502020204030204" pitchFamily="34" charset="0"/>
                <a:cs typeface="Times New Roman" panose="02020603050405020304" pitchFamily="18" charset="0"/>
              </a:rPr>
              <a:t>combine with the existing 1s</a:t>
            </a:r>
          </a:p>
        </p:txBody>
      </p:sp>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28" name="Rectangle 27"/>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6 – divide the 1s</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29" name="Group 28"/>
          <p:cNvGrpSpPr/>
          <p:nvPr/>
        </p:nvGrpSpPr>
        <p:grpSpPr>
          <a:xfrm>
            <a:off x="5932800" y="2617200"/>
            <a:ext cx="2694456" cy="461665"/>
            <a:chOff x="5932800" y="2617200"/>
            <a:chExt cx="2694456" cy="461665"/>
          </a:xfrm>
        </p:grpSpPr>
        <p:sp>
          <p:nvSpPr>
            <p:cNvPr id="30" name="Rectangle 29"/>
            <p:cNvSpPr/>
            <p:nvPr/>
          </p:nvSpPr>
          <p:spPr>
            <a:xfrm>
              <a:off x="5932800" y="2617200"/>
              <a:ext cx="2694456" cy="461665"/>
            </a:xfrm>
            <a:prstGeom prst="rect">
              <a:avLst/>
            </a:prstGeom>
          </p:spPr>
          <p:txBody>
            <a:bodyPr wrap="none">
              <a:spAutoFit/>
            </a:bodyPr>
            <a:lstStyle/>
            <a:p>
              <a:pPr>
                <a:buNone/>
              </a:pPr>
              <a:r>
                <a:rPr lang="en-GB" sz="2400" dirty="0">
                  <a:solidFill>
                    <a:srgbClr val="913304"/>
                  </a:solidFill>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sp>
          <p:nvSpPr>
            <p:cNvPr id="31" name="Rectangle 30"/>
            <p:cNvSpPr/>
            <p:nvPr/>
          </p:nvSpPr>
          <p:spPr bwMode="auto">
            <a:xfrm>
              <a:off x="5964019" y="2654851"/>
              <a:ext cx="716095" cy="385592"/>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2" name="Rectangle 31"/>
            <p:cNvSpPr/>
            <p:nvPr/>
          </p:nvSpPr>
          <p:spPr>
            <a:xfrm>
              <a:off x="5932800" y="2617200"/>
              <a:ext cx="2694456"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grpSp>
      <p:grpSp>
        <p:nvGrpSpPr>
          <p:cNvPr id="19" name="Group 18"/>
          <p:cNvGrpSpPr/>
          <p:nvPr/>
        </p:nvGrpSpPr>
        <p:grpSpPr>
          <a:xfrm>
            <a:off x="3585386" y="1784733"/>
            <a:ext cx="1586795" cy="1628640"/>
            <a:chOff x="3585386" y="1784733"/>
            <a:chExt cx="1586795" cy="1628640"/>
          </a:xfrm>
        </p:grpSpPr>
        <p:grpSp>
          <p:nvGrpSpPr>
            <p:cNvPr id="20" name="Group 19"/>
            <p:cNvGrpSpPr/>
            <p:nvPr/>
          </p:nvGrpSpPr>
          <p:grpSpPr>
            <a:xfrm>
              <a:off x="3585386" y="1784733"/>
              <a:ext cx="1499746" cy="867383"/>
              <a:chOff x="3585386" y="1784733"/>
              <a:chExt cx="1499746" cy="867383"/>
            </a:xfrm>
          </p:grpSpPr>
          <p:pic>
            <p:nvPicPr>
              <p:cNvPr id="23" name="Picture 22"/>
              <p:cNvPicPr>
                <a:picLocks noChangeAspect="1"/>
              </p:cNvPicPr>
              <p:nvPr/>
            </p:nvPicPr>
            <p:blipFill rotWithShape="1">
              <a:blip r:embed="rId4" cstate="print">
                <a:extLst>
                  <a:ext uri="{28A0092B-C50C-407E-A947-70E740481C1C}">
                    <a14:useLocalDpi xmlns:a14="http://schemas.microsoft.com/office/drawing/2010/main" val="0"/>
                  </a:ext>
                </a:extLst>
              </a:blip>
              <a:srcRect t="812" b="30430"/>
              <a:stretch/>
            </p:blipFill>
            <p:spPr>
              <a:xfrm>
                <a:off x="3585386" y="1792800"/>
                <a:ext cx="1499746" cy="859316"/>
              </a:xfrm>
              <a:prstGeom prst="rect">
                <a:avLst/>
              </a:prstGeom>
            </p:spPr>
          </p:pic>
          <p:sp>
            <p:nvSpPr>
              <p:cNvPr id="24" name="Rectangle 23"/>
              <p:cNvSpPr/>
              <p:nvPr/>
            </p:nvSpPr>
            <p:spPr bwMode="auto">
              <a:xfrm>
                <a:off x="4428781" y="1784733"/>
                <a:ext cx="286439" cy="34152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5" name="Picture 24"/>
              <p:cNvPicPr>
                <a:picLocks noChangeAspect="1"/>
              </p:cNvPicPr>
              <p:nvPr/>
            </p:nvPicPr>
            <p:blipFill rotWithShape="1">
              <a:blip r:embed="rId5" cstate="print">
                <a:extLst>
                  <a:ext uri="{28A0092B-C50C-407E-A947-70E740481C1C}">
                    <a14:useLocalDpi xmlns:a14="http://schemas.microsoft.com/office/drawing/2010/main" val="0"/>
                  </a:ext>
                </a:extLst>
              </a:blip>
              <a:srcRect l="54238" r="25110" b="79072"/>
              <a:stretch/>
            </p:blipFill>
            <p:spPr>
              <a:xfrm>
                <a:off x="4399965" y="1785600"/>
                <a:ext cx="308472" cy="340655"/>
              </a:xfrm>
              <a:prstGeom prst="rect">
                <a:avLst/>
              </a:prstGeom>
            </p:spPr>
          </p:pic>
        </p:grpSp>
        <p:pic>
          <p:nvPicPr>
            <p:cNvPr id="21" name="Picture 20"/>
            <p:cNvPicPr>
              <a:picLocks noChangeAspect="1"/>
            </p:cNvPicPr>
            <p:nvPr/>
          </p:nvPicPr>
          <p:blipFill rotWithShape="1">
            <a:blip r:embed="rId4" cstate="print">
              <a:extLst>
                <a:ext uri="{28A0092B-C50C-407E-A947-70E740481C1C}">
                  <a14:useLocalDpi xmlns:a14="http://schemas.microsoft.com/office/drawing/2010/main" val="0"/>
                </a:ext>
              </a:extLst>
            </a:blip>
            <a:srcRect t="71332" b="-421"/>
            <a:stretch/>
          </p:blipFill>
          <p:spPr>
            <a:xfrm>
              <a:off x="3661418" y="2677099"/>
              <a:ext cx="1499746" cy="363555"/>
            </a:xfrm>
            <a:prstGeom prst="rect">
              <a:avLst/>
            </a:prstGeom>
          </p:spPr>
        </p:pic>
        <p:pic>
          <p:nvPicPr>
            <p:cNvPr id="22" name="Picture 21"/>
            <p:cNvPicPr>
              <a:picLocks noChangeAspect="1"/>
            </p:cNvPicPr>
            <p:nvPr/>
          </p:nvPicPr>
          <p:blipFill rotWithShape="1">
            <a:blip r:embed="rId6" cstate="print">
              <a:extLst>
                <a:ext uri="{28A0092B-C50C-407E-A947-70E740481C1C}">
                  <a14:useLocalDpi xmlns:a14="http://schemas.microsoft.com/office/drawing/2010/main" val="0"/>
                </a:ext>
              </a:extLst>
            </a:blip>
            <a:srcRect t="71688"/>
            <a:stretch/>
          </p:blipFill>
          <p:spPr>
            <a:xfrm>
              <a:off x="3672435" y="2952520"/>
              <a:ext cx="1499746" cy="460853"/>
            </a:xfrm>
            <a:prstGeom prst="rect">
              <a:avLst/>
            </a:prstGeom>
          </p:spPr>
        </p:pic>
      </p:grpSp>
      <p:grpSp>
        <p:nvGrpSpPr>
          <p:cNvPr id="41" name="Group 40"/>
          <p:cNvGrpSpPr/>
          <p:nvPr/>
        </p:nvGrpSpPr>
        <p:grpSpPr>
          <a:xfrm>
            <a:off x="4737252" y="2245605"/>
            <a:ext cx="363906" cy="332342"/>
            <a:chOff x="4737252" y="2245605"/>
            <a:chExt cx="363906" cy="332342"/>
          </a:xfrm>
        </p:grpSpPr>
        <p:sp>
          <p:nvSpPr>
            <p:cNvPr id="33" name="Rectangle 32"/>
            <p:cNvSpPr/>
            <p:nvPr/>
          </p:nvSpPr>
          <p:spPr bwMode="auto">
            <a:xfrm>
              <a:off x="4746434" y="2245605"/>
              <a:ext cx="352540" cy="319489"/>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4" name="Picture 33"/>
            <p:cNvPicPr>
              <a:picLocks noChangeAspect="1"/>
            </p:cNvPicPr>
            <p:nvPr/>
          </p:nvPicPr>
          <p:blipFill rotWithShape="1">
            <a:blip r:embed="rId6" cstate="print">
              <a:extLst>
                <a:ext uri="{28A0092B-C50C-407E-A947-70E740481C1C}">
                  <a14:useLocalDpi xmlns:a14="http://schemas.microsoft.com/office/drawing/2010/main" val="0"/>
                </a:ext>
              </a:extLst>
            </a:blip>
            <a:srcRect l="76790" t="28373" r="-1031" b="51323"/>
            <a:stretch/>
          </p:blipFill>
          <p:spPr>
            <a:xfrm>
              <a:off x="4737600" y="2246400"/>
              <a:ext cx="363558" cy="330506"/>
            </a:xfrm>
            <a:prstGeom prst="rect">
              <a:avLst/>
            </a:prstGeom>
          </p:spPr>
        </p:pic>
        <p:pic>
          <p:nvPicPr>
            <p:cNvPr id="36" name="Picture 35"/>
            <p:cNvPicPr>
              <a:picLocks noChangeAspect="1"/>
            </p:cNvPicPr>
            <p:nvPr/>
          </p:nvPicPr>
          <p:blipFill rotWithShape="1">
            <a:blip r:embed="rId6" cstate="print">
              <a:extLst>
                <a:ext uri="{28A0092B-C50C-407E-A947-70E740481C1C}">
                  <a14:useLocalDpi xmlns:a14="http://schemas.microsoft.com/office/drawing/2010/main" val="0"/>
                </a:ext>
              </a:extLst>
            </a:blip>
            <a:srcRect l="76790" t="28373" r="-1031" b="51323"/>
            <a:stretch/>
          </p:blipFill>
          <p:spPr>
            <a:xfrm>
              <a:off x="4737252" y="2247441"/>
              <a:ext cx="363558" cy="330506"/>
            </a:xfrm>
            <a:prstGeom prst="rect">
              <a:avLst/>
            </a:prstGeom>
          </p:spPr>
        </p:pic>
      </p:grpSp>
      <p:cxnSp>
        <p:nvCxnSpPr>
          <p:cNvPr id="37" name="Straight Arrow Connector 36"/>
          <p:cNvCxnSpPr/>
          <p:nvPr/>
        </p:nvCxnSpPr>
        <p:spPr bwMode="auto">
          <a:xfrm>
            <a:off x="4965696" y="2570448"/>
            <a:ext cx="0" cy="440266"/>
          </a:xfrm>
          <a:prstGeom prst="straightConnector1">
            <a:avLst/>
          </a:prstGeom>
          <a:noFill/>
          <a:ln w="12700" cap="flat" cmpd="sng" algn="ctr">
            <a:solidFill>
              <a:srgbClr val="007FBF"/>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3" name="Picture 42"/>
          <p:cNvPicPr>
            <a:picLocks noChangeAspect="1"/>
          </p:cNvPicPr>
          <p:nvPr/>
        </p:nvPicPr>
        <p:blipFill rotWithShape="1">
          <a:blip r:embed="rId7" cstate="print">
            <a:extLst>
              <a:ext uri="{28A0092B-C50C-407E-A947-70E740481C1C}">
                <a14:useLocalDpi xmlns:a14="http://schemas.microsoft.com/office/drawing/2010/main" val="0"/>
              </a:ext>
            </a:extLst>
          </a:blip>
          <a:srcRect l="72202" t="62206" b="19812"/>
          <a:stretch/>
        </p:blipFill>
        <p:spPr>
          <a:xfrm>
            <a:off x="4754880" y="3027680"/>
            <a:ext cx="415209" cy="360680"/>
          </a:xfrm>
          <a:prstGeom prst="rect">
            <a:avLst/>
          </a:prstGeom>
          <a:solidFill>
            <a:schemeClr val="bg1"/>
          </a:solidFill>
          <a:ln>
            <a:solidFill>
              <a:schemeClr val="bg1"/>
            </a:solidFill>
          </a:ln>
        </p:spPr>
      </p:pic>
      <p:pic>
        <p:nvPicPr>
          <p:cNvPr id="48" name="Picture 47"/>
          <p:cNvPicPr>
            <a:picLocks noChangeAspect="1"/>
          </p:cNvPicPr>
          <p:nvPr/>
        </p:nvPicPr>
        <p:blipFill rotWithShape="1">
          <a:blip r:embed="rId7" cstate="print">
            <a:extLst>
              <a:ext uri="{28A0092B-C50C-407E-A947-70E740481C1C}">
                <a14:useLocalDpi xmlns:a14="http://schemas.microsoft.com/office/drawing/2010/main" val="0"/>
              </a:ext>
            </a:extLst>
          </a:blip>
          <a:srcRect l="19341" t="81533" r="4687" b="-756"/>
          <a:stretch/>
        </p:blipFill>
        <p:spPr>
          <a:xfrm>
            <a:off x="3966072" y="3415229"/>
            <a:ext cx="1134739" cy="385589"/>
          </a:xfrm>
          <a:prstGeom prst="rect">
            <a:avLst/>
          </a:prstGeom>
          <a:solidFill>
            <a:schemeClr val="bg1"/>
          </a:solidFill>
          <a:ln>
            <a:solidFill>
              <a:schemeClr val="bg1"/>
            </a:solidFill>
          </a:ln>
        </p:spPr>
      </p:pic>
      <p:pic>
        <p:nvPicPr>
          <p:cNvPr id="49" name="Picture 48"/>
          <p:cNvPicPr>
            <a:picLocks noChangeAspect="1"/>
          </p:cNvPicPr>
          <p:nvPr/>
        </p:nvPicPr>
        <p:blipFill rotWithShape="1">
          <a:blip r:embed="rId7" cstate="print">
            <a:extLst>
              <a:ext uri="{28A0092B-C50C-407E-A947-70E740481C1C}">
                <a14:useLocalDpi xmlns:a14="http://schemas.microsoft.com/office/drawing/2010/main" val="0"/>
              </a:ext>
            </a:extLst>
          </a:blip>
          <a:srcRect l="81422" t="338" r="139" b="83186"/>
          <a:stretch/>
        </p:blipFill>
        <p:spPr>
          <a:xfrm>
            <a:off x="4803355" y="1784733"/>
            <a:ext cx="275422" cy="330506"/>
          </a:xfrm>
          <a:prstGeom prst="rect">
            <a:avLst/>
          </a:prstGeom>
          <a:solidFill>
            <a:schemeClr val="bg1"/>
          </a:solidFill>
          <a:ln>
            <a:solidFill>
              <a:schemeClr val="bg1"/>
            </a:solidFill>
          </a:ln>
        </p:spPr>
      </p:pic>
      <p:pic>
        <p:nvPicPr>
          <p:cNvPr id="35" name="Picture 34"/>
          <p:cNvPicPr>
            <a:picLocks noChangeAspect="1"/>
          </p:cNvPicPr>
          <p:nvPr/>
        </p:nvPicPr>
        <p:blipFill rotWithShape="1">
          <a:blip r:embed="rId4"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60989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7"/>
                                        </p:tgtEl>
                                      </p:cBhvr>
                                    </p:animEffect>
                                    <p:set>
                                      <p:cBhvr>
                                        <p:cTn id="10" dur="1" fill="hold">
                                          <p:stCondLst>
                                            <p:cond delay="499"/>
                                          </p:stCondLst>
                                        </p:cTn>
                                        <p:tgtEl>
                                          <p:spTgt spid="37"/>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1"/>
                                        </p:tgtEl>
                                      </p:cBhvr>
                                    </p:animEffect>
                                    <p:set>
                                      <p:cBhvr>
                                        <p:cTn id="13" dur="1" fill="hold">
                                          <p:stCondLst>
                                            <p:cond delay="499"/>
                                          </p:stCondLst>
                                        </p:cTn>
                                        <p:tgtEl>
                                          <p:spTgt spid="41"/>
                                        </p:tgtEl>
                                        <p:attrNameLst>
                                          <p:attrName>style.visibility</p:attrName>
                                        </p:attrNameLst>
                                      </p:cBhvr>
                                      <p:to>
                                        <p:strVal val="hidden"/>
                                      </p:to>
                                    </p:set>
                                  </p:childTnLst>
                                </p:cTn>
                              </p:par>
                              <p:par>
                                <p:cTn id="14" presetID="10" presetClass="entr" presetSubtype="0" fill="hold"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500"/>
                                        <p:tgtEl>
                                          <p:spTgt spid="43"/>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fade">
                                      <p:cBhvr>
                                        <p:cTn id="30" dur="500"/>
                                        <p:tgtEl>
                                          <p:spTgt spid="4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fade">
                                      <p:cBhvr>
                                        <p:cTn id="3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2.24 Division: dividing by two-digit divisors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2:4</a:t>
            </a:r>
          </a:p>
        </p:txBody>
      </p:sp>
      <p:sp>
        <p:nvSpPr>
          <p:cNvPr id="3" name="Rectangle 2"/>
          <p:cNvSpPr/>
          <p:nvPr/>
        </p:nvSpPr>
        <p:spPr>
          <a:xfrm>
            <a:off x="5932170" y="3340743"/>
            <a:ext cx="3120390" cy="461665"/>
          </a:xfrm>
          <a:prstGeom prst="rect">
            <a:avLst/>
          </a:prstGeom>
        </p:spPr>
        <p:txBody>
          <a:bodyPr wrap="square">
            <a:spAutoFit/>
          </a:bodyPr>
          <a:lstStyle/>
          <a:p>
            <a:pPr>
              <a:spcBef>
                <a:spcPts val="400"/>
              </a:spcBef>
              <a:spcAft>
                <a:spcPts val="400"/>
              </a:spcAft>
              <a:buNone/>
            </a:pPr>
            <a:r>
              <a:rPr lang="nl-NL" sz="2400" dirty="0">
                <a:solidFill>
                  <a:srgbClr val="913304"/>
                </a:solidFill>
                <a:latin typeface="Myriad Pro" panose="020B0503030403020204" pitchFamily="34" charset="0"/>
                <a:ea typeface="Calibri" panose="020F0502020204030204" pitchFamily="34" charset="0"/>
                <a:cs typeface="Times New Roman" panose="02020603050405020304" pitchFamily="18" charset="0"/>
              </a:rPr>
              <a:t>4 ones</a:t>
            </a:r>
            <a:r>
              <a:rPr lang="nl-NL" sz="2400" dirty="0">
                <a:latin typeface="Myriad Pro" panose="020B0503030403020204" pitchFamily="34" charset="0"/>
                <a:ea typeface="Calibri" panose="020F0502020204030204" pitchFamily="34" charset="0"/>
                <a:cs typeface="Times New Roman" panose="02020603050405020304" pitchFamily="18" charset="0"/>
              </a:rPr>
              <a:t> </a:t>
            </a:r>
            <a:r>
              <a:rPr lang="nl-NL" sz="2400" dirty="0">
                <a:latin typeface="Myriad Pro" panose="020B0503030403020204" pitchFamily="34" charset="0"/>
                <a:ea typeface="Calibri" panose="020F0502020204030204" pitchFamily="34" charset="0"/>
                <a:cs typeface="Calibri" panose="020F0502020204030204" pitchFamily="34" charset="0"/>
              </a:rPr>
              <a:t>× 31 = 124 ones</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6 – divide the 1s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sp>
        <p:nvSpPr>
          <p:cNvPr id="6" name="Rectangle 5"/>
          <p:cNvSpPr/>
          <p:nvPr/>
        </p:nvSpPr>
        <p:spPr>
          <a:xfrm>
            <a:off x="104661" y="817234"/>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7 – subtract to show there is no remainder</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7" name="Group 6"/>
          <p:cNvGrpSpPr/>
          <p:nvPr/>
        </p:nvGrpSpPr>
        <p:grpSpPr>
          <a:xfrm>
            <a:off x="5932800" y="2617200"/>
            <a:ext cx="2694456" cy="461665"/>
            <a:chOff x="5932800" y="2617200"/>
            <a:chExt cx="2694456" cy="461665"/>
          </a:xfrm>
        </p:grpSpPr>
        <p:sp>
          <p:nvSpPr>
            <p:cNvPr id="8" name="Rectangle 7"/>
            <p:cNvSpPr/>
            <p:nvPr/>
          </p:nvSpPr>
          <p:spPr>
            <a:xfrm>
              <a:off x="5932800" y="2617200"/>
              <a:ext cx="2694456" cy="461665"/>
            </a:xfrm>
            <a:prstGeom prst="rect">
              <a:avLst/>
            </a:prstGeom>
          </p:spPr>
          <p:txBody>
            <a:bodyPr wrap="none">
              <a:spAutoFit/>
            </a:bodyPr>
            <a:lstStyle/>
            <a:p>
              <a:pPr>
                <a:buNone/>
              </a:pPr>
              <a:r>
                <a:rPr lang="en-GB" sz="2400" dirty="0">
                  <a:solidFill>
                    <a:srgbClr val="913304"/>
                  </a:solidFill>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sp>
          <p:nvSpPr>
            <p:cNvPr id="9" name="Rectangle 8"/>
            <p:cNvSpPr/>
            <p:nvPr/>
          </p:nvSpPr>
          <p:spPr bwMode="auto">
            <a:xfrm>
              <a:off x="5964019" y="2654851"/>
              <a:ext cx="716095" cy="385592"/>
            </a:xfrm>
            <a:prstGeom prst="rect">
              <a:avLst/>
            </a:prstGeom>
            <a:solidFill>
              <a:schemeClr val="bg1"/>
            </a:solidFill>
            <a:ln>
              <a:solidFill>
                <a:schemeClr val="bg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a:xfrm>
              <a:off x="5932800" y="2617200"/>
              <a:ext cx="2694456" cy="461665"/>
            </a:xfrm>
            <a:prstGeom prst="rect">
              <a:avLst/>
            </a:prstGeom>
          </p:spPr>
          <p:txBody>
            <a:bodyPr wrap="none">
              <a:spAutoFit/>
            </a:bodyPr>
            <a:lstStyle/>
            <a:p>
              <a:pPr>
                <a:buNone/>
              </a:pPr>
              <a:r>
                <a:rPr lang="en-GB" sz="2400" dirty="0">
                  <a:latin typeface="Myriad Pro" panose="020B0503030403020204" pitchFamily="34" charset="0"/>
                  <a:ea typeface="Times New Roman" panose="02020603050405020304" pitchFamily="18" charset="0"/>
                  <a:cs typeface="Times New Roman" panose="02020603050405020304" pitchFamily="18" charset="0"/>
                </a:rPr>
                <a:t>1 ten </a:t>
              </a:r>
              <a:r>
                <a:rPr lang="en-GB" sz="2400" b="1" dirty="0">
                  <a:latin typeface="Myriad Pro" panose="020B0503030403020204" pitchFamily="34" charset="0"/>
                  <a:ea typeface="Times New Roman" panose="02020603050405020304" pitchFamily="18" charset="0"/>
                  <a:cs typeface="Times New Roman" panose="02020603050405020304" pitchFamily="18" charset="0"/>
                </a:rPr>
                <a:t>×</a:t>
              </a:r>
              <a:r>
                <a:rPr lang="en-GB" sz="2400" dirty="0">
                  <a:latin typeface="Myriad Pro" panose="020B0503030403020204" pitchFamily="34" charset="0"/>
                  <a:ea typeface="Times New Roman" panose="02020603050405020304" pitchFamily="18" charset="0"/>
                  <a:cs typeface="Times New Roman" panose="02020603050405020304" pitchFamily="18" charset="0"/>
                </a:rPr>
                <a:t> 31 = 31 tens</a:t>
              </a:r>
              <a:endParaRPr lang="en-GB" sz="2400" dirty="0">
                <a:latin typeface="Myriad Pro" panose="020B0503030403020204" pitchFamily="34" charset="0"/>
              </a:endParaRPr>
            </a:p>
          </p:txBody>
        </p:sp>
      </p:grpSp>
      <p:grpSp>
        <p:nvGrpSpPr>
          <p:cNvPr id="11" name="Group 10"/>
          <p:cNvGrpSpPr/>
          <p:nvPr/>
        </p:nvGrpSpPr>
        <p:grpSpPr>
          <a:xfrm>
            <a:off x="3585386" y="1784733"/>
            <a:ext cx="1586795" cy="1628640"/>
            <a:chOff x="3585386" y="1784733"/>
            <a:chExt cx="1586795" cy="1628640"/>
          </a:xfrm>
        </p:grpSpPr>
        <p:grpSp>
          <p:nvGrpSpPr>
            <p:cNvPr id="12" name="Group 11"/>
            <p:cNvGrpSpPr/>
            <p:nvPr/>
          </p:nvGrpSpPr>
          <p:grpSpPr>
            <a:xfrm>
              <a:off x="3585386" y="1784733"/>
              <a:ext cx="1499746" cy="867383"/>
              <a:chOff x="3585386" y="1784733"/>
              <a:chExt cx="1499746" cy="867383"/>
            </a:xfrm>
          </p:grpSpPr>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t="812" b="30430"/>
              <a:stretch/>
            </p:blipFill>
            <p:spPr>
              <a:xfrm>
                <a:off x="3585386" y="1792800"/>
                <a:ext cx="1499746" cy="859316"/>
              </a:xfrm>
              <a:prstGeom prst="rect">
                <a:avLst/>
              </a:prstGeom>
            </p:spPr>
          </p:pic>
          <p:sp>
            <p:nvSpPr>
              <p:cNvPr id="16" name="Rectangle 15"/>
              <p:cNvSpPr/>
              <p:nvPr/>
            </p:nvSpPr>
            <p:spPr bwMode="auto">
              <a:xfrm>
                <a:off x="4428781" y="1784733"/>
                <a:ext cx="286439" cy="34152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54238" r="25110" b="79072"/>
              <a:stretch/>
            </p:blipFill>
            <p:spPr>
              <a:xfrm>
                <a:off x="4399965" y="1785600"/>
                <a:ext cx="308472" cy="340655"/>
              </a:xfrm>
              <a:prstGeom prst="rect">
                <a:avLst/>
              </a:prstGeom>
            </p:spPr>
          </p:pic>
        </p:grpSp>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t="71332" b="-421"/>
            <a:stretch/>
          </p:blipFill>
          <p:spPr>
            <a:xfrm>
              <a:off x="3661418" y="2677099"/>
              <a:ext cx="1499746" cy="363555"/>
            </a:xfrm>
            <a:prstGeom prst="rect">
              <a:avLst/>
            </a:prstGeom>
          </p:spPr>
        </p:pic>
        <p:pic>
          <p:nvPicPr>
            <p:cNvPr id="14" name="Picture 13"/>
            <p:cNvPicPr>
              <a:picLocks noChangeAspect="1"/>
            </p:cNvPicPr>
            <p:nvPr/>
          </p:nvPicPr>
          <p:blipFill rotWithShape="1">
            <a:blip r:embed="rId6" cstate="print">
              <a:extLst>
                <a:ext uri="{28A0092B-C50C-407E-A947-70E740481C1C}">
                  <a14:useLocalDpi xmlns:a14="http://schemas.microsoft.com/office/drawing/2010/main" val="0"/>
                </a:ext>
              </a:extLst>
            </a:blip>
            <a:srcRect t="71688"/>
            <a:stretch/>
          </p:blipFill>
          <p:spPr>
            <a:xfrm>
              <a:off x="3672435" y="2952520"/>
              <a:ext cx="1499746" cy="460853"/>
            </a:xfrm>
            <a:prstGeom prst="rect">
              <a:avLst/>
            </a:prstGeom>
          </p:spPr>
        </p:pic>
      </p:grpSp>
      <p:pic>
        <p:nvPicPr>
          <p:cNvPr id="23" name="Picture 22"/>
          <p:cNvPicPr>
            <a:picLocks noChangeAspect="1"/>
          </p:cNvPicPr>
          <p:nvPr/>
        </p:nvPicPr>
        <p:blipFill rotWithShape="1">
          <a:blip r:embed="rId7" cstate="print">
            <a:extLst>
              <a:ext uri="{28A0092B-C50C-407E-A947-70E740481C1C}">
                <a14:useLocalDpi xmlns:a14="http://schemas.microsoft.com/office/drawing/2010/main" val="0"/>
              </a:ext>
            </a:extLst>
          </a:blip>
          <a:srcRect l="72202" t="62206" b="19812"/>
          <a:stretch/>
        </p:blipFill>
        <p:spPr>
          <a:xfrm>
            <a:off x="4754880" y="3027680"/>
            <a:ext cx="415209" cy="360680"/>
          </a:xfrm>
          <a:prstGeom prst="rect">
            <a:avLst/>
          </a:prstGeom>
          <a:solidFill>
            <a:schemeClr val="bg1"/>
          </a:solidFill>
          <a:ln>
            <a:solidFill>
              <a:schemeClr val="bg1"/>
            </a:solidFill>
          </a:ln>
        </p:spPr>
      </p:pic>
      <p:pic>
        <p:nvPicPr>
          <p:cNvPr id="24" name="Picture 23"/>
          <p:cNvPicPr>
            <a:picLocks noChangeAspect="1"/>
          </p:cNvPicPr>
          <p:nvPr/>
        </p:nvPicPr>
        <p:blipFill rotWithShape="1">
          <a:blip r:embed="rId7" cstate="print">
            <a:extLst>
              <a:ext uri="{28A0092B-C50C-407E-A947-70E740481C1C}">
                <a14:useLocalDpi xmlns:a14="http://schemas.microsoft.com/office/drawing/2010/main" val="0"/>
              </a:ext>
            </a:extLst>
          </a:blip>
          <a:srcRect l="19341" t="81533" r="4687" b="-756"/>
          <a:stretch/>
        </p:blipFill>
        <p:spPr>
          <a:xfrm>
            <a:off x="3966072" y="3415229"/>
            <a:ext cx="1134739" cy="385589"/>
          </a:xfrm>
          <a:prstGeom prst="rect">
            <a:avLst/>
          </a:prstGeom>
          <a:solidFill>
            <a:schemeClr val="bg1"/>
          </a:solidFill>
          <a:ln>
            <a:solidFill>
              <a:schemeClr val="bg1"/>
            </a:solidFill>
          </a:ln>
        </p:spPr>
      </p:pic>
      <p:pic>
        <p:nvPicPr>
          <p:cNvPr id="29" name="Picture 28"/>
          <p:cNvPicPr>
            <a:picLocks noChangeAspect="1"/>
          </p:cNvPicPr>
          <p:nvPr/>
        </p:nvPicPr>
        <p:blipFill rotWithShape="1">
          <a:blip r:embed="rId7" cstate="print">
            <a:extLst>
              <a:ext uri="{28A0092B-C50C-407E-A947-70E740481C1C}">
                <a14:useLocalDpi xmlns:a14="http://schemas.microsoft.com/office/drawing/2010/main" val="0"/>
              </a:ext>
            </a:extLst>
          </a:blip>
          <a:srcRect l="72202" t="62206" b="19812"/>
          <a:stretch/>
        </p:blipFill>
        <p:spPr>
          <a:xfrm>
            <a:off x="4751459" y="1762080"/>
            <a:ext cx="415209" cy="360680"/>
          </a:xfrm>
          <a:prstGeom prst="rect">
            <a:avLst/>
          </a:prstGeom>
          <a:solidFill>
            <a:schemeClr val="bg1"/>
          </a:solidFill>
          <a:ln>
            <a:solidFill>
              <a:schemeClr val="bg1"/>
            </a:solidFill>
          </a:ln>
        </p:spPr>
      </p:pic>
      <p:pic>
        <p:nvPicPr>
          <p:cNvPr id="28" name="Picture 27"/>
          <p:cNvPicPr>
            <a:picLocks noChangeAspect="1"/>
          </p:cNvPicPr>
          <p:nvPr/>
        </p:nvPicPr>
        <p:blipFill rotWithShape="1">
          <a:blip r:embed="rId7" cstate="print">
            <a:extLst>
              <a:ext uri="{28A0092B-C50C-407E-A947-70E740481C1C}">
                <a14:useLocalDpi xmlns:a14="http://schemas.microsoft.com/office/drawing/2010/main" val="0"/>
              </a:ext>
            </a:extLst>
          </a:blip>
          <a:srcRect l="81422" t="338" r="139" b="83186"/>
          <a:stretch/>
        </p:blipFill>
        <p:spPr>
          <a:xfrm>
            <a:off x="4803355" y="1784733"/>
            <a:ext cx="275422" cy="330506"/>
          </a:xfrm>
          <a:prstGeom prst="rect">
            <a:avLst/>
          </a:prstGeom>
          <a:solidFill>
            <a:schemeClr val="bg1"/>
          </a:solidFill>
          <a:ln>
            <a:solidFill>
              <a:schemeClr val="bg1"/>
            </a:solidFill>
          </a:ln>
        </p:spPr>
      </p:pic>
      <p:grpSp>
        <p:nvGrpSpPr>
          <p:cNvPr id="32" name="Group 31"/>
          <p:cNvGrpSpPr/>
          <p:nvPr/>
        </p:nvGrpSpPr>
        <p:grpSpPr>
          <a:xfrm>
            <a:off x="5932800" y="3340800"/>
            <a:ext cx="1023037" cy="461665"/>
            <a:chOff x="5932800" y="3340800"/>
            <a:chExt cx="1023037" cy="461665"/>
          </a:xfrm>
        </p:grpSpPr>
        <p:sp>
          <p:nvSpPr>
            <p:cNvPr id="31" name="Rectangle 30"/>
            <p:cNvSpPr/>
            <p:nvPr/>
          </p:nvSpPr>
          <p:spPr bwMode="auto">
            <a:xfrm>
              <a:off x="5982159" y="3360145"/>
              <a:ext cx="903383" cy="418641"/>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0" name="Rectangle 29"/>
            <p:cNvSpPr/>
            <p:nvPr/>
          </p:nvSpPr>
          <p:spPr>
            <a:xfrm>
              <a:off x="5932800" y="3340800"/>
              <a:ext cx="1023037" cy="461665"/>
            </a:xfrm>
            <a:prstGeom prst="rect">
              <a:avLst/>
            </a:prstGeom>
            <a:noFill/>
          </p:spPr>
          <p:txBody>
            <a:bodyPr wrap="none">
              <a:spAutoFit/>
            </a:bodyPr>
            <a:lstStyle/>
            <a:p>
              <a:pPr>
                <a:spcBef>
                  <a:spcPts val="400"/>
                </a:spcBef>
                <a:spcAft>
                  <a:spcPts val="400"/>
                </a:spcAft>
                <a:buNone/>
              </a:pPr>
              <a:r>
                <a:rPr lang="nl-NL" sz="2400" dirty="0">
                  <a:solidFill>
                    <a:schemeClr val="accent4"/>
                  </a:solidFill>
                  <a:latin typeface="Myriad Pro" panose="020B0503030403020204" pitchFamily="34" charset="0"/>
                  <a:ea typeface="Calibri" panose="020F0502020204030204" pitchFamily="34" charset="0"/>
                  <a:cs typeface="Times New Roman" panose="02020603050405020304" pitchFamily="18" charset="0"/>
                </a:rPr>
                <a:t>4 ones</a:t>
              </a:r>
              <a:endParaRPr lang="en-GB" sz="2400" dirty="0">
                <a:effectLst/>
                <a:latin typeface="Myriad Pro" panose="020B0503030403020204" pitchFamily="34" charset="0"/>
                <a:ea typeface="Calibri" panose="020F0502020204030204" pitchFamily="34" charset="0"/>
                <a:cs typeface="Times New Roman" panose="02020603050405020304" pitchFamily="18" charset="0"/>
              </a:endParaRPr>
            </a:p>
          </p:txBody>
        </p:sp>
      </p:grpSp>
      <p:pic>
        <p:nvPicPr>
          <p:cNvPr id="34" name="Picture 33"/>
          <p:cNvPicPr>
            <a:picLocks noChangeAspect="1"/>
          </p:cNvPicPr>
          <p:nvPr/>
        </p:nvPicPr>
        <p:blipFill rotWithShape="1">
          <a:blip r:embed="rId8" cstate="print">
            <a:extLst>
              <a:ext uri="{28A0092B-C50C-407E-A947-70E740481C1C}">
                <a14:useLocalDpi xmlns:a14="http://schemas.microsoft.com/office/drawing/2010/main" val="0"/>
              </a:ext>
            </a:extLst>
          </a:blip>
          <a:srcRect t="80999"/>
          <a:stretch/>
        </p:blipFill>
        <p:spPr>
          <a:xfrm>
            <a:off x="3670439" y="3712633"/>
            <a:ext cx="1499746" cy="454088"/>
          </a:xfrm>
          <a:prstGeom prst="rect">
            <a:avLst/>
          </a:prstGeom>
        </p:spPr>
      </p:pic>
      <p:pic>
        <p:nvPicPr>
          <p:cNvPr id="26" name="Picture 25"/>
          <p:cNvPicPr>
            <a:picLocks noChangeAspect="1"/>
          </p:cNvPicPr>
          <p:nvPr/>
        </p:nvPicPr>
        <p:blipFill rotWithShape="1">
          <a:blip r:embed="rId4" cstate="print">
            <a:extLst>
              <a:ext uri="{28A0092B-C50C-407E-A947-70E740481C1C}">
                <a14:useLocalDpi xmlns:a14="http://schemas.microsoft.com/office/drawing/2010/main" val="0"/>
              </a:ext>
            </a:extLst>
          </a:blip>
          <a:srcRect l="25751" t="34929" r="24745" b="27682"/>
          <a:stretch/>
        </p:blipFill>
        <p:spPr>
          <a:xfrm>
            <a:off x="3992137" y="2219094"/>
            <a:ext cx="742423" cy="467290"/>
          </a:xfrm>
          <a:prstGeom prst="rect">
            <a:avLst/>
          </a:prstGeom>
          <a:solidFill>
            <a:schemeClr val="bg1"/>
          </a:solidFill>
          <a:ln>
            <a:noFill/>
          </a:ln>
        </p:spPr>
      </p:pic>
    </p:spTree>
    <p:extLst>
      <p:ext uri="{BB962C8B-B14F-4D97-AF65-F5344CB8AC3E}">
        <p14:creationId xmlns:p14="http://schemas.microsoft.com/office/powerpoint/2010/main" val="39547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8"/>
                                        </p:tgtEl>
                                      </p:cBhvr>
                                    </p:animEffect>
                                    <p:set>
                                      <p:cBhvr>
                                        <p:cTn id="10" dur="1" fill="hold">
                                          <p:stCondLst>
                                            <p:cond delay="499"/>
                                          </p:stCondLst>
                                        </p:cTn>
                                        <p:tgtEl>
                                          <p:spTgt spid="28"/>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2:5</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00" y="720918"/>
            <a:ext cx="8955800" cy="5724640"/>
          </a:xfrm>
          <a:prstGeom prst="rect">
            <a:avLst/>
          </a:prstGeom>
        </p:spPr>
      </p:pic>
    </p:spTree>
    <p:extLst>
      <p:ext uri="{BB962C8B-B14F-4D97-AF65-F5344CB8AC3E}">
        <p14:creationId xmlns:p14="http://schemas.microsoft.com/office/powerpoint/2010/main" val="180975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024" y="1856095"/>
            <a:ext cx="2017951" cy="3145809"/>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2:8</a:t>
            </a:r>
          </a:p>
        </p:txBody>
      </p:sp>
      <p:grpSp>
        <p:nvGrpSpPr>
          <p:cNvPr id="9" name="Group 8"/>
          <p:cNvGrpSpPr/>
          <p:nvPr/>
        </p:nvGrpSpPr>
        <p:grpSpPr>
          <a:xfrm>
            <a:off x="4448977" y="3095740"/>
            <a:ext cx="684884" cy="1101687"/>
            <a:chOff x="4448977" y="3095740"/>
            <a:chExt cx="684884" cy="1101687"/>
          </a:xfrm>
          <a:solidFill>
            <a:schemeClr val="bg1"/>
          </a:solidFill>
        </p:grpSpPr>
        <p:sp>
          <p:nvSpPr>
            <p:cNvPr id="4" name="Rectangle 3"/>
            <p:cNvSpPr/>
            <p:nvPr/>
          </p:nvSpPr>
          <p:spPr bwMode="auto">
            <a:xfrm>
              <a:off x="4814371" y="3095740"/>
              <a:ext cx="319490" cy="352540"/>
            </a:xfrm>
            <a:prstGeom prst="rect">
              <a:avLst/>
            </a:prstGeom>
            <a:grp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Rectangle 4"/>
            <p:cNvSpPr/>
            <p:nvPr/>
          </p:nvSpPr>
          <p:spPr bwMode="auto">
            <a:xfrm>
              <a:off x="4448977" y="3490511"/>
              <a:ext cx="673865" cy="706916"/>
            </a:xfrm>
            <a:prstGeom prst="rect">
              <a:avLst/>
            </a:prstGeom>
            <a:grp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grpSp>
        <p:nvGrpSpPr>
          <p:cNvPr id="10" name="Group 9"/>
          <p:cNvGrpSpPr/>
          <p:nvPr/>
        </p:nvGrpSpPr>
        <p:grpSpPr>
          <a:xfrm>
            <a:off x="4447142" y="3843051"/>
            <a:ext cx="1017223" cy="1114539"/>
            <a:chOff x="4447142" y="3843051"/>
            <a:chExt cx="1017223" cy="1114539"/>
          </a:xfrm>
          <a:solidFill>
            <a:schemeClr val="bg1"/>
          </a:solidFill>
        </p:grpSpPr>
        <p:sp>
          <p:nvSpPr>
            <p:cNvPr id="6" name="Rectangle 5"/>
            <p:cNvSpPr/>
            <p:nvPr/>
          </p:nvSpPr>
          <p:spPr bwMode="auto">
            <a:xfrm>
              <a:off x="5143041" y="3843051"/>
              <a:ext cx="319490" cy="352540"/>
            </a:xfrm>
            <a:prstGeom prst="rect">
              <a:avLst/>
            </a:prstGeom>
            <a:grp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p:cNvSpPr/>
            <p:nvPr/>
          </p:nvSpPr>
          <p:spPr bwMode="auto">
            <a:xfrm>
              <a:off x="4447142" y="4237822"/>
              <a:ext cx="1017223" cy="719768"/>
            </a:xfrm>
            <a:prstGeom prst="rect">
              <a:avLst/>
            </a:prstGeom>
            <a:grp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8" name="Rectangle 7"/>
          <p:cNvSpPr/>
          <p:nvPr/>
        </p:nvSpPr>
        <p:spPr bwMode="auto">
          <a:xfrm>
            <a:off x="3940365" y="2739528"/>
            <a:ext cx="673865" cy="70691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 name="Rectangle 2"/>
          <p:cNvSpPr/>
          <p:nvPr/>
        </p:nvSpPr>
        <p:spPr bwMode="auto">
          <a:xfrm>
            <a:off x="4395730" y="1795749"/>
            <a:ext cx="319490" cy="39660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Rectangle 11"/>
          <p:cNvSpPr/>
          <p:nvPr/>
        </p:nvSpPr>
        <p:spPr bwMode="auto">
          <a:xfrm>
            <a:off x="4889653" y="1804930"/>
            <a:ext cx="319490" cy="39660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12"/>
          <p:cNvSpPr/>
          <p:nvPr/>
        </p:nvSpPr>
        <p:spPr bwMode="auto">
          <a:xfrm>
            <a:off x="5306458" y="1803094"/>
            <a:ext cx="319490" cy="39660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37587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
                                        </p:tgtEl>
                                      </p:cBhvr>
                                    </p:animEffect>
                                    <p:set>
                                      <p:cBhvr>
                                        <p:cTn id="10" dur="1" fill="hold">
                                          <p:stCondLst>
                                            <p:cond delay="499"/>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074" y="1857600"/>
            <a:ext cx="2895851" cy="1121761"/>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2:8</a:t>
            </a:r>
          </a:p>
        </p:txBody>
      </p:sp>
      <p:sp>
        <p:nvSpPr>
          <p:cNvPr id="7" name="Rectangle 6"/>
          <p:cNvSpPr/>
          <p:nvPr/>
        </p:nvSpPr>
        <p:spPr bwMode="auto">
          <a:xfrm>
            <a:off x="5760658" y="1952323"/>
            <a:ext cx="281423" cy="34052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nvGrpSpPr>
          <p:cNvPr id="10" name="Group 9"/>
          <p:cNvGrpSpPr/>
          <p:nvPr/>
        </p:nvGrpSpPr>
        <p:grpSpPr>
          <a:xfrm>
            <a:off x="4420272" y="1952323"/>
            <a:ext cx="711278" cy="644827"/>
            <a:chOff x="4420272" y="1952323"/>
            <a:chExt cx="711278" cy="644827"/>
          </a:xfrm>
          <a:solidFill>
            <a:schemeClr val="bg1"/>
          </a:solidFill>
        </p:grpSpPr>
        <p:sp>
          <p:nvSpPr>
            <p:cNvPr id="5" name="Rectangle 4"/>
            <p:cNvSpPr/>
            <p:nvPr/>
          </p:nvSpPr>
          <p:spPr bwMode="auto">
            <a:xfrm>
              <a:off x="4420272" y="1952323"/>
              <a:ext cx="281423" cy="34052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4976736" y="2409825"/>
              <a:ext cx="154814" cy="187325"/>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grpSp>
        <p:nvGrpSpPr>
          <p:cNvPr id="11" name="Group 10"/>
          <p:cNvGrpSpPr/>
          <p:nvPr/>
        </p:nvGrpSpPr>
        <p:grpSpPr>
          <a:xfrm>
            <a:off x="5123515" y="1952323"/>
            <a:ext cx="699435" cy="648002"/>
            <a:chOff x="5123515" y="1952323"/>
            <a:chExt cx="699435" cy="648002"/>
          </a:xfrm>
          <a:solidFill>
            <a:schemeClr val="bg1"/>
          </a:solidFill>
        </p:grpSpPr>
        <p:sp>
          <p:nvSpPr>
            <p:cNvPr id="6" name="Rectangle 5"/>
            <p:cNvSpPr/>
            <p:nvPr/>
          </p:nvSpPr>
          <p:spPr bwMode="auto">
            <a:xfrm>
              <a:off x="5123515" y="1952323"/>
              <a:ext cx="281423" cy="34052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p:cNvSpPr/>
            <p:nvPr/>
          </p:nvSpPr>
          <p:spPr bwMode="auto">
            <a:xfrm>
              <a:off x="5605386" y="2413000"/>
              <a:ext cx="217564" cy="187325"/>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240737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2:9</a:t>
            </a:r>
          </a:p>
        </p:txBody>
      </p:sp>
      <p:sp>
        <p:nvSpPr>
          <p:cNvPr id="3" name="Rectangle 2"/>
          <p:cNvSpPr/>
          <p:nvPr/>
        </p:nvSpPr>
        <p:spPr>
          <a:xfrm>
            <a:off x="3171617" y="831814"/>
            <a:ext cx="2800767" cy="461665"/>
          </a:xfrm>
          <a:prstGeom prst="rect">
            <a:avLst/>
          </a:prstGeom>
        </p:spPr>
        <p:txBody>
          <a:bodyPr wrap="none">
            <a:spAutoFit/>
          </a:bodyPr>
          <a:lstStyle/>
          <a:p>
            <a:pPr>
              <a:buNone/>
            </a:pPr>
            <a:r>
              <a:rPr lang="en-GB" sz="2400" dirty="0">
                <a:latin typeface="Myriad Pro Semibold"/>
              </a:rPr>
              <a:t>Spot the mistakes.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698" y="2197501"/>
            <a:ext cx="8248603" cy="2462997"/>
          </a:xfrm>
          <a:prstGeom prst="rect">
            <a:avLst/>
          </a:prstGeom>
        </p:spPr>
      </p:pic>
    </p:spTree>
    <p:extLst>
      <p:ext uri="{BB962C8B-B14F-4D97-AF65-F5344CB8AC3E}">
        <p14:creationId xmlns:p14="http://schemas.microsoft.com/office/powerpoint/2010/main" val="3923198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3:2</a:t>
            </a:r>
          </a:p>
        </p:txBody>
      </p:sp>
      <p:sp>
        <p:nvSpPr>
          <p:cNvPr id="4" name="Rectangle 3"/>
          <p:cNvSpPr/>
          <p:nvPr/>
        </p:nvSpPr>
        <p:spPr>
          <a:xfrm>
            <a:off x="3881747" y="842831"/>
            <a:ext cx="1380506" cy="461665"/>
          </a:xfrm>
          <a:prstGeom prst="rect">
            <a:avLst/>
          </a:prstGeom>
        </p:spPr>
        <p:txBody>
          <a:bodyPr wrap="none">
            <a:spAutoFit/>
          </a:bodyPr>
          <a:lstStyle/>
          <a:p>
            <a:pPr>
              <a:buNone/>
            </a:pPr>
            <a:r>
              <a:rPr lang="en-GB" sz="2400" dirty="0">
                <a:latin typeface="Myriad Pro Semibold"/>
                <a:ea typeface="Times New Roman" panose="02020603050405020304" pitchFamily="18" charset="0"/>
                <a:cs typeface="Times New Roman" panose="02020603050405020304" pitchFamily="18" charset="0"/>
              </a:rPr>
              <a:t>730 </a:t>
            </a:r>
            <a:r>
              <a:rPr lang="en-GB" sz="2400" dirty="0">
                <a:latin typeface="Myriad Pro Semibold"/>
                <a:ea typeface="Times New Roman" panose="02020603050405020304" pitchFamily="18" charset="0"/>
              </a:rPr>
              <a:t>÷</a:t>
            </a:r>
            <a:r>
              <a:rPr lang="en-GB" sz="2400" dirty="0">
                <a:latin typeface="Myriad Pro Semibold"/>
                <a:ea typeface="Times New Roman" panose="02020603050405020304" pitchFamily="18" charset="0"/>
                <a:cs typeface="Times New Roman" panose="02020603050405020304" pitchFamily="18" charset="0"/>
              </a:rPr>
              <a:t> 25</a:t>
            </a:r>
            <a:endParaRPr lang="en-GB" sz="2400" dirty="0">
              <a:latin typeface="Myriad Pro Semibold"/>
            </a:endParaRPr>
          </a:p>
        </p:txBody>
      </p:sp>
      <p:sp>
        <p:nvSpPr>
          <p:cNvPr id="5" name="Rectangle 4"/>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calculate the whole-number quotient</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0349" y="2703436"/>
            <a:ext cx="2103302" cy="3279932"/>
          </a:xfrm>
          <a:prstGeom prst="rect">
            <a:avLst/>
          </a:prstGeom>
        </p:spPr>
      </p:pic>
      <p:grpSp>
        <p:nvGrpSpPr>
          <p:cNvPr id="15" name="Group 14"/>
          <p:cNvGrpSpPr/>
          <p:nvPr/>
        </p:nvGrpSpPr>
        <p:grpSpPr>
          <a:xfrm>
            <a:off x="4748270" y="2644054"/>
            <a:ext cx="925417" cy="3283026"/>
            <a:chOff x="4748270" y="2104222"/>
            <a:chExt cx="925417" cy="3283026"/>
          </a:xfrm>
        </p:grpSpPr>
        <p:sp>
          <p:nvSpPr>
            <p:cNvPr id="10" name="Rectangle 9"/>
            <p:cNvSpPr/>
            <p:nvPr/>
          </p:nvSpPr>
          <p:spPr bwMode="auto">
            <a:xfrm>
              <a:off x="5133861" y="2104222"/>
              <a:ext cx="539826" cy="41864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Rectangle 11"/>
            <p:cNvSpPr/>
            <p:nvPr/>
          </p:nvSpPr>
          <p:spPr bwMode="auto">
            <a:xfrm>
              <a:off x="5133861" y="2631195"/>
              <a:ext cx="539826" cy="41864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12"/>
            <p:cNvSpPr/>
            <p:nvPr/>
          </p:nvSpPr>
          <p:spPr bwMode="auto">
            <a:xfrm>
              <a:off x="5133861" y="4138670"/>
              <a:ext cx="539826" cy="41864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Rectangle 13"/>
            <p:cNvSpPr/>
            <p:nvPr/>
          </p:nvSpPr>
          <p:spPr bwMode="auto">
            <a:xfrm>
              <a:off x="4748270" y="4599542"/>
              <a:ext cx="925417" cy="787706"/>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303975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0349" y="2703436"/>
            <a:ext cx="2103302" cy="3279932"/>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3:2</a:t>
            </a:r>
          </a:p>
        </p:txBody>
      </p:sp>
      <p:sp>
        <p:nvSpPr>
          <p:cNvPr id="3" name="Rectangle 2"/>
          <p:cNvSpPr/>
          <p:nvPr/>
        </p:nvSpPr>
        <p:spPr>
          <a:xfrm>
            <a:off x="3881747" y="842831"/>
            <a:ext cx="1380506" cy="461665"/>
          </a:xfrm>
          <a:prstGeom prst="rect">
            <a:avLst/>
          </a:prstGeom>
        </p:spPr>
        <p:txBody>
          <a:bodyPr wrap="none">
            <a:spAutoFit/>
          </a:bodyPr>
          <a:lstStyle/>
          <a:p>
            <a:pPr>
              <a:buNone/>
            </a:pPr>
            <a:r>
              <a:rPr lang="en-GB" sz="2400" dirty="0">
                <a:latin typeface="Myriad Pro Semibold"/>
                <a:ea typeface="Times New Roman" panose="02020603050405020304" pitchFamily="18" charset="0"/>
                <a:cs typeface="Times New Roman" panose="02020603050405020304" pitchFamily="18" charset="0"/>
              </a:rPr>
              <a:t>730 </a:t>
            </a:r>
            <a:r>
              <a:rPr lang="en-GB" sz="2400" dirty="0">
                <a:latin typeface="Myriad Pro Semibold"/>
                <a:ea typeface="Times New Roman" panose="02020603050405020304" pitchFamily="18" charset="0"/>
              </a:rPr>
              <a:t>÷</a:t>
            </a:r>
            <a:r>
              <a:rPr lang="en-GB" sz="2400" dirty="0">
                <a:latin typeface="Myriad Pro Semibold"/>
                <a:ea typeface="Times New Roman" panose="02020603050405020304" pitchFamily="18" charset="0"/>
                <a:cs typeface="Times New Roman" panose="02020603050405020304" pitchFamily="18" charset="0"/>
              </a:rPr>
              <a:t> 25</a:t>
            </a:r>
            <a:endParaRPr lang="en-GB" sz="2400" dirty="0">
              <a:latin typeface="Myriad Pro Semibold"/>
            </a:endParaRPr>
          </a:p>
        </p:txBody>
      </p:sp>
      <p:sp>
        <p:nvSpPr>
          <p:cNvPr id="4" name="Rectangle 3"/>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calculate the whole-number quotient</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9" name="Rectangle 8"/>
          <p:cNvSpPr/>
          <p:nvPr/>
        </p:nvSpPr>
        <p:spPr bwMode="auto">
          <a:xfrm>
            <a:off x="5133861" y="4678502"/>
            <a:ext cx="539826" cy="4186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bwMode="auto">
          <a:xfrm>
            <a:off x="4748270" y="5139374"/>
            <a:ext cx="925417" cy="78770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p:cNvSpPr/>
          <p:nvPr/>
        </p:nvSpPr>
        <p:spPr>
          <a:xfrm>
            <a:off x="104400" y="1634400"/>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introduce the decimal point</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14" name="Rectangle 13"/>
          <p:cNvSpPr/>
          <p:nvPr/>
        </p:nvSpPr>
        <p:spPr bwMode="auto">
          <a:xfrm>
            <a:off x="5353568" y="2642216"/>
            <a:ext cx="228940" cy="4186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nvGrpSpPr>
          <p:cNvPr id="17" name="Group 16"/>
          <p:cNvGrpSpPr/>
          <p:nvPr/>
        </p:nvGrpSpPr>
        <p:grpSpPr>
          <a:xfrm>
            <a:off x="5150681" y="2644054"/>
            <a:ext cx="173841" cy="934598"/>
            <a:chOff x="5150681" y="2644054"/>
            <a:chExt cx="173841" cy="934598"/>
          </a:xfrm>
          <a:solidFill>
            <a:schemeClr val="bg1"/>
          </a:solidFill>
        </p:grpSpPr>
        <p:sp>
          <p:nvSpPr>
            <p:cNvPr id="7" name="Rectangle 6"/>
            <p:cNvSpPr/>
            <p:nvPr/>
          </p:nvSpPr>
          <p:spPr bwMode="auto">
            <a:xfrm>
              <a:off x="5152517" y="2644054"/>
              <a:ext cx="172005" cy="418641"/>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Rectangle 14"/>
            <p:cNvSpPr/>
            <p:nvPr/>
          </p:nvSpPr>
          <p:spPr bwMode="auto">
            <a:xfrm>
              <a:off x="5150681" y="3160011"/>
              <a:ext cx="172005" cy="418641"/>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16" name="Rectangle 15"/>
          <p:cNvSpPr/>
          <p:nvPr/>
        </p:nvSpPr>
        <p:spPr bwMode="auto">
          <a:xfrm>
            <a:off x="5351732" y="3158173"/>
            <a:ext cx="228940" cy="4186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25190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17"/>
                                        </p:tgtEl>
                                      </p:cBhvr>
                                    </p:animEffect>
                                    <p:set>
                                      <p:cBhvr>
                                        <p:cTn id="16" dur="1" fill="hold">
                                          <p:stCondLst>
                                            <p:cond delay="499"/>
                                          </p:stCondLst>
                                        </p:cTn>
                                        <p:tgtEl>
                                          <p:spTgt spid="1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16"/>
                                        </p:tgtEl>
                                      </p:cBhvr>
                                    </p:animEffect>
                                    <p:set>
                                      <p:cBhvr>
                                        <p:cTn id="21"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3:2</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0349" y="2703436"/>
            <a:ext cx="2103302" cy="3279932"/>
          </a:xfrm>
          <a:prstGeom prst="rect">
            <a:avLst/>
          </a:prstGeom>
          <a:solidFill>
            <a:schemeClr val="bg1"/>
          </a:solidFill>
          <a:ln>
            <a:noFill/>
          </a:ln>
        </p:spPr>
      </p:pic>
      <p:sp>
        <p:nvSpPr>
          <p:cNvPr id="4" name="Rectangle 3"/>
          <p:cNvSpPr/>
          <p:nvPr/>
        </p:nvSpPr>
        <p:spPr>
          <a:xfrm>
            <a:off x="3881747" y="842831"/>
            <a:ext cx="1380506" cy="461665"/>
          </a:xfrm>
          <a:prstGeom prst="rect">
            <a:avLst/>
          </a:prstGeom>
        </p:spPr>
        <p:txBody>
          <a:bodyPr wrap="none">
            <a:spAutoFit/>
          </a:bodyPr>
          <a:lstStyle/>
          <a:p>
            <a:pPr>
              <a:buNone/>
            </a:pPr>
            <a:r>
              <a:rPr lang="en-GB" sz="2400" dirty="0">
                <a:latin typeface="Myriad Pro Semibold"/>
                <a:ea typeface="Times New Roman" panose="02020603050405020304" pitchFamily="18" charset="0"/>
                <a:cs typeface="Times New Roman" panose="02020603050405020304" pitchFamily="18" charset="0"/>
              </a:rPr>
              <a:t>730 </a:t>
            </a:r>
            <a:r>
              <a:rPr lang="en-GB" sz="2400" dirty="0">
                <a:latin typeface="Myriad Pro Semibold"/>
                <a:ea typeface="Times New Roman" panose="02020603050405020304" pitchFamily="18" charset="0"/>
              </a:rPr>
              <a:t>÷</a:t>
            </a:r>
            <a:r>
              <a:rPr lang="en-GB" sz="2400" dirty="0">
                <a:latin typeface="Myriad Pro Semibold"/>
                <a:ea typeface="Times New Roman" panose="02020603050405020304" pitchFamily="18" charset="0"/>
                <a:cs typeface="Times New Roman" panose="02020603050405020304" pitchFamily="18" charset="0"/>
              </a:rPr>
              <a:t> 25</a:t>
            </a:r>
            <a:endParaRPr lang="en-GB" sz="2400" dirty="0">
              <a:latin typeface="Myriad Pro Semibold"/>
            </a:endParaRPr>
          </a:p>
        </p:txBody>
      </p:sp>
      <p:sp>
        <p:nvSpPr>
          <p:cNvPr id="5" name="Rectangle 4"/>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3 – continue</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6" name="Rectangle 5"/>
          <p:cNvSpPr/>
          <p:nvPr/>
        </p:nvSpPr>
        <p:spPr bwMode="auto">
          <a:xfrm>
            <a:off x="5133861" y="4678502"/>
            <a:ext cx="539826" cy="4186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p:cNvSpPr/>
          <p:nvPr/>
        </p:nvSpPr>
        <p:spPr bwMode="auto">
          <a:xfrm>
            <a:off x="4748270" y="5139374"/>
            <a:ext cx="925417" cy="78770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a:xfrm>
            <a:off x="104400" y="1634400"/>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introduce the decimal point</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9" name="Rectangle 8"/>
          <p:cNvSpPr/>
          <p:nvPr/>
        </p:nvSpPr>
        <p:spPr bwMode="auto">
          <a:xfrm>
            <a:off x="5353568" y="2642216"/>
            <a:ext cx="228940" cy="4186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03991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3:2</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0349" y="2703436"/>
            <a:ext cx="2103302" cy="3279932"/>
          </a:xfrm>
          <a:prstGeom prst="rect">
            <a:avLst/>
          </a:prstGeom>
          <a:solidFill>
            <a:schemeClr val="bg1"/>
          </a:solidFill>
          <a:ln>
            <a:noFill/>
          </a:ln>
        </p:spPr>
      </p:pic>
      <p:sp>
        <p:nvSpPr>
          <p:cNvPr id="4" name="Rectangle 3"/>
          <p:cNvSpPr/>
          <p:nvPr/>
        </p:nvSpPr>
        <p:spPr>
          <a:xfrm>
            <a:off x="3881747" y="842831"/>
            <a:ext cx="1380506" cy="461665"/>
          </a:xfrm>
          <a:prstGeom prst="rect">
            <a:avLst/>
          </a:prstGeom>
        </p:spPr>
        <p:txBody>
          <a:bodyPr wrap="none">
            <a:spAutoFit/>
          </a:bodyPr>
          <a:lstStyle/>
          <a:p>
            <a:pPr>
              <a:buNone/>
            </a:pPr>
            <a:r>
              <a:rPr lang="en-GB" sz="2400" dirty="0">
                <a:latin typeface="Myriad Pro Semibold"/>
                <a:ea typeface="Times New Roman" panose="02020603050405020304" pitchFamily="18" charset="0"/>
                <a:cs typeface="Times New Roman" panose="02020603050405020304" pitchFamily="18" charset="0"/>
              </a:rPr>
              <a:t>730 </a:t>
            </a:r>
            <a:r>
              <a:rPr lang="en-GB" sz="2400" dirty="0">
                <a:latin typeface="Myriad Pro Semibold"/>
                <a:ea typeface="Times New Roman" panose="02020603050405020304" pitchFamily="18" charset="0"/>
              </a:rPr>
              <a:t>÷</a:t>
            </a:r>
            <a:r>
              <a:rPr lang="en-GB" sz="2400" dirty="0">
                <a:latin typeface="Myriad Pro Semibold"/>
                <a:ea typeface="Times New Roman" panose="02020603050405020304" pitchFamily="18" charset="0"/>
                <a:cs typeface="Times New Roman" panose="02020603050405020304" pitchFamily="18" charset="0"/>
              </a:rPr>
              <a:t> 25</a:t>
            </a:r>
            <a:endParaRPr lang="en-GB" sz="2400" dirty="0">
              <a:latin typeface="Myriad Pro Semibold"/>
            </a:endParaRPr>
          </a:p>
        </p:txBody>
      </p:sp>
      <p:sp>
        <p:nvSpPr>
          <p:cNvPr id="5" name="Rectangle 4"/>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3 – continue</a:t>
            </a:r>
            <a:endParaRPr lang="en-GB" sz="2400" dirty="0">
              <a:effectLst/>
              <a:latin typeface="Myriad Pro Semibold"/>
              <a:ea typeface="Calibri" panose="020F0502020204030204" pitchFamily="34" charset="0"/>
              <a:cs typeface="Times New Roman" panose="02020603050405020304" pitchFamily="18" charset="0"/>
            </a:endParaRPr>
          </a:p>
        </p:txBody>
      </p:sp>
      <p:sp>
        <p:nvSpPr>
          <p:cNvPr id="8" name="Rectangle 7"/>
          <p:cNvSpPr/>
          <p:nvPr/>
        </p:nvSpPr>
        <p:spPr>
          <a:xfrm>
            <a:off x="104400" y="1634400"/>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4 – complete the calculation</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11" name="Group 10"/>
          <p:cNvGrpSpPr/>
          <p:nvPr/>
        </p:nvGrpSpPr>
        <p:grpSpPr>
          <a:xfrm>
            <a:off x="4748270" y="2642216"/>
            <a:ext cx="925417" cy="2800117"/>
            <a:chOff x="4748270" y="2642216"/>
            <a:chExt cx="925417" cy="2800117"/>
          </a:xfrm>
          <a:solidFill>
            <a:schemeClr val="bg1"/>
          </a:solidFill>
        </p:grpSpPr>
        <p:sp>
          <p:nvSpPr>
            <p:cNvPr id="7" name="Rectangle 6"/>
            <p:cNvSpPr/>
            <p:nvPr/>
          </p:nvSpPr>
          <p:spPr bwMode="auto">
            <a:xfrm>
              <a:off x="4748270" y="5139374"/>
              <a:ext cx="925417" cy="302959"/>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p:cNvSpPr/>
            <p:nvPr/>
          </p:nvSpPr>
          <p:spPr bwMode="auto">
            <a:xfrm>
              <a:off x="5353568" y="2642216"/>
              <a:ext cx="228940" cy="418641"/>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10" name="Rectangle 9"/>
          <p:cNvSpPr/>
          <p:nvPr/>
        </p:nvSpPr>
        <p:spPr bwMode="auto">
          <a:xfrm>
            <a:off x="4746434" y="5479061"/>
            <a:ext cx="925417" cy="43699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75271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11"/>
                                        </p:tgtEl>
                                      </p:cBhvr>
                                    </p:animEffect>
                                    <p:set>
                                      <p:cBhvr>
                                        <p:cTn id="16" dur="1" fill="hold">
                                          <p:stCondLst>
                                            <p:cond delay="499"/>
                                          </p:stCondLst>
                                        </p:cTn>
                                        <p:tgtEl>
                                          <p:spTgt spid="1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10"/>
                                        </p:tgtEl>
                                      </p:cBhvr>
                                    </p:animEffect>
                                    <p:set>
                                      <p:cBhvr>
                                        <p:cTn id="21"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3:2</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0874" y="2703600"/>
            <a:ext cx="2542252" cy="1030313"/>
          </a:xfrm>
          <a:prstGeom prst="rect">
            <a:avLst/>
          </a:prstGeom>
        </p:spPr>
      </p:pic>
      <p:sp>
        <p:nvSpPr>
          <p:cNvPr id="4" name="Rectangle 3"/>
          <p:cNvSpPr/>
          <p:nvPr/>
        </p:nvSpPr>
        <p:spPr bwMode="auto">
          <a:xfrm>
            <a:off x="5232567" y="3150824"/>
            <a:ext cx="649995" cy="407624"/>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Rectangle 4"/>
          <p:cNvSpPr/>
          <p:nvPr/>
        </p:nvSpPr>
        <p:spPr bwMode="auto">
          <a:xfrm>
            <a:off x="5232567" y="2642212"/>
            <a:ext cx="250601" cy="407624"/>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p:cNvSpPr/>
          <p:nvPr/>
        </p:nvSpPr>
        <p:spPr bwMode="auto">
          <a:xfrm>
            <a:off x="5561237" y="2640376"/>
            <a:ext cx="250601" cy="407624"/>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p:cNvSpPr/>
          <p:nvPr/>
        </p:nvSpPr>
        <p:spPr>
          <a:xfrm>
            <a:off x="3881747" y="842831"/>
            <a:ext cx="1380506" cy="461665"/>
          </a:xfrm>
          <a:prstGeom prst="rect">
            <a:avLst/>
          </a:prstGeom>
        </p:spPr>
        <p:txBody>
          <a:bodyPr wrap="none">
            <a:spAutoFit/>
          </a:bodyPr>
          <a:lstStyle/>
          <a:p>
            <a:pPr>
              <a:buNone/>
            </a:pPr>
            <a:r>
              <a:rPr lang="en-GB" sz="2400" dirty="0">
                <a:latin typeface="Myriad Pro Semibold"/>
                <a:ea typeface="Times New Roman" panose="02020603050405020304" pitchFamily="18" charset="0"/>
                <a:cs typeface="Times New Roman" panose="02020603050405020304" pitchFamily="18" charset="0"/>
              </a:rPr>
              <a:t>730 </a:t>
            </a:r>
            <a:r>
              <a:rPr lang="en-GB" sz="2400" dirty="0">
                <a:latin typeface="Myriad Pro Semibold"/>
                <a:ea typeface="Times New Roman" panose="02020603050405020304" pitchFamily="18" charset="0"/>
              </a:rPr>
              <a:t>÷</a:t>
            </a:r>
            <a:r>
              <a:rPr lang="en-GB" sz="2400" dirty="0">
                <a:latin typeface="Myriad Pro Semibold"/>
                <a:ea typeface="Times New Roman" panose="02020603050405020304" pitchFamily="18" charset="0"/>
                <a:cs typeface="Times New Roman" panose="02020603050405020304" pitchFamily="18" charset="0"/>
              </a:rPr>
              <a:t> 25</a:t>
            </a:r>
            <a:endParaRPr lang="en-GB" sz="2400" dirty="0">
              <a:latin typeface="Myriad Pro Semibold"/>
            </a:endParaRPr>
          </a:p>
        </p:txBody>
      </p:sp>
    </p:spTree>
    <p:extLst>
      <p:ext uri="{BB962C8B-B14F-4D97-AF65-F5344CB8AC3E}">
        <p14:creationId xmlns:p14="http://schemas.microsoft.com/office/powerpoint/2010/main" val="364491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1:1</a:t>
            </a:r>
          </a:p>
        </p:txBody>
      </p:sp>
      <p:pic>
        <p:nvPicPr>
          <p:cNvPr id="4" name="Picture 3" descr="A picture containing device, gauge&#10;&#10;Description automatically generated">
            <a:extLst>
              <a:ext uri="{FF2B5EF4-FFF2-40B4-BE49-F238E27FC236}">
                <a16:creationId xmlns:a16="http://schemas.microsoft.com/office/drawing/2014/main" id="{D851716F-BA4F-475B-8BC5-9D0FC0F1A6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1317605"/>
            <a:ext cx="6135088" cy="231188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2872" y="4654800"/>
            <a:ext cx="1658256" cy="1030313"/>
          </a:xfrm>
          <a:prstGeom prst="rect">
            <a:avLst/>
          </a:prstGeom>
        </p:spPr>
      </p:pic>
    </p:spTree>
    <p:extLst>
      <p:ext uri="{BB962C8B-B14F-4D97-AF65-F5344CB8AC3E}">
        <p14:creationId xmlns:p14="http://schemas.microsoft.com/office/powerpoint/2010/main" val="241470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3:3</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4735" y="2703600"/>
            <a:ext cx="2054530" cy="2578832"/>
          </a:xfrm>
          <a:prstGeom prst="rect">
            <a:avLst/>
          </a:prstGeom>
        </p:spPr>
      </p:pic>
      <p:sp>
        <p:nvSpPr>
          <p:cNvPr id="11" name="Rectangle 10"/>
          <p:cNvSpPr/>
          <p:nvPr/>
        </p:nvSpPr>
        <p:spPr>
          <a:xfrm>
            <a:off x="104661" y="1632485"/>
            <a:ext cx="8934679" cy="461665"/>
          </a:xfrm>
          <a:prstGeom prst="rect">
            <a:avLst/>
          </a:prstGeom>
        </p:spPr>
        <p:txBody>
          <a:bodyPr wrap="none">
            <a:no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calculate the whole-number quotient</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7698" y="932400"/>
            <a:ext cx="1048603" cy="280440"/>
          </a:xfrm>
          <a:prstGeom prst="rect">
            <a:avLst/>
          </a:prstGeom>
        </p:spPr>
      </p:pic>
    </p:spTree>
    <p:extLst>
      <p:ext uri="{BB962C8B-B14F-4D97-AF65-F5344CB8AC3E}">
        <p14:creationId xmlns:p14="http://schemas.microsoft.com/office/powerpoint/2010/main" val="200668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3:3</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4735" y="2703600"/>
            <a:ext cx="2054530" cy="2578832"/>
          </a:xfrm>
          <a:prstGeom prst="rect">
            <a:avLst/>
          </a:prstGeom>
        </p:spPr>
      </p:pic>
      <p:sp>
        <p:nvSpPr>
          <p:cNvPr id="11" name="Rectangle 10"/>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represent the remainder as a fraction</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6" name="Group 5"/>
          <p:cNvGrpSpPr/>
          <p:nvPr/>
        </p:nvGrpSpPr>
        <p:grpSpPr>
          <a:xfrm>
            <a:off x="3544735" y="3346450"/>
            <a:ext cx="1440015" cy="1935982"/>
            <a:chOff x="3544735" y="3346450"/>
            <a:chExt cx="1440015" cy="1935982"/>
          </a:xfrm>
        </p:grpSpPr>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t="24928" r="83688" b="63007"/>
            <a:stretch/>
          </p:blipFill>
          <p:spPr>
            <a:xfrm>
              <a:off x="3544735" y="3346450"/>
              <a:ext cx="335115" cy="311150"/>
            </a:xfrm>
            <a:prstGeom prst="rect">
              <a:avLst/>
            </a:prstGeom>
            <a:solidFill>
              <a:schemeClr val="bg1"/>
            </a:solidFill>
          </p:spPr>
        </p:pic>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59272" t="85256" r="29910"/>
            <a:stretch/>
          </p:blipFill>
          <p:spPr>
            <a:xfrm>
              <a:off x="4762499" y="4902200"/>
              <a:ext cx="222251" cy="380232"/>
            </a:xfrm>
            <a:prstGeom prst="rect">
              <a:avLst/>
            </a:prstGeom>
            <a:solidFill>
              <a:schemeClr val="bg1"/>
            </a:solidFill>
          </p:spPr>
        </p:pic>
      </p:grpSp>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l="83689" t="-434" b="78519"/>
          <a:stretch/>
        </p:blipFill>
        <p:spPr>
          <a:xfrm>
            <a:off x="5264149" y="2692400"/>
            <a:ext cx="335115" cy="565150"/>
          </a:xfrm>
          <a:prstGeom prst="rect">
            <a:avLst/>
          </a:prstGeom>
          <a:solidFill>
            <a:schemeClr val="bg1"/>
          </a:solidFill>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47699" y="932400"/>
            <a:ext cx="1048603" cy="280440"/>
          </a:xfrm>
          <a:prstGeom prst="rect">
            <a:avLst/>
          </a:prstGeom>
        </p:spPr>
      </p:pic>
      <p:sp>
        <p:nvSpPr>
          <p:cNvPr id="15" name="Rectangle 14"/>
          <p:cNvSpPr/>
          <p:nvPr/>
        </p:nvSpPr>
        <p:spPr>
          <a:xfrm>
            <a:off x="104400" y="1630800"/>
            <a:ext cx="8934679" cy="461665"/>
          </a:xfrm>
          <a:prstGeom prst="rect">
            <a:avLst/>
          </a:prstGeom>
        </p:spPr>
        <p:txBody>
          <a:bodyPr wrap="none">
            <a:no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1 – calculate the whole-number quotient</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718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3:3</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4735" y="2703600"/>
            <a:ext cx="2054530" cy="2578832"/>
          </a:xfrm>
          <a:prstGeom prst="rect">
            <a:avLst/>
          </a:prstGeom>
        </p:spPr>
      </p:pic>
      <p:sp>
        <p:nvSpPr>
          <p:cNvPr id="11" name="Rectangle 10"/>
          <p:cNvSpPr/>
          <p:nvPr/>
        </p:nvSpPr>
        <p:spPr>
          <a:xfrm>
            <a:off x="104661" y="1632485"/>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2 – represent the remainder as a fraction</a:t>
            </a:r>
            <a:endParaRPr lang="en-GB" sz="2400" dirty="0">
              <a:effectLst/>
              <a:latin typeface="Myriad Pro Semibold"/>
              <a:ea typeface="Calibri" panose="020F0502020204030204" pitchFamily="34" charset="0"/>
              <a:cs typeface="Times New Roman" panose="02020603050405020304" pitchFamily="18" charset="0"/>
            </a:endParaRPr>
          </a:p>
        </p:txBody>
      </p:sp>
      <p:grpSp>
        <p:nvGrpSpPr>
          <p:cNvPr id="6" name="Group 5"/>
          <p:cNvGrpSpPr/>
          <p:nvPr/>
        </p:nvGrpSpPr>
        <p:grpSpPr>
          <a:xfrm>
            <a:off x="3544735" y="3346450"/>
            <a:ext cx="1440015" cy="1935982"/>
            <a:chOff x="3544735" y="3346450"/>
            <a:chExt cx="1440015" cy="1935982"/>
          </a:xfrm>
        </p:grpSpPr>
        <p:pic>
          <p:nvPicPr>
            <p:cNvPr id="4" name="Picture 3"/>
            <p:cNvPicPr>
              <a:picLocks noChangeAspect="1"/>
            </p:cNvPicPr>
            <p:nvPr/>
          </p:nvPicPr>
          <p:blipFill rotWithShape="1">
            <a:blip r:embed="rId5" cstate="print">
              <a:extLst>
                <a:ext uri="{28A0092B-C50C-407E-A947-70E740481C1C}">
                  <a14:useLocalDpi xmlns:a14="http://schemas.microsoft.com/office/drawing/2010/main" val="0"/>
                </a:ext>
              </a:extLst>
            </a:blip>
            <a:srcRect t="24928" r="83688" b="63007"/>
            <a:stretch/>
          </p:blipFill>
          <p:spPr>
            <a:xfrm>
              <a:off x="3544735" y="3346450"/>
              <a:ext cx="335115" cy="311150"/>
            </a:xfrm>
            <a:prstGeom prst="rect">
              <a:avLst/>
            </a:prstGeom>
            <a:solidFill>
              <a:schemeClr val="bg1"/>
            </a:solidFill>
          </p:spPr>
        </p:pic>
        <p:pic>
          <p:nvPicPr>
            <p:cNvPr id="8" name="Picture 7"/>
            <p:cNvPicPr>
              <a:picLocks noChangeAspect="1"/>
            </p:cNvPicPr>
            <p:nvPr/>
          </p:nvPicPr>
          <p:blipFill rotWithShape="1">
            <a:blip r:embed="rId5" cstate="print">
              <a:extLst>
                <a:ext uri="{28A0092B-C50C-407E-A947-70E740481C1C}">
                  <a14:useLocalDpi xmlns:a14="http://schemas.microsoft.com/office/drawing/2010/main" val="0"/>
                </a:ext>
              </a:extLst>
            </a:blip>
            <a:srcRect l="59272" t="85256" r="29910"/>
            <a:stretch/>
          </p:blipFill>
          <p:spPr>
            <a:xfrm>
              <a:off x="4762499" y="4902200"/>
              <a:ext cx="222251" cy="380232"/>
            </a:xfrm>
            <a:prstGeom prst="rect">
              <a:avLst/>
            </a:prstGeom>
            <a:solidFill>
              <a:schemeClr val="bg1"/>
            </a:solidFill>
          </p:spPr>
        </p:pic>
      </p:grpSp>
      <p:pic>
        <p:nvPicPr>
          <p:cNvPr id="12" name="Picture 11"/>
          <p:cNvPicPr>
            <a:picLocks noChangeAspect="1"/>
          </p:cNvPicPr>
          <p:nvPr/>
        </p:nvPicPr>
        <p:blipFill rotWithShape="1">
          <a:blip r:embed="rId5" cstate="print">
            <a:extLst>
              <a:ext uri="{28A0092B-C50C-407E-A947-70E740481C1C}">
                <a14:useLocalDpi xmlns:a14="http://schemas.microsoft.com/office/drawing/2010/main" val="0"/>
              </a:ext>
            </a:extLst>
          </a:blip>
          <a:srcRect l="83689" t="-434" b="78519"/>
          <a:stretch/>
        </p:blipFill>
        <p:spPr>
          <a:xfrm>
            <a:off x="5264149" y="2692400"/>
            <a:ext cx="335115" cy="565150"/>
          </a:xfrm>
          <a:prstGeom prst="rect">
            <a:avLst/>
          </a:prstGeom>
          <a:solidFill>
            <a:schemeClr val="bg1"/>
          </a:solidFill>
        </p:spPr>
      </p:pic>
      <p:sp>
        <p:nvSpPr>
          <p:cNvPr id="13" name="Rectangle 12"/>
          <p:cNvSpPr/>
          <p:nvPr/>
        </p:nvSpPr>
        <p:spPr>
          <a:xfrm>
            <a:off x="104400" y="1634400"/>
            <a:ext cx="8934679"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Step 3 – simplify the fraction</a:t>
            </a:r>
            <a:endParaRPr lang="en-GB" sz="2400" dirty="0">
              <a:effectLst/>
              <a:latin typeface="Myriad Pro Semibold"/>
              <a:ea typeface="Calibri" panose="020F0502020204030204" pitchFamily="34"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021778476"/>
              </p:ext>
            </p:extLst>
          </p:nvPr>
        </p:nvGraphicFramePr>
        <p:xfrm>
          <a:off x="7361015" y="1521762"/>
          <a:ext cx="863600" cy="736600"/>
        </p:xfrm>
        <a:graphic>
          <a:graphicData uri="http://schemas.openxmlformats.org/presentationml/2006/ole">
            <mc:AlternateContent xmlns:mc="http://schemas.openxmlformats.org/markup-compatibility/2006">
              <mc:Choice xmlns:v="urn:schemas-microsoft-com:vml" Requires="v">
                <p:oleObj spid="_x0000_s1052" name="Equation" r:id="rId6" imgW="863280" imgH="736560" progId="Equation.DSMT4">
                  <p:embed/>
                </p:oleObj>
              </mc:Choice>
              <mc:Fallback>
                <p:oleObj name="Equation" r:id="rId6" imgW="863280" imgH="736560" progId="Equation.DSMT4">
                  <p:embed/>
                  <p:pic>
                    <p:nvPicPr>
                      <p:cNvPr id="0" name=""/>
                      <p:cNvPicPr/>
                      <p:nvPr/>
                    </p:nvPicPr>
                    <p:blipFill>
                      <a:blip r:embed="rId7"/>
                      <a:stretch>
                        <a:fillRect/>
                      </a:stretch>
                    </p:blipFill>
                    <p:spPr>
                      <a:xfrm>
                        <a:off x="7361015" y="1521762"/>
                        <a:ext cx="863600" cy="736600"/>
                      </a:xfrm>
                      <a:prstGeom prst="rect">
                        <a:avLst/>
                      </a:prstGeom>
                    </p:spPr>
                  </p:pic>
                </p:oleObj>
              </mc:Fallback>
            </mc:AlternateContent>
          </a:graphicData>
        </a:graphic>
      </p:graphicFrame>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47698" y="932400"/>
            <a:ext cx="1048603" cy="280440"/>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15208" y="691529"/>
            <a:ext cx="786452" cy="737680"/>
          </a:xfrm>
          <a:prstGeom prst="rect">
            <a:avLst/>
          </a:prstGeom>
        </p:spPr>
      </p:pic>
    </p:spTree>
    <p:extLst>
      <p:ext uri="{BB962C8B-B14F-4D97-AF65-F5344CB8AC3E}">
        <p14:creationId xmlns:p14="http://schemas.microsoft.com/office/powerpoint/2010/main" val="70965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3:3</a:t>
            </a:r>
          </a:p>
        </p:txBody>
      </p:sp>
      <p:graphicFrame>
        <p:nvGraphicFramePr>
          <p:cNvPr id="3" name="Object 2"/>
          <p:cNvGraphicFramePr>
            <a:graphicFrameLocks noChangeAspect="1"/>
          </p:cNvGraphicFramePr>
          <p:nvPr>
            <p:extLst>
              <p:ext uri="{D42A27DB-BD31-4B8C-83A1-F6EECF244321}">
                <p14:modId xmlns:p14="http://schemas.microsoft.com/office/powerpoint/2010/main" val="3496632304"/>
              </p:ext>
            </p:extLst>
          </p:nvPr>
        </p:nvGraphicFramePr>
        <p:xfrm>
          <a:off x="7361015" y="2656499"/>
          <a:ext cx="863600" cy="736600"/>
        </p:xfrm>
        <a:graphic>
          <a:graphicData uri="http://schemas.openxmlformats.org/presentationml/2006/ole">
            <mc:AlternateContent xmlns:mc="http://schemas.openxmlformats.org/markup-compatibility/2006">
              <mc:Choice xmlns:v="urn:schemas-microsoft-com:vml" Requires="v">
                <p:oleObj spid="_x0000_s4115" name="Equation" r:id="rId4" imgW="863280" imgH="736560" progId="Equation.DSMT4">
                  <p:embed/>
                </p:oleObj>
              </mc:Choice>
              <mc:Fallback>
                <p:oleObj name="Equation" r:id="rId4" imgW="863280" imgH="736560" progId="Equation.DSMT4">
                  <p:embed/>
                  <p:pic>
                    <p:nvPicPr>
                      <p:cNvPr id="0" name=""/>
                      <p:cNvPicPr/>
                      <p:nvPr/>
                    </p:nvPicPr>
                    <p:blipFill>
                      <a:blip r:embed="rId5"/>
                      <a:stretch>
                        <a:fillRect/>
                      </a:stretch>
                    </p:blipFill>
                    <p:spPr>
                      <a:xfrm>
                        <a:off x="7361015" y="2656499"/>
                        <a:ext cx="863600" cy="736600"/>
                      </a:xfrm>
                      <a:prstGeom prst="rect">
                        <a:avLst/>
                      </a:prstGeom>
                    </p:spPr>
                  </p:pic>
                </p:oleObj>
              </mc:Fallback>
            </mc:AlternateContent>
          </a:graphicData>
        </a:graphic>
      </p:graphicFrame>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47698" y="932400"/>
            <a:ext cx="1048603" cy="280440"/>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5208" y="691529"/>
            <a:ext cx="786452" cy="737680"/>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00874" y="2703600"/>
            <a:ext cx="2542252" cy="1231499"/>
          </a:xfrm>
          <a:prstGeom prst="rect">
            <a:avLst/>
          </a:prstGeom>
        </p:spPr>
      </p:pic>
      <p:sp>
        <p:nvSpPr>
          <p:cNvPr id="10" name="Rectangle 9"/>
          <p:cNvSpPr/>
          <p:nvPr/>
        </p:nvSpPr>
        <p:spPr bwMode="auto">
          <a:xfrm>
            <a:off x="5431316" y="2633031"/>
            <a:ext cx="473726" cy="62796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TextBox 14"/>
          <p:cNvSpPr txBox="1"/>
          <p:nvPr/>
        </p:nvSpPr>
        <p:spPr bwMode="auto">
          <a:xfrm>
            <a:off x="5385951" y="2710150"/>
            <a:ext cx="6399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r   5</a:t>
            </a:r>
          </a:p>
        </p:txBody>
      </p:sp>
    </p:spTree>
    <p:extLst>
      <p:ext uri="{BB962C8B-B14F-4D97-AF65-F5344CB8AC3E}">
        <p14:creationId xmlns:p14="http://schemas.microsoft.com/office/powerpoint/2010/main" val="186603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15"/>
                                        </p:tgtEl>
                                      </p:cBhvr>
                                    </p:animEffect>
                                    <p:set>
                                      <p:cBhvr>
                                        <p:cTn id="15" dur="1" fill="hold">
                                          <p:stCondLst>
                                            <p:cond delay="499"/>
                                          </p:stCondLst>
                                        </p:cTn>
                                        <p:tgtEl>
                                          <p:spTgt spid="15"/>
                                        </p:tgtEl>
                                        <p:attrNameLst>
                                          <p:attrName>style.visibility</p:attrName>
                                        </p:attrNameLst>
                                      </p:cBhvr>
                                      <p:to>
                                        <p:strVal val="hidden"/>
                                      </p:to>
                                    </p:set>
                                  </p:childTnLst>
                                </p:cTn>
                              </p:par>
                            </p:childTnLst>
                          </p:cTn>
                        </p:par>
                        <p:par>
                          <p:cTn id="16" fill="hold">
                            <p:stCondLst>
                              <p:cond delay="500"/>
                            </p:stCondLst>
                            <p:childTnLst>
                              <p:par>
                                <p:cTn id="17" presetID="10" presetClass="exit" presetSubtype="0" fill="hold" grpId="0" nodeType="after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p:bldP spid="15"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3:4</a:t>
            </a:r>
          </a:p>
        </p:txBody>
      </p:sp>
      <p:sp>
        <p:nvSpPr>
          <p:cNvPr id="3" name="Rectangle 2"/>
          <p:cNvSpPr/>
          <p:nvPr/>
        </p:nvSpPr>
        <p:spPr>
          <a:xfrm>
            <a:off x="3628473" y="709940"/>
            <a:ext cx="1887055" cy="461665"/>
          </a:xfrm>
          <a:prstGeom prst="rect">
            <a:avLst/>
          </a:prstGeom>
        </p:spPr>
        <p:txBody>
          <a:bodyPr wrap="non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354 ÷ 15 = ?</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48" y="1179714"/>
            <a:ext cx="8949704" cy="5291787"/>
          </a:xfrm>
          <a:prstGeom prst="rect">
            <a:avLst/>
          </a:prstGeom>
        </p:spPr>
      </p:pic>
    </p:spTree>
    <p:extLst>
      <p:ext uri="{BB962C8B-B14F-4D97-AF65-F5344CB8AC3E}">
        <p14:creationId xmlns:p14="http://schemas.microsoft.com/office/powerpoint/2010/main" val="2377934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3:5</a:t>
            </a:r>
          </a:p>
        </p:txBody>
      </p:sp>
      <p:sp>
        <p:nvSpPr>
          <p:cNvPr id="3" name="Rectangle 2"/>
          <p:cNvSpPr/>
          <p:nvPr/>
        </p:nvSpPr>
        <p:spPr>
          <a:xfrm>
            <a:off x="3628473" y="709940"/>
            <a:ext cx="1887055" cy="461665"/>
          </a:xfrm>
          <a:prstGeom prst="rect">
            <a:avLst/>
          </a:prstGeom>
        </p:spPr>
        <p:txBody>
          <a:bodyPr wrap="non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105 ÷ 20 = ?</a:t>
            </a:r>
            <a:endParaRPr lang="en-GB" sz="2400" dirty="0">
              <a:effectLst/>
              <a:latin typeface="Myriad Pro Semibold"/>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96" y="1180800"/>
            <a:ext cx="8943607" cy="5291787"/>
          </a:xfrm>
          <a:prstGeom prst="rect">
            <a:avLst/>
          </a:prstGeom>
        </p:spPr>
      </p:pic>
    </p:spTree>
    <p:extLst>
      <p:ext uri="{BB962C8B-B14F-4D97-AF65-F5344CB8AC3E}">
        <p14:creationId xmlns:p14="http://schemas.microsoft.com/office/powerpoint/2010/main" val="1285540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3:7</a:t>
            </a:r>
          </a:p>
        </p:txBody>
      </p:sp>
      <p:grpSp>
        <p:nvGrpSpPr>
          <p:cNvPr id="12" name="Group 11">
            <a:extLst>
              <a:ext uri="{FF2B5EF4-FFF2-40B4-BE49-F238E27FC236}">
                <a16:creationId xmlns:a16="http://schemas.microsoft.com/office/drawing/2014/main" id="{95E3BA9A-5FE3-49B8-A3D4-6E394C450DAB}"/>
              </a:ext>
            </a:extLst>
          </p:cNvPr>
          <p:cNvGrpSpPr/>
          <p:nvPr/>
        </p:nvGrpSpPr>
        <p:grpSpPr>
          <a:xfrm>
            <a:off x="588963" y="1778229"/>
            <a:ext cx="7966075" cy="4488866"/>
            <a:chOff x="723900" y="1778229"/>
            <a:chExt cx="7966075" cy="4488866"/>
          </a:xfrm>
        </p:grpSpPr>
        <p:pic>
          <p:nvPicPr>
            <p:cNvPr id="4" name="Picture 3" descr="A picture containing electronics&#10;&#10;Description automatically generated">
              <a:extLst>
                <a:ext uri="{FF2B5EF4-FFF2-40B4-BE49-F238E27FC236}">
                  <a16:creationId xmlns:a16="http://schemas.microsoft.com/office/drawing/2014/main" id="{4F7A8C91-FFB2-409D-AD84-BE1C5DB019D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546225" y="1827588"/>
              <a:ext cx="2273300" cy="2078283"/>
            </a:xfrm>
            <a:prstGeom prst="rect">
              <a:avLst/>
            </a:prstGeom>
          </p:spPr>
        </p:pic>
        <p:pic>
          <p:nvPicPr>
            <p:cNvPr id="6" name="Picture 5" descr="A close up of a logo&#10;&#10;Description automatically generated">
              <a:extLst>
                <a:ext uri="{FF2B5EF4-FFF2-40B4-BE49-F238E27FC236}">
                  <a16:creationId xmlns:a16="http://schemas.microsoft.com/office/drawing/2014/main" id="{258C4FE7-BF21-4924-A102-BCB88003BC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807075" y="1778229"/>
              <a:ext cx="2882900" cy="2177000"/>
            </a:xfrm>
            <a:prstGeom prst="rect">
              <a:avLst/>
            </a:prstGeom>
          </p:spPr>
        </p:pic>
        <p:pic>
          <p:nvPicPr>
            <p:cNvPr id="8" name="Picture 7" descr="A close up of a logo&#10;&#10;Description automatically generated">
              <a:extLst>
                <a:ext uri="{FF2B5EF4-FFF2-40B4-BE49-F238E27FC236}">
                  <a16:creationId xmlns:a16="http://schemas.microsoft.com/office/drawing/2014/main" id="{EBBBA1E4-84E0-4583-910B-38C7069C956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23900" y="4053725"/>
              <a:ext cx="3917950" cy="2213370"/>
            </a:xfrm>
            <a:prstGeom prst="rect">
              <a:avLst/>
            </a:prstGeom>
          </p:spPr>
        </p:pic>
        <p:pic>
          <p:nvPicPr>
            <p:cNvPr id="10" name="Picture 9" descr="A picture containing electronics&#10;&#10;Description automatically generated">
              <a:extLst>
                <a:ext uri="{FF2B5EF4-FFF2-40B4-BE49-F238E27FC236}">
                  <a16:creationId xmlns:a16="http://schemas.microsoft.com/office/drawing/2014/main" id="{CB0C60C0-AFD5-4910-A554-DAB19213544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861050" y="4053725"/>
              <a:ext cx="2774950" cy="2073086"/>
            </a:xfrm>
            <a:prstGeom prst="rect">
              <a:avLst/>
            </a:prstGeom>
          </p:spPr>
        </p:pic>
      </p:grpSp>
      <p:sp>
        <p:nvSpPr>
          <p:cNvPr id="11" name="TextBox 10">
            <a:extLst>
              <a:ext uri="{FF2B5EF4-FFF2-40B4-BE49-F238E27FC236}">
                <a16:creationId xmlns:a16="http://schemas.microsoft.com/office/drawing/2014/main" id="{B4582417-0FE1-4040-AD91-5435B8F09623}"/>
              </a:ext>
            </a:extLst>
          </p:cNvPr>
          <p:cNvSpPr txBox="1"/>
          <p:nvPr/>
        </p:nvSpPr>
        <p:spPr bwMode="auto">
          <a:xfrm>
            <a:off x="3872930" y="1029861"/>
            <a:ext cx="13981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639 ÷ 12</a:t>
            </a:r>
          </a:p>
        </p:txBody>
      </p:sp>
    </p:spTree>
    <p:extLst>
      <p:ext uri="{BB962C8B-B14F-4D97-AF65-F5344CB8AC3E}">
        <p14:creationId xmlns:p14="http://schemas.microsoft.com/office/powerpoint/2010/main" val="414483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1:1</a:t>
            </a:r>
          </a:p>
        </p:txBody>
      </p:sp>
      <p:pic>
        <p:nvPicPr>
          <p:cNvPr id="4" name="Picture 3" descr="A picture containing device, gauge&#10;&#10;Description automatically generated">
            <a:extLst>
              <a:ext uri="{FF2B5EF4-FFF2-40B4-BE49-F238E27FC236}">
                <a16:creationId xmlns:a16="http://schemas.microsoft.com/office/drawing/2014/main" id="{E86982A3-8EA1-4BAB-886B-ABEAACEDF7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1317600"/>
            <a:ext cx="6135088" cy="231936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2322" y="4654800"/>
            <a:ext cx="2359356" cy="1115665"/>
          </a:xfrm>
          <a:prstGeom prst="rect">
            <a:avLst/>
          </a:prstGeom>
        </p:spPr>
      </p:pic>
    </p:spTree>
    <p:extLst>
      <p:ext uri="{BB962C8B-B14F-4D97-AF65-F5344CB8AC3E}">
        <p14:creationId xmlns:p14="http://schemas.microsoft.com/office/powerpoint/2010/main" val="125237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520" y="2527200"/>
            <a:ext cx="1828959" cy="1798476"/>
          </a:xfrm>
          <a:prstGeom prst="rect">
            <a:avLst/>
          </a:prstGeom>
        </p:spPr>
      </p:pic>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1:2</a:t>
            </a:r>
          </a:p>
        </p:txBody>
      </p:sp>
      <p:sp>
        <p:nvSpPr>
          <p:cNvPr id="5" name="Rectangle 4"/>
          <p:cNvSpPr/>
          <p:nvPr/>
        </p:nvSpPr>
        <p:spPr bwMode="auto">
          <a:xfrm>
            <a:off x="4395731" y="2410857"/>
            <a:ext cx="429657" cy="47372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p:cNvSpPr/>
          <p:nvPr/>
        </p:nvSpPr>
        <p:spPr bwMode="auto">
          <a:xfrm>
            <a:off x="4955755" y="2410857"/>
            <a:ext cx="541662" cy="47372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p:cNvSpPr/>
          <p:nvPr/>
        </p:nvSpPr>
        <p:spPr bwMode="auto">
          <a:xfrm>
            <a:off x="3984434" y="3466641"/>
            <a:ext cx="763836" cy="31214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p:cNvSpPr/>
          <p:nvPr/>
        </p:nvSpPr>
        <p:spPr bwMode="auto">
          <a:xfrm>
            <a:off x="3984434" y="3993614"/>
            <a:ext cx="763836" cy="31214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p:cNvSpPr/>
          <p:nvPr/>
        </p:nvSpPr>
        <p:spPr bwMode="auto">
          <a:xfrm>
            <a:off x="3984434" y="3778786"/>
            <a:ext cx="763836" cy="11935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41635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10" presetClass="exit" presetSubtype="0" fill="hold" grpId="0" nodeType="afterEffect">
                                  <p:stCondLst>
                                    <p:cond delay="0"/>
                                  </p:stCondLst>
                                  <p:childTnLst>
                                    <p:animEffect transition="out" filter="fade">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childTnLst>
                          </p:cTn>
                        </p:par>
                        <p:par>
                          <p:cTn id="17" fill="hold">
                            <p:stCondLst>
                              <p:cond delay="500"/>
                            </p:stCondLst>
                            <p:childTnLst>
                              <p:par>
                                <p:cTn id="18" presetID="10" presetClass="exit" presetSubtype="0" fill="hold" grpId="0" nodeType="afterEffect">
                                  <p:stCondLst>
                                    <p:cond delay="0"/>
                                  </p:stCondLst>
                                  <p:childTnLst>
                                    <p:animEffect transition="out" filter="fade">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1:7</a:t>
            </a:r>
          </a:p>
        </p:txBody>
      </p:sp>
      <p:sp>
        <p:nvSpPr>
          <p:cNvPr id="3" name="Rectangle 2"/>
          <p:cNvSpPr/>
          <p:nvPr/>
        </p:nvSpPr>
        <p:spPr>
          <a:xfrm>
            <a:off x="3171617" y="831814"/>
            <a:ext cx="2800767" cy="461665"/>
          </a:xfrm>
          <a:prstGeom prst="rect">
            <a:avLst/>
          </a:prstGeom>
        </p:spPr>
        <p:txBody>
          <a:bodyPr wrap="none">
            <a:spAutoFit/>
          </a:bodyPr>
          <a:lstStyle/>
          <a:p>
            <a:pPr>
              <a:buNone/>
            </a:pPr>
            <a:r>
              <a:rPr lang="en-GB" sz="2400" dirty="0">
                <a:latin typeface="Myriad Pro Semibold"/>
              </a:rPr>
              <a:t>Spot the mistakes.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4524" y="2541955"/>
            <a:ext cx="6754953" cy="1774090"/>
          </a:xfrm>
          <a:prstGeom prst="rect">
            <a:avLst/>
          </a:prstGeom>
        </p:spPr>
      </p:pic>
    </p:spTree>
    <p:extLst>
      <p:ext uri="{BB962C8B-B14F-4D97-AF65-F5344CB8AC3E}">
        <p14:creationId xmlns:p14="http://schemas.microsoft.com/office/powerpoint/2010/main" val="425927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5328" y="1273877"/>
            <a:ext cx="1853345" cy="4310246"/>
          </a:xfrm>
          <a:prstGeom prst="rect">
            <a:avLst/>
          </a:prstGeom>
        </p:spPr>
      </p:pic>
    </p:spTree>
    <p:extLst>
      <p:ext uri="{BB962C8B-B14F-4D97-AF65-F5344CB8AC3E}">
        <p14:creationId xmlns:p14="http://schemas.microsoft.com/office/powerpoint/2010/main" val="342805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2:2</a:t>
            </a:r>
          </a:p>
        </p:txBody>
      </p:sp>
      <p:grpSp>
        <p:nvGrpSpPr>
          <p:cNvPr id="5" name="Group 4"/>
          <p:cNvGrpSpPr/>
          <p:nvPr/>
        </p:nvGrpSpPr>
        <p:grpSpPr>
          <a:xfrm>
            <a:off x="3749499" y="831600"/>
            <a:ext cx="2087532" cy="461665"/>
            <a:chOff x="3749499" y="916917"/>
            <a:chExt cx="2087532" cy="461665"/>
          </a:xfrm>
        </p:grpSpPr>
        <p:sp>
          <p:nvSpPr>
            <p:cNvPr id="3" name="TextBox 2"/>
            <p:cNvSpPr txBox="1"/>
            <p:nvPr/>
          </p:nvSpPr>
          <p:spPr bwMode="auto">
            <a:xfrm>
              <a:off x="3749499" y="916917"/>
              <a:ext cx="16450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a:ea typeface="Myriad Pro Semibold" charset="0"/>
                  <a:cs typeface="Myriad Pro Semibold" charset="0"/>
                </a:rPr>
                <a:t>434 ÷ 31 =</a:t>
              </a:r>
            </a:p>
          </p:txBody>
        </p:sp>
        <p:sp>
          <p:nvSpPr>
            <p:cNvPr id="4" name="Rectangle 3"/>
            <p:cNvSpPr/>
            <p:nvPr/>
          </p:nvSpPr>
          <p:spPr bwMode="auto">
            <a:xfrm>
              <a:off x="5376231" y="917349"/>
              <a:ext cx="460800" cy="4608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06291" y="1880303"/>
            <a:ext cx="2281954" cy="2124835"/>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3403" y="4242298"/>
            <a:ext cx="5249111" cy="1810669"/>
          </a:xfrm>
          <a:prstGeom prst="rect">
            <a:avLst/>
          </a:prstGeom>
        </p:spPr>
      </p:pic>
      <p:sp>
        <p:nvSpPr>
          <p:cNvPr id="13" name="TextBox 12"/>
          <p:cNvSpPr txBox="1"/>
          <p:nvPr/>
        </p:nvSpPr>
        <p:spPr bwMode="auto">
          <a:xfrm>
            <a:off x="5334092" y="840780"/>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a:ea typeface="Myriad Pro Semibold" charset="0"/>
                <a:cs typeface="Myriad Pro Semibold" charset="0"/>
              </a:rPr>
              <a:t>14</a:t>
            </a:r>
          </a:p>
        </p:txBody>
      </p:sp>
    </p:spTree>
    <p:extLst>
      <p:ext uri="{BB962C8B-B14F-4D97-AF65-F5344CB8AC3E}">
        <p14:creationId xmlns:p14="http://schemas.microsoft.com/office/powerpoint/2010/main" val="386199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2.24 Division: 2-digit divisors</a:t>
            </a:r>
            <a:r>
              <a:rPr lang="en-GB" dirty="0"/>
              <a:t>	</a:t>
            </a:r>
            <a:r>
              <a:rPr lang="en-US" dirty="0">
                <a:solidFill>
                  <a:srgbClr val="00628C"/>
                </a:solidFill>
              </a:rPr>
              <a:t>Step 2:3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87" y="1786787"/>
            <a:ext cx="1847248" cy="431024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473" y="1785600"/>
            <a:ext cx="1969179" cy="1103472"/>
          </a:xfrm>
          <a:prstGeom prst="rect">
            <a:avLst/>
          </a:prstGeom>
          <a:ln>
            <a:noFill/>
          </a:ln>
        </p:spPr>
      </p:pic>
      <p:sp>
        <p:nvSpPr>
          <p:cNvPr id="11" name="Rectangle 10"/>
          <p:cNvSpPr/>
          <p:nvPr/>
        </p:nvSpPr>
        <p:spPr bwMode="auto">
          <a:xfrm>
            <a:off x="5255047" y="1762699"/>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Rectangle 11"/>
          <p:cNvSpPr/>
          <p:nvPr/>
        </p:nvSpPr>
        <p:spPr bwMode="auto">
          <a:xfrm>
            <a:off x="5903206" y="1760863"/>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12"/>
          <p:cNvSpPr/>
          <p:nvPr/>
        </p:nvSpPr>
        <p:spPr bwMode="auto">
          <a:xfrm>
            <a:off x="5108156" y="2309870"/>
            <a:ext cx="189167"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Rectangle 13"/>
          <p:cNvSpPr/>
          <p:nvPr/>
        </p:nvSpPr>
        <p:spPr bwMode="auto">
          <a:xfrm>
            <a:off x="5774267" y="2330067"/>
            <a:ext cx="239849" cy="235026"/>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Rectangle 14"/>
          <p:cNvSpPr/>
          <p:nvPr/>
        </p:nvSpPr>
        <p:spPr bwMode="auto">
          <a:xfrm>
            <a:off x="4625250" y="1749846"/>
            <a:ext cx="363556" cy="45169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7" name="Rectangle 16"/>
          <p:cNvSpPr/>
          <p:nvPr/>
        </p:nvSpPr>
        <p:spPr>
          <a:xfrm>
            <a:off x="2732184" y="5510419"/>
            <a:ext cx="6169446" cy="461665"/>
          </a:xfrm>
          <a:prstGeom prst="rect">
            <a:avLst/>
          </a:prstGeom>
        </p:spPr>
        <p:txBody>
          <a:bodyPr wrap="square">
            <a:spAutoFit/>
          </a:bodyPr>
          <a:lstStyle/>
          <a:p>
            <a:pPr algn="ctr">
              <a:spcBef>
                <a:spcPts val="400"/>
              </a:spcBef>
              <a:spcAft>
                <a:spcPts val="400"/>
              </a:spcAft>
              <a:buNone/>
            </a:pPr>
            <a:r>
              <a:rPr lang="en-GB" sz="2400" dirty="0">
                <a:latin typeface="Myriad Pro Semibold"/>
                <a:ea typeface="Calibri" panose="020F0502020204030204" pitchFamily="34" charset="0"/>
                <a:cs typeface="Times New Roman" panose="02020603050405020304" pitchFamily="18" charset="0"/>
              </a:rPr>
              <a:t>4 hundreds ÷ 31 = 0 hundreds r 4 hundreds</a:t>
            </a:r>
            <a:endParaRPr lang="en-GB" sz="2400" dirty="0">
              <a:effectLst/>
              <a:latin typeface="Myriad Pro Semi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599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FA0D8704-5250-4D61-B0C5-B3664A5F0233}" vid="{7D2B2404-A8D5-4794-ABF7-DABD9F1951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9014BD-DDBF-44B2-8271-823A0D73B0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7A693C-9866-4E18-8057-A771DCADF8B4}">
  <ds:schemaRefs>
    <ds:schemaRef ds:uri="http://schemas.microsoft.com/sharepoint/v3/contenttype/forms"/>
  </ds:schemaRefs>
</ds:datastoreItem>
</file>

<file path=customXml/itemProps3.xml><?xml version="1.0" encoding="utf-8"?>
<ds:datastoreItem xmlns:ds="http://schemas.openxmlformats.org/officeDocument/2006/customXml" ds:itemID="{9F2EDCEA-086B-4908-A929-23CC52B6B97A}">
  <ds:schemaRefs>
    <ds:schemaRef ds:uri="http://schemas.microsoft.com/office/2006/documentManagement/types"/>
    <ds:schemaRef ds:uri="http://purl.org/dc/terms/"/>
    <ds:schemaRef ds:uri="3c072653-a566-48ef-af88-69e39a133ebb"/>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944</Words>
  <Application>Microsoft Office PowerPoint</Application>
  <PresentationFormat>On-screen Show (4:3)</PresentationFormat>
  <Paragraphs>165</Paragraphs>
  <Slides>36</Slides>
  <Notes>29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2" baseType="lpstr">
      <vt:lpstr>Arial</vt:lpstr>
      <vt:lpstr>Calibri</vt:lpstr>
      <vt:lpstr>Myriad Pro</vt:lpstr>
      <vt:lpstr>Myriad Pro Semibold</vt:lpstr>
      <vt:lpstr>nctem1</vt:lpstr>
      <vt:lpstr>Equation</vt:lpstr>
      <vt:lpstr>2.24 Division: dividing by two-digit divisors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2019-08-16T10:40:21Z</dcterms:created>
  <dcterms:modified xsi:type="dcterms:W3CDTF">2019-08-29T14:32:52Z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