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74"/>
  </p:notesMasterIdLst>
  <p:sldIdLst>
    <p:sldId id="257" r:id="rId5"/>
    <p:sldId id="508" r:id="rId6"/>
    <p:sldId id="520" r:id="rId7"/>
    <p:sldId id="507" r:id="rId8"/>
    <p:sldId id="481" r:id="rId9"/>
    <p:sldId id="268" r:id="rId10"/>
    <p:sldId id="322" r:id="rId11"/>
    <p:sldId id="270" r:id="rId12"/>
    <p:sldId id="271" r:id="rId13"/>
    <p:sldId id="272" r:id="rId14"/>
    <p:sldId id="509" r:id="rId15"/>
    <p:sldId id="510" r:id="rId16"/>
    <p:sldId id="273" r:id="rId17"/>
    <p:sldId id="274" r:id="rId18"/>
    <p:sldId id="275" r:id="rId19"/>
    <p:sldId id="276" r:id="rId20"/>
    <p:sldId id="277" r:id="rId21"/>
    <p:sldId id="511" r:id="rId22"/>
    <p:sldId id="512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513" r:id="rId33"/>
    <p:sldId id="514" r:id="rId34"/>
    <p:sldId id="288" r:id="rId35"/>
    <p:sldId id="289" r:id="rId36"/>
    <p:sldId id="290" r:id="rId37"/>
    <p:sldId id="291" r:id="rId38"/>
    <p:sldId id="292" r:id="rId39"/>
    <p:sldId id="293" r:id="rId40"/>
    <p:sldId id="519" r:id="rId41"/>
    <p:sldId id="295" r:id="rId42"/>
    <p:sldId id="296" r:id="rId43"/>
    <p:sldId id="297" r:id="rId44"/>
    <p:sldId id="298" r:id="rId45"/>
    <p:sldId id="515" r:id="rId46"/>
    <p:sldId id="516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517" r:id="rId61"/>
    <p:sldId id="518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23" r:id="rId70"/>
    <p:sldId id="320" r:id="rId71"/>
    <p:sldId id="321" r:id="rId72"/>
    <p:sldId id="47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20"/>
            <p14:sldId id="507"/>
            <p14:sldId id="481"/>
            <p14:sldId id="268"/>
            <p14:sldId id="322"/>
            <p14:sldId id="270"/>
            <p14:sldId id="271"/>
            <p14:sldId id="272"/>
            <p14:sldId id="509"/>
            <p14:sldId id="510"/>
            <p14:sldId id="273"/>
            <p14:sldId id="274"/>
            <p14:sldId id="275"/>
            <p14:sldId id="276"/>
            <p14:sldId id="277"/>
            <p14:sldId id="511"/>
            <p14:sldId id="512"/>
            <p14:sldId id="278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513"/>
            <p14:sldId id="514"/>
            <p14:sldId id="288"/>
            <p14:sldId id="289"/>
            <p14:sldId id="290"/>
            <p14:sldId id="291"/>
            <p14:sldId id="292"/>
            <p14:sldId id="293"/>
            <p14:sldId id="519"/>
            <p14:sldId id="295"/>
            <p14:sldId id="296"/>
            <p14:sldId id="297"/>
            <p14:sldId id="298"/>
            <p14:sldId id="515"/>
            <p14:sldId id="516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517"/>
            <p14:sldId id="518"/>
            <p14:sldId id="312"/>
            <p14:sldId id="313"/>
            <p14:sldId id="314"/>
            <p14:sldId id="315"/>
            <p14:sldId id="316"/>
            <p14:sldId id="317"/>
            <p14:sldId id="318"/>
            <p14:sldId id="323"/>
            <p14:sldId id="320"/>
            <p14:sldId id="321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67C0D-3842-426B-BC17-8B4D18F0BD35}" v="3" dt="2021-10-29T09:41:26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4115" autoAdjust="0"/>
  </p:normalViewPr>
  <p:slideViewPr>
    <p:cSldViewPr snapToGrid="0" showGuides="1">
      <p:cViewPr varScale="1">
        <p:scale>
          <a:sx n="66" d="100"/>
          <a:sy n="66" d="100"/>
        </p:scale>
        <p:origin x="10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week is the whole, then Tuesday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8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549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Kofi’s house is the whole, then the</a:t>
            </a:r>
            <a:br>
              <a:rPr lang="en-GB" i="1" dirty="0"/>
            </a:br>
            <a:r>
              <a:rPr lang="en-GB" i="1" dirty="0"/>
              <a:t>journey from </a:t>
            </a:r>
            <a:r>
              <a:rPr lang="en-GB" i="1" dirty="0" err="1"/>
              <a:t>Sunny’s</a:t>
            </a:r>
            <a:r>
              <a:rPr lang="en-GB" i="1" dirty="0"/>
              <a:t> house to Alfie’s house is part of the whole.</a:t>
            </a:r>
          </a:p>
          <a:p>
            <a:r>
              <a:rPr lang="en-GB" i="1" dirty="0"/>
              <a:t>The part is smaller than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99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group of sheep is the whole, then the lambs are part of the whole.</a:t>
            </a:r>
          </a:p>
          <a:p>
            <a:r>
              <a:rPr lang="en-GB" i="1" dirty="0"/>
              <a:t>The part is smaller than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89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Kofi’s house is the whole, then the journey from </a:t>
            </a:r>
            <a:r>
              <a:rPr lang="en-GB" i="1" dirty="0" err="1"/>
              <a:t>Sunny’s</a:t>
            </a:r>
            <a:r>
              <a:rPr lang="en-GB" i="1" dirty="0"/>
              <a:t> house to Alfie’s house is part of the whole.</a:t>
            </a:r>
          </a:p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school is the whole, then the journey from </a:t>
            </a:r>
            <a:r>
              <a:rPr lang="en-GB" i="1" dirty="0" err="1"/>
              <a:t>Sunny’s</a:t>
            </a:r>
            <a:r>
              <a:rPr lang="en-GB" i="1" dirty="0"/>
              <a:t> house to Kofi’s house is part of the whole.</a:t>
            </a:r>
          </a:p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school is the whole, then the journey from </a:t>
            </a:r>
            <a:r>
              <a:rPr lang="en-GB" i="1" dirty="0" err="1"/>
              <a:t>Sunny’s</a:t>
            </a:r>
            <a:r>
              <a:rPr lang="en-GB" i="1" dirty="0"/>
              <a:t> house to Alfie’s house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Look at our original group of sheep. Extend the group of sheep. </a:t>
            </a:r>
          </a:p>
          <a:p>
            <a:r>
              <a:rPr lang="en-GB" i="1" dirty="0"/>
              <a:t>If all the sheep is the whole, then the sheep in the pen are part of the whole.</a:t>
            </a:r>
          </a:p>
          <a:p>
            <a:r>
              <a:rPr lang="en-GB" i="1" dirty="0"/>
              <a:t>If the sheep in the pen are the whole, then the white sheep in the pen are part of the whole.</a:t>
            </a:r>
          </a:p>
          <a:p>
            <a:r>
              <a:rPr lang="en-GB" i="1" dirty="0"/>
              <a:t>If the black sheep are the whole, then the black lamb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0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31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64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Explain to children that these are three equal-sized squares.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It is only possible to divide a whole into parts using straight lines.</a:t>
            </a:r>
          </a:p>
          <a:p>
            <a:r>
              <a:rPr lang="en-GB" i="1" dirty="0"/>
              <a:t>Do you agree with this statement?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48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9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Three children have folded their paper strips in different ways. </a:t>
            </a:r>
          </a:p>
          <a:p>
            <a:r>
              <a:rPr lang="en-GB" i="1" dirty="0"/>
              <a:t>Which strip is the odd one out? </a:t>
            </a:r>
          </a:p>
          <a:p>
            <a:r>
              <a:rPr lang="en-GB" i="1" dirty="0"/>
              <a:t>Can you find a way to make each of the strips the odd one 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6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79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49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Liz has folded her paper strip into three equal parts.</a:t>
            </a:r>
          </a:p>
          <a:p>
            <a:r>
              <a:rPr lang="en-GB" i="1" dirty="0"/>
              <a:t>Lara has folded her paper strip into four equal parts.</a:t>
            </a:r>
          </a:p>
          <a:p>
            <a:r>
              <a:rPr lang="en-GB" i="1" dirty="0"/>
              <a:t>Part of their strips are hidden.</a:t>
            </a:r>
          </a:p>
          <a:p>
            <a:r>
              <a:rPr lang="en-GB" i="1" dirty="0"/>
              <a:t>Whose paper strip is longer?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1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parts are equal. I know this because the number of people in each part is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61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parts are unequal. I know this because the number of people in each part is not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31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parts are unequal. I know this because the number of cars in each part is not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0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Can we rearrange the objects so the parts become equal?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8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Has the square been divided into equal or unequal parts?</a:t>
            </a:r>
          </a:p>
          <a:p>
            <a:r>
              <a:rPr lang="en-GB" i="1" dirty="0"/>
              <a:t>What is the same about each part? What is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95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34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022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yellow part is a larger part of the whole circle than the red part.</a:t>
            </a:r>
          </a:p>
          <a:p>
            <a:r>
              <a:rPr lang="en-GB" i="1" dirty="0"/>
              <a:t>The red part and the blue part are equally-sized parts of the whole circle.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46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Poland is a bigger part of Europe than Portugal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13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first set of counters, the yellow counters make up a smaller part of the whole than in the second set.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82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• Basil says 'One part is shaded in each image. This means the same amount of each whole is shaded'.</a:t>
            </a:r>
          </a:p>
          <a:p>
            <a:r>
              <a:rPr lang="en-GB" i="1" dirty="0"/>
              <a:t>• Jess says 'Each whole is one part larger than the previous whole. Only one part of each whole is shaded. This means that each time a smaller amount of the whole is shaded'.</a:t>
            </a:r>
          </a:p>
          <a:p>
            <a:r>
              <a:rPr lang="en-GB" i="1" dirty="0"/>
              <a:t>Who is correct?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18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large glass is nearly empty. A smaller part of the glass has water in it.</a:t>
            </a:r>
          </a:p>
          <a:p>
            <a:r>
              <a:rPr lang="en-GB" i="1" dirty="0"/>
              <a:t>The small glass is nearly full. A larger part of the glass has water in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595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classrooms make up quite a large part of the whole school building.</a:t>
            </a:r>
          </a:p>
          <a:p>
            <a:r>
              <a:rPr lang="en-GB" i="1" dirty="0"/>
              <a:t>Italy is quite a small part of the whole (Europe).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452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4787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This triangle is one part of a whole made out of three equal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0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The rhombus is one part of a whole made out of three equal parts.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658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Four children have been given a part of a shape and have been asked to</a:t>
            </a:r>
            <a:br>
              <a:rPr lang="en-GB" i="1" dirty="0"/>
            </a:br>
            <a:r>
              <a:rPr lang="en-GB" i="1" dirty="0"/>
              <a:t>draw the whole shape. Who has drawn a correct shape?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723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have cut a ribbon into five equal parts.</a:t>
            </a:r>
          </a:p>
          <a:p>
            <a:r>
              <a:rPr lang="en-GB" i="1" dirty="0"/>
              <a:t>Here is one part of my ribbon.</a:t>
            </a:r>
          </a:p>
          <a:p>
            <a:r>
              <a:rPr lang="en-GB" i="1" dirty="0"/>
              <a:t>How long was my ribbon to start with?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18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Here is a red Cuisenaire® rod. It is one of four equal parts of another rod.</a:t>
            </a:r>
          </a:p>
          <a:p>
            <a:r>
              <a:rPr lang="en-GB" i="1" dirty="0"/>
              <a:t>What is the whole rod?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504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class has been divided into four equal teams. Here is one of the teams.</a:t>
            </a:r>
          </a:p>
          <a:p>
            <a:r>
              <a:rPr lang="en-GB" i="1" dirty="0"/>
              <a:t>How many children are in the class? Draw the whole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57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Europe is the whole, then the United Kingdom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If the United Kingdom is the whole, then London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8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Kofi’s house is the whole, then the</a:t>
            </a:r>
            <a:br>
              <a:rPr lang="en-GB" i="1" dirty="0"/>
            </a:br>
            <a:r>
              <a:rPr lang="en-GB" i="1" dirty="0"/>
              <a:t>journey from </a:t>
            </a:r>
            <a:r>
              <a:rPr lang="en-GB" i="1" dirty="0" err="1"/>
              <a:t>Sunny’s</a:t>
            </a:r>
            <a:r>
              <a:rPr lang="en-GB" i="1" dirty="0"/>
              <a:t> house to Alfie’s house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5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group of sheep is the whole, then the black sheep are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232154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1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1017683/Maths_guidance_KS_1_and_2.pdf#page=120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4.xml"/><Relationship Id="rId7" Type="http://schemas.openxmlformats.org/officeDocument/2006/relationships/slide" Target="slide4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8.xml"/><Relationship Id="rId4" Type="http://schemas.openxmlformats.org/officeDocument/2006/relationships/slide" Target="slide11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1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20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4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26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4, Unit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Fractions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C9578-35EE-4E84-8320-75DDB51EF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03" y="3112721"/>
            <a:ext cx="8004794" cy="9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7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8,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0930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why a part can only be defined when in relation to a whole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9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8,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28669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1:5 -1:7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8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E91EF319-2A9C-4142-BF9B-66C8754746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44" y="3504748"/>
            <a:ext cx="7970384" cy="19310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5A4F37-A14F-4179-A1CC-6ADD52AE2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60" y="3504315"/>
            <a:ext cx="3102709" cy="1371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1A23F8-3BC4-4810-8B01-A8E238BBB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63" y="3504314"/>
            <a:ext cx="7488950" cy="192038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ABA72C0A-3FA7-4D16-BD16-074BC9E2D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91" y="3498784"/>
            <a:ext cx="7975614" cy="1945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DA8B71-662F-4143-B6B7-44DF86C43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50" y="3970878"/>
            <a:ext cx="554402" cy="84432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0340E30-51C2-40C5-BA04-8F75301E61D2}"/>
              </a:ext>
            </a:extLst>
          </p:cNvPr>
          <p:cNvGrpSpPr/>
          <p:nvPr/>
        </p:nvGrpSpPr>
        <p:grpSpPr>
          <a:xfrm>
            <a:off x="2102142" y="1123126"/>
            <a:ext cx="7927346" cy="3561567"/>
            <a:chOff x="578142" y="1123125"/>
            <a:chExt cx="7927346" cy="3561567"/>
          </a:xfrm>
        </p:grpSpPr>
        <p:pic>
          <p:nvPicPr>
            <p:cNvPr id="23" name="Picture 22" descr="A sign on the side of a building&#10;&#10;Description automatically generated">
              <a:extLst>
                <a:ext uri="{FF2B5EF4-FFF2-40B4-BE49-F238E27FC236}">
                  <a16:creationId xmlns:a16="http://schemas.microsoft.com/office/drawing/2014/main" id="{4451A293-2A56-4C15-B48E-62F88C525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8142" y="1123125"/>
              <a:ext cx="1400974" cy="756074"/>
            </a:xfrm>
            <a:prstGeom prst="rect">
              <a:avLst/>
            </a:prstGeom>
          </p:spPr>
        </p:pic>
        <p:pic>
          <p:nvPicPr>
            <p:cNvPr id="24" name="Picture 23" descr="A sign on the side of a building&#10;&#10;Description automatically generated">
              <a:extLst>
                <a:ext uri="{FF2B5EF4-FFF2-40B4-BE49-F238E27FC236}">
                  <a16:creationId xmlns:a16="http://schemas.microsoft.com/office/drawing/2014/main" id="{8228A701-0209-43E9-B186-25A7CCF57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1254" y="1726602"/>
              <a:ext cx="936104" cy="720081"/>
            </a:xfrm>
            <a:prstGeom prst="rect">
              <a:avLst/>
            </a:prstGeom>
          </p:spPr>
        </p:pic>
        <p:pic>
          <p:nvPicPr>
            <p:cNvPr id="25" name="Picture 24" descr="A sign on the side of a building&#10;&#10;Description automatically generated">
              <a:extLst>
                <a:ext uri="{FF2B5EF4-FFF2-40B4-BE49-F238E27FC236}">
                  <a16:creationId xmlns:a16="http://schemas.microsoft.com/office/drawing/2014/main" id="{EF14EDA6-3203-4D9B-B4C6-67E1F1B0C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3140" y="2047029"/>
              <a:ext cx="1006184" cy="756074"/>
            </a:xfrm>
            <a:prstGeom prst="rect">
              <a:avLst/>
            </a:prstGeom>
          </p:spPr>
        </p:pic>
        <p:pic>
          <p:nvPicPr>
            <p:cNvPr id="26" name="Picture 25" descr="A sign on the side of a building&#10;&#10;Description automatically generated">
              <a:extLst>
                <a:ext uri="{FF2B5EF4-FFF2-40B4-BE49-F238E27FC236}">
                  <a16:creationId xmlns:a16="http://schemas.microsoft.com/office/drawing/2014/main" id="{3ECB43D1-C71F-4589-90A9-B22A53683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7394" y="2268158"/>
              <a:ext cx="1031586" cy="75607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09FE93E-BD94-4097-B7DD-E92427AD9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96" y="1922406"/>
              <a:ext cx="7819992" cy="276228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8E2AC-1AC0-4667-8F5D-3385F65D6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78" y="5273462"/>
            <a:ext cx="936119" cy="8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52C65BFE-7F2A-4CB8-AF9D-69F86461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29" y="1032946"/>
            <a:ext cx="5569796" cy="44890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BBC1E-C7C9-4806-A091-9F808405F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77" y="2252547"/>
            <a:ext cx="4904746" cy="2884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102A6C-081D-494B-BB87-F9D31C888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23" y="3774333"/>
            <a:ext cx="2743332" cy="23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CF72F-CB12-491B-BEA0-EEFE86A2A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852975"/>
            <a:ext cx="7975614" cy="34334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D2A05-DA57-44DA-81F9-A34936957E27}"/>
              </a:ext>
            </a:extLst>
          </p:cNvPr>
          <p:cNvSpPr/>
          <p:nvPr/>
        </p:nvSpPr>
        <p:spPr bwMode="auto">
          <a:xfrm>
            <a:off x="8103539" y="3194050"/>
            <a:ext cx="2021537" cy="213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4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627060-3723-4FBD-A948-4D9EF194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42" y="1456446"/>
            <a:ext cx="5991437" cy="40656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C49B3-AC91-4147-BE12-5F73989A9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4" y="2097100"/>
            <a:ext cx="5291140" cy="2256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7C509D-66C4-4A2C-B067-610D60C7E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4" y="2130440"/>
            <a:ext cx="1351963" cy="24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4407321-D83D-494C-8A4C-1E445666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19" y="931142"/>
            <a:ext cx="5140631" cy="48191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2F1B9-0171-4C6E-97C0-4AD54BFB0116}"/>
              </a:ext>
            </a:extLst>
          </p:cNvPr>
          <p:cNvSpPr txBox="1"/>
          <p:nvPr/>
        </p:nvSpPr>
        <p:spPr bwMode="auto">
          <a:xfrm>
            <a:off x="2188105" y="5878291"/>
            <a:ext cx="3209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the UK is the whole,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DB8B5-07A2-49F1-B479-820C83FAC636}"/>
              </a:ext>
            </a:extLst>
          </p:cNvPr>
          <p:cNvSpPr txBox="1"/>
          <p:nvPr/>
        </p:nvSpPr>
        <p:spPr bwMode="auto">
          <a:xfrm>
            <a:off x="5196940" y="5878291"/>
            <a:ext cx="4806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then Italy is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not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part of the whole.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15C90-73A2-4BAA-AC32-4E3CC2BC0F5D}"/>
              </a:ext>
            </a:extLst>
          </p:cNvPr>
          <p:cNvSpPr txBox="1"/>
          <p:nvPr/>
        </p:nvSpPr>
        <p:spPr bwMode="auto">
          <a:xfrm>
            <a:off x="5196937" y="5878291"/>
            <a:ext cx="422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then Italy is part of the whole.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02E4F-B5F6-4534-94CB-69A7D759CF01}"/>
              </a:ext>
            </a:extLst>
          </p:cNvPr>
          <p:cNvSpPr txBox="1"/>
          <p:nvPr/>
        </p:nvSpPr>
        <p:spPr bwMode="auto">
          <a:xfrm>
            <a:off x="9298820" y="5790821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B6EFB-2F51-488A-90B8-F52C9C8E71B3}"/>
              </a:ext>
            </a:extLst>
          </p:cNvPr>
          <p:cNvSpPr txBox="1"/>
          <p:nvPr/>
        </p:nvSpPr>
        <p:spPr bwMode="auto">
          <a:xfrm>
            <a:off x="9872708" y="5805110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4163A3-1CC2-4583-8CA4-9B9956D4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93" y="2494963"/>
            <a:ext cx="798616" cy="1503963"/>
          </a:xfrm>
          <a:prstGeom prst="rect">
            <a:avLst/>
          </a:prstGeom>
        </p:spPr>
      </p:pic>
      <p:pic>
        <p:nvPicPr>
          <p:cNvPr id="16" name="Picture 15" descr="A close up of an animal&#10;&#10;Description automatically generated">
            <a:extLst>
              <a:ext uri="{FF2B5EF4-FFF2-40B4-BE49-F238E27FC236}">
                <a16:creationId xmlns:a16="http://schemas.microsoft.com/office/drawing/2014/main" id="{9A7041A1-4A4C-4C38-B06E-F1E6CF6D6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03" y="4200043"/>
            <a:ext cx="989040" cy="129605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10FAB1-C795-4C5D-A105-278AF6EBF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19" y="931142"/>
            <a:ext cx="5130031" cy="48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8,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0962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the number of equal or unequal parts in a whole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9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8,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5455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6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410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3F-1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Page 120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supporting the prior learning for this unit.</a:t>
            </a:r>
            <a:b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8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72C967A-1F77-4D1C-9151-66AB9A91D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392428"/>
            <a:ext cx="7975614" cy="26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9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613160-F555-4109-A229-F02DF7174487}"/>
              </a:ext>
            </a:extLst>
          </p:cNvPr>
          <p:cNvGrpSpPr/>
          <p:nvPr/>
        </p:nvGrpSpPr>
        <p:grpSpPr>
          <a:xfrm>
            <a:off x="1952973" y="2291499"/>
            <a:ext cx="8364984" cy="3263543"/>
            <a:chOff x="428973" y="2371883"/>
            <a:chExt cx="8364984" cy="3263543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D1149E5C-C3BE-4AC5-A936-D81BAE6F7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730" y="2371883"/>
              <a:ext cx="1717108" cy="1214280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31638FBB-947A-41F5-91CA-C24C31F9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84" y="2371883"/>
              <a:ext cx="1214280" cy="12142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4A9442-964F-453B-A990-036D3EFFB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73" y="4346257"/>
              <a:ext cx="1401503" cy="1224978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DF5E024-77D2-4083-A0B0-5045700E2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700" y="4346257"/>
              <a:ext cx="1289169" cy="1289169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4B48323F-9A29-4344-97C8-6D50BC573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703" y="2371883"/>
              <a:ext cx="1214280" cy="1214280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565B474F-31D0-4D73-9CE6-CF6D49203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849" y="2371883"/>
              <a:ext cx="1717108" cy="1214280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111C32BD-9BD6-43AD-9CC5-6DFBB369E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093" y="4346257"/>
              <a:ext cx="1401503" cy="1214280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92058BDF-0F4A-4465-B0C9-F75A5F845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819" y="4346257"/>
              <a:ext cx="1289169" cy="128916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DD7EB40-6985-4808-988F-859EBF03A6C2}"/>
              </a:ext>
            </a:extLst>
          </p:cNvPr>
          <p:cNvSpPr txBox="1"/>
          <p:nvPr/>
        </p:nvSpPr>
        <p:spPr bwMode="auto">
          <a:xfrm>
            <a:off x="2703893" y="1182008"/>
            <a:ext cx="1697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parts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B17246-D7FA-4FC7-AB8C-341A142E92F9}"/>
              </a:ext>
            </a:extLst>
          </p:cNvPr>
          <p:cNvSpPr txBox="1"/>
          <p:nvPr/>
        </p:nvSpPr>
        <p:spPr bwMode="auto">
          <a:xfrm>
            <a:off x="7403106" y="1182008"/>
            <a:ext cx="2089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Unequal parts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8DA4E2C6-DD00-4518-A40D-E2AFE493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0" y="4507634"/>
            <a:ext cx="1717108" cy="121428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CF1DF081-F2FE-4C24-9B59-4EDFB8E98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78" y="2671545"/>
            <a:ext cx="1214280" cy="12142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9FE036-6E41-48A1-8188-55492110A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69" y="2497066"/>
            <a:ext cx="1401503" cy="1224978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229054AA-D8AF-4BEC-A67B-597688BB8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88" y="4638104"/>
            <a:ext cx="1289169" cy="1289169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32417D65-D710-42A8-A6FF-B16DB4F4A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53" y="2091379"/>
            <a:ext cx="1214280" cy="1214280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C35B8D20-FEE7-45C5-ADF4-D18D4C42F9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73" y="4782129"/>
            <a:ext cx="1717108" cy="1214280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5D3C504-6F85-46F9-8FB4-23F3A68219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78" y="4030963"/>
            <a:ext cx="1401503" cy="121428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397BB62E-0DE7-439B-9B53-0558305AB0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69" y="2228086"/>
            <a:ext cx="1289169" cy="1289169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56AB71-AEDE-4B5F-B51A-CE46BFCB2258}"/>
              </a:ext>
            </a:extLst>
          </p:cNvPr>
          <p:cNvCxnSpPr/>
          <p:nvPr/>
        </p:nvCxnSpPr>
        <p:spPr bwMode="auto">
          <a:xfrm>
            <a:off x="6096000" y="1055702"/>
            <a:ext cx="0" cy="524461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462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75886 0.295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4" y="14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1908 -0.0555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-2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0776 0.028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14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67708 0.2588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4" y="129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7709 -0.3233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61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12726 0.03403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6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7517 -0.363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81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50625 -0.0555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30EC560-79E1-481E-903C-958FC1B7C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3075114"/>
            <a:ext cx="7975614" cy="1410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2869C-7E5E-4EFD-9E99-6C7D6C8A04ED}"/>
              </a:ext>
            </a:extLst>
          </p:cNvPr>
          <p:cNvSpPr txBox="1"/>
          <p:nvPr/>
        </p:nvSpPr>
        <p:spPr bwMode="auto">
          <a:xfrm>
            <a:off x="4399864" y="1178069"/>
            <a:ext cx="339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57CB0C2-7685-4685-A165-AA821C57B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982711"/>
            <a:ext cx="7975614" cy="15951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47E48-300C-46D0-99DB-3EC886186119}"/>
              </a:ext>
            </a:extLst>
          </p:cNvPr>
          <p:cNvSpPr txBox="1"/>
          <p:nvPr/>
        </p:nvSpPr>
        <p:spPr bwMode="auto">
          <a:xfrm>
            <a:off x="4399864" y="1178069"/>
            <a:ext cx="339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4F4D6-00D5-4F40-A7B9-CAB514780836}"/>
              </a:ext>
            </a:extLst>
          </p:cNvPr>
          <p:cNvSpPr txBox="1"/>
          <p:nvPr/>
        </p:nvSpPr>
        <p:spPr bwMode="auto">
          <a:xfrm>
            <a:off x="4399863" y="1169000"/>
            <a:ext cx="339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526B8-EDCF-4052-84B1-4F7D847F0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25" y="2631330"/>
            <a:ext cx="6402643" cy="21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663BB4-D0BD-4D02-9029-21BE440A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607252"/>
            <a:ext cx="7975614" cy="196472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</p:spTree>
    <p:extLst>
      <p:ext uri="{BB962C8B-B14F-4D97-AF65-F5344CB8AC3E}">
        <p14:creationId xmlns:p14="http://schemas.microsoft.com/office/powerpoint/2010/main" val="133570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02F8E79-5E45-45CE-9373-CB891BF5F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08" y="4276584"/>
            <a:ext cx="7926984" cy="5738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98BEF-3757-439A-BA07-F3495C8830F1}"/>
              </a:ext>
            </a:extLst>
          </p:cNvPr>
          <p:cNvSpPr txBox="1"/>
          <p:nvPr/>
        </p:nvSpPr>
        <p:spPr bwMode="auto">
          <a:xfrm>
            <a:off x="5085146" y="2606819"/>
            <a:ext cx="2021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equal parts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ECE3D-625F-4C07-9D51-F04FA8931DC6}"/>
              </a:ext>
            </a:extLst>
          </p:cNvPr>
          <p:cNvSpPr txBox="1"/>
          <p:nvPr/>
        </p:nvSpPr>
        <p:spPr bwMode="auto">
          <a:xfrm>
            <a:off x="4910420" y="5026086"/>
            <a:ext cx="2371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unequal parts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9CFB802-A026-4B99-8B15-C68A3A1E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08" y="1885314"/>
            <a:ext cx="7926984" cy="573855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96B366D-9967-4F83-9B64-DAA46018C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27" y="1899902"/>
            <a:ext cx="3978082" cy="544677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1A006E9-49B8-42D1-B5E4-C8FA8DFA3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44" y="4283306"/>
            <a:ext cx="2674749" cy="5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8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2EDA6-915C-4897-9763-F59D05FC4974}"/>
              </a:ext>
            </a:extLst>
          </p:cNvPr>
          <p:cNvSpPr txBox="1"/>
          <p:nvPr/>
        </p:nvSpPr>
        <p:spPr bwMode="auto">
          <a:xfrm>
            <a:off x="3970260" y="1178069"/>
            <a:ext cx="4251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Are all the parts of equal size?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E63E4-3BC3-49A9-B1F7-730145792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617765"/>
            <a:ext cx="7975614" cy="427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843C0-3D5D-4E08-9CAC-EB5FD8B05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66" y="4352647"/>
            <a:ext cx="7863268" cy="6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9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4" name="Picture 3" descr="A picture containing sky, building, indoor&#10;&#10;Description automatically generated">
            <a:extLst>
              <a:ext uri="{FF2B5EF4-FFF2-40B4-BE49-F238E27FC236}">
                <a16:creationId xmlns:a16="http://schemas.microsoft.com/office/drawing/2014/main" id="{6DCA2159-7B22-466E-BA7F-4826DBB1C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554702"/>
            <a:ext cx="7975614" cy="2091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1FE04-00CE-4C0A-AA16-A0CA7F1CDA83}"/>
              </a:ext>
            </a:extLst>
          </p:cNvPr>
          <p:cNvSpPr txBox="1"/>
          <p:nvPr/>
        </p:nvSpPr>
        <p:spPr bwMode="auto">
          <a:xfrm>
            <a:off x="5068286" y="1182008"/>
            <a:ext cx="2055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Odd one out?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8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8,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7307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equal parts when they do not look the same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1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/>
        </p:nvGraphicFramePr>
        <p:xfrm>
          <a:off x="594008" y="1535029"/>
          <a:ext cx="10712127" cy="240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identify a whole and the parts that make it up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explain why a part can only be defined when in relation to a whole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 identify the number of equal or unequal parts in a whole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 identify equal parts when they do not look the same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explain the size of the part in relation to the whole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action="ppaction://hlinksldjump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construct a whole when given a part and the number of parts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982054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75600" y="4510142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4459310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8105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8,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35873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2:5 - 2:7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7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2037054-23F7-41DC-9AAF-2D246561E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68" y="3390726"/>
            <a:ext cx="7926984" cy="3987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A08608-6D4F-4525-9274-907308021187}"/>
              </a:ext>
            </a:extLst>
          </p:cNvPr>
          <p:cNvGrpSpPr/>
          <p:nvPr/>
        </p:nvGrpSpPr>
        <p:grpSpPr>
          <a:xfrm>
            <a:off x="4752115" y="3386773"/>
            <a:ext cx="2687772" cy="398780"/>
            <a:chOff x="3228115" y="3386773"/>
            <a:chExt cx="2687772" cy="398780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98B549A5-8E83-485F-B01A-1C1B27489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15" y="3386773"/>
              <a:ext cx="48632" cy="398780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381073FE-05D9-4C18-BBC0-7D4A4C403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255" y="3386773"/>
              <a:ext cx="48632" cy="398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75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08877A-FEFA-4FDB-8247-3CD871C84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193" y="3328194"/>
            <a:ext cx="7975614" cy="490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45EDB8-4EA3-4E44-91A9-7F5C25312978}"/>
              </a:ext>
            </a:extLst>
          </p:cNvPr>
          <p:cNvSpPr/>
          <p:nvPr/>
        </p:nvSpPr>
        <p:spPr bwMode="auto">
          <a:xfrm>
            <a:off x="7419977" y="3371850"/>
            <a:ext cx="266383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B0CDE-C0A5-4BE1-89F3-05B9E2677542}"/>
              </a:ext>
            </a:extLst>
          </p:cNvPr>
          <p:cNvSpPr/>
          <p:nvPr/>
        </p:nvSpPr>
        <p:spPr bwMode="auto">
          <a:xfrm>
            <a:off x="4783929" y="3371850"/>
            <a:ext cx="2636048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0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4A99C-D583-4684-978D-A35E2BE599F3}"/>
              </a:ext>
            </a:extLst>
          </p:cNvPr>
          <p:cNvSpPr txBox="1"/>
          <p:nvPr/>
        </p:nvSpPr>
        <p:spPr bwMode="auto">
          <a:xfrm>
            <a:off x="3969078" y="1178069"/>
            <a:ext cx="4253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parts. Which is longer?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56AC1491-CC4F-4107-B7C1-7C12019CA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930622"/>
            <a:ext cx="7975614" cy="132278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C329E26-750C-411A-AE07-EFBC173A2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24" y="2717448"/>
            <a:ext cx="5077159" cy="16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8D8D833-3643-440E-9C4C-8FAC53A73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680916"/>
            <a:ext cx="6816764" cy="38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0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341EE-FE37-4919-BB0C-000623DE0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74" y="1343818"/>
            <a:ext cx="6808452" cy="4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4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pic>
        <p:nvPicPr>
          <p:cNvPr id="5" name="Picture 4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F5D39761-EA0E-418B-BCF2-62C8BD0E7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82" y="2228727"/>
            <a:ext cx="4036439" cy="27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2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74967-D596-41F7-9216-F8A25415E630}"/>
              </a:ext>
            </a:extLst>
          </p:cNvPr>
          <p:cNvSpPr txBox="1"/>
          <p:nvPr/>
        </p:nvSpPr>
        <p:spPr bwMode="auto">
          <a:xfrm>
            <a:off x="4316132" y="1178069"/>
            <a:ext cx="3559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Arrange into equal parts.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 descr="A picture containing weapon, brass knucks&#10;&#10;Description automatically generated">
            <a:extLst>
              <a:ext uri="{FF2B5EF4-FFF2-40B4-BE49-F238E27FC236}">
                <a16:creationId xmlns:a16="http://schemas.microsoft.com/office/drawing/2014/main" id="{C0D40CB8-53C6-4395-97E3-120574F0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28" y="2924210"/>
            <a:ext cx="6224870" cy="1342238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BD99E302-E1AF-4798-AD5E-8B216ADAB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68" y="3709665"/>
            <a:ext cx="554402" cy="5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11836 -0.04282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C8988-F02A-44C2-9D63-01C485E436B6}"/>
              </a:ext>
            </a:extLst>
          </p:cNvPr>
          <p:cNvSpPr txBox="1"/>
          <p:nvPr/>
        </p:nvSpPr>
        <p:spPr bwMode="auto">
          <a:xfrm>
            <a:off x="4366210" y="1178069"/>
            <a:ext cx="3459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748A6FA-CA8B-4138-811F-AD622488C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3029285"/>
            <a:ext cx="7975614" cy="11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8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0DDD98-50CD-412C-8B96-2FA17C2E08CC}"/>
              </a:ext>
            </a:extLst>
          </p:cNvPr>
          <p:cNvSpPr/>
          <p:nvPr/>
        </p:nvSpPr>
        <p:spPr bwMode="auto">
          <a:xfrm>
            <a:off x="2626519" y="3036094"/>
            <a:ext cx="581025" cy="576000"/>
          </a:xfrm>
          <a:prstGeom prst="rect">
            <a:avLst/>
          </a:prstGeom>
          <a:solidFill>
            <a:srgbClr val="E9C77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5214A-931F-4FD4-B69C-1A7DB5361465}"/>
              </a:ext>
            </a:extLst>
          </p:cNvPr>
          <p:cNvSpPr/>
          <p:nvPr/>
        </p:nvSpPr>
        <p:spPr bwMode="auto">
          <a:xfrm>
            <a:off x="4563268" y="3036093"/>
            <a:ext cx="288000" cy="1144800"/>
          </a:xfrm>
          <a:prstGeom prst="rect">
            <a:avLst/>
          </a:prstGeom>
          <a:solidFill>
            <a:srgbClr val="E9C77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894DDD1-0C5E-4C42-9B95-4EFA2EDA1C8F}"/>
              </a:ext>
            </a:extLst>
          </p:cNvPr>
          <p:cNvSpPr/>
          <p:nvPr/>
        </p:nvSpPr>
        <p:spPr bwMode="auto">
          <a:xfrm rot="5400000">
            <a:off x="6223688" y="3320495"/>
            <a:ext cx="1144801" cy="576000"/>
          </a:xfrm>
          <a:prstGeom prst="triangle">
            <a:avLst/>
          </a:prstGeom>
          <a:solidFill>
            <a:srgbClr val="E9C77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C85ABB3-9441-427D-9003-E367B14AFFC2}"/>
              </a:ext>
            </a:extLst>
          </p:cNvPr>
          <p:cNvSpPr/>
          <p:nvPr/>
        </p:nvSpPr>
        <p:spPr bwMode="auto">
          <a:xfrm flipV="1">
            <a:off x="8401051" y="3036093"/>
            <a:ext cx="576001" cy="1144800"/>
          </a:xfrm>
          <a:prstGeom prst="rtTriangle">
            <a:avLst/>
          </a:prstGeom>
          <a:solidFill>
            <a:srgbClr val="E9C77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F650A-30A1-402C-A258-A8B8E86CE52B}"/>
              </a:ext>
            </a:extLst>
          </p:cNvPr>
          <p:cNvSpPr txBox="1"/>
          <p:nvPr/>
        </p:nvSpPr>
        <p:spPr bwMode="auto">
          <a:xfrm>
            <a:off x="2418122" y="1178069"/>
            <a:ext cx="7355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 about each part?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02EA2EF-6201-4819-A2EC-E08A6B262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3029285"/>
            <a:ext cx="7975614" cy="11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4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8,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4451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a whole and the parts that make it up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E07AB87-CD6D-4B9F-AF16-F2BBDDC31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4" y="2596901"/>
            <a:ext cx="1984252" cy="198425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EFB0D38-8DEF-4A12-A507-A4F1F6250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4" y="2596901"/>
            <a:ext cx="1984252" cy="198425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02FCD71-2B10-4C34-A4A7-354AEBE5E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4" y="3145852"/>
            <a:ext cx="1984252" cy="14356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3E783D3-6E73-418E-92F6-2CD606CC2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4" y="2590551"/>
            <a:ext cx="1984252" cy="1499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2FDD76-69DA-48FB-9F62-C5D6A091B99D}"/>
              </a:ext>
            </a:extLst>
          </p:cNvPr>
          <p:cNvSpPr txBox="1"/>
          <p:nvPr/>
        </p:nvSpPr>
        <p:spPr bwMode="auto">
          <a:xfrm>
            <a:off x="4399870" y="1182008"/>
            <a:ext cx="339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2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67F86-A6F3-4FFF-BAAD-C58A3C131F57}"/>
              </a:ext>
            </a:extLst>
          </p:cNvPr>
          <p:cNvSpPr txBox="1"/>
          <p:nvPr/>
        </p:nvSpPr>
        <p:spPr bwMode="auto">
          <a:xfrm>
            <a:off x="5178131" y="1178069"/>
            <a:ext cx="1835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15DF94D-0CF1-4540-9E83-454A4AC9B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56" y="2988562"/>
            <a:ext cx="3154688" cy="120701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2499B32-B2D9-4B1C-924D-C1DB76CC6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56" y="2988562"/>
            <a:ext cx="3154688" cy="120701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A5636A0-F50C-424A-9F3C-36D3C3333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56" y="2988562"/>
            <a:ext cx="3154688" cy="12070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B56E68-7E81-4B81-97A9-25D98FF0751D}"/>
              </a:ext>
            </a:extLst>
          </p:cNvPr>
          <p:cNvSpPr txBox="1"/>
          <p:nvPr/>
        </p:nvSpPr>
        <p:spPr bwMode="auto">
          <a:xfrm>
            <a:off x="7942460" y="3232220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3C859-DDDD-4229-9C23-2FAD42F3C402}"/>
              </a:ext>
            </a:extLst>
          </p:cNvPr>
          <p:cNvSpPr txBox="1"/>
          <p:nvPr/>
        </p:nvSpPr>
        <p:spPr bwMode="auto">
          <a:xfrm>
            <a:off x="7942460" y="3246509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8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3" grpId="2"/>
      <p:bldP spid="13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8,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865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size of the part in relation to the whole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8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8,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66219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9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0C1D5-A0D5-430F-8B71-30F962F779AF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7DF06-6A7E-4573-9FBF-90465E895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4" y="2748444"/>
            <a:ext cx="7975612" cy="16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4CDAAC6-15E4-451D-A7F2-642DEEDD1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69" y="931142"/>
            <a:ext cx="5741462" cy="5378178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33F0175-A8B4-4C01-B7BE-4FF6EA3EA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69" y="931143"/>
            <a:ext cx="5741462" cy="5382127"/>
          </a:xfrm>
          <a:prstGeom prst="rect">
            <a:avLst/>
          </a:prstGeom>
        </p:spPr>
      </p:pic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0D801D3-4FDC-4B72-B7D8-50BF9C5264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5300" y="931143"/>
            <a:ext cx="2121431" cy="53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0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371389-7BCF-49DC-8A75-B7BEDDE49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746143"/>
            <a:ext cx="4260478" cy="1834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70CD6A-3967-42AF-B931-39FB622EC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2624674"/>
            <a:ext cx="4260478" cy="1834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13F74B-0625-49D5-83D4-D66BA2804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4503205"/>
            <a:ext cx="4260478" cy="183408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422AD-E03E-4D6D-924A-2A6883EC3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746143"/>
            <a:ext cx="4260478" cy="1834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4F4BF0-37EE-4661-9AE0-066AEF42E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2624674"/>
            <a:ext cx="4260478" cy="1834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D593B-9F9F-4942-A2BA-F4FBA0D84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4503205"/>
            <a:ext cx="4260478" cy="18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4" name="Picture 3" descr="A picture containing pallette&#10;&#10;Description automatically generated">
            <a:extLst>
              <a:ext uri="{FF2B5EF4-FFF2-40B4-BE49-F238E27FC236}">
                <a16:creationId xmlns:a16="http://schemas.microsoft.com/office/drawing/2014/main" id="{C9B6D914-C4AC-4452-AEB5-6F3265FB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447891"/>
            <a:ext cx="7975614" cy="91427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8574EA5-C8C2-420E-B0B4-993957172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3136960"/>
            <a:ext cx="7975614" cy="914278"/>
          </a:xfrm>
          <a:prstGeom prst="rect">
            <a:avLst/>
          </a:prstGeom>
        </p:spPr>
      </p:pic>
      <p:pic>
        <p:nvPicPr>
          <p:cNvPr id="8" name="Picture 7" descr="A picture containing pallette, object&#10;&#10;Description automatically generated">
            <a:extLst>
              <a:ext uri="{FF2B5EF4-FFF2-40B4-BE49-F238E27FC236}">
                <a16:creationId xmlns:a16="http://schemas.microsoft.com/office/drawing/2014/main" id="{320BFCDC-C69F-42BD-9DF4-C885C746C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4826030"/>
            <a:ext cx="7975614" cy="9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7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D60D69E6-549D-4002-99C1-654C852E0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285007"/>
            <a:ext cx="7975614" cy="27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3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AB8FA-846A-4C68-BF4E-28AE6D41F7CA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111A4-3851-4419-8E3C-C803EDA39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536" y="1936584"/>
            <a:ext cx="752514" cy="773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8C1CA-78CB-4585-A2B0-F5DE254EB1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536" y="3042176"/>
            <a:ext cx="1471632" cy="773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5BCF6-B12F-428C-9B4D-193510AD41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536" y="4159888"/>
            <a:ext cx="2200314" cy="773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2086F-98AD-42C1-84A1-4DF98B37AF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537" y="5286322"/>
            <a:ext cx="2905213" cy="7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0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8,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9356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13884-CD6E-43FE-B199-1FF7ED600B3B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62D6282-8DDA-49C2-92A9-1E6C77453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205" y="2018558"/>
            <a:ext cx="642546" cy="63806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96D89FF-B5A6-4F95-A756-B7C9BC8BC6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204" y="3098006"/>
            <a:ext cx="1421216" cy="66913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8026E99-E43B-485C-8071-A5146149A3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205" y="4231481"/>
            <a:ext cx="2173690" cy="68019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4F0E746-C35B-4694-9906-AAA952F95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205" y="5353051"/>
            <a:ext cx="2969027" cy="6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32B56-5CB3-4785-9F40-374DF759F742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DD98D2B7-C507-4BCA-8740-070833F57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186" y="2551516"/>
            <a:ext cx="1651014" cy="359550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50C08912-194A-48F6-A17C-1BC707B59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187" y="3390901"/>
            <a:ext cx="3572889" cy="396465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D908050B-AFF1-46FC-92F1-224138DDF1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187" y="4267201"/>
            <a:ext cx="4940783" cy="382177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9A11DCEF-5766-4C7A-913A-5FEF6F48E4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186" y="5129213"/>
            <a:ext cx="6438914" cy="34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7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D99FC-FAE8-49F3-A56B-B4CFB28EAD37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7C83F-3D7D-4198-928A-647E61E5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4525" y="4732020"/>
            <a:ext cx="1041403" cy="1086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0D368-75EF-49F0-AE65-7BF1AE339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8375" y="3806537"/>
            <a:ext cx="1041403" cy="2011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7EB0F-92AB-4260-AE8E-076593072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225" y="2876661"/>
            <a:ext cx="981363" cy="2941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6FFBC-3293-4B8C-9182-045059980F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7025" y="2019327"/>
            <a:ext cx="1028700" cy="37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6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0BCE3-6CFE-4112-BA95-60E740E5732C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C456277-B750-4013-8CCD-F2BE2D9FE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645" y="2352902"/>
            <a:ext cx="1639806" cy="72505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E71DEF7-0185-4900-94EF-E4C52246C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644" y="3614867"/>
            <a:ext cx="3487388" cy="80209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4414884-C6F1-4F23-9DC4-39561E043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645" y="4953866"/>
            <a:ext cx="5268735" cy="7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5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67C90-54F0-4FAC-8203-30BF47E72E96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AA940E49-AA68-44BE-B6F8-32811FE5E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676" y="3017500"/>
            <a:ext cx="2054225" cy="1925820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22E46E8E-1B30-43AC-8804-3F7728D3F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800" y="3017500"/>
            <a:ext cx="1454150" cy="1681500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E92A354A-70FD-4DA6-9CD8-5CC08064F8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851" y="3017500"/>
            <a:ext cx="2022475" cy="19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848C8-16C4-479D-8F50-B945B60CD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4700" y="2270964"/>
            <a:ext cx="3073401" cy="26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1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3:6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37454F-356A-469A-8BAC-028D4CEAA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99" y="1974083"/>
            <a:ext cx="4036439" cy="3229151"/>
          </a:xfrm>
          <a:prstGeom prst="rect">
            <a:avLst/>
          </a:prstGeom>
        </p:spPr>
      </p:pic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03EE7A1-0A86-4765-9C14-6F4BF95FA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40" y="1784419"/>
            <a:ext cx="3997534" cy="36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8,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1524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construct a whole when given a part and the number of parts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2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8,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06338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9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ECCCA-038C-4D70-88F9-27D0193494F0}"/>
              </a:ext>
            </a:extLst>
          </p:cNvPr>
          <p:cNvSpPr txBox="1"/>
          <p:nvPr/>
        </p:nvSpPr>
        <p:spPr bwMode="auto">
          <a:xfrm>
            <a:off x="4716474" y="1178069"/>
            <a:ext cx="2759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whole?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E585A-D850-427E-A896-A144B3B0B9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9804" y="3000945"/>
            <a:ext cx="1371096" cy="1170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06501-55E0-4FF1-9AE0-BC9B0EC2531B}"/>
              </a:ext>
            </a:extLst>
          </p:cNvPr>
          <p:cNvSpPr txBox="1"/>
          <p:nvPr/>
        </p:nvSpPr>
        <p:spPr bwMode="auto">
          <a:xfrm>
            <a:off x="6276686" y="3355332"/>
            <a:ext cx="1340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 part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1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B5857-C721-4005-B35C-5355E082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22" y="765020"/>
            <a:ext cx="6051957" cy="56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0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84A76-69EC-40BC-A4F4-0484E5ABBB25}"/>
              </a:ext>
            </a:extLst>
          </p:cNvPr>
          <p:cNvSpPr txBox="1"/>
          <p:nvPr/>
        </p:nvSpPr>
        <p:spPr bwMode="auto">
          <a:xfrm>
            <a:off x="4472021" y="1178069"/>
            <a:ext cx="3248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wholes might be…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D0096-61B2-4503-813B-C7133F5C9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15" y="1991504"/>
            <a:ext cx="6142570" cy="41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2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8CAEFD-B926-4747-BE1F-029C68CF3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35" y="2437573"/>
            <a:ext cx="1353316" cy="117043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6218E9C-2908-4B1B-B945-599970D71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01" y="3586163"/>
            <a:ext cx="1353316" cy="117043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28E7E-254F-4CE1-A34B-FFA6B1E6FA71}"/>
              </a:ext>
            </a:extLst>
          </p:cNvPr>
          <p:cNvSpPr txBox="1"/>
          <p:nvPr/>
        </p:nvSpPr>
        <p:spPr bwMode="auto">
          <a:xfrm>
            <a:off x="4716474" y="1178069"/>
            <a:ext cx="2759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whole?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C7622-1319-4825-9952-01F245C6D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24" y="3586163"/>
            <a:ext cx="1353316" cy="11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6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6FD19-F245-40C3-AE0F-B1DA6D795BB1}"/>
              </a:ext>
            </a:extLst>
          </p:cNvPr>
          <p:cNvSpPr txBox="1"/>
          <p:nvPr/>
        </p:nvSpPr>
        <p:spPr bwMode="auto">
          <a:xfrm>
            <a:off x="4716474" y="1178069"/>
            <a:ext cx="2759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whole?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140DCB-112F-434E-AAAC-2616651A7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20" y="2925172"/>
            <a:ext cx="716801" cy="111264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48D7811-AEB4-40D9-A6FB-BABE04DB9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76" y="2593568"/>
            <a:ext cx="711451" cy="110194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62F694F-BC8B-411B-982D-2C16161D0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61" y="2593568"/>
            <a:ext cx="1091247" cy="50817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8D6BE30-FA2B-4ED0-89D9-76570B403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67" y="3088667"/>
            <a:ext cx="936119" cy="6044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5F7AF7-DA22-41B9-A85B-0D6A6D77F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97" y="2379062"/>
            <a:ext cx="716801" cy="1112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3F5EDD-D734-403C-969E-F50538A14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07" y="1831221"/>
            <a:ext cx="716801" cy="111264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18EB117-B78C-4E99-AFB1-5237FFE75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35" y="4255710"/>
            <a:ext cx="936119" cy="60446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8DAAC25-5D40-4F9A-8D7F-261D19B01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94" y="4753190"/>
            <a:ext cx="936119" cy="604466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9A06B060-B7F6-46F0-8FA6-EE54CC306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90" y="4768683"/>
            <a:ext cx="936119" cy="604466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2197732-3FEA-4FF3-95E7-9FA07A2F5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19" y="4768683"/>
            <a:ext cx="936119" cy="60446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5E449D6D-122C-498B-8478-7C305F8F4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78" y="4180884"/>
            <a:ext cx="936119" cy="60446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BE4B9EC6-8179-4CD1-B7B0-E452D4A97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45" y="4255710"/>
            <a:ext cx="711451" cy="11019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351874-7433-4FCC-83D3-49451CADF153}"/>
              </a:ext>
            </a:extLst>
          </p:cNvPr>
          <p:cNvSpPr txBox="1"/>
          <p:nvPr/>
        </p:nvSpPr>
        <p:spPr bwMode="auto">
          <a:xfrm>
            <a:off x="3498847" y="578687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7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838CA-7C41-470B-A313-C4BE850D318E}"/>
              </a:ext>
            </a:extLst>
          </p:cNvPr>
          <p:cNvSpPr txBox="1"/>
          <p:nvPr/>
        </p:nvSpPr>
        <p:spPr bwMode="auto">
          <a:xfrm>
            <a:off x="3245439" y="893370"/>
            <a:ext cx="5701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Who has drawn the correct shape? Why?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B1ED0-49D0-4DF1-923B-AE01F210B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6900" y="1508323"/>
            <a:ext cx="889000" cy="797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4F041-3A32-47A1-BCA3-6E97F75B9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34" y="4362687"/>
            <a:ext cx="6816764" cy="1529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19F7E8-CD6F-4FBF-BAA4-9D9185C653E8}"/>
              </a:ext>
            </a:extLst>
          </p:cNvPr>
          <p:cNvSpPr txBox="1"/>
          <p:nvPr/>
        </p:nvSpPr>
        <p:spPr bwMode="auto">
          <a:xfrm>
            <a:off x="4626023" y="2210852"/>
            <a:ext cx="29907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 part of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 whole made out of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three equal parts.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CD46C-03AE-40B7-9661-D2F0768B65E9}"/>
              </a:ext>
            </a:extLst>
          </p:cNvPr>
          <p:cNvSpPr txBox="1"/>
          <p:nvPr/>
        </p:nvSpPr>
        <p:spPr bwMode="auto">
          <a:xfrm>
            <a:off x="3065463" y="3805333"/>
            <a:ext cx="758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Max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9EFF4-EAB9-4C3B-A0FC-E68DEAD70576}"/>
              </a:ext>
            </a:extLst>
          </p:cNvPr>
          <p:cNvSpPr txBox="1"/>
          <p:nvPr/>
        </p:nvSpPr>
        <p:spPr bwMode="auto">
          <a:xfrm>
            <a:off x="4896173" y="3805333"/>
            <a:ext cx="800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Beth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FD358-E905-41E9-BCBF-018980DF1FDD}"/>
              </a:ext>
            </a:extLst>
          </p:cNvPr>
          <p:cNvSpPr txBox="1"/>
          <p:nvPr/>
        </p:nvSpPr>
        <p:spPr bwMode="auto">
          <a:xfrm>
            <a:off x="6781383" y="3805333"/>
            <a:ext cx="825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Ellen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11647-EBB8-4949-8A26-D6B5E4D6D7F6}"/>
              </a:ext>
            </a:extLst>
          </p:cNvPr>
          <p:cNvSpPr txBox="1"/>
          <p:nvPr/>
        </p:nvSpPr>
        <p:spPr bwMode="auto">
          <a:xfrm>
            <a:off x="8190836" y="3805333"/>
            <a:ext cx="1134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Florent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AA1B3-2534-4F72-BC0C-4F294793B736}"/>
              </a:ext>
            </a:extLst>
          </p:cNvPr>
          <p:cNvSpPr txBox="1"/>
          <p:nvPr/>
        </p:nvSpPr>
        <p:spPr bwMode="auto">
          <a:xfrm>
            <a:off x="3189694" y="5722950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370D4-BC26-481D-9846-F0A6A2DAFF3C}"/>
              </a:ext>
            </a:extLst>
          </p:cNvPr>
          <p:cNvSpPr txBox="1"/>
          <p:nvPr/>
        </p:nvSpPr>
        <p:spPr bwMode="auto">
          <a:xfrm>
            <a:off x="5002773" y="5722950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DCBF15-B995-48B9-A1A3-6783A6F11C74}"/>
              </a:ext>
            </a:extLst>
          </p:cNvPr>
          <p:cNvSpPr txBox="1"/>
          <p:nvPr/>
        </p:nvSpPr>
        <p:spPr bwMode="auto">
          <a:xfrm>
            <a:off x="8503005" y="5722950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25181-58EC-4E11-A6E6-0AEF43C312B5}"/>
              </a:ext>
            </a:extLst>
          </p:cNvPr>
          <p:cNvSpPr txBox="1"/>
          <p:nvPr/>
        </p:nvSpPr>
        <p:spPr bwMode="auto">
          <a:xfrm>
            <a:off x="6900807" y="5722950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8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862137-07A0-4BA7-BDAF-1785B9914D79}"/>
              </a:ext>
            </a:extLst>
          </p:cNvPr>
          <p:cNvGrpSpPr/>
          <p:nvPr/>
        </p:nvGrpSpPr>
        <p:grpSpPr>
          <a:xfrm>
            <a:off x="2108193" y="2610158"/>
            <a:ext cx="7975614" cy="2577484"/>
            <a:chOff x="584193" y="2610158"/>
            <a:chExt cx="7975614" cy="2577484"/>
          </a:xfrm>
        </p:grpSpPr>
        <p:pic>
          <p:nvPicPr>
            <p:cNvPr id="5" name="Picture 4" descr="A close up of a clock&#10;&#10;Description automatically generated">
              <a:extLst>
                <a:ext uri="{FF2B5EF4-FFF2-40B4-BE49-F238E27FC236}">
                  <a16:creationId xmlns:a16="http://schemas.microsoft.com/office/drawing/2014/main" id="{58B065EE-0DFA-4576-AA7D-D3E58886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93" y="2610158"/>
              <a:ext cx="7975614" cy="257748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96DB1E-FB2B-4D01-B136-C3E599C7B6F3}"/>
                </a:ext>
              </a:extLst>
            </p:cNvPr>
            <p:cNvSpPr txBox="1"/>
            <p:nvPr/>
          </p:nvSpPr>
          <p:spPr bwMode="auto">
            <a:xfrm>
              <a:off x="1456216" y="2705488"/>
              <a:ext cx="241848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one of 5 parts    </a:t>
              </a:r>
              <a:endPara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54AFE-1D00-428E-879F-A5CC32CEEFF6}"/>
              </a:ext>
            </a:extLst>
          </p:cNvPr>
          <p:cNvSpPr txBox="1"/>
          <p:nvPr/>
        </p:nvSpPr>
        <p:spPr bwMode="auto">
          <a:xfrm>
            <a:off x="4716474" y="1178069"/>
            <a:ext cx="2759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whole?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746E63-18D9-4DC6-8BB7-C0F70A7A1117}"/>
              </a:ext>
            </a:extLst>
          </p:cNvPr>
          <p:cNvGrpSpPr/>
          <p:nvPr/>
        </p:nvGrpSpPr>
        <p:grpSpPr>
          <a:xfrm>
            <a:off x="2844802" y="4449751"/>
            <a:ext cx="2992135" cy="468000"/>
            <a:chOff x="1320801" y="4449751"/>
            <a:chExt cx="2992135" cy="46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0C7226-3F0D-4329-BD38-590FFC005860}"/>
                </a:ext>
              </a:extLst>
            </p:cNvPr>
            <p:cNvSpPr/>
            <p:nvPr/>
          </p:nvSpPr>
          <p:spPr bwMode="auto">
            <a:xfrm>
              <a:off x="1320801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009EC9-44D2-4467-BAF2-BDA39F458982}"/>
                </a:ext>
              </a:extLst>
            </p:cNvPr>
            <p:cNvSpPr/>
            <p:nvPr/>
          </p:nvSpPr>
          <p:spPr bwMode="auto">
            <a:xfrm>
              <a:off x="1949450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820EE1-5FC3-4818-9DAE-C46ED1850791}"/>
                </a:ext>
              </a:extLst>
            </p:cNvPr>
            <p:cNvSpPr/>
            <p:nvPr/>
          </p:nvSpPr>
          <p:spPr bwMode="auto">
            <a:xfrm>
              <a:off x="2582862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A5FB14-76FF-458A-B189-770A92CC3826}"/>
                </a:ext>
              </a:extLst>
            </p:cNvPr>
            <p:cNvSpPr/>
            <p:nvPr/>
          </p:nvSpPr>
          <p:spPr bwMode="auto">
            <a:xfrm>
              <a:off x="3202000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5F1DC3-9DE4-4820-A40F-D32246D530FE}"/>
                </a:ext>
              </a:extLst>
            </p:cNvPr>
            <p:cNvSpPr/>
            <p:nvPr/>
          </p:nvSpPr>
          <p:spPr bwMode="auto">
            <a:xfrm>
              <a:off x="3844936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80A68A-0C77-4E85-A9E3-7B2CBD36E760}"/>
              </a:ext>
            </a:extLst>
          </p:cNvPr>
          <p:cNvGrpSpPr/>
          <p:nvPr/>
        </p:nvGrpSpPr>
        <p:grpSpPr>
          <a:xfrm>
            <a:off x="6993276" y="4449751"/>
            <a:ext cx="2986381" cy="468000"/>
            <a:chOff x="5469275" y="4449751"/>
            <a:chExt cx="2986381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F4C75D-AEFE-4C21-96D7-1E48716D57E8}"/>
                </a:ext>
              </a:extLst>
            </p:cNvPr>
            <p:cNvSpPr/>
            <p:nvPr/>
          </p:nvSpPr>
          <p:spPr bwMode="auto">
            <a:xfrm>
              <a:off x="5469275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07799-08B9-4B7C-8079-7EB853491648}"/>
                </a:ext>
              </a:extLst>
            </p:cNvPr>
            <p:cNvSpPr/>
            <p:nvPr/>
          </p:nvSpPr>
          <p:spPr bwMode="auto">
            <a:xfrm>
              <a:off x="6088403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B3528C-61D0-4213-9E07-A20C10FEB686}"/>
                </a:ext>
              </a:extLst>
            </p:cNvPr>
            <p:cNvSpPr/>
            <p:nvPr/>
          </p:nvSpPr>
          <p:spPr bwMode="auto">
            <a:xfrm>
              <a:off x="6721787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C8AF9B-2737-4652-AED6-3FC1BA7103B2}"/>
                </a:ext>
              </a:extLst>
            </p:cNvPr>
            <p:cNvSpPr/>
            <p:nvPr/>
          </p:nvSpPr>
          <p:spPr bwMode="auto">
            <a:xfrm>
              <a:off x="7357734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3B15A8-358D-4484-B6F1-AB822A313761}"/>
                </a:ext>
              </a:extLst>
            </p:cNvPr>
            <p:cNvSpPr/>
            <p:nvPr/>
          </p:nvSpPr>
          <p:spPr bwMode="auto">
            <a:xfrm>
              <a:off x="7987656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64BE96E-ACEB-49C7-97A4-6530D30EB355}"/>
              </a:ext>
            </a:extLst>
          </p:cNvPr>
          <p:cNvSpPr/>
          <p:nvPr/>
        </p:nvSpPr>
        <p:spPr bwMode="auto">
          <a:xfrm>
            <a:off x="3792538" y="3743873"/>
            <a:ext cx="468000" cy="4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1CEFE-9D86-4309-966C-AB52FF2C190D}"/>
              </a:ext>
            </a:extLst>
          </p:cNvPr>
          <p:cNvSpPr/>
          <p:nvPr/>
        </p:nvSpPr>
        <p:spPr bwMode="auto">
          <a:xfrm>
            <a:off x="8245787" y="3743873"/>
            <a:ext cx="526738" cy="4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9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185CE-F00E-4767-A4FB-AF22DBD8A9D7}"/>
              </a:ext>
            </a:extLst>
          </p:cNvPr>
          <p:cNvSpPr txBox="1"/>
          <p:nvPr/>
        </p:nvSpPr>
        <p:spPr bwMode="auto">
          <a:xfrm>
            <a:off x="3245313" y="1178069"/>
            <a:ext cx="570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part of 5 parts. Draw the whole ribbon.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3FFF9F-BF7F-4597-B3FB-C6CD167F9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14" y="3617307"/>
            <a:ext cx="1719155" cy="113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DA635B-F8D1-43A4-943D-970DA4FE6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69" y="3617307"/>
            <a:ext cx="1719155" cy="113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5A86CC-9FB6-4E9C-B4A0-900AF0702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24" y="3617307"/>
            <a:ext cx="1719155" cy="1130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D7FDC8-A9A9-4CB2-B711-BAE10277E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79" y="3617307"/>
            <a:ext cx="1719155" cy="113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214673-CFA9-40C5-8B89-00574D79E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34" y="3617307"/>
            <a:ext cx="1719155" cy="11305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004DA9-A24C-4AE5-B185-6C5F4859A44B}"/>
              </a:ext>
            </a:extLst>
          </p:cNvPr>
          <p:cNvCxnSpPr/>
          <p:nvPr/>
        </p:nvCxnSpPr>
        <p:spPr bwMode="auto">
          <a:xfrm>
            <a:off x="3517268" y="3464286"/>
            <a:ext cx="0" cy="4191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6DA19E-AA21-41C9-B046-9BF23FE42CAE}"/>
              </a:ext>
            </a:extLst>
          </p:cNvPr>
          <p:cNvCxnSpPr/>
          <p:nvPr/>
        </p:nvCxnSpPr>
        <p:spPr bwMode="auto">
          <a:xfrm>
            <a:off x="5236109" y="3464286"/>
            <a:ext cx="0" cy="4191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E86B6D-DD46-45C4-A3E0-C7E16A186BED}"/>
              </a:ext>
            </a:extLst>
          </p:cNvPr>
          <p:cNvCxnSpPr/>
          <p:nvPr/>
        </p:nvCxnSpPr>
        <p:spPr bwMode="auto">
          <a:xfrm>
            <a:off x="6955578" y="3464286"/>
            <a:ext cx="0" cy="4191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D2CD0A-5BF2-47F6-9100-AC36F03DCF23}"/>
              </a:ext>
            </a:extLst>
          </p:cNvPr>
          <p:cNvCxnSpPr/>
          <p:nvPr/>
        </p:nvCxnSpPr>
        <p:spPr bwMode="auto">
          <a:xfrm>
            <a:off x="8674733" y="3464286"/>
            <a:ext cx="0" cy="4191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052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185CE-F00E-4767-A4FB-AF22DBD8A9D7}"/>
              </a:ext>
            </a:extLst>
          </p:cNvPr>
          <p:cNvSpPr txBox="1"/>
          <p:nvPr/>
        </p:nvSpPr>
        <p:spPr bwMode="auto">
          <a:xfrm>
            <a:off x="3239322" y="1178069"/>
            <a:ext cx="5713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part of 4 parts. What is the whole rod?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 descr="A screen shot of a clock&#10;&#10;Description automatically generated">
            <a:extLst>
              <a:ext uri="{FF2B5EF4-FFF2-40B4-BE49-F238E27FC236}">
                <a16:creationId xmlns:a16="http://schemas.microsoft.com/office/drawing/2014/main" id="{A086F79C-904E-4FF8-B6D1-3DC623B46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100" y="2795645"/>
            <a:ext cx="1327150" cy="630000"/>
          </a:xfrm>
          <a:prstGeom prst="rect">
            <a:avLst/>
          </a:prstGeom>
        </p:spPr>
      </p:pic>
      <p:pic>
        <p:nvPicPr>
          <p:cNvPr id="15" name="Picture 14" descr="A screen shot of a clock&#10;&#10;Description automatically generated">
            <a:extLst>
              <a:ext uri="{FF2B5EF4-FFF2-40B4-BE49-F238E27FC236}">
                <a16:creationId xmlns:a16="http://schemas.microsoft.com/office/drawing/2014/main" id="{17EB6185-B200-4E74-9B68-9A8F2BD9C6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100" y="3531642"/>
            <a:ext cx="4781550" cy="684759"/>
          </a:xfrm>
          <a:prstGeom prst="rect">
            <a:avLst/>
          </a:prstGeom>
        </p:spPr>
      </p:pic>
      <p:pic>
        <p:nvPicPr>
          <p:cNvPr id="16" name="Picture 15" descr="A screen shot of a clock&#10;&#10;Description automatically generated">
            <a:extLst>
              <a:ext uri="{FF2B5EF4-FFF2-40B4-BE49-F238E27FC236}">
                <a16:creationId xmlns:a16="http://schemas.microsoft.com/office/drawing/2014/main" id="{5E39308E-C0CB-4DFC-ABC5-76250612DA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100" y="4342488"/>
            <a:ext cx="478155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7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8B52DD-B44A-496B-A937-819BEB9CF779}"/>
              </a:ext>
            </a:extLst>
          </p:cNvPr>
          <p:cNvSpPr txBox="1"/>
          <p:nvPr/>
        </p:nvSpPr>
        <p:spPr bwMode="auto">
          <a:xfrm>
            <a:off x="2427411" y="1178069"/>
            <a:ext cx="733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of 4 equal teams in the class. Draw the whole class.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2B786-6B57-42DA-B8C6-A0A6D3B3D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714" y="2393818"/>
            <a:ext cx="3333500" cy="115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0380E-3C32-4019-8D24-3AF60B86F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803" y="2393818"/>
            <a:ext cx="3333500" cy="1153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0DC3C9-6C89-440A-8A25-94BF000A2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714" y="4340248"/>
            <a:ext cx="3333500" cy="1153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D9D6ED-C3F6-4ECE-ABD9-7D792CB03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803" y="4340248"/>
            <a:ext cx="3333500" cy="11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6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88D79-9233-4417-A1E4-D47FB0436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939053"/>
            <a:ext cx="7975614" cy="4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6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0B5B33-4DD3-4EB4-8BB7-28F72737EFAB}"/>
              </a:ext>
            </a:extLst>
          </p:cNvPr>
          <p:cNvGrpSpPr/>
          <p:nvPr/>
        </p:nvGrpSpPr>
        <p:grpSpPr>
          <a:xfrm>
            <a:off x="3809890" y="931870"/>
            <a:ext cx="4572220" cy="5219188"/>
            <a:chOff x="2285890" y="931870"/>
            <a:chExt cx="4572220" cy="52191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DA864C-043C-4D33-AB8D-26DA2A378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90" y="931870"/>
              <a:ext cx="4572220" cy="52191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0C6838-E344-48C0-9C8D-3F4E8EF8B3BA}"/>
                </a:ext>
              </a:extLst>
            </p:cNvPr>
            <p:cNvSpPr txBox="1"/>
            <p:nvPr/>
          </p:nvSpPr>
          <p:spPr bwMode="auto">
            <a:xfrm>
              <a:off x="4373152" y="2240106"/>
              <a:ext cx="708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Scotland</a:t>
              </a:r>
              <a:endParaRPr lang="en-GB" sz="1000" b="1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457F3B-8655-4FC9-8B39-02BBB6AD3752}"/>
                </a:ext>
              </a:extLst>
            </p:cNvPr>
            <p:cNvSpPr txBox="1"/>
            <p:nvPr/>
          </p:nvSpPr>
          <p:spPr bwMode="auto">
            <a:xfrm>
              <a:off x="4967943" y="2684509"/>
              <a:ext cx="65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Edinburgh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99C003-86B9-4621-8BA7-EFCF8CB30162}"/>
                </a:ext>
              </a:extLst>
            </p:cNvPr>
            <p:cNvSpPr txBox="1"/>
            <p:nvPr/>
          </p:nvSpPr>
          <p:spPr bwMode="auto">
            <a:xfrm>
              <a:off x="3945465" y="3518445"/>
              <a:ext cx="4860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Belfast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5F2251-DDF5-4470-8056-B2AB50CFAE75}"/>
                </a:ext>
              </a:extLst>
            </p:cNvPr>
            <p:cNvSpPr txBox="1"/>
            <p:nvPr/>
          </p:nvSpPr>
          <p:spPr bwMode="auto">
            <a:xfrm>
              <a:off x="4619287" y="4986248"/>
              <a:ext cx="5004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Cardiff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5C8924-4956-4F1D-B677-4BB53BC3B746}"/>
                </a:ext>
              </a:extLst>
            </p:cNvPr>
            <p:cNvSpPr txBox="1"/>
            <p:nvPr/>
          </p:nvSpPr>
          <p:spPr bwMode="auto">
            <a:xfrm>
              <a:off x="5701021" y="5182286"/>
              <a:ext cx="5309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London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0282AF-A0DD-4585-BA9C-E99F309402BD}"/>
                </a:ext>
              </a:extLst>
            </p:cNvPr>
            <p:cNvSpPr txBox="1"/>
            <p:nvPr/>
          </p:nvSpPr>
          <p:spPr bwMode="auto">
            <a:xfrm>
              <a:off x="4389483" y="4589456"/>
              <a:ext cx="5437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Wales</a:t>
              </a:r>
              <a:endParaRPr lang="en-GB" sz="1000" b="1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442CA8-3800-451F-A696-D685E797A2C1}"/>
                </a:ext>
              </a:extLst>
            </p:cNvPr>
            <p:cNvSpPr txBox="1"/>
            <p:nvPr/>
          </p:nvSpPr>
          <p:spPr bwMode="auto">
            <a:xfrm>
              <a:off x="5224465" y="4675951"/>
              <a:ext cx="6735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England</a:t>
              </a:r>
              <a:endParaRPr lang="en-GB" sz="1000" b="1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40BE61-8E46-4EB4-A646-EE44FB34064F}"/>
                </a:ext>
              </a:extLst>
            </p:cNvPr>
            <p:cNvSpPr txBox="1"/>
            <p:nvPr/>
          </p:nvSpPr>
          <p:spPr bwMode="auto">
            <a:xfrm>
              <a:off x="3468923" y="3220699"/>
              <a:ext cx="739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Northern</a:t>
              </a:r>
            </a:p>
            <a:p>
              <a:pPr algn="ctr">
                <a:buClr>
                  <a:srgbClr val="82CBDD"/>
                </a:buClr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Ireland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84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F7A25-036F-4706-AD94-128F44F3B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412777"/>
            <a:ext cx="7975614" cy="43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2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78C6D-D2D4-4F0E-A203-4C2BA6A53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050724"/>
            <a:ext cx="7975614" cy="33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6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1615</TotalTime>
  <Words>2607</Words>
  <Application>Microsoft Office PowerPoint</Application>
  <PresentationFormat>Widescreen</PresentationFormat>
  <Paragraphs>336</Paragraphs>
  <Slides>69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Calibri Light</vt:lpstr>
      <vt:lpstr>Comic Sans MS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PowerPoint Presentation</vt:lpstr>
      <vt:lpstr>Year 4, Unit 8,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8,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8,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8,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8,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8,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Gwen Tresidder</cp:lastModifiedBy>
  <cp:revision>94</cp:revision>
  <dcterms:created xsi:type="dcterms:W3CDTF">2021-05-07T12:27:15Z</dcterms:created>
  <dcterms:modified xsi:type="dcterms:W3CDTF">2021-12-08T13:02:44Z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