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1" r:id="rId4"/>
  </p:sldMasterIdLst>
  <p:notesMasterIdLst>
    <p:notesMasterId r:id="rId30"/>
  </p:notesMasterIdLst>
  <p:sldIdLst>
    <p:sldId id="312" r:id="rId5"/>
    <p:sldId id="257" r:id="rId6"/>
    <p:sldId id="258" r:id="rId7"/>
    <p:sldId id="267" r:id="rId8"/>
    <p:sldId id="268" r:id="rId9"/>
    <p:sldId id="266" r:id="rId10"/>
    <p:sldId id="270" r:id="rId11"/>
    <p:sldId id="461" r:id="rId12"/>
    <p:sldId id="426" r:id="rId13"/>
    <p:sldId id="272" r:id="rId14"/>
    <p:sldId id="454" r:id="rId15"/>
    <p:sldId id="273" r:id="rId16"/>
    <p:sldId id="446" r:id="rId17"/>
    <p:sldId id="462" r:id="rId18"/>
    <p:sldId id="455" r:id="rId19"/>
    <p:sldId id="463" r:id="rId20"/>
    <p:sldId id="440" r:id="rId21"/>
    <p:sldId id="427" r:id="rId22"/>
    <p:sldId id="466" r:id="rId23"/>
    <p:sldId id="467" r:id="rId24"/>
    <p:sldId id="468" r:id="rId25"/>
    <p:sldId id="428" r:id="rId26"/>
    <p:sldId id="464" r:id="rId27"/>
    <p:sldId id="453" r:id="rId28"/>
    <p:sldId id="46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xxBSG5ABmhsz/Ta1c7Au7Q==" hashData="CdezgcwZaYjngG6k+s+7vs9+dFikhSkB1x3tMVr91QGV2oAGdpqVg3dbxvxEThrUVb4KFMDDBOaGzwO80WpUMQ=="/>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D20B"/>
    <a:srgbClr val="666666"/>
    <a:srgbClr val="585858"/>
    <a:srgbClr val="99FCFB"/>
    <a:srgbClr val="EB2BA1"/>
    <a:srgbClr val="FE9327"/>
    <a:srgbClr val="5829BE"/>
    <a:srgbClr val="45DD00"/>
    <a:srgbClr val="007195"/>
    <a:srgbClr val="EDE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81909" autoAdjust="0"/>
  </p:normalViewPr>
  <p:slideViewPr>
    <p:cSldViewPr snapToGrid="0">
      <p:cViewPr varScale="1">
        <p:scale>
          <a:sx n="70" d="100"/>
          <a:sy n="70" d="100"/>
        </p:scale>
        <p:origin x="1104" y="53"/>
      </p:cViewPr>
      <p:guideLst>
        <p:guide orient="horz" pos="2160"/>
        <p:guide pos="3840"/>
      </p:guideLst>
    </p:cSldViewPr>
  </p:slideViewPr>
  <p:notesTextViewPr>
    <p:cViewPr>
      <p:scale>
        <a:sx n="3" d="2"/>
        <a:sy n="3" d="2"/>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11/04/2021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dirty="0"/>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dirty="0"/>
          </a:p>
        </p:txBody>
      </p:sp>
    </p:spTree>
    <p:extLst>
      <p:ext uri="{BB962C8B-B14F-4D97-AF65-F5344CB8AC3E}">
        <p14:creationId xmlns:p14="http://schemas.microsoft.com/office/powerpoint/2010/main" val="27894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this slide to test possible </a:t>
            </a:r>
            <a:r>
              <a:rPr lang="en-GB" sz="1800" dirty="0" err="1">
                <a:effectLst/>
                <a:latin typeface="Myriad Pro" panose="020B0503030403020204"/>
                <a:ea typeface="Calibri" panose="020F0502020204030204" pitchFamily="34" charset="0"/>
                <a:cs typeface="Times New Roman" panose="02020603050405020304" pitchFamily="18" charset="0"/>
              </a:rPr>
              <a:t>Numberblocks</a:t>
            </a:r>
            <a:r>
              <a:rPr lang="en-GB" sz="1800" dirty="0">
                <a:effectLst/>
                <a:latin typeface="Myriad Pro" panose="020B0503030403020204"/>
                <a:ea typeface="Calibri" panose="020F0502020204030204" pitchFamily="34" charset="0"/>
                <a:cs typeface="Times New Roman" panose="02020603050405020304" pitchFamily="18" charset="0"/>
              </a:rPr>
              <a:t> to jump on Three to make Seven.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Clicking on each </a:t>
            </a:r>
            <a:r>
              <a:rPr lang="en-GB" sz="1800" dirty="0" err="1">
                <a:effectLst/>
                <a:latin typeface="Myriad Pro" panose="020B0503030403020204"/>
                <a:ea typeface="Calibri" panose="020F0502020204030204" pitchFamily="34" charset="0"/>
                <a:cs typeface="Times New Roman" panose="02020603050405020304" pitchFamily="18" charset="0"/>
              </a:rPr>
              <a:t>Numberblock</a:t>
            </a:r>
            <a:r>
              <a:rPr lang="en-GB" sz="1800" dirty="0">
                <a:effectLst/>
                <a:latin typeface="Myriad Pro" panose="020B0503030403020204"/>
                <a:ea typeface="Calibri" panose="020F0502020204030204" pitchFamily="34" charset="0"/>
                <a:cs typeface="Times New Roman" panose="02020603050405020304" pitchFamily="18" charset="0"/>
              </a:rPr>
              <a:t> makes it ‘jump’ on top of Three.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Click between each ‘jump’ to reveal ‘too small/ tall/ that’s the one’.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Let’s read together what Four says: “I am the difference.”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panose="020B0503030403020204"/>
                <a:ea typeface="Calibri" panose="020F0502020204030204" pitchFamily="34" charset="0"/>
                <a:cs typeface="Times New Roman" panose="02020603050405020304" pitchFamily="18" charset="0"/>
              </a:rPr>
              <a:t>Why does Four say that he is ‘the difference’? </a:t>
            </a:r>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14</a:t>
            </a:fld>
            <a:endParaRPr lang="en-GB"/>
          </a:p>
        </p:txBody>
      </p:sp>
    </p:spTree>
    <p:extLst>
      <p:ext uri="{BB962C8B-B14F-4D97-AF65-F5344CB8AC3E}">
        <p14:creationId xmlns:p14="http://schemas.microsoft.com/office/powerpoint/2010/main" val="2971365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Use this slide to show with another picture that the difference between 3 and 7 is 4.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happens when Three wears a hat made from Four’s blocks? (He is the same height as Seven.)</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Why did the hat need to have four blocks? (Because the difference between three and seven is four.)</a:t>
            </a:r>
            <a:r>
              <a:rPr lang="en-GB" sz="1800" dirty="0">
                <a:effectLst/>
                <a:latin typeface="Myriad Pro"/>
                <a:ea typeface="Calibri" panose="020F0502020204030204" pitchFamily="34" charset="0"/>
                <a:cs typeface="Times New Roman" panose="02020603050405020304" pitchFamily="18" charset="0"/>
              </a:rPr>
              <a:t> </a:t>
            </a:r>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15</a:t>
            </a:fld>
            <a:endParaRPr lang="en-GB"/>
          </a:p>
        </p:txBody>
      </p:sp>
    </p:spTree>
    <p:extLst>
      <p:ext uri="{BB962C8B-B14F-4D97-AF65-F5344CB8AC3E}">
        <p14:creationId xmlns:p14="http://schemas.microsoft.com/office/powerpoint/2010/main" val="50231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Use this slide test possible </a:t>
            </a:r>
            <a:r>
              <a:rPr lang="en-GB" sz="1800" dirty="0" err="1">
                <a:effectLst/>
                <a:latin typeface="Myriad Pro"/>
                <a:ea typeface="Calibri" panose="020F0502020204030204" pitchFamily="34" charset="0"/>
                <a:cs typeface="Times New Roman" panose="02020603050405020304" pitchFamily="18" charset="0"/>
              </a:rPr>
              <a:t>Numberblocks</a:t>
            </a:r>
            <a:r>
              <a:rPr lang="en-GB" sz="1800" dirty="0">
                <a:effectLst/>
                <a:latin typeface="Myriad Pro"/>
                <a:ea typeface="Calibri" panose="020F0502020204030204" pitchFamily="34" charset="0"/>
                <a:cs typeface="Times New Roman" panose="02020603050405020304" pitchFamily="18" charset="0"/>
              </a:rPr>
              <a:t> to jump on One to make Seven.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Model language of difference: ‘One wants to be the same as Seven. Let’s help her find the right friend. We need to find the difference between 1 and 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a:ea typeface="Calibri" panose="020F0502020204030204" pitchFamily="34" charset="0"/>
                <a:cs typeface="Times New Roman" panose="02020603050405020304" pitchFamily="18" charset="0"/>
              </a:rPr>
              <a:t>Click through the slide and different </a:t>
            </a:r>
            <a:r>
              <a:rPr lang="en-GB" sz="1800" dirty="0" err="1">
                <a:effectLst/>
                <a:latin typeface="Myriad Pro"/>
                <a:ea typeface="Calibri" panose="020F0502020204030204" pitchFamily="34" charset="0"/>
                <a:cs typeface="Times New Roman" panose="02020603050405020304" pitchFamily="18" charset="0"/>
              </a:rPr>
              <a:t>Numberblocks</a:t>
            </a:r>
            <a:r>
              <a:rPr lang="en-GB" sz="1800" dirty="0">
                <a:effectLst/>
                <a:latin typeface="Myriad Pro"/>
                <a:ea typeface="Calibri" panose="020F0502020204030204" pitchFamily="34" charset="0"/>
                <a:cs typeface="Times New Roman" panose="02020603050405020304" pitchFamily="18" charset="0"/>
              </a:rPr>
              <a:t> will jump onto One, arrows will match up the ‘extra’ blocks to see if they match with Seven.</a:t>
            </a:r>
            <a:endParaRPr lang="en-GB" baseline="0" dirty="0"/>
          </a:p>
        </p:txBody>
      </p:sp>
      <p:sp>
        <p:nvSpPr>
          <p:cNvPr id="4" name="Slide Number Placeholder 3"/>
          <p:cNvSpPr>
            <a:spLocks noGrp="1"/>
          </p:cNvSpPr>
          <p:nvPr>
            <p:ph type="sldNum" sz="quarter" idx="5"/>
          </p:nvPr>
        </p:nvSpPr>
        <p:spPr/>
        <p:txBody>
          <a:bodyPr/>
          <a:lstStyle/>
          <a:p>
            <a:fld id="{4BE909DB-13D6-45F7-9022-56565D11BD24}" type="slidenum">
              <a:rPr lang="en-GB" smtClean="0"/>
              <a:t>16</a:t>
            </a:fld>
            <a:endParaRPr lang="en-GB"/>
          </a:p>
        </p:txBody>
      </p:sp>
    </p:spTree>
    <p:extLst>
      <p:ext uri="{BB962C8B-B14F-4D97-AF65-F5344CB8AC3E}">
        <p14:creationId xmlns:p14="http://schemas.microsoft.com/office/powerpoint/2010/main" val="2112148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17</a:t>
            </a:fld>
            <a:endParaRPr lang="en-GB" dirty="0"/>
          </a:p>
        </p:txBody>
      </p:sp>
    </p:spTree>
    <p:extLst>
      <p:ext uri="{BB962C8B-B14F-4D97-AF65-F5344CB8AC3E}">
        <p14:creationId xmlns:p14="http://schemas.microsoft.com/office/powerpoint/2010/main" val="864789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18</a:t>
            </a:fld>
            <a:endParaRPr lang="en-GB" dirty="0"/>
          </a:p>
        </p:txBody>
      </p:sp>
    </p:spTree>
    <p:extLst>
      <p:ext uri="{BB962C8B-B14F-4D97-AF65-F5344CB8AC3E}">
        <p14:creationId xmlns:p14="http://schemas.microsoft.com/office/powerpoint/2010/main" val="2318538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these sets of slides to explore different ways to find the difference.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this slide to find the difference by thinking about the </a:t>
            </a:r>
            <a:r>
              <a:rPr lang="en-GB" sz="1800" i="1" dirty="0">
                <a:effectLst/>
                <a:latin typeface="Myriad Pro" panose="020B0503030403020204"/>
                <a:ea typeface="Calibri" panose="020F0502020204030204" pitchFamily="34" charset="0"/>
                <a:cs typeface="Times New Roman" panose="02020603050405020304" pitchFamily="18" charset="0"/>
              </a:rPr>
              <a:t>missing</a:t>
            </a:r>
            <a:r>
              <a:rPr lang="en-GB" sz="1800" dirty="0">
                <a:effectLst/>
                <a:latin typeface="Myriad Pro" panose="020B0503030403020204"/>
                <a:ea typeface="Calibri" panose="020F0502020204030204" pitchFamily="34" charset="0"/>
                <a:cs typeface="Times New Roman" panose="02020603050405020304" pitchFamily="18" charset="0"/>
              </a:rPr>
              <a:t> blocks.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What do you notice? </a:t>
            </a: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How many blocks would we need to put on top of Three to make her the same as/ equal to Seven?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‘Three needs 4 more to be equal to Seven, so the difference between 3 and 7 is 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panose="020B0503030403020204"/>
                <a:ea typeface="Calibri" panose="020F0502020204030204" pitchFamily="34" charset="0"/>
                <a:cs typeface="Times New Roman" panose="02020603050405020304" pitchFamily="18" charset="0"/>
              </a:rPr>
              <a:t>Click through to model this with a bar model and also with a missing number in an addition equation.</a:t>
            </a:r>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19</a:t>
            </a:fld>
            <a:endParaRPr lang="en-GB"/>
          </a:p>
        </p:txBody>
      </p:sp>
    </p:spTree>
    <p:extLst>
      <p:ext uri="{BB962C8B-B14F-4D97-AF65-F5344CB8AC3E}">
        <p14:creationId xmlns:p14="http://schemas.microsoft.com/office/powerpoint/2010/main" val="2660248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this slide to find the difference by </a:t>
            </a:r>
            <a:r>
              <a:rPr lang="en-GB" sz="1800" i="1" dirty="0">
                <a:effectLst/>
                <a:latin typeface="Myriad Pro" panose="020B0503030403020204"/>
                <a:ea typeface="Calibri" panose="020F0502020204030204" pitchFamily="34" charset="0"/>
                <a:cs typeface="Times New Roman" panose="02020603050405020304" pitchFamily="18" charset="0"/>
              </a:rPr>
              <a:t>removing</a:t>
            </a:r>
            <a:r>
              <a:rPr lang="en-GB" sz="1800" dirty="0">
                <a:effectLst/>
                <a:latin typeface="Myriad Pro" panose="020B0503030403020204"/>
                <a:ea typeface="Calibri" panose="020F0502020204030204" pitchFamily="34" charset="0"/>
                <a:cs typeface="Times New Roman" panose="02020603050405020304" pitchFamily="18" charset="0"/>
              </a:rPr>
              <a:t> the extra blocks from the larger amount.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What do you notice? </a:t>
            </a: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How can we help Seven to be like Three?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Myriad Pro" panose="020B0503030403020204"/>
                <a:ea typeface="Calibri" panose="020F0502020204030204" pitchFamily="34" charset="0"/>
                <a:cs typeface="Times New Roman" panose="02020603050405020304" pitchFamily="18" charset="0"/>
              </a:rPr>
              <a:t>Seven needs to take off some blocks.)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Talk about and emphasise: We are still finding the difference between Seven and Three. We can describe it as’ the difference between 3 and 7’ or ‘the difference between 7 and 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We can record it as a subtraction.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20</a:t>
            </a:fld>
            <a:endParaRPr lang="en-GB"/>
          </a:p>
        </p:txBody>
      </p:sp>
    </p:spTree>
    <p:extLst>
      <p:ext uri="{BB962C8B-B14F-4D97-AF65-F5344CB8AC3E}">
        <p14:creationId xmlns:p14="http://schemas.microsoft.com/office/powerpoint/2010/main" val="3491071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this slide to find the difference by </a:t>
            </a:r>
            <a:r>
              <a:rPr lang="en-GB" sz="1800" i="1" dirty="0">
                <a:effectLst/>
                <a:latin typeface="Myriad Pro" panose="020B0503030403020204"/>
                <a:ea typeface="Calibri" panose="020F0502020204030204" pitchFamily="34" charset="0"/>
                <a:cs typeface="Times New Roman" panose="02020603050405020304" pitchFamily="18" charset="0"/>
              </a:rPr>
              <a:t>removing</a:t>
            </a:r>
            <a:r>
              <a:rPr lang="en-GB" sz="1800" dirty="0">
                <a:effectLst/>
                <a:latin typeface="Myriad Pro" panose="020B0503030403020204"/>
                <a:ea typeface="Calibri" panose="020F0502020204030204" pitchFamily="34" charset="0"/>
                <a:cs typeface="Times New Roman" panose="02020603050405020304" pitchFamily="18" charset="0"/>
              </a:rPr>
              <a:t> the number of blocks that are common to both.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What do you notice?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panose="020B0503030403020204"/>
                <a:ea typeface="Calibri" panose="020F0502020204030204" pitchFamily="34" charset="0"/>
                <a:cs typeface="Times New Roman" panose="02020603050405020304" pitchFamily="18" charset="0"/>
              </a:rPr>
              <a:t>Click through the slide to hide the bottom 3 blocks in Seven and the bar model and subtraction equation.</a:t>
            </a:r>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21</a:t>
            </a:fld>
            <a:endParaRPr lang="en-GB"/>
          </a:p>
        </p:txBody>
      </p:sp>
    </p:spTree>
    <p:extLst>
      <p:ext uri="{BB962C8B-B14F-4D97-AF65-F5344CB8AC3E}">
        <p14:creationId xmlns:p14="http://schemas.microsoft.com/office/powerpoint/2010/main" val="3006948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this picture for children to find the difference between One and Seven and also between Five and Seven.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Encourage the children to select from the strategies on the previous slides. They can represent their thinking using cubes/ counters/ bar models/ a missing-number addition equation/a subtraction equation.</a:t>
            </a:r>
          </a:p>
          <a:p>
            <a:r>
              <a:rPr lang="en-GB" sz="1800" dirty="0">
                <a:effectLst/>
                <a:latin typeface="Myriad Pro" panose="020B0503030403020204"/>
                <a:ea typeface="Calibri" panose="020F0502020204030204" pitchFamily="34" charset="0"/>
                <a:cs typeface="Times New Roman" panose="02020603050405020304" pitchFamily="18" charset="0"/>
              </a:rPr>
              <a:t>Ask children to talk about which way they found the difference.</a:t>
            </a:r>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22</a:t>
            </a:fld>
            <a:endParaRPr lang="en-GB"/>
          </a:p>
        </p:txBody>
      </p:sp>
    </p:spTree>
    <p:extLst>
      <p:ext uri="{BB962C8B-B14F-4D97-AF65-F5344CB8AC3E}">
        <p14:creationId xmlns:p14="http://schemas.microsoft.com/office/powerpoint/2010/main" val="2799284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this slide to check the answers.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Practise saying: “The difference between 3 and 7 is 4”; “The difference between 1 and 7 is 6”; “The difference between 5 and 7 is 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panose="020B0503030403020204"/>
                <a:ea typeface="Calibri" panose="020F0502020204030204" pitchFamily="34" charset="0"/>
                <a:cs typeface="Times New Roman" panose="02020603050405020304" pitchFamily="18" charset="0"/>
              </a:rPr>
              <a:t>Also model how it can be described by swapping the number around: we can say, ‘the difference between 1 and 7 is 6 or the difference between 7 and 1 is 6.’. </a:t>
            </a:r>
          </a:p>
          <a:p>
            <a:r>
              <a:rPr lang="en-GB" sz="1800" dirty="0">
                <a:effectLst/>
                <a:latin typeface="Myriad Pro" panose="020B0503030403020204"/>
                <a:ea typeface="Calibri" panose="020F0502020204030204" pitchFamily="34" charset="0"/>
                <a:cs typeface="Times New Roman" panose="02020603050405020304" pitchFamily="18" charset="0"/>
              </a:rPr>
              <a:t>But when writing it as a subtraction equation, we need to put the bigger number first.</a:t>
            </a:r>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23</a:t>
            </a:fld>
            <a:endParaRPr lang="en-GB"/>
          </a:p>
        </p:txBody>
      </p:sp>
    </p:spTree>
    <p:extLst>
      <p:ext uri="{BB962C8B-B14F-4D97-AF65-F5344CB8AC3E}">
        <p14:creationId xmlns:p14="http://schemas.microsoft.com/office/powerpoint/2010/main" val="1193115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4</a:t>
            </a:fld>
            <a:endParaRPr lang="en-GB" dirty="0"/>
          </a:p>
        </p:txBody>
      </p:sp>
    </p:spTree>
    <p:extLst>
      <p:ext uri="{BB962C8B-B14F-4D97-AF65-F5344CB8AC3E}">
        <p14:creationId xmlns:p14="http://schemas.microsoft.com/office/powerpoint/2010/main" val="226187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24</a:t>
            </a:fld>
            <a:endParaRPr lang="en-GB" dirty="0"/>
          </a:p>
        </p:txBody>
      </p:sp>
    </p:spTree>
    <p:extLst>
      <p:ext uri="{BB962C8B-B14F-4D97-AF65-F5344CB8AC3E}">
        <p14:creationId xmlns:p14="http://schemas.microsoft.com/office/powerpoint/2010/main" val="3901190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Hidden slide.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panose="020B0503030403020204"/>
                <a:ea typeface="Calibri" panose="020F0502020204030204" pitchFamily="34" charset="0"/>
                <a:cs typeface="Times New Roman" panose="02020603050405020304" pitchFamily="18" charset="0"/>
              </a:rPr>
              <a:t>Print this slide off for the children to compare difference when the </a:t>
            </a:r>
            <a:r>
              <a:rPr lang="en-GB" sz="1800" dirty="0" err="1">
                <a:effectLst/>
                <a:latin typeface="Myriad Pro" panose="020B0503030403020204"/>
                <a:ea typeface="Calibri" panose="020F0502020204030204" pitchFamily="34" charset="0"/>
                <a:cs typeface="Times New Roman" panose="02020603050405020304" pitchFamily="18" charset="0"/>
              </a:rPr>
              <a:t>Numberblocks</a:t>
            </a:r>
            <a:r>
              <a:rPr lang="en-GB" sz="1800" dirty="0">
                <a:effectLst/>
                <a:latin typeface="Myriad Pro" panose="020B0503030403020204"/>
                <a:ea typeface="Calibri" panose="020F0502020204030204" pitchFamily="34" charset="0"/>
                <a:cs typeface="Times New Roman" panose="02020603050405020304" pitchFamily="18" charset="0"/>
              </a:rPr>
              <a:t> are not 1-wide. </a:t>
            </a:r>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25</a:t>
            </a:fld>
            <a:endParaRPr lang="en-GB"/>
          </a:p>
        </p:txBody>
      </p:sp>
    </p:spTree>
    <p:extLst>
      <p:ext uri="{BB962C8B-B14F-4D97-AF65-F5344CB8AC3E}">
        <p14:creationId xmlns:p14="http://schemas.microsoft.com/office/powerpoint/2010/main" val="3324262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yriad Pro" panose="020B0503030403020204"/>
                <a:ea typeface="Calibri" panose="020F0502020204030204" pitchFamily="34" charset="0"/>
                <a:cs typeface="Times New Roman" panose="02020603050405020304" pitchFamily="18" charset="0"/>
              </a:rPr>
              <a:t>&lt; &gt; indicates what can be changed in the stem sentence.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5</a:t>
            </a:fld>
            <a:endParaRPr lang="en-GB" dirty="0"/>
          </a:p>
        </p:txBody>
      </p:sp>
    </p:spTree>
    <p:extLst>
      <p:ext uri="{BB962C8B-B14F-4D97-AF65-F5344CB8AC3E}">
        <p14:creationId xmlns:p14="http://schemas.microsoft.com/office/powerpoint/2010/main" val="1937465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dirty="0"/>
          </a:p>
        </p:txBody>
      </p:sp>
    </p:spTree>
    <p:extLst>
      <p:ext uri="{BB962C8B-B14F-4D97-AF65-F5344CB8AC3E}">
        <p14:creationId xmlns:p14="http://schemas.microsoft.com/office/powerpoint/2010/main" val="3200087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panose="020B0503030403020204"/>
                <a:ea typeface="Calibri" panose="020F0502020204030204" pitchFamily="34" charset="0"/>
                <a:cs typeface="Times New Roman" panose="02020603050405020304" pitchFamily="18" charset="0"/>
              </a:rPr>
              <a:t>Use this picture as the stimulus for Talk and Discussion (slide 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8</a:t>
            </a:fld>
            <a:endParaRPr lang="en-GB"/>
          </a:p>
        </p:txBody>
      </p:sp>
    </p:spTree>
    <p:extLst>
      <p:ext uri="{BB962C8B-B14F-4D97-AF65-F5344CB8AC3E}">
        <p14:creationId xmlns:p14="http://schemas.microsoft.com/office/powerpoint/2010/main" val="4011512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10</a:t>
            </a:fld>
            <a:endParaRPr lang="en-GB" dirty="0"/>
          </a:p>
        </p:txBody>
      </p:sp>
    </p:spTree>
    <p:extLst>
      <p:ext uri="{BB962C8B-B14F-4D97-AF65-F5344CB8AC3E}">
        <p14:creationId xmlns:p14="http://schemas.microsoft.com/office/powerpoint/2010/main" val="360627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Myriad Pro" panose="020B0503030403020204"/>
                <a:ea typeface="Calibri" panose="020F0502020204030204" pitchFamily="34" charset="0"/>
                <a:cs typeface="Times New Roman" panose="02020603050405020304" pitchFamily="18" charset="0"/>
              </a:rPr>
              <a:t>This slide is an illustration to support the </a:t>
            </a:r>
            <a:r>
              <a:rPr lang="en-GB" sz="1800" i="1" dirty="0">
                <a:effectLst/>
                <a:latin typeface="Myriad Pro" panose="020B0503030403020204"/>
                <a:ea typeface="Calibri" panose="020F0502020204030204" pitchFamily="34" charset="0"/>
                <a:cs typeface="Times New Roman" panose="02020603050405020304" pitchFamily="18" charset="0"/>
              </a:rPr>
              <a:t>Creating and thinking critically</a:t>
            </a:r>
            <a:r>
              <a:rPr lang="en-GB" sz="1800" dirty="0">
                <a:effectLst/>
                <a:latin typeface="Myriad Pro" panose="020B0503030403020204"/>
                <a:ea typeface="Calibri" panose="020F0502020204030204" pitchFamily="34" charset="0"/>
                <a:cs typeface="Times New Roman" panose="02020603050405020304" pitchFamily="18" charset="0"/>
              </a:rPr>
              <a:t> section of slide 10.</a:t>
            </a:r>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11</a:t>
            </a:fld>
            <a:endParaRPr lang="en-GB"/>
          </a:p>
        </p:txBody>
      </p:sp>
    </p:spTree>
    <p:extLst>
      <p:ext uri="{BB962C8B-B14F-4D97-AF65-F5344CB8AC3E}">
        <p14:creationId xmlns:p14="http://schemas.microsoft.com/office/powerpoint/2010/main" val="4223630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i="0" dirty="0"/>
          </a:p>
          <a:p>
            <a:endParaRPr lang="en-GB" i="0" dirty="0"/>
          </a:p>
        </p:txBody>
      </p:sp>
      <p:sp>
        <p:nvSpPr>
          <p:cNvPr id="4" name="Slide Number Placeholder 3"/>
          <p:cNvSpPr>
            <a:spLocks noGrp="1"/>
          </p:cNvSpPr>
          <p:nvPr>
            <p:ph type="sldNum" sz="quarter" idx="5"/>
          </p:nvPr>
        </p:nvSpPr>
        <p:spPr/>
        <p:txBody>
          <a:bodyPr/>
          <a:lstStyle/>
          <a:p>
            <a:fld id="{4BE909DB-13D6-45F7-9022-56565D11BD24}" type="slidenum">
              <a:rPr lang="en-GB" smtClean="0"/>
              <a:t>12</a:t>
            </a:fld>
            <a:endParaRPr lang="en-GB" dirty="0"/>
          </a:p>
        </p:txBody>
      </p:sp>
    </p:spTree>
    <p:extLst>
      <p:ext uri="{BB962C8B-B14F-4D97-AF65-F5344CB8AC3E}">
        <p14:creationId xmlns:p14="http://schemas.microsoft.com/office/powerpoint/2010/main" val="2325946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The following slides are used to develop the ‘make up the difference’ strategy for finding the difference.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Let’s compare Three and Seven. </a:t>
            </a: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How is Seven different from Three?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panose="020B0503030403020204"/>
                <a:ea typeface="Calibri" panose="020F0502020204030204" pitchFamily="34" charset="0"/>
                <a:cs typeface="Times New Roman" panose="02020603050405020304" pitchFamily="18" charset="0"/>
              </a:rPr>
              <a:t>What does Three need to become the same as Seven?</a:t>
            </a:r>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13</a:t>
            </a:fld>
            <a:endParaRPr lang="en-GB"/>
          </a:p>
        </p:txBody>
      </p:sp>
    </p:spTree>
    <p:extLst>
      <p:ext uri="{BB962C8B-B14F-4D97-AF65-F5344CB8AC3E}">
        <p14:creationId xmlns:p14="http://schemas.microsoft.com/office/powerpoint/2010/main" val="20273517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1802162"/>
            <a:ext cx="6049764" cy="646331"/>
          </a:xfrm>
          <a:prstGeom prst="rect">
            <a:avLst/>
          </a:prstGeom>
          <a:noFill/>
        </p:spPr>
        <p:txBody>
          <a:bodyPr wrap="square" rtlCol="0">
            <a:spAutoFit/>
          </a:bodyPr>
          <a:lstStyle/>
          <a:p>
            <a:r>
              <a:rPr lang="en-GB" sz="3600" b="1" dirty="0">
                <a:solidFill>
                  <a:schemeClr val="bg1"/>
                </a:solidFill>
                <a:latin typeface="Century Gothic" panose="020B0502020202020204" pitchFamily="34" charset="0"/>
              </a:rPr>
              <a:t>Numberblocks</a:t>
            </a:r>
          </a:p>
        </p:txBody>
      </p:sp>
      <p:sp>
        <p:nvSpPr>
          <p:cNvPr id="3" name="Rectangle 2">
            <a:extLst>
              <a:ext uri="{FF2B5EF4-FFF2-40B4-BE49-F238E27FC236}">
                <a16:creationId xmlns:a16="http://schemas.microsoft.com/office/drawing/2014/main" id="{C23EC0BE-6789-4914-A005-C2484543BD67}"/>
              </a:ext>
            </a:extLst>
          </p:cNvPr>
          <p:cNvSpPr/>
          <p:nvPr userDrawn="1"/>
        </p:nvSpPr>
        <p:spPr>
          <a:xfrm>
            <a:off x="6847367" y="5178056"/>
            <a:ext cx="5050721" cy="1392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37" name="Rectangle 5"/>
          <p:cNvSpPr>
            <a:spLocks noGrp="1" noChangeArrowheads="1"/>
          </p:cNvSpPr>
          <p:nvPr>
            <p:ph type="subTitle" idx="1" hasCustomPrompt="1"/>
          </p:nvPr>
        </p:nvSpPr>
        <p:spPr>
          <a:xfrm>
            <a:off x="609602" y="3177458"/>
            <a:ext cx="6062463" cy="1152130"/>
          </a:xfrm>
        </p:spPr>
        <p:txBody>
          <a:bodyPr>
            <a:normAutofit/>
          </a:bodyPr>
          <a:lstStyle>
            <a:lvl1pPr marL="0" indent="0">
              <a:buNone/>
              <a:defRPr sz="2400">
                <a:solidFill>
                  <a:schemeClr val="bg1"/>
                </a:solidFill>
                <a:latin typeface="Century Gothic" panose="020B0502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1066B1CA-5C61-4ED0-9D9B-7D537E1AF9F6}"/>
              </a:ext>
            </a:extLst>
          </p:cNvPr>
          <p:cNvSpPr txBox="1"/>
          <p:nvPr userDrawn="1"/>
        </p:nvSpPr>
        <p:spPr>
          <a:xfrm>
            <a:off x="5416733" y="6416094"/>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0" name="Oval 9">
            <a:extLst>
              <a:ext uri="{FF2B5EF4-FFF2-40B4-BE49-F238E27FC236}">
                <a16:creationId xmlns:a16="http://schemas.microsoft.com/office/drawing/2014/main" id="{A3E6AEE1-F917-47B7-AFAD-AB1A9482DC70}"/>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11" name="Picture 2">
            <a:extLst>
              <a:ext uri="{FF2B5EF4-FFF2-40B4-BE49-F238E27FC236}">
                <a16:creationId xmlns:a16="http://schemas.microsoft.com/office/drawing/2014/main" id="{4C46847D-B67F-41BD-A401-3CC017D6BB5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7990" t="73886" r="2704" b="4473"/>
          <a:stretch/>
        </p:blipFill>
        <p:spPr bwMode="auto">
          <a:xfrm>
            <a:off x="7091540" y="4550735"/>
            <a:ext cx="4806548" cy="148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465E605-7CFD-4C28-A30E-0D08D815CEE1}"/>
              </a:ext>
            </a:extLst>
          </p:cNvPr>
          <p:cNvSpPr txBox="1"/>
          <p:nvPr userDrawn="1"/>
        </p:nvSpPr>
        <p:spPr>
          <a:xfrm>
            <a:off x="622301" y="2663298"/>
            <a:ext cx="6049764" cy="461665"/>
          </a:xfrm>
          <a:prstGeom prst="rect">
            <a:avLst/>
          </a:prstGeom>
          <a:noFill/>
        </p:spPr>
        <p:txBody>
          <a:bodyPr wrap="square" rtlCol="0">
            <a:spAutoFit/>
          </a:bodyPr>
          <a:lstStyle/>
          <a:p>
            <a:r>
              <a:rPr lang="en-GB" sz="2400" dirty="0">
                <a:solidFill>
                  <a:schemeClr val="bg1"/>
                </a:solidFill>
                <a:latin typeface="Century Gothic" panose="020B0502020202020204" pitchFamily="34" charset="0"/>
              </a:rPr>
              <a:t>Support Materials</a:t>
            </a:r>
          </a:p>
        </p:txBody>
      </p:sp>
    </p:spTree>
    <p:extLst>
      <p:ext uri="{BB962C8B-B14F-4D97-AF65-F5344CB8AC3E}">
        <p14:creationId xmlns:p14="http://schemas.microsoft.com/office/powerpoint/2010/main" val="347642296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[Subtitle]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410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altLang="en-US"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234051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039AA65E-09CE-4227-AA26-FE803EBE122A}"/>
              </a:ext>
            </a:extLst>
          </p:cNvPr>
          <p:cNvSpPr>
            <a:spLocks noGrp="1" noChangeArrowheads="1"/>
          </p:cNvSpPr>
          <p:nvPr>
            <p:ph type="subTitle" idx="1" hasCustomPrompt="1"/>
          </p:nvPr>
        </p:nvSpPr>
        <p:spPr>
          <a:xfrm>
            <a:off x="609602" y="2300114"/>
            <a:ext cx="6439267" cy="1152130"/>
          </a:xfrm>
        </p:spPr>
        <p:txBody>
          <a:bodyPr>
            <a:normAutofit/>
          </a:bodyPr>
          <a:lstStyle>
            <a:lvl1pPr marL="0" indent="0">
              <a:buNone/>
              <a:defRPr sz="3600" b="1">
                <a:solidFill>
                  <a:schemeClr val="bg1"/>
                </a:solidFill>
                <a:latin typeface="Century Gothic" panose="020B0502020202020204" pitchFamily="34" charset="0"/>
                <a:cs typeface="Arial" panose="020B0604020202020204" pitchFamily="34" charset="0"/>
              </a:defRPr>
            </a:lvl1pPr>
          </a:lstStyle>
          <a:p>
            <a:pPr lvl="0"/>
            <a:r>
              <a:rPr lang="en-GB" noProof="0" dirty="0"/>
              <a:t>[Subpage title]</a:t>
            </a:r>
          </a:p>
        </p:txBody>
      </p:sp>
    </p:spTree>
    <p:extLst>
      <p:ext uri="{BB962C8B-B14F-4D97-AF65-F5344CB8AC3E}">
        <p14:creationId xmlns:p14="http://schemas.microsoft.com/office/powerpoint/2010/main" val="86964872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76764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8" name="Oval 7">
            <a:extLst>
              <a:ext uri="{FF2B5EF4-FFF2-40B4-BE49-F238E27FC236}">
                <a16:creationId xmlns:a16="http://schemas.microsoft.com/office/drawing/2014/main" id="{C799426A-290E-4017-B895-A9F86C4B3DC0}"/>
              </a:ext>
            </a:extLst>
          </p:cNvPr>
          <p:cNvSpPr/>
          <p:nvPr userDrawn="1"/>
        </p:nvSpPr>
        <p:spPr bwMode="auto">
          <a:xfrm>
            <a:off x="11769355" y="6392987"/>
            <a:ext cx="359229" cy="346166"/>
          </a:xfrm>
          <a:prstGeom prst="ellipse">
            <a:avLst/>
          </a:prstGeom>
          <a:solidFill>
            <a:schemeClr val="tx2">
              <a:lumMod val="40000"/>
              <a:lumOff val="60000"/>
            </a:schemeClr>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1152903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11/04/2021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0621944"/>
      </p:ext>
    </p:extLst>
  </p:cSld>
  <p:clrMap bg1="lt1" tx1="dk1" bg2="lt2" tx2="dk2" accent1="accent1" accent2="accent2" accent3="accent3" accent4="accent4" accent5="accent5" accent6="accent6" hlink="hlink" folHlink="folHlink"/>
  <p:sldLayoutIdLst>
    <p:sldLayoutId id="2147483692" r:id="rId1"/>
    <p:sldLayoutId id="2147483694" r:id="rId2"/>
    <p:sldLayoutId id="2147483695" r:id="rId3"/>
    <p:sldLayoutId id="2147483697" r:id="rId4"/>
    <p:sldLayoutId id="2147483674" r:id="rId5"/>
    <p:sldLayoutId id="2147483698" r:id="rId6"/>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files.eric.ed.gov/fulltext/EJ1212720.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F49BF0-75F1-45ED-BCD2-5BA591F84696}"/>
              </a:ext>
            </a:extLst>
          </p:cNvPr>
          <p:cNvSpPr>
            <a:spLocks noGrp="1"/>
          </p:cNvSpPr>
          <p:nvPr>
            <p:ph type="subTitle" idx="1"/>
          </p:nvPr>
        </p:nvSpPr>
        <p:spPr/>
        <p:txBody>
          <a:bodyPr>
            <a:normAutofit/>
          </a:bodyPr>
          <a:lstStyle/>
          <a:p>
            <a:r>
              <a:rPr lang="en-GB" dirty="0"/>
              <a:t>Series 3 Episode 11</a:t>
            </a:r>
          </a:p>
          <a:p>
            <a:r>
              <a:rPr lang="en-GB" dirty="0"/>
              <a:t>What’s the Difference?</a:t>
            </a:r>
          </a:p>
          <a:p>
            <a:endParaRPr lang="en-GB" dirty="0"/>
          </a:p>
        </p:txBody>
      </p:sp>
    </p:spTree>
    <p:extLst>
      <p:ext uri="{BB962C8B-B14F-4D97-AF65-F5344CB8AC3E}">
        <p14:creationId xmlns:p14="http://schemas.microsoft.com/office/powerpoint/2010/main" val="183471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112652"/>
            <a:ext cx="10972800" cy="5079141"/>
          </a:xfrm>
        </p:spPr>
        <p:txBody>
          <a:bodyPr vert="horz" lIns="91440" tIns="45720" rIns="91440" bIns="45720" rtlCol="0" anchor="t">
            <a:noAutofit/>
          </a:bodyPr>
          <a:lstStyle/>
          <a:p>
            <a:pPr marL="0" indent="0">
              <a:lnSpc>
                <a:spcPct val="100000"/>
              </a:lnSpc>
              <a:spcBef>
                <a:spcPts val="0"/>
              </a:spcBef>
              <a:buNone/>
            </a:pPr>
            <a:r>
              <a:rPr lang="en-GB" sz="1800" b="1" dirty="0">
                <a:latin typeface="+mj-lt"/>
              </a:rPr>
              <a:t>Playing and Exploring</a:t>
            </a:r>
          </a:p>
          <a:p>
            <a:pPr marL="0" indent="0">
              <a:lnSpc>
                <a:spcPct val="100000"/>
              </a:lnSpc>
              <a:spcBef>
                <a:spcPts val="0"/>
              </a:spcBef>
              <a:buNone/>
            </a:pPr>
            <a:r>
              <a:rPr lang="en-GB" sz="1800" dirty="0">
                <a:latin typeface="+mj-lt"/>
              </a:rPr>
              <a:t>Provide opportunities for children to play with sets of objects which can be compared, for example, play </a:t>
            </a:r>
            <a:r>
              <a:rPr lang="en-GB" sz="1800" i="1" dirty="0">
                <a:latin typeface="+mj-lt"/>
              </a:rPr>
              <a:t>‘Who can win the most flies?’ </a:t>
            </a:r>
            <a:r>
              <a:rPr lang="en-GB" sz="1800" dirty="0">
                <a:latin typeface="+mj-lt"/>
              </a:rPr>
              <a:t>Put out a set of plastic frogs and flies. Roll a dice, pick up that number of frogs, roll again for the flies, find out how many more flies there are by lining up the frogs and flies, the winner is the person who has the most ‘left-over’ flies. </a:t>
            </a:r>
          </a:p>
          <a:p>
            <a:pPr marL="0" indent="0">
              <a:lnSpc>
                <a:spcPct val="100000"/>
              </a:lnSpc>
              <a:spcBef>
                <a:spcPts val="1800"/>
              </a:spcBef>
              <a:buNone/>
            </a:pPr>
            <a:r>
              <a:rPr lang="en-GB" sz="1800" b="1" dirty="0">
                <a:latin typeface="+mj-lt"/>
              </a:rPr>
              <a:t>Active Learning</a:t>
            </a:r>
          </a:p>
          <a:p>
            <a:pPr marL="0" indent="0">
              <a:lnSpc>
                <a:spcPct val="100000"/>
              </a:lnSpc>
              <a:spcBef>
                <a:spcPts val="0"/>
              </a:spcBef>
              <a:buNone/>
            </a:pPr>
            <a:r>
              <a:rPr lang="en-GB" sz="1800" dirty="0">
                <a:latin typeface="+mj-lt"/>
              </a:rPr>
              <a:t>In everyday routines there are many opportunities to compare small quantities and use the language of comparison - </a:t>
            </a:r>
            <a:r>
              <a:rPr lang="en-GB" sz="1800" i="1" dirty="0">
                <a:latin typeface="+mj-lt"/>
              </a:rPr>
              <a:t>6 children and only 2 pencils, how many more do we need? 4 children can play in the mud kitchen, there is only 1 child there, how many more can go and play?</a:t>
            </a:r>
          </a:p>
          <a:p>
            <a:pPr marL="0" indent="0">
              <a:lnSpc>
                <a:spcPct val="100000"/>
              </a:lnSpc>
              <a:spcBef>
                <a:spcPts val="1800"/>
              </a:spcBef>
              <a:buNone/>
            </a:pPr>
            <a:r>
              <a:rPr lang="en-GB" sz="1800" b="1" dirty="0">
                <a:latin typeface="+mj-lt"/>
              </a:rPr>
              <a:t>Creating and Thinking Critically</a:t>
            </a:r>
          </a:p>
          <a:p>
            <a:pPr marL="0" indent="0">
              <a:lnSpc>
                <a:spcPct val="100000"/>
              </a:lnSpc>
              <a:spcBef>
                <a:spcPts val="0"/>
              </a:spcBef>
              <a:buNone/>
            </a:pPr>
            <a:r>
              <a:rPr lang="en-GB" sz="1800" dirty="0">
                <a:latin typeface="+mj-lt"/>
              </a:rPr>
              <a:t>Explore coloured rods (for example, Cuisenaire). Pick 2 rods and line them up vertically or horizontally, ensuring that the ends are placed side by side. Which is the longer rod? Which is the shorter rod? Find the rod to fill the gap. (See illustration on next slide.) See if children can find different pairs of rods which have the same (difference) rod. </a:t>
            </a:r>
          </a:p>
        </p:txBody>
      </p:sp>
    </p:spTree>
    <p:extLst>
      <p:ext uri="{BB962C8B-B14F-4D97-AF65-F5344CB8AC3E}">
        <p14:creationId xmlns:p14="http://schemas.microsoft.com/office/powerpoint/2010/main" val="3525258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C10D8C-C7B3-4901-A356-4DC08B5A7B6F}"/>
              </a:ext>
            </a:extLst>
          </p:cNvPr>
          <p:cNvPicPr>
            <a:picLocks noChangeAspect="1"/>
          </p:cNvPicPr>
          <p:nvPr/>
        </p:nvPicPr>
        <p:blipFill rotWithShape="1">
          <a:blip r:embed="rId3"/>
          <a:srcRect l="1760"/>
          <a:stretch/>
        </p:blipFill>
        <p:spPr>
          <a:xfrm>
            <a:off x="1012371" y="2470060"/>
            <a:ext cx="4561115" cy="1917877"/>
          </a:xfrm>
          <a:prstGeom prst="rect">
            <a:avLst/>
          </a:prstGeom>
        </p:spPr>
      </p:pic>
      <p:pic>
        <p:nvPicPr>
          <p:cNvPr id="5" name="Picture 4">
            <a:extLst>
              <a:ext uri="{FF2B5EF4-FFF2-40B4-BE49-F238E27FC236}">
                <a16:creationId xmlns:a16="http://schemas.microsoft.com/office/drawing/2014/main" id="{A15BE077-102A-4D26-BA0F-EA2F4EC3EFDC}"/>
              </a:ext>
            </a:extLst>
          </p:cNvPr>
          <p:cNvPicPr>
            <a:picLocks noChangeAspect="1"/>
          </p:cNvPicPr>
          <p:nvPr/>
        </p:nvPicPr>
        <p:blipFill rotWithShape="1">
          <a:blip r:embed="rId3"/>
          <a:srcRect l="2170"/>
          <a:stretch/>
        </p:blipFill>
        <p:spPr>
          <a:xfrm rot="16200000">
            <a:off x="6562120" y="2470059"/>
            <a:ext cx="4542115" cy="1917877"/>
          </a:xfrm>
          <a:prstGeom prst="rect">
            <a:avLst/>
          </a:prstGeom>
        </p:spPr>
      </p:pic>
      <p:sp>
        <p:nvSpPr>
          <p:cNvPr id="7" name="TextBox 6">
            <a:extLst>
              <a:ext uri="{FF2B5EF4-FFF2-40B4-BE49-F238E27FC236}">
                <a16:creationId xmlns:a16="http://schemas.microsoft.com/office/drawing/2014/main" id="{400C95E0-A0A1-4313-A6AA-D6DA7E6BCEA6}"/>
              </a:ext>
            </a:extLst>
          </p:cNvPr>
          <p:cNvSpPr txBox="1"/>
          <p:nvPr/>
        </p:nvSpPr>
        <p:spPr>
          <a:xfrm>
            <a:off x="825663" y="4575983"/>
            <a:ext cx="5601896" cy="646331"/>
          </a:xfrm>
          <a:prstGeom prst="rect">
            <a:avLst/>
          </a:prstGeom>
          <a:noFill/>
        </p:spPr>
        <p:txBody>
          <a:bodyPr wrap="square" rtlCol="0">
            <a:spAutoFit/>
          </a:bodyPr>
          <a:lstStyle/>
          <a:p>
            <a:r>
              <a:rPr lang="en-GB" dirty="0">
                <a:solidFill>
                  <a:srgbClr val="666666"/>
                </a:solidFill>
              </a:rPr>
              <a:t>Rods placed horizontally with the ends at the same point</a:t>
            </a:r>
          </a:p>
        </p:txBody>
      </p:sp>
      <p:sp>
        <p:nvSpPr>
          <p:cNvPr id="9" name="TextBox 8">
            <a:extLst>
              <a:ext uri="{FF2B5EF4-FFF2-40B4-BE49-F238E27FC236}">
                <a16:creationId xmlns:a16="http://schemas.microsoft.com/office/drawing/2014/main" id="{7D6AFDC5-A6EC-46A7-A9EB-029BC8E51581}"/>
              </a:ext>
            </a:extLst>
          </p:cNvPr>
          <p:cNvSpPr txBox="1"/>
          <p:nvPr/>
        </p:nvSpPr>
        <p:spPr>
          <a:xfrm>
            <a:off x="6286044" y="6017141"/>
            <a:ext cx="5285470" cy="646331"/>
          </a:xfrm>
          <a:prstGeom prst="rect">
            <a:avLst/>
          </a:prstGeom>
          <a:noFill/>
        </p:spPr>
        <p:txBody>
          <a:bodyPr wrap="square" rtlCol="0">
            <a:spAutoFit/>
          </a:bodyPr>
          <a:lstStyle/>
          <a:p>
            <a:r>
              <a:rPr lang="en-US" dirty="0">
                <a:solidFill>
                  <a:srgbClr val="666666"/>
                </a:solidFill>
              </a:rPr>
              <a:t>Rods placed vertically with the ends at the same point</a:t>
            </a:r>
            <a:endParaRPr lang="en-GB" dirty="0">
              <a:solidFill>
                <a:srgbClr val="666666"/>
              </a:solidFill>
            </a:endParaRPr>
          </a:p>
        </p:txBody>
      </p:sp>
      <p:sp>
        <p:nvSpPr>
          <p:cNvPr id="6" name="Oval 5">
            <a:extLst>
              <a:ext uri="{FF2B5EF4-FFF2-40B4-BE49-F238E27FC236}">
                <a16:creationId xmlns:a16="http://schemas.microsoft.com/office/drawing/2014/main" id="{9D1F924C-FCDE-49AB-BF4D-F2B08EC7E7CC}"/>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920026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52F63FE-B726-4EC3-8B3F-E764BFC733DF}"/>
              </a:ext>
            </a:extLst>
          </p:cNvPr>
          <p:cNvPicPr>
            <a:picLocks noChangeAspect="1"/>
          </p:cNvPicPr>
          <p:nvPr/>
        </p:nvPicPr>
        <p:blipFill>
          <a:blip r:embed="rId3"/>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a:t>
            </a:r>
            <a:r>
              <a:rPr lang="en-GB" sz="1200" i="1">
                <a:solidFill>
                  <a:srgbClr val="969798"/>
                </a:solidFill>
                <a:latin typeface="Myriad Pro"/>
                <a:ea typeface="Calibri" panose="020F0502020204030204" pitchFamily="34" charset="0"/>
                <a:cs typeface="Times New Roman" panose="02020603050405020304" pitchFamily="18" charset="0"/>
              </a:rPr>
              <a:t>© 2017 </a:t>
            </a:r>
            <a:r>
              <a:rPr lang="en-GB" sz="1200" i="1" dirty="0">
                <a:solidFill>
                  <a:srgbClr val="969798"/>
                </a:solidFill>
                <a:latin typeface="Myriad Pro"/>
                <a:ea typeface="Calibri" panose="020F0502020204030204" pitchFamily="34" charset="0"/>
                <a:cs typeface="Times New Roman" panose="02020603050405020304" pitchFamily="18" charset="0"/>
              </a:rPr>
              <a:t>Alphablocks Ltd. All Rights Reserved.</a:t>
            </a:r>
            <a:endParaRPr lang="en-GB" sz="1200" i="1" dirty="0">
              <a:solidFill>
                <a:srgbClr val="969798"/>
              </a:solidFill>
            </a:endParaRPr>
          </a:p>
        </p:txBody>
      </p:sp>
      <p:pic>
        <p:nvPicPr>
          <p:cNvPr id="5" name="Picture 4">
            <a:extLst>
              <a:ext uri="{FF2B5EF4-FFF2-40B4-BE49-F238E27FC236}">
                <a16:creationId xmlns:a16="http://schemas.microsoft.com/office/drawing/2014/main" id="{C0DD65AF-EE7D-459B-AA1A-72F26FB5FDF5}"/>
              </a:ext>
            </a:extLst>
          </p:cNvPr>
          <p:cNvPicPr>
            <a:picLocks noChangeAspect="1"/>
          </p:cNvPicPr>
          <p:nvPr/>
        </p:nvPicPr>
        <p:blipFill>
          <a:blip r:embed="rId4">
            <a:extLst>
              <a:ext uri="{28A0092B-C50C-407E-A947-70E740481C1C}">
                <a14:useLocalDpi xmlns:a14="http://schemas.microsoft.com/office/drawing/2010/main" val="0"/>
              </a:ext>
            </a:extLst>
          </a:blip>
          <a:srcRect l="33488" r="33488"/>
          <a:stretch/>
        </p:blipFill>
        <p:spPr>
          <a:xfrm>
            <a:off x="1802166" y="3324596"/>
            <a:ext cx="1837679" cy="3129379"/>
          </a:xfrm>
          <a:prstGeom prst="rect">
            <a:avLst/>
          </a:prstGeom>
        </p:spPr>
      </p:pic>
      <p:pic>
        <p:nvPicPr>
          <p:cNvPr id="9" name="Picture 8">
            <a:extLst>
              <a:ext uri="{FF2B5EF4-FFF2-40B4-BE49-F238E27FC236}">
                <a16:creationId xmlns:a16="http://schemas.microsoft.com/office/drawing/2014/main" id="{D471712B-8392-422B-A6CE-4D91F773F754}"/>
              </a:ext>
            </a:extLst>
          </p:cNvPr>
          <p:cNvPicPr>
            <a:picLocks noChangeAspect="1"/>
          </p:cNvPicPr>
          <p:nvPr/>
        </p:nvPicPr>
        <p:blipFill>
          <a:blip r:embed="rId5">
            <a:extLst>
              <a:ext uri="{28A0092B-C50C-407E-A947-70E740481C1C}">
                <a14:useLocalDpi xmlns:a14="http://schemas.microsoft.com/office/drawing/2010/main" val="0"/>
              </a:ext>
            </a:extLst>
          </a:blip>
          <a:srcRect l="41712" r="41712"/>
          <a:stretch/>
        </p:blipFill>
        <p:spPr>
          <a:xfrm>
            <a:off x="6152313" y="398981"/>
            <a:ext cx="1880056" cy="6386818"/>
          </a:xfrm>
          <a:prstGeom prst="rect">
            <a:avLst/>
          </a:prstGeom>
        </p:spPr>
      </p:pic>
      <p:sp>
        <p:nvSpPr>
          <p:cNvPr id="34" name="Speech Bubble: Oval 33">
            <a:extLst>
              <a:ext uri="{FF2B5EF4-FFF2-40B4-BE49-F238E27FC236}">
                <a16:creationId xmlns:a16="http://schemas.microsoft.com/office/drawing/2014/main" id="{2F57F46F-2BB1-4DC1-A55E-2F688729FDDD}"/>
              </a:ext>
            </a:extLst>
          </p:cNvPr>
          <p:cNvSpPr/>
          <p:nvPr/>
        </p:nvSpPr>
        <p:spPr>
          <a:xfrm>
            <a:off x="496440" y="958527"/>
            <a:ext cx="3596166" cy="1722760"/>
          </a:xfrm>
          <a:prstGeom prst="wedgeEllipseCallout">
            <a:avLst>
              <a:gd name="adj1" fmla="val 4622"/>
              <a:gd name="adj2" fmla="val 94243"/>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I want to be like you.</a:t>
            </a:r>
          </a:p>
        </p:txBody>
      </p:sp>
      <p:sp>
        <p:nvSpPr>
          <p:cNvPr id="8" name="Oval 7">
            <a:extLst>
              <a:ext uri="{FF2B5EF4-FFF2-40B4-BE49-F238E27FC236}">
                <a16:creationId xmlns:a16="http://schemas.microsoft.com/office/drawing/2014/main" id="{40FA6E72-F654-4F94-B64B-EBBDD44C2636}"/>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95253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C31550BA-B5FC-4A4F-A179-D338F18DC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 y="0"/>
            <a:ext cx="12179809" cy="6858000"/>
          </a:xfrm>
          <a:prstGeom prst="rect">
            <a:avLst/>
          </a:prstGeom>
        </p:spPr>
      </p:pic>
      <p:sp>
        <p:nvSpPr>
          <p:cNvPr id="14" name="Explosion: 14 Points 13">
            <a:extLst>
              <a:ext uri="{FF2B5EF4-FFF2-40B4-BE49-F238E27FC236}">
                <a16:creationId xmlns:a16="http://schemas.microsoft.com/office/drawing/2014/main" id="{65CF760A-3BED-446B-8862-648C5C8DE74B}"/>
              </a:ext>
            </a:extLst>
          </p:cNvPr>
          <p:cNvSpPr/>
          <p:nvPr/>
        </p:nvSpPr>
        <p:spPr>
          <a:xfrm rot="1776849">
            <a:off x="8155958" y="158363"/>
            <a:ext cx="3522423" cy="3133372"/>
          </a:xfrm>
          <a:prstGeom prst="irregularSeal2">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accent4"/>
                </a:solidFill>
                <a:latin typeface="Century Gothic" panose="020B0502020202020204" pitchFamily="34" charset="0"/>
              </a:rPr>
              <a:t>Too small!</a:t>
            </a:r>
          </a:p>
        </p:txBody>
      </p:sp>
      <p:sp>
        <p:nvSpPr>
          <p:cNvPr id="16" name="Explosion: 14 Points 15">
            <a:extLst>
              <a:ext uri="{FF2B5EF4-FFF2-40B4-BE49-F238E27FC236}">
                <a16:creationId xmlns:a16="http://schemas.microsoft.com/office/drawing/2014/main" id="{EFB75644-F5F7-4CFE-9421-1853E8D3D4CA}"/>
              </a:ext>
            </a:extLst>
          </p:cNvPr>
          <p:cNvSpPr/>
          <p:nvPr/>
        </p:nvSpPr>
        <p:spPr>
          <a:xfrm rot="1776849">
            <a:off x="8155958" y="130444"/>
            <a:ext cx="3522423" cy="3133372"/>
          </a:xfrm>
          <a:prstGeom prst="irregularSeal2">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accent4"/>
                </a:solidFill>
                <a:latin typeface="Century Gothic" panose="020B0502020202020204" pitchFamily="34" charset="0"/>
              </a:rPr>
              <a:t>Too tall!</a:t>
            </a:r>
          </a:p>
        </p:txBody>
      </p:sp>
      <p:sp>
        <p:nvSpPr>
          <p:cNvPr id="17" name="Explosion: 14 Points 16">
            <a:extLst>
              <a:ext uri="{FF2B5EF4-FFF2-40B4-BE49-F238E27FC236}">
                <a16:creationId xmlns:a16="http://schemas.microsoft.com/office/drawing/2014/main" id="{7A4F53A7-8103-43FF-877A-3EBC214E52A2}"/>
              </a:ext>
            </a:extLst>
          </p:cNvPr>
          <p:cNvSpPr/>
          <p:nvPr/>
        </p:nvSpPr>
        <p:spPr>
          <a:xfrm rot="1776849">
            <a:off x="7139230" y="113376"/>
            <a:ext cx="4672864" cy="3133372"/>
          </a:xfrm>
          <a:prstGeom prst="irregularSeal2">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accent4"/>
                </a:solidFill>
                <a:latin typeface="Century Gothic" panose="020B0502020202020204" pitchFamily="34" charset="0"/>
              </a:rPr>
              <a:t>That’s the one!</a:t>
            </a:r>
          </a:p>
        </p:txBody>
      </p:sp>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a:t>
            </a:r>
            <a:r>
              <a:rPr lang="en-GB" sz="1200" i="1">
                <a:solidFill>
                  <a:srgbClr val="969798"/>
                </a:solidFill>
                <a:latin typeface="Myriad Pro"/>
                <a:ea typeface="Calibri" panose="020F0502020204030204" pitchFamily="34" charset="0"/>
                <a:cs typeface="Times New Roman" panose="02020603050405020304" pitchFamily="18" charset="0"/>
              </a:rPr>
              <a:t>© 2017 </a:t>
            </a:r>
            <a:r>
              <a:rPr lang="en-GB" sz="1200" i="1" dirty="0">
                <a:solidFill>
                  <a:srgbClr val="969798"/>
                </a:solidFill>
                <a:latin typeface="Myriad Pro"/>
                <a:ea typeface="Calibri" panose="020F0502020204030204" pitchFamily="34" charset="0"/>
                <a:cs typeface="Times New Roman" panose="02020603050405020304" pitchFamily="18" charset="0"/>
              </a:rPr>
              <a:t>Alphablocks Ltd. All Rights Reserved.</a:t>
            </a:r>
            <a:endParaRPr lang="en-GB" sz="1200" i="1" dirty="0">
              <a:solidFill>
                <a:srgbClr val="969798"/>
              </a:solidFill>
            </a:endParaRPr>
          </a:p>
        </p:txBody>
      </p:sp>
      <p:sp>
        <p:nvSpPr>
          <p:cNvPr id="35" name="Speech Bubble: Oval 34">
            <a:extLst>
              <a:ext uri="{FF2B5EF4-FFF2-40B4-BE49-F238E27FC236}">
                <a16:creationId xmlns:a16="http://schemas.microsoft.com/office/drawing/2014/main" id="{4032788E-165D-4FC9-9AF5-463B9793C453}"/>
              </a:ext>
            </a:extLst>
          </p:cNvPr>
          <p:cNvSpPr/>
          <p:nvPr/>
        </p:nvSpPr>
        <p:spPr>
          <a:xfrm>
            <a:off x="1836717" y="172026"/>
            <a:ext cx="3947163" cy="1872543"/>
          </a:xfrm>
          <a:prstGeom prst="wedgeEllipseCallout">
            <a:avLst>
              <a:gd name="adj1" fmla="val -65492"/>
              <a:gd name="adj2" fmla="val -8542"/>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Find a friend to jump on you.</a:t>
            </a:r>
          </a:p>
        </p:txBody>
      </p:sp>
      <p:pic>
        <p:nvPicPr>
          <p:cNvPr id="4" name="Picture 3">
            <a:extLst>
              <a:ext uri="{FF2B5EF4-FFF2-40B4-BE49-F238E27FC236}">
                <a16:creationId xmlns:a16="http://schemas.microsoft.com/office/drawing/2014/main" id="{E420035C-70EA-41CC-9663-DC7611F7D253}"/>
              </a:ext>
            </a:extLst>
          </p:cNvPr>
          <p:cNvPicPr>
            <a:picLocks noChangeAspect="1"/>
          </p:cNvPicPr>
          <p:nvPr/>
        </p:nvPicPr>
        <p:blipFill>
          <a:blip r:embed="rId4">
            <a:extLst>
              <a:ext uri="{28A0092B-C50C-407E-A947-70E740481C1C}">
                <a14:useLocalDpi xmlns:a14="http://schemas.microsoft.com/office/drawing/2010/main" val="0"/>
              </a:ext>
            </a:extLst>
          </a:blip>
          <a:srcRect l="32826" r="32826"/>
          <a:stretch/>
        </p:blipFill>
        <p:spPr>
          <a:xfrm>
            <a:off x="3197101" y="4112489"/>
            <a:ext cx="1446390" cy="2368026"/>
          </a:xfrm>
          <a:prstGeom prst="rect">
            <a:avLst/>
          </a:prstGeom>
        </p:spPr>
      </p:pic>
      <p:pic>
        <p:nvPicPr>
          <p:cNvPr id="8" name="Picture 7">
            <a:extLst>
              <a:ext uri="{FF2B5EF4-FFF2-40B4-BE49-F238E27FC236}">
                <a16:creationId xmlns:a16="http://schemas.microsoft.com/office/drawing/2014/main" id="{CCBF82AB-4CD6-445A-AC12-B8B5734DE6C4}"/>
              </a:ext>
            </a:extLst>
          </p:cNvPr>
          <p:cNvPicPr>
            <a:picLocks noChangeAspect="1"/>
          </p:cNvPicPr>
          <p:nvPr/>
        </p:nvPicPr>
        <p:blipFill>
          <a:blip r:embed="rId5">
            <a:extLst>
              <a:ext uri="{28A0092B-C50C-407E-A947-70E740481C1C}">
                <a14:useLocalDpi xmlns:a14="http://schemas.microsoft.com/office/drawing/2010/main" val="0"/>
              </a:ext>
            </a:extLst>
          </a:blip>
          <a:srcRect l="36270" r="36270"/>
          <a:stretch/>
        </p:blipFill>
        <p:spPr>
          <a:xfrm>
            <a:off x="4771874" y="2044569"/>
            <a:ext cx="2289379" cy="4694584"/>
          </a:xfrm>
          <a:prstGeom prst="rect">
            <a:avLst/>
          </a:prstGeom>
        </p:spPr>
      </p:pic>
      <p:pic>
        <p:nvPicPr>
          <p:cNvPr id="13" name="Picture 12">
            <a:extLst>
              <a:ext uri="{FF2B5EF4-FFF2-40B4-BE49-F238E27FC236}">
                <a16:creationId xmlns:a16="http://schemas.microsoft.com/office/drawing/2014/main" id="{26D48831-DC0B-4E80-ADC0-1C898518C475}"/>
              </a:ext>
            </a:extLst>
          </p:cNvPr>
          <p:cNvPicPr>
            <a:picLocks noChangeAspect="1"/>
          </p:cNvPicPr>
          <p:nvPr/>
        </p:nvPicPr>
        <p:blipFill>
          <a:blip r:embed="rId6">
            <a:extLst>
              <a:ext uri="{28A0092B-C50C-407E-A947-70E740481C1C}">
                <a14:useLocalDpi xmlns:a14="http://schemas.microsoft.com/office/drawing/2010/main" val="0"/>
              </a:ext>
            </a:extLst>
          </a:blip>
          <a:srcRect l="38642" r="38642"/>
          <a:stretch/>
        </p:blipFill>
        <p:spPr>
          <a:xfrm>
            <a:off x="7169971" y="2636742"/>
            <a:ext cx="1588238" cy="3931773"/>
          </a:xfrm>
          <a:prstGeom prst="rect">
            <a:avLst/>
          </a:prstGeom>
        </p:spPr>
      </p:pic>
      <p:sp>
        <p:nvSpPr>
          <p:cNvPr id="26" name="Speech Bubble: Oval 25">
            <a:extLst>
              <a:ext uri="{FF2B5EF4-FFF2-40B4-BE49-F238E27FC236}">
                <a16:creationId xmlns:a16="http://schemas.microsoft.com/office/drawing/2014/main" id="{3A103840-4AD7-4FCA-A077-22FB96B76635}"/>
              </a:ext>
            </a:extLst>
          </p:cNvPr>
          <p:cNvSpPr/>
          <p:nvPr/>
        </p:nvSpPr>
        <p:spPr>
          <a:xfrm>
            <a:off x="3079452" y="2823921"/>
            <a:ext cx="4573418" cy="1722760"/>
          </a:xfrm>
          <a:prstGeom prst="wedgeEllipseCallout">
            <a:avLst>
              <a:gd name="adj1" fmla="val -62011"/>
              <a:gd name="adj2" fmla="val -97984"/>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I am the </a:t>
            </a:r>
            <a:r>
              <a:rPr lang="en-GB" sz="3200" b="1" dirty="0">
                <a:solidFill>
                  <a:schemeClr val="accent4"/>
                </a:solidFill>
                <a:latin typeface="Century Gothic" panose="020B0502020202020204" pitchFamily="34" charset="0"/>
              </a:rPr>
              <a:t>difference</a:t>
            </a:r>
            <a:r>
              <a:rPr lang="en-GB" sz="3200" dirty="0">
                <a:solidFill>
                  <a:schemeClr val="accent4"/>
                </a:solidFill>
                <a:latin typeface="Century Gothic" panose="020B0502020202020204" pitchFamily="34" charset="0"/>
              </a:rPr>
              <a:t>.</a:t>
            </a:r>
          </a:p>
        </p:txBody>
      </p:sp>
      <p:sp>
        <p:nvSpPr>
          <p:cNvPr id="18" name="Oval 17">
            <a:extLst>
              <a:ext uri="{FF2B5EF4-FFF2-40B4-BE49-F238E27FC236}">
                <a16:creationId xmlns:a16="http://schemas.microsoft.com/office/drawing/2014/main" id="{0A70645E-BA5F-4ADE-A2AC-6D6A00FA4A4B}"/>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45301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0"/>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4"/>
                    </p:tgtEl>
                  </p:cond>
                </p:stCondLst>
                <p:endSync evt="end" delay="0">
                  <p:rtn val="all"/>
                </p:endSync>
                <p:childTnLst>
                  <p:par>
                    <p:cTn id="32" fill="hold">
                      <p:stCondLst>
                        <p:cond delay="0"/>
                      </p:stCondLst>
                      <p:childTnLst>
                        <p:par>
                          <p:cTn id="33" fill="hold">
                            <p:stCondLst>
                              <p:cond delay="0"/>
                            </p:stCondLst>
                            <p:childTnLst>
                              <p:par>
                                <p:cTn id="34" presetID="64" presetClass="path" presetSubtype="0" accel="50000" decel="50000" fill="hold" nodeType="clickEffect">
                                  <p:stCondLst>
                                    <p:cond delay="0"/>
                                  </p:stCondLst>
                                  <p:childTnLst>
                                    <p:animMotion origin="layout" path="M -4.375E-6 2.59259E-6 L -0.16171 -0.28611 " pathEditMode="fixed" rAng="0" ptsTypes="AA">
                                      <p:cBhvr>
                                        <p:cTn id="35" dur="2000" fill="hold"/>
                                        <p:tgtEl>
                                          <p:spTgt spid="4"/>
                                        </p:tgtEl>
                                        <p:attrNameLst>
                                          <p:attrName>ppt_x</p:attrName>
                                          <p:attrName>ppt_y</p:attrName>
                                        </p:attrNameLst>
                                      </p:cBhvr>
                                      <p:rCtr x="-8086" y="-14514"/>
                                    </p:animMotion>
                                  </p:childTnLst>
                                </p:cTn>
                              </p:par>
                            </p:childTnLst>
                          </p:cTn>
                        </p:par>
                      </p:childTnLst>
                    </p:cTn>
                  </p:par>
                </p:childTnLst>
              </p:cTn>
              <p:nextCondLst>
                <p:cond evt="onClick" delay="0">
                  <p:tgtEl>
                    <p:spTgt spid="4"/>
                  </p:tgtEl>
                </p:cond>
              </p:nextCondLst>
            </p:seq>
            <p:seq concurrent="1" nextAc="seek">
              <p:cTn id="36" restart="whenNotActive" fill="hold" evtFilter="cancelBubble" nodeType="interactiveSeq">
                <p:stCondLst>
                  <p:cond evt="onClick" delay="0">
                    <p:tgtEl>
                      <p:spTgt spid="8"/>
                    </p:tgtEl>
                  </p:cond>
                </p:stCondLst>
                <p:endSync evt="end" delay="0">
                  <p:rtn val="all"/>
                </p:endSync>
                <p:childTnLst>
                  <p:par>
                    <p:cTn id="37" fill="hold">
                      <p:stCondLst>
                        <p:cond delay="0"/>
                      </p:stCondLst>
                      <p:childTnLst>
                        <p:par>
                          <p:cTn id="38" fill="hold">
                            <p:stCondLst>
                              <p:cond delay="0"/>
                            </p:stCondLst>
                            <p:childTnLst>
                              <p:par>
                                <p:cTn id="39" presetID="64" presetClass="path" presetSubtype="0" accel="50000" decel="50000" fill="hold" nodeType="clickEffect">
                                  <p:stCondLst>
                                    <p:cond delay="0"/>
                                  </p:stCondLst>
                                  <p:childTnLst>
                                    <p:animMotion origin="layout" path="M 3.54167E-6 2.22222E-6 L -0.31797 -0.2919 " pathEditMode="fixed" rAng="0" ptsTypes="AA">
                                      <p:cBhvr>
                                        <p:cTn id="40" dur="2000" fill="hold"/>
                                        <p:tgtEl>
                                          <p:spTgt spid="8"/>
                                        </p:tgtEl>
                                        <p:attrNameLst>
                                          <p:attrName>ppt_x</p:attrName>
                                          <p:attrName>ppt_y</p:attrName>
                                        </p:attrNameLst>
                                      </p:cBhvr>
                                      <p:rCtr x="-15898" y="-14606"/>
                                    </p:animMotion>
                                  </p:childTnLst>
                                </p:cTn>
                              </p:par>
                            </p:childTnLst>
                          </p:cTn>
                        </p:par>
                      </p:childTnLst>
                    </p:cTn>
                  </p:par>
                </p:childTnLst>
              </p:cTn>
              <p:nextCondLst>
                <p:cond evt="onClick" delay="0">
                  <p:tgtEl>
                    <p:spTgt spid="8"/>
                  </p:tgtEl>
                </p:cond>
              </p:nextCondLst>
            </p:seq>
            <p:seq concurrent="1" nextAc="seek">
              <p:cTn id="41" restart="whenNotActive" fill="hold" evtFilter="cancelBubble" nodeType="interactiveSeq">
                <p:stCondLst>
                  <p:cond evt="onClick" delay="0">
                    <p:tgtEl>
                      <p:spTgt spid="13"/>
                    </p:tgtEl>
                  </p:cond>
                </p:stCondLst>
                <p:endSync evt="end" delay="0">
                  <p:rtn val="all"/>
                </p:endSync>
                <p:childTnLst>
                  <p:par>
                    <p:cTn id="42" fill="hold">
                      <p:stCondLst>
                        <p:cond delay="0"/>
                      </p:stCondLst>
                      <p:childTnLst>
                        <p:par>
                          <p:cTn id="43" fill="hold">
                            <p:stCondLst>
                              <p:cond delay="0"/>
                            </p:stCondLst>
                            <p:childTnLst>
                              <p:par>
                                <p:cTn id="44" presetID="64" presetClass="path" presetSubtype="0" accel="50000" decel="50000" fill="hold" nodeType="clickEffect">
                                  <p:stCondLst>
                                    <p:cond delay="0"/>
                                  </p:stCondLst>
                                  <p:childTnLst>
                                    <p:animMotion origin="layout" path="M -2.08333E-7 3.7037E-7 L -0.48894 -0.27083 " pathEditMode="fixed" rAng="0" ptsTypes="AA">
                                      <p:cBhvr>
                                        <p:cTn id="45" dur="2000" fill="hold"/>
                                        <p:tgtEl>
                                          <p:spTgt spid="13"/>
                                        </p:tgtEl>
                                        <p:attrNameLst>
                                          <p:attrName>ppt_x</p:attrName>
                                          <p:attrName>ppt_y</p:attrName>
                                        </p:attrNameLst>
                                      </p:cBhvr>
                                      <p:rCtr x="-24609" y="-14282"/>
                                    </p:animMotion>
                                  </p:childTnLst>
                                </p:cTn>
                              </p:par>
                            </p:childTnLst>
                          </p:cTn>
                        </p:par>
                      </p:childTnLst>
                    </p:cTn>
                  </p:par>
                </p:childTnLst>
              </p:cTn>
              <p:nextCondLst>
                <p:cond evt="onClick" delay="0">
                  <p:tgtEl>
                    <p:spTgt spid="13"/>
                  </p:tgtEl>
                </p:cond>
              </p:nextCondLst>
            </p:seq>
          </p:childTnLst>
        </p:cTn>
      </p:par>
    </p:tnLst>
    <p:bldLst>
      <p:bldP spid="14" grpId="0" animBg="1"/>
      <p:bldP spid="14" grpId="1" animBg="1"/>
      <p:bldP spid="16" grpId="0" animBg="1"/>
      <p:bldP spid="16" grpId="1" animBg="1"/>
      <p:bldP spid="17"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476648-AEBD-435E-A126-BA24D92177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Rectangle 1">
            <a:extLst>
              <a:ext uri="{FF2B5EF4-FFF2-40B4-BE49-F238E27FC236}">
                <a16:creationId xmlns:a16="http://schemas.microsoft.com/office/drawing/2014/main" id="{C5AF951F-A114-4E11-AF73-BE33903C25B4}"/>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6" name="Oval 5">
            <a:extLst>
              <a:ext uri="{FF2B5EF4-FFF2-40B4-BE49-F238E27FC236}">
                <a16:creationId xmlns:a16="http://schemas.microsoft.com/office/drawing/2014/main" id="{89ADDA3F-B631-4FE5-8EB8-674CD34860E4}"/>
              </a:ext>
            </a:extLst>
          </p:cNvPr>
          <p:cNvSpPr/>
          <p:nvPr/>
        </p:nvSpPr>
        <p:spPr bwMode="auto">
          <a:xfrm>
            <a:off x="11769354" y="6392987"/>
            <a:ext cx="359229" cy="346166"/>
          </a:xfrm>
          <a:prstGeom prst="ellipse">
            <a:avLst/>
          </a:prstGeom>
          <a:solidFill>
            <a:schemeClr val="tx2">
              <a:lumMod val="40000"/>
              <a:lumOff val="60000"/>
            </a:scheme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prstClr val="black"/>
              </a:solidFill>
              <a:latin typeface="Arial" charset="0"/>
            </a:endParaRPr>
          </a:p>
        </p:txBody>
      </p:sp>
    </p:spTree>
    <p:extLst>
      <p:ext uri="{BB962C8B-B14F-4D97-AF65-F5344CB8AC3E}">
        <p14:creationId xmlns:p14="http://schemas.microsoft.com/office/powerpoint/2010/main" val="3801752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0C3C099-7F2A-4A51-AD77-454E5A9EF8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707"/>
            <a:ext cx="12192000" cy="6712586"/>
          </a:xfrm>
          <a:prstGeom prst="rect">
            <a:avLst/>
          </a:prstGeom>
        </p:spPr>
      </p:pic>
      <p:sp>
        <p:nvSpPr>
          <p:cNvPr id="13" name="Explosion: 14 Points 12">
            <a:extLst>
              <a:ext uri="{FF2B5EF4-FFF2-40B4-BE49-F238E27FC236}">
                <a16:creationId xmlns:a16="http://schemas.microsoft.com/office/drawing/2014/main" id="{C5CCE7C0-FA83-4503-BF96-1DC462E430D7}"/>
              </a:ext>
            </a:extLst>
          </p:cNvPr>
          <p:cNvSpPr/>
          <p:nvPr/>
        </p:nvSpPr>
        <p:spPr>
          <a:xfrm rot="20442746">
            <a:off x="2532398" y="534363"/>
            <a:ext cx="3522423" cy="3133372"/>
          </a:xfrm>
          <a:prstGeom prst="irregularSeal2">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accent4"/>
                </a:solidFill>
                <a:latin typeface="Century Gothic" panose="020B0502020202020204" pitchFamily="34" charset="0"/>
              </a:rPr>
              <a:t>Too small!</a:t>
            </a:r>
          </a:p>
        </p:txBody>
      </p:sp>
      <p:sp>
        <p:nvSpPr>
          <p:cNvPr id="14" name="Explosion: 14 Points 13">
            <a:extLst>
              <a:ext uri="{FF2B5EF4-FFF2-40B4-BE49-F238E27FC236}">
                <a16:creationId xmlns:a16="http://schemas.microsoft.com/office/drawing/2014/main" id="{8039865E-2AC8-44C8-AFA7-4973BDB6CB01}"/>
              </a:ext>
            </a:extLst>
          </p:cNvPr>
          <p:cNvSpPr/>
          <p:nvPr/>
        </p:nvSpPr>
        <p:spPr>
          <a:xfrm rot="20442746">
            <a:off x="2532398" y="506444"/>
            <a:ext cx="3522423" cy="3133372"/>
          </a:xfrm>
          <a:prstGeom prst="irregularSeal2">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accent4"/>
                </a:solidFill>
                <a:latin typeface="Century Gothic" panose="020B0502020202020204" pitchFamily="34" charset="0"/>
              </a:rPr>
              <a:t>Too tall!</a:t>
            </a:r>
          </a:p>
        </p:txBody>
      </p:sp>
      <p:sp>
        <p:nvSpPr>
          <p:cNvPr id="15" name="Explosion: 14 Points 14">
            <a:extLst>
              <a:ext uri="{FF2B5EF4-FFF2-40B4-BE49-F238E27FC236}">
                <a16:creationId xmlns:a16="http://schemas.microsoft.com/office/drawing/2014/main" id="{0BFB764F-084E-4EA9-AF9C-C6C6FC8DDFB5}"/>
              </a:ext>
            </a:extLst>
          </p:cNvPr>
          <p:cNvSpPr/>
          <p:nvPr/>
        </p:nvSpPr>
        <p:spPr>
          <a:xfrm rot="20442746">
            <a:off x="1515670" y="489376"/>
            <a:ext cx="4672864" cy="3133372"/>
          </a:xfrm>
          <a:prstGeom prst="irregularSeal2">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accent4"/>
                </a:solidFill>
                <a:latin typeface="Century Gothic" panose="020B0502020202020204" pitchFamily="34" charset="0"/>
              </a:rPr>
              <a:t>That’s the one!</a:t>
            </a:r>
          </a:p>
        </p:txBody>
      </p:sp>
      <p:pic>
        <p:nvPicPr>
          <p:cNvPr id="7" name="Picture 6">
            <a:extLst>
              <a:ext uri="{FF2B5EF4-FFF2-40B4-BE49-F238E27FC236}">
                <a16:creationId xmlns:a16="http://schemas.microsoft.com/office/drawing/2014/main" id="{AA103224-EFFE-4F90-B912-E7ADC6328288}"/>
              </a:ext>
            </a:extLst>
          </p:cNvPr>
          <p:cNvPicPr>
            <a:picLocks noChangeAspect="1"/>
          </p:cNvPicPr>
          <p:nvPr/>
        </p:nvPicPr>
        <p:blipFill>
          <a:blip r:embed="rId4">
            <a:extLst>
              <a:ext uri="{28A0092B-C50C-407E-A947-70E740481C1C}">
                <a14:useLocalDpi xmlns:a14="http://schemas.microsoft.com/office/drawing/2010/main" val="0"/>
              </a:ext>
            </a:extLst>
          </a:blip>
          <a:srcRect l="38642" r="38642"/>
          <a:stretch/>
        </p:blipFill>
        <p:spPr>
          <a:xfrm>
            <a:off x="152400" y="2235225"/>
            <a:ext cx="1680210" cy="4159455"/>
          </a:xfrm>
          <a:prstGeom prst="rect">
            <a:avLst/>
          </a:prstGeom>
          <a:effectLst>
            <a:outerShdw blurRad="254000" dist="50800" dir="5400000" algn="ctr" rotWithShape="0">
              <a:srgbClr val="000000">
                <a:alpha val="43137"/>
              </a:srgbClr>
            </a:outerShdw>
          </a:effectLst>
        </p:spPr>
      </p:pic>
      <p:grpSp>
        <p:nvGrpSpPr>
          <p:cNvPr id="38" name="Group 37">
            <a:extLst>
              <a:ext uri="{FF2B5EF4-FFF2-40B4-BE49-F238E27FC236}">
                <a16:creationId xmlns:a16="http://schemas.microsoft.com/office/drawing/2014/main" id="{2156D0FD-53C4-4CE4-9BF2-38C7D2DC5B11}"/>
              </a:ext>
            </a:extLst>
          </p:cNvPr>
          <p:cNvGrpSpPr/>
          <p:nvPr/>
        </p:nvGrpSpPr>
        <p:grpSpPr>
          <a:xfrm>
            <a:off x="7149041" y="3113809"/>
            <a:ext cx="1525538" cy="2581980"/>
            <a:chOff x="7135387" y="3113809"/>
            <a:chExt cx="1525538" cy="2581980"/>
          </a:xfrm>
        </p:grpSpPr>
        <p:sp>
          <p:nvSpPr>
            <p:cNvPr id="23" name="Arrow: Notched Right 22">
              <a:extLst>
                <a:ext uri="{FF2B5EF4-FFF2-40B4-BE49-F238E27FC236}">
                  <a16:creationId xmlns:a16="http://schemas.microsoft.com/office/drawing/2014/main" id="{377A9BD1-68D7-42A4-ACE0-B63EB694BBAB}"/>
                </a:ext>
              </a:extLst>
            </p:cNvPr>
            <p:cNvSpPr/>
            <p:nvPr/>
          </p:nvSpPr>
          <p:spPr>
            <a:xfrm>
              <a:off x="7152165" y="5097259"/>
              <a:ext cx="1508760" cy="598530"/>
            </a:xfrm>
            <a:prstGeom prst="notched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Notched Right 24">
              <a:extLst>
                <a:ext uri="{FF2B5EF4-FFF2-40B4-BE49-F238E27FC236}">
                  <a16:creationId xmlns:a16="http://schemas.microsoft.com/office/drawing/2014/main" id="{5E965D98-EB56-4485-8425-07F05C7E0DDB}"/>
                </a:ext>
              </a:extLst>
            </p:cNvPr>
            <p:cNvSpPr/>
            <p:nvPr/>
          </p:nvSpPr>
          <p:spPr>
            <a:xfrm>
              <a:off x="7149150" y="3113809"/>
              <a:ext cx="1508760" cy="598530"/>
            </a:xfrm>
            <a:prstGeom prst="notched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Notched Right 26">
              <a:extLst>
                <a:ext uri="{FF2B5EF4-FFF2-40B4-BE49-F238E27FC236}">
                  <a16:creationId xmlns:a16="http://schemas.microsoft.com/office/drawing/2014/main" id="{12E39E54-FC14-46D2-AA62-FE7123BCAFF7}"/>
                </a:ext>
              </a:extLst>
            </p:cNvPr>
            <p:cNvSpPr/>
            <p:nvPr/>
          </p:nvSpPr>
          <p:spPr>
            <a:xfrm>
              <a:off x="7135387" y="3754633"/>
              <a:ext cx="1508760" cy="598530"/>
            </a:xfrm>
            <a:prstGeom prst="notched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Notched Right 28">
              <a:extLst>
                <a:ext uri="{FF2B5EF4-FFF2-40B4-BE49-F238E27FC236}">
                  <a16:creationId xmlns:a16="http://schemas.microsoft.com/office/drawing/2014/main" id="{F549FB71-81FA-4B40-B273-3EEDCE34DCD7}"/>
                </a:ext>
              </a:extLst>
            </p:cNvPr>
            <p:cNvSpPr/>
            <p:nvPr/>
          </p:nvSpPr>
          <p:spPr>
            <a:xfrm>
              <a:off x="7149150" y="4429363"/>
              <a:ext cx="1508760" cy="598530"/>
            </a:xfrm>
            <a:prstGeom prst="notched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 name="Group 38">
            <a:extLst>
              <a:ext uri="{FF2B5EF4-FFF2-40B4-BE49-F238E27FC236}">
                <a16:creationId xmlns:a16="http://schemas.microsoft.com/office/drawing/2014/main" id="{658CB67E-47DD-4137-9499-199C0C2A54EE}"/>
              </a:ext>
            </a:extLst>
          </p:cNvPr>
          <p:cNvGrpSpPr/>
          <p:nvPr/>
        </p:nvGrpSpPr>
        <p:grpSpPr>
          <a:xfrm>
            <a:off x="7126582" y="373692"/>
            <a:ext cx="1544982" cy="2675625"/>
            <a:chOff x="7112928" y="373692"/>
            <a:chExt cx="1544982" cy="2675625"/>
          </a:xfrm>
        </p:grpSpPr>
        <p:sp>
          <p:nvSpPr>
            <p:cNvPr id="31" name="Arrow: Notched Right 30">
              <a:extLst>
                <a:ext uri="{FF2B5EF4-FFF2-40B4-BE49-F238E27FC236}">
                  <a16:creationId xmlns:a16="http://schemas.microsoft.com/office/drawing/2014/main" id="{B8325989-01AF-413A-9B82-BFB881EFC2AC}"/>
                </a:ext>
              </a:extLst>
            </p:cNvPr>
            <p:cNvSpPr/>
            <p:nvPr/>
          </p:nvSpPr>
          <p:spPr>
            <a:xfrm>
              <a:off x="7116909" y="1769535"/>
              <a:ext cx="1508760" cy="598530"/>
            </a:xfrm>
            <a:prstGeom prst="notched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row: Notched Right 32">
              <a:extLst>
                <a:ext uri="{FF2B5EF4-FFF2-40B4-BE49-F238E27FC236}">
                  <a16:creationId xmlns:a16="http://schemas.microsoft.com/office/drawing/2014/main" id="{965CFF6D-51EE-4B6F-AD06-A400B0FFDA7E}"/>
                </a:ext>
              </a:extLst>
            </p:cNvPr>
            <p:cNvSpPr/>
            <p:nvPr/>
          </p:nvSpPr>
          <p:spPr>
            <a:xfrm>
              <a:off x="7149150" y="2450787"/>
              <a:ext cx="1508760" cy="598530"/>
            </a:xfrm>
            <a:prstGeom prst="notched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Arrow: Notched Right 34">
              <a:extLst>
                <a:ext uri="{FF2B5EF4-FFF2-40B4-BE49-F238E27FC236}">
                  <a16:creationId xmlns:a16="http://schemas.microsoft.com/office/drawing/2014/main" id="{2B130913-D816-4AAF-A98E-9055AD68DEC0}"/>
                </a:ext>
              </a:extLst>
            </p:cNvPr>
            <p:cNvSpPr/>
            <p:nvPr/>
          </p:nvSpPr>
          <p:spPr>
            <a:xfrm>
              <a:off x="7112928" y="373692"/>
              <a:ext cx="1508760" cy="598530"/>
            </a:xfrm>
            <a:prstGeom prst="notched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Arrow: Notched Right 36">
              <a:extLst>
                <a:ext uri="{FF2B5EF4-FFF2-40B4-BE49-F238E27FC236}">
                  <a16:creationId xmlns:a16="http://schemas.microsoft.com/office/drawing/2014/main" id="{665108B2-CEDD-46A4-A0CC-36DFC40D6846}"/>
                </a:ext>
              </a:extLst>
            </p:cNvPr>
            <p:cNvSpPr/>
            <p:nvPr/>
          </p:nvSpPr>
          <p:spPr>
            <a:xfrm>
              <a:off x="7116909" y="1066956"/>
              <a:ext cx="1508760" cy="598530"/>
            </a:xfrm>
            <a:prstGeom prst="notched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1">
            <a:extLst>
              <a:ext uri="{FF2B5EF4-FFF2-40B4-BE49-F238E27FC236}">
                <a16:creationId xmlns:a16="http://schemas.microsoft.com/office/drawing/2014/main" id="{F4271310-FC7F-42F0-8B08-9DF0F3AE40AB}"/>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grpSp>
        <p:nvGrpSpPr>
          <p:cNvPr id="26" name="Group 25">
            <a:extLst>
              <a:ext uri="{FF2B5EF4-FFF2-40B4-BE49-F238E27FC236}">
                <a16:creationId xmlns:a16="http://schemas.microsoft.com/office/drawing/2014/main" id="{7F44754D-BF98-4C5D-B5DA-739B6F4EA9B1}"/>
              </a:ext>
            </a:extLst>
          </p:cNvPr>
          <p:cNvGrpSpPr/>
          <p:nvPr/>
        </p:nvGrpSpPr>
        <p:grpSpPr>
          <a:xfrm>
            <a:off x="7110461" y="1769535"/>
            <a:ext cx="1541001" cy="1279782"/>
            <a:chOff x="7116909" y="1769535"/>
            <a:chExt cx="1541001" cy="1279782"/>
          </a:xfrm>
        </p:grpSpPr>
        <p:sp>
          <p:nvSpPr>
            <p:cNvPr id="28" name="Arrow: Notched Right 27">
              <a:extLst>
                <a:ext uri="{FF2B5EF4-FFF2-40B4-BE49-F238E27FC236}">
                  <a16:creationId xmlns:a16="http://schemas.microsoft.com/office/drawing/2014/main" id="{9BA56138-A0C7-4D25-8AB5-B266EEFF84A7}"/>
                </a:ext>
              </a:extLst>
            </p:cNvPr>
            <p:cNvSpPr/>
            <p:nvPr/>
          </p:nvSpPr>
          <p:spPr>
            <a:xfrm>
              <a:off x="7116909" y="1769535"/>
              <a:ext cx="1508760" cy="598530"/>
            </a:xfrm>
            <a:prstGeom prst="notched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Notched Right 29">
              <a:extLst>
                <a:ext uri="{FF2B5EF4-FFF2-40B4-BE49-F238E27FC236}">
                  <a16:creationId xmlns:a16="http://schemas.microsoft.com/office/drawing/2014/main" id="{18CB8748-06C6-4D72-A10D-82CE16168576}"/>
                </a:ext>
              </a:extLst>
            </p:cNvPr>
            <p:cNvSpPr/>
            <p:nvPr/>
          </p:nvSpPr>
          <p:spPr>
            <a:xfrm>
              <a:off x="7149150" y="2450787"/>
              <a:ext cx="1508760" cy="598530"/>
            </a:xfrm>
            <a:prstGeom prst="notched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 name="Picture 2">
            <a:extLst>
              <a:ext uri="{FF2B5EF4-FFF2-40B4-BE49-F238E27FC236}">
                <a16:creationId xmlns:a16="http://schemas.microsoft.com/office/drawing/2014/main" id="{EF846296-E396-493A-ABD5-9FDA00A11ECD}"/>
              </a:ext>
            </a:extLst>
          </p:cNvPr>
          <p:cNvPicPr>
            <a:picLocks noChangeAspect="1"/>
          </p:cNvPicPr>
          <p:nvPr/>
        </p:nvPicPr>
        <p:blipFill>
          <a:blip r:embed="rId5">
            <a:extLst>
              <a:ext uri="{28A0092B-C50C-407E-A947-70E740481C1C}">
                <a14:useLocalDpi xmlns:a14="http://schemas.microsoft.com/office/drawing/2010/main" val="0"/>
              </a:ext>
            </a:extLst>
          </a:blip>
          <a:srcRect l="28451" r="28451"/>
          <a:stretch/>
        </p:blipFill>
        <p:spPr>
          <a:xfrm>
            <a:off x="6082626" y="5230770"/>
            <a:ext cx="1201206" cy="1570080"/>
          </a:xfrm>
          <a:prstGeom prst="rect">
            <a:avLst/>
          </a:prstGeom>
          <a:effectLst>
            <a:outerShdw blurRad="254000" dist="50800" dir="5400000" algn="ctr" rotWithShape="0">
              <a:srgbClr val="000000">
                <a:alpha val="43137"/>
              </a:srgbClr>
            </a:outerShdw>
          </a:effectLst>
        </p:spPr>
      </p:pic>
      <p:pic>
        <p:nvPicPr>
          <p:cNvPr id="10" name="Picture 9">
            <a:extLst>
              <a:ext uri="{FF2B5EF4-FFF2-40B4-BE49-F238E27FC236}">
                <a16:creationId xmlns:a16="http://schemas.microsoft.com/office/drawing/2014/main" id="{5DF2FFEE-7038-46FE-BD13-DA53768C1571}"/>
              </a:ext>
            </a:extLst>
          </p:cNvPr>
          <p:cNvPicPr>
            <a:picLocks noChangeAspect="1"/>
          </p:cNvPicPr>
          <p:nvPr/>
        </p:nvPicPr>
        <p:blipFill>
          <a:blip r:embed="rId6">
            <a:extLst>
              <a:ext uri="{28A0092B-C50C-407E-A947-70E740481C1C}">
                <a14:useLocalDpi xmlns:a14="http://schemas.microsoft.com/office/drawing/2010/main" val="0"/>
              </a:ext>
            </a:extLst>
          </a:blip>
          <a:srcRect l="37951" r="37951"/>
          <a:stretch/>
        </p:blipFill>
        <p:spPr>
          <a:xfrm>
            <a:off x="-517794" y="-342112"/>
            <a:ext cx="2932808" cy="6852664"/>
          </a:xfrm>
          <a:prstGeom prst="rect">
            <a:avLst/>
          </a:prstGeom>
          <a:effectLst>
            <a:outerShdw blurRad="254000" dist="50800" dir="5400000" algn="ctr" rotWithShape="0">
              <a:srgbClr val="000000">
                <a:alpha val="43137"/>
              </a:srgbClr>
            </a:outerShdw>
          </a:effectLst>
        </p:spPr>
      </p:pic>
      <p:pic>
        <p:nvPicPr>
          <p:cNvPr id="12" name="Picture 11">
            <a:extLst>
              <a:ext uri="{FF2B5EF4-FFF2-40B4-BE49-F238E27FC236}">
                <a16:creationId xmlns:a16="http://schemas.microsoft.com/office/drawing/2014/main" id="{DFC00556-89B4-438F-9637-FE7F16A94462}"/>
              </a:ext>
            </a:extLst>
          </p:cNvPr>
          <p:cNvPicPr>
            <a:picLocks noChangeAspect="1"/>
          </p:cNvPicPr>
          <p:nvPr/>
        </p:nvPicPr>
        <p:blipFill>
          <a:blip r:embed="rId7">
            <a:extLst>
              <a:ext uri="{28A0092B-C50C-407E-A947-70E740481C1C}">
                <a14:useLocalDpi xmlns:a14="http://schemas.microsoft.com/office/drawing/2010/main" val="0"/>
              </a:ext>
            </a:extLst>
          </a:blip>
          <a:srcRect l="40356" r="40356"/>
          <a:stretch/>
        </p:blipFill>
        <p:spPr>
          <a:xfrm>
            <a:off x="89680" y="909855"/>
            <a:ext cx="1910754" cy="5577837"/>
          </a:xfrm>
          <a:prstGeom prst="rect">
            <a:avLst/>
          </a:prstGeom>
          <a:effectLst>
            <a:outerShdw blurRad="254000" dist="50800" dir="5400000" algn="ctr" rotWithShape="0">
              <a:srgbClr val="000000">
                <a:alpha val="43137"/>
              </a:srgbClr>
            </a:outerShdw>
          </a:effectLst>
        </p:spPr>
      </p:pic>
      <p:sp>
        <p:nvSpPr>
          <p:cNvPr id="32" name="Oval 31">
            <a:extLst>
              <a:ext uri="{FF2B5EF4-FFF2-40B4-BE49-F238E27FC236}">
                <a16:creationId xmlns:a16="http://schemas.microsoft.com/office/drawing/2014/main" id="{BA084092-A08D-44C6-9037-378C2CE65E18}"/>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06108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3.33333E-6 4.44444E-6 L 0.47122 -0.00579 " pathEditMode="relative" rAng="0" ptsTypes="AA">
                                      <p:cBhvr>
                                        <p:cTn id="10" dur="2000" fill="hold"/>
                                        <p:tgtEl>
                                          <p:spTgt spid="7"/>
                                        </p:tgtEl>
                                        <p:attrNameLst>
                                          <p:attrName>ppt_x</p:attrName>
                                          <p:attrName>ppt_y</p:attrName>
                                        </p:attrNameLst>
                                      </p:cBhvr>
                                      <p:rCtr x="23672" y="-46"/>
                                    </p:animMotion>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100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38"/>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63" presetClass="path" presetSubtype="0" accel="50000" decel="50000" fill="hold" nodeType="clickEffect">
                                  <p:stCondLst>
                                    <p:cond delay="0"/>
                                  </p:stCondLst>
                                  <p:childTnLst>
                                    <p:animMotion origin="layout" path="M -4.375E-6 2.96296E-6 L 0.46888 -0.00278 " pathEditMode="relative" rAng="0" ptsTypes="AA">
                                      <p:cBhvr>
                                        <p:cTn id="32" dur="2000" fill="hold"/>
                                        <p:tgtEl>
                                          <p:spTgt spid="10"/>
                                        </p:tgtEl>
                                        <p:attrNameLst>
                                          <p:attrName>ppt_x</p:attrName>
                                          <p:attrName>ppt_y</p:attrName>
                                        </p:attrNameLst>
                                      </p:cBhvr>
                                      <p:rCtr x="23438" y="-139"/>
                                    </p:animMotion>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1000"/>
                                        <p:tgtEl>
                                          <p:spTgt spid="38"/>
                                        </p:tgtEl>
                                      </p:cBhvr>
                                    </p:animEffect>
                                  </p:childTnLst>
                                </p:cTn>
                              </p:par>
                              <p:par>
                                <p:cTn id="37" presetID="22" presetClass="entr" presetSubtype="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1000"/>
                                        <p:tgtEl>
                                          <p:spTgt spid="39"/>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14"/>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10"/>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38"/>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39"/>
                                        </p:tgtEl>
                                        <p:attrNameLst>
                                          <p:attrName>style.visibility</p:attrName>
                                        </p:attrNameLst>
                                      </p:cBhvr>
                                      <p:to>
                                        <p:strVal val="hidden"/>
                                      </p:to>
                                    </p:set>
                                  </p:childTnLst>
                                </p:cTn>
                              </p:par>
                              <p:par>
                                <p:cTn id="54" presetID="1" presetClass="entr" presetSubtype="0"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63" presetClass="path" presetSubtype="0" accel="50000" decel="50000" fill="hold" nodeType="clickEffect">
                                  <p:stCondLst>
                                    <p:cond delay="0"/>
                                  </p:stCondLst>
                                  <p:childTnLst>
                                    <p:animMotion origin="layout" path="M 5E-6 -3.7037E-6 L 0.47161 -0.00278 " pathEditMode="relative" rAng="0" ptsTypes="AA">
                                      <p:cBhvr>
                                        <p:cTn id="59" dur="2000" fill="hold"/>
                                        <p:tgtEl>
                                          <p:spTgt spid="12"/>
                                        </p:tgtEl>
                                        <p:attrNameLst>
                                          <p:attrName>ppt_x</p:attrName>
                                          <p:attrName>ppt_y</p:attrName>
                                        </p:attrNameLst>
                                      </p:cBhvr>
                                      <p:rCtr x="23646" y="-231"/>
                                    </p:animMotion>
                                  </p:childTnLst>
                                </p:cTn>
                              </p:par>
                            </p:childTnLst>
                          </p:cTn>
                        </p:par>
                        <p:par>
                          <p:cTn id="60" fill="hold">
                            <p:stCondLst>
                              <p:cond delay="2000"/>
                            </p:stCondLst>
                            <p:childTnLst>
                              <p:par>
                                <p:cTn id="61" presetID="22" presetClass="entr" presetSubtype="8" fill="hold"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wipe(left)">
                                      <p:cBhvr>
                                        <p:cTn id="63" dur="1000"/>
                                        <p:tgtEl>
                                          <p:spTgt spid="38"/>
                                        </p:tgtEl>
                                      </p:cBhvr>
                                    </p:animEffect>
                                  </p:childTnLst>
                                </p:cTn>
                              </p:par>
                              <p:par>
                                <p:cTn id="64" presetID="22" presetClass="entr" presetSubtype="8"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wipe(left)">
                                      <p:cBhvr>
                                        <p:cTn id="66" dur="10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Further activities for Y1</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2"/>
            <a:ext cx="10972800" cy="4621940"/>
          </a:xfrm>
        </p:spPr>
        <p:txBody>
          <a:bodyPr vert="horz" lIns="91440" tIns="45720" rIns="91440" bIns="45720" rtlCol="0" anchor="t">
            <a:noAutofit/>
          </a:bodyPr>
          <a:lstStyle/>
          <a:p>
            <a:pPr marL="342900" indent="-342900">
              <a:lnSpc>
                <a:spcPct val="100000"/>
              </a:lnSpc>
              <a:spcBef>
                <a:spcPts val="0"/>
              </a:spcBef>
              <a:spcAft>
                <a:spcPts val="600"/>
              </a:spcAft>
              <a:buFont typeface="Arial" panose="020B0604020202020204" pitchFamily="34" charset="0"/>
              <a:buChar char="•"/>
            </a:pPr>
            <a:r>
              <a:rPr lang="en-GB" sz="1800" dirty="0"/>
              <a:t>Model in everyday life the concept of difference where a countable quantity is involved and can be compared. For example, </a:t>
            </a:r>
            <a:r>
              <a:rPr lang="en-GB" sz="1800" i="1" dirty="0"/>
              <a:t>There are 10 children but only 8 pencils, how many more do we need? There are 5 children and the cook has made 8 packed lunches, he made 3 too many!</a:t>
            </a:r>
            <a:endParaRPr lang="en-GB" sz="1800" dirty="0"/>
          </a:p>
          <a:p>
            <a:pPr marL="342900" indent="-342900">
              <a:lnSpc>
                <a:spcPct val="100000"/>
              </a:lnSpc>
              <a:spcBef>
                <a:spcPts val="0"/>
              </a:spcBef>
              <a:spcAft>
                <a:spcPts val="600"/>
              </a:spcAft>
              <a:buFont typeface="Arial" panose="020B0604020202020204" pitchFamily="34" charset="0"/>
              <a:buChar char="•"/>
            </a:pPr>
            <a:r>
              <a:rPr lang="en-GB" sz="1800" dirty="0"/>
              <a:t>Explore difference by taking off – that is, by making a larger </a:t>
            </a:r>
            <a:r>
              <a:rPr lang="en-GB" sz="1800" dirty="0" err="1"/>
              <a:t>Numberblock</a:t>
            </a:r>
            <a:r>
              <a:rPr lang="en-GB" sz="1800" dirty="0"/>
              <a:t> into a smaller </a:t>
            </a:r>
            <a:r>
              <a:rPr lang="en-GB" sz="1800" dirty="0" err="1"/>
              <a:t>Numberblock</a:t>
            </a:r>
            <a:r>
              <a:rPr lang="en-GB" sz="1800" dirty="0"/>
              <a:t>.</a:t>
            </a:r>
          </a:p>
          <a:p>
            <a:pPr marL="342900" indent="-342900">
              <a:lnSpc>
                <a:spcPct val="100000"/>
              </a:lnSpc>
              <a:spcBef>
                <a:spcPts val="0"/>
              </a:spcBef>
              <a:spcAft>
                <a:spcPts val="600"/>
              </a:spcAft>
              <a:buFont typeface="Arial" panose="020B0604020202020204" pitchFamily="34" charset="0"/>
              <a:buChar char="•"/>
            </a:pPr>
            <a:r>
              <a:rPr lang="en-GB" sz="1800" dirty="0"/>
              <a:t>Represent the difference by aligning </a:t>
            </a:r>
            <a:r>
              <a:rPr lang="en-GB" sz="1800" dirty="0" err="1"/>
              <a:t>Numberblocks</a:t>
            </a:r>
            <a:r>
              <a:rPr lang="en-GB" sz="1800" dirty="0"/>
              <a:t> or quantities horizontally.</a:t>
            </a:r>
          </a:p>
          <a:p>
            <a:pPr marL="342900" indent="-342900">
              <a:lnSpc>
                <a:spcPct val="100000"/>
              </a:lnSpc>
              <a:spcBef>
                <a:spcPts val="0"/>
              </a:spcBef>
              <a:spcAft>
                <a:spcPts val="600"/>
              </a:spcAft>
              <a:buFont typeface="Arial" panose="020B0604020202020204" pitchFamily="34" charset="0"/>
              <a:buChar char="•"/>
            </a:pPr>
            <a:r>
              <a:rPr lang="en-GB" sz="1800" dirty="0"/>
              <a:t>Represent “How many more are needed?” number stories using cubes or counters by making two lines of objects, ensuring one-to-one correspondence, to find how many are needed to make the quantities equal.</a:t>
            </a:r>
          </a:p>
          <a:p>
            <a:pPr marL="342900" indent="-342900">
              <a:lnSpc>
                <a:spcPct val="100000"/>
              </a:lnSpc>
              <a:spcBef>
                <a:spcPts val="0"/>
              </a:spcBef>
              <a:spcAft>
                <a:spcPts val="600"/>
              </a:spcAft>
              <a:buFont typeface="Arial" panose="020B0604020202020204" pitchFamily="34" charset="0"/>
              <a:buChar char="•"/>
            </a:pPr>
            <a:r>
              <a:rPr lang="en-GB" sz="1800" dirty="0"/>
              <a:t>Represent “How many must be removed” number stories using cubes or counters.</a:t>
            </a:r>
          </a:p>
          <a:p>
            <a:pPr marL="342900" indent="-342900">
              <a:lnSpc>
                <a:spcPct val="100000"/>
              </a:lnSpc>
              <a:spcBef>
                <a:spcPts val="0"/>
              </a:spcBef>
              <a:spcAft>
                <a:spcPts val="600"/>
              </a:spcAft>
              <a:buFont typeface="Arial" panose="020B0604020202020204" pitchFamily="34" charset="0"/>
              <a:buChar char="•"/>
            </a:pPr>
            <a:r>
              <a:rPr lang="en-GB" sz="1800" dirty="0"/>
              <a:t>Show the comparison of two quantities by saying how many more one quantity is than another, for example, 7 is 3 more than 4; 3 is 4 fewer than 7.</a:t>
            </a:r>
            <a:endParaRPr lang="en-GB" dirty="0"/>
          </a:p>
        </p:txBody>
      </p:sp>
    </p:spTree>
    <p:extLst>
      <p:ext uri="{BB962C8B-B14F-4D97-AF65-F5344CB8AC3E}">
        <p14:creationId xmlns:p14="http://schemas.microsoft.com/office/powerpoint/2010/main" val="2671267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Y2</a:t>
            </a:r>
          </a:p>
        </p:txBody>
      </p:sp>
    </p:spTree>
    <p:extLst>
      <p:ext uri="{BB962C8B-B14F-4D97-AF65-F5344CB8AC3E}">
        <p14:creationId xmlns:p14="http://schemas.microsoft.com/office/powerpoint/2010/main" val="3510689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Rounded Corners 80">
            <a:extLst>
              <a:ext uri="{FF2B5EF4-FFF2-40B4-BE49-F238E27FC236}">
                <a16:creationId xmlns:a16="http://schemas.microsoft.com/office/drawing/2014/main" id="{111D4872-EF80-4634-BC59-61A8228D3AF8}"/>
              </a:ext>
            </a:extLst>
          </p:cNvPr>
          <p:cNvSpPr/>
          <p:nvPr/>
        </p:nvSpPr>
        <p:spPr>
          <a:xfrm>
            <a:off x="10394404" y="4889680"/>
            <a:ext cx="619036" cy="58656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3200" dirty="0">
              <a:solidFill>
                <a:schemeClr val="tx1"/>
              </a:solidFill>
              <a:latin typeface="Myriad Pro" panose="020B0503030403020204"/>
            </a:endParaRPr>
          </a:p>
        </p:txBody>
      </p:sp>
      <p:pic>
        <p:nvPicPr>
          <p:cNvPr id="9" name="Picture 8">
            <a:extLst>
              <a:ext uri="{FF2B5EF4-FFF2-40B4-BE49-F238E27FC236}">
                <a16:creationId xmlns:a16="http://schemas.microsoft.com/office/drawing/2014/main" id="{EFC77D91-EF34-4DF3-895A-E7E849B6D550}"/>
              </a:ext>
            </a:extLst>
          </p:cNvPr>
          <p:cNvPicPr>
            <a:picLocks noChangeAspect="1"/>
          </p:cNvPicPr>
          <p:nvPr/>
        </p:nvPicPr>
        <p:blipFill rotWithShape="1">
          <a:blip r:embed="rId3"/>
          <a:srcRect t="24635"/>
          <a:stretch/>
        </p:blipFill>
        <p:spPr>
          <a:xfrm>
            <a:off x="160942" y="3073935"/>
            <a:ext cx="7530986" cy="3192586"/>
          </a:xfrm>
          <a:prstGeom prst="rect">
            <a:avLst/>
          </a:prstGeom>
        </p:spPr>
      </p:pic>
      <p:sp>
        <p:nvSpPr>
          <p:cNvPr id="7" name="Rectangle 6">
            <a:extLst>
              <a:ext uri="{FF2B5EF4-FFF2-40B4-BE49-F238E27FC236}">
                <a16:creationId xmlns:a16="http://schemas.microsoft.com/office/drawing/2014/main" id="{824D0155-AE9A-4859-B9BB-73060C449ABF}"/>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0" name="Rectangle: Rounded Corners 9">
            <a:extLst>
              <a:ext uri="{FF2B5EF4-FFF2-40B4-BE49-F238E27FC236}">
                <a16:creationId xmlns:a16="http://schemas.microsoft.com/office/drawing/2014/main" id="{1CC32162-EBAC-4527-A60D-ACFC83A46699}"/>
              </a:ext>
            </a:extLst>
          </p:cNvPr>
          <p:cNvSpPr/>
          <p:nvPr/>
        </p:nvSpPr>
        <p:spPr>
          <a:xfrm>
            <a:off x="195700" y="207601"/>
            <a:ext cx="4828153" cy="766957"/>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What’s the difference</a:t>
            </a:r>
            <a:r>
              <a:rPr lang="en-GB" sz="3200" dirty="0">
                <a:solidFill>
                  <a:schemeClr val="accent4"/>
                </a:solidFill>
                <a:latin typeface="Myriad Pro" panose="020B0503030403020204"/>
              </a:rPr>
              <a:t>?</a:t>
            </a:r>
          </a:p>
        </p:txBody>
      </p:sp>
      <p:sp>
        <p:nvSpPr>
          <p:cNvPr id="30" name="Speech Bubble: Oval 29">
            <a:extLst>
              <a:ext uri="{FF2B5EF4-FFF2-40B4-BE49-F238E27FC236}">
                <a16:creationId xmlns:a16="http://schemas.microsoft.com/office/drawing/2014/main" id="{07361499-2AA0-4F47-AAF0-98447688C229}"/>
              </a:ext>
            </a:extLst>
          </p:cNvPr>
          <p:cNvSpPr/>
          <p:nvPr/>
        </p:nvSpPr>
        <p:spPr>
          <a:xfrm>
            <a:off x="2751960" y="1084627"/>
            <a:ext cx="3596166" cy="1722760"/>
          </a:xfrm>
          <a:prstGeom prst="wedgeEllipseCallout">
            <a:avLst>
              <a:gd name="adj1" fmla="val -17415"/>
              <a:gd name="adj2" fmla="val 65345"/>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I want to be like you.</a:t>
            </a:r>
          </a:p>
        </p:txBody>
      </p:sp>
      <p:sp>
        <p:nvSpPr>
          <p:cNvPr id="31" name="Explosion: 14 Points 30">
            <a:extLst>
              <a:ext uri="{FF2B5EF4-FFF2-40B4-BE49-F238E27FC236}">
                <a16:creationId xmlns:a16="http://schemas.microsoft.com/office/drawing/2014/main" id="{DAA584BE-DBEB-469E-9C5D-1C852E3BDD55}"/>
              </a:ext>
            </a:extLst>
          </p:cNvPr>
          <p:cNvSpPr/>
          <p:nvPr/>
        </p:nvSpPr>
        <p:spPr>
          <a:xfrm>
            <a:off x="7482049" y="205158"/>
            <a:ext cx="4680343" cy="2539347"/>
          </a:xfrm>
          <a:prstGeom prst="irregularSeal2">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4"/>
                </a:solidFill>
                <a:latin typeface="Century Gothic" panose="020B0502020202020204" pitchFamily="34" charset="0"/>
              </a:rPr>
              <a:t>Think about the missing blocks.</a:t>
            </a:r>
          </a:p>
        </p:txBody>
      </p:sp>
      <p:grpSp>
        <p:nvGrpSpPr>
          <p:cNvPr id="44" name="Group 43">
            <a:extLst>
              <a:ext uri="{FF2B5EF4-FFF2-40B4-BE49-F238E27FC236}">
                <a16:creationId xmlns:a16="http://schemas.microsoft.com/office/drawing/2014/main" id="{926D4A26-2904-49B9-A5B4-B5A818797719}"/>
              </a:ext>
            </a:extLst>
          </p:cNvPr>
          <p:cNvGrpSpPr/>
          <p:nvPr/>
        </p:nvGrpSpPr>
        <p:grpSpPr>
          <a:xfrm rot="5400000">
            <a:off x="9767099" y="1779681"/>
            <a:ext cx="483427" cy="3256569"/>
            <a:chOff x="9939201" y="2968506"/>
            <a:chExt cx="483427" cy="3256569"/>
          </a:xfrm>
        </p:grpSpPr>
        <p:sp>
          <p:nvSpPr>
            <p:cNvPr id="35" name="Rectangle: Rounded Corners 34">
              <a:extLst>
                <a:ext uri="{FF2B5EF4-FFF2-40B4-BE49-F238E27FC236}">
                  <a16:creationId xmlns:a16="http://schemas.microsoft.com/office/drawing/2014/main" id="{62610374-A361-4CCA-AF92-EB6AC14AD327}"/>
                </a:ext>
              </a:extLst>
            </p:cNvPr>
            <p:cNvSpPr/>
            <p:nvPr/>
          </p:nvSpPr>
          <p:spPr>
            <a:xfrm>
              <a:off x="9943571" y="3445769"/>
              <a:ext cx="479052" cy="468406"/>
            </a:xfrm>
            <a:prstGeom prst="roundRect">
              <a:avLst/>
            </a:prstGeom>
            <a:solidFill>
              <a:srgbClr val="6B18E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Rounded Corners 39">
              <a:extLst>
                <a:ext uri="{FF2B5EF4-FFF2-40B4-BE49-F238E27FC236}">
                  <a16:creationId xmlns:a16="http://schemas.microsoft.com/office/drawing/2014/main" id="{A1F6423B-3FB5-4D02-B89F-4BC3F8D3A21E}"/>
                </a:ext>
              </a:extLst>
            </p:cNvPr>
            <p:cNvSpPr/>
            <p:nvPr/>
          </p:nvSpPr>
          <p:spPr>
            <a:xfrm>
              <a:off x="9943574" y="4353394"/>
              <a:ext cx="479053" cy="468406"/>
            </a:xfrm>
            <a:prstGeom prst="roundRect">
              <a:avLst/>
            </a:prstGeom>
            <a:solidFill>
              <a:srgbClr val="44D9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Rounded Corners 41">
              <a:extLst>
                <a:ext uri="{FF2B5EF4-FFF2-40B4-BE49-F238E27FC236}">
                  <a16:creationId xmlns:a16="http://schemas.microsoft.com/office/drawing/2014/main" id="{FE878EF6-1C77-495A-8687-D86CE048091C}"/>
                </a:ext>
              </a:extLst>
            </p:cNvPr>
            <p:cNvSpPr/>
            <p:nvPr/>
          </p:nvSpPr>
          <p:spPr>
            <a:xfrm>
              <a:off x="9943574" y="5290206"/>
              <a:ext cx="479053" cy="468406"/>
            </a:xfrm>
            <a:prstGeom prst="roundRect">
              <a:avLst/>
            </a:prstGeom>
            <a:solidFill>
              <a:srgbClr val="FE8E07"/>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Rounded Corners 42">
              <a:extLst>
                <a:ext uri="{FF2B5EF4-FFF2-40B4-BE49-F238E27FC236}">
                  <a16:creationId xmlns:a16="http://schemas.microsoft.com/office/drawing/2014/main" id="{9158ED94-7912-4F68-B288-218C9546958E}"/>
                </a:ext>
              </a:extLst>
            </p:cNvPr>
            <p:cNvSpPr/>
            <p:nvPr/>
          </p:nvSpPr>
          <p:spPr>
            <a:xfrm>
              <a:off x="9943575" y="5756669"/>
              <a:ext cx="479053" cy="468406"/>
            </a:xfrm>
            <a:prstGeom prst="roundRect">
              <a:avLst/>
            </a:prstGeom>
            <a:solidFill>
              <a:srgbClr val="EE141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Rounded Corners 38">
              <a:extLst>
                <a:ext uri="{FF2B5EF4-FFF2-40B4-BE49-F238E27FC236}">
                  <a16:creationId xmlns:a16="http://schemas.microsoft.com/office/drawing/2014/main" id="{0A51040E-B4B1-4ED4-B71B-C5CBF72E888C}"/>
                </a:ext>
              </a:extLst>
            </p:cNvPr>
            <p:cNvSpPr/>
            <p:nvPr/>
          </p:nvSpPr>
          <p:spPr>
            <a:xfrm>
              <a:off x="9943575" y="4821800"/>
              <a:ext cx="479052" cy="468406"/>
            </a:xfrm>
            <a:prstGeom prst="roundRect">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Rounded Corners 36">
              <a:extLst>
                <a:ext uri="{FF2B5EF4-FFF2-40B4-BE49-F238E27FC236}">
                  <a16:creationId xmlns:a16="http://schemas.microsoft.com/office/drawing/2014/main" id="{BC04AECD-2E25-46B8-B1FB-59423C7D9567}"/>
                </a:ext>
              </a:extLst>
            </p:cNvPr>
            <p:cNvSpPr/>
            <p:nvPr/>
          </p:nvSpPr>
          <p:spPr>
            <a:xfrm>
              <a:off x="9943573" y="3896460"/>
              <a:ext cx="479052" cy="468406"/>
            </a:xfrm>
            <a:prstGeom prst="roundRect">
              <a:avLst/>
            </a:prstGeom>
            <a:solidFill>
              <a:srgbClr val="50D8F8"/>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Rounded Corners 33">
              <a:extLst>
                <a:ext uri="{FF2B5EF4-FFF2-40B4-BE49-F238E27FC236}">
                  <a16:creationId xmlns:a16="http://schemas.microsoft.com/office/drawing/2014/main" id="{E5A2BD5C-D544-4F30-A00F-96CAC5350676}"/>
                </a:ext>
              </a:extLst>
            </p:cNvPr>
            <p:cNvSpPr/>
            <p:nvPr/>
          </p:nvSpPr>
          <p:spPr>
            <a:xfrm>
              <a:off x="9939201" y="2968506"/>
              <a:ext cx="479052" cy="468406"/>
            </a:xfrm>
            <a:prstGeom prst="roundRect">
              <a:avLst/>
            </a:prstGeom>
            <a:solidFill>
              <a:srgbClr val="AD95B6"/>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7" name="Group 66">
            <a:extLst>
              <a:ext uri="{FF2B5EF4-FFF2-40B4-BE49-F238E27FC236}">
                <a16:creationId xmlns:a16="http://schemas.microsoft.com/office/drawing/2014/main" id="{D7371418-C760-4675-B584-1F8AF00692BF}"/>
              </a:ext>
            </a:extLst>
          </p:cNvPr>
          <p:cNvGrpSpPr>
            <a:grpSpLocks noChangeAspect="1"/>
          </p:cNvGrpSpPr>
          <p:nvPr/>
        </p:nvGrpSpPr>
        <p:grpSpPr>
          <a:xfrm>
            <a:off x="8378585" y="3799265"/>
            <a:ext cx="1405218" cy="481865"/>
            <a:chOff x="8368425" y="4551105"/>
            <a:chExt cx="1405218" cy="481865"/>
          </a:xfrm>
        </p:grpSpPr>
        <p:sp>
          <p:nvSpPr>
            <p:cNvPr id="46" name="Rectangle: Rounded Corners 45">
              <a:extLst>
                <a:ext uri="{FF2B5EF4-FFF2-40B4-BE49-F238E27FC236}">
                  <a16:creationId xmlns:a16="http://schemas.microsoft.com/office/drawing/2014/main" id="{64AD43E2-E9DF-4ED9-B045-4729F58E7723}"/>
                </a:ext>
              </a:extLst>
            </p:cNvPr>
            <p:cNvSpPr/>
            <p:nvPr/>
          </p:nvSpPr>
          <p:spPr>
            <a:xfrm rot="5400000">
              <a:off x="8363102" y="4557738"/>
              <a:ext cx="479052" cy="468406"/>
            </a:xfrm>
            <a:prstGeom prst="roundRect">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Rounded Corners 47">
              <a:extLst>
                <a:ext uri="{FF2B5EF4-FFF2-40B4-BE49-F238E27FC236}">
                  <a16:creationId xmlns:a16="http://schemas.microsoft.com/office/drawing/2014/main" id="{6C6A9D8E-327F-4F24-8F36-208193203106}"/>
                </a:ext>
              </a:extLst>
            </p:cNvPr>
            <p:cNvSpPr/>
            <p:nvPr/>
          </p:nvSpPr>
          <p:spPr>
            <a:xfrm rot="5400000">
              <a:off x="9299914" y="4556428"/>
              <a:ext cx="479052" cy="468406"/>
            </a:xfrm>
            <a:prstGeom prst="roundRect">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Rounded Corners 49">
              <a:extLst>
                <a:ext uri="{FF2B5EF4-FFF2-40B4-BE49-F238E27FC236}">
                  <a16:creationId xmlns:a16="http://schemas.microsoft.com/office/drawing/2014/main" id="{41C91184-6D65-4F43-9D43-768B7C1D82BE}"/>
                </a:ext>
              </a:extLst>
            </p:cNvPr>
            <p:cNvSpPr/>
            <p:nvPr/>
          </p:nvSpPr>
          <p:spPr>
            <a:xfrm rot="5400000">
              <a:off x="8834999" y="4559241"/>
              <a:ext cx="479052" cy="468406"/>
            </a:xfrm>
            <a:prstGeom prst="roundRect">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6" name="Group 65">
            <a:extLst>
              <a:ext uri="{FF2B5EF4-FFF2-40B4-BE49-F238E27FC236}">
                <a16:creationId xmlns:a16="http://schemas.microsoft.com/office/drawing/2014/main" id="{984626B9-405D-4D6C-BF07-06F4372755FE}"/>
              </a:ext>
            </a:extLst>
          </p:cNvPr>
          <p:cNvGrpSpPr>
            <a:grpSpLocks noChangeAspect="1"/>
          </p:cNvGrpSpPr>
          <p:nvPr/>
        </p:nvGrpSpPr>
        <p:grpSpPr>
          <a:xfrm>
            <a:off x="9786208" y="3784732"/>
            <a:ext cx="1853293" cy="483426"/>
            <a:chOff x="9796368" y="4546732"/>
            <a:chExt cx="1853293" cy="483426"/>
          </a:xfrm>
          <a:noFill/>
        </p:grpSpPr>
        <p:sp>
          <p:nvSpPr>
            <p:cNvPr id="59" name="Rectangle: Rounded Corners 58">
              <a:extLst>
                <a:ext uri="{FF2B5EF4-FFF2-40B4-BE49-F238E27FC236}">
                  <a16:creationId xmlns:a16="http://schemas.microsoft.com/office/drawing/2014/main" id="{B8106125-EF88-48BB-B693-BB71411B5D7D}"/>
                </a:ext>
              </a:extLst>
            </p:cNvPr>
            <p:cNvSpPr/>
            <p:nvPr/>
          </p:nvSpPr>
          <p:spPr>
            <a:xfrm rot="5400000">
              <a:off x="10698669" y="4556425"/>
              <a:ext cx="479052" cy="468406"/>
            </a:xfrm>
            <a:prstGeom prst="roundRect">
              <a:avLst/>
            </a:prstGeom>
            <a:grpFill/>
            <a:ln w="3810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Rounded Corners 60">
              <a:extLst>
                <a:ext uri="{FF2B5EF4-FFF2-40B4-BE49-F238E27FC236}">
                  <a16:creationId xmlns:a16="http://schemas.microsoft.com/office/drawing/2014/main" id="{B6A51E96-CE60-4BEE-8D66-CE7C0854A8C4}"/>
                </a:ext>
              </a:extLst>
            </p:cNvPr>
            <p:cNvSpPr/>
            <p:nvPr/>
          </p:nvSpPr>
          <p:spPr>
            <a:xfrm rot="5400000">
              <a:off x="9791044" y="4556429"/>
              <a:ext cx="479053" cy="468406"/>
            </a:xfrm>
            <a:prstGeom prst="roundRect">
              <a:avLst/>
            </a:prstGeom>
            <a:grpFill/>
            <a:ln w="3810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Rounded Corners 62">
              <a:extLst>
                <a:ext uri="{FF2B5EF4-FFF2-40B4-BE49-F238E27FC236}">
                  <a16:creationId xmlns:a16="http://schemas.microsoft.com/office/drawing/2014/main" id="{1C01084B-346E-4C1C-8E86-831A14238AC8}"/>
                </a:ext>
              </a:extLst>
            </p:cNvPr>
            <p:cNvSpPr/>
            <p:nvPr/>
          </p:nvSpPr>
          <p:spPr>
            <a:xfrm rot="5400000">
              <a:off x="10247978" y="4556427"/>
              <a:ext cx="479052" cy="468406"/>
            </a:xfrm>
            <a:prstGeom prst="roundRect">
              <a:avLst/>
            </a:prstGeom>
            <a:grpFill/>
            <a:ln w="3810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Rounded Corners 64">
              <a:extLst>
                <a:ext uri="{FF2B5EF4-FFF2-40B4-BE49-F238E27FC236}">
                  <a16:creationId xmlns:a16="http://schemas.microsoft.com/office/drawing/2014/main" id="{242D04AF-5023-46C4-912B-C9F6C74B2A01}"/>
                </a:ext>
              </a:extLst>
            </p:cNvPr>
            <p:cNvSpPr/>
            <p:nvPr/>
          </p:nvSpPr>
          <p:spPr>
            <a:xfrm rot="5400000">
              <a:off x="11175932" y="4552055"/>
              <a:ext cx="479052" cy="468406"/>
            </a:xfrm>
            <a:prstGeom prst="roundRect">
              <a:avLst/>
            </a:prstGeom>
            <a:grpFill/>
            <a:ln w="3810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0" name="Right Brace 69">
            <a:extLst>
              <a:ext uri="{FF2B5EF4-FFF2-40B4-BE49-F238E27FC236}">
                <a16:creationId xmlns:a16="http://schemas.microsoft.com/office/drawing/2014/main" id="{6EC45C6A-7608-46C4-99D2-15C4506280D8}"/>
              </a:ext>
            </a:extLst>
          </p:cNvPr>
          <p:cNvSpPr/>
          <p:nvPr/>
        </p:nvSpPr>
        <p:spPr>
          <a:xfrm rot="5400000">
            <a:off x="10529700" y="3596685"/>
            <a:ext cx="399917" cy="1814874"/>
          </a:xfrm>
          <a:prstGeom prst="rightBrace">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77" name="Picture 76" descr="A picture containing drawing&#10;&#10;Description automatically generated">
            <a:extLst>
              <a:ext uri="{FF2B5EF4-FFF2-40B4-BE49-F238E27FC236}">
                <a16:creationId xmlns:a16="http://schemas.microsoft.com/office/drawing/2014/main" id="{E0D37E71-F502-4838-B411-A12A2AA76B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0551" y="4950640"/>
            <a:ext cx="330718" cy="446797"/>
          </a:xfrm>
          <a:prstGeom prst="rect">
            <a:avLst/>
          </a:prstGeom>
        </p:spPr>
      </p:pic>
      <p:sp>
        <p:nvSpPr>
          <p:cNvPr id="79" name="Speech Bubble: Oval 78">
            <a:extLst>
              <a:ext uri="{FF2B5EF4-FFF2-40B4-BE49-F238E27FC236}">
                <a16:creationId xmlns:a16="http://schemas.microsoft.com/office/drawing/2014/main" id="{428DD276-C489-4D81-A738-C11DC29592CB}"/>
              </a:ext>
            </a:extLst>
          </p:cNvPr>
          <p:cNvSpPr/>
          <p:nvPr/>
        </p:nvSpPr>
        <p:spPr>
          <a:xfrm>
            <a:off x="2751960" y="1067656"/>
            <a:ext cx="4078197" cy="1722760"/>
          </a:xfrm>
          <a:prstGeom prst="wedgeEllipseCallout">
            <a:avLst>
              <a:gd name="adj1" fmla="val -22148"/>
              <a:gd name="adj2" fmla="val 66525"/>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4"/>
                </a:solidFill>
                <a:latin typeface="Century Gothic" panose="020B0502020202020204" pitchFamily="34" charset="0"/>
              </a:rPr>
              <a:t>The difference between 3 and 7 is 4.</a:t>
            </a:r>
          </a:p>
        </p:txBody>
      </p:sp>
      <p:grpSp>
        <p:nvGrpSpPr>
          <p:cNvPr id="95" name="Group 94">
            <a:extLst>
              <a:ext uri="{FF2B5EF4-FFF2-40B4-BE49-F238E27FC236}">
                <a16:creationId xmlns:a16="http://schemas.microsoft.com/office/drawing/2014/main" id="{8E3B2EC0-762A-48DD-9126-7E48FFD328C7}"/>
              </a:ext>
            </a:extLst>
          </p:cNvPr>
          <p:cNvGrpSpPr/>
          <p:nvPr/>
        </p:nvGrpSpPr>
        <p:grpSpPr>
          <a:xfrm>
            <a:off x="7950211" y="5595843"/>
            <a:ext cx="3218482" cy="766957"/>
            <a:chOff x="7950210" y="5595843"/>
            <a:chExt cx="3208301" cy="766957"/>
          </a:xfrm>
        </p:grpSpPr>
        <p:sp>
          <p:nvSpPr>
            <p:cNvPr id="83" name="Rectangle: Rounded Corners 82">
              <a:extLst>
                <a:ext uri="{FF2B5EF4-FFF2-40B4-BE49-F238E27FC236}">
                  <a16:creationId xmlns:a16="http://schemas.microsoft.com/office/drawing/2014/main" id="{4074EE94-446B-4D47-A683-56CDB0A5F78F}"/>
                </a:ext>
              </a:extLst>
            </p:cNvPr>
            <p:cNvSpPr/>
            <p:nvPr/>
          </p:nvSpPr>
          <p:spPr>
            <a:xfrm>
              <a:off x="7950210" y="5595843"/>
              <a:ext cx="3208301" cy="766957"/>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3200" dirty="0">
                <a:solidFill>
                  <a:schemeClr val="tx1"/>
                </a:solidFill>
                <a:latin typeface="Myriad Pro" panose="020B0503030403020204"/>
              </a:endParaRPr>
            </a:p>
          </p:txBody>
        </p:sp>
        <p:pic>
          <p:nvPicPr>
            <p:cNvPr id="85" name="Picture 84" descr="A close up of a logo&#10;&#10;Description automatically generated">
              <a:extLst>
                <a:ext uri="{FF2B5EF4-FFF2-40B4-BE49-F238E27FC236}">
                  <a16:creationId xmlns:a16="http://schemas.microsoft.com/office/drawing/2014/main" id="{99FFE16B-07A7-4D87-B3C9-455111983D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43253" y="5752549"/>
              <a:ext cx="270663" cy="453543"/>
            </a:xfrm>
            <a:prstGeom prst="rect">
              <a:avLst/>
            </a:prstGeom>
          </p:spPr>
        </p:pic>
        <p:pic>
          <p:nvPicPr>
            <p:cNvPr id="87" name="Picture 86" descr="A close up of a logo&#10;&#10;Description automatically generated">
              <a:extLst>
                <a:ext uri="{FF2B5EF4-FFF2-40B4-BE49-F238E27FC236}">
                  <a16:creationId xmlns:a16="http://schemas.microsoft.com/office/drawing/2014/main" id="{2A866D2E-1745-43DE-B3B9-EDFD0ACB75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78878" y="5749312"/>
              <a:ext cx="316749" cy="452812"/>
            </a:xfrm>
            <a:prstGeom prst="rect">
              <a:avLst/>
            </a:prstGeom>
          </p:spPr>
        </p:pic>
        <p:pic>
          <p:nvPicPr>
            <p:cNvPr id="89" name="Picture 88" descr="A close up of a logo&#10;&#10;Description automatically generated">
              <a:extLst>
                <a:ext uri="{FF2B5EF4-FFF2-40B4-BE49-F238E27FC236}">
                  <a16:creationId xmlns:a16="http://schemas.microsoft.com/office/drawing/2014/main" id="{2096E055-D4CD-456E-8A7F-3C6E53365E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16554" y="5772760"/>
              <a:ext cx="316749" cy="452812"/>
            </a:xfrm>
            <a:prstGeom prst="rect">
              <a:avLst/>
            </a:prstGeom>
          </p:spPr>
        </p:pic>
        <p:sp>
          <p:nvSpPr>
            <p:cNvPr id="90" name="Rectangle: Rounded Corners 89">
              <a:extLst>
                <a:ext uri="{FF2B5EF4-FFF2-40B4-BE49-F238E27FC236}">
                  <a16:creationId xmlns:a16="http://schemas.microsoft.com/office/drawing/2014/main" id="{9F77EE45-5691-4EAA-BBA1-9943311DDD7F}"/>
                </a:ext>
              </a:extLst>
            </p:cNvPr>
            <p:cNvSpPr/>
            <p:nvPr/>
          </p:nvSpPr>
          <p:spPr>
            <a:xfrm>
              <a:off x="9218471" y="5682438"/>
              <a:ext cx="619036" cy="58656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3200" dirty="0">
                <a:solidFill>
                  <a:schemeClr val="tx1"/>
                </a:solidFill>
                <a:latin typeface="Myriad Pro" panose="020B0503030403020204"/>
              </a:endParaRPr>
            </a:p>
          </p:txBody>
        </p:sp>
        <p:sp>
          <p:nvSpPr>
            <p:cNvPr id="91" name="Rectangle: Rounded Corners 90">
              <a:extLst>
                <a:ext uri="{FF2B5EF4-FFF2-40B4-BE49-F238E27FC236}">
                  <a16:creationId xmlns:a16="http://schemas.microsoft.com/office/drawing/2014/main" id="{17890467-2E3C-493C-9AE1-DF1193FD1592}"/>
                </a:ext>
              </a:extLst>
            </p:cNvPr>
            <p:cNvSpPr/>
            <p:nvPr/>
          </p:nvSpPr>
          <p:spPr>
            <a:xfrm>
              <a:off x="10420140" y="5672303"/>
              <a:ext cx="619036" cy="58656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3200" dirty="0">
                <a:solidFill>
                  <a:schemeClr val="tx1"/>
                </a:solidFill>
                <a:latin typeface="Myriad Pro" panose="020B0503030403020204"/>
              </a:endParaRPr>
            </a:p>
          </p:txBody>
        </p:sp>
      </p:grpSp>
      <p:pic>
        <p:nvPicPr>
          <p:cNvPr id="92" name="Picture 91" descr="A picture containing drawing&#10;&#10;Description automatically generated">
            <a:extLst>
              <a:ext uri="{FF2B5EF4-FFF2-40B4-BE49-F238E27FC236}">
                <a16:creationId xmlns:a16="http://schemas.microsoft.com/office/drawing/2014/main" id="{F88551B3-98C7-4A6B-A62D-AC667ACA75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3661" y="5743647"/>
            <a:ext cx="330718" cy="446797"/>
          </a:xfrm>
          <a:prstGeom prst="rect">
            <a:avLst/>
          </a:prstGeom>
        </p:spPr>
      </p:pic>
      <p:pic>
        <p:nvPicPr>
          <p:cNvPr id="94" name="Picture 93" descr="A close up of a logo&#10;&#10;Description automatically generated">
            <a:extLst>
              <a:ext uri="{FF2B5EF4-FFF2-40B4-BE49-F238E27FC236}">
                <a16:creationId xmlns:a16="http://schemas.microsoft.com/office/drawing/2014/main" id="{E42EE88C-68E5-4584-A45E-A4051D2680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96155" y="5743647"/>
            <a:ext cx="267005" cy="446960"/>
          </a:xfrm>
          <a:prstGeom prst="rect">
            <a:avLst/>
          </a:prstGeom>
        </p:spPr>
      </p:pic>
      <p:sp>
        <p:nvSpPr>
          <p:cNvPr id="38" name="Oval 37">
            <a:extLst>
              <a:ext uri="{FF2B5EF4-FFF2-40B4-BE49-F238E27FC236}">
                <a16:creationId xmlns:a16="http://schemas.microsoft.com/office/drawing/2014/main" id="{06D2CB17-B424-46DF-B0A8-5DD8E06EEB62}"/>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04437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wipe(left)">
                                      <p:cBhvr>
                                        <p:cTn id="17" dur="500"/>
                                        <p:tgtEl>
                                          <p:spTgt spid="70"/>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30" grpId="0" animBg="1"/>
      <p:bldP spid="31" grpId="0" animBg="1"/>
      <p:bldP spid="70" grpId="0" animBg="1"/>
      <p:bldP spid="7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Practitioner Notes</a:t>
            </a:r>
          </a:p>
        </p:txBody>
      </p:sp>
    </p:spTree>
    <p:extLst>
      <p:ext uri="{BB962C8B-B14F-4D97-AF65-F5344CB8AC3E}">
        <p14:creationId xmlns:p14="http://schemas.microsoft.com/office/powerpoint/2010/main" val="296099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C77D91-EF34-4DF3-895A-E7E849B6D550}"/>
              </a:ext>
            </a:extLst>
          </p:cNvPr>
          <p:cNvPicPr>
            <a:picLocks noChangeAspect="1"/>
          </p:cNvPicPr>
          <p:nvPr/>
        </p:nvPicPr>
        <p:blipFill rotWithShape="1">
          <a:blip r:embed="rId3"/>
          <a:srcRect t="24635"/>
          <a:stretch/>
        </p:blipFill>
        <p:spPr>
          <a:xfrm>
            <a:off x="176541" y="3073219"/>
            <a:ext cx="7530986" cy="3192586"/>
          </a:xfrm>
          <a:prstGeom prst="rect">
            <a:avLst/>
          </a:prstGeom>
        </p:spPr>
      </p:pic>
      <p:sp>
        <p:nvSpPr>
          <p:cNvPr id="7" name="Rectangle 6">
            <a:extLst>
              <a:ext uri="{FF2B5EF4-FFF2-40B4-BE49-F238E27FC236}">
                <a16:creationId xmlns:a16="http://schemas.microsoft.com/office/drawing/2014/main" id="{824D0155-AE9A-4859-B9BB-73060C449ABF}"/>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0" name="Rectangle: Rounded Corners 9">
            <a:extLst>
              <a:ext uri="{FF2B5EF4-FFF2-40B4-BE49-F238E27FC236}">
                <a16:creationId xmlns:a16="http://schemas.microsoft.com/office/drawing/2014/main" id="{1CC32162-EBAC-4527-A60D-ACFC83A46699}"/>
              </a:ext>
            </a:extLst>
          </p:cNvPr>
          <p:cNvSpPr/>
          <p:nvPr/>
        </p:nvSpPr>
        <p:spPr>
          <a:xfrm>
            <a:off x="195700" y="207601"/>
            <a:ext cx="4828153" cy="766957"/>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What’s the difference</a:t>
            </a:r>
            <a:r>
              <a:rPr lang="en-GB" sz="3200" dirty="0">
                <a:solidFill>
                  <a:schemeClr val="accent4"/>
                </a:solidFill>
                <a:latin typeface="Myriad Pro" panose="020B0503030403020204"/>
              </a:rPr>
              <a:t>?</a:t>
            </a:r>
          </a:p>
        </p:txBody>
      </p:sp>
      <p:sp>
        <p:nvSpPr>
          <p:cNvPr id="2" name="Rectangle 1">
            <a:extLst>
              <a:ext uri="{FF2B5EF4-FFF2-40B4-BE49-F238E27FC236}">
                <a16:creationId xmlns:a16="http://schemas.microsoft.com/office/drawing/2014/main" id="{2BB0DF80-BCF3-48F4-ADBB-FF49E8F09F8C}"/>
              </a:ext>
            </a:extLst>
          </p:cNvPr>
          <p:cNvSpPr>
            <a:spLocks/>
          </p:cNvSpPr>
          <p:nvPr/>
        </p:nvSpPr>
        <p:spPr>
          <a:xfrm>
            <a:off x="176541" y="3291840"/>
            <a:ext cx="5833458" cy="338400"/>
          </a:xfrm>
          <a:prstGeom prst="rect">
            <a:avLst/>
          </a:prstGeom>
          <a:solidFill>
            <a:srgbClr val="B18CBB"/>
          </a:solidFill>
          <a:ln w="38100">
            <a:solidFill>
              <a:srgbClr val="9779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CA04F23F-8A2C-446D-8375-89A0EF0D9088}"/>
              </a:ext>
            </a:extLst>
          </p:cNvPr>
          <p:cNvSpPr>
            <a:spLocks/>
          </p:cNvSpPr>
          <p:nvPr/>
        </p:nvSpPr>
        <p:spPr>
          <a:xfrm>
            <a:off x="176541" y="3672839"/>
            <a:ext cx="5833458" cy="338400"/>
          </a:xfrm>
          <a:prstGeom prst="rect">
            <a:avLst/>
          </a:prstGeom>
          <a:solidFill>
            <a:srgbClr val="7C64A4"/>
          </a:solidFill>
          <a:ln w="38100">
            <a:solidFill>
              <a:srgbClr val="715F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DD467F7-1143-4635-BB3A-55985774DADC}"/>
              </a:ext>
            </a:extLst>
          </p:cNvPr>
          <p:cNvSpPr>
            <a:spLocks/>
          </p:cNvSpPr>
          <p:nvPr/>
        </p:nvSpPr>
        <p:spPr>
          <a:xfrm>
            <a:off x="176541" y="4008119"/>
            <a:ext cx="5833458" cy="338400"/>
          </a:xfrm>
          <a:prstGeom prst="rect">
            <a:avLst/>
          </a:prstGeom>
          <a:solidFill>
            <a:srgbClr val="74C3CA"/>
          </a:solidFill>
          <a:ln w="38100">
            <a:solidFill>
              <a:srgbClr val="6C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927C04EA-BFC8-47E0-BF94-439295A6AEC3}"/>
              </a:ext>
            </a:extLst>
          </p:cNvPr>
          <p:cNvSpPr>
            <a:spLocks/>
          </p:cNvSpPr>
          <p:nvPr/>
        </p:nvSpPr>
        <p:spPr>
          <a:xfrm>
            <a:off x="176541" y="4375838"/>
            <a:ext cx="5833458" cy="338400"/>
          </a:xfrm>
          <a:prstGeom prst="rect">
            <a:avLst/>
          </a:prstGeom>
          <a:solidFill>
            <a:srgbClr val="A0D57A"/>
          </a:solidFill>
          <a:ln w="38100">
            <a:solidFill>
              <a:srgbClr val="8FB3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peech Bubble: Oval 15">
            <a:extLst>
              <a:ext uri="{FF2B5EF4-FFF2-40B4-BE49-F238E27FC236}">
                <a16:creationId xmlns:a16="http://schemas.microsoft.com/office/drawing/2014/main" id="{84875DA2-C439-45AC-A51A-6F5FACF6AC91}"/>
              </a:ext>
            </a:extLst>
          </p:cNvPr>
          <p:cNvSpPr/>
          <p:nvPr/>
        </p:nvSpPr>
        <p:spPr>
          <a:xfrm>
            <a:off x="209868" y="1158231"/>
            <a:ext cx="3596166" cy="1722760"/>
          </a:xfrm>
          <a:prstGeom prst="wedgeEllipseCallout">
            <a:avLst>
              <a:gd name="adj1" fmla="val -17415"/>
              <a:gd name="adj2" fmla="val 65345"/>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I want to be like you.</a:t>
            </a:r>
          </a:p>
        </p:txBody>
      </p:sp>
      <p:sp>
        <p:nvSpPr>
          <p:cNvPr id="17" name="Explosion: 14 Points 16">
            <a:extLst>
              <a:ext uri="{FF2B5EF4-FFF2-40B4-BE49-F238E27FC236}">
                <a16:creationId xmlns:a16="http://schemas.microsoft.com/office/drawing/2014/main" id="{7C764A77-8B92-4C56-991A-3D086164F93B}"/>
              </a:ext>
            </a:extLst>
          </p:cNvPr>
          <p:cNvSpPr/>
          <p:nvPr/>
        </p:nvSpPr>
        <p:spPr>
          <a:xfrm>
            <a:off x="7517027" y="72201"/>
            <a:ext cx="4445668" cy="2918084"/>
          </a:xfrm>
          <a:prstGeom prst="irregularSeal2">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4"/>
                </a:solidFill>
                <a:latin typeface="Century Gothic" panose="020B0502020202020204" pitchFamily="34" charset="0"/>
              </a:rPr>
              <a:t>Take off the extra blocks.</a:t>
            </a:r>
          </a:p>
        </p:txBody>
      </p:sp>
      <p:sp>
        <p:nvSpPr>
          <p:cNvPr id="18" name="Rectangle: Rounded Corners 17">
            <a:extLst>
              <a:ext uri="{FF2B5EF4-FFF2-40B4-BE49-F238E27FC236}">
                <a16:creationId xmlns:a16="http://schemas.microsoft.com/office/drawing/2014/main" id="{E6393BDF-B50F-4666-A156-5E9BE2EC844A}"/>
              </a:ext>
            </a:extLst>
          </p:cNvPr>
          <p:cNvSpPr/>
          <p:nvPr/>
        </p:nvSpPr>
        <p:spPr>
          <a:xfrm>
            <a:off x="10404564" y="4940480"/>
            <a:ext cx="634612" cy="543896"/>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3200" dirty="0">
              <a:solidFill>
                <a:schemeClr val="tx1"/>
              </a:solidFill>
              <a:latin typeface="Myriad Pro" panose="020B0503030403020204"/>
            </a:endParaRPr>
          </a:p>
        </p:txBody>
      </p:sp>
      <p:grpSp>
        <p:nvGrpSpPr>
          <p:cNvPr id="4" name="Group 3">
            <a:extLst>
              <a:ext uri="{FF2B5EF4-FFF2-40B4-BE49-F238E27FC236}">
                <a16:creationId xmlns:a16="http://schemas.microsoft.com/office/drawing/2014/main" id="{E3AEF42D-4B33-4490-8312-0807898BDA6E}"/>
              </a:ext>
            </a:extLst>
          </p:cNvPr>
          <p:cNvGrpSpPr/>
          <p:nvPr/>
        </p:nvGrpSpPr>
        <p:grpSpPr>
          <a:xfrm>
            <a:off x="8380529" y="3201105"/>
            <a:ext cx="1403274" cy="479054"/>
            <a:chOff x="8380529" y="3627825"/>
            <a:chExt cx="1403274" cy="479054"/>
          </a:xfrm>
        </p:grpSpPr>
        <p:sp>
          <p:nvSpPr>
            <p:cNvPr id="24" name="Rectangle: Rounded Corners 23">
              <a:extLst>
                <a:ext uri="{FF2B5EF4-FFF2-40B4-BE49-F238E27FC236}">
                  <a16:creationId xmlns:a16="http://schemas.microsoft.com/office/drawing/2014/main" id="{C2AB7342-89DD-419E-A876-0C06DEA5B04A}"/>
                </a:ext>
              </a:extLst>
            </p:cNvPr>
            <p:cNvSpPr/>
            <p:nvPr/>
          </p:nvSpPr>
          <p:spPr>
            <a:xfrm rot="5400000">
              <a:off x="8841668" y="3633149"/>
              <a:ext cx="479053" cy="468406"/>
            </a:xfrm>
            <a:prstGeom prst="roundRect">
              <a:avLst/>
            </a:prstGeom>
            <a:solidFill>
              <a:srgbClr val="FE8E07"/>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Rounded Corners 24">
              <a:extLst>
                <a:ext uri="{FF2B5EF4-FFF2-40B4-BE49-F238E27FC236}">
                  <a16:creationId xmlns:a16="http://schemas.microsoft.com/office/drawing/2014/main" id="{3E65F9F1-37EE-4485-8073-154AB67EA0AD}"/>
                </a:ext>
              </a:extLst>
            </p:cNvPr>
            <p:cNvSpPr/>
            <p:nvPr/>
          </p:nvSpPr>
          <p:spPr>
            <a:xfrm rot="5400000">
              <a:off x="8375205" y="3633150"/>
              <a:ext cx="479053" cy="468406"/>
            </a:xfrm>
            <a:prstGeom prst="roundRect">
              <a:avLst/>
            </a:prstGeom>
            <a:solidFill>
              <a:srgbClr val="EE141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7F411FEC-3E5C-45E1-A599-FE40EB9BFD94}"/>
                </a:ext>
              </a:extLst>
            </p:cNvPr>
            <p:cNvSpPr/>
            <p:nvPr/>
          </p:nvSpPr>
          <p:spPr>
            <a:xfrm rot="5400000">
              <a:off x="9310074" y="3633149"/>
              <a:ext cx="479052" cy="468406"/>
            </a:xfrm>
            <a:prstGeom prst="roundRect">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a:extLst>
              <a:ext uri="{FF2B5EF4-FFF2-40B4-BE49-F238E27FC236}">
                <a16:creationId xmlns:a16="http://schemas.microsoft.com/office/drawing/2014/main" id="{CE8148A9-B079-416E-8CC7-D844CCEFEAF6}"/>
              </a:ext>
            </a:extLst>
          </p:cNvPr>
          <p:cNvGrpSpPr/>
          <p:nvPr/>
        </p:nvGrpSpPr>
        <p:grpSpPr>
          <a:xfrm>
            <a:off x="9783804" y="3196732"/>
            <a:ext cx="1853293" cy="483426"/>
            <a:chOff x="9783804" y="3623452"/>
            <a:chExt cx="1853293" cy="483426"/>
          </a:xfrm>
        </p:grpSpPr>
        <p:sp>
          <p:nvSpPr>
            <p:cNvPr id="22" name="Rectangle: Rounded Corners 21">
              <a:extLst>
                <a:ext uri="{FF2B5EF4-FFF2-40B4-BE49-F238E27FC236}">
                  <a16:creationId xmlns:a16="http://schemas.microsoft.com/office/drawing/2014/main" id="{A9E05BB2-F7ED-4859-AFE8-9F296C8DA288}"/>
                </a:ext>
              </a:extLst>
            </p:cNvPr>
            <p:cNvSpPr/>
            <p:nvPr/>
          </p:nvSpPr>
          <p:spPr>
            <a:xfrm rot="5400000">
              <a:off x="10686105" y="3633145"/>
              <a:ext cx="479052" cy="468406"/>
            </a:xfrm>
            <a:prstGeom prst="roundRect">
              <a:avLst/>
            </a:prstGeom>
            <a:solidFill>
              <a:srgbClr val="6B18E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EA1704DC-590D-496D-BFDA-8CCEB32C9E54}"/>
                </a:ext>
              </a:extLst>
            </p:cNvPr>
            <p:cNvSpPr/>
            <p:nvPr/>
          </p:nvSpPr>
          <p:spPr>
            <a:xfrm rot="5400000">
              <a:off x="9778480" y="3633149"/>
              <a:ext cx="479053" cy="468406"/>
            </a:xfrm>
            <a:prstGeom prst="roundRect">
              <a:avLst/>
            </a:prstGeom>
            <a:solidFill>
              <a:srgbClr val="44D9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Rounded Corners 26">
              <a:extLst>
                <a:ext uri="{FF2B5EF4-FFF2-40B4-BE49-F238E27FC236}">
                  <a16:creationId xmlns:a16="http://schemas.microsoft.com/office/drawing/2014/main" id="{F224856C-1966-4A89-B738-ABA68E3D7F90}"/>
                </a:ext>
              </a:extLst>
            </p:cNvPr>
            <p:cNvSpPr/>
            <p:nvPr/>
          </p:nvSpPr>
          <p:spPr>
            <a:xfrm rot="5400000">
              <a:off x="10235414" y="3633147"/>
              <a:ext cx="479052" cy="468406"/>
            </a:xfrm>
            <a:prstGeom prst="roundRect">
              <a:avLst/>
            </a:prstGeom>
            <a:solidFill>
              <a:srgbClr val="50D8F8"/>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EB13FB05-3256-4D22-AC26-A4FCE4D03BFA}"/>
                </a:ext>
              </a:extLst>
            </p:cNvPr>
            <p:cNvSpPr/>
            <p:nvPr/>
          </p:nvSpPr>
          <p:spPr>
            <a:xfrm rot="5400000">
              <a:off x="11163368" y="3628775"/>
              <a:ext cx="479052" cy="468406"/>
            </a:xfrm>
            <a:prstGeom prst="roundRect">
              <a:avLst/>
            </a:prstGeom>
            <a:solidFill>
              <a:srgbClr val="AD95B6"/>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 name="Group 28">
            <a:extLst>
              <a:ext uri="{FF2B5EF4-FFF2-40B4-BE49-F238E27FC236}">
                <a16:creationId xmlns:a16="http://schemas.microsoft.com/office/drawing/2014/main" id="{B3A7C857-B35B-44E5-B68D-1AE877605A9D}"/>
              </a:ext>
            </a:extLst>
          </p:cNvPr>
          <p:cNvGrpSpPr>
            <a:grpSpLocks noChangeAspect="1"/>
          </p:cNvGrpSpPr>
          <p:nvPr/>
        </p:nvGrpSpPr>
        <p:grpSpPr>
          <a:xfrm>
            <a:off x="8378585" y="3829745"/>
            <a:ext cx="1405218" cy="481865"/>
            <a:chOff x="8368425" y="4551105"/>
            <a:chExt cx="1405218" cy="481865"/>
          </a:xfrm>
        </p:grpSpPr>
        <p:sp>
          <p:nvSpPr>
            <p:cNvPr id="35" name="Rectangle: Rounded Corners 34">
              <a:extLst>
                <a:ext uri="{FF2B5EF4-FFF2-40B4-BE49-F238E27FC236}">
                  <a16:creationId xmlns:a16="http://schemas.microsoft.com/office/drawing/2014/main" id="{0FB31594-DB90-4486-A7C9-BF2313AEDDDB}"/>
                </a:ext>
              </a:extLst>
            </p:cNvPr>
            <p:cNvSpPr/>
            <p:nvPr/>
          </p:nvSpPr>
          <p:spPr>
            <a:xfrm rot="5400000">
              <a:off x="8363102" y="4557738"/>
              <a:ext cx="479052" cy="468406"/>
            </a:xfrm>
            <a:prstGeom prst="roundRect">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Rounded Corners 35">
              <a:extLst>
                <a:ext uri="{FF2B5EF4-FFF2-40B4-BE49-F238E27FC236}">
                  <a16:creationId xmlns:a16="http://schemas.microsoft.com/office/drawing/2014/main" id="{05089714-65BA-4434-BF2E-B25AD9940089}"/>
                </a:ext>
              </a:extLst>
            </p:cNvPr>
            <p:cNvSpPr/>
            <p:nvPr/>
          </p:nvSpPr>
          <p:spPr>
            <a:xfrm rot="5400000">
              <a:off x="9299914" y="4556428"/>
              <a:ext cx="479052" cy="468406"/>
            </a:xfrm>
            <a:prstGeom prst="roundRect">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Rounded Corners 36">
              <a:extLst>
                <a:ext uri="{FF2B5EF4-FFF2-40B4-BE49-F238E27FC236}">
                  <a16:creationId xmlns:a16="http://schemas.microsoft.com/office/drawing/2014/main" id="{2A9F5F56-6605-4CE0-8872-5BB98ABD2E0B}"/>
                </a:ext>
              </a:extLst>
            </p:cNvPr>
            <p:cNvSpPr/>
            <p:nvPr/>
          </p:nvSpPr>
          <p:spPr>
            <a:xfrm rot="5400000">
              <a:off x="8834999" y="4559241"/>
              <a:ext cx="479052" cy="468406"/>
            </a:xfrm>
            <a:prstGeom prst="roundRect">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8" name="Right Brace 37">
            <a:extLst>
              <a:ext uri="{FF2B5EF4-FFF2-40B4-BE49-F238E27FC236}">
                <a16:creationId xmlns:a16="http://schemas.microsoft.com/office/drawing/2014/main" id="{FA3E9010-D68E-439A-B880-2BE1FCFEB16D}"/>
              </a:ext>
            </a:extLst>
          </p:cNvPr>
          <p:cNvSpPr/>
          <p:nvPr/>
        </p:nvSpPr>
        <p:spPr>
          <a:xfrm rot="5400000">
            <a:off x="10529700" y="3627165"/>
            <a:ext cx="399917" cy="1814874"/>
          </a:xfrm>
          <a:prstGeom prst="rightBrace">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39" name="Picture 38" descr="A picture containing drawing&#10;&#10;Description automatically generated">
            <a:extLst>
              <a:ext uri="{FF2B5EF4-FFF2-40B4-BE49-F238E27FC236}">
                <a16:creationId xmlns:a16="http://schemas.microsoft.com/office/drawing/2014/main" id="{651F0DF9-243E-4E25-962A-A2DAC88B97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0230" y="4981121"/>
            <a:ext cx="331379" cy="447691"/>
          </a:xfrm>
          <a:prstGeom prst="rect">
            <a:avLst/>
          </a:prstGeom>
        </p:spPr>
      </p:pic>
      <p:grpSp>
        <p:nvGrpSpPr>
          <p:cNvPr id="40" name="Group 39">
            <a:extLst>
              <a:ext uri="{FF2B5EF4-FFF2-40B4-BE49-F238E27FC236}">
                <a16:creationId xmlns:a16="http://schemas.microsoft.com/office/drawing/2014/main" id="{853808EA-2531-444D-9FD0-DFA85430C4EA}"/>
              </a:ext>
            </a:extLst>
          </p:cNvPr>
          <p:cNvGrpSpPr/>
          <p:nvPr/>
        </p:nvGrpSpPr>
        <p:grpSpPr>
          <a:xfrm>
            <a:off x="9793968" y="3201099"/>
            <a:ext cx="1853293" cy="483426"/>
            <a:chOff x="9783804" y="3623452"/>
            <a:chExt cx="1853293" cy="483426"/>
          </a:xfrm>
          <a:noFill/>
        </p:grpSpPr>
        <p:sp>
          <p:nvSpPr>
            <p:cNvPr id="41" name="Rectangle: Rounded Corners 40">
              <a:extLst>
                <a:ext uri="{FF2B5EF4-FFF2-40B4-BE49-F238E27FC236}">
                  <a16:creationId xmlns:a16="http://schemas.microsoft.com/office/drawing/2014/main" id="{FA58C656-5EC5-47FF-AF8E-7B2E24A6B96E}"/>
                </a:ext>
              </a:extLst>
            </p:cNvPr>
            <p:cNvSpPr/>
            <p:nvPr/>
          </p:nvSpPr>
          <p:spPr>
            <a:xfrm rot="5400000">
              <a:off x="10686105" y="3633145"/>
              <a:ext cx="479052" cy="468406"/>
            </a:xfrm>
            <a:prstGeom prst="roundRect">
              <a:avLst/>
            </a:prstGeom>
            <a:grpFill/>
            <a:ln w="3810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Rounded Corners 41">
              <a:extLst>
                <a:ext uri="{FF2B5EF4-FFF2-40B4-BE49-F238E27FC236}">
                  <a16:creationId xmlns:a16="http://schemas.microsoft.com/office/drawing/2014/main" id="{311E7C1C-AF44-4D64-948C-30648C70A1BE}"/>
                </a:ext>
              </a:extLst>
            </p:cNvPr>
            <p:cNvSpPr/>
            <p:nvPr/>
          </p:nvSpPr>
          <p:spPr>
            <a:xfrm rot="5400000">
              <a:off x="9778480" y="3633149"/>
              <a:ext cx="479053" cy="468406"/>
            </a:xfrm>
            <a:prstGeom prst="roundRect">
              <a:avLst/>
            </a:prstGeom>
            <a:grpFill/>
            <a:ln w="3810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Rounded Corners 42">
              <a:extLst>
                <a:ext uri="{FF2B5EF4-FFF2-40B4-BE49-F238E27FC236}">
                  <a16:creationId xmlns:a16="http://schemas.microsoft.com/office/drawing/2014/main" id="{6E1F4CCF-5898-4FDD-9492-168E963DD5C5}"/>
                </a:ext>
              </a:extLst>
            </p:cNvPr>
            <p:cNvSpPr/>
            <p:nvPr/>
          </p:nvSpPr>
          <p:spPr>
            <a:xfrm rot="5400000">
              <a:off x="10235414" y="3633147"/>
              <a:ext cx="479052" cy="468406"/>
            </a:xfrm>
            <a:prstGeom prst="roundRect">
              <a:avLst/>
            </a:prstGeom>
            <a:grpFill/>
            <a:ln w="3810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Rounded Corners 43">
              <a:extLst>
                <a:ext uri="{FF2B5EF4-FFF2-40B4-BE49-F238E27FC236}">
                  <a16:creationId xmlns:a16="http://schemas.microsoft.com/office/drawing/2014/main" id="{61336107-53C4-4739-9EA5-2E93EA355003}"/>
                </a:ext>
              </a:extLst>
            </p:cNvPr>
            <p:cNvSpPr/>
            <p:nvPr/>
          </p:nvSpPr>
          <p:spPr>
            <a:xfrm rot="5400000">
              <a:off x="11163368" y="3628775"/>
              <a:ext cx="479052" cy="468406"/>
            </a:xfrm>
            <a:prstGeom prst="roundRect">
              <a:avLst/>
            </a:prstGeom>
            <a:grpFill/>
            <a:ln w="3810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0" name="Speech Bubble: Oval 49">
            <a:extLst>
              <a:ext uri="{FF2B5EF4-FFF2-40B4-BE49-F238E27FC236}">
                <a16:creationId xmlns:a16="http://schemas.microsoft.com/office/drawing/2014/main" id="{6D00157F-D418-4F55-9C7F-DA67740278C6}"/>
              </a:ext>
            </a:extLst>
          </p:cNvPr>
          <p:cNvSpPr/>
          <p:nvPr/>
        </p:nvSpPr>
        <p:spPr>
          <a:xfrm>
            <a:off x="209868" y="1141278"/>
            <a:ext cx="4078197" cy="1722760"/>
          </a:xfrm>
          <a:prstGeom prst="wedgeEllipseCallout">
            <a:avLst>
              <a:gd name="adj1" fmla="val -22148"/>
              <a:gd name="adj2" fmla="val 66525"/>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4"/>
                </a:solidFill>
                <a:latin typeface="Century Gothic" panose="020B0502020202020204" pitchFamily="34" charset="0"/>
              </a:rPr>
              <a:t>The difference between 7 and 3 is 4.</a:t>
            </a:r>
          </a:p>
        </p:txBody>
      </p:sp>
      <p:grpSp>
        <p:nvGrpSpPr>
          <p:cNvPr id="13" name="Group 12">
            <a:extLst>
              <a:ext uri="{FF2B5EF4-FFF2-40B4-BE49-F238E27FC236}">
                <a16:creationId xmlns:a16="http://schemas.microsoft.com/office/drawing/2014/main" id="{0C54A2AD-EDF3-4428-B488-D91DD41B0CDA}"/>
              </a:ext>
            </a:extLst>
          </p:cNvPr>
          <p:cNvGrpSpPr/>
          <p:nvPr/>
        </p:nvGrpSpPr>
        <p:grpSpPr>
          <a:xfrm>
            <a:off x="7932430" y="5590763"/>
            <a:ext cx="3236866" cy="766957"/>
            <a:chOff x="8173730" y="5920963"/>
            <a:chExt cx="3236866" cy="766957"/>
          </a:xfrm>
        </p:grpSpPr>
        <p:sp>
          <p:nvSpPr>
            <p:cNvPr id="52" name="Rectangle: Rounded Corners 51">
              <a:extLst>
                <a:ext uri="{FF2B5EF4-FFF2-40B4-BE49-F238E27FC236}">
                  <a16:creationId xmlns:a16="http://schemas.microsoft.com/office/drawing/2014/main" id="{7A6DB637-FCDE-4BA6-8095-363E83F2AEC9}"/>
                </a:ext>
              </a:extLst>
            </p:cNvPr>
            <p:cNvSpPr/>
            <p:nvPr/>
          </p:nvSpPr>
          <p:spPr>
            <a:xfrm>
              <a:off x="8173730" y="5920963"/>
              <a:ext cx="3236866" cy="766957"/>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3200" dirty="0">
                <a:solidFill>
                  <a:schemeClr val="tx1"/>
                </a:solidFill>
                <a:latin typeface="Myriad Pro" panose="020B0503030403020204"/>
              </a:endParaRPr>
            </a:p>
          </p:txBody>
        </p:sp>
        <p:pic>
          <p:nvPicPr>
            <p:cNvPr id="54" name="Picture 53" descr="A close up of a logo&#10;&#10;Description automatically generated">
              <a:extLst>
                <a:ext uri="{FF2B5EF4-FFF2-40B4-BE49-F238E27FC236}">
                  <a16:creationId xmlns:a16="http://schemas.microsoft.com/office/drawing/2014/main" id="{366E80C5-457F-4952-AF7C-67F441B812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02398" y="6074432"/>
              <a:ext cx="316749" cy="452812"/>
            </a:xfrm>
            <a:prstGeom prst="rect">
              <a:avLst/>
            </a:prstGeom>
          </p:spPr>
        </p:pic>
        <p:sp>
          <p:nvSpPr>
            <p:cNvPr id="56" name="Rectangle: Rounded Corners 55">
              <a:extLst>
                <a:ext uri="{FF2B5EF4-FFF2-40B4-BE49-F238E27FC236}">
                  <a16:creationId xmlns:a16="http://schemas.microsoft.com/office/drawing/2014/main" id="{F614C8C3-F090-466C-9AE6-1B1AFB1A65C6}"/>
                </a:ext>
              </a:extLst>
            </p:cNvPr>
            <p:cNvSpPr/>
            <p:nvPr/>
          </p:nvSpPr>
          <p:spPr>
            <a:xfrm>
              <a:off x="9433022" y="6018426"/>
              <a:ext cx="619036" cy="58656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3200" dirty="0">
                <a:solidFill>
                  <a:schemeClr val="tx1"/>
                </a:solidFill>
                <a:latin typeface="Myriad Pro" panose="020B0503030403020204"/>
              </a:endParaRPr>
            </a:p>
          </p:txBody>
        </p:sp>
        <p:sp>
          <p:nvSpPr>
            <p:cNvPr id="57" name="Rectangle: Rounded Corners 56">
              <a:extLst>
                <a:ext uri="{FF2B5EF4-FFF2-40B4-BE49-F238E27FC236}">
                  <a16:creationId xmlns:a16="http://schemas.microsoft.com/office/drawing/2014/main" id="{0342A211-02D9-4377-9432-64523F8D6259}"/>
                </a:ext>
              </a:extLst>
            </p:cNvPr>
            <p:cNvSpPr/>
            <p:nvPr/>
          </p:nvSpPr>
          <p:spPr>
            <a:xfrm>
              <a:off x="10643660" y="5997423"/>
              <a:ext cx="619036" cy="58656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3200" dirty="0">
                <a:solidFill>
                  <a:schemeClr val="tx1"/>
                </a:solidFill>
                <a:latin typeface="Myriad Pro" panose="020B0503030403020204"/>
              </a:endParaRPr>
            </a:p>
          </p:txBody>
        </p:sp>
        <p:pic>
          <p:nvPicPr>
            <p:cNvPr id="59" name="Picture 58" descr="A close up of a logo&#10;&#10;Description automatically generated">
              <a:extLst>
                <a:ext uri="{FF2B5EF4-FFF2-40B4-BE49-F238E27FC236}">
                  <a16:creationId xmlns:a16="http://schemas.microsoft.com/office/drawing/2014/main" id="{F3668B0C-04B0-4A62-B7A8-BDA0611CB5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25890" y="6079923"/>
              <a:ext cx="267005" cy="446960"/>
            </a:xfrm>
            <a:prstGeom prst="rect">
              <a:avLst/>
            </a:prstGeom>
          </p:spPr>
        </p:pic>
        <p:pic>
          <p:nvPicPr>
            <p:cNvPr id="8" name="Picture 7" descr="A close up of a logo&#10;&#10;Description automatically generated">
              <a:extLst>
                <a:ext uri="{FF2B5EF4-FFF2-40B4-BE49-F238E27FC236}">
                  <a16:creationId xmlns:a16="http://schemas.microsoft.com/office/drawing/2014/main" id="{54BA2A67-088D-4E8C-9F3F-83BB2D90FB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24354" y="6081702"/>
              <a:ext cx="316749" cy="452812"/>
            </a:xfrm>
            <a:prstGeom prst="rect">
              <a:avLst/>
            </a:prstGeom>
          </p:spPr>
        </p:pic>
      </p:grpSp>
      <p:pic>
        <p:nvPicPr>
          <p:cNvPr id="58" name="Picture 57" descr="A picture containing drawing&#10;&#10;Description automatically generated">
            <a:extLst>
              <a:ext uri="{FF2B5EF4-FFF2-40B4-BE49-F238E27FC236}">
                <a16:creationId xmlns:a16="http://schemas.microsoft.com/office/drawing/2014/main" id="{811FC572-1B10-48C0-B87B-F943D9A923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2233" y="5757517"/>
            <a:ext cx="330718" cy="446797"/>
          </a:xfrm>
          <a:prstGeom prst="rect">
            <a:avLst/>
          </a:prstGeom>
        </p:spPr>
      </p:pic>
      <p:pic>
        <p:nvPicPr>
          <p:cNvPr id="53" name="Picture 52" descr="A close up of a logo&#10;&#10;Description automatically generated">
            <a:extLst>
              <a:ext uri="{FF2B5EF4-FFF2-40B4-BE49-F238E27FC236}">
                <a16:creationId xmlns:a16="http://schemas.microsoft.com/office/drawing/2014/main" id="{0804B447-3707-428C-801B-6464E628831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14157" y="5733731"/>
            <a:ext cx="270663" cy="453543"/>
          </a:xfrm>
          <a:prstGeom prst="rect">
            <a:avLst/>
          </a:prstGeom>
        </p:spPr>
      </p:pic>
      <p:sp>
        <p:nvSpPr>
          <p:cNvPr id="46" name="Oval 45">
            <a:extLst>
              <a:ext uri="{FF2B5EF4-FFF2-40B4-BE49-F238E27FC236}">
                <a16:creationId xmlns:a16="http://schemas.microsoft.com/office/drawing/2014/main" id="{D92A3D1D-B281-439A-B226-C48DAE1BB6F2}"/>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53636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1000"/>
                                        <p:tgtEl>
                                          <p:spTgt spid="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1000"/>
                                        <p:tgtEl>
                                          <p:spTgt spid="1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10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left)">
                                      <p:cBhvr>
                                        <p:cTn id="32" dur="1000"/>
                                        <p:tgtEl>
                                          <p:spTgt spid="38"/>
                                        </p:tgtEl>
                                      </p:cBhvr>
                                    </p:animEffect>
                                  </p:childTnLst>
                                </p:cTn>
                              </p:par>
                            </p:childTnLst>
                          </p:cTn>
                        </p:par>
                        <p:par>
                          <p:cTn id="33" fill="hold">
                            <p:stCondLst>
                              <p:cond delay="1000"/>
                            </p:stCondLst>
                            <p:childTnLst>
                              <p:par>
                                <p:cTn id="34" presetID="1"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58"/>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hidden"/>
                                      </p:to>
                                    </p:set>
                                  </p:childTnLst>
                                </p:cTn>
                              </p:par>
                              <p:par>
                                <p:cTn id="62" presetID="1" presetClass="entr" presetSubtype="0" fill="hold" grpId="0" nodeType="withEffect">
                                  <p:stCondLst>
                                    <p:cond delay="0"/>
                                  </p:stCondLst>
                                  <p:childTnLst>
                                    <p:set>
                                      <p:cBhvr>
                                        <p:cTn id="63"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9" grpId="0" animBg="1"/>
      <p:bldP spid="21" grpId="0" animBg="1"/>
      <p:bldP spid="16" grpId="0" animBg="1"/>
      <p:bldP spid="17" grpId="0" animBg="1"/>
      <p:bldP spid="18" grpId="0" animBg="1"/>
      <p:bldP spid="38" grpId="0" animBg="1"/>
      <p:bldP spid="5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C77D91-EF34-4DF3-895A-E7E849B6D550}"/>
              </a:ext>
            </a:extLst>
          </p:cNvPr>
          <p:cNvPicPr>
            <a:picLocks noChangeAspect="1"/>
          </p:cNvPicPr>
          <p:nvPr/>
        </p:nvPicPr>
        <p:blipFill rotWithShape="1">
          <a:blip r:embed="rId3"/>
          <a:srcRect t="24635"/>
          <a:stretch/>
        </p:blipFill>
        <p:spPr>
          <a:xfrm>
            <a:off x="187428" y="3069137"/>
            <a:ext cx="7530986" cy="3192586"/>
          </a:xfrm>
          <a:prstGeom prst="rect">
            <a:avLst/>
          </a:prstGeom>
        </p:spPr>
      </p:pic>
      <p:sp>
        <p:nvSpPr>
          <p:cNvPr id="7" name="Rectangle 6">
            <a:extLst>
              <a:ext uri="{FF2B5EF4-FFF2-40B4-BE49-F238E27FC236}">
                <a16:creationId xmlns:a16="http://schemas.microsoft.com/office/drawing/2014/main" id="{824D0155-AE9A-4859-B9BB-73060C449ABF}"/>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3" name="Rectangle 2">
            <a:extLst>
              <a:ext uri="{FF2B5EF4-FFF2-40B4-BE49-F238E27FC236}">
                <a16:creationId xmlns:a16="http://schemas.microsoft.com/office/drawing/2014/main" id="{CA04F23F-8A2C-446D-8375-89A0EF0D9088}"/>
              </a:ext>
            </a:extLst>
          </p:cNvPr>
          <p:cNvSpPr>
            <a:spLocks/>
          </p:cNvSpPr>
          <p:nvPr/>
        </p:nvSpPr>
        <p:spPr>
          <a:xfrm>
            <a:off x="187428" y="4759959"/>
            <a:ext cx="7530986" cy="338400"/>
          </a:xfrm>
          <a:prstGeom prst="rect">
            <a:avLst/>
          </a:prstGeom>
          <a:solidFill>
            <a:srgbClr val="DFD952"/>
          </a:solidFill>
          <a:ln w="38100">
            <a:solidFill>
              <a:srgbClr val="AEAF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DD467F7-1143-4635-BB3A-55985774DADC}"/>
              </a:ext>
            </a:extLst>
          </p:cNvPr>
          <p:cNvSpPr>
            <a:spLocks/>
          </p:cNvSpPr>
          <p:nvPr/>
        </p:nvSpPr>
        <p:spPr>
          <a:xfrm>
            <a:off x="187428" y="5095239"/>
            <a:ext cx="7530986" cy="338400"/>
          </a:xfrm>
          <a:prstGeom prst="rect">
            <a:avLst/>
          </a:prstGeom>
          <a:solidFill>
            <a:srgbClr val="D1A158"/>
          </a:solidFill>
          <a:ln w="38100">
            <a:solidFill>
              <a:srgbClr val="B989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927C04EA-BFC8-47E0-BF94-439295A6AEC3}"/>
              </a:ext>
            </a:extLst>
          </p:cNvPr>
          <p:cNvSpPr>
            <a:spLocks/>
          </p:cNvSpPr>
          <p:nvPr/>
        </p:nvSpPr>
        <p:spPr>
          <a:xfrm>
            <a:off x="187428" y="5462958"/>
            <a:ext cx="7530986" cy="338400"/>
          </a:xfrm>
          <a:prstGeom prst="rect">
            <a:avLst/>
          </a:prstGeom>
          <a:solidFill>
            <a:srgbClr val="CE5660"/>
          </a:solidFill>
          <a:ln w="38100">
            <a:solidFill>
              <a:srgbClr val="A656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peech Bubble: Oval 15">
            <a:extLst>
              <a:ext uri="{FF2B5EF4-FFF2-40B4-BE49-F238E27FC236}">
                <a16:creationId xmlns:a16="http://schemas.microsoft.com/office/drawing/2014/main" id="{84875DA2-C439-45AC-A51A-6F5FACF6AC91}"/>
              </a:ext>
            </a:extLst>
          </p:cNvPr>
          <p:cNvSpPr/>
          <p:nvPr/>
        </p:nvSpPr>
        <p:spPr>
          <a:xfrm>
            <a:off x="364142" y="1158231"/>
            <a:ext cx="3634932" cy="1722760"/>
          </a:xfrm>
          <a:prstGeom prst="wedgeEllipseCallout">
            <a:avLst>
              <a:gd name="adj1" fmla="val -17415"/>
              <a:gd name="adj2" fmla="val 65345"/>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4"/>
                </a:solidFill>
                <a:latin typeface="Century Gothic" panose="020B0502020202020204" pitchFamily="34" charset="0"/>
              </a:rPr>
              <a:t>How am I different from you</a:t>
            </a:r>
            <a:r>
              <a:rPr lang="en-GB" sz="2800" dirty="0">
                <a:solidFill>
                  <a:schemeClr val="accent4"/>
                </a:solidFill>
                <a:latin typeface="Myriad Pro" panose="020B0503030403020204"/>
              </a:rPr>
              <a:t>?</a:t>
            </a:r>
            <a:endParaRPr lang="en-GB" sz="2800" dirty="0">
              <a:solidFill>
                <a:schemeClr val="accent4"/>
              </a:solidFill>
              <a:latin typeface="Century Gothic" panose="020B0502020202020204" pitchFamily="34" charset="0"/>
            </a:endParaRPr>
          </a:p>
        </p:txBody>
      </p:sp>
      <p:sp>
        <p:nvSpPr>
          <p:cNvPr id="17" name="Explosion: 14 Points 16">
            <a:extLst>
              <a:ext uri="{FF2B5EF4-FFF2-40B4-BE49-F238E27FC236}">
                <a16:creationId xmlns:a16="http://schemas.microsoft.com/office/drawing/2014/main" id="{7C764A77-8B92-4C56-991A-3D086164F93B}"/>
              </a:ext>
            </a:extLst>
          </p:cNvPr>
          <p:cNvSpPr/>
          <p:nvPr/>
        </p:nvSpPr>
        <p:spPr>
          <a:xfrm>
            <a:off x="6755589" y="94704"/>
            <a:ext cx="5260463" cy="2788186"/>
          </a:xfrm>
          <a:prstGeom prst="irregularSeal2">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4"/>
                </a:solidFill>
                <a:latin typeface="Century Gothic" panose="020B0502020202020204" pitchFamily="34" charset="0"/>
              </a:rPr>
              <a:t>Take off what we’ve both got.</a:t>
            </a:r>
          </a:p>
        </p:txBody>
      </p:sp>
      <p:grpSp>
        <p:nvGrpSpPr>
          <p:cNvPr id="4" name="Group 3">
            <a:extLst>
              <a:ext uri="{FF2B5EF4-FFF2-40B4-BE49-F238E27FC236}">
                <a16:creationId xmlns:a16="http://schemas.microsoft.com/office/drawing/2014/main" id="{E3AEF42D-4B33-4490-8312-0807898BDA6E}"/>
              </a:ext>
            </a:extLst>
          </p:cNvPr>
          <p:cNvGrpSpPr/>
          <p:nvPr/>
        </p:nvGrpSpPr>
        <p:grpSpPr>
          <a:xfrm>
            <a:off x="8380529" y="4013905"/>
            <a:ext cx="1403274" cy="479054"/>
            <a:chOff x="8380529" y="3627825"/>
            <a:chExt cx="1403274" cy="479054"/>
          </a:xfrm>
        </p:grpSpPr>
        <p:sp>
          <p:nvSpPr>
            <p:cNvPr id="24" name="Rectangle: Rounded Corners 23">
              <a:extLst>
                <a:ext uri="{FF2B5EF4-FFF2-40B4-BE49-F238E27FC236}">
                  <a16:creationId xmlns:a16="http://schemas.microsoft.com/office/drawing/2014/main" id="{C2AB7342-89DD-419E-A876-0C06DEA5B04A}"/>
                </a:ext>
              </a:extLst>
            </p:cNvPr>
            <p:cNvSpPr/>
            <p:nvPr/>
          </p:nvSpPr>
          <p:spPr>
            <a:xfrm rot="5400000">
              <a:off x="8841668" y="3633149"/>
              <a:ext cx="479053" cy="468406"/>
            </a:xfrm>
            <a:prstGeom prst="roundRect">
              <a:avLst/>
            </a:prstGeom>
            <a:solidFill>
              <a:srgbClr val="FE8E07"/>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Rounded Corners 24">
              <a:extLst>
                <a:ext uri="{FF2B5EF4-FFF2-40B4-BE49-F238E27FC236}">
                  <a16:creationId xmlns:a16="http://schemas.microsoft.com/office/drawing/2014/main" id="{3E65F9F1-37EE-4485-8073-154AB67EA0AD}"/>
                </a:ext>
              </a:extLst>
            </p:cNvPr>
            <p:cNvSpPr/>
            <p:nvPr/>
          </p:nvSpPr>
          <p:spPr>
            <a:xfrm rot="5400000">
              <a:off x="8375205" y="3633150"/>
              <a:ext cx="479053" cy="468406"/>
            </a:xfrm>
            <a:prstGeom prst="roundRect">
              <a:avLst/>
            </a:prstGeom>
            <a:solidFill>
              <a:srgbClr val="EE141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7F411FEC-3E5C-45E1-A599-FE40EB9BFD94}"/>
                </a:ext>
              </a:extLst>
            </p:cNvPr>
            <p:cNvSpPr/>
            <p:nvPr/>
          </p:nvSpPr>
          <p:spPr>
            <a:xfrm rot="5400000">
              <a:off x="9310074" y="3633149"/>
              <a:ext cx="479052" cy="468406"/>
            </a:xfrm>
            <a:prstGeom prst="roundRect">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a:extLst>
              <a:ext uri="{FF2B5EF4-FFF2-40B4-BE49-F238E27FC236}">
                <a16:creationId xmlns:a16="http://schemas.microsoft.com/office/drawing/2014/main" id="{CE8148A9-B079-416E-8CC7-D844CCEFEAF6}"/>
              </a:ext>
            </a:extLst>
          </p:cNvPr>
          <p:cNvGrpSpPr/>
          <p:nvPr/>
        </p:nvGrpSpPr>
        <p:grpSpPr>
          <a:xfrm>
            <a:off x="9793968" y="4018936"/>
            <a:ext cx="1853293" cy="483426"/>
            <a:chOff x="9783804" y="3623452"/>
            <a:chExt cx="1853293" cy="483426"/>
          </a:xfrm>
        </p:grpSpPr>
        <p:sp>
          <p:nvSpPr>
            <p:cNvPr id="22" name="Rectangle: Rounded Corners 21">
              <a:extLst>
                <a:ext uri="{FF2B5EF4-FFF2-40B4-BE49-F238E27FC236}">
                  <a16:creationId xmlns:a16="http://schemas.microsoft.com/office/drawing/2014/main" id="{A9E05BB2-F7ED-4859-AFE8-9F296C8DA288}"/>
                </a:ext>
              </a:extLst>
            </p:cNvPr>
            <p:cNvSpPr/>
            <p:nvPr/>
          </p:nvSpPr>
          <p:spPr>
            <a:xfrm rot="5400000">
              <a:off x="10686105" y="3633145"/>
              <a:ext cx="479052" cy="468406"/>
            </a:xfrm>
            <a:prstGeom prst="roundRect">
              <a:avLst/>
            </a:prstGeom>
            <a:solidFill>
              <a:srgbClr val="6B18E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EA1704DC-590D-496D-BFDA-8CCEB32C9E54}"/>
                </a:ext>
              </a:extLst>
            </p:cNvPr>
            <p:cNvSpPr/>
            <p:nvPr/>
          </p:nvSpPr>
          <p:spPr>
            <a:xfrm rot="5400000">
              <a:off x="9778480" y="3633149"/>
              <a:ext cx="479053" cy="468406"/>
            </a:xfrm>
            <a:prstGeom prst="roundRect">
              <a:avLst/>
            </a:prstGeom>
            <a:solidFill>
              <a:srgbClr val="44D9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Rounded Corners 26">
              <a:extLst>
                <a:ext uri="{FF2B5EF4-FFF2-40B4-BE49-F238E27FC236}">
                  <a16:creationId xmlns:a16="http://schemas.microsoft.com/office/drawing/2014/main" id="{F224856C-1966-4A89-B738-ABA68E3D7F90}"/>
                </a:ext>
              </a:extLst>
            </p:cNvPr>
            <p:cNvSpPr/>
            <p:nvPr/>
          </p:nvSpPr>
          <p:spPr>
            <a:xfrm rot="5400000">
              <a:off x="10235414" y="3633147"/>
              <a:ext cx="479052" cy="468406"/>
            </a:xfrm>
            <a:prstGeom prst="roundRect">
              <a:avLst/>
            </a:prstGeom>
            <a:solidFill>
              <a:srgbClr val="50D8F8"/>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EB13FB05-3256-4D22-AC26-A4FCE4D03BFA}"/>
                </a:ext>
              </a:extLst>
            </p:cNvPr>
            <p:cNvSpPr/>
            <p:nvPr/>
          </p:nvSpPr>
          <p:spPr>
            <a:xfrm rot="5400000">
              <a:off x="11163368" y="3628775"/>
              <a:ext cx="479052" cy="468406"/>
            </a:xfrm>
            <a:prstGeom prst="roundRect">
              <a:avLst/>
            </a:prstGeom>
            <a:solidFill>
              <a:srgbClr val="AD95B6"/>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 name="Group 28">
            <a:extLst>
              <a:ext uri="{FF2B5EF4-FFF2-40B4-BE49-F238E27FC236}">
                <a16:creationId xmlns:a16="http://schemas.microsoft.com/office/drawing/2014/main" id="{B3A7C857-B35B-44E5-B68D-1AE877605A9D}"/>
              </a:ext>
            </a:extLst>
          </p:cNvPr>
          <p:cNvGrpSpPr>
            <a:grpSpLocks noChangeAspect="1"/>
          </p:cNvGrpSpPr>
          <p:nvPr/>
        </p:nvGrpSpPr>
        <p:grpSpPr>
          <a:xfrm>
            <a:off x="8378585" y="4642545"/>
            <a:ext cx="1405218" cy="481865"/>
            <a:chOff x="8368425" y="4551105"/>
            <a:chExt cx="1405218" cy="481865"/>
          </a:xfrm>
        </p:grpSpPr>
        <p:sp>
          <p:nvSpPr>
            <p:cNvPr id="35" name="Rectangle: Rounded Corners 34">
              <a:extLst>
                <a:ext uri="{FF2B5EF4-FFF2-40B4-BE49-F238E27FC236}">
                  <a16:creationId xmlns:a16="http://schemas.microsoft.com/office/drawing/2014/main" id="{0FB31594-DB90-4486-A7C9-BF2313AEDDDB}"/>
                </a:ext>
              </a:extLst>
            </p:cNvPr>
            <p:cNvSpPr/>
            <p:nvPr/>
          </p:nvSpPr>
          <p:spPr>
            <a:xfrm rot="5400000">
              <a:off x="8363102" y="4557738"/>
              <a:ext cx="479052" cy="468406"/>
            </a:xfrm>
            <a:prstGeom prst="roundRect">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Rounded Corners 35">
              <a:extLst>
                <a:ext uri="{FF2B5EF4-FFF2-40B4-BE49-F238E27FC236}">
                  <a16:creationId xmlns:a16="http://schemas.microsoft.com/office/drawing/2014/main" id="{05089714-65BA-4434-BF2E-B25AD9940089}"/>
                </a:ext>
              </a:extLst>
            </p:cNvPr>
            <p:cNvSpPr/>
            <p:nvPr/>
          </p:nvSpPr>
          <p:spPr>
            <a:xfrm rot="5400000">
              <a:off x="9299914" y="4556428"/>
              <a:ext cx="479052" cy="468406"/>
            </a:xfrm>
            <a:prstGeom prst="roundRect">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Rounded Corners 36">
              <a:extLst>
                <a:ext uri="{FF2B5EF4-FFF2-40B4-BE49-F238E27FC236}">
                  <a16:creationId xmlns:a16="http://schemas.microsoft.com/office/drawing/2014/main" id="{2A9F5F56-6605-4CE0-8872-5BB98ABD2E0B}"/>
                </a:ext>
              </a:extLst>
            </p:cNvPr>
            <p:cNvSpPr/>
            <p:nvPr/>
          </p:nvSpPr>
          <p:spPr>
            <a:xfrm rot="5400000">
              <a:off x="8834999" y="4559241"/>
              <a:ext cx="479052" cy="468406"/>
            </a:xfrm>
            <a:prstGeom prst="roundRect">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 name="Group 39">
            <a:extLst>
              <a:ext uri="{FF2B5EF4-FFF2-40B4-BE49-F238E27FC236}">
                <a16:creationId xmlns:a16="http://schemas.microsoft.com/office/drawing/2014/main" id="{853808EA-2531-444D-9FD0-DFA85430C4EA}"/>
              </a:ext>
            </a:extLst>
          </p:cNvPr>
          <p:cNvGrpSpPr/>
          <p:nvPr/>
        </p:nvGrpSpPr>
        <p:grpSpPr>
          <a:xfrm>
            <a:off x="8393833" y="4027270"/>
            <a:ext cx="1376030" cy="479056"/>
            <a:chOff x="9783804" y="3627822"/>
            <a:chExt cx="1376030" cy="479056"/>
          </a:xfrm>
          <a:noFill/>
        </p:grpSpPr>
        <p:sp>
          <p:nvSpPr>
            <p:cNvPr id="41" name="Rectangle: Rounded Corners 40">
              <a:extLst>
                <a:ext uri="{FF2B5EF4-FFF2-40B4-BE49-F238E27FC236}">
                  <a16:creationId xmlns:a16="http://schemas.microsoft.com/office/drawing/2014/main" id="{FA58C656-5EC5-47FF-AF8E-7B2E24A6B96E}"/>
                </a:ext>
              </a:extLst>
            </p:cNvPr>
            <p:cNvSpPr/>
            <p:nvPr/>
          </p:nvSpPr>
          <p:spPr>
            <a:xfrm rot="5400000">
              <a:off x="10686105" y="3633145"/>
              <a:ext cx="479052" cy="468406"/>
            </a:xfrm>
            <a:prstGeom prst="roundRect">
              <a:avLst/>
            </a:prstGeom>
            <a:grpFill/>
            <a:ln w="3810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Rounded Corners 41">
              <a:extLst>
                <a:ext uri="{FF2B5EF4-FFF2-40B4-BE49-F238E27FC236}">
                  <a16:creationId xmlns:a16="http://schemas.microsoft.com/office/drawing/2014/main" id="{311E7C1C-AF44-4D64-948C-30648C70A1BE}"/>
                </a:ext>
              </a:extLst>
            </p:cNvPr>
            <p:cNvSpPr/>
            <p:nvPr/>
          </p:nvSpPr>
          <p:spPr>
            <a:xfrm rot="5400000">
              <a:off x="9778480" y="3633149"/>
              <a:ext cx="479053" cy="468406"/>
            </a:xfrm>
            <a:prstGeom prst="roundRect">
              <a:avLst/>
            </a:prstGeom>
            <a:grpFill/>
            <a:ln w="3810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Rounded Corners 42">
              <a:extLst>
                <a:ext uri="{FF2B5EF4-FFF2-40B4-BE49-F238E27FC236}">
                  <a16:creationId xmlns:a16="http://schemas.microsoft.com/office/drawing/2014/main" id="{6E1F4CCF-5898-4FDD-9492-168E963DD5C5}"/>
                </a:ext>
              </a:extLst>
            </p:cNvPr>
            <p:cNvSpPr/>
            <p:nvPr/>
          </p:nvSpPr>
          <p:spPr>
            <a:xfrm rot="5400000">
              <a:off x="10235414" y="3633147"/>
              <a:ext cx="479052" cy="468406"/>
            </a:xfrm>
            <a:prstGeom prst="roundRect">
              <a:avLst/>
            </a:prstGeom>
            <a:grpFill/>
            <a:ln w="3810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 name="Group 44">
            <a:extLst>
              <a:ext uri="{FF2B5EF4-FFF2-40B4-BE49-F238E27FC236}">
                <a16:creationId xmlns:a16="http://schemas.microsoft.com/office/drawing/2014/main" id="{AA255621-6918-4B21-9461-CF88AE437B07}"/>
              </a:ext>
            </a:extLst>
          </p:cNvPr>
          <p:cNvGrpSpPr>
            <a:grpSpLocks noChangeAspect="1"/>
          </p:cNvGrpSpPr>
          <p:nvPr/>
        </p:nvGrpSpPr>
        <p:grpSpPr>
          <a:xfrm>
            <a:off x="8384402" y="4025733"/>
            <a:ext cx="1376030" cy="479056"/>
            <a:chOff x="9796368" y="4551102"/>
            <a:chExt cx="1376030" cy="479056"/>
          </a:xfrm>
          <a:solidFill>
            <a:srgbClr val="FFFF22">
              <a:alpha val="20000"/>
            </a:srgbClr>
          </a:solidFill>
        </p:grpSpPr>
        <p:sp>
          <p:nvSpPr>
            <p:cNvPr id="46" name="Rectangle: Rounded Corners 45">
              <a:extLst>
                <a:ext uri="{FF2B5EF4-FFF2-40B4-BE49-F238E27FC236}">
                  <a16:creationId xmlns:a16="http://schemas.microsoft.com/office/drawing/2014/main" id="{DE94A753-E5B5-4518-B56E-49A76E014D0C}"/>
                </a:ext>
              </a:extLst>
            </p:cNvPr>
            <p:cNvSpPr/>
            <p:nvPr/>
          </p:nvSpPr>
          <p:spPr>
            <a:xfrm rot="5400000">
              <a:off x="10698669" y="4556425"/>
              <a:ext cx="479052" cy="468406"/>
            </a:xfrm>
            <a:prstGeom prst="roundRect">
              <a:avLst/>
            </a:prstGeom>
            <a:grpFill/>
            <a:ln w="3810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Rounded Corners 46">
              <a:extLst>
                <a:ext uri="{FF2B5EF4-FFF2-40B4-BE49-F238E27FC236}">
                  <a16:creationId xmlns:a16="http://schemas.microsoft.com/office/drawing/2014/main" id="{25C653D4-96CC-4EEC-85E0-6349A4425252}"/>
                </a:ext>
              </a:extLst>
            </p:cNvPr>
            <p:cNvSpPr/>
            <p:nvPr/>
          </p:nvSpPr>
          <p:spPr>
            <a:xfrm rot="5400000">
              <a:off x="9791044" y="4556429"/>
              <a:ext cx="479053" cy="468406"/>
            </a:xfrm>
            <a:prstGeom prst="roundRect">
              <a:avLst/>
            </a:prstGeom>
            <a:grpFill/>
            <a:ln w="3810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Rounded Corners 47">
              <a:extLst>
                <a:ext uri="{FF2B5EF4-FFF2-40B4-BE49-F238E27FC236}">
                  <a16:creationId xmlns:a16="http://schemas.microsoft.com/office/drawing/2014/main" id="{4EA1B27A-27A1-47DE-A919-442BEDF81A86}"/>
                </a:ext>
              </a:extLst>
            </p:cNvPr>
            <p:cNvSpPr/>
            <p:nvPr/>
          </p:nvSpPr>
          <p:spPr>
            <a:xfrm rot="5400000">
              <a:off x="10247978" y="4556427"/>
              <a:ext cx="479052" cy="468406"/>
            </a:xfrm>
            <a:prstGeom prst="roundRect">
              <a:avLst/>
            </a:prstGeom>
            <a:grpFill/>
            <a:ln w="3810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0" name="Speech Bubble: Oval 49">
            <a:extLst>
              <a:ext uri="{FF2B5EF4-FFF2-40B4-BE49-F238E27FC236}">
                <a16:creationId xmlns:a16="http://schemas.microsoft.com/office/drawing/2014/main" id="{6D00157F-D418-4F55-9C7F-DA67740278C6}"/>
              </a:ext>
            </a:extLst>
          </p:cNvPr>
          <p:cNvSpPr/>
          <p:nvPr/>
        </p:nvSpPr>
        <p:spPr>
          <a:xfrm>
            <a:off x="3216353" y="1622486"/>
            <a:ext cx="4485735" cy="1722760"/>
          </a:xfrm>
          <a:prstGeom prst="wedgeEllipseCallout">
            <a:avLst>
              <a:gd name="adj1" fmla="val -22148"/>
              <a:gd name="adj2" fmla="val 66525"/>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4"/>
                </a:solidFill>
                <a:latin typeface="Century Gothic" panose="020B0502020202020204" pitchFamily="34" charset="0"/>
              </a:rPr>
              <a:t>The difference between 7 and 3 is 4.</a:t>
            </a:r>
          </a:p>
        </p:txBody>
      </p:sp>
      <p:grpSp>
        <p:nvGrpSpPr>
          <p:cNvPr id="13" name="Group 12">
            <a:extLst>
              <a:ext uri="{FF2B5EF4-FFF2-40B4-BE49-F238E27FC236}">
                <a16:creationId xmlns:a16="http://schemas.microsoft.com/office/drawing/2014/main" id="{0C54A2AD-EDF3-4428-B488-D91DD41B0CDA}"/>
              </a:ext>
            </a:extLst>
          </p:cNvPr>
          <p:cNvGrpSpPr/>
          <p:nvPr/>
        </p:nvGrpSpPr>
        <p:grpSpPr>
          <a:xfrm>
            <a:off x="8173730" y="5565363"/>
            <a:ext cx="3236866" cy="766957"/>
            <a:chOff x="8173730" y="5920963"/>
            <a:chExt cx="3236866" cy="766957"/>
          </a:xfrm>
        </p:grpSpPr>
        <p:sp>
          <p:nvSpPr>
            <p:cNvPr id="52" name="Rectangle: Rounded Corners 51">
              <a:extLst>
                <a:ext uri="{FF2B5EF4-FFF2-40B4-BE49-F238E27FC236}">
                  <a16:creationId xmlns:a16="http://schemas.microsoft.com/office/drawing/2014/main" id="{7A6DB637-FCDE-4BA6-8095-363E83F2AEC9}"/>
                </a:ext>
              </a:extLst>
            </p:cNvPr>
            <p:cNvSpPr/>
            <p:nvPr/>
          </p:nvSpPr>
          <p:spPr>
            <a:xfrm>
              <a:off x="8173730" y="5920963"/>
              <a:ext cx="3236866" cy="766957"/>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3200" dirty="0">
                <a:solidFill>
                  <a:schemeClr val="tx1"/>
                </a:solidFill>
                <a:latin typeface="Myriad Pro" panose="020B0503030403020204"/>
              </a:endParaRPr>
            </a:p>
          </p:txBody>
        </p:sp>
        <p:pic>
          <p:nvPicPr>
            <p:cNvPr id="54" name="Picture 53" descr="A close up of a logo&#10;&#10;Description automatically generated">
              <a:extLst>
                <a:ext uri="{FF2B5EF4-FFF2-40B4-BE49-F238E27FC236}">
                  <a16:creationId xmlns:a16="http://schemas.microsoft.com/office/drawing/2014/main" id="{366E80C5-457F-4952-AF7C-67F441B812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02398" y="6074432"/>
              <a:ext cx="316749" cy="452812"/>
            </a:xfrm>
            <a:prstGeom prst="rect">
              <a:avLst/>
            </a:prstGeom>
          </p:spPr>
        </p:pic>
        <p:sp>
          <p:nvSpPr>
            <p:cNvPr id="56" name="Rectangle: Rounded Corners 55">
              <a:extLst>
                <a:ext uri="{FF2B5EF4-FFF2-40B4-BE49-F238E27FC236}">
                  <a16:creationId xmlns:a16="http://schemas.microsoft.com/office/drawing/2014/main" id="{F614C8C3-F090-466C-9AE6-1B1AFB1A65C6}"/>
                </a:ext>
              </a:extLst>
            </p:cNvPr>
            <p:cNvSpPr/>
            <p:nvPr/>
          </p:nvSpPr>
          <p:spPr>
            <a:xfrm>
              <a:off x="9433022" y="6018426"/>
              <a:ext cx="619036" cy="58656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3200" dirty="0">
                <a:solidFill>
                  <a:schemeClr val="tx1"/>
                </a:solidFill>
                <a:latin typeface="Myriad Pro" panose="020B0503030403020204"/>
              </a:endParaRPr>
            </a:p>
          </p:txBody>
        </p:sp>
        <p:sp>
          <p:nvSpPr>
            <p:cNvPr id="57" name="Rectangle: Rounded Corners 56">
              <a:extLst>
                <a:ext uri="{FF2B5EF4-FFF2-40B4-BE49-F238E27FC236}">
                  <a16:creationId xmlns:a16="http://schemas.microsoft.com/office/drawing/2014/main" id="{0342A211-02D9-4377-9432-64523F8D6259}"/>
                </a:ext>
              </a:extLst>
            </p:cNvPr>
            <p:cNvSpPr/>
            <p:nvPr/>
          </p:nvSpPr>
          <p:spPr>
            <a:xfrm>
              <a:off x="10643660" y="5997423"/>
              <a:ext cx="619036" cy="58656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endParaRPr lang="en-GB" sz="3200" dirty="0">
                <a:solidFill>
                  <a:schemeClr val="tx1"/>
                </a:solidFill>
                <a:latin typeface="Myriad Pro" panose="020B0503030403020204"/>
              </a:endParaRPr>
            </a:p>
          </p:txBody>
        </p:sp>
        <p:pic>
          <p:nvPicPr>
            <p:cNvPr id="59" name="Picture 58" descr="A close up of a logo&#10;&#10;Description automatically generated">
              <a:extLst>
                <a:ext uri="{FF2B5EF4-FFF2-40B4-BE49-F238E27FC236}">
                  <a16:creationId xmlns:a16="http://schemas.microsoft.com/office/drawing/2014/main" id="{F3668B0C-04B0-4A62-B7A8-BDA0611CB5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3990" y="6067223"/>
              <a:ext cx="267005" cy="446960"/>
            </a:xfrm>
            <a:prstGeom prst="rect">
              <a:avLst/>
            </a:prstGeom>
          </p:spPr>
        </p:pic>
        <p:pic>
          <p:nvPicPr>
            <p:cNvPr id="8" name="Picture 7" descr="A close up of a logo&#10;&#10;Description automatically generated">
              <a:extLst>
                <a:ext uri="{FF2B5EF4-FFF2-40B4-BE49-F238E27FC236}">
                  <a16:creationId xmlns:a16="http://schemas.microsoft.com/office/drawing/2014/main" id="{54BA2A67-088D-4E8C-9F3F-83BB2D90FB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75154" y="6081702"/>
              <a:ext cx="316749" cy="452812"/>
            </a:xfrm>
            <a:prstGeom prst="rect">
              <a:avLst/>
            </a:prstGeom>
          </p:spPr>
        </p:pic>
      </p:grpSp>
      <p:pic>
        <p:nvPicPr>
          <p:cNvPr id="58" name="Picture 57" descr="A picture containing drawing&#10;&#10;Description automatically generated">
            <a:extLst>
              <a:ext uri="{FF2B5EF4-FFF2-40B4-BE49-F238E27FC236}">
                <a16:creationId xmlns:a16="http://schemas.microsoft.com/office/drawing/2014/main" id="{811FC572-1B10-48C0-B87B-F943D9A923E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87819" y="5714093"/>
            <a:ext cx="330718" cy="446797"/>
          </a:xfrm>
          <a:prstGeom prst="rect">
            <a:avLst/>
          </a:prstGeom>
        </p:spPr>
      </p:pic>
      <p:pic>
        <p:nvPicPr>
          <p:cNvPr id="53" name="Picture 52" descr="A close up of a logo&#10;&#10;Description automatically generated">
            <a:extLst>
              <a:ext uri="{FF2B5EF4-FFF2-40B4-BE49-F238E27FC236}">
                <a16:creationId xmlns:a16="http://schemas.microsoft.com/office/drawing/2014/main" id="{0804B447-3707-428C-801B-6464E628831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15697" y="5708331"/>
            <a:ext cx="270663" cy="453543"/>
          </a:xfrm>
          <a:prstGeom prst="rect">
            <a:avLst/>
          </a:prstGeom>
        </p:spPr>
      </p:pic>
      <p:grpSp>
        <p:nvGrpSpPr>
          <p:cNvPr id="11" name="Group 10">
            <a:extLst>
              <a:ext uri="{FF2B5EF4-FFF2-40B4-BE49-F238E27FC236}">
                <a16:creationId xmlns:a16="http://schemas.microsoft.com/office/drawing/2014/main" id="{6DA8EF97-D96E-484E-864D-737E345C8387}"/>
              </a:ext>
            </a:extLst>
          </p:cNvPr>
          <p:cNvGrpSpPr/>
          <p:nvPr/>
        </p:nvGrpSpPr>
        <p:grpSpPr>
          <a:xfrm>
            <a:off x="3805601" y="4770599"/>
            <a:ext cx="274320" cy="1018237"/>
            <a:chOff x="3789275" y="3647193"/>
            <a:chExt cx="274320" cy="1018237"/>
          </a:xfrm>
        </p:grpSpPr>
        <p:sp>
          <p:nvSpPr>
            <p:cNvPr id="31" name="Flowchart: Connector 30">
              <a:extLst>
                <a:ext uri="{FF2B5EF4-FFF2-40B4-BE49-F238E27FC236}">
                  <a16:creationId xmlns:a16="http://schemas.microsoft.com/office/drawing/2014/main" id="{7DAAB6F0-23CB-4DBF-B0C6-3D5BF4AC5423}"/>
                </a:ext>
              </a:extLst>
            </p:cNvPr>
            <p:cNvSpPr/>
            <p:nvPr/>
          </p:nvSpPr>
          <p:spPr>
            <a:xfrm>
              <a:off x="3789275" y="4388431"/>
              <a:ext cx="274320" cy="276999"/>
            </a:xfrm>
            <a:prstGeom prst="flowChartConnector">
              <a:avLst/>
            </a:prstGeom>
            <a:solidFill>
              <a:srgbClr val="FFFF22"/>
            </a:solidFill>
            <a:ln>
              <a:solidFill>
                <a:srgbClr val="FFFF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lowchart: Connector 31">
              <a:extLst>
                <a:ext uri="{FF2B5EF4-FFF2-40B4-BE49-F238E27FC236}">
                  <a16:creationId xmlns:a16="http://schemas.microsoft.com/office/drawing/2014/main" id="{42CED12A-9468-46F1-9E24-9F8C76EE6D17}"/>
                </a:ext>
              </a:extLst>
            </p:cNvPr>
            <p:cNvSpPr/>
            <p:nvPr/>
          </p:nvSpPr>
          <p:spPr>
            <a:xfrm>
              <a:off x="3789275" y="4027972"/>
              <a:ext cx="274320" cy="276999"/>
            </a:xfrm>
            <a:prstGeom prst="flowChartConnector">
              <a:avLst/>
            </a:prstGeom>
            <a:solidFill>
              <a:srgbClr val="FFFF22"/>
            </a:solidFill>
            <a:ln>
              <a:solidFill>
                <a:srgbClr val="FFFF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lowchart: Connector 32">
              <a:extLst>
                <a:ext uri="{FF2B5EF4-FFF2-40B4-BE49-F238E27FC236}">
                  <a16:creationId xmlns:a16="http://schemas.microsoft.com/office/drawing/2014/main" id="{406ED472-D4E4-4CD0-B337-36D8DCD991DA}"/>
                </a:ext>
              </a:extLst>
            </p:cNvPr>
            <p:cNvSpPr/>
            <p:nvPr/>
          </p:nvSpPr>
          <p:spPr>
            <a:xfrm>
              <a:off x="3789275" y="3647193"/>
              <a:ext cx="274320" cy="276999"/>
            </a:xfrm>
            <a:prstGeom prst="flowChartConnector">
              <a:avLst/>
            </a:prstGeom>
            <a:solidFill>
              <a:srgbClr val="FFFF22"/>
            </a:solidFill>
            <a:ln>
              <a:solidFill>
                <a:srgbClr val="FFFF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5" name="Group 64">
            <a:extLst>
              <a:ext uri="{FF2B5EF4-FFF2-40B4-BE49-F238E27FC236}">
                <a16:creationId xmlns:a16="http://schemas.microsoft.com/office/drawing/2014/main" id="{0A700E66-2CC7-4656-BAA9-9955EAE3E68F}"/>
              </a:ext>
            </a:extLst>
          </p:cNvPr>
          <p:cNvGrpSpPr>
            <a:grpSpLocks noChangeAspect="1"/>
          </p:cNvGrpSpPr>
          <p:nvPr/>
        </p:nvGrpSpPr>
        <p:grpSpPr>
          <a:xfrm>
            <a:off x="9807907" y="4021453"/>
            <a:ext cx="1853293" cy="483426"/>
            <a:chOff x="9796368" y="4546732"/>
            <a:chExt cx="1853293" cy="483426"/>
          </a:xfrm>
          <a:solidFill>
            <a:srgbClr val="44D900"/>
          </a:solidFill>
        </p:grpSpPr>
        <p:sp>
          <p:nvSpPr>
            <p:cNvPr id="66" name="Rectangle: Rounded Corners 65">
              <a:extLst>
                <a:ext uri="{FF2B5EF4-FFF2-40B4-BE49-F238E27FC236}">
                  <a16:creationId xmlns:a16="http://schemas.microsoft.com/office/drawing/2014/main" id="{5DA8791F-C76D-4424-897A-487917C0EE2A}"/>
                </a:ext>
              </a:extLst>
            </p:cNvPr>
            <p:cNvSpPr/>
            <p:nvPr/>
          </p:nvSpPr>
          <p:spPr>
            <a:xfrm rot="5400000">
              <a:off x="10698669" y="4556425"/>
              <a:ext cx="479052" cy="468406"/>
            </a:xfrm>
            <a:prstGeom prst="roundRect">
              <a:avLst/>
            </a:prstGeom>
            <a:grpFill/>
            <a:ln w="3810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Rounded Corners 66">
              <a:extLst>
                <a:ext uri="{FF2B5EF4-FFF2-40B4-BE49-F238E27FC236}">
                  <a16:creationId xmlns:a16="http://schemas.microsoft.com/office/drawing/2014/main" id="{ED21E8E4-ABCB-4E11-BF0F-8C741B213D9B}"/>
                </a:ext>
              </a:extLst>
            </p:cNvPr>
            <p:cNvSpPr/>
            <p:nvPr/>
          </p:nvSpPr>
          <p:spPr>
            <a:xfrm rot="5400000">
              <a:off x="9791044" y="4556429"/>
              <a:ext cx="479053" cy="468406"/>
            </a:xfrm>
            <a:prstGeom prst="roundRect">
              <a:avLst/>
            </a:prstGeom>
            <a:grpFill/>
            <a:ln w="3810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Rounded Corners 67">
              <a:extLst>
                <a:ext uri="{FF2B5EF4-FFF2-40B4-BE49-F238E27FC236}">
                  <a16:creationId xmlns:a16="http://schemas.microsoft.com/office/drawing/2014/main" id="{9347AADC-B5BF-4FFD-93D4-8616F1A02A8C}"/>
                </a:ext>
              </a:extLst>
            </p:cNvPr>
            <p:cNvSpPr/>
            <p:nvPr/>
          </p:nvSpPr>
          <p:spPr>
            <a:xfrm rot="5400000">
              <a:off x="10247978" y="4556427"/>
              <a:ext cx="479052" cy="468406"/>
            </a:xfrm>
            <a:prstGeom prst="roundRect">
              <a:avLst/>
            </a:prstGeom>
            <a:grpFill/>
            <a:ln w="3810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Rounded Corners 68">
              <a:extLst>
                <a:ext uri="{FF2B5EF4-FFF2-40B4-BE49-F238E27FC236}">
                  <a16:creationId xmlns:a16="http://schemas.microsoft.com/office/drawing/2014/main" id="{351DC3D1-AD2F-46AA-88B8-F332BCEC0EC5}"/>
                </a:ext>
              </a:extLst>
            </p:cNvPr>
            <p:cNvSpPr/>
            <p:nvPr/>
          </p:nvSpPr>
          <p:spPr>
            <a:xfrm rot="5400000">
              <a:off x="11175932" y="4552055"/>
              <a:ext cx="479052" cy="468406"/>
            </a:xfrm>
            <a:prstGeom prst="roundRect">
              <a:avLst/>
            </a:prstGeom>
            <a:grpFill/>
            <a:ln w="3810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3" name="Speech Bubble: Oval 82">
            <a:extLst>
              <a:ext uri="{FF2B5EF4-FFF2-40B4-BE49-F238E27FC236}">
                <a16:creationId xmlns:a16="http://schemas.microsoft.com/office/drawing/2014/main" id="{6046E19B-D2F0-43DC-9AEC-D5450B8D2024}"/>
              </a:ext>
            </a:extLst>
          </p:cNvPr>
          <p:cNvSpPr/>
          <p:nvPr/>
        </p:nvSpPr>
        <p:spPr>
          <a:xfrm>
            <a:off x="327660" y="1152969"/>
            <a:ext cx="3707895" cy="1722760"/>
          </a:xfrm>
          <a:prstGeom prst="wedgeEllipseCallout">
            <a:avLst>
              <a:gd name="adj1" fmla="val -22148"/>
              <a:gd name="adj2" fmla="val 66525"/>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4"/>
                </a:solidFill>
                <a:latin typeface="Century Gothic" panose="020B0502020202020204" pitchFamily="34" charset="0"/>
              </a:rPr>
              <a:t>I have 4 more blocks than you.</a:t>
            </a:r>
          </a:p>
        </p:txBody>
      </p:sp>
      <p:sp>
        <p:nvSpPr>
          <p:cNvPr id="55" name="Rectangle: Rounded Corners 54">
            <a:extLst>
              <a:ext uri="{FF2B5EF4-FFF2-40B4-BE49-F238E27FC236}">
                <a16:creationId xmlns:a16="http://schemas.microsoft.com/office/drawing/2014/main" id="{BD87AA1F-9C99-450E-97C6-B95CAEE636A4}"/>
              </a:ext>
            </a:extLst>
          </p:cNvPr>
          <p:cNvSpPr/>
          <p:nvPr/>
        </p:nvSpPr>
        <p:spPr>
          <a:xfrm>
            <a:off x="195700" y="207601"/>
            <a:ext cx="4828153" cy="766957"/>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What’s the difference</a:t>
            </a:r>
            <a:r>
              <a:rPr lang="en-GB" sz="3200" dirty="0">
                <a:solidFill>
                  <a:schemeClr val="accent4"/>
                </a:solidFill>
                <a:latin typeface="Myriad Pro" panose="020B0503030403020204"/>
              </a:rPr>
              <a:t>?</a:t>
            </a:r>
          </a:p>
        </p:txBody>
      </p:sp>
      <p:sp>
        <p:nvSpPr>
          <p:cNvPr id="60" name="Oval 59">
            <a:extLst>
              <a:ext uri="{FF2B5EF4-FFF2-40B4-BE49-F238E27FC236}">
                <a16:creationId xmlns:a16="http://schemas.microsoft.com/office/drawing/2014/main" id="{B14CBF9A-A44A-4E77-BEF7-E77AFB371BA8}"/>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66333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35" presetClass="path" presetSubtype="0" accel="50000" decel="50000" fill="hold" nodeType="afterEffect">
                                  <p:stCondLst>
                                    <p:cond delay="0"/>
                                  </p:stCondLst>
                                  <p:childTnLst>
                                    <p:animMotion origin="layout" path="M 2.70833E-6 2.59259E-6 L -0.16537 0.00092 " pathEditMode="relative" rAng="0" ptsTypes="AA">
                                      <p:cBhvr>
                                        <p:cTn id="9" dur="2000" fill="hold"/>
                                        <p:tgtEl>
                                          <p:spTgt spid="11"/>
                                        </p:tgtEl>
                                        <p:attrNameLst>
                                          <p:attrName>ppt_x</p:attrName>
                                          <p:attrName>ppt_y</p:attrName>
                                        </p:attrNameLst>
                                      </p:cBhvr>
                                      <p:rCtr x="-8268" y="46"/>
                                    </p:animMotion>
                                  </p:childTnLst>
                                </p:cTn>
                              </p:par>
                            </p:childTnLst>
                          </p:cTn>
                        </p:par>
                        <p:par>
                          <p:cTn id="10" fill="hold">
                            <p:stCondLst>
                              <p:cond delay="20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1000"/>
                                        <p:tgtEl>
                                          <p:spTgt spid="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1000"/>
                                        <p:tgtEl>
                                          <p:spTgt spid="1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10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8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4"/>
                                        </p:tgtEl>
                                      </p:cBhvr>
                                    </p:animEffect>
                                    <p:set>
                                      <p:cBhvr>
                                        <p:cTn id="38" dur="1" fill="hold">
                                          <p:stCondLst>
                                            <p:cond delay="499"/>
                                          </p:stCondLst>
                                        </p:cTn>
                                        <p:tgtEl>
                                          <p:spTgt spid="4"/>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500"/>
                                        <p:tgtEl>
                                          <p:spTgt spid="45"/>
                                        </p:tgtEl>
                                      </p:cBhvr>
                                    </p:animEffect>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fade">
                                      <p:cBhvr>
                                        <p:cTn id="49" dur="500"/>
                                        <p:tgtEl>
                                          <p:spTgt spid="65"/>
                                        </p:tgtEl>
                                      </p:cBhvr>
                                    </p:animEffect>
                                  </p:childTnLst>
                                </p:cTn>
                              </p:par>
                              <p:par>
                                <p:cTn id="50" presetID="10" presetClass="exit" presetSubtype="0" fill="hold" nodeType="with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P spid="21" grpId="0" animBg="1"/>
      <p:bldP spid="16" grpId="0" animBg="1"/>
      <p:bldP spid="50" grpId="0" animBg="1"/>
      <p:bldP spid="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BDF39F-840B-4C57-A985-ABD5F7E327AA}"/>
              </a:ext>
            </a:extLst>
          </p:cNvPr>
          <p:cNvPicPr>
            <a:picLocks noChangeAspect="1"/>
          </p:cNvPicPr>
          <p:nvPr/>
        </p:nvPicPr>
        <p:blipFill>
          <a:blip r:embed="rId3"/>
          <a:stretch>
            <a:fillRect/>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9" name="Picture 8">
            <a:extLst>
              <a:ext uri="{FF2B5EF4-FFF2-40B4-BE49-F238E27FC236}">
                <a16:creationId xmlns:a16="http://schemas.microsoft.com/office/drawing/2014/main" id="{0DE82D26-28EE-4611-90E6-DEBF2F88B6B9}"/>
              </a:ext>
            </a:extLst>
          </p:cNvPr>
          <p:cNvPicPr>
            <a:picLocks noChangeAspect="1"/>
          </p:cNvPicPr>
          <p:nvPr/>
        </p:nvPicPr>
        <p:blipFill>
          <a:blip r:embed="rId4"/>
          <a:stretch>
            <a:fillRect/>
          </a:stretch>
        </p:blipFill>
        <p:spPr>
          <a:xfrm rot="19839164">
            <a:off x="186750" y="1702373"/>
            <a:ext cx="3060588" cy="1982206"/>
          </a:xfrm>
          <a:prstGeom prst="rect">
            <a:avLst/>
          </a:prstGeom>
        </p:spPr>
      </p:pic>
      <p:pic>
        <p:nvPicPr>
          <p:cNvPr id="11" name="Picture 10">
            <a:extLst>
              <a:ext uri="{FF2B5EF4-FFF2-40B4-BE49-F238E27FC236}">
                <a16:creationId xmlns:a16="http://schemas.microsoft.com/office/drawing/2014/main" id="{814DC5E5-77A0-4A89-9DDD-3385EC360D88}"/>
              </a:ext>
            </a:extLst>
          </p:cNvPr>
          <p:cNvPicPr>
            <a:picLocks noChangeAspect="1"/>
          </p:cNvPicPr>
          <p:nvPr/>
        </p:nvPicPr>
        <p:blipFill>
          <a:blip r:embed="rId5"/>
          <a:stretch>
            <a:fillRect/>
          </a:stretch>
        </p:blipFill>
        <p:spPr>
          <a:xfrm>
            <a:off x="8797179" y="3811920"/>
            <a:ext cx="3233269" cy="2034460"/>
          </a:xfrm>
          <a:prstGeom prst="rect">
            <a:avLst/>
          </a:prstGeom>
        </p:spPr>
      </p:pic>
      <p:pic>
        <p:nvPicPr>
          <p:cNvPr id="14" name="Picture 13">
            <a:extLst>
              <a:ext uri="{FF2B5EF4-FFF2-40B4-BE49-F238E27FC236}">
                <a16:creationId xmlns:a16="http://schemas.microsoft.com/office/drawing/2014/main" id="{0FC31AFA-45DA-42B0-9FE1-340CDF9F7754}"/>
              </a:ext>
            </a:extLst>
          </p:cNvPr>
          <p:cNvPicPr>
            <a:picLocks noChangeAspect="1"/>
          </p:cNvPicPr>
          <p:nvPr/>
        </p:nvPicPr>
        <p:blipFill>
          <a:blip r:embed="rId6"/>
          <a:stretch>
            <a:fillRect/>
          </a:stretch>
        </p:blipFill>
        <p:spPr>
          <a:xfrm>
            <a:off x="6758483" y="17290"/>
            <a:ext cx="3233269" cy="1627364"/>
          </a:xfrm>
          <a:prstGeom prst="rect">
            <a:avLst/>
          </a:prstGeom>
        </p:spPr>
      </p:pic>
      <p:sp>
        <p:nvSpPr>
          <p:cNvPr id="10" name="Rectangle: Rounded Corners 9">
            <a:extLst>
              <a:ext uri="{FF2B5EF4-FFF2-40B4-BE49-F238E27FC236}">
                <a16:creationId xmlns:a16="http://schemas.microsoft.com/office/drawing/2014/main" id="{DFA1E109-41FD-486F-9D49-F4A463B54056}"/>
              </a:ext>
            </a:extLst>
          </p:cNvPr>
          <p:cNvSpPr/>
          <p:nvPr/>
        </p:nvSpPr>
        <p:spPr>
          <a:xfrm>
            <a:off x="195700" y="207601"/>
            <a:ext cx="4828153" cy="766957"/>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What’s the difference</a:t>
            </a:r>
            <a:r>
              <a:rPr lang="en-GB" sz="3200" dirty="0">
                <a:solidFill>
                  <a:schemeClr val="accent4"/>
                </a:solidFill>
                <a:latin typeface="Myriad Pro" panose="020B0503030403020204"/>
              </a:rPr>
              <a:t>?</a:t>
            </a:r>
          </a:p>
        </p:txBody>
      </p:sp>
      <p:sp>
        <p:nvSpPr>
          <p:cNvPr id="12" name="Oval 11">
            <a:extLst>
              <a:ext uri="{FF2B5EF4-FFF2-40B4-BE49-F238E27FC236}">
                <a16:creationId xmlns:a16="http://schemas.microsoft.com/office/drawing/2014/main" id="{9C2F0B74-B864-4243-BB26-93DBD9FB35C2}"/>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426719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2B466D-A60C-4EAB-B347-6CDAAADC68E1}"/>
              </a:ext>
            </a:extLst>
          </p:cNvPr>
          <p:cNvPicPr>
            <a:picLocks noChangeAspect="1"/>
          </p:cNvPicPr>
          <p:nvPr/>
        </p:nvPicPr>
        <p:blipFill>
          <a:blip r:embed="rId3"/>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3AD76C3C-4654-4D4E-A6C7-C8C766036E99}"/>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6" name="Rectangle: Rounded Corners 5">
            <a:extLst>
              <a:ext uri="{FF2B5EF4-FFF2-40B4-BE49-F238E27FC236}">
                <a16:creationId xmlns:a16="http://schemas.microsoft.com/office/drawing/2014/main" id="{94B556B8-DBF7-4C21-8AE2-3E84F9E2FAAA}"/>
              </a:ext>
            </a:extLst>
          </p:cNvPr>
          <p:cNvSpPr/>
          <p:nvPr/>
        </p:nvSpPr>
        <p:spPr>
          <a:xfrm>
            <a:off x="195700" y="207601"/>
            <a:ext cx="4828153" cy="766957"/>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What’s the difference</a:t>
            </a:r>
            <a:r>
              <a:rPr lang="en-GB" sz="3200" dirty="0">
                <a:solidFill>
                  <a:schemeClr val="accent4"/>
                </a:solidFill>
                <a:latin typeface="Myriad Pro" panose="020B0503030403020204"/>
              </a:rPr>
              <a:t>?</a:t>
            </a:r>
          </a:p>
        </p:txBody>
      </p:sp>
      <p:sp>
        <p:nvSpPr>
          <p:cNvPr id="9" name="Oval 8">
            <a:extLst>
              <a:ext uri="{FF2B5EF4-FFF2-40B4-BE49-F238E27FC236}">
                <a16:creationId xmlns:a16="http://schemas.microsoft.com/office/drawing/2014/main" id="{A297FA4C-021F-41B1-8161-082CB0F27E98}"/>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130193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Further activities for Y2</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dirty="0"/>
              <a:t>Explore differences between 2 </a:t>
            </a:r>
            <a:r>
              <a:rPr lang="en-GB" dirty="0" err="1"/>
              <a:t>Numberblocks</a:t>
            </a:r>
            <a:r>
              <a:rPr lang="en-GB" dirty="0"/>
              <a:t> that are not represented in a tower. Discuss how to use the 3 strategies when the representations are not in towers. Does it matter? (See slide 25.)</a:t>
            </a:r>
            <a:endParaRPr lang="en-GB" dirty="0">
              <a:solidFill>
                <a:srgbClr val="FF0000"/>
              </a:solidFill>
            </a:endParaRPr>
          </a:p>
          <a:p>
            <a:pPr marL="342900" indent="-342900">
              <a:lnSpc>
                <a:spcPct val="100000"/>
              </a:lnSpc>
              <a:spcBef>
                <a:spcPts val="0"/>
              </a:spcBef>
              <a:buFont typeface="Arial" panose="020B0604020202020204" pitchFamily="34" charset="0"/>
              <a:buChar char="•"/>
            </a:pPr>
            <a:r>
              <a:rPr lang="en-GB" dirty="0"/>
              <a:t>Explore the difference between other </a:t>
            </a:r>
            <a:r>
              <a:rPr lang="en-GB" dirty="0" err="1"/>
              <a:t>Numberblocks</a:t>
            </a:r>
            <a:r>
              <a:rPr lang="en-GB" dirty="0"/>
              <a:t>, using other representations for example, with other structural apparatus such as Numicon or tens frames. How are these representations the same/ different?</a:t>
            </a:r>
          </a:p>
          <a:p>
            <a:pPr marL="342900" indent="-342900">
              <a:lnSpc>
                <a:spcPct val="100000"/>
              </a:lnSpc>
              <a:spcBef>
                <a:spcPts val="0"/>
              </a:spcBef>
              <a:buFont typeface="Arial" panose="020B0604020202020204" pitchFamily="34" charset="0"/>
              <a:buChar char="•"/>
            </a:pPr>
            <a:r>
              <a:rPr lang="en-GB" dirty="0"/>
              <a:t>Investigate 2 </a:t>
            </a:r>
            <a:r>
              <a:rPr lang="en-GB" dirty="0" err="1"/>
              <a:t>Numberblocks</a:t>
            </a:r>
            <a:r>
              <a:rPr lang="en-GB" dirty="0"/>
              <a:t> that have a difference of 3 blocks. Write the pairs of related sentences: 7 is 3 more than 4. 4 is 3 less than 7.</a:t>
            </a:r>
            <a:endParaRPr lang="en-GB" dirty="0">
              <a:solidFill>
                <a:srgbClr val="FF0000"/>
              </a:solidFill>
            </a:endParaRPr>
          </a:p>
          <a:p>
            <a:pPr marL="342900" indent="-342900">
              <a:lnSpc>
                <a:spcPct val="100000"/>
              </a:lnSpc>
              <a:spcBef>
                <a:spcPts val="0"/>
              </a:spcBef>
              <a:buFont typeface="Arial" panose="020B0604020202020204" pitchFamily="34" charset="0"/>
              <a:buChar char="•"/>
            </a:pPr>
            <a:r>
              <a:rPr lang="en-GB" dirty="0"/>
              <a:t>Write equations to represent finding the difference, for example, 7 = 4 + </a:t>
            </a:r>
            <a:r>
              <a:rPr lang="en-GB" dirty="0">
                <a:latin typeface="Wingdings" panose="05000000000000000000" pitchFamily="2" charset="2"/>
              </a:rPr>
              <a:t>o </a:t>
            </a:r>
            <a:r>
              <a:rPr lang="en-GB" dirty="0">
                <a:latin typeface="Myriad Pro" panose="020B0503030403020204"/>
              </a:rPr>
              <a:t>or 7 – 3 = </a:t>
            </a:r>
            <a:r>
              <a:rPr lang="en-GB" dirty="0">
                <a:latin typeface="Wingdings" panose="05000000000000000000" pitchFamily="2" charset="2"/>
              </a:rPr>
              <a:t>o</a:t>
            </a:r>
          </a:p>
        </p:txBody>
      </p:sp>
    </p:spTree>
    <p:extLst>
      <p:ext uri="{BB962C8B-B14F-4D97-AF65-F5344CB8AC3E}">
        <p14:creationId xmlns:p14="http://schemas.microsoft.com/office/powerpoint/2010/main" val="3666010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7F5EE1C-DA38-4413-A5AD-1BF96F89A1D6}"/>
              </a:ext>
            </a:extLst>
          </p:cNvPr>
          <p:cNvPicPr>
            <a:picLocks noChangeAspect="1"/>
          </p:cNvPicPr>
          <p:nvPr/>
        </p:nvPicPr>
        <p:blipFill>
          <a:blip r:embed="rId3"/>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8F43A547-7D5E-4FFA-B9DC-3F85ED7F3320}"/>
              </a:ext>
            </a:extLst>
          </p:cNvPr>
          <p:cNvSpPr/>
          <p:nvPr/>
        </p:nvSpPr>
        <p:spPr>
          <a:xfrm>
            <a:off x="200383" y="207601"/>
            <a:ext cx="4803417" cy="766957"/>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What’s the difference?</a:t>
            </a:r>
          </a:p>
        </p:txBody>
      </p:sp>
      <p:sp>
        <p:nvSpPr>
          <p:cNvPr id="6" name="Rectangle 5">
            <a:extLst>
              <a:ext uri="{FF2B5EF4-FFF2-40B4-BE49-F238E27FC236}">
                <a16:creationId xmlns:a16="http://schemas.microsoft.com/office/drawing/2014/main" id="{07C6FF6A-2E90-4FA9-8F23-CC9F3350093C}"/>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1" name="Oval 10">
            <a:extLst>
              <a:ext uri="{FF2B5EF4-FFF2-40B4-BE49-F238E27FC236}">
                <a16:creationId xmlns:a16="http://schemas.microsoft.com/office/drawing/2014/main" id="{83646EDE-43CE-4BF5-8AB9-D7F3BBC951B2}"/>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76421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Episode </a:t>
            </a:r>
            <a:r>
              <a:rPr lang="en-GB" dirty="0">
                <a:solidFill>
                  <a:srgbClr val="666666"/>
                </a:solidFill>
                <a:latin typeface="Century Gothic" panose="020B0502020202020204" pitchFamily="34" charset="0"/>
              </a:rPr>
              <a:t>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buNone/>
            </a:pPr>
            <a:r>
              <a:rPr lang="en-GB" dirty="0"/>
              <a:t>In this episode we learn about finding the difference. </a:t>
            </a:r>
            <a:r>
              <a:rPr lang="en-GB" dirty="0">
                <a:solidFill>
                  <a:srgbClr val="FF0000"/>
                </a:solidFill>
              </a:rPr>
              <a:t>One</a:t>
            </a:r>
            <a:r>
              <a:rPr lang="en-GB" dirty="0"/>
              <a:t>, </a:t>
            </a:r>
            <a:r>
              <a:rPr lang="en-GB" dirty="0">
                <a:solidFill>
                  <a:srgbClr val="FF0000"/>
                </a:solidFill>
              </a:rPr>
              <a:t>Three</a:t>
            </a:r>
            <a:r>
              <a:rPr lang="en-GB" dirty="0"/>
              <a:t> and </a:t>
            </a:r>
            <a:r>
              <a:rPr lang="en-GB" dirty="0">
                <a:solidFill>
                  <a:srgbClr val="FF0000"/>
                </a:solidFill>
              </a:rPr>
              <a:t>Five</a:t>
            </a:r>
            <a:r>
              <a:rPr lang="en-GB" dirty="0"/>
              <a:t> want to be like </a:t>
            </a:r>
            <a:r>
              <a:rPr lang="en-GB" dirty="0">
                <a:solidFill>
                  <a:srgbClr val="FF0000"/>
                </a:solidFill>
              </a:rPr>
              <a:t>Seven</a:t>
            </a:r>
            <a:r>
              <a:rPr lang="en-GB" dirty="0"/>
              <a:t>. But how can they? They are different. They discover that they need to find a friend to jump </a:t>
            </a:r>
            <a:r>
              <a:rPr lang="en-GB" b="1" i="1" dirty="0"/>
              <a:t>on</a:t>
            </a:r>
            <a:r>
              <a:rPr lang="en-GB" dirty="0"/>
              <a:t> their head to be like </a:t>
            </a:r>
            <a:r>
              <a:rPr lang="en-GB" dirty="0">
                <a:solidFill>
                  <a:srgbClr val="FF0000"/>
                </a:solidFill>
              </a:rPr>
              <a:t>Seven</a:t>
            </a:r>
            <a:r>
              <a:rPr lang="en-GB" dirty="0"/>
              <a:t>. What happens when </a:t>
            </a:r>
            <a:r>
              <a:rPr lang="en-GB" dirty="0">
                <a:solidFill>
                  <a:srgbClr val="FF0000"/>
                </a:solidFill>
              </a:rPr>
              <a:t>Seven</a:t>
            </a:r>
            <a:r>
              <a:rPr lang="en-GB" dirty="0"/>
              <a:t>, </a:t>
            </a:r>
            <a:r>
              <a:rPr lang="en-GB" dirty="0">
                <a:solidFill>
                  <a:srgbClr val="FF0000"/>
                </a:solidFill>
              </a:rPr>
              <a:t>Eight</a:t>
            </a:r>
            <a:r>
              <a:rPr lang="en-GB" dirty="0"/>
              <a:t> and </a:t>
            </a:r>
            <a:r>
              <a:rPr lang="en-GB" dirty="0">
                <a:solidFill>
                  <a:srgbClr val="FF0000"/>
                </a:solidFill>
              </a:rPr>
              <a:t>Five</a:t>
            </a:r>
            <a:r>
              <a:rPr lang="en-GB" dirty="0"/>
              <a:t> want to be like </a:t>
            </a:r>
            <a:r>
              <a:rPr lang="en-GB" dirty="0">
                <a:solidFill>
                  <a:srgbClr val="FF0000"/>
                </a:solidFill>
              </a:rPr>
              <a:t>Two</a:t>
            </a:r>
            <a:r>
              <a:rPr lang="en-GB" dirty="0"/>
              <a:t>? What can they do? They discover that they need a friend to jump </a:t>
            </a:r>
            <a:r>
              <a:rPr lang="en-GB" b="1" i="1" dirty="0"/>
              <a:t>off</a:t>
            </a:r>
            <a:r>
              <a:rPr lang="en-GB" dirty="0"/>
              <a:t> them to make </a:t>
            </a:r>
            <a:r>
              <a:rPr lang="en-GB" dirty="0">
                <a:solidFill>
                  <a:srgbClr val="FF0000"/>
                </a:solidFill>
              </a:rPr>
              <a:t>Two</a:t>
            </a:r>
            <a:r>
              <a:rPr lang="en-GB" dirty="0"/>
              <a:t>. </a:t>
            </a:r>
          </a:p>
          <a:p>
            <a:pPr marL="0" indent="0">
              <a:lnSpc>
                <a:spcPct val="100000"/>
              </a:lnSpc>
              <a:spcBef>
                <a:spcPts val="0"/>
              </a:spcBef>
              <a:buNone/>
            </a:pPr>
            <a:r>
              <a:rPr lang="en-GB" dirty="0"/>
              <a:t> </a:t>
            </a:r>
          </a:p>
        </p:txBody>
      </p:sp>
    </p:spTree>
    <p:extLst>
      <p:ext uri="{BB962C8B-B14F-4D97-AF65-F5344CB8AC3E}">
        <p14:creationId xmlns:p14="http://schemas.microsoft.com/office/powerpoint/2010/main" val="212340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2"/>
            <a:ext cx="10972800" cy="4870548"/>
          </a:xfrm>
        </p:spPr>
        <p:txBody>
          <a:bodyPr vert="horz" lIns="91440" tIns="45720" rIns="91440" bIns="45720" rtlCol="0" anchor="t">
            <a:noAutofit/>
          </a:bodyPr>
          <a:lstStyle/>
          <a:p>
            <a:pPr marL="0" indent="0">
              <a:spcBef>
                <a:spcPts val="1800"/>
              </a:spcBef>
              <a:buNone/>
            </a:pPr>
            <a:r>
              <a:rPr lang="en-GB" sz="2000" b="1" dirty="0">
                <a:latin typeface="+mj-lt"/>
              </a:rPr>
              <a:t>Subtraction as difference</a:t>
            </a:r>
          </a:p>
          <a:p>
            <a:pPr marL="0" indent="0">
              <a:lnSpc>
                <a:spcPct val="100000"/>
              </a:lnSpc>
              <a:spcBef>
                <a:spcPts val="600"/>
              </a:spcBef>
              <a:buNone/>
            </a:pPr>
            <a:r>
              <a:rPr lang="en-GB" sz="2000" dirty="0">
                <a:latin typeface="+mj-lt"/>
              </a:rPr>
              <a:t>Understanding difference is complex for young learners. Finding a numerical difference is the result of determining how many more or fewer one quantity is compared to another. Finding the difference requires experience of equalising* two quantities by changing one quantity by adding or subtracting to make it equal to the compared quantity. This episode introduces strategies for finding the (numerical) difference between two quantities:</a:t>
            </a:r>
          </a:p>
          <a:p>
            <a:pPr marL="457200" indent="-457200">
              <a:spcBef>
                <a:spcPts val="1800"/>
              </a:spcBef>
              <a:buFont typeface="+mj-lt"/>
              <a:buAutoNum type="arabicPeriod"/>
            </a:pPr>
            <a:r>
              <a:rPr lang="en-GB" sz="2000" dirty="0">
                <a:latin typeface="+mj-lt"/>
              </a:rPr>
              <a:t>adding blocks to make the same – how many added?</a:t>
            </a:r>
          </a:p>
          <a:p>
            <a:pPr marL="457200" indent="-457200">
              <a:spcBef>
                <a:spcPts val="1800"/>
              </a:spcBef>
              <a:buFont typeface="+mj-lt"/>
              <a:buAutoNum type="arabicPeriod"/>
            </a:pPr>
            <a:r>
              <a:rPr lang="en-GB" sz="2000" dirty="0">
                <a:latin typeface="+mj-lt"/>
              </a:rPr>
              <a:t>aligning and identifying the number of ‘missing’ blocks – how many less/ fewer?</a:t>
            </a:r>
          </a:p>
          <a:p>
            <a:pPr marL="457200" indent="-457200">
              <a:spcBef>
                <a:spcPts val="1800"/>
              </a:spcBef>
              <a:buFont typeface="+mj-lt"/>
              <a:buAutoNum type="arabicPeriod"/>
            </a:pPr>
            <a:r>
              <a:rPr lang="en-GB" sz="2000" dirty="0">
                <a:latin typeface="+mj-lt"/>
              </a:rPr>
              <a:t>subtracting blocks to make the same – how many taken away?</a:t>
            </a:r>
          </a:p>
          <a:p>
            <a:pPr marL="457200" indent="-457200">
              <a:spcBef>
                <a:spcPts val="1800"/>
              </a:spcBef>
              <a:buFont typeface="+mj-lt"/>
              <a:buAutoNum type="arabicPeriod"/>
            </a:pPr>
            <a:r>
              <a:rPr lang="en-GB" sz="2000" dirty="0">
                <a:latin typeface="+mj-lt"/>
              </a:rPr>
              <a:t>aligning and counting the extra blocks – how many more?</a:t>
            </a:r>
          </a:p>
          <a:p>
            <a:pPr marL="0" indent="0">
              <a:spcBef>
                <a:spcPts val="1800"/>
              </a:spcBef>
              <a:buNone/>
            </a:pPr>
            <a:r>
              <a:rPr lang="en-GB" sz="1600" dirty="0">
                <a:latin typeface="+mj-lt"/>
              </a:rPr>
              <a:t>* See </a:t>
            </a:r>
            <a:r>
              <a:rPr lang="en-GB" sz="1600" dirty="0">
                <a:latin typeface="+mj-lt"/>
                <a:hlinkClick r:id="rId3"/>
              </a:rPr>
              <a:t>this open access article </a:t>
            </a:r>
            <a:r>
              <a:rPr lang="en-GB" sz="1600" dirty="0">
                <a:latin typeface="+mj-lt"/>
              </a:rPr>
              <a:t>on additive relation problems</a:t>
            </a: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1"/>
            <a:ext cx="10972800" cy="4720719"/>
          </a:xfrm>
        </p:spPr>
        <p:txBody>
          <a:bodyPr vert="horz" lIns="91440" tIns="45720" rIns="91440" bIns="45720" rtlCol="0" anchor="t">
            <a:normAutofit/>
          </a:bodyPr>
          <a:lstStyle/>
          <a:p>
            <a:pPr marL="0" indent="0">
              <a:buNone/>
            </a:pPr>
            <a:r>
              <a:rPr lang="en-GB" sz="2000" dirty="0">
                <a:latin typeface="+mj-lt"/>
              </a:rPr>
              <a:t>Use these stem sentences to rehearse the mathematical ideas in the programme:</a:t>
            </a:r>
          </a:p>
          <a:p>
            <a:endParaRPr lang="en-GB" sz="2000" dirty="0">
              <a:latin typeface="+mj-lt"/>
            </a:endParaRPr>
          </a:p>
          <a:p>
            <a:pPr marL="0" indent="0">
              <a:buNone/>
            </a:pPr>
            <a:r>
              <a:rPr lang="en-GB" sz="2000" dirty="0">
                <a:latin typeface="+mj-lt"/>
              </a:rPr>
              <a:t>“&lt;7&gt;</a:t>
            </a:r>
            <a:r>
              <a:rPr lang="en-GB" sz="2000" b="1" dirty="0">
                <a:latin typeface="+mj-lt"/>
              </a:rPr>
              <a:t> </a:t>
            </a:r>
            <a:r>
              <a:rPr lang="en-GB" sz="2000" dirty="0">
                <a:latin typeface="+mj-lt"/>
              </a:rPr>
              <a:t>is &lt;4&gt; more than &lt;3&gt;”.</a:t>
            </a:r>
          </a:p>
          <a:p>
            <a:pPr marL="0" indent="0">
              <a:buNone/>
            </a:pPr>
            <a:r>
              <a:rPr lang="en-GB" sz="2000" dirty="0">
                <a:latin typeface="+mj-lt"/>
              </a:rPr>
              <a:t>The difference between &lt;3&gt; and &lt;7&gt; is 4.</a:t>
            </a:r>
          </a:p>
          <a:p>
            <a:endParaRPr lang="en-GB" sz="2000" dirty="0">
              <a:latin typeface="+mj-lt"/>
            </a:endParaRPr>
          </a:p>
          <a:p>
            <a:pPr marL="0" indent="0">
              <a:buNone/>
            </a:pPr>
            <a:r>
              <a:rPr lang="en-GB" sz="2000" dirty="0">
                <a:latin typeface="+mj-lt"/>
              </a:rPr>
              <a:t>“&lt;3&gt; is &lt;4&gt; less than 7.”</a:t>
            </a:r>
          </a:p>
          <a:p>
            <a:pPr marL="0" indent="0">
              <a:buNone/>
            </a:pPr>
            <a:r>
              <a:rPr lang="en-GB" sz="2000" dirty="0">
                <a:latin typeface="+mj-lt"/>
              </a:rPr>
              <a:t>The difference between &lt;7&gt; and &lt;3&gt; is 4.</a:t>
            </a:r>
          </a:p>
          <a:p>
            <a:endParaRPr lang="en-GB" sz="2000" dirty="0">
              <a:latin typeface="+mj-lt"/>
            </a:endParaRPr>
          </a:p>
          <a:p>
            <a:pPr marL="0" indent="0">
              <a:buNone/>
            </a:pPr>
            <a:r>
              <a:rPr lang="en-GB" sz="2000" dirty="0">
                <a:latin typeface="+mj-lt"/>
              </a:rPr>
              <a:t>“The difference between &lt;7&gt; and &lt;3&gt; is &lt;4&gt;.”</a:t>
            </a:r>
          </a:p>
          <a:p>
            <a:pPr marL="0" indent="0">
              <a:buNone/>
            </a:pPr>
            <a:r>
              <a:rPr lang="en-GB" sz="2000" dirty="0">
                <a:latin typeface="+mj-lt"/>
              </a:rPr>
              <a:t>“The difference between &lt;4&gt; and &lt;7&gt; is &lt;3&gt;.”</a:t>
            </a:r>
          </a:p>
          <a:p>
            <a:pPr marL="0" indent="0">
              <a:buNone/>
            </a:pPr>
            <a:endParaRPr lang="en-GB" sz="1800" dirty="0">
              <a:solidFill>
                <a:srgbClr val="FF0000"/>
              </a:solidFill>
            </a:endParaRP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rmAutofit/>
          </a:bodyPr>
          <a:lstStyle/>
          <a:p>
            <a:pPr marL="0" indent="0">
              <a:lnSpc>
                <a:spcPct val="100000"/>
              </a:lnSpc>
              <a:buNone/>
            </a:pPr>
            <a:r>
              <a:rPr lang="en-GB" dirty="0">
                <a:latin typeface="+mj-lt"/>
              </a:rPr>
              <a:t>Watch the episode of </a:t>
            </a:r>
            <a:r>
              <a:rPr lang="en-GB" dirty="0" err="1">
                <a:latin typeface="+mj-lt"/>
              </a:rPr>
              <a:t>Numberblocks</a:t>
            </a:r>
            <a:r>
              <a:rPr lang="en-GB" dirty="0">
                <a:latin typeface="+mj-lt"/>
              </a:rPr>
              <a:t>. Use the following picture to stimulate discussion. How are you different from other people? We can compare ourselves in all sorts of ways, but the </a:t>
            </a:r>
            <a:r>
              <a:rPr lang="en-GB" dirty="0" err="1">
                <a:latin typeface="+mj-lt"/>
              </a:rPr>
              <a:t>Numberblocks</a:t>
            </a:r>
            <a:r>
              <a:rPr lang="en-GB" dirty="0">
                <a:latin typeface="+mj-lt"/>
              </a:rPr>
              <a:t> have a special way of comparing because they are made of blocks that we can count! How was </a:t>
            </a:r>
            <a:r>
              <a:rPr lang="en-GB" dirty="0">
                <a:solidFill>
                  <a:srgbClr val="FF0000"/>
                </a:solidFill>
                <a:latin typeface="+mj-lt"/>
              </a:rPr>
              <a:t>One</a:t>
            </a:r>
            <a:r>
              <a:rPr lang="en-GB" dirty="0">
                <a:latin typeface="+mj-lt"/>
              </a:rPr>
              <a:t> different from </a:t>
            </a:r>
            <a:r>
              <a:rPr lang="en-GB" dirty="0">
                <a:solidFill>
                  <a:srgbClr val="FF0000"/>
                </a:solidFill>
                <a:latin typeface="+mj-lt"/>
              </a:rPr>
              <a:t>Seven</a:t>
            </a:r>
            <a:r>
              <a:rPr lang="en-GB" dirty="0">
                <a:latin typeface="+mj-lt"/>
              </a:rPr>
              <a:t>?</a:t>
            </a:r>
          </a:p>
          <a:p>
            <a:pPr marL="0" indent="0">
              <a:lnSpc>
                <a:spcPct val="100000"/>
              </a:lnSpc>
              <a:buNone/>
            </a:pPr>
            <a:r>
              <a:rPr lang="en-GB" dirty="0">
                <a:latin typeface="+mj-lt"/>
              </a:rPr>
              <a:t>The following slides are designed to stimulate children and adults to talk about the episode and draw out some key aspects of the mathematics.</a:t>
            </a: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6FB0DB-27C5-43AD-8321-4FB06964E78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5" name="Rectangle 4">
            <a:extLst>
              <a:ext uri="{FF2B5EF4-FFF2-40B4-BE49-F238E27FC236}">
                <a16:creationId xmlns:a16="http://schemas.microsoft.com/office/drawing/2014/main" id="{D495BDB0-9D1D-45E3-A359-B761C4A79A5E}"/>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a:t>
            </a:r>
            <a:r>
              <a:rPr lang="en-GB" sz="1200" i="1">
                <a:solidFill>
                  <a:srgbClr val="969798"/>
                </a:solidFill>
                <a:latin typeface="Myriad Pro"/>
                <a:ea typeface="Calibri" panose="020F0502020204030204" pitchFamily="34" charset="0"/>
                <a:cs typeface="Times New Roman" panose="02020603050405020304" pitchFamily="18" charset="0"/>
              </a:rPr>
              <a:t>© 2017 </a:t>
            </a:r>
            <a:r>
              <a:rPr lang="en-GB" sz="1200" i="1" dirty="0">
                <a:solidFill>
                  <a:srgbClr val="969798"/>
                </a:solidFill>
                <a:latin typeface="Myriad Pro"/>
                <a:ea typeface="Calibri" panose="020F0502020204030204" pitchFamily="34" charset="0"/>
                <a:cs typeface="Times New Roman" panose="02020603050405020304" pitchFamily="18" charset="0"/>
              </a:rPr>
              <a:t>Alphablocks Ltd. All Rights Reserved.</a:t>
            </a:r>
            <a:endParaRPr lang="en-GB" sz="1200" i="1" dirty="0">
              <a:solidFill>
                <a:srgbClr val="969798"/>
              </a:solidFill>
            </a:endParaRPr>
          </a:p>
        </p:txBody>
      </p:sp>
      <p:sp>
        <p:nvSpPr>
          <p:cNvPr id="7" name="Oval 6">
            <a:extLst>
              <a:ext uri="{FF2B5EF4-FFF2-40B4-BE49-F238E27FC236}">
                <a16:creationId xmlns:a16="http://schemas.microsoft.com/office/drawing/2014/main" id="{F0CE39BB-4AF2-4C19-9D4D-503E125532DD}"/>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017352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Enabling Environments in Reception</a:t>
            </a:r>
          </a:p>
        </p:txBody>
      </p:sp>
    </p:spTree>
    <p:extLst>
      <p:ext uri="{BB962C8B-B14F-4D97-AF65-F5344CB8AC3E}">
        <p14:creationId xmlns:p14="http://schemas.microsoft.com/office/powerpoint/2010/main" val="3207764114"/>
      </p:ext>
    </p:extLst>
  </p:cSld>
  <p:clrMapOvr>
    <a:masterClrMapping/>
  </p:clrMapOvr>
</p:sld>
</file>

<file path=ppt/theme/theme1.xml><?xml version="1.0" encoding="utf-8"?>
<a:theme xmlns:a="http://schemas.openxmlformats.org/drawingml/2006/main" name="3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7" ma:contentTypeDescription="Create a new document." ma:contentTypeScope="" ma:versionID="df52ed4b2f97e3b252f586a381cead53">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d573479421975dce318fbd9b57d95ab1"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EFE39A-F5C1-4F72-81EF-4887542CE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9E6FC4-CD24-4213-B870-9ED43E135DA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CC68516-5F9D-4AB6-BDC7-7425A14070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1959</Words>
  <Application>Microsoft Office PowerPoint</Application>
  <PresentationFormat>Widescreen</PresentationFormat>
  <Paragraphs>151</Paragraphs>
  <Slides>25</Slides>
  <Notes>21</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Century Gothic</vt:lpstr>
      <vt:lpstr>Myriad Pro</vt:lpstr>
      <vt:lpstr>Wingdings</vt:lpstr>
      <vt:lpstr>3_Custom Design</vt:lpstr>
      <vt:lpstr>PowerPoint Presentation</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Enabling Environments</vt:lpstr>
      <vt:lpstr>PowerPoint Presentation</vt:lpstr>
      <vt:lpstr>PowerPoint Presentation</vt:lpstr>
      <vt:lpstr>PowerPoint Presentation</vt:lpstr>
      <vt:lpstr>PowerPoint Presentation</vt:lpstr>
      <vt:lpstr>PowerPoint Presentation</vt:lpstr>
      <vt:lpstr>PowerPoint Presentation</vt:lpstr>
      <vt:lpstr>Further activities for Y1</vt:lpstr>
      <vt:lpstr>PowerPoint Presentation</vt:lpstr>
      <vt:lpstr>PowerPoint Presentation</vt:lpstr>
      <vt:lpstr>PowerPoint Presentation</vt:lpstr>
      <vt:lpstr>PowerPoint Presentation</vt:lpstr>
      <vt:lpstr>PowerPoint Presentation</vt:lpstr>
      <vt:lpstr>PowerPoint Presentation</vt:lpstr>
      <vt:lpstr>Further activities for Y2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374</cp:revision>
  <dcterms:created xsi:type="dcterms:W3CDTF">2018-02-20T10:26:52Z</dcterms:created>
  <dcterms:modified xsi:type="dcterms:W3CDTF">2021-04-11T15:21:53Z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