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40"/>
  </p:notesMasterIdLst>
  <p:sldIdLst>
    <p:sldId id="312" r:id="rId7"/>
    <p:sldId id="257" r:id="rId8"/>
    <p:sldId id="258" r:id="rId9"/>
    <p:sldId id="267" r:id="rId10"/>
    <p:sldId id="268" r:id="rId11"/>
    <p:sldId id="266" r:id="rId12"/>
    <p:sldId id="270" r:id="rId13"/>
    <p:sldId id="335" r:id="rId14"/>
    <p:sldId id="371" r:id="rId15"/>
    <p:sldId id="362" r:id="rId16"/>
    <p:sldId id="352" r:id="rId17"/>
    <p:sldId id="353" r:id="rId18"/>
    <p:sldId id="354" r:id="rId19"/>
    <p:sldId id="355" r:id="rId20"/>
    <p:sldId id="356" r:id="rId21"/>
    <p:sldId id="357" r:id="rId22"/>
    <p:sldId id="358" r:id="rId23"/>
    <p:sldId id="359" r:id="rId24"/>
    <p:sldId id="360" r:id="rId25"/>
    <p:sldId id="361" r:id="rId26"/>
    <p:sldId id="351" r:id="rId27"/>
    <p:sldId id="269" r:id="rId28"/>
    <p:sldId id="272" r:id="rId29"/>
    <p:sldId id="273" r:id="rId30"/>
    <p:sldId id="372" r:id="rId31"/>
    <p:sldId id="336" r:id="rId32"/>
    <p:sldId id="364" r:id="rId33"/>
    <p:sldId id="365" r:id="rId34"/>
    <p:sldId id="340" r:id="rId35"/>
    <p:sldId id="366" r:id="rId36"/>
    <p:sldId id="369" r:id="rId37"/>
    <p:sldId id="368" r:id="rId38"/>
    <p:sldId id="3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fTP6R4GZIlCRdke294upw==" hashData="I9hoHCP0yu60VZUYt1j/gxwfw+8="/>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E6E6E6"/>
    <a:srgbClr val="F69200"/>
    <a:srgbClr val="3C12D4"/>
    <a:srgbClr val="9933FF"/>
    <a:srgbClr val="F29126"/>
    <a:srgbClr val="ECA132"/>
    <a:srgbClr val="D67F00"/>
    <a:srgbClr val="47C614"/>
    <a:srgbClr val="E0D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74753" autoAdjust="0"/>
  </p:normalViewPr>
  <p:slideViewPr>
    <p:cSldViewPr snapToGrid="0">
      <p:cViewPr varScale="1">
        <p:scale>
          <a:sx n="67" d="100"/>
          <a:sy n="67" d="100"/>
        </p:scale>
        <p:origin x="106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60704DFE-7C54-4359-8879-E53ECE2ADDCE}"/>
    <pc:docChg chg="addSld delSld modSld">
      <pc:chgData name="Andrew Young" userId="3d7dab09-352b-4858-b937-4a4f8b94e613" providerId="ADAL" clId="{60704DFE-7C54-4359-8879-E53ECE2ADDCE}" dt="2019-01-29T10:54:20.278" v="4" actId="2696"/>
      <pc:docMkLst>
        <pc:docMk/>
      </pc:docMkLst>
      <pc:sldChg chg="modSp">
        <pc:chgData name="Andrew Young" userId="3d7dab09-352b-4858-b937-4a4f8b94e613" providerId="ADAL" clId="{60704DFE-7C54-4359-8879-E53ECE2ADDCE}" dt="2019-01-29T10:52:13.337" v="1" actId="20577"/>
        <pc:sldMkLst>
          <pc:docMk/>
          <pc:sldMk cId="3525258294" sldId="272"/>
        </pc:sldMkLst>
        <pc:spChg chg="mod">
          <ac:chgData name="Andrew Young" userId="3d7dab09-352b-4858-b937-4a4f8b94e613" providerId="ADAL" clId="{60704DFE-7C54-4359-8879-E53ECE2ADDCE}" dt="2019-01-29T10:52:13.337" v="1" actId="20577"/>
          <ac:spMkLst>
            <pc:docMk/>
            <pc:sldMk cId="3525258294" sldId="272"/>
            <ac:spMk id="4" creationId="{4CBDBFE0-B079-403B-A6E3-9AB0F94B0B31}"/>
          </ac:spMkLst>
        </pc:spChg>
      </pc:sldChg>
      <pc:sldChg chg="del modTransition">
        <pc:chgData name="Andrew Young" userId="3d7dab09-352b-4858-b937-4a4f8b94e613" providerId="ADAL" clId="{60704DFE-7C54-4359-8879-E53ECE2ADDCE}" dt="2019-01-29T10:54:20.278" v="4" actId="2696"/>
        <pc:sldMkLst>
          <pc:docMk/>
          <pc:sldMk cId="2606972538" sldId="363"/>
        </pc:sldMkLst>
      </pc:sldChg>
      <pc:sldChg chg="add">
        <pc:chgData name="Andrew Young" userId="3d7dab09-352b-4858-b937-4a4f8b94e613" providerId="ADAL" clId="{60704DFE-7C54-4359-8879-E53ECE2ADDCE}" dt="2019-01-29T10:52:32.125" v="2"/>
        <pc:sldMkLst>
          <pc:docMk/>
          <pc:sldMk cId="174571264"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29/01/2019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63369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21505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25306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41772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95362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48301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62662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watching the episode discuss how </a:t>
            </a:r>
            <a:r>
              <a:rPr lang="en-GB" baseline="0" dirty="0"/>
              <a:t>being tickled makes you feel. Some parts of us are more ticklish than others. (It may be appropriate to address </a:t>
            </a:r>
            <a:r>
              <a:rPr lang="en-GB" i="1" baseline="0" dirty="0"/>
              <a:t>consent</a:t>
            </a:r>
            <a:r>
              <a:rPr lang="en-GB" baseline="0" dirty="0"/>
              <a:t> when tickling someone else.) What objects can make you feel ticklish (feathers, cuddly toys,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Who wasn’t ticklish in the programme (</a:t>
            </a:r>
            <a:r>
              <a:rPr lang="en-GB" baseline="0" dirty="0">
                <a:solidFill>
                  <a:srgbClr val="FF0000"/>
                </a:solidFill>
              </a:rPr>
              <a:t>Seven</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Discuss the episode: what did you notice?</a:t>
            </a:r>
          </a:p>
          <a:p>
            <a:endParaRPr lang="en-GB" baseline="0" dirty="0"/>
          </a:p>
          <a:p>
            <a:r>
              <a:rPr lang="en-GB" baseline="0" dirty="0"/>
              <a:t>Why did the other Numberblocks want to combine to make Seven? (Because Seven wasn’t ticklish.)</a:t>
            </a:r>
          </a:p>
          <a:p>
            <a:endParaRPr lang="en-GB" baseline="0" dirty="0"/>
          </a:p>
          <a:p>
            <a:r>
              <a:rPr lang="en-GB" baseline="0" dirty="0"/>
              <a:t>Using a set of Numberblocks made from linking cubes, invite the children to explore how to make Seven from One, Two, Three, Four, Five and Six.</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149659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Slides 26 to 28 are animated to show the combining of two Numberblocks to total 7. One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jumps on top of another to combine to make Seven. This structure is then represented in a part-part-whole model, a bar model and then an equation. Discuss with children and help them to make connections between the 3 representations. Ask children to discuss or write the bar model and then the equation before these are shown. Ask them what each number represents in each and help them to link to the original context of 2 Numberblocks combining.</a:t>
            </a:r>
          </a:p>
          <a:p>
            <a:r>
              <a:rPr lang="en-GB" sz="1200" kern="1200" dirty="0">
                <a:solidFill>
                  <a:schemeClr val="tx1"/>
                </a:solidFill>
                <a:effectLst/>
                <a:latin typeface="+mn-lt"/>
                <a:ea typeface="+mn-ea"/>
                <a:cs typeface="+mn-cs"/>
              </a:rPr>
              <a:t>Use the stem sentence:</a:t>
            </a:r>
          </a:p>
          <a:p>
            <a:pPr>
              <a:lnSpc>
                <a:spcPct val="100000"/>
              </a:lnSpc>
              <a:spcBef>
                <a:spcPts val="0"/>
              </a:spcBef>
            </a:pPr>
            <a:r>
              <a:rPr lang="en-GB" sz="1200" b="0" dirty="0">
                <a:latin typeface="Myriad Pro"/>
              </a:rPr>
              <a:t>“7 </a:t>
            </a:r>
            <a:r>
              <a:rPr lang="en-GB" sz="1200" b="0" dirty="0"/>
              <a:t>is the whole: 1 is a part, and 6 is a part and 7 is the whole” (w</a:t>
            </a:r>
            <a:r>
              <a:rPr lang="en-GB" sz="1200" dirty="0"/>
              <a:t>ith actions – holding the 1 in one hand and the 6 in the other, bringing together and separating to show the whole and the parts).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397549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352614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28</a:t>
            </a:fld>
            <a:endParaRPr lang="en-GB"/>
          </a:p>
        </p:txBody>
      </p:sp>
    </p:spTree>
    <p:extLst>
      <p:ext uri="{BB962C8B-B14F-4D97-AF65-F5344CB8AC3E}">
        <p14:creationId xmlns:p14="http://schemas.microsoft.com/office/powerpoint/2010/main" val="227003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a:t>
            </a:r>
            <a:r>
              <a:rPr lang="en-GB" baseline="0" dirty="0"/>
              <a:t> to work independently on this task, completing the missing information for bonds for 7.</a:t>
            </a:r>
          </a:p>
          <a:p>
            <a:r>
              <a:rPr lang="en-GB" baseline="0" dirty="0"/>
              <a:t>Complete together to check answers.</a:t>
            </a:r>
          </a:p>
          <a:p>
            <a:r>
              <a:rPr lang="en-GB" baseline="0" dirty="0"/>
              <a:t>What could be the next in the sequence?</a:t>
            </a:r>
          </a:p>
        </p:txBody>
      </p:sp>
      <p:sp>
        <p:nvSpPr>
          <p:cNvPr id="4" name="Slide Number Placeholder 3"/>
          <p:cNvSpPr>
            <a:spLocks noGrp="1"/>
          </p:cNvSpPr>
          <p:nvPr>
            <p:ph type="sldNum" sz="quarter" idx="10"/>
          </p:nvPr>
        </p:nvSpPr>
        <p:spPr/>
        <p:txBody>
          <a:bodyPr/>
          <a:lstStyle/>
          <a:p>
            <a:fld id="{4BE909DB-13D6-45F7-9022-56565D11BD24}" type="slidenum">
              <a:rPr lang="en-GB" smtClean="0"/>
              <a:t>29</a:t>
            </a:fld>
            <a:endParaRPr lang="en-GB"/>
          </a:p>
        </p:txBody>
      </p:sp>
    </p:spTree>
    <p:extLst>
      <p:ext uri="{BB962C8B-B14F-4D97-AF65-F5344CB8AC3E}">
        <p14:creationId xmlns:p14="http://schemas.microsoft.com/office/powerpoint/2010/main" val="70410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next</a:t>
            </a:r>
            <a:r>
              <a:rPr lang="en-GB" baseline="0" dirty="0"/>
              <a:t> four slides (30 to 33) enable the children to apply their learning of number bonds for 7 in a new context.</a:t>
            </a:r>
          </a:p>
          <a:p>
            <a:endParaRPr lang="en-GB" baseline="0" dirty="0"/>
          </a:p>
          <a:p>
            <a:r>
              <a:rPr lang="en-GB" baseline="0" dirty="0"/>
              <a:t>The number of fluffies in one basket is known. The children must use their number bonds to work out how many fluffies are in the other basket.</a:t>
            </a:r>
          </a:p>
          <a:p>
            <a:endParaRPr lang="en-GB" baseline="0" dirty="0"/>
          </a:p>
          <a:p>
            <a:r>
              <a:rPr lang="en-GB" baseline="0" dirty="0"/>
              <a:t>Click 1 reveals the quantity of fluffies and </a:t>
            </a:r>
            <a:r>
              <a:rPr lang="en-GB" baseline="0"/>
              <a:t>the numeral</a:t>
            </a:r>
            <a:r>
              <a:rPr lang="en-GB" baseline="0" dirty="0"/>
              <a:t>.</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30</a:t>
            </a:fld>
            <a:endParaRPr lang="en-GB"/>
          </a:p>
        </p:txBody>
      </p:sp>
    </p:spTree>
    <p:extLst>
      <p:ext uri="{BB962C8B-B14F-4D97-AF65-F5344CB8AC3E}">
        <p14:creationId xmlns:p14="http://schemas.microsoft.com/office/powerpoint/2010/main" val="87920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31</a:t>
            </a:fld>
            <a:endParaRPr lang="en-GB"/>
          </a:p>
        </p:txBody>
      </p:sp>
    </p:spTree>
    <p:extLst>
      <p:ext uri="{BB962C8B-B14F-4D97-AF65-F5344CB8AC3E}">
        <p14:creationId xmlns:p14="http://schemas.microsoft.com/office/powerpoint/2010/main" val="3157432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32</a:t>
            </a:fld>
            <a:endParaRPr lang="en-GB"/>
          </a:p>
        </p:txBody>
      </p:sp>
    </p:spTree>
    <p:extLst>
      <p:ext uri="{BB962C8B-B14F-4D97-AF65-F5344CB8AC3E}">
        <p14:creationId xmlns:p14="http://schemas.microsoft.com/office/powerpoint/2010/main" val="182084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33</a:t>
            </a:fld>
            <a:endParaRPr lang="en-GB"/>
          </a:p>
        </p:txBody>
      </p:sp>
    </p:spTree>
    <p:extLst>
      <p:ext uri="{BB962C8B-B14F-4D97-AF65-F5344CB8AC3E}">
        <p14:creationId xmlns:p14="http://schemas.microsoft.com/office/powerpoint/2010/main" val="111857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watching the episode, discuss how</a:t>
            </a:r>
            <a:r>
              <a:rPr lang="en-GB" baseline="0" dirty="0"/>
              <a:t> being tickled makes you feel. Some parts of us are more ticklish than others. (It may be appropriate to address </a:t>
            </a:r>
            <a:r>
              <a:rPr lang="en-GB" i="1" baseline="0" dirty="0"/>
              <a:t>consent</a:t>
            </a:r>
            <a:r>
              <a:rPr lang="en-GB" baseline="0" dirty="0"/>
              <a:t> when tickling someone else.) What objects can make you feel ticklish (feathers, cuddly toys,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Who wasn’t ticklish in the programme (</a:t>
            </a:r>
            <a:r>
              <a:rPr lang="en-GB" baseline="0" dirty="0">
                <a:solidFill>
                  <a:srgbClr val="FF0000"/>
                </a:solidFill>
              </a:rPr>
              <a:t>Seven</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what the children noticed about the number of fluffies that each Numberblock had attached to them. For example, one fluffy for each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“Two has 2 fluffies because he is made from 2 blocks.”</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66466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endParaRPr lang="en-GB" dirty="0"/>
          </a:p>
          <a:p>
            <a:r>
              <a:rPr lang="en-GB" dirty="0"/>
              <a:t>Ask:</a:t>
            </a:r>
            <a:r>
              <a:rPr lang="en-GB" baseline="0" dirty="0"/>
              <a:t> “What do you notice in the picture?” (6 fluffies, One, Two, and Three.)</a:t>
            </a:r>
            <a:endParaRPr lang="en-GB" dirty="0"/>
          </a:p>
          <a:p>
            <a:endParaRPr lang="en-GB" dirty="0"/>
          </a:p>
          <a:p>
            <a:r>
              <a:rPr lang="en-GB" dirty="0"/>
              <a:t>In turn, ask how many </a:t>
            </a:r>
            <a:r>
              <a:rPr lang="en-GB" dirty="0" err="1"/>
              <a:t>fluffies</a:t>
            </a:r>
            <a:r>
              <a:rPr lang="en-GB" dirty="0"/>
              <a:t> each one can have. Click on the respective numerals to attach the correct number of </a:t>
            </a:r>
            <a:r>
              <a:rPr lang="en-GB" dirty="0" err="1"/>
              <a:t>fluffies</a:t>
            </a:r>
            <a:r>
              <a:rPr lang="en-GB" dirty="0"/>
              <a:t>.</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63135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a:t>
            </a:r>
          </a:p>
          <a:p>
            <a:r>
              <a:rPr lang="en-GB" dirty="0"/>
              <a:t>In</a:t>
            </a:r>
            <a:r>
              <a:rPr lang="en-GB" baseline="0" dirty="0"/>
              <a:t> advance fill some bags with small craft pom-poms so that there are bags of pom-poms for each number from 1 to 7.</a:t>
            </a:r>
          </a:p>
          <a:p>
            <a:r>
              <a:rPr lang="en-GB" baseline="0" dirty="0"/>
              <a:t>Lay out pictures of each Numberblock.</a:t>
            </a:r>
          </a:p>
          <a:p>
            <a:r>
              <a:rPr lang="en-GB" baseline="0" dirty="0"/>
              <a:t>Hand out bags to pairs of children and ask them to work out which </a:t>
            </a:r>
            <a:r>
              <a:rPr lang="en-GB" baseline="0" dirty="0" err="1"/>
              <a:t>Numberblock’s</a:t>
            </a:r>
            <a:r>
              <a:rPr lang="en-GB" baseline="0" dirty="0"/>
              <a:t> pom-poms they have got. Demonstrate their answer by matching a pom-pom to each block that the Numberblock is made from.</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063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set of slides</a:t>
            </a:r>
            <a:r>
              <a:rPr lang="en-GB" baseline="0" dirty="0"/>
              <a:t> are for practising counting strategies. </a:t>
            </a:r>
          </a:p>
          <a:p>
            <a:endParaRPr lang="en-GB" baseline="0" dirty="0"/>
          </a:p>
          <a:p>
            <a:r>
              <a:rPr lang="en-GB" baseline="0" dirty="0"/>
              <a:t>The slides are animated:</a:t>
            </a:r>
          </a:p>
          <a:p>
            <a:endParaRPr lang="en-GB" baseline="0" dirty="0"/>
          </a:p>
          <a:p>
            <a:r>
              <a:rPr lang="en-GB" baseline="0" dirty="0"/>
              <a:t>Click on each fluffy: the fluffy will move up and down to aid counting.</a:t>
            </a:r>
          </a:p>
          <a:p>
            <a:r>
              <a:rPr lang="en-GB" baseline="0" dirty="0"/>
              <a:t>Click on the background: a Numberblock for that number of fluffies will appear.</a:t>
            </a:r>
          </a:p>
          <a:p>
            <a:endParaRPr lang="en-GB" baseline="0" dirty="0"/>
          </a:p>
          <a:p>
            <a:r>
              <a:rPr lang="en-GB" baseline="0" dirty="0"/>
              <a:t>Counting strategies to draw attention to:</a:t>
            </a:r>
          </a:p>
          <a:p>
            <a:pPr marL="171450" indent="-171450">
              <a:buFont typeface="Arial" panose="020B0604020202020204" pitchFamily="34" charset="0"/>
              <a:buChar char="•"/>
            </a:pPr>
            <a:r>
              <a:rPr lang="en-GB" baseline="0" dirty="0"/>
              <a:t>point, move and say</a:t>
            </a:r>
          </a:p>
          <a:p>
            <a:pPr marL="171450" indent="-171450">
              <a:buFont typeface="Arial" panose="020B0604020202020204" pitchFamily="34" charset="0"/>
              <a:buChar char="•"/>
            </a:pPr>
            <a:r>
              <a:rPr lang="en-GB" baseline="0" dirty="0"/>
              <a:t>point, move into a row and say</a:t>
            </a:r>
          </a:p>
          <a:p>
            <a:pPr marL="171450" indent="-171450">
              <a:buFont typeface="Arial" panose="020B0604020202020204" pitchFamily="34" charset="0"/>
              <a:buChar char="•"/>
            </a:pPr>
            <a:r>
              <a:rPr lang="en-GB" baseline="0" dirty="0"/>
              <a:t>point and say (e.g. from a distance so objects can’t be touched)</a:t>
            </a:r>
          </a:p>
          <a:p>
            <a:pPr marL="171450" indent="-171450">
              <a:buFont typeface="Arial" panose="020B0604020202020204" pitchFamily="34" charset="0"/>
              <a:buChar char="•"/>
            </a:pPr>
            <a:r>
              <a:rPr lang="en-GB" baseline="0" dirty="0"/>
              <a:t>track with eyes and say</a:t>
            </a:r>
          </a:p>
          <a:p>
            <a:pPr marL="171450" indent="-171450">
              <a:buFont typeface="Arial" panose="020B0604020202020204" pitchFamily="34" charset="0"/>
              <a:buChar char="•"/>
            </a:pPr>
            <a:r>
              <a:rPr lang="en-GB" baseline="0" dirty="0"/>
              <a:t>subitise and count-on (a more sophisticated strategy for children fluent with the counting numbers to 10).</a:t>
            </a:r>
          </a:p>
          <a:p>
            <a:endParaRPr lang="en-GB" baseline="0" dirty="0"/>
          </a:p>
          <a:p>
            <a:r>
              <a:rPr lang="en-GB" baseline="0" dirty="0"/>
              <a:t>Ask children to select the same number of pom-poms from a box in front of them, and match their pom-poms to the ones on the screen.</a:t>
            </a:r>
          </a:p>
          <a:p>
            <a:r>
              <a:rPr lang="en-GB" baseline="0" dirty="0"/>
              <a:t>Encourage children to choose their counting strategy – how could we count these? Notice if two children use different counting strategies, and compare their answers. Ask what’s the same and what’s different about how child X and child Y counted the </a:t>
            </a:r>
            <a:r>
              <a:rPr lang="en-GB" baseline="0" dirty="0" err="1"/>
              <a:t>fluffies</a:t>
            </a:r>
            <a:r>
              <a:rPr lang="en-GB" baseline="0" dirty="0"/>
              <a:t>.</a:t>
            </a:r>
          </a:p>
          <a:p>
            <a:endParaRPr lang="en-GB" baseline="0" dirty="0"/>
          </a:p>
          <a:p>
            <a:r>
              <a:rPr lang="en-GB" baseline="0" dirty="0"/>
              <a:t>Ask: does the order of the count matter?</a:t>
            </a:r>
          </a:p>
          <a:p>
            <a:endParaRPr lang="en-GB" baseline="0" dirty="0"/>
          </a:p>
          <a:p>
            <a:r>
              <a:rPr lang="en-GB" baseline="0" dirty="0"/>
              <a:t>Model incorrect counting such as counting one fluffy twice (see if the children notice the mistake).</a:t>
            </a:r>
          </a:p>
          <a:p>
            <a:endParaRPr lang="en-GB" baseline="0" dirty="0"/>
          </a:p>
          <a:p>
            <a:r>
              <a:rPr lang="en-GB" baseline="0" dirty="0"/>
              <a:t>Encourage children to subitise small quantities. For example, say the quantity by recognising the amount rather than counting (1, 2, 3 should be possible).</a:t>
            </a:r>
          </a:p>
          <a:p>
            <a:endParaRPr lang="en-GB" baseline="0" dirty="0"/>
          </a:p>
          <a:p>
            <a:r>
              <a:rPr lang="en-GB" baseline="0" dirty="0"/>
              <a:t>For some numbers (4, 6, 7) there are two slides: in the first, the quantity is represented in a familiar regular arrangement; in the second, the fluffies are organised in a less familiar irregular arrangement to stimulate different counting strategies.</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02940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11768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1153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451732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9BD90F9D-940A-4555-A24D-179D51198505}"/>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866C6D09-444D-4F4C-B58B-AA2D924E0347}"/>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228E333-3DFC-4D8F-86FF-8FE26096F25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C759435A-9FD8-4D59-949F-C3466DC89FC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A76E533D-F053-4CAF-8C29-9CC4444CEF78}"/>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16.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36.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12</a:t>
            </a:r>
          </a:p>
          <a:p>
            <a:r>
              <a:rPr lang="en-GB" dirty="0"/>
              <a:t>Fluffies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A3FC3F-28FA-4CB4-9C5B-AD0061340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93E174D5-BE6C-4A3B-B1D2-7F6EF5B4857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5D988532-778F-4A34-8A4B-9C3B06A1E7D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7693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7" name="Chord 16"/>
          <p:cNvSpPr/>
          <p:nvPr/>
        </p:nvSpPr>
        <p:spPr>
          <a:xfrm rot="6590796">
            <a:off x="5204074" y="3850284"/>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27948"/>
          <a:stretch/>
        </p:blipFill>
        <p:spPr>
          <a:xfrm>
            <a:off x="6516613" y="2556060"/>
            <a:ext cx="4863341" cy="3795755"/>
          </a:xfrm>
          <a:prstGeom prst="rect">
            <a:avLst/>
          </a:prstGeom>
        </p:spPr>
      </p:pic>
      <p:sp>
        <p:nvSpPr>
          <p:cNvPr id="7" name="Rectangle 6">
            <a:extLst>
              <a:ext uri="{FF2B5EF4-FFF2-40B4-BE49-F238E27FC236}">
                <a16:creationId xmlns:a16="http://schemas.microsoft.com/office/drawing/2014/main" id="{1455F0FD-7547-4DFC-BA52-C912DFF7428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FFAF478D-87D6-4A36-9CC1-5B4EBA07E0B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CF502DC9-D88E-4012-9EC5-6B9C09432521}"/>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1139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4.16667E-6 4.44444E-6 L -0.00104 -0.17963 " pathEditMode="relative" rAng="0" ptsTypes="AA">
                                      <p:cBhvr>
                                        <p:cTn id="9" dur="2000" fill="hold"/>
                                        <p:tgtEl>
                                          <p:spTgt spid="11"/>
                                        </p:tgtEl>
                                        <p:attrNameLst>
                                          <p:attrName>ppt_x</p:attrName>
                                          <p:attrName>ppt_y</p:attrName>
                                        </p:attrNameLst>
                                      </p:cBhvr>
                                      <p:rCtr x="-52" y="-89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8.33333E-7 1.48148E-6 L -8.33333E-7 -0.25255 " pathEditMode="relative" rAng="0" ptsTypes="AA">
                                      <p:cBhvr>
                                        <p:cTn id="14" dur="1000" fill="hold"/>
                                        <p:tgtEl>
                                          <p:spTgt spid="17"/>
                                        </p:tgtEl>
                                        <p:attrNameLst>
                                          <p:attrName>ppt_x</p:attrName>
                                          <p:attrName>ppt_y</p:attrName>
                                        </p:attrNameLst>
                                      </p:cBhvr>
                                      <p:rCtr x="0" y="-12639"/>
                                    </p:animMotion>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937EF9-1169-4861-AB9A-A521BFA8B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Chord 4"/>
          <p:cNvSpPr/>
          <p:nvPr/>
        </p:nvSpPr>
        <p:spPr>
          <a:xfrm rot="6590796">
            <a:off x="1898380" y="3629572"/>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hord 5"/>
          <p:cNvSpPr/>
          <p:nvPr/>
        </p:nvSpPr>
        <p:spPr>
          <a:xfrm rot="6590796">
            <a:off x="5447478" y="3629570"/>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5578"/>
          <a:stretch/>
        </p:blipFill>
        <p:spPr>
          <a:xfrm>
            <a:off x="5056448" y="788894"/>
            <a:ext cx="6382517" cy="5571394"/>
          </a:xfrm>
          <a:prstGeom prst="rect">
            <a:avLst/>
          </a:prstGeom>
        </p:spPr>
      </p:pic>
      <p:sp>
        <p:nvSpPr>
          <p:cNvPr id="7" name="Rectangle 6">
            <a:extLst>
              <a:ext uri="{FF2B5EF4-FFF2-40B4-BE49-F238E27FC236}">
                <a16:creationId xmlns:a16="http://schemas.microsoft.com/office/drawing/2014/main" id="{6B53AF7E-D41A-4EB5-8AD8-A0367EC3899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TextBox 7">
            <a:extLst>
              <a:ext uri="{FF2B5EF4-FFF2-40B4-BE49-F238E27FC236}">
                <a16:creationId xmlns:a16="http://schemas.microsoft.com/office/drawing/2014/main" id="{A1806A19-18E1-46D3-8285-FBDA7E2FC433}"/>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30424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2.29167E-6 -4.81481E-6 L -0.00429 -0.13333 " pathEditMode="relative" rAng="0" ptsTypes="AA">
                                      <p:cBhvr>
                                        <p:cTn id="9" dur="1000" fill="hold"/>
                                        <p:tgtEl>
                                          <p:spTgt spid="3"/>
                                        </p:tgtEl>
                                        <p:attrNameLst>
                                          <p:attrName>ppt_x</p:attrName>
                                          <p:attrName>ppt_y</p:attrName>
                                        </p:attrNameLst>
                                      </p:cBhvr>
                                      <p:rCtr x="-221" y="-6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91667E-6 -2.59259E-6 L -0.00196 -0.25092 " pathEditMode="relative" rAng="0" ptsTypes="AA">
                                      <p:cBhvr>
                                        <p:cTn id="14" dur="1000" fill="hold"/>
                                        <p:tgtEl>
                                          <p:spTgt spid="5"/>
                                        </p:tgtEl>
                                        <p:attrNameLst>
                                          <p:attrName>ppt_x</p:attrName>
                                          <p:attrName>ppt_y</p:attrName>
                                        </p:attrNameLst>
                                      </p:cBhvr>
                                      <p:rCtr x="-104" y="-12546"/>
                                    </p:animMotion>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2.70833E-6 -2.59259E-6 L -0.00195 -0.25092 " pathEditMode="relative" rAng="0" ptsTypes="AA">
                                      <p:cBhvr>
                                        <p:cTn id="19" dur="1000" fill="hold"/>
                                        <p:tgtEl>
                                          <p:spTgt spid="6"/>
                                        </p:tgtEl>
                                        <p:attrNameLst>
                                          <p:attrName>ppt_x</p:attrName>
                                          <p:attrName>ppt_y</p:attrName>
                                        </p:attrNameLst>
                                      </p:cBhvr>
                                      <p:rCtr x="-104" y="-12546"/>
                                    </p:animMotion>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202238-D8C4-482F-848A-D955B001A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7072"/>
          <a:stretch/>
        </p:blipFill>
        <p:spPr>
          <a:xfrm>
            <a:off x="4703674" y="862192"/>
            <a:ext cx="6708341" cy="5994911"/>
          </a:xfrm>
          <a:prstGeom prst="rect">
            <a:avLst/>
          </a:prstGeom>
        </p:spPr>
      </p:pic>
      <p:sp>
        <p:nvSpPr>
          <p:cNvPr id="7" name="Chord 6"/>
          <p:cNvSpPr/>
          <p:nvPr/>
        </p:nvSpPr>
        <p:spPr>
          <a:xfrm rot="6590796">
            <a:off x="658652" y="3666724"/>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6590796">
            <a:off x="5951556" y="3137201"/>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ord 8"/>
          <p:cNvSpPr/>
          <p:nvPr/>
        </p:nvSpPr>
        <p:spPr>
          <a:xfrm rot="6590796">
            <a:off x="3372390" y="4378943"/>
            <a:ext cx="2102737" cy="301424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1E1380C-C9A7-4B46-B37A-CA550C82AD0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TextBox 10">
            <a:extLst>
              <a:ext uri="{FF2B5EF4-FFF2-40B4-BE49-F238E27FC236}">
                <a16:creationId xmlns:a16="http://schemas.microsoft.com/office/drawing/2014/main" id="{D81DBFF5-BF64-47C1-80C5-F6732AEC9A70}"/>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8724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2.5E-6 -1.48148E-6 L 0.0026 -0.16921 " pathEditMode="relative" rAng="0" ptsTypes="AA">
                                      <p:cBhvr>
                                        <p:cTn id="9" dur="1000" fill="hold"/>
                                        <p:tgtEl>
                                          <p:spTgt spid="3"/>
                                        </p:tgtEl>
                                        <p:attrNameLst>
                                          <p:attrName>ppt_x</p:attrName>
                                          <p:attrName>ppt_y</p:attrName>
                                        </p:attrNameLst>
                                      </p:cBhvr>
                                      <p:rCtr x="130" y="-84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4.375E-6 1.85185E-6 L -0.00195 -0.25093 " pathEditMode="relative" rAng="0" ptsTypes="AA">
                                      <p:cBhvr>
                                        <p:cTn id="14" dur="1000" fill="hold"/>
                                        <p:tgtEl>
                                          <p:spTgt spid="7"/>
                                        </p:tgtEl>
                                        <p:attrNameLst>
                                          <p:attrName>ppt_x</p:attrName>
                                          <p:attrName>ppt_y</p:attrName>
                                        </p:attrNameLst>
                                      </p:cBhvr>
                                      <p:rCtr x="-104" y="-12546"/>
                                    </p:animMotion>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1.04167E-6 -3.33333E-6 L -0.00195 -0.25092 " pathEditMode="relative" rAng="0" ptsTypes="AA">
                                      <p:cBhvr>
                                        <p:cTn id="19" dur="1000" fill="hold"/>
                                        <p:tgtEl>
                                          <p:spTgt spid="8"/>
                                        </p:tgtEl>
                                        <p:attrNameLst>
                                          <p:attrName>ppt_x</p:attrName>
                                          <p:attrName>ppt_y</p:attrName>
                                        </p:attrNameLst>
                                      </p:cBhvr>
                                      <p:rCtr x="-104" y="-12546"/>
                                    </p:animMotion>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7 -1.85185E-6 L -0.00195 -0.25092 " pathEditMode="relative" rAng="0" ptsTypes="AA">
                                      <p:cBhvr>
                                        <p:cTn id="24" dur="1000" fill="hold"/>
                                        <p:tgtEl>
                                          <p:spTgt spid="9"/>
                                        </p:tgtEl>
                                        <p:attrNameLst>
                                          <p:attrName>ppt_x</p:attrName>
                                          <p:attrName>ppt_y</p:attrName>
                                        </p:attrNameLst>
                                      </p:cBhvr>
                                      <p:rCtr x="-104" y="-12546"/>
                                    </p:animMotion>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B85DD87-6F44-4FB8-ABE4-82BD0E8C1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9" name="Chord 8"/>
          <p:cNvSpPr/>
          <p:nvPr/>
        </p:nvSpPr>
        <p:spPr>
          <a:xfrm rot="6590796">
            <a:off x="8373347" y="54412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0022043" y="54412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p:cNvSpPr/>
          <p:nvPr/>
        </p:nvSpPr>
        <p:spPr>
          <a:xfrm rot="6590796">
            <a:off x="8129942" y="42694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9972383" y="426433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603" b="6042"/>
          <a:stretch/>
        </p:blipFill>
        <p:spPr>
          <a:xfrm>
            <a:off x="149290" y="2161371"/>
            <a:ext cx="6106153" cy="4395790"/>
          </a:xfrm>
          <a:prstGeom prst="rect">
            <a:avLst/>
          </a:prstGeom>
        </p:spPr>
      </p:pic>
      <p:sp>
        <p:nvSpPr>
          <p:cNvPr id="13" name="Rectangle 12">
            <a:extLst>
              <a:ext uri="{FF2B5EF4-FFF2-40B4-BE49-F238E27FC236}">
                <a16:creationId xmlns:a16="http://schemas.microsoft.com/office/drawing/2014/main" id="{B157EA77-CDB9-4C36-97A2-F2C0D30C9DD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TextBox 13">
            <a:extLst>
              <a:ext uri="{FF2B5EF4-FFF2-40B4-BE49-F238E27FC236}">
                <a16:creationId xmlns:a16="http://schemas.microsoft.com/office/drawing/2014/main" id="{EC4D5CC5-E314-44DF-8C82-515D7C45F3BD}"/>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37447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2.08333E-7 3.33333E-6 L 0.0026 -0.24607 " pathEditMode="relative" rAng="0" ptsTypes="AA">
                                      <p:cBhvr>
                                        <p:cTn id="9" dur="1000" fill="hold"/>
                                        <p:tgtEl>
                                          <p:spTgt spid="8"/>
                                        </p:tgtEl>
                                        <p:attrNameLst>
                                          <p:attrName>ppt_x</p:attrName>
                                          <p:attrName>ppt_y</p:attrName>
                                        </p:attrNameLst>
                                      </p:cBhvr>
                                      <p:rCtr x="130" y="-123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7.40741E-7 L -0.00196 -0.25093 " pathEditMode="relative" rAng="0" ptsTypes="AA">
                                      <p:cBhvr>
                                        <p:cTn id="14" dur="1000" fill="hold"/>
                                        <p:tgtEl>
                                          <p:spTgt spid="9"/>
                                        </p:tgtEl>
                                        <p:attrNameLst>
                                          <p:attrName>ppt_x</p:attrName>
                                          <p:attrName>ppt_y</p:attrName>
                                        </p:attrNameLst>
                                      </p:cBhvr>
                                      <p:rCtr x="-104" y="-12546"/>
                                    </p:animMotion>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4.16667E-6 -7.40741E-7 L -0.00195 -0.25093 " pathEditMode="relative" rAng="0" ptsTypes="AA">
                                      <p:cBhvr>
                                        <p:cTn id="19"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6 2.59259E-6 L -0.00196 -0.25093 " pathEditMode="relative" rAng="0" ptsTypes="AA">
                                      <p:cBhvr>
                                        <p:cTn id="24"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2.29167E-6 -2.96296E-6 L -0.00196 -0.25092 " pathEditMode="relative" rAng="0" ptsTypes="AA">
                                      <p:cBhvr>
                                        <p:cTn id="29"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0F357E4-F2E6-4051-8B74-36402BE21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7389"/>
          <a:stretch/>
        </p:blipFill>
        <p:spPr>
          <a:xfrm>
            <a:off x="1223513" y="2176017"/>
            <a:ext cx="8319389" cy="4332784"/>
          </a:xfrm>
          <a:prstGeom prst="rect">
            <a:avLst/>
          </a:prstGeom>
        </p:spPr>
      </p:pic>
      <p:sp>
        <p:nvSpPr>
          <p:cNvPr id="9" name="Chord 8"/>
          <p:cNvSpPr/>
          <p:nvPr/>
        </p:nvSpPr>
        <p:spPr>
          <a:xfrm rot="6590796">
            <a:off x="777226" y="54412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0022043" y="54412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p:cNvSpPr/>
          <p:nvPr/>
        </p:nvSpPr>
        <p:spPr>
          <a:xfrm rot="6590796">
            <a:off x="8129942" y="42694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9972383" y="426433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58AFE7D-EE9D-453B-B615-883766B453B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5" name="TextBox 14">
            <a:extLst>
              <a:ext uri="{FF2B5EF4-FFF2-40B4-BE49-F238E27FC236}">
                <a16:creationId xmlns:a16="http://schemas.microsoft.com/office/drawing/2014/main" id="{2F985D88-677D-4F6A-863D-A1BC18E810FB}"/>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15441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3.54167E-6 -1.85185E-6 L 0.0026 -0.24606 " pathEditMode="relative" rAng="0" ptsTypes="AA">
                                      <p:cBhvr>
                                        <p:cTn id="9" dur="1000" fill="hold"/>
                                        <p:tgtEl>
                                          <p:spTgt spid="13"/>
                                        </p:tgtEl>
                                        <p:attrNameLst>
                                          <p:attrName>ppt_x</p:attrName>
                                          <p:attrName>ppt_y</p:attrName>
                                        </p:attrNameLst>
                                      </p:cBhvr>
                                      <p:rCtr x="130" y="-123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1.04167E-6 -7.40741E-7 L -0.00195 -0.25093 " pathEditMode="relative" rAng="0" ptsTypes="AA">
                                      <p:cBhvr>
                                        <p:cTn id="14" dur="1000" fill="hold"/>
                                        <p:tgtEl>
                                          <p:spTgt spid="9"/>
                                        </p:tgtEl>
                                        <p:attrNameLst>
                                          <p:attrName>ppt_x</p:attrName>
                                          <p:attrName>ppt_y</p:attrName>
                                        </p:attrNameLst>
                                      </p:cBhvr>
                                      <p:rCtr x="-104" y="-12546"/>
                                    </p:animMotion>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4.16667E-6 -7.40741E-7 L -0.00195 -0.25093 " pathEditMode="relative" rAng="0" ptsTypes="AA">
                                      <p:cBhvr>
                                        <p:cTn id="19"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6 2.59259E-6 L -0.00196 -0.25093 " pathEditMode="relative" rAng="0" ptsTypes="AA">
                                      <p:cBhvr>
                                        <p:cTn id="24"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2.29167E-6 -2.96296E-6 L -0.00196 -0.25092 " pathEditMode="relative" rAng="0" ptsTypes="AA">
                                      <p:cBhvr>
                                        <p:cTn id="29"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9608499-031C-4917-8E56-1B291C77E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9" name="Chord 8"/>
          <p:cNvSpPr/>
          <p:nvPr/>
        </p:nvSpPr>
        <p:spPr>
          <a:xfrm rot="6590796">
            <a:off x="8373347" y="54412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0022043" y="54412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p:cNvSpPr/>
          <p:nvPr/>
        </p:nvSpPr>
        <p:spPr>
          <a:xfrm rot="6590796">
            <a:off x="8129942" y="42694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9972383" y="426433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3467" b="5986"/>
          <a:stretch/>
        </p:blipFill>
        <p:spPr>
          <a:xfrm>
            <a:off x="756997" y="1410687"/>
            <a:ext cx="6690627" cy="5323449"/>
          </a:xfrm>
          <a:prstGeom prst="rect">
            <a:avLst/>
          </a:prstGeom>
        </p:spPr>
      </p:pic>
      <p:sp>
        <p:nvSpPr>
          <p:cNvPr id="14" name="Chord 13"/>
          <p:cNvSpPr/>
          <p:nvPr/>
        </p:nvSpPr>
        <p:spPr>
          <a:xfrm rot="6590796">
            <a:off x="6717252" y="54509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2EE6B69-3713-44A1-839D-1D3CD8F4E70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5" name="TextBox 14">
            <a:extLst>
              <a:ext uri="{FF2B5EF4-FFF2-40B4-BE49-F238E27FC236}">
                <a16:creationId xmlns:a16="http://schemas.microsoft.com/office/drawing/2014/main" id="{0A453617-FF60-4089-AECF-966271F8070B}"/>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8903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1.66667E-6 1.11022E-16 L 0.00026 -0.09676 " pathEditMode="relative" rAng="0" ptsTypes="AA">
                                      <p:cBhvr>
                                        <p:cTn id="9" dur="1000" fill="hold"/>
                                        <p:tgtEl>
                                          <p:spTgt spid="3"/>
                                        </p:tgtEl>
                                        <p:attrNameLst>
                                          <p:attrName>ppt_x</p:attrName>
                                          <p:attrName>ppt_y</p:attrName>
                                        </p:attrNameLst>
                                      </p:cBhvr>
                                      <p:rCtr x="13" y="-483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7.40741E-7 L -0.00196 -0.25093 " pathEditMode="relative" rAng="0" ptsTypes="AA">
                                      <p:cBhvr>
                                        <p:cTn id="14" dur="1000" fill="hold"/>
                                        <p:tgtEl>
                                          <p:spTgt spid="9"/>
                                        </p:tgtEl>
                                        <p:attrNameLst>
                                          <p:attrName>ppt_x</p:attrName>
                                          <p:attrName>ppt_y</p:attrName>
                                        </p:attrNameLst>
                                      </p:cBhvr>
                                      <p:rCtr x="-104" y="-12546"/>
                                    </p:animMotion>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4.16667E-6 -7.40741E-7 L -0.00195 -0.25093 " pathEditMode="relative" rAng="0" ptsTypes="AA">
                                      <p:cBhvr>
                                        <p:cTn id="19"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6 2.59259E-6 L -0.00196 -0.25093 " pathEditMode="relative" rAng="0" ptsTypes="AA">
                                      <p:cBhvr>
                                        <p:cTn id="24"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2.29167E-6 -2.96296E-6 L -0.00196 -0.25092 " pathEditMode="relative" rAng="0" ptsTypes="AA">
                                      <p:cBhvr>
                                        <p:cTn id="29"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16667E-7 3.7037E-7 L -0.00195 -0.25093 " pathEditMode="relative" rAng="0" ptsTypes="AA">
                                      <p:cBhvr>
                                        <p:cTn id="34"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73BA4C3-A704-4934-A9B0-401ADF33C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0" name="Chord 9"/>
          <p:cNvSpPr/>
          <p:nvPr/>
        </p:nvSpPr>
        <p:spPr>
          <a:xfrm rot="6590796">
            <a:off x="8373347" y="54412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p:cNvSpPr/>
          <p:nvPr/>
        </p:nvSpPr>
        <p:spPr>
          <a:xfrm rot="6590796">
            <a:off x="10022043" y="54412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8129942" y="42694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6590796">
            <a:off x="9972383" y="426433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491" b="2362"/>
          <a:stretch/>
        </p:blipFill>
        <p:spPr>
          <a:xfrm>
            <a:off x="591671" y="2029273"/>
            <a:ext cx="6454586" cy="4756526"/>
          </a:xfrm>
          <a:prstGeom prst="rect">
            <a:avLst/>
          </a:prstGeom>
        </p:spPr>
      </p:pic>
      <p:sp>
        <p:nvSpPr>
          <p:cNvPr id="14" name="Chord 13"/>
          <p:cNvSpPr/>
          <p:nvPr/>
        </p:nvSpPr>
        <p:spPr>
          <a:xfrm rot="6590796">
            <a:off x="6717252" y="54509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p:cNvSpPr/>
          <p:nvPr/>
        </p:nvSpPr>
        <p:spPr>
          <a:xfrm rot="6590796">
            <a:off x="6617033" y="42791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AF9A77B-9A49-4B6A-9FD6-951A209B511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TextBox 16">
            <a:extLst>
              <a:ext uri="{FF2B5EF4-FFF2-40B4-BE49-F238E27FC236}">
                <a16:creationId xmlns:a16="http://schemas.microsoft.com/office/drawing/2014/main" id="{BA4BEDCF-0960-47A3-B624-E39B9747B7DF}"/>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19020004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autoRev="1" fill="hold" nodeType="afterEffect" p14:presetBounceEnd="5000">
                                      <p:stCondLst>
                                        <p:cond delay="0"/>
                                      </p:stCondLst>
                                      <p:childTnLst>
                                        <p:animMotion origin="layout" path="M -1.25E-6 -2.59259E-6 L -0.00065 -0.17685 " pathEditMode="relative" rAng="0" ptsTypes="AA" p14:bounceEnd="5000">
                                          <p:cBhvr>
                                            <p:cTn id="9" dur="1000" fill="hold"/>
                                            <p:tgtEl>
                                              <p:spTgt spid="3"/>
                                            </p:tgtEl>
                                            <p:attrNameLst>
                                              <p:attrName>ppt_x</p:attrName>
                                              <p:attrName>ppt_y</p:attrName>
                                            </p:attrNameLst>
                                          </p:cBhvr>
                                          <p:rCtr x="-39" y="-8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7.40741E-7 L -0.00196 -0.25093 " pathEditMode="relative" rAng="0" ptsTypes="AA">
                                          <p:cBhvr>
                                            <p:cTn id="14"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4.16667E-6 -7.40741E-7 L -0.00195 -0.25093 " pathEditMode="relative" rAng="0" ptsTypes="AA">
                                          <p:cBhvr>
                                            <p:cTn id="19"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6 2.59259E-6 L -0.00196 -0.25093 " pathEditMode="relative" rAng="0" ptsTypes="AA">
                                          <p:cBhvr>
                                            <p:cTn id="24"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2.29167E-6 -2.96296E-6 L -0.00196 -0.25092 " pathEditMode="relative" rAng="0" ptsTypes="AA">
                                          <p:cBhvr>
                                            <p:cTn id="29"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16667E-7 3.7037E-7 L -0.00195 -0.25093 " pathEditMode="relative" rAng="0" ptsTypes="AA">
                                          <p:cBhvr>
                                            <p:cTn id="34"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autoRev="1" fill="hold" grpId="0" nodeType="clickEffect">
                                      <p:stCondLst>
                                        <p:cond delay="0"/>
                                      </p:stCondLst>
                                      <p:childTnLst>
                                        <p:animMotion origin="layout" path="M 2.70833E-6 3.7037E-6 L -0.00196 -0.25093 " pathEditMode="relative" rAng="0" ptsTypes="AA">
                                          <p:cBhvr>
                                            <p:cTn id="39"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autoRev="1" fill="hold" nodeType="afterEffect">
                                      <p:stCondLst>
                                        <p:cond delay="0"/>
                                      </p:stCondLst>
                                      <p:childTnLst>
                                        <p:animMotion origin="layout" path="M 3.54167E-6 2.22222E-6 L -0.00065 -0.17685 " pathEditMode="relative" rAng="0" ptsTypes="AA">
                                          <p:cBhvr>
                                            <p:cTn id="9" dur="1000" fill="hold"/>
                                            <p:tgtEl>
                                              <p:spTgt spid="3"/>
                                            </p:tgtEl>
                                            <p:attrNameLst>
                                              <p:attrName>ppt_x</p:attrName>
                                              <p:attrName>ppt_y</p:attrName>
                                            </p:attrNameLst>
                                          </p:cBhvr>
                                          <p:rCtr x="-39" y="-8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7.40741E-7 L -0.00196 -0.25093 " pathEditMode="relative" rAng="0" ptsTypes="AA">
                                          <p:cBhvr>
                                            <p:cTn id="14"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4.16667E-6 -7.40741E-7 L -0.00195 -0.25093 " pathEditMode="relative" rAng="0" ptsTypes="AA">
                                          <p:cBhvr>
                                            <p:cTn id="19"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4.16667E-6 2.59259E-6 L -0.00196 -0.25093 " pathEditMode="relative" rAng="0" ptsTypes="AA">
                                          <p:cBhvr>
                                            <p:cTn id="24"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2.29167E-6 -2.96296E-6 L -0.00196 -0.25092 " pathEditMode="relative" rAng="0" ptsTypes="AA">
                                          <p:cBhvr>
                                            <p:cTn id="29"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16667E-7 3.7037E-7 L -0.00195 -0.25093 " pathEditMode="relative" rAng="0" ptsTypes="AA">
                                          <p:cBhvr>
                                            <p:cTn id="34"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autoRev="1" fill="hold" grpId="0" nodeType="clickEffect">
                                      <p:stCondLst>
                                        <p:cond delay="0"/>
                                      </p:stCondLst>
                                      <p:childTnLst>
                                        <p:animMotion origin="layout" path="M 2.70833E-6 3.7037E-6 L -0.00196 -0.25093 " pathEditMode="relative" rAng="0" ptsTypes="AA">
                                          <p:cBhvr>
                                            <p:cTn id="39"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3" grpId="0" animBg="1"/>
          <p:bldP spid="14" grpId="0" animBg="1"/>
          <p:bldP spid="1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AA45608-ABB5-4C61-A0E8-837321DC5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0" name="Chord 9"/>
          <p:cNvSpPr/>
          <p:nvPr/>
        </p:nvSpPr>
        <p:spPr>
          <a:xfrm rot="6590796">
            <a:off x="2920198" y="5507789"/>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2676793" y="433599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6590796">
            <a:off x="1033063" y="3232654"/>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hord 13"/>
          <p:cNvSpPr/>
          <p:nvPr/>
        </p:nvSpPr>
        <p:spPr>
          <a:xfrm rot="6590796">
            <a:off x="1264103" y="5517489"/>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p:cNvSpPr/>
          <p:nvPr/>
        </p:nvSpPr>
        <p:spPr>
          <a:xfrm rot="6590796">
            <a:off x="1163884" y="434569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578" y="1907849"/>
            <a:ext cx="8610331" cy="4842045"/>
          </a:xfrm>
          <a:prstGeom prst="rect">
            <a:avLst/>
          </a:prstGeom>
        </p:spPr>
      </p:pic>
      <p:sp>
        <p:nvSpPr>
          <p:cNvPr id="11" name="Chord 10"/>
          <p:cNvSpPr/>
          <p:nvPr/>
        </p:nvSpPr>
        <p:spPr>
          <a:xfrm rot="6590796">
            <a:off x="4568894" y="55077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C42054F-6169-47A3-AC32-8DD04451389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TextBox 17">
            <a:extLst>
              <a:ext uri="{FF2B5EF4-FFF2-40B4-BE49-F238E27FC236}">
                <a16:creationId xmlns:a16="http://schemas.microsoft.com/office/drawing/2014/main" id="{8A1D4B95-A18A-4C9D-8B74-DCBF0DFF0254}"/>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764158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autoRev="1" fill="hold" nodeType="afterEffect" p14:presetBounceEnd="5000">
                                      <p:stCondLst>
                                        <p:cond delay="0"/>
                                      </p:stCondLst>
                                      <p:childTnLst>
                                        <p:animMotion origin="layout" path="M -3.54167E-6 1.11022E-16 L -0.00065 -0.17685 " pathEditMode="relative" rAng="0" ptsTypes="AA" p14:bounceEnd="5000">
                                          <p:cBhvr>
                                            <p:cTn id="9" dur="1000" fill="hold"/>
                                            <p:tgtEl>
                                              <p:spTgt spid="16"/>
                                            </p:tgtEl>
                                            <p:attrNameLst>
                                              <p:attrName>ppt_x</p:attrName>
                                              <p:attrName>ppt_y</p:attrName>
                                            </p:attrNameLst>
                                          </p:cBhvr>
                                          <p:rCtr x="-39" y="-8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2.96296E-6 L -0.00195 -0.25092 " pathEditMode="relative" rAng="0" ptsTypes="AA">
                                          <p:cBhvr>
                                            <p:cTn id="14"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1.45833E-6 -2.96296E-6 L -0.00195 -0.25092 " pathEditMode="relative" rAng="0" ptsTypes="AA">
                                          <p:cBhvr>
                                            <p:cTn id="19"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2.08333E-7 3.7037E-7 L -0.00195 -0.25093 " pathEditMode="relative" rAng="0" ptsTypes="AA">
                                          <p:cBhvr>
                                            <p:cTn id="24"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4.58333E-6 0 L -0.00195 -0.25093 " pathEditMode="relative" rAng="0" ptsTypes="AA">
                                          <p:cBhvr>
                                            <p:cTn id="29"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79167E-6 -1.85185E-6 L -0.00195 -0.25092 " pathEditMode="relative" rAng="0" ptsTypes="AA">
                                          <p:cBhvr>
                                            <p:cTn id="34"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autoRev="1" fill="hold" grpId="0" nodeType="clickEffect">
                                      <p:stCondLst>
                                        <p:cond delay="0"/>
                                      </p:stCondLst>
                                      <p:childTnLst>
                                        <p:animMotion origin="layout" path="M -1.66667E-6 1.48148E-6 L -0.00195 -0.25093 " pathEditMode="relative" rAng="0" ptsTypes="AA">
                                          <p:cBhvr>
                                            <p:cTn id="39"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childTnLst>
            </p:cTn>
          </p:par>
        </p:tnLst>
        <p:bldLst>
          <p:bldP spid="10" grpId="0" animBg="1"/>
          <p:bldP spid="12" grpId="0" animBg="1"/>
          <p:bldP spid="13" grpId="0" animBg="1"/>
          <p:bldP spid="14" grpId="0" animBg="1"/>
          <p:bldP spid="15"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autoRev="1" fill="hold" nodeType="afterEffect">
                                      <p:stCondLst>
                                        <p:cond delay="0"/>
                                      </p:stCondLst>
                                      <p:childTnLst>
                                        <p:animMotion origin="layout" path="M -4.16667E-6 2.96296E-6 L -0.00065 -0.17685 " pathEditMode="relative" rAng="0" ptsTypes="AA">
                                          <p:cBhvr>
                                            <p:cTn id="9" dur="1000" fill="hold"/>
                                            <p:tgtEl>
                                              <p:spTgt spid="16"/>
                                            </p:tgtEl>
                                            <p:attrNameLst>
                                              <p:attrName>ppt_x</p:attrName>
                                              <p:attrName>ppt_y</p:attrName>
                                            </p:attrNameLst>
                                          </p:cBhvr>
                                          <p:rCtr x="-39" y="-8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2.96296E-6 L -0.00195 -0.25092 " pathEditMode="relative" rAng="0" ptsTypes="AA">
                                          <p:cBhvr>
                                            <p:cTn id="14" dur="1000" fill="hold"/>
                                            <p:tgtEl>
                                              <p:spTgt spid="10"/>
                                            </p:tgtEl>
                                            <p:attrNameLst>
                                              <p:attrName>ppt_x</p:attrName>
                                              <p:attrName>ppt_y</p:attrName>
                                            </p:attrNameLst>
                                          </p:cBhvr>
                                          <p:rCtr x="-104" y="-12546"/>
                                        </p:animMotion>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1.45833E-6 -2.96296E-6 L -0.00195 -0.25092 " pathEditMode="relative" rAng="0" ptsTypes="AA">
                                          <p:cBhvr>
                                            <p:cTn id="19"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2.08333E-7 3.7037E-7 L -0.00195 -0.25093 " pathEditMode="relative" rAng="0" ptsTypes="AA">
                                          <p:cBhvr>
                                            <p:cTn id="24"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4.58333E-6 0 L -0.00195 -0.25093 " pathEditMode="relative" rAng="0" ptsTypes="AA">
                                          <p:cBhvr>
                                            <p:cTn id="29"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79167E-6 -1.85185E-6 L -0.00195 -0.25092 " pathEditMode="relative" rAng="0" ptsTypes="AA">
                                          <p:cBhvr>
                                            <p:cTn id="34"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autoRev="1" fill="hold" grpId="0" nodeType="clickEffect">
                                      <p:stCondLst>
                                        <p:cond delay="0"/>
                                      </p:stCondLst>
                                      <p:childTnLst>
                                        <p:animMotion origin="layout" path="M -1.66667E-6 1.48148E-6 L -0.00195 -0.25093 " pathEditMode="relative" rAng="0" ptsTypes="AA">
                                          <p:cBhvr>
                                            <p:cTn id="39"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childTnLst>
            </p:cTn>
          </p:par>
        </p:tnLst>
        <p:bldLst>
          <p:bldP spid="10" grpId="0" animBg="1"/>
          <p:bldP spid="12" grpId="0" animBg="1"/>
          <p:bldP spid="13" grpId="0" animBg="1"/>
          <p:bldP spid="14" grpId="0" animBg="1"/>
          <p:bldP spid="15" grpId="0" animBg="1"/>
          <p:bldP spid="1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31895-DC0B-4817-8E03-C80FD7A5B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2" name="Chord 11"/>
          <p:cNvSpPr/>
          <p:nvPr/>
        </p:nvSpPr>
        <p:spPr>
          <a:xfrm rot="6590796">
            <a:off x="2920198" y="5507789"/>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6590796">
            <a:off x="2676793" y="433599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0006" r="38246" b="3490"/>
          <a:stretch/>
        </p:blipFill>
        <p:spPr>
          <a:xfrm>
            <a:off x="8914569" y="709127"/>
            <a:ext cx="2374920" cy="5934270"/>
          </a:xfrm>
          <a:prstGeom prst="rect">
            <a:avLst/>
          </a:prstGeom>
        </p:spPr>
      </p:pic>
      <p:sp>
        <p:nvSpPr>
          <p:cNvPr id="14" name="Chord 13"/>
          <p:cNvSpPr/>
          <p:nvPr/>
        </p:nvSpPr>
        <p:spPr>
          <a:xfrm rot="6590796">
            <a:off x="6224989" y="550778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p:cNvSpPr/>
          <p:nvPr/>
        </p:nvSpPr>
        <p:spPr>
          <a:xfrm rot="6590796">
            <a:off x="1264103" y="5517489"/>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ord 15"/>
          <p:cNvSpPr/>
          <p:nvPr/>
        </p:nvSpPr>
        <p:spPr>
          <a:xfrm rot="6590796">
            <a:off x="4369177" y="4412821"/>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ord 17"/>
          <p:cNvSpPr/>
          <p:nvPr/>
        </p:nvSpPr>
        <p:spPr>
          <a:xfrm rot="6590796">
            <a:off x="4568894" y="55077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hord 18"/>
          <p:cNvSpPr/>
          <p:nvPr/>
        </p:nvSpPr>
        <p:spPr>
          <a:xfrm rot="6590796">
            <a:off x="6098179" y="4416075"/>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121D2F-58A7-4390-B95D-9242857A806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TextBox 19">
            <a:extLst>
              <a:ext uri="{FF2B5EF4-FFF2-40B4-BE49-F238E27FC236}">
                <a16:creationId xmlns:a16="http://schemas.microsoft.com/office/drawing/2014/main" id="{DC709244-5DEB-4B2A-925F-C4BA2FF82FD9}"/>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37292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4.375E-6 -1.11111E-6 L 0.00039 -0.13333 " pathEditMode="relative" rAng="0" ptsTypes="AA">
                                      <p:cBhvr>
                                        <p:cTn id="9" dur="1000" fill="hold"/>
                                        <p:tgtEl>
                                          <p:spTgt spid="11"/>
                                        </p:tgtEl>
                                        <p:attrNameLst>
                                          <p:attrName>ppt_x</p:attrName>
                                          <p:attrName>ppt_y</p:attrName>
                                        </p:attrNameLst>
                                      </p:cBhvr>
                                      <p:rCtr x="13" y="-6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autoRev="1" fill="hold" grpId="0" nodeType="clickEffect">
                                  <p:stCondLst>
                                    <p:cond delay="0"/>
                                  </p:stCondLst>
                                  <p:childTnLst>
                                    <p:animMotion origin="layout" path="M -2.08333E-6 -2.96296E-6 L -0.00195 -0.25092 " pathEditMode="relative" rAng="0" ptsTypes="AA">
                                      <p:cBhvr>
                                        <p:cTn id="14"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autoRev="1" fill="hold" grpId="0" nodeType="clickEffect">
                                  <p:stCondLst>
                                    <p:cond delay="0"/>
                                  </p:stCondLst>
                                  <p:childTnLst>
                                    <p:animMotion origin="layout" path="M 1.45833E-6 -2.96296E-6 L -0.00195 -0.25092 " pathEditMode="relative" rAng="0" ptsTypes="AA">
                                      <p:cBhvr>
                                        <p:cTn id="19" dur="1000" fill="hold"/>
                                        <p:tgtEl>
                                          <p:spTgt spid="18"/>
                                        </p:tgtEl>
                                        <p:attrNameLst>
                                          <p:attrName>ppt_x</p:attrName>
                                          <p:attrName>ppt_y</p:attrName>
                                        </p:attrNameLst>
                                      </p:cBhvr>
                                      <p:rCtr x="-104" y="-12546"/>
                                    </p:animMotion>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autoRev="1" fill="hold" grpId="0" nodeType="clickEffect">
                                  <p:stCondLst>
                                    <p:cond delay="0"/>
                                  </p:stCondLst>
                                  <p:childTnLst>
                                    <p:animMotion origin="layout" path="M -2.08333E-7 3.7037E-7 L -0.00195 -0.25093 " pathEditMode="relative" rAng="0" ptsTypes="AA">
                                      <p:cBhvr>
                                        <p:cTn id="24"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autoRev="1" fill="hold" grpId="0" nodeType="clickEffect">
                                  <p:stCondLst>
                                    <p:cond delay="0"/>
                                  </p:stCondLst>
                                  <p:childTnLst>
                                    <p:animMotion origin="layout" path="M 4.16667E-6 -2.96296E-6 L -0.00196 -0.25092 " pathEditMode="relative" rAng="0" ptsTypes="AA">
                                      <p:cBhvr>
                                        <p:cTn id="29"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autoRev="1" fill="hold" grpId="0" nodeType="clickEffect">
                                  <p:stCondLst>
                                    <p:cond delay="0"/>
                                  </p:stCondLst>
                                  <p:childTnLst>
                                    <p:animMotion origin="layout" path="M -4.79167E-6 -1.85185E-6 L -0.00195 -0.25092 " pathEditMode="relative" rAng="0" ptsTypes="AA">
                                      <p:cBhvr>
                                        <p:cTn id="34"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autoRev="1" fill="hold" grpId="0" nodeType="clickEffect">
                                  <p:stCondLst>
                                    <p:cond delay="0"/>
                                  </p:stCondLst>
                                  <p:childTnLst>
                                    <p:animMotion origin="layout" path="M -2.29167E-6 -7.40741E-7 L -0.00195 -0.25093 " pathEditMode="relative" rAng="0" ptsTypes="AA">
                                      <p:cBhvr>
                                        <p:cTn id="39" dur="1000" fill="hold"/>
                                        <p:tgtEl>
                                          <p:spTgt spid="16"/>
                                        </p:tgtEl>
                                        <p:attrNameLst>
                                          <p:attrName>ppt_x</p:attrName>
                                          <p:attrName>ppt_y</p:attrName>
                                        </p:attrNameLst>
                                      </p:cBhvr>
                                      <p:rCtr x="-104" y="-12546"/>
                                    </p:animMotion>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autoRev="1" fill="hold" grpId="0" nodeType="clickEffect">
                                  <p:stCondLst>
                                    <p:cond delay="0"/>
                                  </p:stCondLst>
                                  <p:childTnLst>
                                    <p:animMotion origin="layout" path="M 8.33333E-7 -3.7037E-6 L -0.00195 -0.25092 " pathEditMode="relative" rAng="0" ptsTypes="AA">
                                      <p:cBhvr>
                                        <p:cTn id="44" dur="1000" fill="hold"/>
                                        <p:tgtEl>
                                          <p:spTgt spid="19"/>
                                        </p:tgtEl>
                                        <p:attrNameLst>
                                          <p:attrName>ppt_x</p:attrName>
                                          <p:attrName>ppt_y</p:attrName>
                                        </p:attrNameLst>
                                      </p:cBhvr>
                                      <p:rCtr x="-104" y="-12546"/>
                                    </p:animMotion>
                                  </p:childTnLst>
                                </p:cTn>
                              </p:par>
                            </p:childTnLst>
                          </p:cTn>
                        </p:par>
                      </p:childTnLst>
                    </p:cTn>
                  </p:par>
                </p:childTnLst>
              </p:cTn>
              <p:nextCondLst>
                <p:cond evt="onClick" delay="0">
                  <p:tgtEl>
                    <p:spTgt spid="19"/>
                  </p:tgtEl>
                </p:cond>
              </p:nextCondLst>
            </p:seq>
          </p:childTnLst>
        </p:cTn>
      </p:par>
    </p:tnLst>
    <p:bldLst>
      <p:bldP spid="12" grpId="0" animBg="1"/>
      <p:bldP spid="13" grpId="0" animBg="1"/>
      <p:bldP spid="14" grpId="0" animBg="1"/>
      <p:bldP spid="15"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5C412BB-C2B6-41EF-B4A0-A614F2EBB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1" name="Chord 10"/>
          <p:cNvSpPr/>
          <p:nvPr/>
        </p:nvSpPr>
        <p:spPr>
          <a:xfrm rot="6590796">
            <a:off x="7327507" y="5252100"/>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p:cNvSpPr/>
          <p:nvPr/>
        </p:nvSpPr>
        <p:spPr>
          <a:xfrm rot="6590796">
            <a:off x="5732556" y="412987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hord 12"/>
          <p:cNvSpPr/>
          <p:nvPr/>
        </p:nvSpPr>
        <p:spPr>
          <a:xfrm rot="6590796">
            <a:off x="6440232" y="469098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hord 13"/>
          <p:cNvSpPr/>
          <p:nvPr/>
        </p:nvSpPr>
        <p:spPr>
          <a:xfrm rot="6590796">
            <a:off x="7327507" y="430012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p:cNvSpPr/>
          <p:nvPr/>
        </p:nvSpPr>
        <p:spPr>
          <a:xfrm rot="6590796">
            <a:off x="4589959" y="5397713"/>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ord 15"/>
          <p:cNvSpPr/>
          <p:nvPr/>
        </p:nvSpPr>
        <p:spPr>
          <a:xfrm rot="6590796">
            <a:off x="6061733" y="534625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ord 17"/>
          <p:cNvSpPr/>
          <p:nvPr/>
        </p:nvSpPr>
        <p:spPr>
          <a:xfrm rot="6590796">
            <a:off x="5149628" y="4816670"/>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479" y="622758"/>
            <a:ext cx="11073516" cy="6235242"/>
          </a:xfrm>
          <a:prstGeom prst="rect">
            <a:avLst/>
          </a:prstGeom>
        </p:spPr>
      </p:pic>
      <p:sp>
        <p:nvSpPr>
          <p:cNvPr id="17" name="Rectangle 16">
            <a:extLst>
              <a:ext uri="{FF2B5EF4-FFF2-40B4-BE49-F238E27FC236}">
                <a16:creationId xmlns:a16="http://schemas.microsoft.com/office/drawing/2014/main" id="{68E8FC4A-F293-4858-AD72-F4E25DF17BF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0" name="TextBox 19">
            <a:extLst>
              <a:ext uri="{FF2B5EF4-FFF2-40B4-BE49-F238E27FC236}">
                <a16:creationId xmlns:a16="http://schemas.microsoft.com/office/drawing/2014/main" id="{1258B6BF-B64F-40F6-8C8F-0DD9164537B0}"/>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Tree>
    <p:extLst>
      <p:ext uri="{BB962C8B-B14F-4D97-AF65-F5344CB8AC3E}">
        <p14:creationId xmlns:p14="http://schemas.microsoft.com/office/powerpoint/2010/main" val="9971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2.91667E-6 -3.7037E-7 L 0.00039 -0.13333 " pathEditMode="relative" rAng="0" ptsTypes="AA">
                                      <p:cBhvr>
                                        <p:cTn id="9" dur="1000" fill="hold"/>
                                        <p:tgtEl>
                                          <p:spTgt spid="19"/>
                                        </p:tgtEl>
                                        <p:attrNameLst>
                                          <p:attrName>ppt_x</p:attrName>
                                          <p:attrName>ppt_y</p:attrName>
                                        </p:attrNameLst>
                                      </p:cBhvr>
                                      <p:rCtr x="13" y="-6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4.44444E-6 L -0.00195 -0.25092 " pathEditMode="relative" rAng="0" ptsTypes="AA">
                                      <p:cBhvr>
                                        <p:cTn id="14" dur="1000" fill="hold"/>
                                        <p:tgtEl>
                                          <p:spTgt spid="11"/>
                                        </p:tgtEl>
                                        <p:attrNameLst>
                                          <p:attrName>ppt_x</p:attrName>
                                          <p:attrName>ppt_y</p:attrName>
                                        </p:attrNameLst>
                                      </p:cBhvr>
                                      <p:rCtr x="-104" y="-12546"/>
                                    </p:animMotion>
                                  </p:childTnLst>
                                </p:cTn>
                              </p:par>
                            </p:childTnLst>
                          </p:cTn>
                        </p:par>
                      </p:childTnLst>
                    </p:cTn>
                  </p:par>
                </p:childTnLst>
              </p:cTn>
              <p:nextCondLst>
                <p:cond evt="onClick" delay="0">
                  <p:tgtEl>
                    <p:spTgt spid="11"/>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25E-6 2.96296E-6 L -0.00195 -0.25093 " pathEditMode="relative" rAng="0" ptsTypes="AA">
                                      <p:cBhvr>
                                        <p:cTn id="19" dur="1000" fill="hold"/>
                                        <p:tgtEl>
                                          <p:spTgt spid="12"/>
                                        </p:tgtEl>
                                        <p:attrNameLst>
                                          <p:attrName>ppt_x</p:attrName>
                                          <p:attrName>ppt_y</p:attrName>
                                        </p:attrNameLst>
                                      </p:cBhvr>
                                      <p:rCtr x="-104" y="-12546"/>
                                    </p:animMotion>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16667E-6 0 L -0.00195 -0.25093 " pathEditMode="relative" rAng="0" ptsTypes="AA">
                                      <p:cBhvr>
                                        <p:cTn id="24" dur="1000" fill="hold"/>
                                        <p:tgtEl>
                                          <p:spTgt spid="13"/>
                                        </p:tgtEl>
                                        <p:attrNameLst>
                                          <p:attrName>ppt_x</p:attrName>
                                          <p:attrName>ppt_y</p:attrName>
                                        </p:attrNameLst>
                                      </p:cBhvr>
                                      <p:rCtr x="-104" y="-1254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6.25E-7 4.44444E-6 L -0.00195 -0.25093 " pathEditMode="relative" rAng="0" ptsTypes="AA">
                                      <p:cBhvr>
                                        <p:cTn id="29" dur="1000" fill="hold"/>
                                        <p:tgtEl>
                                          <p:spTgt spid="14"/>
                                        </p:tgtEl>
                                        <p:attrNameLst>
                                          <p:attrName>ppt_x</p:attrName>
                                          <p:attrName>ppt_y</p:attrName>
                                        </p:attrNameLst>
                                      </p:cBhvr>
                                      <p:rCtr x="-104" y="-12546"/>
                                    </p:animMotion>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25E-6 -7.40741E-7 L -0.00195 -0.25093 " pathEditMode="relative" rAng="0" ptsTypes="AA">
                                      <p:cBhvr>
                                        <p:cTn id="34" dur="1000" fill="hold"/>
                                        <p:tgtEl>
                                          <p:spTgt spid="15"/>
                                        </p:tgtEl>
                                        <p:attrNameLst>
                                          <p:attrName>ppt_x</p:attrName>
                                          <p:attrName>ppt_y</p:attrName>
                                        </p:attrNameLst>
                                      </p:cBhvr>
                                      <p:rCtr x="-104" y="-12546"/>
                                    </p:animMotion>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4.375E-6 -1.85185E-6 L -0.00195 -0.25092 " pathEditMode="relative" rAng="0" ptsTypes="AA">
                                      <p:cBhvr>
                                        <p:cTn id="39" dur="1000" fill="hold"/>
                                        <p:tgtEl>
                                          <p:spTgt spid="16"/>
                                        </p:tgtEl>
                                        <p:attrNameLst>
                                          <p:attrName>ppt_x</p:attrName>
                                          <p:attrName>ppt_y</p:attrName>
                                        </p:attrNameLst>
                                      </p:cBhvr>
                                      <p:rCtr x="-104" y="-12546"/>
                                    </p:animMotion>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79167E-6 2.96296E-6 L -0.00195 -0.25093 " pathEditMode="relative" rAng="0" ptsTypes="AA">
                                      <p:cBhvr>
                                        <p:cTn id="44" dur="1000" fill="hold"/>
                                        <p:tgtEl>
                                          <p:spTgt spid="18"/>
                                        </p:tgtEl>
                                        <p:attrNameLst>
                                          <p:attrName>ppt_x</p:attrName>
                                          <p:attrName>ppt_y</p:attrName>
                                        </p:attrNameLst>
                                      </p:cBhvr>
                                      <p:rCtr x="-104" y="-12546"/>
                                    </p:animMotion>
                                  </p:childTnLst>
                                </p:cTn>
                              </p:par>
                            </p:childTnLst>
                          </p:cTn>
                        </p:par>
                      </p:childTnLst>
                    </p:cTn>
                  </p:par>
                </p:childTnLst>
              </p:cTn>
              <p:nextCondLst>
                <p:cond evt="onClick" delay="0">
                  <p:tgtEl>
                    <p:spTgt spid="18"/>
                  </p:tgtEl>
                </p:cond>
              </p:nextCondLst>
            </p:seq>
          </p:childTnLst>
        </p:cTn>
      </p:par>
    </p:tnLst>
    <p:bldLst>
      <p:bldP spid="11" grpId="0" animBg="1"/>
      <p:bldP spid="12" grpId="0" animBg="1"/>
      <p:bldP spid="13" grpId="0" animBg="1"/>
      <p:bldP spid="14"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FAFC6B-73A4-4F69-919E-EB5E38278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25" name="Chord 24"/>
          <p:cNvSpPr/>
          <p:nvPr/>
        </p:nvSpPr>
        <p:spPr>
          <a:xfrm rot="6590796">
            <a:off x="9192317" y="5354141"/>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028" y="1034223"/>
            <a:ext cx="7441972" cy="4185015"/>
          </a:xfrm>
          <a:prstGeom prst="rect">
            <a:avLst/>
          </a:prstGeom>
        </p:spPr>
      </p:pic>
      <p:sp>
        <p:nvSpPr>
          <p:cNvPr id="26" name="Chord 25"/>
          <p:cNvSpPr/>
          <p:nvPr/>
        </p:nvSpPr>
        <p:spPr>
          <a:xfrm rot="6590796">
            <a:off x="5732556" y="412987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hord 26"/>
          <p:cNvSpPr/>
          <p:nvPr/>
        </p:nvSpPr>
        <p:spPr>
          <a:xfrm rot="6590796">
            <a:off x="10605629" y="4198098"/>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ord 27"/>
          <p:cNvSpPr/>
          <p:nvPr/>
        </p:nvSpPr>
        <p:spPr>
          <a:xfrm rot="6590796">
            <a:off x="3095023" y="4507371"/>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hord 28"/>
          <p:cNvSpPr/>
          <p:nvPr/>
        </p:nvSpPr>
        <p:spPr>
          <a:xfrm rot="6590796">
            <a:off x="4822443" y="5051996"/>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hord 29"/>
          <p:cNvSpPr/>
          <p:nvPr/>
        </p:nvSpPr>
        <p:spPr>
          <a:xfrm rot="6590796">
            <a:off x="7439599" y="549230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6590796">
            <a:off x="537965" y="4541167"/>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45FAD45-C38A-4D2D-BAD8-DBA2A0E52F2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TextBox 12">
            <a:extLst>
              <a:ext uri="{FF2B5EF4-FFF2-40B4-BE49-F238E27FC236}">
                <a16:creationId xmlns:a16="http://schemas.microsoft.com/office/drawing/2014/main" id="{1115D468-3D64-4614-AF31-A7913F454A78}"/>
              </a:ext>
            </a:extLst>
          </p:cNvPr>
          <p:cNvSpPr txBox="1"/>
          <p:nvPr/>
        </p:nvSpPr>
        <p:spPr>
          <a:xfrm>
            <a:off x="415637" y="444501"/>
            <a:ext cx="5807364" cy="835384"/>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How many fluffies?</a:t>
            </a:r>
          </a:p>
        </p:txBody>
      </p:sp>
      <p:sp>
        <p:nvSpPr>
          <p:cNvPr id="18" name="Chord 17"/>
          <p:cNvSpPr/>
          <p:nvPr/>
        </p:nvSpPr>
        <p:spPr>
          <a:xfrm rot="6590796">
            <a:off x="1959881" y="5407064"/>
            <a:ext cx="1051369" cy="1507122"/>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90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autoRev="1" fill="hold" nodeType="afterEffect">
                                  <p:stCondLst>
                                    <p:cond delay="0"/>
                                  </p:stCondLst>
                                  <p:childTnLst>
                                    <p:animMotion origin="layout" path="M -1.66667E-6 2.96296E-6 L 0.0013 -0.17477 " pathEditMode="relative" rAng="0" ptsTypes="AA">
                                      <p:cBhvr>
                                        <p:cTn id="9" dur="1000" fill="hold"/>
                                        <p:tgtEl>
                                          <p:spTgt spid="11"/>
                                        </p:tgtEl>
                                        <p:attrNameLst>
                                          <p:attrName>ppt_x</p:attrName>
                                          <p:attrName>ppt_y</p:attrName>
                                        </p:attrNameLst>
                                      </p:cBhvr>
                                      <p:rCtr x="65" y="-875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9167E-6 7.40741E-7 L -0.00196 -0.25093 " pathEditMode="relative" rAng="0" ptsTypes="AA">
                                      <p:cBhvr>
                                        <p:cTn id="14" dur="1000" fill="hold"/>
                                        <p:tgtEl>
                                          <p:spTgt spid="25"/>
                                        </p:tgtEl>
                                        <p:attrNameLst>
                                          <p:attrName>ppt_x</p:attrName>
                                          <p:attrName>ppt_y</p:attrName>
                                        </p:attrNameLst>
                                      </p:cBhvr>
                                      <p:rCtr x="-104" y="-12546"/>
                                    </p:animMotion>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26"/>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25E-6 2.96296E-6 L -0.00195 -0.25093 " pathEditMode="relative" rAng="0" ptsTypes="AA">
                                      <p:cBhvr>
                                        <p:cTn id="19" dur="1000" fill="hold"/>
                                        <p:tgtEl>
                                          <p:spTgt spid="26"/>
                                        </p:tgtEl>
                                        <p:attrNameLst>
                                          <p:attrName>ppt_x</p:attrName>
                                          <p:attrName>ppt_y</p:attrName>
                                        </p:attrNameLst>
                                      </p:cBhvr>
                                      <p:rCtr x="-104" y="-12546"/>
                                    </p:animMotion>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8.33333E-7 -7.40741E-7 L -0.00195 -0.25093 " pathEditMode="relative" rAng="0" ptsTypes="AA">
                                      <p:cBhvr>
                                        <p:cTn id="24" dur="1000" fill="hold"/>
                                        <p:tgtEl>
                                          <p:spTgt spid="27"/>
                                        </p:tgtEl>
                                        <p:attrNameLst>
                                          <p:attrName>ppt_x</p:attrName>
                                          <p:attrName>ppt_y</p:attrName>
                                        </p:attrNameLst>
                                      </p:cBhvr>
                                      <p:rCtr x="-104" y="-12546"/>
                                    </p:animMotion>
                                  </p:childTnLst>
                                </p:cTn>
                              </p:par>
                            </p:childTnLst>
                          </p:cTn>
                        </p:par>
                      </p:childTnLst>
                    </p:cTn>
                  </p:par>
                </p:childTnLst>
              </p:cTn>
              <p:nextCondLst>
                <p:cond evt="onClick" delay="0">
                  <p:tgtEl>
                    <p:spTgt spid="27"/>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54167E-6 4.07407E-6 L -0.00195 -0.25093 " pathEditMode="relative" rAng="0" ptsTypes="AA">
                                      <p:cBhvr>
                                        <p:cTn id="29" dur="1000" fill="hold"/>
                                        <p:tgtEl>
                                          <p:spTgt spid="28"/>
                                        </p:tgtEl>
                                        <p:attrNameLst>
                                          <p:attrName>ppt_x</p:attrName>
                                          <p:attrName>ppt_y</p:attrName>
                                        </p:attrNameLst>
                                      </p:cBhvr>
                                      <p:rCtr x="-104" y="-12546"/>
                                    </p:animMotion>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875E-6 2.22222E-6 L -0.00195 -0.25093 " pathEditMode="relative" rAng="0" ptsTypes="AA">
                                      <p:cBhvr>
                                        <p:cTn id="34" dur="1000" fill="hold"/>
                                        <p:tgtEl>
                                          <p:spTgt spid="29"/>
                                        </p:tgtEl>
                                        <p:attrNameLst>
                                          <p:attrName>ppt_x</p:attrName>
                                          <p:attrName>ppt_y</p:attrName>
                                        </p:attrNameLst>
                                      </p:cBhvr>
                                      <p:rCtr x="-104" y="-12546"/>
                                    </p:animMotion>
                                  </p:childTnLst>
                                </p:cTn>
                              </p:par>
                            </p:childTnLst>
                          </p:cTn>
                        </p:par>
                      </p:childTnLst>
                    </p:cTn>
                  </p:par>
                </p:childTnLst>
              </p:cTn>
              <p:nextCondLst>
                <p:cond evt="onClick" delay="0">
                  <p:tgtEl>
                    <p:spTgt spid="29"/>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4.79167E-6 1.85185E-6 L -0.00196 -0.25093 " pathEditMode="relative" rAng="0" ptsTypes="AA">
                                      <p:cBhvr>
                                        <p:cTn id="39" dur="1000" fill="hold"/>
                                        <p:tgtEl>
                                          <p:spTgt spid="30"/>
                                        </p:tgtEl>
                                        <p:attrNameLst>
                                          <p:attrName>ppt_x</p:attrName>
                                          <p:attrName>ppt_y</p:attrName>
                                        </p:attrNameLst>
                                      </p:cBhvr>
                                      <p:rCtr x="-104" y="-12546"/>
                                    </p:animMotion>
                                  </p:childTnLst>
                                </p:cTn>
                              </p:par>
                            </p:childTnLst>
                          </p:cTn>
                        </p:par>
                      </p:childTnLst>
                    </p:cTn>
                  </p:par>
                </p:childTnLst>
              </p:cTn>
              <p:nextCondLst>
                <p:cond evt="onClick" delay="0">
                  <p:tgtEl>
                    <p:spTgt spid="30"/>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7 -4.44444E-6 L -0.00195 -0.25092 " pathEditMode="relative" rAng="0" ptsTypes="AA">
                                      <p:cBhvr>
                                        <p:cTn id="44" dur="1000" fill="hold"/>
                                        <p:tgtEl>
                                          <p:spTgt spid="31"/>
                                        </p:tgtEl>
                                        <p:attrNameLst>
                                          <p:attrName>ppt_x</p:attrName>
                                          <p:attrName>ppt_y</p:attrName>
                                        </p:attrNameLst>
                                      </p:cBhvr>
                                      <p:rCtr x="-104" y="-12546"/>
                                    </p:animMotion>
                                  </p:childTnLst>
                                </p:cTn>
                              </p:par>
                            </p:childTnLst>
                          </p:cTn>
                        </p:par>
                      </p:childTnLst>
                    </p:cTn>
                  </p:par>
                </p:childTnLst>
              </p:cTn>
              <p:nextCondLst>
                <p:cond evt="onClick" delay="0">
                  <p:tgtEl>
                    <p:spTgt spid="31"/>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3.54167E-6 4.07407E-6 L -0.00195 -0.25093 " pathEditMode="relative" rAng="0" ptsTypes="AA">
                                      <p:cBhvr>
                                        <p:cTn id="49" dur="1000" fill="hold"/>
                                        <p:tgtEl>
                                          <p:spTgt spid="18"/>
                                        </p:tgtEl>
                                        <p:attrNameLst>
                                          <p:attrName>ppt_x</p:attrName>
                                          <p:attrName>ppt_y</p:attrName>
                                        </p:attrNameLst>
                                      </p:cBhvr>
                                      <p:rCtr x="-104" y="-12546"/>
                                    </p:animMotion>
                                  </p:childTnLst>
                                </p:cTn>
                              </p:par>
                            </p:childTnLst>
                          </p:cTn>
                        </p:par>
                      </p:childTnLst>
                    </p:cTn>
                  </p:par>
                </p:childTnLst>
              </p:cTn>
              <p:nextCondLst>
                <p:cond evt="onClick" delay="0">
                  <p:tgtEl>
                    <p:spTgt spid="18"/>
                  </p:tgtEl>
                </p:cond>
              </p:nextCondLst>
            </p:seq>
          </p:childTnLst>
        </p:cTn>
      </p:par>
    </p:tnLst>
    <p:bldLst>
      <p:bldP spid="25" grpId="0" animBg="1"/>
      <p:bldP spid="26" grpId="0" animBg="1"/>
      <p:bldP spid="27" grpId="0" animBg="1"/>
      <p:bldP spid="28" grpId="0" animBg="1"/>
      <p:bldP spid="29" grpId="0" animBg="1"/>
      <p:bldP spid="30" grpId="0" animBg="1"/>
      <p:bldP spid="3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Provide clear plastic bags of craft pom-poms (1-8) and Numberblocks made from linking cubes 1-8 to match on the ‘Magic Maths’ table. Alternatively, provide empty bags for the children to fill with the correct number of pom-poms for each Numberblock 1-8.</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if children consistently count different quantities 1-8. Notice the counting strategies chosen (point, move and say, subitising and counting-on, etc. See notes on slide 11).</a:t>
            </a:r>
            <a:endParaRPr lang="en-GB" sz="2400" b="1" dirty="0">
              <a:latin typeface="Myriad Pro"/>
            </a:endParaRP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Provide opportunities for children to choose to count purposefully, e.g. saying how many cups are needed on their table for </a:t>
            </a:r>
            <a:r>
              <a:rPr lang="en-GB" sz="2400" dirty="0" err="1">
                <a:latin typeface="Myriad Pro"/>
              </a:rPr>
              <a:t>snacktime</a:t>
            </a:r>
            <a:r>
              <a:rPr lang="en-GB" sz="2400" dirty="0">
                <a:latin typeface="Myriad Pro"/>
              </a:rPr>
              <a:t>, or asking at tidy-up time to check no pieces are missing from a set.</a:t>
            </a: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A3FC3F-28FA-4CB4-9C5B-AD0061340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93E174D5-BE6C-4A3B-B1D2-7F6EF5B4857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5D988532-778F-4A34-8A4B-9C3B06A1E7D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57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10EF517-AF3A-4210-8E74-C071AE1A9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8" y="1365540"/>
            <a:ext cx="9832969" cy="553671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1966"/>
          <a:stretch/>
        </p:blipFill>
        <p:spPr>
          <a:xfrm>
            <a:off x="3001060" y="2194092"/>
            <a:ext cx="4802417" cy="465961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830" y="5222022"/>
            <a:ext cx="2437769" cy="1373277"/>
          </a:xfrm>
          <a:prstGeom prst="rect">
            <a:avLst/>
          </a:prstGeom>
        </p:spPr>
      </p:pic>
      <p:pic>
        <p:nvPicPr>
          <p:cNvPr id="10" name="Picture 9"/>
          <p:cNvPicPr>
            <a:picLocks noChangeAspect="1"/>
          </p:cNvPicPr>
          <p:nvPr/>
        </p:nvPicPr>
        <p:blipFill>
          <a:blip r:embed="rId7"/>
          <a:stretch>
            <a:fillRect/>
          </a:stretch>
        </p:blipFill>
        <p:spPr>
          <a:xfrm>
            <a:off x="271231" y="137265"/>
            <a:ext cx="3036071" cy="271905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074" y="1856637"/>
            <a:ext cx="152224" cy="708289"/>
          </a:xfrm>
          <a:prstGeom prst="rect">
            <a:avLst/>
          </a:prstGeom>
        </p:spPr>
      </p:pic>
      <p:sp>
        <p:nvSpPr>
          <p:cNvPr id="15" name="Rectangle 14"/>
          <p:cNvSpPr/>
          <p:nvPr/>
        </p:nvSpPr>
        <p:spPr>
          <a:xfrm>
            <a:off x="6614604" y="533760"/>
            <a:ext cx="37665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9653" y="745164"/>
            <a:ext cx="164481" cy="765320"/>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8749" y="422524"/>
            <a:ext cx="417627" cy="699096"/>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9851" y="1882538"/>
            <a:ext cx="436195" cy="661294"/>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2223" y="772072"/>
            <a:ext cx="417627" cy="699096"/>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64155" y="769988"/>
            <a:ext cx="483029" cy="732297"/>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59795" y="652300"/>
            <a:ext cx="707273" cy="1011090"/>
          </a:xfrm>
          <a:prstGeom prst="rect">
            <a:avLst/>
          </a:prstGeom>
        </p:spPr>
      </p:pic>
      <p:graphicFrame>
        <p:nvGraphicFramePr>
          <p:cNvPr id="37" name="Table 36"/>
          <p:cNvGraphicFramePr>
            <a:graphicFrameLocks noGrp="1"/>
          </p:cNvGraphicFramePr>
          <p:nvPr>
            <p:extLst>
              <p:ext uri="{D42A27DB-BD31-4B8C-83A1-F6EECF244321}">
                <p14:modId xmlns:p14="http://schemas.microsoft.com/office/powerpoint/2010/main" val="1732759794"/>
              </p:ext>
            </p:extLst>
          </p:nvPr>
        </p:nvGraphicFramePr>
        <p:xfrm>
          <a:off x="5588809" y="4239265"/>
          <a:ext cx="9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pic>
        <p:nvPicPr>
          <p:cNvPr id="33" name="Picture 32"/>
          <p:cNvPicPr>
            <a:picLocks noChangeAspect="1"/>
          </p:cNvPicPr>
          <p:nvPr/>
        </p:nvPicPr>
        <p:blipFill>
          <a:blip r:embed="rId14"/>
          <a:stretch>
            <a:fillRect/>
          </a:stretch>
        </p:blipFill>
        <p:spPr>
          <a:xfrm>
            <a:off x="5547360" y="3275494"/>
            <a:ext cx="6425415" cy="1029805"/>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25087936"/>
              </p:ext>
            </p:extLst>
          </p:nvPr>
        </p:nvGraphicFramePr>
        <p:xfrm>
          <a:off x="5588809" y="3329940"/>
          <a:ext cx="6298719" cy="900000"/>
        </p:xfrm>
        <a:graphic>
          <a:graphicData uri="http://schemas.openxmlformats.org/drawingml/2006/table">
            <a:tbl>
              <a:tblPr firstRow="1" bandRow="1">
                <a:tableStyleId>{5C22544A-7EE6-4342-B048-85BDC9FD1C3A}</a:tableStyleId>
              </a:tblPr>
              <a:tblGrid>
                <a:gridCol w="6298719">
                  <a:extLst>
                    <a:ext uri="{9D8B030D-6E8A-4147-A177-3AD203B41FA5}">
                      <a16:colId xmlns:a16="http://schemas.microsoft.com/office/drawing/2014/main" val="20000"/>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883223511"/>
              </p:ext>
            </p:extLst>
          </p:nvPr>
        </p:nvGraphicFramePr>
        <p:xfrm>
          <a:off x="6487528" y="4239265"/>
          <a:ext cx="54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extLst>
                  <a:ext uri="{0D108BD9-81ED-4DB2-BD59-A6C34878D82A}">
                    <a16:rowId xmlns:a16="http://schemas.microsoft.com/office/drawing/2014/main" val="10000"/>
                  </a:ext>
                </a:extLst>
              </a:tr>
            </a:tbl>
          </a:graphicData>
        </a:graphic>
      </p:graphicFrame>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2745" y="3426750"/>
            <a:ext cx="417627" cy="699096"/>
          </a:xfrm>
          <a:prstGeom prst="rect">
            <a:avLst/>
          </a:prstGeom>
        </p:spPr>
      </p:pic>
      <p:sp>
        <p:nvSpPr>
          <p:cNvPr id="22" name="Rectangle 21">
            <a:extLst>
              <a:ext uri="{FF2B5EF4-FFF2-40B4-BE49-F238E27FC236}">
                <a16:creationId xmlns:a16="http://schemas.microsoft.com/office/drawing/2014/main" id="{A58F74EC-7D98-40DD-B040-7E2BA6A0EC6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3" name="Oval 22">
            <a:extLst>
              <a:ext uri="{FF2B5EF4-FFF2-40B4-BE49-F238E27FC236}">
                <a16:creationId xmlns:a16="http://schemas.microsoft.com/office/drawing/2014/main" id="{3964ACDD-99C5-4F19-9E50-CB00ABEA7CB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300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85185E-6 C 0.01693 -0.20023 0.03424 -0.4 0.04974 -0.48009 C 0.06523 -0.55972 0.07904 -0.51991 0.09297 -0.48009 " pathEditMode="relative" rAng="0" ptsTypes="AAA">
                                      <p:cBhvr>
                                        <p:cTn id="6" dur="2000" fill="hold"/>
                                        <p:tgtEl>
                                          <p:spTgt spid="6"/>
                                        </p:tgtEl>
                                        <p:attrNameLst>
                                          <p:attrName>ppt_x</p:attrName>
                                          <p:attrName>ppt_y</p:attrName>
                                        </p:attrNameLst>
                                      </p:cBhvr>
                                      <p:rCtr x="4648" y="-2631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A7184D5-BA6C-420A-9451-C59710595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0724" r="40682"/>
          <a:stretch/>
        </p:blipFill>
        <p:spPr>
          <a:xfrm>
            <a:off x="4027188" y="2061882"/>
            <a:ext cx="1589733" cy="4814050"/>
          </a:xfrm>
          <a:prstGeom prst="rect">
            <a:avLst/>
          </a:prstGeom>
        </p:spPr>
      </p:pic>
      <p:pic>
        <p:nvPicPr>
          <p:cNvPr id="10" name="Picture 9"/>
          <p:cNvPicPr>
            <a:picLocks noChangeAspect="1"/>
          </p:cNvPicPr>
          <p:nvPr/>
        </p:nvPicPr>
        <p:blipFill>
          <a:blip r:embed="rId5"/>
          <a:stretch>
            <a:fillRect/>
          </a:stretch>
        </p:blipFill>
        <p:spPr>
          <a:xfrm>
            <a:off x="271784" y="140630"/>
            <a:ext cx="3036071" cy="2719052"/>
          </a:xfrm>
          <a:prstGeom prst="rect">
            <a:avLst/>
          </a:prstGeom>
        </p:spPr>
      </p:pic>
      <p:sp>
        <p:nvSpPr>
          <p:cNvPr id="15" name="Rectangle 14"/>
          <p:cNvSpPr/>
          <p:nvPr/>
        </p:nvSpPr>
        <p:spPr>
          <a:xfrm>
            <a:off x="6614604" y="533760"/>
            <a:ext cx="37665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302" y="425889"/>
            <a:ext cx="417627" cy="69909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2223" y="772072"/>
            <a:ext cx="417627" cy="699096"/>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9811" y="652300"/>
            <a:ext cx="707273" cy="1011090"/>
          </a:xfrm>
          <a:prstGeom prst="rect">
            <a:avLst/>
          </a:prstGeom>
        </p:spPr>
      </p:pic>
      <p:pic>
        <p:nvPicPr>
          <p:cNvPr id="33" name="Picture 32"/>
          <p:cNvPicPr>
            <a:picLocks/>
          </p:cNvPicPr>
          <p:nvPr/>
        </p:nvPicPr>
        <p:blipFill>
          <a:blip r:embed="rId9"/>
          <a:stretch>
            <a:fillRect/>
          </a:stretch>
        </p:blipFill>
        <p:spPr>
          <a:xfrm>
            <a:off x="5549430" y="3271426"/>
            <a:ext cx="6421589" cy="1026253"/>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3487738133"/>
              </p:ext>
            </p:extLst>
          </p:nvPr>
        </p:nvGraphicFramePr>
        <p:xfrm>
          <a:off x="5587531" y="3316500"/>
          <a:ext cx="6300000" cy="900000"/>
        </p:xfrm>
        <a:graphic>
          <a:graphicData uri="http://schemas.openxmlformats.org/drawingml/2006/table">
            <a:tbl>
              <a:tblPr firstRow="1" bandRow="1">
                <a:tableStyleId>{5C22544A-7EE6-4342-B048-85BDC9FD1C3A}</a:tableStyleId>
              </a:tblPr>
              <a:tblGrid>
                <a:gridCol w="6300000">
                  <a:extLst>
                    <a:ext uri="{9D8B030D-6E8A-4147-A177-3AD203B41FA5}">
                      <a16:colId xmlns:a16="http://schemas.microsoft.com/office/drawing/2014/main" val="20000"/>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034161161"/>
              </p:ext>
            </p:extLst>
          </p:nvPr>
        </p:nvGraphicFramePr>
        <p:xfrm>
          <a:off x="5587531" y="4239265"/>
          <a:ext cx="63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692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692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3C12D4"/>
                    </a:solidFill>
                  </a:tcPr>
                </a:tc>
                <a:extLst>
                  <a:ext uri="{0D108BD9-81ED-4DB2-BD59-A6C34878D82A}">
                    <a16:rowId xmlns:a16="http://schemas.microsoft.com/office/drawing/2014/main" val="10000"/>
                  </a:ext>
                </a:extLst>
              </a:tr>
            </a:tbl>
          </a:graphicData>
        </a:graphic>
      </p:graphicFrame>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r="29598"/>
          <a:stretch/>
        </p:blipFill>
        <p:spPr>
          <a:xfrm>
            <a:off x="312912" y="3272046"/>
            <a:ext cx="4420453" cy="3530963"/>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696" y="4744381"/>
            <a:ext cx="3494914" cy="1968802"/>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0961" y="1827786"/>
            <a:ext cx="477188" cy="764995"/>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58888" y="1827786"/>
            <a:ext cx="481194" cy="778590"/>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28823" y="732325"/>
            <a:ext cx="477188" cy="764995"/>
          </a:xfrm>
          <a:prstGeom prst="rect">
            <a:avLst/>
          </a:prstGeom>
        </p:spPr>
      </p:pic>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15296" y="732325"/>
            <a:ext cx="481194" cy="778590"/>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7505" y="3434370"/>
            <a:ext cx="417627" cy="699096"/>
          </a:xfrm>
          <a:prstGeom prst="rect">
            <a:avLst/>
          </a:prstGeom>
        </p:spPr>
      </p:pic>
      <p:sp>
        <p:nvSpPr>
          <p:cNvPr id="21" name="Rectangle 20">
            <a:extLst>
              <a:ext uri="{FF2B5EF4-FFF2-40B4-BE49-F238E27FC236}">
                <a16:creationId xmlns:a16="http://schemas.microsoft.com/office/drawing/2014/main" id="{ED6F5842-4221-48F5-9007-8A2EEF170D3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2941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3.7037E-7 C 0.02109 -0.19282 0.04231 -0.38542 0.06028 -0.44676 C 0.07812 -0.50741 0.0927 -0.43634 0.10742 -0.36551 " pathEditMode="relative" rAng="0" ptsTypes="AAA">
                                      <p:cBhvr>
                                        <p:cTn id="6" dur="2000" fill="hold"/>
                                        <p:tgtEl>
                                          <p:spTgt spid="29"/>
                                        </p:tgtEl>
                                        <p:attrNameLst>
                                          <p:attrName>ppt_x</p:attrName>
                                          <p:attrName>ppt_y</p:attrName>
                                        </p:attrNameLst>
                                      </p:cBhvr>
                                      <p:rCtr x="5365" y="-2349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332D08-3C1A-4926-8434-B9BD56E51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0838" r="42726" b="3290"/>
          <a:stretch/>
        </p:blipFill>
        <p:spPr>
          <a:xfrm>
            <a:off x="4197960" y="1826626"/>
            <a:ext cx="1432010" cy="4744502"/>
          </a:xfrm>
          <a:prstGeom prst="rect">
            <a:avLst/>
          </a:prstGeom>
        </p:spPr>
      </p:pic>
      <p:pic>
        <p:nvPicPr>
          <p:cNvPr id="10" name="Picture 9"/>
          <p:cNvPicPr>
            <a:picLocks noChangeAspect="1"/>
          </p:cNvPicPr>
          <p:nvPr/>
        </p:nvPicPr>
        <p:blipFill>
          <a:blip r:embed="rId5"/>
          <a:stretch>
            <a:fillRect/>
          </a:stretch>
        </p:blipFill>
        <p:spPr>
          <a:xfrm>
            <a:off x="271784" y="140630"/>
            <a:ext cx="3036071" cy="2719052"/>
          </a:xfrm>
          <a:prstGeom prst="rect">
            <a:avLst/>
          </a:prstGeom>
        </p:spPr>
      </p:pic>
      <p:sp>
        <p:nvSpPr>
          <p:cNvPr id="15" name="Rectangle 14"/>
          <p:cNvSpPr/>
          <p:nvPr/>
        </p:nvSpPr>
        <p:spPr>
          <a:xfrm>
            <a:off x="6614604" y="533760"/>
            <a:ext cx="37665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4121" y="785895"/>
            <a:ext cx="604705" cy="71639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302" y="425889"/>
            <a:ext cx="417627" cy="69909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2223" y="772072"/>
            <a:ext cx="417627" cy="699096"/>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9811" y="634371"/>
            <a:ext cx="707273" cy="1011090"/>
          </a:xfrm>
          <a:prstGeom prst="rect">
            <a:avLst/>
          </a:prstGeom>
        </p:spPr>
      </p:pic>
      <p:pic>
        <p:nvPicPr>
          <p:cNvPr id="33" name="Picture 32"/>
          <p:cNvPicPr>
            <a:picLocks noChangeAspect="1"/>
          </p:cNvPicPr>
          <p:nvPr/>
        </p:nvPicPr>
        <p:blipFill>
          <a:blip r:embed="rId9"/>
          <a:stretch>
            <a:fillRect/>
          </a:stretch>
        </p:blipFill>
        <p:spPr>
          <a:xfrm>
            <a:off x="5550591" y="3246544"/>
            <a:ext cx="6419644" cy="1130249"/>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3413172318"/>
              </p:ext>
            </p:extLst>
          </p:nvPr>
        </p:nvGraphicFramePr>
        <p:xfrm>
          <a:off x="5597713" y="3287546"/>
          <a:ext cx="6300000" cy="920044"/>
        </p:xfrm>
        <a:graphic>
          <a:graphicData uri="http://schemas.openxmlformats.org/drawingml/2006/table">
            <a:tbl>
              <a:tblPr firstRow="1" bandRow="1">
                <a:tableStyleId>{5C22544A-7EE6-4342-B048-85BDC9FD1C3A}</a:tableStyleId>
              </a:tblPr>
              <a:tblGrid>
                <a:gridCol w="6300000">
                  <a:extLst>
                    <a:ext uri="{9D8B030D-6E8A-4147-A177-3AD203B41FA5}">
                      <a16:colId xmlns:a16="http://schemas.microsoft.com/office/drawing/2014/main" val="20000"/>
                    </a:ext>
                  </a:extLst>
                </a:gridCol>
              </a:tblGrid>
              <a:tr h="920044">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700336844"/>
              </p:ext>
            </p:extLst>
          </p:nvPr>
        </p:nvGraphicFramePr>
        <p:xfrm>
          <a:off x="5587531" y="4239265"/>
          <a:ext cx="63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tblGrid>
              <a:tr h="90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738" y="3550141"/>
            <a:ext cx="5619362" cy="3160064"/>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32854" r="34722"/>
          <a:stretch/>
        </p:blipFill>
        <p:spPr>
          <a:xfrm>
            <a:off x="1421319" y="4020790"/>
            <a:ext cx="1479534" cy="2566047"/>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68417" y="1806192"/>
            <a:ext cx="608539" cy="822132"/>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501" y="1833522"/>
            <a:ext cx="465515" cy="780053"/>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8100" y="710821"/>
            <a:ext cx="608539" cy="822132"/>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6905" y="720222"/>
            <a:ext cx="465515" cy="78005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2745" y="3388650"/>
            <a:ext cx="417627" cy="699096"/>
          </a:xfrm>
          <a:prstGeom prst="rect">
            <a:avLst/>
          </a:prstGeom>
        </p:spPr>
      </p:pic>
      <p:sp>
        <p:nvSpPr>
          <p:cNvPr id="21" name="Rectangle 20">
            <a:extLst>
              <a:ext uri="{FF2B5EF4-FFF2-40B4-BE49-F238E27FC236}">
                <a16:creationId xmlns:a16="http://schemas.microsoft.com/office/drawing/2014/main" id="{7EE828FF-8E24-4296-BB70-B8FD2861E4A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9018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3.7037E-7 C 0.01875 -0.12269 0.03763 -0.24514 0.05717 -0.29398 C 0.0767 -0.34306 0.09701 -0.31852 0.11745 -0.29398 " pathEditMode="relative" rAng="0" ptsTypes="AAA">
                                      <p:cBhvr>
                                        <p:cTn id="6" dur="2000" fill="hold"/>
                                        <p:tgtEl>
                                          <p:spTgt spid="19"/>
                                        </p:tgtEl>
                                        <p:attrNameLst>
                                          <p:attrName>ppt_x</p:attrName>
                                          <p:attrName>ppt_y</p:attrName>
                                        </p:attrNameLst>
                                      </p:cBhvr>
                                      <p:rCtr x="5872" y="-1613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21317" y="691659"/>
            <a:ext cx="10949365" cy="5474682"/>
          </a:xfrm>
          <a:prstGeom prst="rect">
            <a:avLst/>
          </a:prstGeom>
        </p:spPr>
      </p:pic>
      <p:sp>
        <p:nvSpPr>
          <p:cNvPr id="5" name="Rectangle 4">
            <a:extLst>
              <a:ext uri="{FF2B5EF4-FFF2-40B4-BE49-F238E27FC236}">
                <a16:creationId xmlns:a16="http://schemas.microsoft.com/office/drawing/2014/main" id="{798FB59A-DF3C-4EF7-8336-B21ACF2A18D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66933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r>
              <a:rPr lang="en-GB" sz="2400" dirty="0"/>
              <a:t>A small ball of fur falls out of the sky and befriends </a:t>
            </a:r>
            <a:r>
              <a:rPr lang="en-GB" sz="2400" dirty="0">
                <a:solidFill>
                  <a:srgbClr val="FF0000"/>
                </a:solidFill>
              </a:rPr>
              <a:t>One</a:t>
            </a:r>
            <a:r>
              <a:rPr lang="en-GB" sz="2400" dirty="0"/>
              <a:t>. When </a:t>
            </a:r>
            <a:r>
              <a:rPr lang="en-GB" sz="2400" dirty="0">
                <a:solidFill>
                  <a:srgbClr val="FF0000"/>
                </a:solidFill>
              </a:rPr>
              <a:t>One</a:t>
            </a:r>
            <a:r>
              <a:rPr lang="en-GB" sz="2400" dirty="0"/>
              <a:t> counts it, it starts tickling her. </a:t>
            </a:r>
            <a:r>
              <a:rPr lang="en-GB" sz="2400" dirty="0">
                <a:solidFill>
                  <a:srgbClr val="FF0000"/>
                </a:solidFill>
              </a:rPr>
              <a:t>Two</a:t>
            </a:r>
            <a:r>
              <a:rPr lang="en-GB" sz="2400" dirty="0"/>
              <a:t> arrives and catches two more and gets tickled, and soon lots more fall. They run off to warn the others, but one by one, everyone up to </a:t>
            </a:r>
            <a:r>
              <a:rPr lang="en-GB" sz="2400" dirty="0">
                <a:solidFill>
                  <a:srgbClr val="FF0000"/>
                </a:solidFill>
              </a:rPr>
              <a:t>Six</a:t>
            </a:r>
            <a:r>
              <a:rPr lang="en-GB" sz="2400" dirty="0"/>
              <a:t> is rolling on the floor, covered in tickly fluffies. </a:t>
            </a:r>
            <a:r>
              <a:rPr lang="en-GB" sz="2400" dirty="0">
                <a:solidFill>
                  <a:srgbClr val="FF0000"/>
                </a:solidFill>
              </a:rPr>
              <a:t>Seven</a:t>
            </a:r>
            <a:r>
              <a:rPr lang="en-GB" sz="2400" dirty="0"/>
              <a:t> arrives, but he is not ticklish, so they decide to turn into </a:t>
            </a:r>
            <a:r>
              <a:rPr lang="en-GB" sz="2400" dirty="0">
                <a:solidFill>
                  <a:srgbClr val="FF0000"/>
                </a:solidFill>
              </a:rPr>
              <a:t>Seven</a:t>
            </a:r>
            <a:r>
              <a:rPr lang="en-GB" sz="2400" dirty="0"/>
              <a:t>s to escape the fluffies. They do, and finally </a:t>
            </a:r>
            <a:r>
              <a:rPr lang="en-GB" sz="2400" dirty="0">
                <a:solidFill>
                  <a:srgbClr val="FF0000"/>
                </a:solidFill>
              </a:rPr>
              <a:t>Eight</a:t>
            </a:r>
            <a:r>
              <a:rPr lang="en-GB" sz="2400" dirty="0"/>
              <a:t> arrives and regroups into ‘</a:t>
            </a:r>
            <a:r>
              <a:rPr lang="en-GB" sz="2400" dirty="0" err="1"/>
              <a:t>Octoblock</a:t>
            </a:r>
            <a:r>
              <a:rPr lang="en-GB" sz="2400" dirty="0">
                <a:solidFill>
                  <a:srgbClr val="FF0000"/>
                </a:solidFill>
              </a:rPr>
              <a:t> </a:t>
            </a:r>
            <a:r>
              <a:rPr lang="en-GB" sz="2400" dirty="0"/>
              <a:t>tickle mode’ to tickle the fluffies, who run away.</a:t>
            </a:r>
          </a:p>
        </p:txBody>
      </p:sp>
    </p:spTree>
    <p:extLst>
      <p:ext uri="{BB962C8B-B14F-4D97-AF65-F5344CB8AC3E}">
        <p14:creationId xmlns:p14="http://schemas.microsoft.com/office/powerpoint/2010/main" val="212340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D9B19FE-D0C4-422A-9082-8D60FE05D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767" b="6746"/>
          <a:stretch/>
        </p:blipFill>
        <p:spPr>
          <a:xfrm>
            <a:off x="6834873" y="3150704"/>
            <a:ext cx="5216664" cy="3457192"/>
          </a:xfrm>
          <a:prstGeom prst="rect">
            <a:avLst/>
          </a:prstGeom>
        </p:spPr>
      </p:pic>
      <p:sp>
        <p:nvSpPr>
          <p:cNvPr id="6" name="TextBox 5"/>
          <p:cNvSpPr txBox="1"/>
          <p:nvPr/>
        </p:nvSpPr>
        <p:spPr>
          <a:xfrm>
            <a:off x="415636" y="250104"/>
            <a:ext cx="10835460" cy="1569660"/>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Seven puts all of his fluffies in both baskets.</a:t>
            </a:r>
          </a:p>
        </p:txBody>
      </p:sp>
      <p:sp>
        <p:nvSpPr>
          <p:cNvPr id="7" name="Chord 6"/>
          <p:cNvSpPr/>
          <p:nvPr/>
        </p:nvSpPr>
        <p:spPr>
          <a:xfrm rot="6590796">
            <a:off x="2612186" y="4563534"/>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4170"/>
          <a:stretch/>
        </p:blipFill>
        <p:spPr>
          <a:xfrm>
            <a:off x="1425950" y="1640474"/>
            <a:ext cx="9205882" cy="4967422"/>
          </a:xfrm>
          <a:prstGeom prst="rect">
            <a:avLst/>
          </a:prstGeom>
        </p:spPr>
      </p:pic>
      <p:sp>
        <p:nvSpPr>
          <p:cNvPr id="8" name="Chord 7"/>
          <p:cNvSpPr/>
          <p:nvPr/>
        </p:nvSpPr>
        <p:spPr>
          <a:xfrm rot="6590796">
            <a:off x="1082856" y="455713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832111" y="4546053"/>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hord 20"/>
          <p:cNvSpPr/>
          <p:nvPr/>
        </p:nvSpPr>
        <p:spPr>
          <a:xfrm rot="6590796">
            <a:off x="8737209" y="4517160"/>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hord 21"/>
          <p:cNvSpPr/>
          <p:nvPr/>
        </p:nvSpPr>
        <p:spPr>
          <a:xfrm rot="6590796">
            <a:off x="9486464" y="4506078"/>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6590796">
            <a:off x="10062535" y="451461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hord 23"/>
          <p:cNvSpPr/>
          <p:nvPr/>
        </p:nvSpPr>
        <p:spPr>
          <a:xfrm rot="6590796">
            <a:off x="10811790" y="4503533"/>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D2CE8D7-0720-4B24-B1AD-49C0F6E76DD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275" r="23812" b="6746"/>
          <a:stretch/>
        </p:blipFill>
        <p:spPr>
          <a:xfrm>
            <a:off x="192836" y="3150704"/>
            <a:ext cx="3812967" cy="3457192"/>
          </a:xfrm>
          <a:prstGeom prst="rect">
            <a:avLst/>
          </a:prstGeom>
        </p:spPr>
      </p:pic>
      <p:sp>
        <p:nvSpPr>
          <p:cNvPr id="14" name="Rectangle 13"/>
          <p:cNvSpPr/>
          <p:nvPr/>
        </p:nvSpPr>
        <p:spPr>
          <a:xfrm>
            <a:off x="9509514" y="5232245"/>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DokChampa" panose="020B0604020202020204" pitchFamily="34" charset="-34"/>
                <a:cs typeface="DokChampa" panose="020B0604020202020204" pitchFamily="34" charset="-34"/>
              </a:rPr>
              <a:t>?</a:t>
            </a:r>
          </a:p>
        </p:txBody>
      </p:sp>
      <p:grpSp>
        <p:nvGrpSpPr>
          <p:cNvPr id="20" name="Group 19"/>
          <p:cNvGrpSpPr/>
          <p:nvPr/>
        </p:nvGrpSpPr>
        <p:grpSpPr>
          <a:xfrm>
            <a:off x="9509514" y="5232246"/>
            <a:ext cx="1256536" cy="1130248"/>
            <a:chOff x="9660469" y="5390040"/>
            <a:chExt cx="1245925" cy="1130249"/>
          </a:xfrm>
        </p:grpSpPr>
        <p:sp>
          <p:nvSpPr>
            <p:cNvPr id="18" name="Rectangle 17"/>
            <p:cNvSpPr/>
            <p:nvPr/>
          </p:nvSpPr>
          <p:spPr>
            <a:xfrm>
              <a:off x="9660469" y="5390040"/>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solidFill>
                  <a:schemeClr val="tx1"/>
                </a:solidFill>
                <a:latin typeface="DokChampa" panose="020B0604020202020204" pitchFamily="34" charset="-34"/>
                <a:cs typeface="DokChampa" panose="020B0604020202020204" pitchFamily="34" charset="-34"/>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8831" y="5538703"/>
              <a:ext cx="608539" cy="822132"/>
            </a:xfrm>
            <a:prstGeom prst="rect">
              <a:avLst/>
            </a:prstGeom>
          </p:spPr>
        </p:pic>
      </p:grpSp>
      <p:sp>
        <p:nvSpPr>
          <p:cNvPr id="27" name="Oval 26">
            <a:extLst>
              <a:ext uri="{FF2B5EF4-FFF2-40B4-BE49-F238E27FC236}">
                <a16:creationId xmlns:a16="http://schemas.microsoft.com/office/drawing/2014/main" id="{FD386DC2-5AF0-4C3F-BE62-4B59502D804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54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3E2D988-8EC6-4013-8FB2-5A9C60CA5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28" name="Picture 27">
            <a:extLst>
              <a:ext uri="{FF2B5EF4-FFF2-40B4-BE49-F238E27FC236}">
                <a16:creationId xmlns:a16="http://schemas.microsoft.com/office/drawing/2014/main" id="{805682FF-255C-4019-BD20-B3F549D77D97}"/>
              </a:ext>
            </a:extLst>
          </p:cNvPr>
          <p:cNvPicPr>
            <a:picLocks noChangeAspect="1"/>
          </p:cNvPicPr>
          <p:nvPr/>
        </p:nvPicPr>
        <p:blipFill rotWithShape="1">
          <a:blip r:embed="rId4">
            <a:extLst>
              <a:ext uri="{28A0092B-C50C-407E-A947-70E740481C1C}">
                <a14:useLocalDpi xmlns:a14="http://schemas.microsoft.com/office/drawing/2010/main" val="0"/>
              </a:ext>
            </a:extLst>
          </a:blip>
          <a:srcRect b="4170"/>
          <a:stretch/>
        </p:blipFill>
        <p:spPr>
          <a:xfrm>
            <a:off x="1425950" y="1640474"/>
            <a:ext cx="9205882" cy="4967422"/>
          </a:xfrm>
          <a:prstGeom prst="rect">
            <a:avLst/>
          </a:prstGeom>
        </p:spPr>
      </p:pic>
      <p:pic>
        <p:nvPicPr>
          <p:cNvPr id="32" name="Picture 31">
            <a:extLst>
              <a:ext uri="{FF2B5EF4-FFF2-40B4-BE49-F238E27FC236}">
                <a16:creationId xmlns:a16="http://schemas.microsoft.com/office/drawing/2014/main" id="{B7194A16-AFB4-4151-9916-68DF9252B36A}"/>
              </a:ext>
            </a:extLst>
          </p:cNvPr>
          <p:cNvPicPr>
            <a:picLocks noChangeAspect="1"/>
          </p:cNvPicPr>
          <p:nvPr/>
        </p:nvPicPr>
        <p:blipFill rotWithShape="1">
          <a:blip r:embed="rId5">
            <a:extLst>
              <a:ext uri="{28A0092B-C50C-407E-A947-70E740481C1C}">
                <a14:useLocalDpi xmlns:a14="http://schemas.microsoft.com/office/drawing/2010/main" val="0"/>
              </a:ext>
            </a:extLst>
          </a:blip>
          <a:srcRect r="20767" b="6746"/>
          <a:stretch/>
        </p:blipFill>
        <p:spPr>
          <a:xfrm>
            <a:off x="6834873" y="3150704"/>
            <a:ext cx="5216664" cy="3457192"/>
          </a:xfrm>
          <a:prstGeom prst="rect">
            <a:avLst/>
          </a:prstGeom>
        </p:spPr>
      </p:pic>
      <p:sp>
        <p:nvSpPr>
          <p:cNvPr id="7" name="Chord 6"/>
          <p:cNvSpPr/>
          <p:nvPr/>
        </p:nvSpPr>
        <p:spPr>
          <a:xfrm rot="6590796">
            <a:off x="2612186" y="4563534"/>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hord 23"/>
          <p:cNvSpPr/>
          <p:nvPr/>
        </p:nvSpPr>
        <p:spPr>
          <a:xfrm rot="6590796">
            <a:off x="1437463" y="420809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A21F5BD-4573-4A25-931B-477D11C6B45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Chord 7"/>
          <p:cNvSpPr/>
          <p:nvPr/>
        </p:nvSpPr>
        <p:spPr>
          <a:xfrm rot="6590796">
            <a:off x="1082856" y="455713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hord 25"/>
          <p:cNvSpPr/>
          <p:nvPr/>
        </p:nvSpPr>
        <p:spPr>
          <a:xfrm rot="6590796">
            <a:off x="1832112" y="4557134"/>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2D1FF19-2F7A-4EC6-A86E-76CE5600A269}"/>
              </a:ext>
            </a:extLst>
          </p:cNvPr>
          <p:cNvSpPr txBox="1"/>
          <p:nvPr/>
        </p:nvSpPr>
        <p:spPr>
          <a:xfrm>
            <a:off x="415636" y="250104"/>
            <a:ext cx="10835460" cy="1569660"/>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Seven puts all of his fluffies in both baskets.</a:t>
            </a:r>
          </a:p>
        </p:txBody>
      </p:sp>
      <p:sp>
        <p:nvSpPr>
          <p:cNvPr id="14" name="Rectangle 13"/>
          <p:cNvSpPr/>
          <p:nvPr/>
        </p:nvSpPr>
        <p:spPr>
          <a:xfrm>
            <a:off x="9509514" y="5232245"/>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DokChampa" panose="020B0604020202020204" pitchFamily="34" charset="-34"/>
                <a:cs typeface="DokChampa" panose="020B0604020202020204" pitchFamily="34" charset="-34"/>
              </a:rPr>
              <a:t>?</a:t>
            </a:r>
          </a:p>
        </p:txBody>
      </p:sp>
      <p:sp>
        <p:nvSpPr>
          <p:cNvPr id="21" name="Chord 20"/>
          <p:cNvSpPr/>
          <p:nvPr/>
        </p:nvSpPr>
        <p:spPr>
          <a:xfrm rot="6590796">
            <a:off x="8737209" y="4517160"/>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hord 21"/>
          <p:cNvSpPr/>
          <p:nvPr/>
        </p:nvSpPr>
        <p:spPr>
          <a:xfrm rot="6590796">
            <a:off x="9486464" y="4506078"/>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6590796">
            <a:off x="10062535" y="451461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9509514" y="5227862"/>
            <a:ext cx="1245925" cy="1134632"/>
            <a:chOff x="12626422" y="4667120"/>
            <a:chExt cx="1245925" cy="1130249"/>
          </a:xfrm>
        </p:grpSpPr>
        <p:sp>
          <p:nvSpPr>
            <p:cNvPr id="18" name="Rectangle 17"/>
            <p:cNvSpPr/>
            <p:nvPr/>
          </p:nvSpPr>
          <p:spPr>
            <a:xfrm>
              <a:off x="12626422" y="4667120"/>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solidFill>
                  <a:schemeClr val="tx1"/>
                </a:solidFill>
                <a:latin typeface="DokChampa" panose="020B0604020202020204" pitchFamily="34" charset="-34"/>
                <a:cs typeface="DokChampa" panose="020B0604020202020204" pitchFamily="34" charset="-34"/>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12007" y="4842218"/>
              <a:ext cx="465515" cy="780053"/>
            </a:xfrm>
            <a:prstGeom prst="rect">
              <a:avLst/>
            </a:prstGeom>
          </p:spPr>
        </p:pic>
      </p:grpSp>
      <p:pic>
        <p:nvPicPr>
          <p:cNvPr id="31" name="Picture 30">
            <a:extLst>
              <a:ext uri="{FF2B5EF4-FFF2-40B4-BE49-F238E27FC236}">
                <a16:creationId xmlns:a16="http://schemas.microsoft.com/office/drawing/2014/main" id="{3FBAABED-B6B7-41E0-A9B7-C50C74A3D251}"/>
              </a:ext>
            </a:extLst>
          </p:cNvPr>
          <p:cNvPicPr>
            <a:picLocks noChangeAspect="1"/>
          </p:cNvPicPr>
          <p:nvPr/>
        </p:nvPicPr>
        <p:blipFill rotWithShape="1">
          <a:blip r:embed="rId5">
            <a:extLst>
              <a:ext uri="{28A0092B-C50C-407E-A947-70E740481C1C}">
                <a14:useLocalDpi xmlns:a14="http://schemas.microsoft.com/office/drawing/2010/main" val="0"/>
              </a:ext>
            </a:extLst>
          </a:blip>
          <a:srcRect l="18275" r="23812" b="6746"/>
          <a:stretch/>
        </p:blipFill>
        <p:spPr>
          <a:xfrm>
            <a:off x="192836" y="3150704"/>
            <a:ext cx="3812967" cy="3457192"/>
          </a:xfrm>
          <a:prstGeom prst="rect">
            <a:avLst/>
          </a:prstGeom>
        </p:spPr>
      </p:pic>
    </p:spTree>
    <p:extLst>
      <p:ext uri="{BB962C8B-B14F-4D97-AF65-F5344CB8AC3E}">
        <p14:creationId xmlns:p14="http://schemas.microsoft.com/office/powerpoint/2010/main" val="13058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B3CFA76-E747-4854-8799-3ED0DD624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26" name="Picture 25">
            <a:extLst>
              <a:ext uri="{FF2B5EF4-FFF2-40B4-BE49-F238E27FC236}">
                <a16:creationId xmlns:a16="http://schemas.microsoft.com/office/drawing/2014/main" id="{4085D3A0-B02A-415D-8A69-EA6E22D48581}"/>
              </a:ext>
            </a:extLst>
          </p:cNvPr>
          <p:cNvPicPr>
            <a:picLocks noChangeAspect="1"/>
          </p:cNvPicPr>
          <p:nvPr/>
        </p:nvPicPr>
        <p:blipFill rotWithShape="1">
          <a:blip r:embed="rId4">
            <a:extLst>
              <a:ext uri="{28A0092B-C50C-407E-A947-70E740481C1C}">
                <a14:useLocalDpi xmlns:a14="http://schemas.microsoft.com/office/drawing/2010/main" val="0"/>
              </a:ext>
            </a:extLst>
          </a:blip>
          <a:srcRect b="4170"/>
          <a:stretch/>
        </p:blipFill>
        <p:spPr>
          <a:xfrm>
            <a:off x="1425950" y="1640474"/>
            <a:ext cx="9205882" cy="4967422"/>
          </a:xfrm>
          <a:prstGeom prst="rect">
            <a:avLst/>
          </a:prstGeom>
        </p:spPr>
      </p:pic>
      <p:sp>
        <p:nvSpPr>
          <p:cNvPr id="24" name="Chord 23"/>
          <p:cNvSpPr/>
          <p:nvPr/>
        </p:nvSpPr>
        <p:spPr>
          <a:xfrm rot="6590796">
            <a:off x="2144762" y="4218902"/>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6590796">
            <a:off x="2612186" y="4563534"/>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6590796">
            <a:off x="1335997" y="4201419"/>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6590796">
            <a:off x="1082856" y="455713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832111" y="4546053"/>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hord 20"/>
          <p:cNvSpPr/>
          <p:nvPr/>
        </p:nvSpPr>
        <p:spPr>
          <a:xfrm rot="6590796">
            <a:off x="8737209" y="4517160"/>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hord 21"/>
          <p:cNvSpPr/>
          <p:nvPr/>
        </p:nvSpPr>
        <p:spPr>
          <a:xfrm rot="6590796">
            <a:off x="9486464" y="4506078"/>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ECE354B-C8CF-4E26-A953-1B30E0D6E3E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5" name="TextBox 24">
            <a:extLst>
              <a:ext uri="{FF2B5EF4-FFF2-40B4-BE49-F238E27FC236}">
                <a16:creationId xmlns:a16="http://schemas.microsoft.com/office/drawing/2014/main" id="{2DB7FF46-D351-409D-AD3E-D45512236364}"/>
              </a:ext>
            </a:extLst>
          </p:cNvPr>
          <p:cNvSpPr txBox="1"/>
          <p:nvPr/>
        </p:nvSpPr>
        <p:spPr>
          <a:xfrm>
            <a:off x="415636" y="250104"/>
            <a:ext cx="10835460" cy="1569660"/>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Seven puts all of his fluffies in both baskets.</a:t>
            </a:r>
          </a:p>
        </p:txBody>
      </p:sp>
      <p:pic>
        <p:nvPicPr>
          <p:cNvPr id="30" name="Picture 29">
            <a:extLst>
              <a:ext uri="{FF2B5EF4-FFF2-40B4-BE49-F238E27FC236}">
                <a16:creationId xmlns:a16="http://schemas.microsoft.com/office/drawing/2014/main" id="{67FC1DF5-CF6B-4DB2-9920-4E9D29C34F08}"/>
              </a:ext>
            </a:extLst>
          </p:cNvPr>
          <p:cNvPicPr>
            <a:picLocks noChangeAspect="1"/>
          </p:cNvPicPr>
          <p:nvPr/>
        </p:nvPicPr>
        <p:blipFill rotWithShape="1">
          <a:blip r:embed="rId5">
            <a:extLst>
              <a:ext uri="{28A0092B-C50C-407E-A947-70E740481C1C}">
                <a14:useLocalDpi xmlns:a14="http://schemas.microsoft.com/office/drawing/2010/main" val="0"/>
              </a:ext>
            </a:extLst>
          </a:blip>
          <a:srcRect l="18275" r="23812" b="6746"/>
          <a:stretch/>
        </p:blipFill>
        <p:spPr>
          <a:xfrm>
            <a:off x="192836" y="3150704"/>
            <a:ext cx="3812967" cy="3457192"/>
          </a:xfrm>
          <a:prstGeom prst="rect">
            <a:avLst/>
          </a:prstGeom>
        </p:spPr>
      </p:pic>
      <p:pic>
        <p:nvPicPr>
          <p:cNvPr id="31" name="Picture 30">
            <a:extLst>
              <a:ext uri="{FF2B5EF4-FFF2-40B4-BE49-F238E27FC236}">
                <a16:creationId xmlns:a16="http://schemas.microsoft.com/office/drawing/2014/main" id="{F0E762AC-CDDD-41FF-AEB0-1CC09ACEC7E0}"/>
              </a:ext>
            </a:extLst>
          </p:cNvPr>
          <p:cNvPicPr>
            <a:picLocks noChangeAspect="1"/>
          </p:cNvPicPr>
          <p:nvPr/>
        </p:nvPicPr>
        <p:blipFill rotWithShape="1">
          <a:blip r:embed="rId5">
            <a:extLst>
              <a:ext uri="{28A0092B-C50C-407E-A947-70E740481C1C}">
                <a14:useLocalDpi xmlns:a14="http://schemas.microsoft.com/office/drawing/2010/main" val="0"/>
              </a:ext>
            </a:extLst>
          </a:blip>
          <a:srcRect r="20767" b="6746"/>
          <a:stretch/>
        </p:blipFill>
        <p:spPr>
          <a:xfrm>
            <a:off x="6834873" y="3150704"/>
            <a:ext cx="5216664" cy="3457192"/>
          </a:xfrm>
          <a:prstGeom prst="rect">
            <a:avLst/>
          </a:prstGeom>
        </p:spPr>
      </p:pic>
      <p:sp>
        <p:nvSpPr>
          <p:cNvPr id="14" name="Rectangle 13"/>
          <p:cNvSpPr/>
          <p:nvPr/>
        </p:nvSpPr>
        <p:spPr>
          <a:xfrm>
            <a:off x="9509514" y="5232245"/>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DokChampa" panose="020B0604020202020204" pitchFamily="34" charset="-34"/>
                <a:cs typeface="DokChampa" panose="020B0604020202020204" pitchFamily="34" charset="-34"/>
              </a:rPr>
              <a:t>?</a:t>
            </a:r>
          </a:p>
        </p:txBody>
      </p:sp>
      <p:grpSp>
        <p:nvGrpSpPr>
          <p:cNvPr id="2" name="Group 1"/>
          <p:cNvGrpSpPr/>
          <p:nvPr/>
        </p:nvGrpSpPr>
        <p:grpSpPr>
          <a:xfrm>
            <a:off x="9509514" y="5232245"/>
            <a:ext cx="1245925" cy="1130249"/>
            <a:chOff x="9503906" y="5232245"/>
            <a:chExt cx="1245925" cy="1130249"/>
          </a:xfrm>
        </p:grpSpPr>
        <p:sp>
          <p:nvSpPr>
            <p:cNvPr id="18" name="Rectangle 17"/>
            <p:cNvSpPr/>
            <p:nvPr/>
          </p:nvSpPr>
          <p:spPr>
            <a:xfrm>
              <a:off x="9503906" y="5232245"/>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solidFill>
                  <a:schemeClr val="tx1"/>
                </a:solidFill>
                <a:latin typeface="DokChampa" panose="020B0604020202020204" pitchFamily="34" charset="-34"/>
                <a:cs typeface="DokChampa" panose="020B0604020202020204" pitchFamily="34" charset="-34"/>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7042" y="5414871"/>
              <a:ext cx="477188" cy="764995"/>
            </a:xfrm>
            <a:prstGeom prst="rect">
              <a:avLst/>
            </a:prstGeom>
          </p:spPr>
        </p:pic>
      </p:grpSp>
    </p:spTree>
    <p:extLst>
      <p:ext uri="{BB962C8B-B14F-4D97-AF65-F5344CB8AC3E}">
        <p14:creationId xmlns:p14="http://schemas.microsoft.com/office/powerpoint/2010/main" val="14343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A94F088-CBE1-429E-AB76-25336D9A4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7999"/>
          </a:xfrm>
          <a:prstGeom prst="rect">
            <a:avLst/>
          </a:prstGeom>
        </p:spPr>
      </p:pic>
      <p:pic>
        <p:nvPicPr>
          <p:cNvPr id="30" name="Picture 29">
            <a:extLst>
              <a:ext uri="{FF2B5EF4-FFF2-40B4-BE49-F238E27FC236}">
                <a16:creationId xmlns:a16="http://schemas.microsoft.com/office/drawing/2014/main" id="{450E0070-EDD6-41A8-803F-528CD2C74E4C}"/>
              </a:ext>
            </a:extLst>
          </p:cNvPr>
          <p:cNvPicPr>
            <a:picLocks noChangeAspect="1"/>
          </p:cNvPicPr>
          <p:nvPr/>
        </p:nvPicPr>
        <p:blipFill rotWithShape="1">
          <a:blip r:embed="rId4">
            <a:extLst>
              <a:ext uri="{28A0092B-C50C-407E-A947-70E740481C1C}">
                <a14:useLocalDpi xmlns:a14="http://schemas.microsoft.com/office/drawing/2010/main" val="0"/>
              </a:ext>
            </a:extLst>
          </a:blip>
          <a:srcRect r="20767" b="6746"/>
          <a:stretch/>
        </p:blipFill>
        <p:spPr>
          <a:xfrm>
            <a:off x="6834873" y="3150704"/>
            <a:ext cx="5216664" cy="3457192"/>
          </a:xfrm>
          <a:prstGeom prst="rect">
            <a:avLst/>
          </a:prstGeom>
        </p:spPr>
      </p:pic>
      <p:sp>
        <p:nvSpPr>
          <p:cNvPr id="21" name="Chord 20"/>
          <p:cNvSpPr/>
          <p:nvPr/>
        </p:nvSpPr>
        <p:spPr>
          <a:xfrm rot="6590796">
            <a:off x="2932626" y="4527849"/>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509514" y="5232245"/>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DokChampa" panose="020B0604020202020204" pitchFamily="34" charset="-34"/>
                <a:cs typeface="DokChampa" panose="020B0604020202020204" pitchFamily="34" charset="-34"/>
              </a:rPr>
              <a:t>?</a:t>
            </a:r>
          </a:p>
        </p:txBody>
      </p:sp>
      <p:sp>
        <p:nvSpPr>
          <p:cNvPr id="22" name="Chord 21"/>
          <p:cNvSpPr/>
          <p:nvPr/>
        </p:nvSpPr>
        <p:spPr>
          <a:xfrm rot="6590796">
            <a:off x="1648648" y="3908617"/>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6590796">
            <a:off x="1335997" y="4201419"/>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hord 23"/>
          <p:cNvSpPr/>
          <p:nvPr/>
        </p:nvSpPr>
        <p:spPr>
          <a:xfrm rot="6590796">
            <a:off x="2144762" y="4218902"/>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6590796">
            <a:off x="2612186" y="4563534"/>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6590796">
            <a:off x="1082856" y="4557135"/>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p:cNvSpPr/>
          <p:nvPr/>
        </p:nvSpPr>
        <p:spPr>
          <a:xfrm rot="6590796">
            <a:off x="1832111" y="4546053"/>
            <a:ext cx="746968" cy="894433"/>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9509514" y="5232245"/>
            <a:ext cx="1245925" cy="1130249"/>
            <a:chOff x="12960983" y="4667120"/>
            <a:chExt cx="1245925" cy="1130249"/>
          </a:xfrm>
        </p:grpSpPr>
        <p:sp>
          <p:nvSpPr>
            <p:cNvPr id="18" name="Rectangle 17"/>
            <p:cNvSpPr/>
            <p:nvPr/>
          </p:nvSpPr>
          <p:spPr>
            <a:xfrm>
              <a:off x="12960983" y="4667120"/>
              <a:ext cx="1245925" cy="11302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solidFill>
                  <a:schemeClr val="tx1"/>
                </a:solidFill>
                <a:latin typeface="DokChampa" panose="020B0604020202020204" pitchFamily="34" charset="-34"/>
                <a:cs typeface="DokChampa" panose="020B0604020202020204" pitchFamily="34" charset="-3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7289" y="4883831"/>
              <a:ext cx="413312" cy="696825"/>
            </a:xfrm>
            <a:prstGeom prst="rect">
              <a:avLst/>
            </a:prstGeom>
          </p:spPr>
        </p:pic>
      </p:grpSp>
      <p:sp>
        <p:nvSpPr>
          <p:cNvPr id="19" name="Rectangle 18">
            <a:extLst>
              <a:ext uri="{FF2B5EF4-FFF2-40B4-BE49-F238E27FC236}">
                <a16:creationId xmlns:a16="http://schemas.microsoft.com/office/drawing/2014/main" id="{864095CC-7EAC-4CB2-964E-0B12A659DAA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6" name="TextBox 25">
            <a:extLst>
              <a:ext uri="{FF2B5EF4-FFF2-40B4-BE49-F238E27FC236}">
                <a16:creationId xmlns:a16="http://schemas.microsoft.com/office/drawing/2014/main" id="{5E1BD94A-946D-4A07-B324-9D5C53E56E1F}"/>
              </a:ext>
            </a:extLst>
          </p:cNvPr>
          <p:cNvSpPr txBox="1"/>
          <p:nvPr/>
        </p:nvSpPr>
        <p:spPr>
          <a:xfrm>
            <a:off x="415636" y="250104"/>
            <a:ext cx="10835460" cy="1569660"/>
          </a:xfrm>
          <a:prstGeom prst="rect">
            <a:avLst/>
          </a:prstGeom>
          <a:solidFill>
            <a:schemeClr val="bg1"/>
          </a:solidFill>
          <a:ln w="38100">
            <a:solidFill>
              <a:schemeClr val="tx1"/>
            </a:solidFill>
          </a:ln>
        </p:spPr>
        <p:txBody>
          <a:bodyPr wrap="square" rtlCol="0">
            <a:spAutoFit/>
          </a:bodyPr>
          <a:lstStyle/>
          <a:p>
            <a:r>
              <a:rPr lang="en-GB" sz="4800" b="1" dirty="0">
                <a:latin typeface="Century Gothic" panose="020B0502020202020204" pitchFamily="34" charset="0"/>
              </a:rPr>
              <a:t>Seven puts all of his fluffies in both baskets.</a:t>
            </a:r>
          </a:p>
        </p:txBody>
      </p:sp>
      <p:pic>
        <p:nvPicPr>
          <p:cNvPr id="27" name="Picture 26">
            <a:extLst>
              <a:ext uri="{FF2B5EF4-FFF2-40B4-BE49-F238E27FC236}">
                <a16:creationId xmlns:a16="http://schemas.microsoft.com/office/drawing/2014/main" id="{E35BB4F5-2E3B-4A9B-B205-699AA8C54D43}"/>
              </a:ext>
            </a:extLst>
          </p:cNvPr>
          <p:cNvPicPr>
            <a:picLocks noChangeAspect="1"/>
          </p:cNvPicPr>
          <p:nvPr/>
        </p:nvPicPr>
        <p:blipFill rotWithShape="1">
          <a:blip r:embed="rId6">
            <a:extLst>
              <a:ext uri="{28A0092B-C50C-407E-A947-70E740481C1C}">
                <a14:useLocalDpi xmlns:a14="http://schemas.microsoft.com/office/drawing/2010/main" val="0"/>
              </a:ext>
            </a:extLst>
          </a:blip>
          <a:srcRect b="4170"/>
          <a:stretch/>
        </p:blipFill>
        <p:spPr>
          <a:xfrm>
            <a:off x="1425950" y="1640474"/>
            <a:ext cx="9205882" cy="4967422"/>
          </a:xfrm>
          <a:prstGeom prst="rect">
            <a:avLst/>
          </a:prstGeom>
        </p:spPr>
      </p:pic>
      <p:pic>
        <p:nvPicPr>
          <p:cNvPr id="29" name="Picture 28">
            <a:extLst>
              <a:ext uri="{FF2B5EF4-FFF2-40B4-BE49-F238E27FC236}">
                <a16:creationId xmlns:a16="http://schemas.microsoft.com/office/drawing/2014/main" id="{F3E640DC-8BFA-4C88-8FCF-7A2DBC5803A8}"/>
              </a:ext>
            </a:extLst>
          </p:cNvPr>
          <p:cNvPicPr>
            <a:picLocks noChangeAspect="1"/>
          </p:cNvPicPr>
          <p:nvPr/>
        </p:nvPicPr>
        <p:blipFill rotWithShape="1">
          <a:blip r:embed="rId4">
            <a:extLst>
              <a:ext uri="{28A0092B-C50C-407E-A947-70E740481C1C}">
                <a14:useLocalDpi xmlns:a14="http://schemas.microsoft.com/office/drawing/2010/main" val="0"/>
              </a:ext>
            </a:extLst>
          </a:blip>
          <a:srcRect l="18275" r="23812" b="6746"/>
          <a:stretch/>
        </p:blipFill>
        <p:spPr>
          <a:xfrm>
            <a:off x="192836" y="3150704"/>
            <a:ext cx="3812967" cy="3457192"/>
          </a:xfrm>
          <a:prstGeom prst="rect">
            <a:avLst/>
          </a:prstGeom>
        </p:spPr>
      </p:pic>
    </p:spTree>
    <p:extLst>
      <p:ext uri="{BB962C8B-B14F-4D97-AF65-F5344CB8AC3E}">
        <p14:creationId xmlns:p14="http://schemas.microsoft.com/office/powerpoint/2010/main" val="6180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426394"/>
          </a:xfrm>
        </p:spPr>
        <p:txBody>
          <a:bodyPr vert="horz" lIns="91440" tIns="45720" rIns="91440" bIns="45720" rtlCol="0" anchor="t">
            <a:normAutofit/>
          </a:bodyPr>
          <a:lstStyle/>
          <a:p>
            <a:pPr>
              <a:spcBef>
                <a:spcPts val="1800"/>
              </a:spcBef>
            </a:pPr>
            <a:r>
              <a:rPr lang="en-GB" sz="2400" b="1" dirty="0">
                <a:latin typeface="Myriad Pro"/>
              </a:rPr>
              <a:t>Counting to 7 and one-to-one mapping</a:t>
            </a:r>
          </a:p>
          <a:p>
            <a:pPr>
              <a:spcBef>
                <a:spcPts val="1800"/>
              </a:spcBef>
            </a:pPr>
            <a:r>
              <a:rPr lang="en-GB" sz="2400" dirty="0">
                <a:latin typeface="Myriad Pro"/>
              </a:rPr>
              <a:t>The Numberblocks appear successively in order from </a:t>
            </a:r>
            <a:r>
              <a:rPr lang="en-GB" sz="2400" dirty="0">
                <a:solidFill>
                  <a:srgbClr val="FF0000"/>
                </a:solidFill>
                <a:latin typeface="Myriad Pro"/>
              </a:rPr>
              <a:t>One</a:t>
            </a:r>
            <a:r>
              <a:rPr lang="en-GB" sz="2400" dirty="0">
                <a:latin typeface="Myriad Pro"/>
              </a:rPr>
              <a:t> to </a:t>
            </a:r>
            <a:r>
              <a:rPr lang="en-GB" sz="2400" dirty="0">
                <a:solidFill>
                  <a:srgbClr val="FF0000"/>
                </a:solidFill>
                <a:latin typeface="Myriad Pro"/>
              </a:rPr>
              <a:t>Eight</a:t>
            </a:r>
            <a:r>
              <a:rPr lang="en-GB" sz="2400" dirty="0">
                <a:latin typeface="Myriad Pro"/>
              </a:rPr>
              <a:t>. Each time a Numberblock appears he/she counts the number of corresponding </a:t>
            </a:r>
            <a:r>
              <a:rPr lang="en-GB" sz="2400" dirty="0" err="1">
                <a:latin typeface="Myriad Pro"/>
              </a:rPr>
              <a:t>fluffies</a:t>
            </a:r>
            <a:r>
              <a:rPr lang="en-GB" sz="2400" dirty="0">
                <a:latin typeface="Myriad Pro"/>
              </a:rPr>
              <a:t> which have landed on each block, e.g. </a:t>
            </a:r>
            <a:r>
              <a:rPr lang="en-GB" sz="2400" dirty="0">
                <a:solidFill>
                  <a:srgbClr val="FF0000"/>
                </a:solidFill>
                <a:latin typeface="Myriad Pro"/>
              </a:rPr>
              <a:t>Six</a:t>
            </a:r>
            <a:r>
              <a:rPr lang="en-GB" sz="2400" dirty="0">
                <a:latin typeface="Myriad Pro"/>
              </a:rPr>
              <a:t> has six fluffies. This is illustrating one-to-one correspondence mapping: each Numberblock has the same number of </a:t>
            </a:r>
            <a:r>
              <a:rPr lang="en-GB" sz="2400" dirty="0" err="1">
                <a:latin typeface="Myriad Pro"/>
              </a:rPr>
              <a:t>fluffies</a:t>
            </a:r>
            <a:r>
              <a:rPr lang="en-GB" sz="2400" dirty="0">
                <a:latin typeface="Myriad Pro"/>
              </a:rPr>
              <a:t> as blocks.</a:t>
            </a:r>
          </a:p>
          <a:p>
            <a:pPr>
              <a:spcBef>
                <a:spcPts val="1800"/>
              </a:spcBef>
            </a:pPr>
            <a:r>
              <a:rPr lang="en-GB" sz="2400" b="1" dirty="0">
                <a:latin typeface="Myriad Pro"/>
              </a:rPr>
              <a:t>Number bonds to 7</a:t>
            </a:r>
          </a:p>
          <a:p>
            <a:pPr>
              <a:spcBef>
                <a:spcPts val="1800"/>
              </a:spcBef>
            </a:pPr>
            <a:r>
              <a:rPr lang="en-GB" sz="2400" dirty="0">
                <a:latin typeface="Myriad Pro"/>
              </a:rPr>
              <a:t>Pairs of Numberblocks combine to make themselves into </a:t>
            </a:r>
            <a:r>
              <a:rPr lang="en-GB" sz="2400" dirty="0">
                <a:solidFill>
                  <a:srgbClr val="FF0000"/>
                </a:solidFill>
                <a:latin typeface="Myriad Pro"/>
              </a:rPr>
              <a:t>Seven</a:t>
            </a:r>
            <a:r>
              <a:rPr lang="en-GB" sz="2400" dirty="0">
                <a:latin typeface="Myriad Pro"/>
              </a:rPr>
              <a:t>s (1+6, 2+5, 3+4) demonstrating the part-part-whole relationships for the number bonds for 7.</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lnSpcReduction="10000"/>
          </a:bodyPr>
          <a:lstStyle/>
          <a:p>
            <a:pPr>
              <a:lnSpc>
                <a:spcPct val="120000"/>
              </a:lnSpc>
              <a:spcBef>
                <a:spcPts val="1800"/>
              </a:spcBef>
            </a:pPr>
            <a:r>
              <a:rPr lang="en-GB" sz="2400" dirty="0">
                <a:latin typeface="Myriad Pro"/>
              </a:rPr>
              <a:t>During this episode children will experience one-to-one correspondence. </a:t>
            </a:r>
          </a:p>
          <a:p>
            <a:pPr>
              <a:lnSpc>
                <a:spcPct val="120000"/>
              </a:lnSpc>
              <a:spcBef>
                <a:spcPts val="1800"/>
              </a:spcBef>
            </a:pPr>
            <a:r>
              <a:rPr lang="en-GB" sz="2400" dirty="0">
                <a:latin typeface="Myriad Pro"/>
              </a:rPr>
              <a:t>Use this language to describe this mapping:</a:t>
            </a:r>
          </a:p>
          <a:p>
            <a:pPr>
              <a:lnSpc>
                <a:spcPct val="120000"/>
              </a:lnSpc>
              <a:spcBef>
                <a:spcPts val="1800"/>
              </a:spcBef>
            </a:pPr>
            <a:r>
              <a:rPr lang="en-GB" sz="2400" dirty="0"/>
              <a:t>“One fluffy for each block.”</a:t>
            </a:r>
          </a:p>
          <a:p>
            <a:pPr lvl="0">
              <a:lnSpc>
                <a:spcPct val="100000"/>
              </a:lnSpc>
              <a:spcBef>
                <a:spcPts val="1800"/>
              </a:spcBef>
              <a:defRPr/>
            </a:pPr>
            <a:r>
              <a:rPr lang="en-GB" sz="2400" dirty="0"/>
              <a:t>“</a:t>
            </a:r>
            <a:r>
              <a:rPr lang="en-GB" sz="2400" dirty="0">
                <a:solidFill>
                  <a:srgbClr val="FF0000"/>
                </a:solidFill>
              </a:rPr>
              <a:t>Two</a:t>
            </a:r>
            <a:r>
              <a:rPr lang="en-GB" sz="2400" dirty="0"/>
              <a:t> has 2 fluffies because he is made from 2 blocks.”</a:t>
            </a:r>
          </a:p>
          <a:p>
            <a:pPr lvl="0">
              <a:lnSpc>
                <a:spcPct val="100000"/>
              </a:lnSpc>
              <a:spcBef>
                <a:spcPts val="1800"/>
              </a:spcBef>
              <a:defRPr/>
            </a:pPr>
            <a:r>
              <a:rPr lang="en-GB" sz="2400" dirty="0"/>
              <a:t>“</a:t>
            </a:r>
            <a:r>
              <a:rPr lang="en-GB" sz="2400" dirty="0">
                <a:solidFill>
                  <a:srgbClr val="FF0000"/>
                </a:solidFill>
              </a:rPr>
              <a:t>Three</a:t>
            </a:r>
            <a:r>
              <a:rPr lang="en-GB" sz="2400" dirty="0"/>
              <a:t> has 3 fluffies because she is made from 3 blocks.”</a:t>
            </a:r>
          </a:p>
          <a:p>
            <a:pPr>
              <a:lnSpc>
                <a:spcPct val="100000"/>
              </a:lnSpc>
              <a:spcBef>
                <a:spcPts val="1800"/>
              </a:spcBef>
            </a:pPr>
            <a:r>
              <a:rPr lang="en-GB" sz="2400" dirty="0">
                <a:latin typeface="Myriad Pro"/>
              </a:rPr>
              <a:t>Older children will begin to describe the part-part-whole relationship for number bonds for 7, e.g.:</a:t>
            </a:r>
          </a:p>
          <a:p>
            <a:pPr>
              <a:lnSpc>
                <a:spcPct val="100000"/>
              </a:lnSpc>
              <a:spcBef>
                <a:spcPts val="0"/>
              </a:spcBef>
            </a:pPr>
            <a:r>
              <a:rPr lang="en-GB" sz="2400" dirty="0">
                <a:latin typeface="Myriad Pro"/>
              </a:rPr>
              <a:t>“7 </a:t>
            </a:r>
            <a:r>
              <a:rPr lang="en-GB" sz="2400" dirty="0"/>
              <a:t>is the whole: 5 is a part, and 2 is a part and 7 is the whole” </a:t>
            </a:r>
          </a:p>
          <a:p>
            <a:pPr>
              <a:lnSpc>
                <a:spcPct val="100000"/>
              </a:lnSpc>
              <a:spcBef>
                <a:spcPts val="0"/>
              </a:spcBef>
            </a:pPr>
            <a:r>
              <a:rPr lang="en-GB" sz="2400" dirty="0"/>
              <a:t>(with actions – holding the 5 in one hand and the 2 in the other, bringing together and separating to show the whole and the parts).</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E4413-E185-41EC-BFC7-456389103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3" name="Rectangle 12">
            <a:extLst>
              <a:ext uri="{FF2B5EF4-FFF2-40B4-BE49-F238E27FC236}">
                <a16:creationId xmlns:a16="http://schemas.microsoft.com/office/drawing/2014/main" id="{C9C5F304-325E-47AD-B723-55EB75D05DA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65412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7620" t="3422" r="46408" b="83129"/>
          <a:stretch/>
        </p:blipFill>
        <p:spPr>
          <a:xfrm>
            <a:off x="6096000" y="839253"/>
            <a:ext cx="653143" cy="828182"/>
          </a:xfrm>
          <a:prstGeom prst="rect">
            <a:avLst/>
          </a:prstGeom>
        </p:spPr>
      </p:pic>
      <p:sp>
        <p:nvSpPr>
          <p:cNvPr id="5" name="Chord 4"/>
          <p:cNvSpPr/>
          <p:nvPr/>
        </p:nvSpPr>
        <p:spPr>
          <a:xfrm rot="6710002">
            <a:off x="8528858" y="5664162"/>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hord 5"/>
          <p:cNvSpPr/>
          <p:nvPr/>
        </p:nvSpPr>
        <p:spPr>
          <a:xfrm rot="6710002">
            <a:off x="9694967" y="5491080"/>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6710002">
            <a:off x="8690490" y="4900558"/>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6710002">
            <a:off x="10006905" y="4727475"/>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6196" t="3039" r="43725" b="76967"/>
          <a:stretch/>
        </p:blipFill>
        <p:spPr>
          <a:xfrm>
            <a:off x="3643087" y="2574764"/>
            <a:ext cx="747716" cy="835186"/>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8313" t="7038" r="44047" b="68352"/>
          <a:stretch/>
        </p:blipFill>
        <p:spPr>
          <a:xfrm>
            <a:off x="1305470" y="3759200"/>
            <a:ext cx="405589" cy="735576"/>
          </a:xfrm>
          <a:prstGeom prst="rect">
            <a:avLst/>
          </a:prstGeom>
        </p:spPr>
      </p:pic>
      <p:sp>
        <p:nvSpPr>
          <p:cNvPr id="10" name="Chord 9"/>
          <p:cNvSpPr/>
          <p:nvPr/>
        </p:nvSpPr>
        <p:spPr>
          <a:xfrm rot="6710002">
            <a:off x="7924181" y="4276466"/>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hord 17"/>
          <p:cNvSpPr/>
          <p:nvPr/>
        </p:nvSpPr>
        <p:spPr>
          <a:xfrm rot="1244503">
            <a:off x="2791881" y="4682108"/>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hord 18"/>
          <p:cNvSpPr/>
          <p:nvPr/>
        </p:nvSpPr>
        <p:spPr>
          <a:xfrm rot="1244503">
            <a:off x="268980" y="4623042"/>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12111191">
            <a:off x="4286146" y="3581091"/>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hord 20"/>
          <p:cNvSpPr/>
          <p:nvPr/>
        </p:nvSpPr>
        <p:spPr>
          <a:xfrm rot="1244503">
            <a:off x="5180853" y="4776776"/>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hord 21"/>
          <p:cNvSpPr/>
          <p:nvPr/>
        </p:nvSpPr>
        <p:spPr>
          <a:xfrm rot="12111191">
            <a:off x="6767049" y="3495483"/>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1307139">
            <a:off x="5175775" y="2408625"/>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ord 8"/>
          <p:cNvSpPr/>
          <p:nvPr/>
        </p:nvSpPr>
        <p:spPr>
          <a:xfrm rot="6710002">
            <a:off x="7481136" y="5138385"/>
            <a:ext cx="897775" cy="947651"/>
          </a:xfrm>
          <a:prstGeom prst="chord">
            <a:avLst/>
          </a:prstGeom>
          <a:gradFill flip="none" rotWithShape="1">
            <a:gsLst>
              <a:gs pos="0">
                <a:schemeClr val="accent2">
                  <a:lumMod val="64000"/>
                </a:schemeClr>
              </a:gs>
              <a:gs pos="48000">
                <a:schemeClr val="accent2">
                  <a:lumMod val="97000"/>
                  <a:lumOff val="3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C5B47D8-2ABC-443A-9885-B6C623832F6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 name="Rectangle 3">
            <a:extLst>
              <a:ext uri="{FF2B5EF4-FFF2-40B4-BE49-F238E27FC236}">
                <a16:creationId xmlns:a16="http://schemas.microsoft.com/office/drawing/2014/main" id="{A02922BC-13AB-4469-8750-CB90D04D2E0D}"/>
              </a:ext>
            </a:extLst>
          </p:cNvPr>
          <p:cNvSpPr/>
          <p:nvPr/>
        </p:nvSpPr>
        <p:spPr>
          <a:xfrm>
            <a:off x="4757332" y="166240"/>
            <a:ext cx="2677336" cy="369332"/>
          </a:xfrm>
          <a:prstGeom prst="rect">
            <a:avLst/>
          </a:prstGeom>
        </p:spPr>
        <p:txBody>
          <a:bodyPr wrap="none">
            <a:spAutoFit/>
          </a:bodyPr>
          <a:lstStyle/>
          <a:p>
            <a:pPr lvl="0" algn="ctr">
              <a:defRPr/>
            </a:pPr>
            <a:r>
              <a:rPr lang="en-GB" dirty="0">
                <a:latin typeface="Century Gothic" panose="020B0502020202020204" pitchFamily="34" charset="0"/>
              </a:rPr>
              <a:t>Click on the numerals </a:t>
            </a:r>
          </a:p>
        </p:txBody>
      </p:sp>
      <p:sp>
        <p:nvSpPr>
          <p:cNvPr id="25" name="Oval 24">
            <a:extLst>
              <a:ext uri="{FF2B5EF4-FFF2-40B4-BE49-F238E27FC236}">
                <a16:creationId xmlns:a16="http://schemas.microsoft.com/office/drawing/2014/main" id="{92CBFB01-93E4-4510-BFEE-8F2CB94570C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6" name="Picture 25">
            <a:extLst>
              <a:ext uri="{FF2B5EF4-FFF2-40B4-BE49-F238E27FC236}">
                <a16:creationId xmlns:a16="http://schemas.microsoft.com/office/drawing/2014/main" id="{7587DABF-E9EB-423D-B68D-4D20B0062DD2}"/>
              </a:ext>
            </a:extLst>
          </p:cNvPr>
          <p:cNvPicPr>
            <a:picLocks noChangeAspect="1"/>
          </p:cNvPicPr>
          <p:nvPr/>
        </p:nvPicPr>
        <p:blipFill rotWithShape="1">
          <a:blip r:embed="rId4">
            <a:extLst>
              <a:ext uri="{28A0092B-C50C-407E-A947-70E740481C1C}">
                <a14:useLocalDpi xmlns:a14="http://schemas.microsoft.com/office/drawing/2010/main" val="0"/>
              </a:ext>
            </a:extLst>
          </a:blip>
          <a:srcRect l="40744" t="16775" r="40140"/>
          <a:stretch/>
        </p:blipFill>
        <p:spPr>
          <a:xfrm>
            <a:off x="5335566" y="1685925"/>
            <a:ext cx="2090632" cy="5125086"/>
          </a:xfrm>
          <a:prstGeom prst="rect">
            <a:avLst/>
          </a:prstGeom>
        </p:spPr>
      </p:pic>
      <p:pic>
        <p:nvPicPr>
          <p:cNvPr id="27" name="Picture 26">
            <a:extLst>
              <a:ext uri="{FF2B5EF4-FFF2-40B4-BE49-F238E27FC236}">
                <a16:creationId xmlns:a16="http://schemas.microsoft.com/office/drawing/2014/main" id="{4E51B9B9-E388-4410-AD60-FDF6F54FEA65}"/>
              </a:ext>
            </a:extLst>
          </p:cNvPr>
          <p:cNvPicPr>
            <a:picLocks noChangeAspect="1"/>
          </p:cNvPicPr>
          <p:nvPr/>
        </p:nvPicPr>
        <p:blipFill rotWithShape="1">
          <a:blip r:embed="rId5">
            <a:extLst>
              <a:ext uri="{28A0092B-C50C-407E-A947-70E740481C1C}">
                <a14:useLocalDpi xmlns:a14="http://schemas.microsoft.com/office/drawing/2010/main" val="0"/>
              </a:ext>
            </a:extLst>
          </a:blip>
          <a:srcRect l="37646" t="21745" r="35346"/>
          <a:stretch/>
        </p:blipFill>
        <p:spPr>
          <a:xfrm>
            <a:off x="2999196" y="3362442"/>
            <a:ext cx="2003607" cy="3268869"/>
          </a:xfrm>
          <a:prstGeom prst="rect">
            <a:avLst/>
          </a:prstGeom>
        </p:spPr>
      </p:pic>
      <p:pic>
        <p:nvPicPr>
          <p:cNvPr id="28" name="Picture 27">
            <a:extLst>
              <a:ext uri="{FF2B5EF4-FFF2-40B4-BE49-F238E27FC236}">
                <a16:creationId xmlns:a16="http://schemas.microsoft.com/office/drawing/2014/main" id="{62C8845B-C1EF-4F88-9DCA-4751FDFC924D}"/>
              </a:ext>
            </a:extLst>
          </p:cNvPr>
          <p:cNvPicPr>
            <a:picLocks noChangeAspect="1"/>
          </p:cNvPicPr>
          <p:nvPr/>
        </p:nvPicPr>
        <p:blipFill rotWithShape="1">
          <a:blip r:embed="rId6">
            <a:extLst>
              <a:ext uri="{28A0092B-C50C-407E-A947-70E740481C1C}">
                <a14:useLocalDpi xmlns:a14="http://schemas.microsoft.com/office/drawing/2010/main" val="0"/>
              </a:ext>
            </a:extLst>
          </a:blip>
          <a:srcRect l="25309" t="31464" r="25286"/>
          <a:stretch/>
        </p:blipFill>
        <p:spPr>
          <a:xfrm>
            <a:off x="91902" y="4494776"/>
            <a:ext cx="2622541" cy="2048524"/>
          </a:xfrm>
          <a:prstGeom prst="rect">
            <a:avLst/>
          </a:prstGeom>
        </p:spPr>
      </p:pic>
    </p:spTree>
    <p:extLst>
      <p:ext uri="{BB962C8B-B14F-4D97-AF65-F5344CB8AC3E}">
        <p14:creationId xmlns:p14="http://schemas.microsoft.com/office/powerpoint/2010/main" val="367589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0" nodeType="withEffect">
                                  <p:stCondLst>
                                    <p:cond delay="100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100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grpId="0" nodeType="withEffect">
                                  <p:stCondLst>
                                    <p:cond delay="100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xit" presetSubtype="0" fill="hold" grpId="0" nodeType="withEffect">
                                  <p:stCondLst>
                                    <p:cond delay="100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5" grpId="0" animBg="1"/>
      <p:bldP spid="6" grpId="0" animBg="1"/>
      <p:bldP spid="7" grpId="0" animBg="1"/>
      <p:bldP spid="8" grpId="0" animBg="1"/>
      <p:bldP spid="10" grpId="0" animBg="1"/>
      <p:bldP spid="18" grpId="0" animBg="1"/>
      <p:bldP spid="19" grpId="0" animBg="1"/>
      <p:bldP spid="20" grpId="0" animBg="1"/>
      <p:bldP spid="21" grpId="0" animBg="1"/>
      <p:bldP spid="22" grpId="0" animBg="1"/>
      <p:bldP spid="2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purl.org/dc/dcmitype/"/>
    <ds:schemaRef ds:uri="22029e86-67e7-4883-9866-832c3e79c701"/>
    <ds:schemaRef ds:uri="http://www.w3.org/XML/1998/namespace"/>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648A6173-8EE0-4E3C-A1A1-9F734093C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TotalTime>
  <Words>1778</Words>
  <Application>Microsoft Office PowerPoint</Application>
  <PresentationFormat>Widescreen</PresentationFormat>
  <Paragraphs>161</Paragraphs>
  <Slides>33</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Calibri Light</vt:lpstr>
      <vt:lpstr>Century Gothic</vt:lpstr>
      <vt:lpstr>DokChampa</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Liam Benson</dc:creator>
  <cp:lastModifiedBy>Andrew Young</cp:lastModifiedBy>
  <cp:revision>8</cp:revision>
  <dcterms:modified xsi:type="dcterms:W3CDTF">2019-01-29T10:54:22Z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