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4"/>
  </p:notesMasterIdLst>
  <p:sldIdLst>
    <p:sldId id="257" r:id="rId5"/>
    <p:sldId id="508" r:id="rId6"/>
    <p:sldId id="506" r:id="rId7"/>
    <p:sldId id="507" r:id="rId8"/>
    <p:sldId id="48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509" r:id="rId21"/>
    <p:sldId id="510" r:id="rId22"/>
    <p:sldId id="300" r:id="rId23"/>
    <p:sldId id="279" r:id="rId24"/>
    <p:sldId id="280" r:id="rId25"/>
    <p:sldId id="511" r:id="rId26"/>
    <p:sldId id="512" r:id="rId27"/>
    <p:sldId id="281" r:id="rId28"/>
    <p:sldId id="282" r:id="rId29"/>
    <p:sldId id="513" r:id="rId30"/>
    <p:sldId id="514" r:id="rId31"/>
    <p:sldId id="283" r:id="rId32"/>
    <p:sldId id="301" r:id="rId33"/>
    <p:sldId id="515" r:id="rId34"/>
    <p:sldId id="516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517" r:id="rId45"/>
    <p:sldId id="518" r:id="rId46"/>
    <p:sldId id="294" r:id="rId47"/>
    <p:sldId id="295" r:id="rId48"/>
    <p:sldId id="296" r:id="rId49"/>
    <p:sldId id="297" r:id="rId50"/>
    <p:sldId id="298" r:id="rId51"/>
    <p:sldId id="299" r:id="rId52"/>
    <p:sldId id="47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07"/>
            <p14:sldId id="481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509"/>
            <p14:sldId id="510"/>
            <p14:sldId id="300"/>
            <p14:sldId id="279"/>
            <p14:sldId id="280"/>
            <p14:sldId id="511"/>
            <p14:sldId id="512"/>
            <p14:sldId id="281"/>
            <p14:sldId id="282"/>
            <p14:sldId id="513"/>
            <p14:sldId id="514"/>
            <p14:sldId id="283"/>
            <p14:sldId id="301"/>
            <p14:sldId id="515"/>
            <p14:sldId id="516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517"/>
            <p14:sldId id="518"/>
            <p14:sldId id="294"/>
            <p14:sldId id="295"/>
            <p14:sldId id="296"/>
            <p14:sldId id="297"/>
            <p14:sldId id="298"/>
            <p14:sldId id="299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5" autoAdjust="0"/>
    <p:restoredTop sz="74115" autoAdjust="0"/>
  </p:normalViewPr>
  <p:slideViewPr>
    <p:cSldViewPr snapToGrid="0" showGuides="1">
      <p:cViewPr varScale="1">
        <p:scale>
          <a:sx n="81" d="100"/>
          <a:sy n="81" d="100"/>
        </p:scale>
        <p:origin x="10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Complete the equations to show how many spots there are altogether.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96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Six vertical strips of seven squares: </a:t>
            </a:r>
            <a:r>
              <a:rPr lang="en-GB" i="1" u="sng" dirty="0"/>
              <a:t>does</a:t>
            </a:r>
            <a:r>
              <a:rPr lang="en-GB" i="1" dirty="0"/>
              <a:t> show groups of seven.</a:t>
            </a:r>
          </a:p>
          <a:p>
            <a:r>
              <a:rPr lang="en-GB" i="1" dirty="0"/>
              <a:t>	6 × 7 = 42	7 × 6 = 42</a:t>
            </a:r>
          </a:p>
          <a:p>
            <a:endParaRPr lang="en-GB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Three pairs of seven value base-ten number boards: </a:t>
            </a:r>
            <a:r>
              <a:rPr lang="en-GB" i="1" u="sng" dirty="0"/>
              <a:t>does</a:t>
            </a:r>
            <a:r>
              <a:rPr lang="en-GB" i="1" dirty="0"/>
              <a:t> show groups of seven. </a:t>
            </a:r>
          </a:p>
          <a:p>
            <a:r>
              <a:rPr lang="en-GB" i="1" dirty="0"/>
              <a:t>	6 × 7 = 42	7 × 6 = 42</a:t>
            </a:r>
          </a:p>
          <a:p>
            <a:endParaRPr lang="en-GB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Six fifty-pence coins: </a:t>
            </a:r>
            <a:r>
              <a:rPr lang="en-GB" i="1" u="sng" dirty="0"/>
              <a:t>does</a:t>
            </a:r>
            <a:r>
              <a:rPr lang="en-GB" i="1" dirty="0"/>
              <a:t> show groups of seven (seven sides or seven points on each coin).</a:t>
            </a:r>
          </a:p>
          <a:p>
            <a:r>
              <a:rPr lang="en-GB" i="1" dirty="0"/>
              <a:t>	6 × 7 = 42	7 × 6 = 42</a:t>
            </a:r>
          </a:p>
          <a:p>
            <a:endParaRPr lang="en-GB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Three tangrams: </a:t>
            </a:r>
            <a:r>
              <a:rPr lang="en-GB" i="1" u="sng" dirty="0"/>
              <a:t>does</a:t>
            </a:r>
            <a:r>
              <a:rPr lang="en-GB" i="1" dirty="0"/>
              <a:t> show groups of seven.</a:t>
            </a:r>
          </a:p>
          <a:p>
            <a:r>
              <a:rPr lang="en-GB" i="1" dirty="0"/>
              <a:t>	3 × 7 = 21	7 × 3 = 21</a:t>
            </a:r>
          </a:p>
          <a:p>
            <a:endParaRPr lang="en-GB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 err="1"/>
              <a:t>Numberblocks</a:t>
            </a:r>
            <a:r>
              <a:rPr lang="en-GB" i="1" dirty="0"/>
              <a:t>: </a:t>
            </a:r>
            <a:r>
              <a:rPr lang="en-GB" i="1" u="sng" dirty="0"/>
              <a:t>does not</a:t>
            </a:r>
            <a:r>
              <a:rPr lang="en-GB" i="1" dirty="0"/>
              <a:t> show groups of seven (it shows six and seven together, not six multiplied by seven).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Seven horizontal strips of six squares: </a:t>
            </a:r>
            <a:r>
              <a:rPr lang="en-GB" i="1" u="sng" dirty="0"/>
              <a:t>does not </a:t>
            </a:r>
            <a:r>
              <a:rPr lang="en-GB" i="1" dirty="0"/>
              <a:t>show groups of seven (it shows seven groups of six which,</a:t>
            </a:r>
            <a:br>
              <a:rPr lang="en-GB" i="1" dirty="0"/>
            </a:br>
            <a:r>
              <a:rPr lang="en-GB" i="1" dirty="0"/>
              <a:t>although represented by 6 × 7 = 42 and 7 × 6 = 42, is not the same interpretation of the multiplication fact).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5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466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42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8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358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857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Seven children are needed in each of the eight dance sections in the school assembly.</a:t>
            </a:r>
          </a:p>
          <a:p>
            <a:r>
              <a:rPr lang="en-GB" i="1" dirty="0"/>
              <a:t>Two children are also needed as narrators.</a:t>
            </a:r>
          </a:p>
          <a:p>
            <a:r>
              <a:rPr lang="en-GB" i="1" dirty="0"/>
              <a:t>How many children are needed altogether?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6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45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51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50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018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422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Both of the factors are the same.</a:t>
            </a:r>
          </a:p>
          <a:p>
            <a:r>
              <a:rPr lang="en-GB" i="1" dirty="0"/>
              <a:t>So the product is a square number.</a:t>
            </a:r>
          </a:p>
          <a:p>
            <a:r>
              <a:rPr lang="en-GB" i="1" dirty="0"/>
              <a:t>This can be represented by a square-shaped array.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02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Both of the factors are the same.</a:t>
            </a:r>
          </a:p>
          <a:p>
            <a:r>
              <a:rPr lang="en-GB" i="1" dirty="0"/>
              <a:t>So the product is a square number.</a:t>
            </a:r>
          </a:p>
          <a:p>
            <a:r>
              <a:rPr lang="en-GB" i="1" dirty="0"/>
              <a:t>This can be represented by a square-shaped array.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59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There are seven netball teams, each with seven players.</a:t>
            </a:r>
          </a:p>
          <a:p>
            <a:r>
              <a:rPr lang="en-GB" i="1" dirty="0"/>
              <a:t>We can write this as seven times seven equals forty-nine.</a:t>
            </a:r>
          </a:p>
          <a:p>
            <a:r>
              <a:rPr lang="en-GB" i="1" dirty="0"/>
              <a:t>Both factors are the same, so we can also write this as seven squared equals forty-nine.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04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Fill in the missing parts of the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37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Fill in the missing symbols. (&lt;, &gt;, or =).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5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200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1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Tick to show which numbers are divisible by 2, 3, 4, 5, 6, 8, 9, 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22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What’s the same?</a:t>
            </a:r>
          </a:p>
          <a:p>
            <a:r>
              <a:rPr lang="en-GB" i="1" dirty="0"/>
              <a:t>What’s different?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46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Seven, fourteen. There are fourteen players.</a:t>
            </a:r>
          </a:p>
          <a:p>
            <a:r>
              <a:rPr lang="en-GB" i="1" dirty="0"/>
              <a:t>There are two groups of seven; there are fourteen altogether.</a:t>
            </a:r>
          </a:p>
          <a:p>
            <a:r>
              <a:rPr lang="en-GB" i="1" dirty="0"/>
              <a:t>There are seven, two times; there are fourteen altogether.</a:t>
            </a:r>
          </a:p>
          <a:p>
            <a:r>
              <a:rPr lang="en-GB" i="1" dirty="0"/>
              <a:t>Two is a factor.</a:t>
            </a:r>
          </a:p>
          <a:p>
            <a:r>
              <a:rPr lang="en-GB" i="1" dirty="0"/>
              <a:t>Seven is a factor.</a:t>
            </a:r>
          </a:p>
          <a:p>
            <a:r>
              <a:rPr lang="en-GB" i="1" dirty="0"/>
              <a:t>The product of two and seven is fourteen.</a:t>
            </a:r>
          </a:p>
          <a:p>
            <a:r>
              <a:rPr lang="en-GB" i="1" dirty="0"/>
              <a:t>Fourteen is the product of two and seven.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2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0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6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2.XX </a:t>
            </a:r>
            <a:r>
              <a:rPr lang="en-US" dirty="0" err="1"/>
              <a:t>xxxx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85175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rfbznaa/ncetm_spine2_segment09_y3.pdf#page=1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7" Type="http://schemas.openxmlformats.org/officeDocument/2006/relationships/hyperlink" Target="https://assets.publishing.service.gov.uk/government/uploads/system/uploads/attachment_data/file/897806/Maths_guidance_KS_1_and_2.pdf#page=1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160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rfbznaa/ncetm_spine2_segment09_y3.pdf#page=1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rfbznaa/ncetm_spine2_segment09_y3.pdf#page=2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4.xml"/><Relationship Id="rId7" Type="http://schemas.openxmlformats.org/officeDocument/2006/relationships/slide" Target="slide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7.xm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rfbznaa/ncetm_spine2_segment09_y3.pdf#page=2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rfbznaa/ncetm_spine2_segment09_y3.pdf#page=30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rfbznaa/ncetm_spine2_segment09_y3.pdf#page=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4, Unit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times tables and patterns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B53E2D-AAE2-40A2-A406-849C4B270D72}"/>
              </a:ext>
            </a:extLst>
          </p:cNvPr>
          <p:cNvGraphicFramePr>
            <a:graphicFrameLocks noGrp="1"/>
          </p:cNvGraphicFramePr>
          <p:nvPr/>
        </p:nvGraphicFramePr>
        <p:xfrm>
          <a:off x="1794002" y="1060064"/>
          <a:ext cx="8604001" cy="973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908">
                  <a:extLst>
                    <a:ext uri="{9D8B030D-6E8A-4147-A177-3AD203B41FA5}">
                      <a16:colId xmlns:a16="http://schemas.microsoft.com/office/drawing/2014/main" val="2547668977"/>
                    </a:ext>
                  </a:extLst>
                </a:gridCol>
                <a:gridCol w="705299">
                  <a:extLst>
                    <a:ext uri="{9D8B030D-6E8A-4147-A177-3AD203B41FA5}">
                      <a16:colId xmlns:a16="http://schemas.microsoft.com/office/drawing/2014/main" val="2727201233"/>
                    </a:ext>
                  </a:extLst>
                </a:gridCol>
                <a:gridCol w="705299">
                  <a:extLst>
                    <a:ext uri="{9D8B030D-6E8A-4147-A177-3AD203B41FA5}">
                      <a16:colId xmlns:a16="http://schemas.microsoft.com/office/drawing/2014/main" val="1487814280"/>
                    </a:ext>
                  </a:extLst>
                </a:gridCol>
                <a:gridCol w="705299">
                  <a:extLst>
                    <a:ext uri="{9D8B030D-6E8A-4147-A177-3AD203B41FA5}">
                      <a16:colId xmlns:a16="http://schemas.microsoft.com/office/drawing/2014/main" val="2879728655"/>
                    </a:ext>
                  </a:extLst>
                </a:gridCol>
                <a:gridCol w="705299">
                  <a:extLst>
                    <a:ext uri="{9D8B030D-6E8A-4147-A177-3AD203B41FA5}">
                      <a16:colId xmlns:a16="http://schemas.microsoft.com/office/drawing/2014/main" val="2918541058"/>
                    </a:ext>
                  </a:extLst>
                </a:gridCol>
                <a:gridCol w="705299">
                  <a:extLst>
                    <a:ext uri="{9D8B030D-6E8A-4147-A177-3AD203B41FA5}">
                      <a16:colId xmlns:a16="http://schemas.microsoft.com/office/drawing/2014/main" val="1998863701"/>
                    </a:ext>
                  </a:extLst>
                </a:gridCol>
                <a:gridCol w="705299">
                  <a:extLst>
                    <a:ext uri="{9D8B030D-6E8A-4147-A177-3AD203B41FA5}">
                      <a16:colId xmlns:a16="http://schemas.microsoft.com/office/drawing/2014/main" val="2033858592"/>
                    </a:ext>
                  </a:extLst>
                </a:gridCol>
                <a:gridCol w="705299">
                  <a:extLst>
                    <a:ext uri="{9D8B030D-6E8A-4147-A177-3AD203B41FA5}">
                      <a16:colId xmlns:a16="http://schemas.microsoft.com/office/drawing/2014/main" val="4009768708"/>
                    </a:ext>
                  </a:extLst>
                </a:gridCol>
              </a:tblGrid>
              <a:tr h="486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Number of teams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916583"/>
                  </a:ext>
                </a:extLst>
              </a:tr>
              <a:tr h="486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Total number of players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478858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B185B9D4-FF9D-4F44-9EA4-A04C7E0FC8BD}"/>
              </a:ext>
            </a:extLst>
          </p:cNvPr>
          <p:cNvGrpSpPr/>
          <p:nvPr/>
        </p:nvGrpSpPr>
        <p:grpSpPr>
          <a:xfrm>
            <a:off x="4132767" y="5702613"/>
            <a:ext cx="3926466" cy="461665"/>
            <a:chOff x="2608767" y="4508920"/>
            <a:chExt cx="3926466" cy="4616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73C520-CEDA-4DEA-BCC9-7DCF3301A336}"/>
                </a:ext>
              </a:extLst>
            </p:cNvPr>
            <p:cNvSpPr txBox="1"/>
            <p:nvPr/>
          </p:nvSpPr>
          <p:spPr bwMode="auto">
            <a:xfrm>
              <a:off x="2608767" y="4508920"/>
              <a:ext cx="14446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 × 7 = 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4D7D59-C00F-44E9-9D29-C26C63BCA687}"/>
                </a:ext>
              </a:extLst>
            </p:cNvPr>
            <p:cNvSpPr txBox="1"/>
            <p:nvPr/>
          </p:nvSpPr>
          <p:spPr bwMode="auto">
            <a:xfrm>
              <a:off x="5090607" y="4508920"/>
              <a:ext cx="14446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× 0 = 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10BE22-DB9D-476F-97AE-6DB9E3513294}"/>
              </a:ext>
            </a:extLst>
          </p:cNvPr>
          <p:cNvGrpSpPr/>
          <p:nvPr/>
        </p:nvGrpSpPr>
        <p:grpSpPr>
          <a:xfrm>
            <a:off x="4132767" y="5702613"/>
            <a:ext cx="3926466" cy="461665"/>
            <a:chOff x="2608767" y="1414711"/>
            <a:chExt cx="392646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EBC74B-E1A3-4208-8952-1DE010F8ABEF}"/>
                </a:ext>
              </a:extLst>
            </p:cNvPr>
            <p:cNvSpPr txBox="1"/>
            <p:nvPr/>
          </p:nvSpPr>
          <p:spPr bwMode="auto">
            <a:xfrm>
              <a:off x="2608767" y="1414711"/>
              <a:ext cx="14446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 × 7 = 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7F63C0-4506-4FEE-9D61-CD28C5D504EF}"/>
                </a:ext>
              </a:extLst>
            </p:cNvPr>
            <p:cNvSpPr txBox="1"/>
            <p:nvPr/>
          </p:nvSpPr>
          <p:spPr bwMode="auto">
            <a:xfrm>
              <a:off x="5090607" y="1414711"/>
              <a:ext cx="14446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× 1 = 7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A354B7-DA25-400B-B0C7-17CA40820062}"/>
              </a:ext>
            </a:extLst>
          </p:cNvPr>
          <p:cNvGrpSpPr/>
          <p:nvPr/>
        </p:nvGrpSpPr>
        <p:grpSpPr>
          <a:xfrm>
            <a:off x="3966054" y="5702613"/>
            <a:ext cx="4259892" cy="461665"/>
            <a:chOff x="2442054" y="1893531"/>
            <a:chExt cx="4259892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7EBEE1-18D3-4A52-9746-17260D8BD6F3}"/>
                </a:ext>
              </a:extLst>
            </p:cNvPr>
            <p:cNvSpPr txBox="1"/>
            <p:nvPr/>
          </p:nvSpPr>
          <p:spPr bwMode="auto">
            <a:xfrm>
              <a:off x="2442054" y="1893531"/>
              <a:ext cx="16113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 × 7 = 14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6DAEA8-BB88-43FF-A212-AE61B3555BC9}"/>
                </a:ext>
              </a:extLst>
            </p:cNvPr>
            <p:cNvSpPr txBox="1"/>
            <p:nvPr/>
          </p:nvSpPr>
          <p:spPr bwMode="auto">
            <a:xfrm>
              <a:off x="5090607" y="1893531"/>
              <a:ext cx="16113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× 2 = 14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D64C0D-4351-4E2D-B201-D3629A71E1BC}"/>
              </a:ext>
            </a:extLst>
          </p:cNvPr>
          <p:cNvGrpSpPr/>
          <p:nvPr/>
        </p:nvGrpSpPr>
        <p:grpSpPr>
          <a:xfrm>
            <a:off x="3966054" y="5702613"/>
            <a:ext cx="4259892" cy="461665"/>
            <a:chOff x="2442054" y="2331924"/>
            <a:chExt cx="4259892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521CF9-B840-4DA9-B920-531184FC057E}"/>
                </a:ext>
              </a:extLst>
            </p:cNvPr>
            <p:cNvSpPr txBox="1"/>
            <p:nvPr/>
          </p:nvSpPr>
          <p:spPr bwMode="auto">
            <a:xfrm>
              <a:off x="2442054" y="2331924"/>
              <a:ext cx="16113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 × 7 = 21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7F2C4D-9403-44B5-A65A-A2A513126C81}"/>
                </a:ext>
              </a:extLst>
            </p:cNvPr>
            <p:cNvSpPr txBox="1"/>
            <p:nvPr/>
          </p:nvSpPr>
          <p:spPr bwMode="auto">
            <a:xfrm>
              <a:off x="5090607" y="2331924"/>
              <a:ext cx="16113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× 3 = 21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C0B90E-9195-4F09-9A5F-8EC5948206A7}"/>
              </a:ext>
            </a:extLst>
          </p:cNvPr>
          <p:cNvGrpSpPr/>
          <p:nvPr/>
        </p:nvGrpSpPr>
        <p:grpSpPr>
          <a:xfrm>
            <a:off x="3966054" y="5702613"/>
            <a:ext cx="4259892" cy="461665"/>
            <a:chOff x="2442054" y="2829639"/>
            <a:chExt cx="4259892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1D2175-AF32-42C2-9209-4A77EA195B1D}"/>
                </a:ext>
              </a:extLst>
            </p:cNvPr>
            <p:cNvSpPr txBox="1"/>
            <p:nvPr/>
          </p:nvSpPr>
          <p:spPr bwMode="auto">
            <a:xfrm>
              <a:off x="2442054" y="2829639"/>
              <a:ext cx="16113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 × 7 = 28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116673-AD44-4D22-A732-16F9B07B15ED}"/>
                </a:ext>
              </a:extLst>
            </p:cNvPr>
            <p:cNvSpPr txBox="1"/>
            <p:nvPr/>
          </p:nvSpPr>
          <p:spPr bwMode="auto">
            <a:xfrm>
              <a:off x="5090607" y="2829639"/>
              <a:ext cx="16113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× 4 = 28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ADCA41A-35AC-4239-A83B-B1A835385448}"/>
              </a:ext>
            </a:extLst>
          </p:cNvPr>
          <p:cNvGrpSpPr/>
          <p:nvPr/>
        </p:nvGrpSpPr>
        <p:grpSpPr>
          <a:xfrm>
            <a:off x="3966054" y="5702613"/>
            <a:ext cx="4259892" cy="461665"/>
            <a:chOff x="2442054" y="3181012"/>
            <a:chExt cx="4259892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A9117E-E4B1-43F3-9D75-EAAFC4FB16C4}"/>
                </a:ext>
              </a:extLst>
            </p:cNvPr>
            <p:cNvSpPr txBox="1"/>
            <p:nvPr/>
          </p:nvSpPr>
          <p:spPr bwMode="auto">
            <a:xfrm>
              <a:off x="2442054" y="3181012"/>
              <a:ext cx="16113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 × 7 = 35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EC6991-B56A-482D-AD77-D3048BC605C4}"/>
                </a:ext>
              </a:extLst>
            </p:cNvPr>
            <p:cNvSpPr txBox="1"/>
            <p:nvPr/>
          </p:nvSpPr>
          <p:spPr bwMode="auto">
            <a:xfrm>
              <a:off x="5090607" y="3181012"/>
              <a:ext cx="16113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× 5 = 35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CB326E-1A3D-4F5D-88C6-A2C522BE50C8}"/>
              </a:ext>
            </a:extLst>
          </p:cNvPr>
          <p:cNvGrpSpPr/>
          <p:nvPr/>
        </p:nvGrpSpPr>
        <p:grpSpPr>
          <a:xfrm>
            <a:off x="3966054" y="5702613"/>
            <a:ext cx="4259892" cy="461665"/>
            <a:chOff x="2442054" y="3659832"/>
            <a:chExt cx="4259892" cy="4616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91ADEB-089F-4E73-B94E-035A9CB33AE9}"/>
                </a:ext>
              </a:extLst>
            </p:cNvPr>
            <p:cNvSpPr txBox="1"/>
            <p:nvPr/>
          </p:nvSpPr>
          <p:spPr bwMode="auto">
            <a:xfrm>
              <a:off x="2442054" y="3659832"/>
              <a:ext cx="16113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6 × 7 = 42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AA4634-04AF-4978-BED8-95C776ACBB48}"/>
                </a:ext>
              </a:extLst>
            </p:cNvPr>
            <p:cNvSpPr txBox="1"/>
            <p:nvPr/>
          </p:nvSpPr>
          <p:spPr bwMode="auto">
            <a:xfrm>
              <a:off x="5090607" y="3659832"/>
              <a:ext cx="16113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× 6 = 42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B0B9A9-9737-44DF-850B-CD58DFD7527D}"/>
              </a:ext>
            </a:extLst>
          </p:cNvPr>
          <p:cNvGrpSpPr/>
          <p:nvPr/>
        </p:nvGrpSpPr>
        <p:grpSpPr>
          <a:xfrm>
            <a:off x="5637424" y="1087121"/>
            <a:ext cx="351385" cy="947407"/>
            <a:chOff x="4113423" y="5385065"/>
            <a:chExt cx="351385" cy="9474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018B2A-2741-4AE1-82C3-0DDB077DDB65}"/>
                </a:ext>
              </a:extLst>
            </p:cNvPr>
            <p:cNvSpPr txBox="1"/>
            <p:nvPr/>
          </p:nvSpPr>
          <p:spPr bwMode="auto">
            <a:xfrm>
              <a:off x="4113423" y="5385065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2C143E-E0F4-4CBE-B197-C1005A636B83}"/>
                </a:ext>
              </a:extLst>
            </p:cNvPr>
            <p:cNvSpPr txBox="1"/>
            <p:nvPr/>
          </p:nvSpPr>
          <p:spPr bwMode="auto">
            <a:xfrm>
              <a:off x="4113430" y="5870807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50E8EC3-9B09-484C-A5DE-A8F5A00A3C22}"/>
              </a:ext>
            </a:extLst>
          </p:cNvPr>
          <p:cNvGrpSpPr/>
          <p:nvPr/>
        </p:nvGrpSpPr>
        <p:grpSpPr>
          <a:xfrm>
            <a:off x="6344256" y="1087121"/>
            <a:ext cx="351821" cy="947407"/>
            <a:chOff x="4820255" y="5385065"/>
            <a:chExt cx="351821" cy="9474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9A3E2F-0082-4CE7-A1E0-5DC363D49090}"/>
                </a:ext>
              </a:extLst>
            </p:cNvPr>
            <p:cNvSpPr txBox="1"/>
            <p:nvPr/>
          </p:nvSpPr>
          <p:spPr bwMode="auto">
            <a:xfrm>
              <a:off x="4820698" y="5385065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344F92-15C8-4338-BE31-046058FDECCE}"/>
                </a:ext>
              </a:extLst>
            </p:cNvPr>
            <p:cNvSpPr txBox="1"/>
            <p:nvPr/>
          </p:nvSpPr>
          <p:spPr bwMode="auto">
            <a:xfrm>
              <a:off x="4820255" y="5870807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62E2CCE-C140-404D-9CBD-A66CC16CB597}"/>
              </a:ext>
            </a:extLst>
          </p:cNvPr>
          <p:cNvGrpSpPr/>
          <p:nvPr/>
        </p:nvGrpSpPr>
        <p:grpSpPr>
          <a:xfrm>
            <a:off x="6965344" y="1087121"/>
            <a:ext cx="518092" cy="947407"/>
            <a:chOff x="5441344" y="5385065"/>
            <a:chExt cx="518092" cy="94740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25F58C-A4C6-4E34-AF7D-835EEB3FDAB8}"/>
                </a:ext>
              </a:extLst>
            </p:cNvPr>
            <p:cNvSpPr txBox="1"/>
            <p:nvPr/>
          </p:nvSpPr>
          <p:spPr bwMode="auto">
            <a:xfrm>
              <a:off x="5525550" y="5385065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AD2E57-C871-4864-908A-B4E5E073AEC4}"/>
                </a:ext>
              </a:extLst>
            </p:cNvPr>
            <p:cNvSpPr txBox="1"/>
            <p:nvPr/>
          </p:nvSpPr>
          <p:spPr bwMode="auto">
            <a:xfrm>
              <a:off x="5441344" y="5870807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14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9C88CEC-15BA-4BE0-9372-6F344A0C6843}"/>
              </a:ext>
            </a:extLst>
          </p:cNvPr>
          <p:cNvGrpSpPr/>
          <p:nvPr/>
        </p:nvGrpSpPr>
        <p:grpSpPr>
          <a:xfrm>
            <a:off x="7668991" y="1087121"/>
            <a:ext cx="518092" cy="947407"/>
            <a:chOff x="6144991" y="5385065"/>
            <a:chExt cx="518092" cy="9474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4F88AC-5493-4863-9343-67EAA01B8E78}"/>
                </a:ext>
              </a:extLst>
            </p:cNvPr>
            <p:cNvSpPr txBox="1"/>
            <p:nvPr/>
          </p:nvSpPr>
          <p:spPr bwMode="auto">
            <a:xfrm>
              <a:off x="6231651" y="5385065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3EB2D0-1E39-4F78-8963-3AA7E5BD3A6D}"/>
                </a:ext>
              </a:extLst>
            </p:cNvPr>
            <p:cNvSpPr txBox="1"/>
            <p:nvPr/>
          </p:nvSpPr>
          <p:spPr bwMode="auto">
            <a:xfrm>
              <a:off x="6144991" y="5870807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CC56E78-FEF6-4796-89A1-3EF3B9108F58}"/>
              </a:ext>
            </a:extLst>
          </p:cNvPr>
          <p:cNvGrpSpPr/>
          <p:nvPr/>
        </p:nvGrpSpPr>
        <p:grpSpPr>
          <a:xfrm>
            <a:off x="8373373" y="1087121"/>
            <a:ext cx="518092" cy="947407"/>
            <a:chOff x="6849373" y="5385065"/>
            <a:chExt cx="518092" cy="94740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4AF365-B7C6-4630-9CD6-80D63376C1B7}"/>
                </a:ext>
              </a:extLst>
            </p:cNvPr>
            <p:cNvSpPr txBox="1"/>
            <p:nvPr/>
          </p:nvSpPr>
          <p:spPr bwMode="auto">
            <a:xfrm>
              <a:off x="6934410" y="5385065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CF4BD2-DEE8-406B-AF74-A2C9999E6B86}"/>
                </a:ext>
              </a:extLst>
            </p:cNvPr>
            <p:cNvSpPr txBox="1"/>
            <p:nvPr/>
          </p:nvSpPr>
          <p:spPr bwMode="auto">
            <a:xfrm>
              <a:off x="6849373" y="5870807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28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1E515B-2624-4FC3-9ADE-583F3F8DA07D}"/>
              </a:ext>
            </a:extLst>
          </p:cNvPr>
          <p:cNvGrpSpPr/>
          <p:nvPr/>
        </p:nvGrpSpPr>
        <p:grpSpPr>
          <a:xfrm>
            <a:off x="9081784" y="1087120"/>
            <a:ext cx="518092" cy="947140"/>
            <a:chOff x="7557784" y="5385065"/>
            <a:chExt cx="518092" cy="94714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C33825-A67C-423B-B108-CD0CBF890B9E}"/>
                </a:ext>
              </a:extLst>
            </p:cNvPr>
            <p:cNvSpPr txBox="1"/>
            <p:nvPr/>
          </p:nvSpPr>
          <p:spPr bwMode="auto">
            <a:xfrm>
              <a:off x="7639675" y="5385065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AD7802-1F69-467A-BD74-84EC8F694154}"/>
                </a:ext>
              </a:extLst>
            </p:cNvPr>
            <p:cNvSpPr txBox="1"/>
            <p:nvPr/>
          </p:nvSpPr>
          <p:spPr bwMode="auto">
            <a:xfrm>
              <a:off x="7557784" y="5870540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35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C10F4CE-CD8D-4AD3-8E4D-7D489121EBA4}"/>
              </a:ext>
            </a:extLst>
          </p:cNvPr>
          <p:cNvGrpSpPr/>
          <p:nvPr/>
        </p:nvGrpSpPr>
        <p:grpSpPr>
          <a:xfrm>
            <a:off x="9787413" y="1087121"/>
            <a:ext cx="518092" cy="947407"/>
            <a:chOff x="8263413" y="5385065"/>
            <a:chExt cx="518092" cy="9474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AF40CE-DB4E-44C1-99C1-4EC1E5529739}"/>
                </a:ext>
              </a:extLst>
            </p:cNvPr>
            <p:cNvSpPr txBox="1"/>
            <p:nvPr/>
          </p:nvSpPr>
          <p:spPr bwMode="auto">
            <a:xfrm>
              <a:off x="8347134" y="5385065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8C4427-1A58-4008-9438-BBD55615F14E}"/>
                </a:ext>
              </a:extLst>
            </p:cNvPr>
            <p:cNvSpPr txBox="1"/>
            <p:nvPr/>
          </p:nvSpPr>
          <p:spPr bwMode="auto">
            <a:xfrm>
              <a:off x="8263413" y="5870807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42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3BC15F5-1F4C-4B43-B037-F79834D3DD83}"/>
              </a:ext>
            </a:extLst>
          </p:cNvPr>
          <p:cNvSpPr txBox="1"/>
          <p:nvPr/>
        </p:nvSpPr>
        <p:spPr bwMode="auto">
          <a:xfrm>
            <a:off x="5920311" y="497735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4C484B0-AB02-4BF1-8B0B-E669EE1BE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54" y="2377581"/>
            <a:ext cx="378247" cy="303138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D94B86-80B9-4D79-938B-0D467A22B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89" y="2377581"/>
            <a:ext cx="378247" cy="303138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74D37AB-48FB-409E-A059-46FB20B13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24" y="2377581"/>
            <a:ext cx="378247" cy="30313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2D1C2C4-5E4E-4752-9584-38775502B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59" y="2377581"/>
            <a:ext cx="378247" cy="30313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FC4D30F-3576-48AF-BC51-FB3E76E91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594" y="2377581"/>
            <a:ext cx="378247" cy="30313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6CC7965-916A-443B-AECD-AC3A3C459B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30" y="2377581"/>
            <a:ext cx="378247" cy="303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9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A33286-00AA-43A4-8881-4ED25CC1B70A}"/>
              </a:ext>
            </a:extLst>
          </p:cNvPr>
          <p:cNvGraphicFramePr>
            <a:graphicFrameLocks noGrp="1"/>
          </p:cNvGraphicFramePr>
          <p:nvPr/>
        </p:nvGraphicFramePr>
        <p:xfrm>
          <a:off x="1942293" y="998457"/>
          <a:ext cx="3960000" cy="5096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870902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13972624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Number of teams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Total number of players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277960"/>
                  </a:ext>
                </a:extLst>
              </a:tr>
              <a:tr h="336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-1828800" algn="ctr" defTabSz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Myriad Pro Semibold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631583"/>
                  </a:ext>
                </a:extLst>
              </a:tr>
              <a:tr h="336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-1828800" algn="ctr" defTabSz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Myriad Pro Semibold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105762"/>
                  </a:ext>
                </a:extLst>
              </a:tr>
              <a:tr h="336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Myriad Pro Semibold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78185"/>
                  </a:ext>
                </a:extLst>
              </a:tr>
              <a:tr h="336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Myriad Pro Semibold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160826"/>
                  </a:ext>
                </a:extLst>
              </a:tr>
              <a:tr h="336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Myriad Pro Semibold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882431"/>
                  </a:ext>
                </a:extLst>
              </a:tr>
              <a:tr h="336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Myriad Pro Semibold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224150"/>
                  </a:ext>
                </a:extLst>
              </a:tr>
              <a:tr h="336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Myriad Pro Semibold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091609"/>
                  </a:ext>
                </a:extLst>
              </a:tr>
              <a:tr h="336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Myriad Pro Semibold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936967"/>
                  </a:ext>
                </a:extLst>
              </a:tr>
              <a:tr h="336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Myriad Pro Semibold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010597"/>
                  </a:ext>
                </a:extLst>
              </a:tr>
              <a:tr h="336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Myriad Pro Semibold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80896"/>
                  </a:ext>
                </a:extLst>
              </a:tr>
              <a:tr h="336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Myriad Pro Semibold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651204"/>
                  </a:ext>
                </a:extLst>
              </a:tr>
              <a:tr h="336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11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Myriad Pro Semibold"/>
                        </a:rPr>
                        <a:t>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462500"/>
                  </a:ext>
                </a:extLst>
              </a:tr>
              <a:tr h="336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Myriad Pro Semibold"/>
                        </a:rPr>
                        <a:t>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2258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7B3DFA-20A8-4A0B-81D3-15C1E5133668}"/>
              </a:ext>
            </a:extLst>
          </p:cNvPr>
          <p:cNvGraphicFramePr>
            <a:graphicFrameLocks noGrp="1"/>
          </p:cNvGraphicFramePr>
          <p:nvPr/>
        </p:nvGraphicFramePr>
        <p:xfrm>
          <a:off x="6485108" y="1695277"/>
          <a:ext cx="3744000" cy="439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111830769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3157555959"/>
                    </a:ext>
                  </a:extLst>
                </a:gridCol>
              </a:tblGrid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 × 7 = 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0 = 0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875512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 × 7 =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1 = 7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054488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 × 7 = 14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2 = 14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926937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 × 7 = 21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3 = 21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6241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7 = 28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4 = 28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115238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 × 7 = 35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5 = 35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498001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 × 7 = 42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6 = 42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106498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7 = 49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7 = 49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48481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 × 7 = 56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8 = 56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608881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 × 7 = 63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9 = 63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789023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 × 7 = 70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10 = 70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735428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11 × 7 = 77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11 = 77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988564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 × 7 = 84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12 = 84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325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17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pic>
        <p:nvPicPr>
          <p:cNvPr id="4" name="Picture 3" descr="A screen shot of a clock&#10;&#10;Description automatically generated">
            <a:extLst>
              <a:ext uri="{FF2B5EF4-FFF2-40B4-BE49-F238E27FC236}">
                <a16:creationId xmlns:a16="http://schemas.microsoft.com/office/drawing/2014/main" id="{61997C31-14A4-45FA-8DE7-F9EEB6A4B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432049"/>
            <a:ext cx="7975614" cy="199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4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3DCF4-E3AE-4E1D-9EA0-BCF87E8C9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314268"/>
            <a:ext cx="7975614" cy="16826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17639-6467-421A-99A2-11A8FDAF19BB}"/>
              </a:ext>
            </a:extLst>
          </p:cNvPr>
          <p:cNvSpPr txBox="1"/>
          <p:nvPr/>
        </p:nvSpPr>
        <p:spPr bwMode="auto">
          <a:xfrm>
            <a:off x="2108193" y="4468390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  ×  7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0E5AAB-2B29-4685-A2B4-D1FC7591760A}"/>
              </a:ext>
            </a:extLst>
          </p:cNvPr>
          <p:cNvSpPr/>
          <p:nvPr/>
        </p:nvSpPr>
        <p:spPr bwMode="auto">
          <a:xfrm>
            <a:off x="3678473" y="44683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55B4C-2C6F-4645-BA53-BE2CDB47DB31}"/>
              </a:ext>
            </a:extLst>
          </p:cNvPr>
          <p:cNvSpPr txBox="1"/>
          <p:nvPr/>
        </p:nvSpPr>
        <p:spPr bwMode="auto">
          <a:xfrm>
            <a:off x="3650259" y="446838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9010E-D5D9-4D30-8014-C278716A5DE8}"/>
              </a:ext>
            </a:extLst>
          </p:cNvPr>
          <p:cNvSpPr txBox="1"/>
          <p:nvPr/>
        </p:nvSpPr>
        <p:spPr bwMode="auto">
          <a:xfrm>
            <a:off x="5270761" y="4467272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  ×  2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3BAAFD-D39A-4161-8247-B58C95E9A50E}"/>
              </a:ext>
            </a:extLst>
          </p:cNvPr>
          <p:cNvSpPr/>
          <p:nvPr/>
        </p:nvSpPr>
        <p:spPr bwMode="auto">
          <a:xfrm>
            <a:off x="6841041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988D3F-B868-4B67-B1FA-65D3FDC0331F}"/>
              </a:ext>
            </a:extLst>
          </p:cNvPr>
          <p:cNvSpPr txBox="1"/>
          <p:nvPr/>
        </p:nvSpPr>
        <p:spPr bwMode="auto">
          <a:xfrm>
            <a:off x="6812827" y="4467271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D892E-6393-48FE-9425-FC7EAB24E757}"/>
              </a:ext>
            </a:extLst>
          </p:cNvPr>
          <p:cNvSpPr txBox="1"/>
          <p:nvPr/>
        </p:nvSpPr>
        <p:spPr bwMode="auto">
          <a:xfrm>
            <a:off x="4803030" y="1034702"/>
            <a:ext cx="2585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spots?</a:t>
            </a:r>
          </a:p>
        </p:txBody>
      </p:sp>
    </p:spTree>
    <p:extLst>
      <p:ext uri="{BB962C8B-B14F-4D97-AF65-F5344CB8AC3E}">
        <p14:creationId xmlns:p14="http://schemas.microsoft.com/office/powerpoint/2010/main" val="44261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129C07B-E0CC-422E-BE1C-4172EA776349}"/>
              </a:ext>
            </a:extLst>
          </p:cNvPr>
          <p:cNvSpPr txBox="1"/>
          <p:nvPr/>
        </p:nvSpPr>
        <p:spPr bwMode="auto">
          <a:xfrm>
            <a:off x="3962866" y="4467273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D80CD0-7F34-45EE-9950-B6A034127E6F}"/>
              </a:ext>
            </a:extLst>
          </p:cNvPr>
          <p:cNvSpPr txBox="1"/>
          <p:nvPr/>
        </p:nvSpPr>
        <p:spPr bwMode="auto">
          <a:xfrm>
            <a:off x="7519761" y="4467272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34887-966D-4C09-8C6F-31C629173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4" y="2314268"/>
            <a:ext cx="7975612" cy="16826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D01AF8-1937-4AB4-8717-38D75EA484D1}"/>
              </a:ext>
            </a:extLst>
          </p:cNvPr>
          <p:cNvSpPr txBox="1"/>
          <p:nvPr/>
        </p:nvSpPr>
        <p:spPr bwMode="auto">
          <a:xfrm>
            <a:off x="2244653" y="44672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9DE7075-DE5D-421F-B526-60B8152C53F1}"/>
              </a:ext>
            </a:extLst>
          </p:cNvPr>
          <p:cNvGrpSpPr/>
          <p:nvPr/>
        </p:nvGrpSpPr>
        <p:grpSpPr>
          <a:xfrm>
            <a:off x="2191442" y="4467272"/>
            <a:ext cx="2261301" cy="461667"/>
            <a:chOff x="667441" y="4467271"/>
            <a:chExt cx="2261301" cy="46166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21FE0D-EAE5-4069-AC95-419FBF7F421E}"/>
                </a:ext>
              </a:extLst>
            </p:cNvPr>
            <p:cNvSpPr/>
            <p:nvPr/>
          </p:nvSpPr>
          <p:spPr bwMode="auto">
            <a:xfrm>
              <a:off x="2467077" y="4467273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DDA521-E171-4D77-B969-D419C42BE6FB}"/>
                </a:ext>
              </a:extLst>
            </p:cNvPr>
            <p:cNvSpPr/>
            <p:nvPr/>
          </p:nvSpPr>
          <p:spPr bwMode="auto">
            <a:xfrm>
              <a:off x="667441" y="4467271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0314CA-0A13-4F64-9922-186BBEF09F92}"/>
                </a:ext>
              </a:extLst>
            </p:cNvPr>
            <p:cNvSpPr txBox="1"/>
            <p:nvPr/>
          </p:nvSpPr>
          <p:spPr bwMode="auto">
            <a:xfrm>
              <a:off x="1233428" y="4467271"/>
              <a:ext cx="1111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×  7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45ABD4A-1856-40F3-870F-65664F387DBF}"/>
              </a:ext>
            </a:extLst>
          </p:cNvPr>
          <p:cNvSpPr txBox="1"/>
          <p:nvPr/>
        </p:nvSpPr>
        <p:spPr bwMode="auto">
          <a:xfrm>
            <a:off x="6581406" y="446727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C86D3EB-2BA8-483A-9FC2-D1AB45A96B59}"/>
              </a:ext>
            </a:extLst>
          </p:cNvPr>
          <p:cNvGrpSpPr/>
          <p:nvPr/>
        </p:nvGrpSpPr>
        <p:grpSpPr>
          <a:xfrm>
            <a:off x="5648981" y="4467269"/>
            <a:ext cx="2360656" cy="461668"/>
            <a:chOff x="4124981" y="4467269"/>
            <a:chExt cx="2360656" cy="46166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00440A3-A158-4D3B-8A54-674D7AAD6CD4}"/>
                </a:ext>
              </a:extLst>
            </p:cNvPr>
            <p:cNvSpPr/>
            <p:nvPr/>
          </p:nvSpPr>
          <p:spPr bwMode="auto">
            <a:xfrm>
              <a:off x="6023972" y="4467272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D6F434B-F31E-4405-9C49-9C0242682A7C}"/>
                </a:ext>
              </a:extLst>
            </p:cNvPr>
            <p:cNvSpPr/>
            <p:nvPr/>
          </p:nvSpPr>
          <p:spPr bwMode="auto">
            <a:xfrm>
              <a:off x="5004194" y="4467270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2A81CD-A684-4B72-8F9E-1A3A57F4C956}"/>
                </a:ext>
              </a:extLst>
            </p:cNvPr>
            <p:cNvSpPr txBox="1"/>
            <p:nvPr/>
          </p:nvSpPr>
          <p:spPr bwMode="auto">
            <a:xfrm>
              <a:off x="5536882" y="4467270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7AE27B-432A-4B2C-93E5-590B7F3AECC2}"/>
                </a:ext>
              </a:extLst>
            </p:cNvPr>
            <p:cNvSpPr txBox="1"/>
            <p:nvPr/>
          </p:nvSpPr>
          <p:spPr bwMode="auto">
            <a:xfrm>
              <a:off x="4124981" y="4467269"/>
              <a:ext cx="9012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 ×  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1341F6D-A3A1-459A-91B6-F4D719274ABC}"/>
              </a:ext>
            </a:extLst>
          </p:cNvPr>
          <p:cNvSpPr txBox="1"/>
          <p:nvPr/>
        </p:nvSpPr>
        <p:spPr bwMode="auto">
          <a:xfrm>
            <a:off x="4803030" y="1034702"/>
            <a:ext cx="2585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spots?</a:t>
            </a:r>
          </a:p>
        </p:txBody>
      </p:sp>
    </p:spTree>
    <p:extLst>
      <p:ext uri="{BB962C8B-B14F-4D97-AF65-F5344CB8AC3E}">
        <p14:creationId xmlns:p14="http://schemas.microsoft.com/office/powerpoint/2010/main" val="136182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19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176527-27EE-43E9-9B41-8A35576DC0D5}"/>
              </a:ext>
            </a:extLst>
          </p:cNvPr>
          <p:cNvSpPr txBox="1"/>
          <p:nvPr/>
        </p:nvSpPr>
        <p:spPr bwMode="auto">
          <a:xfrm>
            <a:off x="5021694" y="4467274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DD93CE-B7BC-4C2D-A841-7F13CA603C8C}"/>
              </a:ext>
            </a:extLst>
          </p:cNvPr>
          <p:cNvSpPr txBox="1"/>
          <p:nvPr/>
        </p:nvSpPr>
        <p:spPr bwMode="auto">
          <a:xfrm>
            <a:off x="2929943" y="44672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0D8DCA-869C-4804-BC19-3C9EB05A36C0}"/>
              </a:ext>
            </a:extLst>
          </p:cNvPr>
          <p:cNvSpPr txBox="1"/>
          <p:nvPr/>
        </p:nvSpPr>
        <p:spPr bwMode="auto">
          <a:xfrm>
            <a:off x="4017498" y="44672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0686D2-49BB-4139-98C0-10B62185C876}"/>
              </a:ext>
            </a:extLst>
          </p:cNvPr>
          <p:cNvSpPr txBox="1"/>
          <p:nvPr/>
        </p:nvSpPr>
        <p:spPr bwMode="auto">
          <a:xfrm>
            <a:off x="8795912" y="448079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3FEB7B-25FF-44DF-A0B3-7D82E4F73B5F}"/>
              </a:ext>
            </a:extLst>
          </p:cNvPr>
          <p:cNvSpPr txBox="1"/>
          <p:nvPr/>
        </p:nvSpPr>
        <p:spPr bwMode="auto">
          <a:xfrm>
            <a:off x="6704162" y="448079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95D7BF-3B8C-40A2-88F0-C6EFD207128D}"/>
              </a:ext>
            </a:extLst>
          </p:cNvPr>
          <p:cNvSpPr txBox="1"/>
          <p:nvPr/>
        </p:nvSpPr>
        <p:spPr bwMode="auto">
          <a:xfrm>
            <a:off x="7791716" y="448078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31189-A66D-42CA-8AF5-1E1C71058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4" y="2314267"/>
            <a:ext cx="7975612" cy="168266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CB2E1D2-FFE2-4F2E-B9D6-D1C50B61B0D0}"/>
              </a:ext>
            </a:extLst>
          </p:cNvPr>
          <p:cNvGrpSpPr/>
          <p:nvPr/>
        </p:nvGrpSpPr>
        <p:grpSpPr>
          <a:xfrm>
            <a:off x="2874800" y="4467269"/>
            <a:ext cx="2636772" cy="461670"/>
            <a:chOff x="1350800" y="4467269"/>
            <a:chExt cx="2636772" cy="4616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E04358-FDE6-4DFE-8453-8E35D8500D91}"/>
                </a:ext>
              </a:extLst>
            </p:cNvPr>
            <p:cNvSpPr txBox="1"/>
            <p:nvPr/>
          </p:nvSpPr>
          <p:spPr bwMode="auto">
            <a:xfrm>
              <a:off x="1928080" y="4467269"/>
              <a:ext cx="3946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98222D-37DD-41D1-94FE-B1F90C7CF491}"/>
                </a:ext>
              </a:extLst>
            </p:cNvPr>
            <p:cNvSpPr/>
            <p:nvPr/>
          </p:nvSpPr>
          <p:spPr bwMode="auto">
            <a:xfrm>
              <a:off x="3525907" y="4467274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BABCEE-2985-4EBE-A506-A11BF13F2502}"/>
                </a:ext>
              </a:extLst>
            </p:cNvPr>
            <p:cNvSpPr/>
            <p:nvPr/>
          </p:nvSpPr>
          <p:spPr bwMode="auto">
            <a:xfrm>
              <a:off x="1350800" y="4467272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6D83B0-6A1C-447E-A2BF-ABC2C1220A58}"/>
                </a:ext>
              </a:extLst>
            </p:cNvPr>
            <p:cNvSpPr/>
            <p:nvPr/>
          </p:nvSpPr>
          <p:spPr bwMode="auto">
            <a:xfrm>
              <a:off x="2438354" y="4467271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CF5554-7D3F-48E9-A5EC-980A2FD8A360}"/>
                </a:ext>
              </a:extLst>
            </p:cNvPr>
            <p:cNvSpPr txBox="1"/>
            <p:nvPr/>
          </p:nvSpPr>
          <p:spPr bwMode="auto">
            <a:xfrm>
              <a:off x="3001528" y="4467269"/>
              <a:ext cx="3946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  <a:endPara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22A3392-37E7-4FEC-A084-2F1269C5E3E4}"/>
              </a:ext>
            </a:extLst>
          </p:cNvPr>
          <p:cNvGrpSpPr/>
          <p:nvPr/>
        </p:nvGrpSpPr>
        <p:grpSpPr>
          <a:xfrm>
            <a:off x="6649018" y="4480787"/>
            <a:ext cx="2636772" cy="461670"/>
            <a:chOff x="5125018" y="4480787"/>
            <a:chExt cx="2636772" cy="46167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FF5620-5EAC-4BEB-A53E-CF604B19CC16}"/>
                </a:ext>
              </a:extLst>
            </p:cNvPr>
            <p:cNvSpPr txBox="1"/>
            <p:nvPr/>
          </p:nvSpPr>
          <p:spPr bwMode="auto">
            <a:xfrm>
              <a:off x="5702298" y="4480787"/>
              <a:ext cx="3946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F500669-5AF3-434F-83E4-7A3C78C15ECF}"/>
                </a:ext>
              </a:extLst>
            </p:cNvPr>
            <p:cNvSpPr/>
            <p:nvPr/>
          </p:nvSpPr>
          <p:spPr bwMode="auto">
            <a:xfrm>
              <a:off x="7300125" y="4480792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940259-735A-4D93-97AC-120DEE420CBC}"/>
                </a:ext>
              </a:extLst>
            </p:cNvPr>
            <p:cNvSpPr/>
            <p:nvPr/>
          </p:nvSpPr>
          <p:spPr bwMode="auto">
            <a:xfrm>
              <a:off x="5125018" y="4480790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4DBE6BE-FE1B-4E71-A3C7-1E7CA471C6F2}"/>
                </a:ext>
              </a:extLst>
            </p:cNvPr>
            <p:cNvSpPr/>
            <p:nvPr/>
          </p:nvSpPr>
          <p:spPr bwMode="auto">
            <a:xfrm>
              <a:off x="6212572" y="4480789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9FEEA9-394D-4108-9450-3F0BD16EE68A}"/>
                </a:ext>
              </a:extLst>
            </p:cNvPr>
            <p:cNvSpPr txBox="1"/>
            <p:nvPr/>
          </p:nvSpPr>
          <p:spPr bwMode="auto">
            <a:xfrm>
              <a:off x="6775746" y="4480787"/>
              <a:ext cx="3946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  <a:endPara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9FC1175-FCA4-4E52-8AE2-885218D441C8}"/>
              </a:ext>
            </a:extLst>
          </p:cNvPr>
          <p:cNvSpPr txBox="1"/>
          <p:nvPr/>
        </p:nvSpPr>
        <p:spPr bwMode="auto">
          <a:xfrm>
            <a:off x="4803030" y="1034702"/>
            <a:ext cx="2585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spots?</a:t>
            </a:r>
          </a:p>
        </p:txBody>
      </p:sp>
    </p:spTree>
    <p:extLst>
      <p:ext uri="{BB962C8B-B14F-4D97-AF65-F5344CB8AC3E}">
        <p14:creationId xmlns:p14="http://schemas.microsoft.com/office/powerpoint/2010/main" val="303695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6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51E069C-DF54-46BC-BE37-25CCC1F5FAC5}"/>
              </a:ext>
            </a:extLst>
          </p:cNvPr>
          <p:cNvGraphicFramePr>
            <a:graphicFrameLocks noGrp="1"/>
          </p:cNvGraphicFramePr>
          <p:nvPr/>
        </p:nvGraphicFramePr>
        <p:xfrm>
          <a:off x="2123088" y="1310549"/>
          <a:ext cx="7945824" cy="508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608">
                  <a:extLst>
                    <a:ext uri="{9D8B030D-6E8A-4147-A177-3AD203B41FA5}">
                      <a16:colId xmlns:a16="http://schemas.microsoft.com/office/drawing/2014/main" val="2461015862"/>
                    </a:ext>
                  </a:extLst>
                </a:gridCol>
                <a:gridCol w="2648608">
                  <a:extLst>
                    <a:ext uri="{9D8B030D-6E8A-4147-A177-3AD203B41FA5}">
                      <a16:colId xmlns:a16="http://schemas.microsoft.com/office/drawing/2014/main" val="673476155"/>
                    </a:ext>
                  </a:extLst>
                </a:gridCol>
                <a:gridCol w="2648608">
                  <a:extLst>
                    <a:ext uri="{9D8B030D-6E8A-4147-A177-3AD203B41FA5}">
                      <a16:colId xmlns:a16="http://schemas.microsoft.com/office/drawing/2014/main" val="3904890371"/>
                    </a:ext>
                  </a:extLst>
                </a:gridCol>
              </a:tblGrid>
              <a:tr h="25404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201792"/>
                  </a:ext>
                </a:extLst>
              </a:tr>
              <a:tr h="25404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694868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0807252C-A355-4F31-AC55-59DC60D41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39" y="1772708"/>
            <a:ext cx="2232075" cy="1677174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F03A7A4-5B18-4187-AC45-FB4EDC932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79" y="1707242"/>
            <a:ext cx="2232075" cy="1808106"/>
          </a:xfrm>
          <a:prstGeom prst="rect">
            <a:avLst/>
          </a:prstGeom>
        </p:spPr>
      </p:pic>
      <p:pic>
        <p:nvPicPr>
          <p:cNvPr id="8" name="Picture 7" descr="A close up of a coin&#10;&#10;Description automatically generated">
            <a:extLst>
              <a:ext uri="{FF2B5EF4-FFF2-40B4-BE49-F238E27FC236}">
                <a16:creationId xmlns:a16="http://schemas.microsoft.com/office/drawing/2014/main" id="{1E4B7892-8913-477B-BFDB-720377630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19" y="1888053"/>
            <a:ext cx="2232075" cy="1446485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8925103-93CA-463A-A5D0-2AB2227F11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r="3158"/>
          <a:stretch/>
        </p:blipFill>
        <p:spPr>
          <a:xfrm>
            <a:off x="2395696" y="4799897"/>
            <a:ext cx="2090738" cy="629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881CE9-5242-4630-AD8D-7C8B752D5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75" y="4037098"/>
            <a:ext cx="1488050" cy="2103221"/>
          </a:xfrm>
          <a:prstGeom prst="rect">
            <a:avLst/>
          </a:prstGeom>
        </p:spPr>
      </p:pic>
      <p:pic>
        <p:nvPicPr>
          <p:cNvPr id="14" name="Picture 13" descr="A picture containing shoji&#10;&#10;Description automatically generated">
            <a:extLst>
              <a:ext uri="{FF2B5EF4-FFF2-40B4-BE49-F238E27FC236}">
                <a16:creationId xmlns:a16="http://schemas.microsoft.com/office/drawing/2014/main" id="{0624C03D-F42F-422B-B6DC-7119EA94E9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68" y="3973782"/>
            <a:ext cx="2232075" cy="22819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64D72A-4534-4DE4-84D8-3D96AF39E9B7}"/>
              </a:ext>
            </a:extLst>
          </p:cNvPr>
          <p:cNvSpPr txBox="1"/>
          <p:nvPr/>
        </p:nvSpPr>
        <p:spPr bwMode="auto">
          <a:xfrm>
            <a:off x="4913422" y="6140318"/>
            <a:ext cx="24017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© 2017 </a:t>
            </a:r>
            <a:r>
              <a:rPr lang="en-GB" sz="900" dirty="0" err="1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Alphablocks</a:t>
            </a: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Ltd. All rights reserved.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B0DB2-8C21-4264-A25F-15316679E13E}"/>
              </a:ext>
            </a:extLst>
          </p:cNvPr>
          <p:cNvSpPr txBox="1"/>
          <p:nvPr/>
        </p:nvSpPr>
        <p:spPr bwMode="auto">
          <a:xfrm>
            <a:off x="4246700" y="723829"/>
            <a:ext cx="3698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Represents 6 groups of 7?</a:t>
            </a:r>
          </a:p>
        </p:txBody>
      </p:sp>
    </p:spTree>
    <p:extLst>
      <p:ext uri="{BB962C8B-B14F-4D97-AF65-F5344CB8AC3E}">
        <p14:creationId xmlns:p14="http://schemas.microsoft.com/office/powerpoint/2010/main" val="338477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5,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21664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relationship between adjacent multiples of seven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0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5,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44A26BF7-73B9-40CB-B5A3-2F00304CE7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39018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2.9 Times Tables: 7 and patterns within / across times tables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743003"/>
              </p:ext>
            </p:extLst>
          </p:nvPr>
        </p:nvGraphicFramePr>
        <p:xfrm>
          <a:off x="4514850" y="4258490"/>
          <a:ext cx="6886575" cy="90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5393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393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1:8-1:9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2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5F92A62-B754-47ED-B45E-DE51D644ACEA}"/>
              </a:ext>
            </a:extLst>
          </p:cNvPr>
          <p:cNvGrpSpPr/>
          <p:nvPr/>
        </p:nvGrpSpPr>
        <p:grpSpPr>
          <a:xfrm>
            <a:off x="1816100" y="4028002"/>
            <a:ext cx="4925938" cy="403933"/>
            <a:chOff x="292100" y="4028001"/>
            <a:chExt cx="4925938" cy="40393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4E0A19-2F8A-4BD7-B928-F53B26E46566}"/>
                </a:ext>
              </a:extLst>
            </p:cNvPr>
            <p:cNvSpPr/>
            <p:nvPr/>
          </p:nvSpPr>
          <p:spPr bwMode="auto">
            <a:xfrm>
              <a:off x="292100" y="4028001"/>
              <a:ext cx="3536950" cy="400110"/>
            </a:xfrm>
            <a:prstGeom prst="rect">
              <a:avLst/>
            </a:prstGeom>
            <a:solidFill>
              <a:srgbClr val="FFF2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1A319A5-7070-4DB9-AE1C-054895E55325}"/>
                </a:ext>
              </a:extLst>
            </p:cNvPr>
            <p:cNvSpPr/>
            <p:nvPr/>
          </p:nvSpPr>
          <p:spPr bwMode="auto">
            <a:xfrm>
              <a:off x="4048125" y="4031824"/>
              <a:ext cx="1169913" cy="400110"/>
            </a:xfrm>
            <a:prstGeom prst="rect">
              <a:avLst/>
            </a:prstGeom>
            <a:solidFill>
              <a:srgbClr val="FFF2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16CC99-07A8-4DF4-BF07-7859CD35FA04}"/>
              </a:ext>
            </a:extLst>
          </p:cNvPr>
          <p:cNvGrpSpPr/>
          <p:nvPr/>
        </p:nvGrpSpPr>
        <p:grpSpPr>
          <a:xfrm>
            <a:off x="1816100" y="5597584"/>
            <a:ext cx="4925938" cy="403933"/>
            <a:chOff x="292100" y="4028001"/>
            <a:chExt cx="4925938" cy="40393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AEE61DB-CF94-43A1-AB15-D0822D436F11}"/>
                </a:ext>
              </a:extLst>
            </p:cNvPr>
            <p:cNvSpPr/>
            <p:nvPr/>
          </p:nvSpPr>
          <p:spPr bwMode="auto">
            <a:xfrm>
              <a:off x="292100" y="4028001"/>
              <a:ext cx="3536950" cy="400110"/>
            </a:xfrm>
            <a:prstGeom prst="rect">
              <a:avLst/>
            </a:prstGeom>
            <a:solidFill>
              <a:srgbClr val="FFF2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E2B5ABE-B4FC-4E8E-8914-B2047FE28269}"/>
                </a:ext>
              </a:extLst>
            </p:cNvPr>
            <p:cNvSpPr/>
            <p:nvPr/>
          </p:nvSpPr>
          <p:spPr bwMode="auto">
            <a:xfrm>
              <a:off x="4048125" y="4031824"/>
              <a:ext cx="1169913" cy="400110"/>
            </a:xfrm>
            <a:prstGeom prst="rect">
              <a:avLst/>
            </a:prstGeom>
            <a:solidFill>
              <a:srgbClr val="FFF2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A0330F6-EF03-4806-A900-F0463ACC676B}"/>
              </a:ext>
            </a:extLst>
          </p:cNvPr>
          <p:cNvGrpSpPr/>
          <p:nvPr/>
        </p:nvGrpSpPr>
        <p:grpSpPr>
          <a:xfrm>
            <a:off x="1814515" y="5993826"/>
            <a:ext cx="4925938" cy="403933"/>
            <a:chOff x="292100" y="4028001"/>
            <a:chExt cx="4925938" cy="40393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E1848F7-4043-408C-84F6-08E3C5127CFA}"/>
                </a:ext>
              </a:extLst>
            </p:cNvPr>
            <p:cNvSpPr/>
            <p:nvPr/>
          </p:nvSpPr>
          <p:spPr bwMode="auto">
            <a:xfrm>
              <a:off x="292100" y="4028001"/>
              <a:ext cx="3536950" cy="400110"/>
            </a:xfrm>
            <a:prstGeom prst="rect">
              <a:avLst/>
            </a:prstGeom>
            <a:solidFill>
              <a:srgbClr val="FFF2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ED97E64-362A-4759-8EF1-EF2592A3B3DF}"/>
                </a:ext>
              </a:extLst>
            </p:cNvPr>
            <p:cNvSpPr/>
            <p:nvPr/>
          </p:nvSpPr>
          <p:spPr bwMode="auto">
            <a:xfrm>
              <a:off x="4048125" y="4031824"/>
              <a:ext cx="1169913" cy="400110"/>
            </a:xfrm>
            <a:prstGeom prst="rect">
              <a:avLst/>
            </a:prstGeom>
            <a:solidFill>
              <a:srgbClr val="FFF2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81F2E3-C816-4CFE-9AE0-853BA95605BD}"/>
              </a:ext>
            </a:extLst>
          </p:cNvPr>
          <p:cNvGraphicFramePr>
            <a:graphicFrameLocks noGrp="1"/>
          </p:cNvGraphicFramePr>
          <p:nvPr/>
        </p:nvGraphicFramePr>
        <p:xfrm>
          <a:off x="1820107" y="882868"/>
          <a:ext cx="4921933" cy="5506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97522743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029627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3744171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82965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6253474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871628221"/>
                    </a:ext>
                  </a:extLst>
                </a:gridCol>
                <a:gridCol w="241933">
                  <a:extLst>
                    <a:ext uri="{9D8B030D-6E8A-4147-A177-3AD203B41FA5}">
                      <a16:colId xmlns:a16="http://schemas.microsoft.com/office/drawing/2014/main" val="78627994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20350544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460328002"/>
                    </a:ext>
                  </a:extLst>
                </a:gridCol>
              </a:tblGrid>
              <a:tr h="39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× 7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0605"/>
                  </a:ext>
                </a:extLst>
              </a:tr>
              <a:tr h="39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 ×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674002"/>
                  </a:ext>
                </a:extLst>
              </a:tr>
              <a:tr h="39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 ×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1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274730"/>
                  </a:ext>
                </a:extLst>
              </a:tr>
              <a:tr h="39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 ×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334488"/>
                  </a:ext>
                </a:extLst>
              </a:tr>
              <a:tr h="39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 ×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3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786669"/>
                  </a:ext>
                </a:extLst>
              </a:tr>
              <a:tr h="39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66656"/>
                  </a:ext>
                </a:extLst>
              </a:tr>
              <a:tr h="39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 ×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5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868588"/>
                  </a:ext>
                </a:extLst>
              </a:tr>
              <a:tr h="39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 ×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6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951891"/>
                  </a:ext>
                </a:extLst>
              </a:tr>
              <a:tr h="39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782043"/>
                  </a:ext>
                </a:extLst>
              </a:tr>
              <a:tr h="39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 ×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8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988943"/>
                  </a:ext>
                </a:extLst>
              </a:tr>
              <a:tr h="39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 ×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9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893132"/>
                  </a:ext>
                </a:extLst>
              </a:tr>
              <a:tr h="39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 ×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10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532173"/>
                  </a:ext>
                </a:extLst>
              </a:tr>
              <a:tr h="39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11 ×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11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254824"/>
                  </a:ext>
                </a:extLst>
              </a:tr>
              <a:tr h="39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 × 7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12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000" b="0" dirty="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83692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9FB8774-5254-45B8-94E9-302BE76CF7CB}"/>
              </a:ext>
            </a:extLst>
          </p:cNvPr>
          <p:cNvSpPr txBox="1"/>
          <p:nvPr/>
        </p:nvSpPr>
        <p:spPr bwMode="auto">
          <a:xfrm>
            <a:off x="3020658" y="4028001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C8FA3A-FBDA-4E21-97ED-5AB0FCC0C5D7}"/>
              </a:ext>
            </a:extLst>
          </p:cNvPr>
          <p:cNvSpPr txBox="1"/>
          <p:nvPr/>
        </p:nvSpPr>
        <p:spPr bwMode="auto">
          <a:xfrm>
            <a:off x="4785177" y="4028001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EA408-A17D-4285-BA4F-6B9977C7535C}"/>
              </a:ext>
            </a:extLst>
          </p:cNvPr>
          <p:cNvSpPr txBox="1"/>
          <p:nvPr/>
        </p:nvSpPr>
        <p:spPr bwMode="auto">
          <a:xfrm>
            <a:off x="4782787" y="5601311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BBA17B-6620-4E6F-8D40-17544820FAE9}"/>
              </a:ext>
            </a:extLst>
          </p:cNvPr>
          <p:cNvSpPr txBox="1"/>
          <p:nvPr/>
        </p:nvSpPr>
        <p:spPr bwMode="auto">
          <a:xfrm>
            <a:off x="3018277" y="5601311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77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859FCD-35AC-4CB0-A2A7-07F027C7F7AB}"/>
              </a:ext>
            </a:extLst>
          </p:cNvPr>
          <p:cNvSpPr txBox="1"/>
          <p:nvPr/>
        </p:nvSpPr>
        <p:spPr bwMode="auto">
          <a:xfrm>
            <a:off x="3020664" y="5993094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84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56F48A-00FA-45A3-BE70-91DC444919D5}"/>
              </a:ext>
            </a:extLst>
          </p:cNvPr>
          <p:cNvSpPr txBox="1"/>
          <p:nvPr/>
        </p:nvSpPr>
        <p:spPr bwMode="auto">
          <a:xfrm>
            <a:off x="4782789" y="5993094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84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91749D-0FAB-422D-9270-384C57DDF9D6}"/>
              </a:ext>
            </a:extLst>
          </p:cNvPr>
          <p:cNvSpPr txBox="1"/>
          <p:nvPr/>
        </p:nvSpPr>
        <p:spPr bwMode="auto">
          <a:xfrm>
            <a:off x="8034394" y="3831796"/>
            <a:ext cx="2137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7 × 7 = 6 × 7 + 7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91EAF-CDEF-4DC9-938A-F00DB6E0CF71}"/>
              </a:ext>
            </a:extLst>
          </p:cNvPr>
          <p:cNvSpPr txBox="1"/>
          <p:nvPr/>
        </p:nvSpPr>
        <p:spPr bwMode="auto">
          <a:xfrm>
            <a:off x="6800486" y="3831796"/>
            <a:ext cx="8579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↓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+ 7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1211C-3037-4AE0-866E-429E538BEE9F}"/>
              </a:ext>
            </a:extLst>
          </p:cNvPr>
          <p:cNvSpPr txBox="1"/>
          <p:nvPr/>
        </p:nvSpPr>
        <p:spPr bwMode="auto">
          <a:xfrm>
            <a:off x="8696311" y="4224689"/>
            <a:ext cx="1159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42 + 7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8D731-B815-4A30-9344-8FF9F21BB0F4}"/>
              </a:ext>
            </a:extLst>
          </p:cNvPr>
          <p:cNvSpPr txBox="1"/>
          <p:nvPr/>
        </p:nvSpPr>
        <p:spPr bwMode="auto">
          <a:xfrm>
            <a:off x="8696312" y="4612894"/>
            <a:ext cx="7056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49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580BDC-6D85-4FAE-A0BF-44BE9117D60F}"/>
              </a:ext>
            </a:extLst>
          </p:cNvPr>
          <p:cNvSpPr txBox="1"/>
          <p:nvPr/>
        </p:nvSpPr>
        <p:spPr bwMode="auto">
          <a:xfrm>
            <a:off x="6187510" y="4031824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54A3B6-A34F-441F-A666-68B02B5788AA}"/>
              </a:ext>
            </a:extLst>
          </p:cNvPr>
          <p:cNvSpPr txBox="1"/>
          <p:nvPr/>
        </p:nvSpPr>
        <p:spPr bwMode="auto">
          <a:xfrm>
            <a:off x="6186000" y="5601311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77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3CFE80-2964-4A13-A584-350568A27D9E}"/>
              </a:ext>
            </a:extLst>
          </p:cNvPr>
          <p:cNvSpPr txBox="1"/>
          <p:nvPr/>
        </p:nvSpPr>
        <p:spPr bwMode="auto">
          <a:xfrm>
            <a:off x="6186000" y="5995475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84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F22870-C73F-449B-8360-E329EC870DF6}"/>
              </a:ext>
            </a:extLst>
          </p:cNvPr>
          <p:cNvSpPr txBox="1"/>
          <p:nvPr/>
        </p:nvSpPr>
        <p:spPr bwMode="auto">
          <a:xfrm>
            <a:off x="6800486" y="4225162"/>
            <a:ext cx="8579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↑ </a:t>
            </a:r>
            <a:r>
              <a:rPr lang="en-GB" sz="20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 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E43C15-6614-4D92-B34B-AA3C71DD2B2B}"/>
              </a:ext>
            </a:extLst>
          </p:cNvPr>
          <p:cNvSpPr txBox="1"/>
          <p:nvPr/>
        </p:nvSpPr>
        <p:spPr bwMode="auto">
          <a:xfrm>
            <a:off x="8034394" y="4225162"/>
            <a:ext cx="2137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7 × 7 = 8 × 7 </a:t>
            </a:r>
            <a:r>
              <a:rPr lang="en-GB" sz="20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 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1CE09C-F101-4A00-B9EB-4A862A24ABB7}"/>
              </a:ext>
            </a:extLst>
          </p:cNvPr>
          <p:cNvSpPr txBox="1"/>
          <p:nvPr/>
        </p:nvSpPr>
        <p:spPr bwMode="auto">
          <a:xfrm>
            <a:off x="8694723" y="4618055"/>
            <a:ext cx="1159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56 </a:t>
            </a:r>
            <a:r>
              <a:rPr lang="en-GB" sz="20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9081DA-87C3-4F4B-8EA5-26BB583D1622}"/>
              </a:ext>
            </a:extLst>
          </p:cNvPr>
          <p:cNvSpPr txBox="1"/>
          <p:nvPr/>
        </p:nvSpPr>
        <p:spPr bwMode="auto">
          <a:xfrm>
            <a:off x="8694723" y="5006260"/>
            <a:ext cx="7056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49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9A72A3-9B93-4DD1-A8C8-EF77DEBCDBF8}"/>
              </a:ext>
            </a:extLst>
          </p:cNvPr>
          <p:cNvSpPr txBox="1"/>
          <p:nvPr/>
        </p:nvSpPr>
        <p:spPr bwMode="auto">
          <a:xfrm>
            <a:off x="6800486" y="5405225"/>
            <a:ext cx="8579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↓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+ 7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A550FE-4DE9-4BEB-BEC8-9C33F11B20FD}"/>
              </a:ext>
            </a:extLst>
          </p:cNvPr>
          <p:cNvSpPr txBox="1"/>
          <p:nvPr/>
        </p:nvSpPr>
        <p:spPr bwMode="auto">
          <a:xfrm>
            <a:off x="8034394" y="5405225"/>
            <a:ext cx="2412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11 × 7 = 10 × 7 + 7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823DF0-3FA0-45E4-BED4-789C768B7F71}"/>
              </a:ext>
            </a:extLst>
          </p:cNvPr>
          <p:cNvSpPr txBox="1"/>
          <p:nvPr/>
        </p:nvSpPr>
        <p:spPr bwMode="auto">
          <a:xfrm>
            <a:off x="8827281" y="5801228"/>
            <a:ext cx="1159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70 + 7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C25723-8C32-410F-8181-B72BEC24CFD4}"/>
              </a:ext>
            </a:extLst>
          </p:cNvPr>
          <p:cNvSpPr txBox="1"/>
          <p:nvPr/>
        </p:nvSpPr>
        <p:spPr bwMode="auto">
          <a:xfrm>
            <a:off x="8827281" y="6189433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77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C11284-C51D-4C3D-957C-3540C27746E0}"/>
              </a:ext>
            </a:extLst>
          </p:cNvPr>
          <p:cNvSpPr txBox="1"/>
          <p:nvPr/>
        </p:nvSpPr>
        <p:spPr bwMode="auto">
          <a:xfrm>
            <a:off x="6800486" y="5799550"/>
            <a:ext cx="8579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↓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+ 7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4882D0-1E83-485C-9C55-7ADE435F2BB6}"/>
              </a:ext>
            </a:extLst>
          </p:cNvPr>
          <p:cNvSpPr txBox="1"/>
          <p:nvPr/>
        </p:nvSpPr>
        <p:spPr bwMode="auto">
          <a:xfrm>
            <a:off x="8034394" y="5405225"/>
            <a:ext cx="2412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12 × 7 = 11 × 7 + 7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3B0295-58C4-4423-9833-C0357D5591C5}"/>
              </a:ext>
            </a:extLst>
          </p:cNvPr>
          <p:cNvSpPr txBox="1"/>
          <p:nvPr/>
        </p:nvSpPr>
        <p:spPr bwMode="auto">
          <a:xfrm>
            <a:off x="8829662" y="5801228"/>
            <a:ext cx="1159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77 + 7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1B02BD-C9C2-4486-A008-5D0C00109411}"/>
              </a:ext>
            </a:extLst>
          </p:cNvPr>
          <p:cNvSpPr txBox="1"/>
          <p:nvPr/>
        </p:nvSpPr>
        <p:spPr bwMode="auto">
          <a:xfrm>
            <a:off x="8829662" y="6189433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84</a:t>
            </a:r>
          </a:p>
        </p:txBody>
      </p:sp>
    </p:spTree>
    <p:extLst>
      <p:ext uri="{BB962C8B-B14F-4D97-AF65-F5344CB8AC3E}">
        <p14:creationId xmlns:p14="http://schemas.microsoft.com/office/powerpoint/2010/main" val="128964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25" grpId="0"/>
      <p:bldP spid="26" grpId="0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27" grpId="0"/>
      <p:bldP spid="28" grpId="0"/>
      <p:bldP spid="29" grpId="0"/>
      <p:bldP spid="31" grpId="0"/>
      <p:bldP spid="31" grpId="1"/>
      <p:bldP spid="30" grpId="0"/>
      <p:bldP spid="30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4NF-1 page 160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the following ready-to-progress criteria, contained in the same DfE guidance document as above, were secured in Year 1, children will be ready to start on this unit.</a:t>
            </a:r>
            <a:endParaRPr lang="en-GB" sz="1600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3NF-2 Page 100</a:t>
            </a:r>
            <a:endParaRPr lang="en-GB" sz="1600" dirty="0"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5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4A7077A-092C-4B59-89AC-898B8EE02D6E}"/>
              </a:ext>
            </a:extLst>
          </p:cNvPr>
          <p:cNvSpPr txBox="1"/>
          <p:nvPr/>
        </p:nvSpPr>
        <p:spPr bwMode="auto">
          <a:xfrm>
            <a:off x="8285831" y="121891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E4897-5FB8-4CF3-BD79-F2C17998FB9E}"/>
              </a:ext>
            </a:extLst>
          </p:cNvPr>
          <p:cNvSpPr txBox="1"/>
          <p:nvPr/>
        </p:nvSpPr>
        <p:spPr bwMode="auto">
          <a:xfrm>
            <a:off x="4958359" y="121891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35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5F3AD-4D4D-4489-9574-6B0C87A45A14}"/>
              </a:ext>
            </a:extLst>
          </p:cNvPr>
          <p:cNvSpPr txBox="1"/>
          <p:nvPr/>
        </p:nvSpPr>
        <p:spPr bwMode="auto">
          <a:xfrm>
            <a:off x="3416293" y="1218920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 ×  7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0F347D-1E70-4E7B-8E57-894C4500F295}"/>
              </a:ext>
            </a:extLst>
          </p:cNvPr>
          <p:cNvSpPr/>
          <p:nvPr/>
        </p:nvSpPr>
        <p:spPr bwMode="auto">
          <a:xfrm>
            <a:off x="4986573" y="121892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0CFAB-A177-4257-896A-AB0F40F072F2}"/>
              </a:ext>
            </a:extLst>
          </p:cNvPr>
          <p:cNvSpPr txBox="1"/>
          <p:nvPr/>
        </p:nvSpPr>
        <p:spPr bwMode="auto">
          <a:xfrm>
            <a:off x="6743765" y="1218920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  ×  7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67BA79-6464-4412-A1E6-66C7A001B07A}"/>
              </a:ext>
            </a:extLst>
          </p:cNvPr>
          <p:cNvSpPr/>
          <p:nvPr/>
        </p:nvSpPr>
        <p:spPr bwMode="auto">
          <a:xfrm>
            <a:off x="8314045" y="121892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3F38E500-0CF7-4180-82AB-12B0B6AD1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80" y="3998619"/>
            <a:ext cx="7946436" cy="5738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26D9A7-7027-46AF-9264-87A06F198971}"/>
              </a:ext>
            </a:extLst>
          </p:cNvPr>
          <p:cNvSpPr txBox="1"/>
          <p:nvPr/>
        </p:nvSpPr>
        <p:spPr bwMode="auto">
          <a:xfrm>
            <a:off x="6121250" y="2664031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+ 7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27E112-B936-41D0-AA48-89BB6E5852EE}"/>
              </a:ext>
            </a:extLst>
          </p:cNvPr>
          <p:cNvSpPr txBox="1"/>
          <p:nvPr/>
        </p:nvSpPr>
        <p:spPr bwMode="auto">
          <a:xfrm>
            <a:off x="6901688" y="2664031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+ 7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E7D041-72E9-42AE-BD53-C51892D112DC}"/>
              </a:ext>
            </a:extLst>
          </p:cNvPr>
          <p:cNvSpPr txBox="1"/>
          <p:nvPr/>
        </p:nvSpPr>
        <p:spPr bwMode="auto">
          <a:xfrm>
            <a:off x="6444060" y="2660811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+ 14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B77B64-CF5A-4A59-9775-62711E45AF97}"/>
              </a:ext>
            </a:extLst>
          </p:cNvPr>
          <p:cNvSpPr txBox="1"/>
          <p:nvPr/>
        </p:nvSpPr>
        <p:spPr bwMode="auto">
          <a:xfrm>
            <a:off x="5611770" y="4743302"/>
            <a:ext cx="898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7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9DF679-927E-43F6-A3FB-BF1FC45E02B0}"/>
              </a:ext>
            </a:extLst>
          </p:cNvPr>
          <p:cNvSpPr txBox="1"/>
          <p:nvPr/>
        </p:nvSpPr>
        <p:spPr bwMode="auto">
          <a:xfrm>
            <a:off x="7159285" y="4743302"/>
            <a:ext cx="898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 × 7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08860D-7A96-4424-A1D8-E81721174A64}"/>
              </a:ext>
            </a:extLst>
          </p:cNvPr>
          <p:cNvSpPr>
            <a:spLocks noChangeAspect="1"/>
          </p:cNvSpPr>
          <p:nvPr/>
        </p:nvSpPr>
        <p:spPr bwMode="auto">
          <a:xfrm>
            <a:off x="5816647" y="4219452"/>
            <a:ext cx="488248" cy="488248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94DD15-A24C-4EBA-A3EC-0A4D852634DD}"/>
              </a:ext>
            </a:extLst>
          </p:cNvPr>
          <p:cNvSpPr>
            <a:spLocks noChangeAspect="1"/>
          </p:cNvSpPr>
          <p:nvPr/>
        </p:nvSpPr>
        <p:spPr bwMode="auto">
          <a:xfrm>
            <a:off x="7364162" y="4219452"/>
            <a:ext cx="488248" cy="488248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E15CBF-9D3F-4AFE-8109-D20F8B968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47" y="3432345"/>
            <a:ext cx="632214" cy="534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F412DF-403B-44CF-8655-825B4FFA1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99" y="3432345"/>
            <a:ext cx="632214" cy="53495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90B59EC-622C-4BEE-AA0E-29DF3C52BE1E}"/>
              </a:ext>
            </a:extLst>
          </p:cNvPr>
          <p:cNvSpPr/>
          <p:nvPr/>
        </p:nvSpPr>
        <p:spPr bwMode="auto">
          <a:xfrm>
            <a:off x="6121249" y="2604716"/>
            <a:ext cx="1458662" cy="573855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761C0-1B7D-4F93-BE3D-AE1CF77E5188}"/>
              </a:ext>
            </a:extLst>
          </p:cNvPr>
          <p:cNvSpPr txBox="1"/>
          <p:nvPr/>
        </p:nvSpPr>
        <p:spPr bwMode="auto">
          <a:xfrm>
            <a:off x="4092397" y="2660810"/>
            <a:ext cx="1991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 × 7 = 5 × 7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C0D919-021B-46CF-9067-F09931D9FCEB}"/>
              </a:ext>
            </a:extLst>
          </p:cNvPr>
          <p:cNvSpPr txBox="1"/>
          <p:nvPr/>
        </p:nvSpPr>
        <p:spPr bwMode="auto">
          <a:xfrm>
            <a:off x="5320149" y="3091097"/>
            <a:ext cx="1526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35 + 14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65DD8E-61A5-4BBD-AFC9-FDDBE8927EB1}"/>
              </a:ext>
            </a:extLst>
          </p:cNvPr>
          <p:cNvSpPr txBox="1"/>
          <p:nvPr/>
        </p:nvSpPr>
        <p:spPr bwMode="auto">
          <a:xfrm>
            <a:off x="4092397" y="2179213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7 = 35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3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0168 -0.03541 C 0.02044 -0.04352 0.02591 -0.04722 0.03151 -0.04722 C 0.03776 -0.04722 0.04297 -0.04352 0.04661 -0.03541 L 0.06406 -1.85185E-6 " pathEditMode="relative" rAng="0" ptsTypes="AAAAA">
                                      <p:cBhvr>
                                        <p:cTn id="4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4.44444E-6 L 0.01862 -0.04306 C 0.02253 -0.05255 0.02865 -0.05718 0.03477 -0.05718 C 0.04167 -0.05718 0.0474 -0.05255 0.05143 -0.04306 L 0.07071 4.44444E-6 " pathEditMode="relative" rAng="0" ptsTypes="AAAAA">
                                      <p:cBhvr>
                                        <p:cTn id="5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287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4722 2.22222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04827 -0.000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6" grpId="0"/>
      <p:bldP spid="7" grpId="0" animBg="1"/>
      <p:bldP spid="9" grpId="0"/>
      <p:bldP spid="10" grpId="0" animBg="1"/>
      <p:bldP spid="20" grpId="0"/>
      <p:bldP spid="20" grpId="1"/>
      <p:bldP spid="21" grpId="0"/>
      <p:bldP spid="21" grpId="1"/>
      <p:bldP spid="22" grpId="0"/>
      <p:bldP spid="23" grpId="0"/>
      <p:bldP spid="24" grpId="0"/>
      <p:bldP spid="12" grpId="0" animBg="1"/>
      <p:bldP spid="25" grpId="0" animBg="1"/>
      <p:bldP spid="29" grpId="0" animBg="1"/>
      <p:bldP spid="29" grpId="1" animBg="1"/>
      <p:bldP spid="28" grpId="0"/>
      <p:bldP spid="28" grpId="1"/>
      <p:bldP spid="30" grpId="0"/>
      <p:bldP spid="26" grpId="0"/>
      <p:bldP spid="2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F58EB0-587B-4659-ADC5-3CDA839D2B25}"/>
              </a:ext>
            </a:extLst>
          </p:cNvPr>
          <p:cNvSpPr txBox="1"/>
          <p:nvPr/>
        </p:nvSpPr>
        <p:spPr bwMode="auto">
          <a:xfrm>
            <a:off x="6691981" y="990317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1F66A-E9DD-4A52-A5FA-F00CE5AE1143}"/>
              </a:ext>
            </a:extLst>
          </p:cNvPr>
          <p:cNvSpPr txBox="1"/>
          <p:nvPr/>
        </p:nvSpPr>
        <p:spPr bwMode="auto">
          <a:xfrm>
            <a:off x="4983203" y="990318"/>
            <a:ext cx="1614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  ×  7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97E513-C2CB-40D3-92E7-7C55EF8DBD93}"/>
              </a:ext>
            </a:extLst>
          </p:cNvPr>
          <p:cNvSpPr/>
          <p:nvPr/>
        </p:nvSpPr>
        <p:spPr bwMode="auto">
          <a:xfrm>
            <a:off x="6720195" y="990318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8" name="Picture 17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598C9E9E-7E97-4FA7-B458-E50FA7320A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7529" y="1863859"/>
            <a:ext cx="2476481" cy="362370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39226A17-4BCD-474E-83F3-9A69828A5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5" y="1777265"/>
            <a:ext cx="329200" cy="4496571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2024A0-3034-49B7-B9F6-818088106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78" y="1777265"/>
            <a:ext cx="209491" cy="3755871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5E14B9C0-5038-4801-BD03-CA5563AFB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27" y="5522935"/>
            <a:ext cx="209491" cy="75566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1EEF749E-5CA1-4941-A438-FA14FA008BED}"/>
              </a:ext>
            </a:extLst>
          </p:cNvPr>
          <p:cNvGrpSpPr/>
          <p:nvPr/>
        </p:nvGrpSpPr>
        <p:grpSpPr>
          <a:xfrm>
            <a:off x="7882315" y="5523870"/>
            <a:ext cx="209491" cy="765820"/>
            <a:chOff x="6120189" y="5523870"/>
            <a:chExt cx="209491" cy="76582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6A6BD5A-11E0-492A-81A8-5D399859A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189" y="5523870"/>
              <a:ext cx="209491" cy="38905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47CE4EE-1A9E-4A35-87F0-4615ED8B4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189" y="5900636"/>
              <a:ext cx="209491" cy="389054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AE2C0C4-8AD6-4448-AF23-1B8C5EE92C78}"/>
              </a:ext>
            </a:extLst>
          </p:cNvPr>
          <p:cNvSpPr txBox="1"/>
          <p:nvPr/>
        </p:nvSpPr>
        <p:spPr bwMode="auto">
          <a:xfrm>
            <a:off x="1714522" y="3794718"/>
            <a:ext cx="3502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 × 7 = 10 × 7 + 7 + 7 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5F864D-703A-4B6F-9C57-827330896803}"/>
              </a:ext>
            </a:extLst>
          </p:cNvPr>
          <p:cNvSpPr txBox="1"/>
          <p:nvPr/>
        </p:nvSpPr>
        <p:spPr bwMode="auto">
          <a:xfrm>
            <a:off x="8072613" y="3424368"/>
            <a:ext cx="1778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 × 7 = 70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94ED46-61E1-4E55-A98B-41DABEF9F40F}"/>
              </a:ext>
            </a:extLst>
          </p:cNvPr>
          <p:cNvSpPr txBox="1"/>
          <p:nvPr/>
        </p:nvSpPr>
        <p:spPr bwMode="auto">
          <a:xfrm>
            <a:off x="8043740" y="548756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F5560B-0019-4B1D-8C33-B25C132BF78D}"/>
              </a:ext>
            </a:extLst>
          </p:cNvPr>
          <p:cNvSpPr txBox="1"/>
          <p:nvPr/>
        </p:nvSpPr>
        <p:spPr bwMode="auto">
          <a:xfrm>
            <a:off x="8043740" y="586433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DDE4B2-4EF9-4A2D-A2A0-BCF78921754C}"/>
              </a:ext>
            </a:extLst>
          </p:cNvPr>
          <p:cNvSpPr txBox="1"/>
          <p:nvPr/>
        </p:nvSpPr>
        <p:spPr bwMode="auto">
          <a:xfrm>
            <a:off x="8523958" y="5669934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14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34" name="Picture 33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C0AD2DA1-E233-4F43-8770-66AB21B74A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7529" y="5553787"/>
            <a:ext cx="2476481" cy="64377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463C4F6-7D8D-4A43-9973-35E37F48FDAC}"/>
              </a:ext>
            </a:extLst>
          </p:cNvPr>
          <p:cNvSpPr txBox="1"/>
          <p:nvPr/>
        </p:nvSpPr>
        <p:spPr bwMode="auto">
          <a:xfrm>
            <a:off x="1714523" y="4265902"/>
            <a:ext cx="3038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12 × 7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10 × 7 + 14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2AB6BA-3A99-4BEF-A2D1-6F1144BCF267}"/>
              </a:ext>
            </a:extLst>
          </p:cNvPr>
          <p:cNvSpPr txBox="1"/>
          <p:nvPr/>
        </p:nvSpPr>
        <p:spPr bwMode="auto">
          <a:xfrm>
            <a:off x="1714522" y="4737086"/>
            <a:ext cx="2491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12 × 7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70 + 14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447F90-F307-46F2-9870-DF8FF9B1A95E}"/>
              </a:ext>
            </a:extLst>
          </p:cNvPr>
          <p:cNvSpPr txBox="1"/>
          <p:nvPr/>
        </p:nvSpPr>
        <p:spPr bwMode="auto">
          <a:xfrm>
            <a:off x="2668796" y="5208269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84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5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 animBg="1"/>
      <p:bldP spid="29" grpId="0"/>
      <p:bldP spid="30" grpId="0"/>
      <p:bldP spid="31" grpId="0"/>
      <p:bldP spid="32" grpId="0"/>
      <p:bldP spid="33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5,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0667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their knowledge of the 7 times table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8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5,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44A26BF7-73B9-40CB-B5A3-2F00304CE7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39018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2.9 Times Tables: 7 and patterns within / across times tables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30449"/>
              </p:ext>
            </p:extLst>
          </p:nvPr>
        </p:nvGraphicFramePr>
        <p:xfrm>
          <a:off x="4514850" y="4258490"/>
          <a:ext cx="6886575" cy="90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5393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393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1:10-1:11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9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5EB37-61B1-48E9-93EB-F6228FAF263E}"/>
              </a:ext>
            </a:extLst>
          </p:cNvPr>
          <p:cNvSpPr txBox="1"/>
          <p:nvPr/>
        </p:nvSpPr>
        <p:spPr bwMode="auto">
          <a:xfrm>
            <a:off x="2437569" y="1076266"/>
            <a:ext cx="7316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 dance sections, 7 children in each. Plus 2 narrators.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children altogether?</a:t>
            </a:r>
          </a:p>
        </p:txBody>
      </p:sp>
      <p:pic>
        <p:nvPicPr>
          <p:cNvPr id="5" name="Picture 4" descr="A group of people on a stage&#10;&#10;Description automatically generated">
            <a:extLst>
              <a:ext uri="{FF2B5EF4-FFF2-40B4-BE49-F238E27FC236}">
                <a16:creationId xmlns:a16="http://schemas.microsoft.com/office/drawing/2014/main" id="{439D0CE7-E202-46EA-AAE4-C7E5E48A2D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268" y="2362091"/>
            <a:ext cx="3791208" cy="3142363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F21D4AE-E2A1-465A-B533-ED74952B6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98" y="2152377"/>
            <a:ext cx="4255283" cy="883270"/>
          </a:xfrm>
          <a:prstGeom prst="rect">
            <a:avLst/>
          </a:prstGeom>
        </p:spPr>
      </p:pic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A3AC98D-0A11-41F0-8841-334F17428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3692"/>
            <a:ext cx="4260478" cy="696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58D05D-0C55-4103-B89E-9D5AC729374D}"/>
              </a:ext>
            </a:extLst>
          </p:cNvPr>
          <p:cNvSpPr txBox="1"/>
          <p:nvPr/>
        </p:nvSpPr>
        <p:spPr bwMode="auto">
          <a:xfrm>
            <a:off x="6390954" y="4706111"/>
            <a:ext cx="1444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 × 7 + 2</a:t>
            </a:r>
            <a:endParaRPr lang="en-GB" sz="2400" dirty="0">
              <a:solidFill>
                <a:srgbClr val="E8242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E9C6C8-AFB7-422F-8E13-7C262A27FC60}"/>
              </a:ext>
            </a:extLst>
          </p:cNvPr>
          <p:cNvSpPr txBox="1"/>
          <p:nvPr/>
        </p:nvSpPr>
        <p:spPr bwMode="auto">
          <a:xfrm>
            <a:off x="7724776" y="4706111"/>
            <a:ext cx="1359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56 + 2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559B86-6E1C-4CD3-9D95-8276E530BCB8}"/>
              </a:ext>
            </a:extLst>
          </p:cNvPr>
          <p:cNvSpPr txBox="1"/>
          <p:nvPr/>
        </p:nvSpPr>
        <p:spPr bwMode="auto">
          <a:xfrm>
            <a:off x="7724777" y="5184161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58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6351B-69F9-46AE-85DC-A751CD336D33}"/>
              </a:ext>
            </a:extLst>
          </p:cNvPr>
          <p:cNvSpPr txBox="1"/>
          <p:nvPr/>
        </p:nvSpPr>
        <p:spPr bwMode="auto">
          <a:xfrm>
            <a:off x="8079280" y="3543356"/>
            <a:ext cx="29391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36000" tIns="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58</a:t>
            </a:r>
          </a:p>
        </p:txBody>
      </p:sp>
      <p:pic>
        <p:nvPicPr>
          <p:cNvPr id="14" name="Picture 13" descr="A group of people on a stage&#10;&#10;Description automatically generated">
            <a:extLst>
              <a:ext uri="{FF2B5EF4-FFF2-40B4-BE49-F238E27FC236}">
                <a16:creationId xmlns:a16="http://schemas.microsoft.com/office/drawing/2014/main" id="{8521B391-E6E7-4376-9C44-20F7E7E983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7481" y="2362091"/>
            <a:ext cx="513124" cy="31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6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F76638F-7F94-4DE5-9A46-42DC4179A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40" y="1552942"/>
            <a:ext cx="2380880" cy="30459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FF7429-DCC8-4F69-973C-372F7E92A9F3}"/>
              </a:ext>
            </a:extLst>
          </p:cNvPr>
          <p:cNvSpPr txBox="1"/>
          <p:nvPr/>
        </p:nvSpPr>
        <p:spPr bwMode="auto">
          <a:xfrm>
            <a:off x="5165172" y="5427058"/>
            <a:ext cx="1864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7  ×         =  35</a:t>
            </a:r>
            <a:endParaRPr lang="en-GB" sz="20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1:11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B5C8CF-C1F4-4A5D-8256-B8193504E139}"/>
              </a:ext>
            </a:extLst>
          </p:cNvPr>
          <p:cNvCxnSpPr>
            <a:cxnSpLocks/>
          </p:cNvCxnSpPr>
          <p:nvPr/>
        </p:nvCxnSpPr>
        <p:spPr bwMode="auto">
          <a:xfrm>
            <a:off x="6096000" y="1040163"/>
            <a:ext cx="0" cy="410060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4EF6AAF-D883-4912-8307-366C19ED4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68" y="1552942"/>
            <a:ext cx="2380880" cy="3045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701E1-D5D9-435D-9498-312A8F0907BC}"/>
              </a:ext>
            </a:extLst>
          </p:cNvPr>
          <p:cNvSpPr txBox="1"/>
          <p:nvPr/>
        </p:nvSpPr>
        <p:spPr bwMode="auto">
          <a:xfrm>
            <a:off x="2459944" y="877296"/>
            <a:ext cx="2670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Circle the groups of 7.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BB30D-F2A0-467E-B947-F2F6954C61DD}"/>
              </a:ext>
            </a:extLst>
          </p:cNvPr>
          <p:cNvSpPr txBox="1"/>
          <p:nvPr/>
        </p:nvSpPr>
        <p:spPr bwMode="auto">
          <a:xfrm>
            <a:off x="2185020" y="4874408"/>
            <a:ext cx="32315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There are         groups of 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1BC9E7-C29C-4B84-91C5-1362DFD1DE5F}"/>
              </a:ext>
            </a:extLst>
          </p:cNvPr>
          <p:cNvSpPr txBox="1"/>
          <p:nvPr/>
        </p:nvSpPr>
        <p:spPr bwMode="auto">
          <a:xfrm>
            <a:off x="3471570" y="4879154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AE1C9C-44E4-4467-92DE-2BB03C772FCE}"/>
              </a:ext>
            </a:extLst>
          </p:cNvPr>
          <p:cNvSpPr/>
          <p:nvPr/>
        </p:nvSpPr>
        <p:spPr bwMode="auto">
          <a:xfrm>
            <a:off x="3452832" y="4881209"/>
            <a:ext cx="360000" cy="396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16F240-0709-4E19-B42C-51543F066123}"/>
              </a:ext>
            </a:extLst>
          </p:cNvPr>
          <p:cNvSpPr txBox="1"/>
          <p:nvPr/>
        </p:nvSpPr>
        <p:spPr bwMode="auto">
          <a:xfrm>
            <a:off x="5870813" y="5427057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75C96E-C896-4F7B-A77D-A3864F43083D}"/>
              </a:ext>
            </a:extLst>
          </p:cNvPr>
          <p:cNvSpPr/>
          <p:nvPr/>
        </p:nvSpPr>
        <p:spPr bwMode="auto">
          <a:xfrm>
            <a:off x="5850804" y="5450873"/>
            <a:ext cx="360000" cy="360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000"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F9AB0C-790F-4009-8058-8DFD2880F473}"/>
              </a:ext>
            </a:extLst>
          </p:cNvPr>
          <p:cNvSpPr txBox="1"/>
          <p:nvPr/>
        </p:nvSpPr>
        <p:spPr bwMode="auto">
          <a:xfrm>
            <a:off x="6869638" y="877296"/>
            <a:ext cx="3068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Circle the 7 equal groups.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75C361-2A51-474F-BB91-4DE39413A247}"/>
              </a:ext>
            </a:extLst>
          </p:cNvPr>
          <p:cNvSpPr txBox="1"/>
          <p:nvPr/>
        </p:nvSpPr>
        <p:spPr bwMode="auto">
          <a:xfrm>
            <a:off x="6793391" y="4874408"/>
            <a:ext cx="32315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There are 7 groups of        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1A7833-FB3F-49C5-9DBA-9DAA91ECDBF8}"/>
              </a:ext>
            </a:extLst>
          </p:cNvPr>
          <p:cNvSpPr txBox="1"/>
          <p:nvPr/>
        </p:nvSpPr>
        <p:spPr bwMode="auto">
          <a:xfrm>
            <a:off x="9387409" y="4879154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35CF21-1EDA-4EC7-B358-C74664DFE823}"/>
              </a:ext>
            </a:extLst>
          </p:cNvPr>
          <p:cNvSpPr/>
          <p:nvPr/>
        </p:nvSpPr>
        <p:spPr bwMode="auto">
          <a:xfrm>
            <a:off x="9368671" y="4881209"/>
            <a:ext cx="360000" cy="396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D0CAF1-40A2-43C9-ABAA-ABB6C4B7A3D9}"/>
              </a:ext>
            </a:extLst>
          </p:cNvPr>
          <p:cNvSpPr txBox="1"/>
          <p:nvPr/>
        </p:nvSpPr>
        <p:spPr bwMode="auto">
          <a:xfrm>
            <a:off x="5261588" y="5978635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E0835F-1B24-4B03-887C-789D84AEDDBA}"/>
              </a:ext>
            </a:extLst>
          </p:cNvPr>
          <p:cNvSpPr/>
          <p:nvPr/>
        </p:nvSpPr>
        <p:spPr bwMode="auto">
          <a:xfrm>
            <a:off x="5241579" y="6002451"/>
            <a:ext cx="360000" cy="360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000"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B8905-0769-4E0C-AA99-CA5D0F698CB2}"/>
              </a:ext>
            </a:extLst>
          </p:cNvPr>
          <p:cNvSpPr txBox="1"/>
          <p:nvPr/>
        </p:nvSpPr>
        <p:spPr bwMode="auto">
          <a:xfrm>
            <a:off x="5621589" y="5978636"/>
            <a:ext cx="1370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 7  =  35</a:t>
            </a:r>
            <a:endParaRPr lang="en-GB" sz="20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3FA58B-923C-4430-8C35-1EDEF0826936}"/>
              </a:ext>
            </a:extLst>
          </p:cNvPr>
          <p:cNvGrpSpPr/>
          <p:nvPr/>
        </p:nvGrpSpPr>
        <p:grpSpPr>
          <a:xfrm>
            <a:off x="2682086" y="1504633"/>
            <a:ext cx="2236324" cy="3142548"/>
            <a:chOff x="1158086" y="1504633"/>
            <a:chExt cx="2236324" cy="3142548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536CEDB-1292-417B-9915-AF663534B5EE}"/>
                </a:ext>
              </a:extLst>
            </p:cNvPr>
            <p:cNvSpPr/>
            <p:nvPr/>
          </p:nvSpPr>
          <p:spPr bwMode="auto">
            <a:xfrm>
              <a:off x="1158086" y="1504633"/>
              <a:ext cx="393694" cy="3142548"/>
            </a:xfrm>
            <a:prstGeom prst="roundRect">
              <a:avLst/>
            </a:prstGeom>
            <a:noFill/>
            <a:ln w="1905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BA51C3A-D744-4227-B922-C20E72AD406F}"/>
                </a:ext>
              </a:extLst>
            </p:cNvPr>
            <p:cNvSpPr/>
            <p:nvPr/>
          </p:nvSpPr>
          <p:spPr bwMode="auto">
            <a:xfrm>
              <a:off x="1615956" y="1504633"/>
              <a:ext cx="393694" cy="3142548"/>
            </a:xfrm>
            <a:prstGeom prst="roundRect">
              <a:avLst/>
            </a:prstGeom>
            <a:noFill/>
            <a:ln w="1905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B6D034B-20C9-4890-99D2-7A5A6B2D10DD}"/>
                </a:ext>
              </a:extLst>
            </p:cNvPr>
            <p:cNvSpPr/>
            <p:nvPr/>
          </p:nvSpPr>
          <p:spPr bwMode="auto">
            <a:xfrm>
              <a:off x="2078060" y="1504633"/>
              <a:ext cx="393694" cy="3142548"/>
            </a:xfrm>
            <a:prstGeom prst="roundRect">
              <a:avLst/>
            </a:prstGeom>
            <a:noFill/>
            <a:ln w="1905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A4FD148-CCB6-461F-A95B-9685D1A01AA9}"/>
                </a:ext>
              </a:extLst>
            </p:cNvPr>
            <p:cNvSpPr/>
            <p:nvPr/>
          </p:nvSpPr>
          <p:spPr bwMode="auto">
            <a:xfrm>
              <a:off x="2537253" y="1504633"/>
              <a:ext cx="393694" cy="3142548"/>
            </a:xfrm>
            <a:prstGeom prst="roundRect">
              <a:avLst/>
            </a:prstGeom>
            <a:noFill/>
            <a:ln w="1905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77ABA34-8476-448B-A56A-014DFBAFFB68}"/>
                </a:ext>
              </a:extLst>
            </p:cNvPr>
            <p:cNvSpPr/>
            <p:nvPr/>
          </p:nvSpPr>
          <p:spPr bwMode="auto">
            <a:xfrm>
              <a:off x="3000716" y="1504633"/>
              <a:ext cx="393694" cy="3142548"/>
            </a:xfrm>
            <a:prstGeom prst="roundRect">
              <a:avLst/>
            </a:prstGeom>
            <a:noFill/>
            <a:ln w="1905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B5470C-46D4-484E-BDAD-0DE84C2039BD}"/>
              </a:ext>
            </a:extLst>
          </p:cNvPr>
          <p:cNvGrpSpPr/>
          <p:nvPr/>
        </p:nvGrpSpPr>
        <p:grpSpPr>
          <a:xfrm>
            <a:off x="7285519" y="1504635"/>
            <a:ext cx="2236323" cy="3142547"/>
            <a:chOff x="5761518" y="1504634"/>
            <a:chExt cx="2236323" cy="314254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12B56B2-A2AE-4727-9198-51FDB5971478}"/>
                </a:ext>
              </a:extLst>
            </p:cNvPr>
            <p:cNvSpPr/>
            <p:nvPr/>
          </p:nvSpPr>
          <p:spPr bwMode="auto">
            <a:xfrm rot="5400000">
              <a:off x="6682833" y="583319"/>
              <a:ext cx="393694" cy="2236323"/>
            </a:xfrm>
            <a:prstGeom prst="roundRect">
              <a:avLst/>
            </a:prstGeom>
            <a:noFill/>
            <a:ln w="1905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4743A3E-DFD7-41DC-A56D-5C6FBCE6B3B7}"/>
                </a:ext>
              </a:extLst>
            </p:cNvPr>
            <p:cNvSpPr/>
            <p:nvPr/>
          </p:nvSpPr>
          <p:spPr bwMode="auto">
            <a:xfrm rot="5400000">
              <a:off x="6682833" y="1041461"/>
              <a:ext cx="393694" cy="2236323"/>
            </a:xfrm>
            <a:prstGeom prst="roundRect">
              <a:avLst/>
            </a:prstGeom>
            <a:noFill/>
            <a:ln w="1905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C8CD0AA-5BF5-42BA-A33F-4C62ECFA4010}"/>
                </a:ext>
              </a:extLst>
            </p:cNvPr>
            <p:cNvSpPr/>
            <p:nvPr/>
          </p:nvSpPr>
          <p:spPr bwMode="auto">
            <a:xfrm rot="5400000">
              <a:off x="6682833" y="1499603"/>
              <a:ext cx="393694" cy="2236323"/>
            </a:xfrm>
            <a:prstGeom prst="roundRect">
              <a:avLst/>
            </a:prstGeom>
            <a:noFill/>
            <a:ln w="1905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81C11AE-C7E8-4B86-B02A-E5446E426F97}"/>
                </a:ext>
              </a:extLst>
            </p:cNvPr>
            <p:cNvSpPr/>
            <p:nvPr/>
          </p:nvSpPr>
          <p:spPr bwMode="auto">
            <a:xfrm rot="5400000">
              <a:off x="6682833" y="1957745"/>
              <a:ext cx="393694" cy="2236323"/>
            </a:xfrm>
            <a:prstGeom prst="roundRect">
              <a:avLst/>
            </a:prstGeom>
            <a:noFill/>
            <a:ln w="1905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08ECE14-9E62-4BDB-989E-7BFE9FCA3B15}"/>
                </a:ext>
              </a:extLst>
            </p:cNvPr>
            <p:cNvSpPr/>
            <p:nvPr/>
          </p:nvSpPr>
          <p:spPr bwMode="auto">
            <a:xfrm rot="5400000">
              <a:off x="6682833" y="2415887"/>
              <a:ext cx="393694" cy="2236323"/>
            </a:xfrm>
            <a:prstGeom prst="roundRect">
              <a:avLst/>
            </a:prstGeom>
            <a:noFill/>
            <a:ln w="1905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8ECE8F2-4B44-4DE7-B090-C2FC67672723}"/>
                </a:ext>
              </a:extLst>
            </p:cNvPr>
            <p:cNvSpPr/>
            <p:nvPr/>
          </p:nvSpPr>
          <p:spPr bwMode="auto">
            <a:xfrm rot="5400000">
              <a:off x="6682833" y="2874029"/>
              <a:ext cx="393694" cy="2236323"/>
            </a:xfrm>
            <a:prstGeom prst="roundRect">
              <a:avLst/>
            </a:prstGeom>
            <a:noFill/>
            <a:ln w="1905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A7DD246-1A27-4BDA-921B-AACF61500AAA}"/>
                </a:ext>
              </a:extLst>
            </p:cNvPr>
            <p:cNvSpPr/>
            <p:nvPr/>
          </p:nvSpPr>
          <p:spPr bwMode="auto">
            <a:xfrm rot="5400000">
              <a:off x="6682833" y="3332172"/>
              <a:ext cx="393694" cy="2236323"/>
            </a:xfrm>
            <a:prstGeom prst="roundRect">
              <a:avLst/>
            </a:prstGeom>
            <a:noFill/>
            <a:ln w="1905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46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1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5,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58667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identify patterns of odd and even numbers in the times tables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5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5,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44A26BF7-73B9-40CB-B5A3-2F00304CE7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39018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2.9 Times Tables: 7 and patterns within / across times tables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46550"/>
              </p:ext>
            </p:extLst>
          </p:nvPr>
        </p:nvGraphicFramePr>
        <p:xfrm>
          <a:off x="4514850" y="4258490"/>
          <a:ext cx="6886575" cy="90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5393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393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4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AE08AE5F-80FE-4B1F-A1F6-32A5C1AF1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16" y="2839657"/>
            <a:ext cx="1399099" cy="703291"/>
          </a:xfrm>
          <a:prstGeom prst="rect">
            <a:avLst/>
          </a:prstGeom>
        </p:spPr>
      </p:pic>
      <p:pic>
        <p:nvPicPr>
          <p:cNvPr id="85" name="Picture 8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D30B8C-28CF-4CA7-9C2C-02B286E9C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17" y="2839657"/>
            <a:ext cx="1399099" cy="703291"/>
          </a:xfrm>
          <a:prstGeom prst="rect">
            <a:avLst/>
          </a:prstGeom>
        </p:spPr>
      </p:pic>
      <p:pic>
        <p:nvPicPr>
          <p:cNvPr id="86" name="Picture 8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74306EF-C880-495C-A783-3B5EA967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17" y="2839657"/>
            <a:ext cx="1399099" cy="703291"/>
          </a:xfrm>
          <a:prstGeom prst="rect">
            <a:avLst/>
          </a:prstGeom>
        </p:spPr>
      </p:pic>
      <p:pic>
        <p:nvPicPr>
          <p:cNvPr id="87" name="Picture 86" descr="A picture containing clipart&#10;&#10;Description automatically generated">
            <a:extLst>
              <a:ext uri="{FF2B5EF4-FFF2-40B4-BE49-F238E27FC236}">
                <a16:creationId xmlns:a16="http://schemas.microsoft.com/office/drawing/2014/main" id="{80B0704F-0380-4BEB-A2F3-7CA8BD325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88" y="2839657"/>
            <a:ext cx="1399099" cy="703291"/>
          </a:xfrm>
          <a:prstGeom prst="rect">
            <a:avLst/>
          </a:prstGeom>
        </p:spPr>
      </p:pic>
      <p:pic>
        <p:nvPicPr>
          <p:cNvPr id="88" name="Picture 87" descr="A picture containing clipart&#10;&#10;Description automatically generated">
            <a:extLst>
              <a:ext uri="{FF2B5EF4-FFF2-40B4-BE49-F238E27FC236}">
                <a16:creationId xmlns:a16="http://schemas.microsoft.com/office/drawing/2014/main" id="{23C12D1E-C4A1-4DCB-8C8D-D9A24915F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85" y="2839657"/>
            <a:ext cx="1399099" cy="703291"/>
          </a:xfrm>
          <a:prstGeom prst="rect">
            <a:avLst/>
          </a:prstGeom>
        </p:spPr>
      </p:pic>
      <p:pic>
        <p:nvPicPr>
          <p:cNvPr id="89" name="Picture 88" descr="A picture containing clipart&#10;&#10;Description automatically generated">
            <a:extLst>
              <a:ext uri="{FF2B5EF4-FFF2-40B4-BE49-F238E27FC236}">
                <a16:creationId xmlns:a16="http://schemas.microsoft.com/office/drawing/2014/main" id="{C800DA8F-D91A-422C-B624-542D89E7A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19" y="2839657"/>
            <a:ext cx="1399099" cy="703291"/>
          </a:xfrm>
          <a:prstGeom prst="rect">
            <a:avLst/>
          </a:prstGeom>
        </p:spPr>
      </p:pic>
      <p:pic>
        <p:nvPicPr>
          <p:cNvPr id="90" name="Picture 89" descr="A picture containing clipart&#10;&#10;Description automatically generated">
            <a:extLst>
              <a:ext uri="{FF2B5EF4-FFF2-40B4-BE49-F238E27FC236}">
                <a16:creationId xmlns:a16="http://schemas.microsoft.com/office/drawing/2014/main" id="{343C1FB6-ABD1-43EE-9E10-6E49950B1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88" y="2839657"/>
            <a:ext cx="1399099" cy="70329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EB381F-7049-4E66-8DFC-14B67C574FAB}"/>
              </a:ext>
            </a:extLst>
          </p:cNvPr>
          <p:cNvGrpSpPr/>
          <p:nvPr/>
        </p:nvGrpSpPr>
        <p:grpSpPr>
          <a:xfrm>
            <a:off x="3474007" y="4109075"/>
            <a:ext cx="5353913" cy="461665"/>
            <a:chOff x="1950006" y="4109074"/>
            <a:chExt cx="5353913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1D3E80-0207-4C6B-9D20-143B11AD39A3}"/>
                </a:ext>
              </a:extLst>
            </p:cNvPr>
            <p:cNvSpPr txBox="1"/>
            <p:nvPr/>
          </p:nvSpPr>
          <p:spPr bwMode="auto">
            <a:xfrm>
              <a:off x="1950006" y="4109074"/>
              <a:ext cx="21242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   ×   7   =   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28038E-A015-41BD-A359-61D158506C4C}"/>
                </a:ext>
              </a:extLst>
            </p:cNvPr>
            <p:cNvSpPr txBox="1"/>
            <p:nvPr/>
          </p:nvSpPr>
          <p:spPr bwMode="auto">
            <a:xfrm>
              <a:off x="5179620" y="4109074"/>
              <a:ext cx="21242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  ×   1   =   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0DA05D7-A160-4249-AA6E-3FCE8151D952}"/>
              </a:ext>
            </a:extLst>
          </p:cNvPr>
          <p:cNvGrpSpPr/>
          <p:nvPr/>
        </p:nvGrpSpPr>
        <p:grpSpPr>
          <a:xfrm>
            <a:off x="3227165" y="4579613"/>
            <a:ext cx="5771539" cy="461665"/>
            <a:chOff x="1703164" y="4579612"/>
            <a:chExt cx="5771539" cy="46166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590AC4D-DD50-4094-A6A6-59DC45A7D46F}"/>
                </a:ext>
              </a:extLst>
            </p:cNvPr>
            <p:cNvSpPr txBox="1"/>
            <p:nvPr/>
          </p:nvSpPr>
          <p:spPr bwMode="auto">
            <a:xfrm>
              <a:off x="1703164" y="4579612"/>
              <a:ext cx="728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odd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8EB961C-7956-4E65-BCCB-D9D0231118B1}"/>
                </a:ext>
              </a:extLst>
            </p:cNvPr>
            <p:cNvSpPr txBox="1"/>
            <p:nvPr/>
          </p:nvSpPr>
          <p:spPr bwMode="auto">
            <a:xfrm>
              <a:off x="2570733" y="4579612"/>
              <a:ext cx="728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odd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27ACD36-1AFB-4AE3-830D-EFB663C2168A}"/>
                </a:ext>
              </a:extLst>
            </p:cNvPr>
            <p:cNvSpPr txBox="1"/>
            <p:nvPr/>
          </p:nvSpPr>
          <p:spPr bwMode="auto">
            <a:xfrm>
              <a:off x="3506614" y="4579612"/>
              <a:ext cx="728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odd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B80159F-C208-44FE-983F-1227A5E80A2E}"/>
                </a:ext>
              </a:extLst>
            </p:cNvPr>
            <p:cNvSpPr txBox="1"/>
            <p:nvPr/>
          </p:nvSpPr>
          <p:spPr bwMode="auto">
            <a:xfrm>
              <a:off x="4932778" y="4579612"/>
              <a:ext cx="728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odd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2FB9EFE-BADE-4571-894B-41AE17F92E66}"/>
                </a:ext>
              </a:extLst>
            </p:cNvPr>
            <p:cNvSpPr txBox="1"/>
            <p:nvPr/>
          </p:nvSpPr>
          <p:spPr bwMode="auto">
            <a:xfrm>
              <a:off x="5800347" y="4579612"/>
              <a:ext cx="728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odd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C266E1D-0098-4037-BB3E-4DCDE5C1A6FE}"/>
                </a:ext>
              </a:extLst>
            </p:cNvPr>
            <p:cNvSpPr txBox="1"/>
            <p:nvPr/>
          </p:nvSpPr>
          <p:spPr bwMode="auto">
            <a:xfrm>
              <a:off x="6746619" y="4579612"/>
              <a:ext cx="728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odd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5F8751-C399-458C-BD59-D6996172219A}"/>
              </a:ext>
            </a:extLst>
          </p:cNvPr>
          <p:cNvGrpSpPr/>
          <p:nvPr/>
        </p:nvGrpSpPr>
        <p:grpSpPr>
          <a:xfrm>
            <a:off x="3099347" y="4579613"/>
            <a:ext cx="5902997" cy="461665"/>
            <a:chOff x="1620502" y="4579612"/>
            <a:chExt cx="5902997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32B8424-F455-44A2-8D43-698488BB8562}"/>
                </a:ext>
              </a:extLst>
            </p:cNvPr>
            <p:cNvSpPr txBox="1"/>
            <p:nvPr/>
          </p:nvSpPr>
          <p:spPr bwMode="auto">
            <a:xfrm>
              <a:off x="1620502" y="4579612"/>
              <a:ext cx="825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even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3ACB157-3396-49A6-A7EE-AF6E58C39297}"/>
                </a:ext>
              </a:extLst>
            </p:cNvPr>
            <p:cNvSpPr txBox="1"/>
            <p:nvPr/>
          </p:nvSpPr>
          <p:spPr bwMode="auto">
            <a:xfrm>
              <a:off x="2536866" y="4579612"/>
              <a:ext cx="728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odd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595F18-CC9E-4E02-8D3F-B6E1BDB0F3E0}"/>
                </a:ext>
              </a:extLst>
            </p:cNvPr>
            <p:cNvSpPr txBox="1"/>
            <p:nvPr/>
          </p:nvSpPr>
          <p:spPr bwMode="auto">
            <a:xfrm>
              <a:off x="3478601" y="4579612"/>
              <a:ext cx="825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even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EBEBC7-9C40-4E11-B2D4-AF412B3FA6E2}"/>
                </a:ext>
              </a:extLst>
            </p:cNvPr>
            <p:cNvSpPr txBox="1"/>
            <p:nvPr/>
          </p:nvSpPr>
          <p:spPr bwMode="auto">
            <a:xfrm>
              <a:off x="4898911" y="4579612"/>
              <a:ext cx="728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odd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75256A1-7E66-486D-8F61-BCB4B675531F}"/>
                </a:ext>
              </a:extLst>
            </p:cNvPr>
            <p:cNvSpPr txBox="1"/>
            <p:nvPr/>
          </p:nvSpPr>
          <p:spPr bwMode="auto">
            <a:xfrm>
              <a:off x="5717685" y="4579612"/>
              <a:ext cx="825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even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93FE2DB-653B-4D99-A127-24A21AD2AA46}"/>
                </a:ext>
              </a:extLst>
            </p:cNvPr>
            <p:cNvSpPr txBox="1"/>
            <p:nvPr/>
          </p:nvSpPr>
          <p:spPr bwMode="auto">
            <a:xfrm>
              <a:off x="6697824" y="4579612"/>
              <a:ext cx="825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even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6119236-C89F-4C7F-AB77-68DF2F04170F}"/>
              </a:ext>
            </a:extLst>
          </p:cNvPr>
          <p:cNvGrpSpPr/>
          <p:nvPr/>
        </p:nvGrpSpPr>
        <p:grpSpPr>
          <a:xfrm>
            <a:off x="3335687" y="4109075"/>
            <a:ext cx="5520626" cy="461665"/>
            <a:chOff x="822048" y="4109074"/>
            <a:chExt cx="5520626" cy="4616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D2A4F8-D98A-47E2-B5B5-FC2898712232}"/>
                </a:ext>
              </a:extLst>
            </p:cNvPr>
            <p:cNvSpPr txBox="1"/>
            <p:nvPr/>
          </p:nvSpPr>
          <p:spPr bwMode="auto">
            <a:xfrm>
              <a:off x="822048" y="4109074"/>
              <a:ext cx="2291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   ×   7   =   14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2E23EF-88DF-4EF4-98F2-1DCD0AE76D0B}"/>
                </a:ext>
              </a:extLst>
            </p:cNvPr>
            <p:cNvSpPr txBox="1"/>
            <p:nvPr/>
          </p:nvSpPr>
          <p:spPr bwMode="auto">
            <a:xfrm>
              <a:off x="4051662" y="4109074"/>
              <a:ext cx="2291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  ×   2   =   14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48C27E-E1F2-45B4-8B1D-CF2AE01C4E84}"/>
              </a:ext>
            </a:extLst>
          </p:cNvPr>
          <p:cNvGrpSpPr/>
          <p:nvPr/>
        </p:nvGrpSpPr>
        <p:grpSpPr>
          <a:xfrm>
            <a:off x="3414710" y="4109075"/>
            <a:ext cx="5520626" cy="461665"/>
            <a:chOff x="822048" y="4109074"/>
            <a:chExt cx="552062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FE36BF-899C-4F08-88D4-5AEA040DFB5D}"/>
                </a:ext>
              </a:extLst>
            </p:cNvPr>
            <p:cNvSpPr txBox="1"/>
            <p:nvPr/>
          </p:nvSpPr>
          <p:spPr bwMode="auto">
            <a:xfrm>
              <a:off x="822048" y="4109074"/>
              <a:ext cx="2291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   ×   7   =   21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6751E8-C0F9-43C5-9F11-F36736FD091D}"/>
                </a:ext>
              </a:extLst>
            </p:cNvPr>
            <p:cNvSpPr txBox="1"/>
            <p:nvPr/>
          </p:nvSpPr>
          <p:spPr bwMode="auto">
            <a:xfrm>
              <a:off x="4051662" y="4109074"/>
              <a:ext cx="2291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  ×   3   =   21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CF9D70-CE22-43EA-B016-6FA5B52B0C3E}"/>
              </a:ext>
            </a:extLst>
          </p:cNvPr>
          <p:cNvGrpSpPr/>
          <p:nvPr/>
        </p:nvGrpSpPr>
        <p:grpSpPr>
          <a:xfrm>
            <a:off x="3335687" y="4109075"/>
            <a:ext cx="5520626" cy="461665"/>
            <a:chOff x="822048" y="4109074"/>
            <a:chExt cx="5520626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F313F8-FD72-4C5F-B662-F21096677319}"/>
                </a:ext>
              </a:extLst>
            </p:cNvPr>
            <p:cNvSpPr txBox="1"/>
            <p:nvPr/>
          </p:nvSpPr>
          <p:spPr bwMode="auto">
            <a:xfrm>
              <a:off x="822048" y="4109074"/>
              <a:ext cx="2291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   ×   7   =   28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30A62-8487-4037-BB0C-89F794E1EA30}"/>
                </a:ext>
              </a:extLst>
            </p:cNvPr>
            <p:cNvSpPr txBox="1"/>
            <p:nvPr/>
          </p:nvSpPr>
          <p:spPr bwMode="auto">
            <a:xfrm>
              <a:off x="4051662" y="4109074"/>
              <a:ext cx="2291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  ×   4   =   28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9B9EDC-9596-4A51-8597-079C15AA8307}"/>
              </a:ext>
            </a:extLst>
          </p:cNvPr>
          <p:cNvGrpSpPr/>
          <p:nvPr/>
        </p:nvGrpSpPr>
        <p:grpSpPr>
          <a:xfrm>
            <a:off x="3414710" y="4109075"/>
            <a:ext cx="5520626" cy="461665"/>
            <a:chOff x="822048" y="4109074"/>
            <a:chExt cx="5520626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B05FCAB-9CB5-4D7D-B243-42310FD9E4F1}"/>
                </a:ext>
              </a:extLst>
            </p:cNvPr>
            <p:cNvSpPr txBox="1"/>
            <p:nvPr/>
          </p:nvSpPr>
          <p:spPr bwMode="auto">
            <a:xfrm>
              <a:off x="822048" y="4109074"/>
              <a:ext cx="2291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   ×   7   =   35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B148485-BF26-46F5-BEBA-7EEE32948DA2}"/>
                </a:ext>
              </a:extLst>
            </p:cNvPr>
            <p:cNvSpPr txBox="1"/>
            <p:nvPr/>
          </p:nvSpPr>
          <p:spPr bwMode="auto">
            <a:xfrm>
              <a:off x="4051662" y="4109074"/>
              <a:ext cx="2291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  ×   5   =   35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9154E6-84E5-4FB5-85CA-2B01845663F6}"/>
              </a:ext>
            </a:extLst>
          </p:cNvPr>
          <p:cNvGrpSpPr/>
          <p:nvPr/>
        </p:nvGrpSpPr>
        <p:grpSpPr>
          <a:xfrm>
            <a:off x="3335687" y="4109075"/>
            <a:ext cx="5520626" cy="461665"/>
            <a:chOff x="1343314" y="4109074"/>
            <a:chExt cx="5520626" cy="46166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EFCA8F9-0693-4341-B483-C27521B80C91}"/>
                </a:ext>
              </a:extLst>
            </p:cNvPr>
            <p:cNvSpPr txBox="1"/>
            <p:nvPr/>
          </p:nvSpPr>
          <p:spPr bwMode="auto">
            <a:xfrm>
              <a:off x="1343314" y="4109074"/>
              <a:ext cx="2291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6   ×   7   =   42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0A024B9-5709-49F7-9FDE-32393FD3D35E}"/>
                </a:ext>
              </a:extLst>
            </p:cNvPr>
            <p:cNvSpPr txBox="1"/>
            <p:nvPr/>
          </p:nvSpPr>
          <p:spPr bwMode="auto">
            <a:xfrm>
              <a:off x="4572928" y="4109074"/>
              <a:ext cx="2291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  ×   6   =   42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3A35CA-A283-4B07-9FAA-97BB0FA4C43E}"/>
              </a:ext>
            </a:extLst>
          </p:cNvPr>
          <p:cNvGrpSpPr/>
          <p:nvPr/>
        </p:nvGrpSpPr>
        <p:grpSpPr>
          <a:xfrm>
            <a:off x="3414710" y="4109075"/>
            <a:ext cx="5520626" cy="461665"/>
            <a:chOff x="2040749" y="4109074"/>
            <a:chExt cx="5520626" cy="46166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BF9AFD4-81B6-4211-B2F8-8CFB3B5FA105}"/>
                </a:ext>
              </a:extLst>
            </p:cNvPr>
            <p:cNvSpPr txBox="1"/>
            <p:nvPr/>
          </p:nvSpPr>
          <p:spPr bwMode="auto">
            <a:xfrm>
              <a:off x="2040749" y="4109074"/>
              <a:ext cx="2291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  ×   7   =   49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918771E-D468-4842-BF2C-65F81D807771}"/>
                </a:ext>
              </a:extLst>
            </p:cNvPr>
            <p:cNvSpPr txBox="1"/>
            <p:nvPr/>
          </p:nvSpPr>
          <p:spPr bwMode="auto">
            <a:xfrm>
              <a:off x="5270363" y="4109074"/>
              <a:ext cx="2291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   ×   7   =   49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18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50E777-E67E-49AD-9087-7FFE2542ADB1}"/>
              </a:ext>
            </a:extLst>
          </p:cNvPr>
          <p:cNvGraphicFramePr>
            <a:graphicFrameLocks noGrp="1"/>
          </p:cNvGraphicFramePr>
          <p:nvPr/>
        </p:nvGraphicFramePr>
        <p:xfrm>
          <a:off x="2695575" y="1664164"/>
          <a:ext cx="6433912" cy="453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6317">
                  <a:extLst>
                    <a:ext uri="{9D8B030D-6E8A-4147-A177-3AD203B41FA5}">
                      <a16:colId xmlns:a16="http://schemas.microsoft.com/office/drawing/2014/main" val="4180163984"/>
                    </a:ext>
                  </a:extLst>
                </a:gridCol>
                <a:gridCol w="1608159">
                  <a:extLst>
                    <a:ext uri="{9D8B030D-6E8A-4147-A177-3AD203B41FA5}">
                      <a16:colId xmlns:a16="http://schemas.microsoft.com/office/drawing/2014/main" val="1417795761"/>
                    </a:ext>
                  </a:extLst>
                </a:gridCol>
                <a:gridCol w="1609436">
                  <a:extLst>
                    <a:ext uri="{9D8B030D-6E8A-4147-A177-3AD203B41FA5}">
                      <a16:colId xmlns:a16="http://schemas.microsoft.com/office/drawing/2014/main" val="594062292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product is odd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product is even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078178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943058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231427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817587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9204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803CC1-711C-4BB7-A27F-E7BBAA492CC1}"/>
              </a:ext>
            </a:extLst>
          </p:cNvPr>
          <p:cNvSpPr txBox="1"/>
          <p:nvPr/>
        </p:nvSpPr>
        <p:spPr bwMode="auto">
          <a:xfrm>
            <a:off x="5087655" y="1034702"/>
            <a:ext cx="20167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Odd or even?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61DFB-0521-48A0-9D3A-2339C6F5761F}"/>
              </a:ext>
            </a:extLst>
          </p:cNvPr>
          <p:cNvSpPr txBox="1"/>
          <p:nvPr/>
        </p:nvSpPr>
        <p:spPr bwMode="auto">
          <a:xfrm>
            <a:off x="3104933" y="2473100"/>
            <a:ext cx="1489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21   ×   7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BD3E1-ABC5-4889-9277-EDAECF5B4D46}"/>
              </a:ext>
            </a:extLst>
          </p:cNvPr>
          <p:cNvSpPr txBox="1"/>
          <p:nvPr/>
        </p:nvSpPr>
        <p:spPr bwMode="auto">
          <a:xfrm>
            <a:off x="2999495" y="2910450"/>
            <a:ext cx="728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odd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650CC-3A34-45D3-A98A-F6FD8E68454F}"/>
              </a:ext>
            </a:extLst>
          </p:cNvPr>
          <p:cNvSpPr txBox="1"/>
          <p:nvPr/>
        </p:nvSpPr>
        <p:spPr bwMode="auto">
          <a:xfrm>
            <a:off x="3826973" y="3838950"/>
            <a:ext cx="825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CEC1E-961E-46E0-A5E9-20822D5954A3}"/>
              </a:ext>
            </a:extLst>
          </p:cNvPr>
          <p:cNvSpPr txBox="1"/>
          <p:nvPr/>
        </p:nvSpPr>
        <p:spPr bwMode="auto">
          <a:xfrm>
            <a:off x="3937684" y="4781520"/>
            <a:ext cx="728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7BAFE-27C3-4749-864D-1DF1DBD89149}"/>
              </a:ext>
            </a:extLst>
          </p:cNvPr>
          <p:cNvSpPr txBox="1"/>
          <p:nvPr/>
        </p:nvSpPr>
        <p:spPr bwMode="auto">
          <a:xfrm>
            <a:off x="2950701" y="4781520"/>
            <a:ext cx="825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even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14182-0507-4FF0-A36E-6D86664CAFB4}"/>
              </a:ext>
            </a:extLst>
          </p:cNvPr>
          <p:cNvSpPr txBox="1"/>
          <p:nvPr/>
        </p:nvSpPr>
        <p:spPr bwMode="auto">
          <a:xfrm>
            <a:off x="2879259" y="5718824"/>
            <a:ext cx="825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even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76543-0433-490A-A888-E0F5CE82C22B}"/>
              </a:ext>
            </a:extLst>
          </p:cNvPr>
          <p:cNvSpPr txBox="1"/>
          <p:nvPr/>
        </p:nvSpPr>
        <p:spPr bwMode="auto">
          <a:xfrm>
            <a:off x="3104933" y="3407354"/>
            <a:ext cx="1489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   ×   32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3920E-3BC4-4D35-8013-5530F721A0C2}"/>
              </a:ext>
            </a:extLst>
          </p:cNvPr>
          <p:cNvSpPr txBox="1"/>
          <p:nvPr/>
        </p:nvSpPr>
        <p:spPr bwMode="auto">
          <a:xfrm>
            <a:off x="3104933" y="4352078"/>
            <a:ext cx="1489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46   ×   7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D51813-A455-478A-B174-94E83BF6F993}"/>
              </a:ext>
            </a:extLst>
          </p:cNvPr>
          <p:cNvSpPr txBox="1"/>
          <p:nvPr/>
        </p:nvSpPr>
        <p:spPr bwMode="auto">
          <a:xfrm>
            <a:off x="3104933" y="5284766"/>
            <a:ext cx="1489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   ×   68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8CD875-BCE2-4749-AA06-4BCF5D5D6C73}"/>
              </a:ext>
            </a:extLst>
          </p:cNvPr>
          <p:cNvSpPr txBox="1"/>
          <p:nvPr/>
        </p:nvSpPr>
        <p:spPr bwMode="auto">
          <a:xfrm>
            <a:off x="4574109" y="2473100"/>
            <a:ext cx="1149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  147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D5BBAC-7737-4A6C-9BC0-68A5C5718D19}"/>
              </a:ext>
            </a:extLst>
          </p:cNvPr>
          <p:cNvSpPr txBox="1"/>
          <p:nvPr/>
        </p:nvSpPr>
        <p:spPr bwMode="auto">
          <a:xfrm>
            <a:off x="4574109" y="3407354"/>
            <a:ext cx="1149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  224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D072E6-D9DB-42A2-B25E-26FE8E1F8C65}"/>
              </a:ext>
            </a:extLst>
          </p:cNvPr>
          <p:cNvSpPr txBox="1"/>
          <p:nvPr/>
        </p:nvSpPr>
        <p:spPr bwMode="auto">
          <a:xfrm>
            <a:off x="4574109" y="4352078"/>
            <a:ext cx="1149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  322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31E5EC-785A-467D-8867-2E53352840FB}"/>
              </a:ext>
            </a:extLst>
          </p:cNvPr>
          <p:cNvSpPr txBox="1"/>
          <p:nvPr/>
        </p:nvSpPr>
        <p:spPr bwMode="auto">
          <a:xfrm>
            <a:off x="4574109" y="5284765"/>
            <a:ext cx="1149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  544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9A706A-B2D3-4D16-86E5-CDEEEDDDBB44}"/>
              </a:ext>
            </a:extLst>
          </p:cNvPr>
          <p:cNvSpPr txBox="1"/>
          <p:nvPr/>
        </p:nvSpPr>
        <p:spPr bwMode="auto">
          <a:xfrm>
            <a:off x="3937686" y="2910450"/>
            <a:ext cx="728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AB9861-BB8C-40DF-A996-3DEC0E397A29}"/>
              </a:ext>
            </a:extLst>
          </p:cNvPr>
          <p:cNvSpPr txBox="1"/>
          <p:nvPr/>
        </p:nvSpPr>
        <p:spPr bwMode="auto">
          <a:xfrm>
            <a:off x="2909001" y="3838950"/>
            <a:ext cx="728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odd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734F5E-B316-4A6E-9155-B82895A9E481}"/>
              </a:ext>
            </a:extLst>
          </p:cNvPr>
          <p:cNvSpPr txBox="1"/>
          <p:nvPr/>
        </p:nvSpPr>
        <p:spPr bwMode="auto">
          <a:xfrm>
            <a:off x="3846025" y="5718824"/>
            <a:ext cx="825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even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F87FDC-D4C1-41B6-9556-45F73F0F50A5}"/>
              </a:ext>
            </a:extLst>
          </p:cNvPr>
          <p:cNvSpPr txBox="1"/>
          <p:nvPr/>
        </p:nvSpPr>
        <p:spPr bwMode="auto">
          <a:xfrm>
            <a:off x="6445040" y="2566897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32AD11-C413-4165-B1E8-2583D1E39E95}"/>
              </a:ext>
            </a:extLst>
          </p:cNvPr>
          <p:cNvSpPr txBox="1"/>
          <p:nvPr/>
        </p:nvSpPr>
        <p:spPr bwMode="auto">
          <a:xfrm>
            <a:off x="8019262" y="3515075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914D54-A36A-4F27-82B1-34DD14DA6F9F}"/>
              </a:ext>
            </a:extLst>
          </p:cNvPr>
          <p:cNvSpPr txBox="1"/>
          <p:nvPr/>
        </p:nvSpPr>
        <p:spPr bwMode="auto">
          <a:xfrm>
            <a:off x="8019262" y="4444386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C3884A-04FE-44C4-BA2D-8B9D803A3535}"/>
              </a:ext>
            </a:extLst>
          </p:cNvPr>
          <p:cNvSpPr txBox="1"/>
          <p:nvPr/>
        </p:nvSpPr>
        <p:spPr bwMode="auto">
          <a:xfrm>
            <a:off x="8019262" y="5382095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1B8E05-6C82-4C92-A266-EC2FCC9C6B31}"/>
              </a:ext>
            </a:extLst>
          </p:cNvPr>
          <p:cNvSpPr txBox="1"/>
          <p:nvPr/>
        </p:nvSpPr>
        <p:spPr bwMode="auto">
          <a:xfrm>
            <a:off x="6982998" y="2677309"/>
            <a:ext cx="113281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predict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A78875-44EC-4102-9CCE-57F2DCA4F4A7}"/>
              </a:ext>
            </a:extLst>
          </p:cNvPr>
          <p:cNvSpPr txBox="1"/>
          <p:nvPr/>
        </p:nvSpPr>
        <p:spPr bwMode="auto">
          <a:xfrm>
            <a:off x="6982998" y="3538001"/>
            <a:ext cx="113281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predict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E334F4-16DC-4A33-8629-F8A62AB081D6}"/>
              </a:ext>
            </a:extLst>
          </p:cNvPr>
          <p:cNvSpPr txBox="1"/>
          <p:nvPr/>
        </p:nvSpPr>
        <p:spPr bwMode="auto">
          <a:xfrm>
            <a:off x="6982998" y="4578269"/>
            <a:ext cx="113281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predict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90F0AA-5B62-4683-8637-2B8F18D234D3}"/>
              </a:ext>
            </a:extLst>
          </p:cNvPr>
          <p:cNvSpPr txBox="1"/>
          <p:nvPr/>
        </p:nvSpPr>
        <p:spPr bwMode="auto">
          <a:xfrm>
            <a:off x="6982998" y="5511229"/>
            <a:ext cx="113281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predict</a:t>
            </a:r>
          </a:p>
        </p:txBody>
      </p:sp>
    </p:spTree>
    <p:extLst>
      <p:ext uri="{BB962C8B-B14F-4D97-AF65-F5344CB8AC3E}">
        <p14:creationId xmlns:p14="http://schemas.microsoft.com/office/powerpoint/2010/main" val="367256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663444"/>
              </p:ext>
            </p:extLst>
          </p:nvPr>
        </p:nvGraphicFramePr>
        <p:xfrm>
          <a:off x="594008" y="1535029"/>
          <a:ext cx="10712127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represent counting in sevens as the 7 times table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explain the relationship between adjacent multiples of seven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use their knowledge of the 7 times table to solve problems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 identify patterns of odd and even numbers in the times tables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 represent a square number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Pupils use knowledge of divisibility rules to solve problems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59704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4353766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6" y="4319924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5,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7208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represent a square number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7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5, Learning Outcome 5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44A26BF7-73B9-40CB-B5A3-2F00304CE7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39018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2.9 Times Tables: 7 and patterns within / across times tables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32676"/>
              </p:ext>
            </p:extLst>
          </p:nvPr>
        </p:nvGraphicFramePr>
        <p:xfrm>
          <a:off x="4514850" y="4258490"/>
          <a:ext cx="6886575" cy="90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5393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393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0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pic>
        <p:nvPicPr>
          <p:cNvPr id="3" name="Picture 2" descr="A close up of a keyboard&#10;&#10;Description automatically generated">
            <a:extLst>
              <a:ext uri="{FF2B5EF4-FFF2-40B4-BE49-F238E27FC236}">
                <a16:creationId xmlns:a16="http://schemas.microsoft.com/office/drawing/2014/main" id="{B0D8FD69-FDAE-4B04-8A86-DA373A1C96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t="9760"/>
          <a:stretch/>
        </p:blipFill>
        <p:spPr>
          <a:xfrm>
            <a:off x="4763626" y="1799882"/>
            <a:ext cx="3122376" cy="3038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CF74B2-C86D-41D0-A1DA-FA83E6C8B9CD}"/>
              </a:ext>
            </a:extLst>
          </p:cNvPr>
          <p:cNvSpPr txBox="1"/>
          <p:nvPr/>
        </p:nvSpPr>
        <p:spPr bwMode="auto">
          <a:xfrm>
            <a:off x="4064145" y="987741"/>
            <a:ext cx="4063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 teams, each with 7 players.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C75DF8-AEE1-4B40-A4C5-887853880CE4}"/>
              </a:ext>
            </a:extLst>
          </p:cNvPr>
          <p:cNvSpPr txBox="1"/>
          <p:nvPr/>
        </p:nvSpPr>
        <p:spPr bwMode="auto">
          <a:xfrm>
            <a:off x="3821949" y="4931604"/>
            <a:ext cx="1192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 × 7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2AEE8-2C2A-4637-81F0-9558CA659F7E}"/>
              </a:ext>
            </a:extLst>
          </p:cNvPr>
          <p:cNvSpPr txBox="1"/>
          <p:nvPr/>
        </p:nvSpPr>
        <p:spPr bwMode="auto">
          <a:xfrm>
            <a:off x="3821948" y="5382924"/>
            <a:ext cx="357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 factors are the same.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9FDC5-9965-4423-9E55-14972E36D7E3}"/>
              </a:ext>
            </a:extLst>
          </p:cNvPr>
          <p:cNvSpPr txBox="1"/>
          <p:nvPr/>
        </p:nvSpPr>
        <p:spPr bwMode="auto">
          <a:xfrm>
            <a:off x="6142777" y="1430549"/>
            <a:ext cx="30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04628A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9B1FE9-3776-4F25-9858-0A81359B3805}"/>
              </a:ext>
            </a:extLst>
          </p:cNvPr>
          <p:cNvCxnSpPr/>
          <p:nvPr/>
        </p:nvCxnSpPr>
        <p:spPr bwMode="auto">
          <a:xfrm>
            <a:off x="4803627" y="1737332"/>
            <a:ext cx="2988000" cy="0"/>
          </a:xfrm>
          <a:prstGeom prst="straightConnector1">
            <a:avLst/>
          </a:prstGeom>
          <a:noFill/>
          <a:ln w="19050" cap="flat" cmpd="sng" algn="ctr">
            <a:solidFill>
              <a:srgbClr val="04628A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858952-7345-4277-AA4D-55A18F0E1D9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224776" y="3344084"/>
            <a:ext cx="2988000" cy="0"/>
          </a:xfrm>
          <a:prstGeom prst="straightConnector1">
            <a:avLst/>
          </a:prstGeom>
          <a:noFill/>
          <a:ln w="19050" cap="flat" cmpd="sng" algn="ctr">
            <a:solidFill>
              <a:srgbClr val="04628A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E0A053-9F5B-4555-9FBA-3077F56F961A}"/>
              </a:ext>
            </a:extLst>
          </p:cNvPr>
          <p:cNvSpPr txBox="1"/>
          <p:nvPr/>
        </p:nvSpPr>
        <p:spPr bwMode="auto">
          <a:xfrm>
            <a:off x="4411059" y="3240299"/>
            <a:ext cx="30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04628A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FFEAF8-D760-48E5-98F2-74069B294896}"/>
              </a:ext>
            </a:extLst>
          </p:cNvPr>
          <p:cNvSpPr txBox="1"/>
          <p:nvPr/>
        </p:nvSpPr>
        <p:spPr bwMode="auto">
          <a:xfrm>
            <a:off x="3821949" y="5834244"/>
            <a:ext cx="4548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 product is a square number.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0A0131-6B57-4162-A1AF-B2F5D49AB245}"/>
              </a:ext>
            </a:extLst>
          </p:cNvPr>
          <p:cNvSpPr txBox="1"/>
          <p:nvPr/>
        </p:nvSpPr>
        <p:spPr bwMode="auto">
          <a:xfrm>
            <a:off x="4903292" y="4930373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9D41F3-5C44-4A98-82C8-B22565195E59}"/>
              </a:ext>
            </a:extLst>
          </p:cNvPr>
          <p:cNvSpPr/>
          <p:nvPr/>
        </p:nvSpPr>
        <p:spPr bwMode="auto">
          <a:xfrm>
            <a:off x="4803627" y="1850084"/>
            <a:ext cx="2988000" cy="2988000"/>
          </a:xfrm>
          <a:prstGeom prst="rect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1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3" presetClass="emph" presetSubtype="2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628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628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" presetClass="emph" presetSubtype="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  <p:bldP spid="8" grpId="2"/>
      <p:bldP spid="13" grpId="0"/>
      <p:bldP spid="13" grpId="1"/>
      <p:bldP spid="13" grpId="2"/>
      <p:bldP spid="16" grpId="0"/>
      <p:bldP spid="17" grpId="0" build="allAtOnce"/>
      <p:bldP spid="17" grpId="1" build="allAtOnce"/>
      <p:bldP spid="7" grpId="0" animBg="1"/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pic>
        <p:nvPicPr>
          <p:cNvPr id="4" name="Picture 3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5AD66035-1BB3-4555-AC11-B21AC2C5A9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1" y="1709714"/>
            <a:ext cx="3019425" cy="2910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9133D5-BF42-436E-8CEF-0E0D661C3365}"/>
              </a:ext>
            </a:extLst>
          </p:cNvPr>
          <p:cNvSpPr txBox="1"/>
          <p:nvPr/>
        </p:nvSpPr>
        <p:spPr bwMode="auto">
          <a:xfrm>
            <a:off x="5945913" y="1228738"/>
            <a:ext cx="30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04628A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3A77A6-04DD-4B20-A162-7F499C5CA99D}"/>
              </a:ext>
            </a:extLst>
          </p:cNvPr>
          <p:cNvCxnSpPr>
            <a:cxnSpLocks/>
          </p:cNvCxnSpPr>
          <p:nvPr/>
        </p:nvCxnSpPr>
        <p:spPr bwMode="auto">
          <a:xfrm>
            <a:off x="4606763" y="1589496"/>
            <a:ext cx="2908462" cy="0"/>
          </a:xfrm>
          <a:prstGeom prst="straightConnector1">
            <a:avLst/>
          </a:prstGeom>
          <a:noFill/>
          <a:ln w="19050" cap="flat" cmpd="sng" algn="ctr">
            <a:solidFill>
              <a:srgbClr val="04628A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4E64A3-554C-44EF-86DB-FEAFEEEA8E22}"/>
              </a:ext>
            </a:extLst>
          </p:cNvPr>
          <p:cNvCxnSpPr>
            <a:cxnSpLocks/>
          </p:cNvCxnSpPr>
          <p:nvPr/>
        </p:nvCxnSpPr>
        <p:spPr bwMode="auto">
          <a:xfrm>
            <a:off x="4459998" y="1702248"/>
            <a:ext cx="0" cy="2917890"/>
          </a:xfrm>
          <a:prstGeom prst="straightConnector1">
            <a:avLst/>
          </a:prstGeom>
          <a:noFill/>
          <a:ln w="19050" cap="flat" cmpd="sng" algn="ctr">
            <a:solidFill>
              <a:srgbClr val="04628A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4E7E37-FFA6-4AA2-9E10-97FC706C9127}"/>
              </a:ext>
            </a:extLst>
          </p:cNvPr>
          <p:cNvSpPr txBox="1"/>
          <p:nvPr/>
        </p:nvSpPr>
        <p:spPr bwMode="auto">
          <a:xfrm>
            <a:off x="4152281" y="3092463"/>
            <a:ext cx="30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04628A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85BD3-987F-4CCE-B47D-2EA2DB184B31}"/>
              </a:ext>
            </a:extLst>
          </p:cNvPr>
          <p:cNvSpPr txBox="1"/>
          <p:nvPr/>
        </p:nvSpPr>
        <p:spPr bwMode="auto">
          <a:xfrm>
            <a:off x="3821949" y="4931604"/>
            <a:ext cx="1192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4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14969B-D3FB-46BA-BD2B-0ED8770707A6}"/>
              </a:ext>
            </a:extLst>
          </p:cNvPr>
          <p:cNvSpPr txBox="1"/>
          <p:nvPr/>
        </p:nvSpPr>
        <p:spPr bwMode="auto">
          <a:xfrm>
            <a:off x="3821948" y="5382924"/>
            <a:ext cx="357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 factors are the same.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E6029C-3381-4928-A820-1E1552DD548F}"/>
              </a:ext>
            </a:extLst>
          </p:cNvPr>
          <p:cNvSpPr txBox="1"/>
          <p:nvPr/>
        </p:nvSpPr>
        <p:spPr bwMode="auto">
          <a:xfrm>
            <a:off x="3821949" y="5834244"/>
            <a:ext cx="4548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 product is a square number.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925DC2-65AB-4231-B290-12E6D37B7645}"/>
              </a:ext>
            </a:extLst>
          </p:cNvPr>
          <p:cNvSpPr txBox="1"/>
          <p:nvPr/>
        </p:nvSpPr>
        <p:spPr bwMode="auto">
          <a:xfrm>
            <a:off x="4903290" y="493037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14622B-9B2F-4EDE-828D-0FCC0F375908}"/>
              </a:ext>
            </a:extLst>
          </p:cNvPr>
          <p:cNvSpPr/>
          <p:nvPr/>
        </p:nvSpPr>
        <p:spPr bwMode="auto">
          <a:xfrm>
            <a:off x="4566994" y="1659573"/>
            <a:ext cx="2988000" cy="2988000"/>
          </a:xfrm>
          <a:prstGeom prst="rect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2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3" presetClass="emph" presetSubtype="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628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628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" presetClass="emph" presetSubtype="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9" grpId="0"/>
      <p:bldP spid="20" grpId="0"/>
      <p:bldP spid="21" grpId="0"/>
      <p:bldP spid="22" grpId="0" build="allAtOnce"/>
      <p:bldP spid="22" grpId="1" build="allAtOnce"/>
      <p:bldP spid="23" grpId="0" animBg="1"/>
      <p:bldP spid="2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4140D-D451-4F24-A0A5-C3DC2CF2ADA7}"/>
              </a:ext>
            </a:extLst>
          </p:cNvPr>
          <p:cNvSpPr txBox="1"/>
          <p:nvPr/>
        </p:nvSpPr>
        <p:spPr bwMode="auto">
          <a:xfrm>
            <a:off x="5373688" y="5234471"/>
            <a:ext cx="1444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 × 2 =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093B0-F032-481F-A69F-1D3E88E6F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51" y="1814555"/>
            <a:ext cx="1927101" cy="22905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5C4E52-B389-491E-AFCD-77E598C3C4BF}"/>
              </a:ext>
            </a:extLst>
          </p:cNvPr>
          <p:cNvSpPr txBox="1"/>
          <p:nvPr/>
        </p:nvSpPr>
        <p:spPr bwMode="auto">
          <a:xfrm>
            <a:off x="4895111" y="4112329"/>
            <a:ext cx="24017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© 2017 </a:t>
            </a:r>
            <a:r>
              <a:rPr lang="en-GB" sz="900" dirty="0" err="1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Alphablocks</a:t>
            </a: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6418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0E1D1D-E6FC-415A-9884-D7FF9665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31" y="1259057"/>
            <a:ext cx="3113538" cy="33604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461D6-56C6-49F2-9AEB-3B9BFE87A5DB}"/>
              </a:ext>
            </a:extLst>
          </p:cNvPr>
          <p:cNvSpPr txBox="1"/>
          <p:nvPr/>
        </p:nvSpPr>
        <p:spPr bwMode="auto">
          <a:xfrm>
            <a:off x="5373688" y="5234471"/>
            <a:ext cx="1444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3 =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ECC3A5-3F7D-4E7A-A88E-C1869DFF8D3C}"/>
              </a:ext>
            </a:extLst>
          </p:cNvPr>
          <p:cNvSpPr txBox="1"/>
          <p:nvPr/>
        </p:nvSpPr>
        <p:spPr bwMode="auto">
          <a:xfrm>
            <a:off x="4895111" y="4626679"/>
            <a:ext cx="24017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© 2017 </a:t>
            </a:r>
            <a:r>
              <a:rPr lang="en-GB" sz="900" dirty="0" err="1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Alphablocks</a:t>
            </a: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9310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11" name="Picture 10" descr="A close up of a keyboard&#10;&#10;Description automatically generated">
            <a:extLst>
              <a:ext uri="{FF2B5EF4-FFF2-40B4-BE49-F238E27FC236}">
                <a16:creationId xmlns:a16="http://schemas.microsoft.com/office/drawing/2014/main" id="{762C9BC5-8306-488B-A99D-805B756B4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87" y="923449"/>
            <a:ext cx="3404226" cy="336681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592F08E-A8F9-4F60-ADA0-EB0F5B85B178}"/>
              </a:ext>
            </a:extLst>
          </p:cNvPr>
          <p:cNvGrpSpPr/>
          <p:nvPr/>
        </p:nvGrpSpPr>
        <p:grpSpPr>
          <a:xfrm>
            <a:off x="4906534" y="4690315"/>
            <a:ext cx="2582135" cy="1291068"/>
            <a:chOff x="3382533" y="4690315"/>
            <a:chExt cx="2582135" cy="1291068"/>
          </a:xfrm>
        </p:grpSpPr>
        <p:pic>
          <p:nvPicPr>
            <p:cNvPr id="15" name="Picture 14" descr="A picture containing indoor, sitting, looking, room&#10;&#10;Description automatically generated">
              <a:extLst>
                <a:ext uri="{FF2B5EF4-FFF2-40B4-BE49-F238E27FC236}">
                  <a16:creationId xmlns:a16="http://schemas.microsoft.com/office/drawing/2014/main" id="{619A04DA-1314-42E7-A43B-7B24D4041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533" y="4690315"/>
              <a:ext cx="2582135" cy="129106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D63CE1-BDC3-4512-A902-CCE852B3D021}"/>
                </a:ext>
              </a:extLst>
            </p:cNvPr>
            <p:cNvGrpSpPr/>
            <p:nvPr/>
          </p:nvGrpSpPr>
          <p:grpSpPr>
            <a:xfrm>
              <a:off x="3427674" y="4707396"/>
              <a:ext cx="2491120" cy="400110"/>
              <a:chOff x="3427674" y="4707396"/>
              <a:chExt cx="2491120" cy="40011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A4B106-C680-444E-9A0B-62FFCB6E4636}"/>
                  </a:ext>
                </a:extLst>
              </p:cNvPr>
              <p:cNvSpPr txBox="1"/>
              <p:nvPr/>
            </p:nvSpPr>
            <p:spPr bwMode="auto">
              <a:xfrm>
                <a:off x="3427674" y="4707396"/>
                <a:ext cx="3417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solidFill>
                      <a:srgbClr val="888888"/>
                    </a:solidFill>
                    <a:latin typeface="Comic Sans MS" panose="030F0702030302020204" pitchFamily="66" charset="0"/>
                    <a:ea typeface="Myriad Pro Semibold" charset="0"/>
                    <a:cs typeface="Myriad Pro Semibold" charset="0"/>
                  </a:rPr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EABB3B-B17B-4436-AD3B-E92B2733DA85}"/>
                  </a:ext>
                </a:extLst>
              </p:cNvPr>
              <p:cNvSpPr txBox="1"/>
              <p:nvPr/>
            </p:nvSpPr>
            <p:spPr bwMode="auto">
              <a:xfrm>
                <a:off x="3852538" y="4707396"/>
                <a:ext cx="35939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solidFill>
                      <a:srgbClr val="888888"/>
                    </a:solidFill>
                    <a:latin typeface="Comic Sans MS" panose="030F0702030302020204" pitchFamily="66" charset="0"/>
                    <a:ea typeface="Myriad Pro Semibold" charset="0"/>
                    <a:cs typeface="Myriad Pro Semibold" charset="0"/>
                  </a:rPr>
                  <a:t>×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2FFE44-F183-4C68-8EFD-A381D2ACDBD8}"/>
                  </a:ext>
                </a:extLst>
              </p:cNvPr>
              <p:cNvSpPr txBox="1"/>
              <p:nvPr/>
            </p:nvSpPr>
            <p:spPr bwMode="auto">
              <a:xfrm>
                <a:off x="4728978" y="4707396"/>
                <a:ext cx="3161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solidFill>
                      <a:srgbClr val="888888"/>
                    </a:solidFill>
                    <a:latin typeface="Comic Sans MS" panose="030F0702030302020204" pitchFamily="66" charset="0"/>
                    <a:ea typeface="Myriad Pro Semibold" charset="0"/>
                    <a:cs typeface="Myriad Pro Semibold" charset="0"/>
                  </a:rPr>
                  <a:t>=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847E28-C894-4EF3-AC8F-8DF05F1EAA9B}"/>
                  </a:ext>
                </a:extLst>
              </p:cNvPr>
              <p:cNvSpPr txBox="1"/>
              <p:nvPr/>
            </p:nvSpPr>
            <p:spPr bwMode="auto">
              <a:xfrm>
                <a:off x="5577033" y="4707396"/>
                <a:ext cx="3417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solidFill>
                      <a:srgbClr val="888888"/>
                    </a:solidFill>
                    <a:latin typeface="Comic Sans MS" panose="030F0702030302020204" pitchFamily="66" charset="0"/>
                    <a:ea typeface="Myriad Pro Semibold" charset="0"/>
                    <a:cs typeface="Myriad Pro Semibold" charset="0"/>
                  </a:rPr>
                  <a:t>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1BCD15-19DE-4D92-93A8-6867C5DBB54F}"/>
                  </a:ext>
                </a:extLst>
              </p:cNvPr>
              <p:cNvSpPr txBox="1"/>
              <p:nvPr/>
            </p:nvSpPr>
            <p:spPr bwMode="auto">
              <a:xfrm>
                <a:off x="4287483" y="4707396"/>
                <a:ext cx="3417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solidFill>
                      <a:srgbClr val="888888"/>
                    </a:solidFill>
                    <a:latin typeface="Comic Sans MS" panose="030F0702030302020204" pitchFamily="66" charset="0"/>
                    <a:ea typeface="Myriad Pro Semibold" charset="0"/>
                    <a:cs typeface="Myriad Pro Semibold" charset="0"/>
                  </a:rPr>
                  <a:t>7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82094A-E157-4FBA-AD49-384D55905BD9}"/>
                  </a:ext>
                </a:extLst>
              </p:cNvPr>
              <p:cNvSpPr txBox="1"/>
              <p:nvPr/>
            </p:nvSpPr>
            <p:spPr bwMode="auto">
              <a:xfrm>
                <a:off x="5147221" y="4707396"/>
                <a:ext cx="3417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solidFill>
                      <a:srgbClr val="888888"/>
                    </a:solidFill>
                    <a:latin typeface="Comic Sans MS" panose="030F0702030302020204" pitchFamily="66" charset="0"/>
                    <a:ea typeface="Myriad Pro Semibold" charset="0"/>
                    <a:cs typeface="Myriad Pro Semibold" charset="0"/>
                  </a:rPr>
                  <a:t>4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2C586B-2F3B-4081-8B26-FE79DF052ADF}"/>
              </a:ext>
            </a:extLst>
          </p:cNvPr>
          <p:cNvGrpSpPr/>
          <p:nvPr/>
        </p:nvGrpSpPr>
        <p:grpSpPr>
          <a:xfrm>
            <a:off x="5760524" y="5563842"/>
            <a:ext cx="1682271" cy="400110"/>
            <a:chOff x="4236523" y="5563842"/>
            <a:chExt cx="1682271" cy="4001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3E9B3E-D3D3-4730-A513-915E6E0D304A}"/>
                </a:ext>
              </a:extLst>
            </p:cNvPr>
            <p:cNvSpPr txBox="1"/>
            <p:nvPr/>
          </p:nvSpPr>
          <p:spPr bwMode="auto">
            <a:xfrm>
              <a:off x="4236523" y="5563842"/>
              <a:ext cx="4459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solidFill>
                    <a:srgbClr val="888888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7</a:t>
              </a:r>
              <a:r>
                <a:rPr lang="en-GB" sz="2000" baseline="30000" dirty="0">
                  <a:solidFill>
                    <a:srgbClr val="888888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BFE08F-493B-4EFF-B56B-FABF8E353A10}"/>
                </a:ext>
              </a:extLst>
            </p:cNvPr>
            <p:cNvSpPr txBox="1"/>
            <p:nvPr/>
          </p:nvSpPr>
          <p:spPr bwMode="auto">
            <a:xfrm>
              <a:off x="4728978" y="5563842"/>
              <a:ext cx="316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solidFill>
                    <a:srgbClr val="888888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EBCED3-2740-47E8-A10B-ACC81C56F88F}"/>
                </a:ext>
              </a:extLst>
            </p:cNvPr>
            <p:cNvSpPr txBox="1"/>
            <p:nvPr/>
          </p:nvSpPr>
          <p:spPr bwMode="auto">
            <a:xfrm>
              <a:off x="5577033" y="5563842"/>
              <a:ext cx="3417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solidFill>
                    <a:srgbClr val="888888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9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A8F6FF-E899-43AD-84F1-675E2CFED45D}"/>
                </a:ext>
              </a:extLst>
            </p:cNvPr>
            <p:cNvSpPr txBox="1"/>
            <p:nvPr/>
          </p:nvSpPr>
          <p:spPr bwMode="auto">
            <a:xfrm>
              <a:off x="5147221" y="5563842"/>
              <a:ext cx="3417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solidFill>
                    <a:srgbClr val="888888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44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F2F61F-0B73-4B7D-B8E8-27C3AB72A604}"/>
              </a:ext>
            </a:extLst>
          </p:cNvPr>
          <p:cNvSpPr/>
          <p:nvPr/>
        </p:nvSpPr>
        <p:spPr bwMode="auto">
          <a:xfrm>
            <a:off x="3795710" y="1230153"/>
            <a:ext cx="396000" cy="396000"/>
          </a:xfrm>
          <a:prstGeom prst="rect">
            <a:avLst/>
          </a:prstGeom>
          <a:solidFill>
            <a:srgbClr val="FFD9D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3AC777-72D6-4968-AACF-0D213D4FA81D}"/>
              </a:ext>
            </a:extLst>
          </p:cNvPr>
          <p:cNvSpPr/>
          <p:nvPr/>
        </p:nvSpPr>
        <p:spPr bwMode="auto">
          <a:xfrm>
            <a:off x="4186948" y="1626153"/>
            <a:ext cx="396000" cy="396000"/>
          </a:xfrm>
          <a:prstGeom prst="rect">
            <a:avLst/>
          </a:prstGeom>
          <a:solidFill>
            <a:srgbClr val="FFD9D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EC403-5168-4C59-BB95-5CE7B24AB96C}"/>
              </a:ext>
            </a:extLst>
          </p:cNvPr>
          <p:cNvSpPr/>
          <p:nvPr/>
        </p:nvSpPr>
        <p:spPr bwMode="auto">
          <a:xfrm>
            <a:off x="4584615" y="2026201"/>
            <a:ext cx="396000" cy="396000"/>
          </a:xfrm>
          <a:prstGeom prst="rect">
            <a:avLst/>
          </a:prstGeom>
          <a:solidFill>
            <a:srgbClr val="FFD9D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C7E92C-379E-4205-A570-B2D13B94A933}"/>
              </a:ext>
            </a:extLst>
          </p:cNvPr>
          <p:cNvSpPr/>
          <p:nvPr/>
        </p:nvSpPr>
        <p:spPr bwMode="auto">
          <a:xfrm>
            <a:off x="4981090" y="2420539"/>
            <a:ext cx="396000" cy="396000"/>
          </a:xfrm>
          <a:prstGeom prst="rect">
            <a:avLst/>
          </a:prstGeom>
          <a:solidFill>
            <a:srgbClr val="FFD9D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A3D68F-24C2-4394-BBF3-375BB61818CD}"/>
              </a:ext>
            </a:extLst>
          </p:cNvPr>
          <p:cNvSpPr/>
          <p:nvPr/>
        </p:nvSpPr>
        <p:spPr bwMode="auto">
          <a:xfrm>
            <a:off x="5376376" y="2815823"/>
            <a:ext cx="396000" cy="396000"/>
          </a:xfrm>
          <a:prstGeom prst="rect">
            <a:avLst/>
          </a:prstGeom>
          <a:solidFill>
            <a:srgbClr val="FFD9D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9F30-8195-4265-89D0-B21963747126}"/>
              </a:ext>
            </a:extLst>
          </p:cNvPr>
          <p:cNvSpPr/>
          <p:nvPr/>
        </p:nvSpPr>
        <p:spPr bwMode="auto">
          <a:xfrm>
            <a:off x="5771662" y="3213311"/>
            <a:ext cx="396000" cy="396000"/>
          </a:xfrm>
          <a:prstGeom prst="rect">
            <a:avLst/>
          </a:prstGeom>
          <a:solidFill>
            <a:srgbClr val="FFD9D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513D2C-32CD-4FD2-82DA-349BB1E879D6}"/>
              </a:ext>
            </a:extLst>
          </p:cNvPr>
          <p:cNvSpPr/>
          <p:nvPr/>
        </p:nvSpPr>
        <p:spPr bwMode="auto">
          <a:xfrm>
            <a:off x="6166948" y="3608420"/>
            <a:ext cx="396000" cy="396000"/>
          </a:xfrm>
          <a:prstGeom prst="rect">
            <a:avLst/>
          </a:prstGeom>
          <a:solidFill>
            <a:srgbClr val="FFD9D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9471EB-EA7B-4320-B430-6FF462EC8213}"/>
              </a:ext>
            </a:extLst>
          </p:cNvPr>
          <p:cNvSpPr/>
          <p:nvPr/>
        </p:nvSpPr>
        <p:spPr bwMode="auto">
          <a:xfrm>
            <a:off x="6564615" y="4003530"/>
            <a:ext cx="396000" cy="396000"/>
          </a:xfrm>
          <a:prstGeom prst="rect">
            <a:avLst/>
          </a:prstGeom>
          <a:solidFill>
            <a:srgbClr val="FFD9D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6BBD49-0909-4D44-8433-65F8059D35C2}"/>
              </a:ext>
            </a:extLst>
          </p:cNvPr>
          <p:cNvSpPr/>
          <p:nvPr/>
        </p:nvSpPr>
        <p:spPr bwMode="auto">
          <a:xfrm>
            <a:off x="6959902" y="4401078"/>
            <a:ext cx="396000" cy="396000"/>
          </a:xfrm>
          <a:prstGeom prst="rect">
            <a:avLst/>
          </a:prstGeom>
          <a:solidFill>
            <a:srgbClr val="FFD9D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391367-8936-4F89-B50F-0AB9033B7D2B}"/>
              </a:ext>
            </a:extLst>
          </p:cNvPr>
          <p:cNvSpPr/>
          <p:nvPr/>
        </p:nvSpPr>
        <p:spPr bwMode="auto">
          <a:xfrm>
            <a:off x="7355182" y="4798563"/>
            <a:ext cx="396000" cy="396000"/>
          </a:xfrm>
          <a:prstGeom prst="rect">
            <a:avLst/>
          </a:prstGeom>
          <a:solidFill>
            <a:srgbClr val="FFD9D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36F83-A8AA-42D6-82CF-27C21D80FCA7}"/>
              </a:ext>
            </a:extLst>
          </p:cNvPr>
          <p:cNvSpPr/>
          <p:nvPr/>
        </p:nvSpPr>
        <p:spPr bwMode="auto">
          <a:xfrm>
            <a:off x="7752852" y="5193611"/>
            <a:ext cx="396000" cy="396000"/>
          </a:xfrm>
          <a:prstGeom prst="rect">
            <a:avLst/>
          </a:prstGeom>
          <a:solidFill>
            <a:srgbClr val="FFD9D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3:3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E670-2BA9-49ED-8906-887A9B2840FD}"/>
              </a:ext>
            </a:extLst>
          </p:cNvPr>
          <p:cNvGraphicFramePr>
            <a:graphicFrameLocks noGrp="1"/>
          </p:cNvGraphicFramePr>
          <p:nvPr/>
        </p:nvGraphicFramePr>
        <p:xfrm>
          <a:off x="3396002" y="836930"/>
          <a:ext cx="5544000" cy="5544000"/>
        </p:xfrm>
        <a:graphic>
          <a:graphicData uri="http://schemas.openxmlformats.org/drawingml/2006/table">
            <a:tbl>
              <a:tblPr firstRow="1" firstCol="1" bandRow="1"/>
              <a:tblGrid>
                <a:gridCol w="396000">
                  <a:extLst>
                    <a:ext uri="{9D8B030D-6E8A-4147-A177-3AD203B41FA5}">
                      <a16:colId xmlns:a16="http://schemas.microsoft.com/office/drawing/2014/main" val="360109220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9458062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00723424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70764433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128798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49536778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7711392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77773807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9991052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878086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93004242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170172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8804752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518203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×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16912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993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90059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71035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05997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0714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556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5742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4635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019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9006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7445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59969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</a:t>
                      </a:r>
                      <a:endParaRPr lang="en-GB" sz="16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170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02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oji, light, sky, building&#10;&#10;Description automatically generated">
            <a:extLst>
              <a:ext uri="{FF2B5EF4-FFF2-40B4-BE49-F238E27FC236}">
                <a16:creationId xmlns:a16="http://schemas.microsoft.com/office/drawing/2014/main" id="{AD4793B6-EFA1-46D7-BD24-179272733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45" y="1378585"/>
            <a:ext cx="3364713" cy="3072131"/>
          </a:xfrm>
          <a:prstGeom prst="rect">
            <a:avLst/>
          </a:prstGeom>
        </p:spPr>
      </p:pic>
      <p:pic>
        <p:nvPicPr>
          <p:cNvPr id="8" name="Picture 7" descr="A screen shot of a bright light&#10;&#10;Description automatically generated">
            <a:extLst>
              <a:ext uri="{FF2B5EF4-FFF2-40B4-BE49-F238E27FC236}">
                <a16:creationId xmlns:a16="http://schemas.microsoft.com/office/drawing/2014/main" id="{FD728164-0378-4E45-A420-CA8044BC3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12" y="1634596"/>
            <a:ext cx="2806976" cy="256010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pic>
        <p:nvPicPr>
          <p:cNvPr id="6" name="Picture 5" descr="A picture containing sky, shoji, bright&#10;&#10;Description automatically generated">
            <a:extLst>
              <a:ext uri="{FF2B5EF4-FFF2-40B4-BE49-F238E27FC236}">
                <a16:creationId xmlns:a16="http://schemas.microsoft.com/office/drawing/2014/main" id="{32A290C1-F5CF-4A60-9E22-DE0D27488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81" y="1890607"/>
            <a:ext cx="2249238" cy="20480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7341C6-ED4E-4B0D-B00D-E98A09EBA816}"/>
              </a:ext>
            </a:extLst>
          </p:cNvPr>
          <p:cNvSpPr txBox="1"/>
          <p:nvPr/>
        </p:nvSpPr>
        <p:spPr bwMode="auto">
          <a:xfrm>
            <a:off x="5290332" y="4968467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4 = 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1A7B3-6AE9-4438-A34E-82A33B881D88}"/>
              </a:ext>
            </a:extLst>
          </p:cNvPr>
          <p:cNvSpPr txBox="1"/>
          <p:nvPr/>
        </p:nvSpPr>
        <p:spPr bwMode="auto">
          <a:xfrm>
            <a:off x="5508339" y="5587592"/>
            <a:ext cx="117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DC61E-1E55-42BC-87AE-F02CB5B01540}"/>
              </a:ext>
            </a:extLst>
          </p:cNvPr>
          <p:cNvSpPr txBox="1"/>
          <p:nvPr/>
        </p:nvSpPr>
        <p:spPr bwMode="auto">
          <a:xfrm>
            <a:off x="5290332" y="4968467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5 = 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9211F-164C-45E7-9A01-F115CF3FA22B}"/>
              </a:ext>
            </a:extLst>
          </p:cNvPr>
          <p:cNvSpPr txBox="1"/>
          <p:nvPr/>
        </p:nvSpPr>
        <p:spPr bwMode="auto">
          <a:xfrm>
            <a:off x="5508340" y="5587592"/>
            <a:ext cx="1175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581FE-4F14-4DEA-AD38-80EC7F9C94B1}"/>
              </a:ext>
            </a:extLst>
          </p:cNvPr>
          <p:cNvSpPr txBox="1"/>
          <p:nvPr/>
        </p:nvSpPr>
        <p:spPr bwMode="auto">
          <a:xfrm>
            <a:off x="5290332" y="4968467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× 6 = 36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72097E-F22E-49D4-B4FC-8D970A7150DC}"/>
              </a:ext>
            </a:extLst>
          </p:cNvPr>
          <p:cNvSpPr txBox="1"/>
          <p:nvPr/>
        </p:nvSpPr>
        <p:spPr bwMode="auto">
          <a:xfrm>
            <a:off x="5508340" y="5587592"/>
            <a:ext cx="1175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36</a:t>
            </a:r>
          </a:p>
        </p:txBody>
      </p:sp>
    </p:spTree>
    <p:extLst>
      <p:ext uri="{BB962C8B-B14F-4D97-AF65-F5344CB8AC3E}">
        <p14:creationId xmlns:p14="http://schemas.microsoft.com/office/powerpoint/2010/main" val="109298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A2E677D-FF2C-4FE4-AFAF-D5DDDB62A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0" y="1123631"/>
            <a:ext cx="2706859" cy="512108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7F3EC13-BB5C-4C62-863D-DA5A89AEA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66" y="1620071"/>
            <a:ext cx="1079086" cy="64623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07AEC38-0D0A-49DB-87BE-D5DF1C30B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94" y="2613713"/>
            <a:ext cx="585267" cy="64623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1CCDD0A-DDB3-402B-88D1-45F2CF8F7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57" y="3108274"/>
            <a:ext cx="585267" cy="64623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5644388-76EC-488A-A7C2-C7AA373544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66" y="4107398"/>
            <a:ext cx="1079086" cy="64623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1BF56B2-8EB4-4F32-92FD-0E3CEDC2CA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82" y="4603136"/>
            <a:ext cx="585267" cy="64623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F654C14-928E-429B-80FC-402BC2663C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5" y="5096875"/>
            <a:ext cx="1079086" cy="64623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C5DD277-5A3C-452C-BB18-31439C00B3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20" y="5593531"/>
            <a:ext cx="1408298" cy="64623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73C87F-B9D4-4A95-A40B-B3E97C1019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10" y="3608341"/>
            <a:ext cx="107908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2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5,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1066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represent counting in sevens as the 7 times table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3E1ED-E50E-43A3-BBA5-F2A9B0CF7000}"/>
              </a:ext>
            </a:extLst>
          </p:cNvPr>
          <p:cNvSpPr txBox="1"/>
          <p:nvPr/>
        </p:nvSpPr>
        <p:spPr bwMode="auto">
          <a:xfrm>
            <a:off x="4808628" y="2023791"/>
            <a:ext cx="2574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   </a:t>
            </a:r>
            <a:r>
              <a:rPr lang="en-GB" sz="24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&gt;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   4    +   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8ECD2-2261-4921-95AC-FE898FEF4327}"/>
              </a:ext>
            </a:extLst>
          </p:cNvPr>
          <p:cNvSpPr txBox="1"/>
          <p:nvPr/>
        </p:nvSpPr>
        <p:spPr bwMode="auto">
          <a:xfrm>
            <a:off x="4808628" y="2806710"/>
            <a:ext cx="2574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   </a:t>
            </a:r>
            <a:r>
              <a:rPr lang="en-GB" sz="24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&gt;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   4    ×   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D2A1A-8160-42D0-9FBF-CBA4284D45D5}"/>
              </a:ext>
            </a:extLst>
          </p:cNvPr>
          <p:cNvSpPr txBox="1"/>
          <p:nvPr/>
        </p:nvSpPr>
        <p:spPr bwMode="auto">
          <a:xfrm>
            <a:off x="4808628" y="3589629"/>
            <a:ext cx="2574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   </a:t>
            </a:r>
            <a:r>
              <a:rPr lang="en-GB" sz="24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   4    ×   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CF21D-3E9D-4BF1-9FF9-DD94DF99647F}"/>
              </a:ext>
            </a:extLst>
          </p:cNvPr>
          <p:cNvSpPr txBox="1"/>
          <p:nvPr/>
        </p:nvSpPr>
        <p:spPr bwMode="auto">
          <a:xfrm>
            <a:off x="4808628" y="4372547"/>
            <a:ext cx="2574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   </a:t>
            </a:r>
            <a:r>
              <a:rPr lang="en-GB" sz="24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&gt;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   4    +    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D3460E-D10D-4CE8-96EE-8972A52BA4A7}"/>
              </a:ext>
            </a:extLst>
          </p:cNvPr>
          <p:cNvSpPr/>
          <p:nvPr/>
        </p:nvSpPr>
        <p:spPr bwMode="auto">
          <a:xfrm>
            <a:off x="5390117" y="2044370"/>
            <a:ext cx="461665" cy="461665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903E65-9022-47C4-ADDF-3CD4A47E2BFE}"/>
              </a:ext>
            </a:extLst>
          </p:cNvPr>
          <p:cNvSpPr/>
          <p:nvPr/>
        </p:nvSpPr>
        <p:spPr bwMode="auto">
          <a:xfrm>
            <a:off x="5390117" y="2831481"/>
            <a:ext cx="461665" cy="461665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7770BC-BD87-4AAD-AE55-90A990B684BC}"/>
              </a:ext>
            </a:extLst>
          </p:cNvPr>
          <p:cNvSpPr/>
          <p:nvPr/>
        </p:nvSpPr>
        <p:spPr bwMode="auto">
          <a:xfrm>
            <a:off x="5390117" y="3612018"/>
            <a:ext cx="461665" cy="461665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605996C-5B90-403F-AD9D-5752A140FD37}"/>
              </a:ext>
            </a:extLst>
          </p:cNvPr>
          <p:cNvSpPr/>
          <p:nvPr/>
        </p:nvSpPr>
        <p:spPr bwMode="auto">
          <a:xfrm>
            <a:off x="5390117" y="4393340"/>
            <a:ext cx="461665" cy="461665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445B7-7013-4668-BCF5-19F43C2E7CC6}"/>
              </a:ext>
            </a:extLst>
          </p:cNvPr>
          <p:cNvSpPr txBox="1"/>
          <p:nvPr/>
        </p:nvSpPr>
        <p:spPr bwMode="auto">
          <a:xfrm>
            <a:off x="5430601" y="2023791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31BD7-19F2-4B43-AE5F-C9A945375F90}"/>
              </a:ext>
            </a:extLst>
          </p:cNvPr>
          <p:cNvSpPr txBox="1"/>
          <p:nvPr/>
        </p:nvSpPr>
        <p:spPr bwMode="auto">
          <a:xfrm>
            <a:off x="5430601" y="2807671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&gt;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9EED26-D802-4EE0-91DD-BC809B966BDE}"/>
              </a:ext>
            </a:extLst>
          </p:cNvPr>
          <p:cNvSpPr txBox="1"/>
          <p:nvPr/>
        </p:nvSpPr>
        <p:spPr bwMode="auto">
          <a:xfrm>
            <a:off x="5430601" y="4371911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2EA701-B13C-4F8B-82BE-44E24398A034}"/>
              </a:ext>
            </a:extLst>
          </p:cNvPr>
          <p:cNvSpPr txBox="1"/>
          <p:nvPr/>
        </p:nvSpPr>
        <p:spPr bwMode="auto">
          <a:xfrm>
            <a:off x="5430601" y="3591266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1302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5,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0170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use knowledge of divisibility rules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5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5,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44A26BF7-73B9-40CB-B5A3-2F00304CE7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39018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2.9 Times Tables: 7 and patterns within / across times tables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81634"/>
              </p:ext>
            </p:extLst>
          </p:nvPr>
        </p:nvGraphicFramePr>
        <p:xfrm>
          <a:off x="4514850" y="4258490"/>
          <a:ext cx="6886575" cy="90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5393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393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3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A86D33-926C-48CD-86A2-A8BA0B196A8E}"/>
              </a:ext>
            </a:extLst>
          </p:cNvPr>
          <p:cNvGraphicFramePr>
            <a:graphicFrameLocks noGrp="1"/>
          </p:cNvGraphicFramePr>
          <p:nvPr/>
        </p:nvGraphicFramePr>
        <p:xfrm>
          <a:off x="2536825" y="1371335"/>
          <a:ext cx="7124700" cy="4464000"/>
        </p:xfrm>
        <a:graphic>
          <a:graphicData uri="http://schemas.openxmlformats.org/drawingml/2006/table">
            <a:tbl>
              <a:tblPr firstRow="1" firstCol="1" bandRow="1"/>
              <a:tblGrid>
                <a:gridCol w="747681">
                  <a:extLst>
                    <a:ext uri="{9D8B030D-6E8A-4147-A177-3AD203B41FA5}">
                      <a16:colId xmlns:a16="http://schemas.microsoft.com/office/drawing/2014/main" val="1866454710"/>
                    </a:ext>
                  </a:extLst>
                </a:gridCol>
                <a:gridCol w="6377019">
                  <a:extLst>
                    <a:ext uri="{9D8B030D-6E8A-4147-A177-3AD203B41FA5}">
                      <a16:colId xmlns:a16="http://schemas.microsoft.com/office/drawing/2014/main" val="614339075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Divisibility rules in ‘families’ – 2, 4 and 8</a:t>
                      </a: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080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i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330401"/>
                  </a:ext>
                </a:extLst>
              </a:tr>
              <a:tr h="237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i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58247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i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170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9E5FD7-9210-448D-AEC5-1BF046BC6427}"/>
              </a:ext>
            </a:extLst>
          </p:cNvPr>
          <p:cNvSpPr txBox="1"/>
          <p:nvPr/>
        </p:nvSpPr>
        <p:spPr bwMode="auto">
          <a:xfrm>
            <a:off x="2509839" y="1782964"/>
            <a:ext cx="360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861017-C298-4021-B61F-F9841E4C9FE6}"/>
              </a:ext>
            </a:extLst>
          </p:cNvPr>
          <p:cNvSpPr txBox="1"/>
          <p:nvPr/>
        </p:nvSpPr>
        <p:spPr bwMode="auto">
          <a:xfrm>
            <a:off x="2509839" y="2615187"/>
            <a:ext cx="360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1DD280-C033-4018-BC4C-AE4E746405A2}"/>
              </a:ext>
            </a:extLst>
          </p:cNvPr>
          <p:cNvSpPr txBox="1"/>
          <p:nvPr/>
        </p:nvSpPr>
        <p:spPr bwMode="auto">
          <a:xfrm>
            <a:off x="2509839" y="4994263"/>
            <a:ext cx="360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2A06C-4C9C-40C3-80B6-200F7FBC4E49}"/>
              </a:ext>
            </a:extLst>
          </p:cNvPr>
          <p:cNvSpPr txBox="1"/>
          <p:nvPr/>
        </p:nvSpPr>
        <p:spPr bwMode="auto">
          <a:xfrm>
            <a:off x="3260146" y="1787748"/>
            <a:ext cx="6278322" cy="88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A number is divisible by 2 if the ones digit is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even.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2DA1B-BCDD-4089-882D-54A6B1578A05}"/>
              </a:ext>
            </a:extLst>
          </p:cNvPr>
          <p:cNvSpPr txBox="1"/>
          <p:nvPr/>
        </p:nvSpPr>
        <p:spPr bwMode="auto">
          <a:xfrm>
            <a:off x="3260147" y="2619436"/>
            <a:ext cx="6398997" cy="8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If halving a number gives an even value, then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the number is divisible by 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C215E2-F056-4A09-B392-65B2C18E1440}"/>
              </a:ext>
            </a:extLst>
          </p:cNvPr>
          <p:cNvSpPr txBox="1"/>
          <p:nvPr/>
        </p:nvSpPr>
        <p:spPr bwMode="auto">
          <a:xfrm>
            <a:off x="3260147" y="3401304"/>
            <a:ext cx="6398997" cy="164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i="1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For numbers with more than two digits: if the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final two digits are divisible by 4 then the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number is divisible by 4.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A7642-D679-466C-96EE-7555FED805E1}"/>
              </a:ext>
            </a:extLst>
          </p:cNvPr>
          <p:cNvSpPr txBox="1"/>
          <p:nvPr/>
        </p:nvSpPr>
        <p:spPr bwMode="auto">
          <a:xfrm>
            <a:off x="3260146" y="5001894"/>
            <a:ext cx="6398996" cy="8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If halving a number twice gives an even value,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the number is divisible by 8.</a:t>
            </a:r>
          </a:p>
        </p:txBody>
      </p:sp>
    </p:spTree>
    <p:extLst>
      <p:ext uri="{BB962C8B-B14F-4D97-AF65-F5344CB8AC3E}">
        <p14:creationId xmlns:p14="http://schemas.microsoft.com/office/powerpoint/2010/main" val="289690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326650-93DC-4EB5-8225-01F632252A49}"/>
              </a:ext>
            </a:extLst>
          </p:cNvPr>
          <p:cNvGraphicFramePr>
            <a:graphicFrameLocks noGrp="1"/>
          </p:cNvGraphicFramePr>
          <p:nvPr/>
        </p:nvGraphicFramePr>
        <p:xfrm>
          <a:off x="2536825" y="1367105"/>
          <a:ext cx="7124700" cy="2088000"/>
        </p:xfrm>
        <a:graphic>
          <a:graphicData uri="http://schemas.openxmlformats.org/drawingml/2006/table">
            <a:tbl>
              <a:tblPr firstRow="1" firstCol="1" bandRow="1"/>
              <a:tblGrid>
                <a:gridCol w="747681">
                  <a:extLst>
                    <a:ext uri="{9D8B030D-6E8A-4147-A177-3AD203B41FA5}">
                      <a16:colId xmlns:a16="http://schemas.microsoft.com/office/drawing/2014/main" val="1866454710"/>
                    </a:ext>
                  </a:extLst>
                </a:gridCol>
                <a:gridCol w="6377019">
                  <a:extLst>
                    <a:ext uri="{9D8B030D-6E8A-4147-A177-3AD203B41FA5}">
                      <a16:colId xmlns:a16="http://schemas.microsoft.com/office/drawing/2014/main" val="614339075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Divisibility rules in ‘families’ – 5 and 10</a:t>
                      </a: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080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bg1"/>
                        </a:solidFill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33040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auto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</a:pPr>
                      <a:endParaRPr lang="en-GB" sz="2400" dirty="0">
                        <a:solidFill>
                          <a:schemeClr val="bg1"/>
                        </a:solidFill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5824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A749B5-F824-46E4-AE55-2C545D336969}"/>
              </a:ext>
            </a:extLst>
          </p:cNvPr>
          <p:cNvSpPr txBox="1"/>
          <p:nvPr/>
        </p:nvSpPr>
        <p:spPr bwMode="auto">
          <a:xfrm>
            <a:off x="2509839" y="1778734"/>
            <a:ext cx="360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7C5F6-CED5-4B98-8ACA-8B7D479448AF}"/>
              </a:ext>
            </a:extLst>
          </p:cNvPr>
          <p:cNvSpPr txBox="1"/>
          <p:nvPr/>
        </p:nvSpPr>
        <p:spPr bwMode="auto">
          <a:xfrm>
            <a:off x="2509840" y="2614131"/>
            <a:ext cx="5373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43E49-0A1A-42F6-90DA-6908399E8E6E}"/>
              </a:ext>
            </a:extLst>
          </p:cNvPr>
          <p:cNvSpPr txBox="1"/>
          <p:nvPr/>
        </p:nvSpPr>
        <p:spPr bwMode="auto">
          <a:xfrm>
            <a:off x="3260147" y="1783518"/>
            <a:ext cx="6124433" cy="88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A number is divisible by 5 if the ones digit is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5 or 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F366C-6954-48DF-A54F-38D527D6678E}"/>
              </a:ext>
            </a:extLst>
          </p:cNvPr>
          <p:cNvSpPr txBox="1"/>
          <p:nvPr/>
        </p:nvSpPr>
        <p:spPr bwMode="auto">
          <a:xfrm>
            <a:off x="3260148" y="2618380"/>
            <a:ext cx="6054863" cy="8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A number is divisible by 10 if the ones digit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is 0.</a:t>
            </a:r>
          </a:p>
        </p:txBody>
      </p:sp>
    </p:spTree>
    <p:extLst>
      <p:ext uri="{BB962C8B-B14F-4D97-AF65-F5344CB8AC3E}">
        <p14:creationId xmlns:p14="http://schemas.microsoft.com/office/powerpoint/2010/main" val="62658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45EBBA-DA1F-4B7A-98BD-B26D4B448F25}"/>
              </a:ext>
            </a:extLst>
          </p:cNvPr>
          <p:cNvGraphicFramePr>
            <a:graphicFrameLocks noGrp="1"/>
          </p:cNvGraphicFramePr>
          <p:nvPr/>
        </p:nvGraphicFramePr>
        <p:xfrm>
          <a:off x="2536825" y="1367100"/>
          <a:ext cx="7124700" cy="3708000"/>
        </p:xfrm>
        <a:graphic>
          <a:graphicData uri="http://schemas.openxmlformats.org/drawingml/2006/table">
            <a:tbl>
              <a:tblPr firstRow="1" firstCol="1" bandRow="1"/>
              <a:tblGrid>
                <a:gridCol w="747681">
                  <a:extLst>
                    <a:ext uri="{9D8B030D-6E8A-4147-A177-3AD203B41FA5}">
                      <a16:colId xmlns:a16="http://schemas.microsoft.com/office/drawing/2014/main" val="1866454710"/>
                    </a:ext>
                  </a:extLst>
                </a:gridCol>
                <a:gridCol w="6377019">
                  <a:extLst>
                    <a:ext uri="{9D8B030D-6E8A-4147-A177-3AD203B41FA5}">
                      <a16:colId xmlns:a16="http://schemas.microsoft.com/office/drawing/2014/main" val="614339075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Divisibility rules in ‘families’ – 3, 6 and 9</a:t>
                      </a: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0802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i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33040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i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582473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i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170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63353F-49CC-48FF-A1F8-8D2F14B4560A}"/>
              </a:ext>
            </a:extLst>
          </p:cNvPr>
          <p:cNvSpPr txBox="1"/>
          <p:nvPr/>
        </p:nvSpPr>
        <p:spPr bwMode="auto">
          <a:xfrm>
            <a:off x="2509839" y="1778734"/>
            <a:ext cx="360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17D93-D3D1-421A-9A2D-51A94D7A6419}"/>
              </a:ext>
            </a:extLst>
          </p:cNvPr>
          <p:cNvSpPr txBox="1"/>
          <p:nvPr/>
        </p:nvSpPr>
        <p:spPr bwMode="auto">
          <a:xfrm>
            <a:off x="2509839" y="3006538"/>
            <a:ext cx="360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6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070B5D-E323-4C65-8B76-36EF3E3F0DAA}"/>
              </a:ext>
            </a:extLst>
          </p:cNvPr>
          <p:cNvSpPr txBox="1"/>
          <p:nvPr/>
        </p:nvSpPr>
        <p:spPr bwMode="auto">
          <a:xfrm>
            <a:off x="2509839" y="3835730"/>
            <a:ext cx="360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93637-CF87-47FB-A368-A461A49E3995}"/>
              </a:ext>
            </a:extLst>
          </p:cNvPr>
          <p:cNvSpPr txBox="1"/>
          <p:nvPr/>
        </p:nvSpPr>
        <p:spPr bwMode="auto">
          <a:xfrm>
            <a:off x="3260146" y="1783519"/>
            <a:ext cx="6212022" cy="124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For a number to be divisible by 3, the sum</a:t>
            </a:r>
            <a:b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of the digits of the number must be divisible</a:t>
            </a:r>
            <a:b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by 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D90CF-2F18-4DB3-B90A-BC471BCE08EB}"/>
              </a:ext>
            </a:extLst>
          </p:cNvPr>
          <p:cNvSpPr txBox="1"/>
          <p:nvPr/>
        </p:nvSpPr>
        <p:spPr bwMode="auto">
          <a:xfrm>
            <a:off x="3260147" y="3011123"/>
            <a:ext cx="6400278" cy="8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For a number to be divisible by 6, the number</a:t>
            </a:r>
            <a:b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must be divisible by </a:t>
            </a:r>
            <a:r>
              <a:rPr lang="en-GB" sz="2400" i="1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GB" sz="2400" i="1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endParaRPr lang="en-GB" sz="2400" dirty="0">
              <a:solidFill>
                <a:schemeClr val="bg1"/>
              </a:solidFill>
              <a:latin typeface="Myriad Pro Semi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AE5FF-9B78-4C0A-B719-0533EAB63A57}"/>
              </a:ext>
            </a:extLst>
          </p:cNvPr>
          <p:cNvSpPr txBox="1"/>
          <p:nvPr/>
        </p:nvSpPr>
        <p:spPr bwMode="auto">
          <a:xfrm>
            <a:off x="3260146" y="3835730"/>
            <a:ext cx="6115276" cy="124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For a number to be divisible by 9, the sum of the digits of the number must be divisible by 9.</a:t>
            </a:r>
          </a:p>
        </p:txBody>
      </p:sp>
    </p:spTree>
    <p:extLst>
      <p:ext uri="{BB962C8B-B14F-4D97-AF65-F5344CB8AC3E}">
        <p14:creationId xmlns:p14="http://schemas.microsoft.com/office/powerpoint/2010/main" val="193225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7E2BD6-FAD7-422B-B943-30E2C920242E}"/>
              </a:ext>
            </a:extLst>
          </p:cNvPr>
          <p:cNvGraphicFramePr>
            <a:graphicFrameLocks noGrp="1"/>
          </p:cNvGraphicFramePr>
          <p:nvPr/>
        </p:nvGraphicFramePr>
        <p:xfrm>
          <a:off x="2120900" y="1367101"/>
          <a:ext cx="7950200" cy="4621795"/>
        </p:xfrm>
        <a:graphic>
          <a:graphicData uri="http://schemas.openxmlformats.org/drawingml/2006/table">
            <a:tbl>
              <a:tblPr firstRow="1" firstCol="1" bandRow="1"/>
              <a:tblGrid>
                <a:gridCol w="834310">
                  <a:extLst>
                    <a:ext uri="{9D8B030D-6E8A-4147-A177-3AD203B41FA5}">
                      <a16:colId xmlns:a16="http://schemas.microsoft.com/office/drawing/2014/main" val="1866454710"/>
                    </a:ext>
                  </a:extLst>
                </a:gridCol>
                <a:gridCol w="7115890">
                  <a:extLst>
                    <a:ext uri="{9D8B030D-6E8A-4147-A177-3AD203B41FA5}">
                      <a16:colId xmlns:a16="http://schemas.microsoft.com/office/drawing/2014/main" val="614339075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Divisibility rules in numerical order</a:t>
                      </a: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08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auto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</a:pPr>
                      <a:r>
                        <a:rPr lang="en-GB" sz="2400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number is divisible by 2 if the ones digit is even.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3304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 number to be divisible by 3, the sum of the digits of the number must be divisible by 3.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58247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auto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</a:pPr>
                      <a:r>
                        <a:rPr lang="en-GB" sz="2400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halving a number gives an even value, then the number is divisible by 4.</a:t>
                      </a:r>
                    </a:p>
                    <a:p>
                      <a:pPr lvl="0" fontAlgn="auto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</a:pPr>
                      <a:r>
                        <a:rPr lang="en-GB" sz="2400" i="1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</a:p>
                    <a:p>
                      <a:pPr lvl="0" fontAlgn="auto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</a:pPr>
                      <a:r>
                        <a:rPr lang="en-GB" sz="2400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numbers with more than two digits: if the final two digits are divisible by 4 then the number is divisible by 4.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1703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auto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</a:pPr>
                      <a:r>
                        <a:rPr lang="en-GB" sz="2400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number is divisible by 5 if the ones digit is </a:t>
                      </a:r>
                      <a:br>
                        <a:rPr lang="en-GB" sz="2400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2400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or 0.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67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662433-0B3E-4044-B6D8-F075E27431B6}"/>
              </a:ext>
            </a:extLst>
          </p:cNvPr>
          <p:cNvGraphicFramePr>
            <a:graphicFrameLocks noGrp="1"/>
          </p:cNvGraphicFramePr>
          <p:nvPr/>
        </p:nvGraphicFramePr>
        <p:xfrm>
          <a:off x="2120900" y="1367101"/>
          <a:ext cx="7950200" cy="3056393"/>
        </p:xfrm>
        <a:graphic>
          <a:graphicData uri="http://schemas.openxmlformats.org/drawingml/2006/table">
            <a:tbl>
              <a:tblPr firstRow="1" firstCol="1" bandRow="1"/>
              <a:tblGrid>
                <a:gridCol w="834310">
                  <a:extLst>
                    <a:ext uri="{9D8B030D-6E8A-4147-A177-3AD203B41FA5}">
                      <a16:colId xmlns:a16="http://schemas.microsoft.com/office/drawing/2014/main" val="1866454710"/>
                    </a:ext>
                  </a:extLst>
                </a:gridCol>
                <a:gridCol w="7115890">
                  <a:extLst>
                    <a:ext uri="{9D8B030D-6E8A-4147-A177-3AD203B41FA5}">
                      <a16:colId xmlns:a16="http://schemas.microsoft.com/office/drawing/2014/main" val="614339075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Divisibility rules in numerical order</a:t>
                      </a: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08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 number to be divisible by 6, the number must be divisible by </a:t>
                      </a:r>
                      <a:r>
                        <a:rPr lang="en-GB" sz="2400" i="1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both</a:t>
                      </a:r>
                      <a:r>
                        <a:rPr lang="en-GB" sz="2400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GB" sz="2400" i="1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GB" sz="2400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3.</a:t>
                      </a:r>
                      <a:endParaRPr lang="en-GB" sz="2400" dirty="0">
                        <a:solidFill>
                          <a:schemeClr val="bg1"/>
                        </a:solidFill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3304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auto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</a:pPr>
                      <a:r>
                        <a:rPr lang="en-GB" sz="2400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halving a number twice gives an even value, the number is divisible by 8.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58247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auto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</a:pPr>
                      <a:r>
                        <a:rPr lang="en-GB" sz="2400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 number to be divisible by 9, the sum of the digits of the number must be divisible by 9.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1703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auto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</a:pPr>
                      <a:r>
                        <a:rPr lang="en-GB" sz="2400" dirty="0"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number is divisible by 10 if the ones digit is 0.</a:t>
                      </a:r>
                    </a:p>
                  </a:txBody>
                  <a:tcPr marL="66651" marR="66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67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93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4:3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988770F-C81D-4CE0-95C3-74912E415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99" y="1377022"/>
            <a:ext cx="7126842" cy="4694327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B7049DD8-A00A-4A84-B5DC-87B116B6C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36" y="2492217"/>
            <a:ext cx="768163" cy="804742"/>
          </a:xfrm>
          <a:prstGeom prst="rect">
            <a:avLst/>
          </a:prstGeom>
        </p:spPr>
      </p:pic>
      <p:pic>
        <p:nvPicPr>
          <p:cNvPr id="50" name="Picture 49" descr="A picture containing object&#10;&#10;Description automatically generated">
            <a:extLst>
              <a:ext uri="{FF2B5EF4-FFF2-40B4-BE49-F238E27FC236}">
                <a16:creationId xmlns:a16="http://schemas.microsoft.com/office/drawing/2014/main" id="{723FCA9A-8A9E-48B8-A5BC-5CA65E014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6" y="3218720"/>
            <a:ext cx="768163" cy="804742"/>
          </a:xfrm>
          <a:prstGeom prst="rect">
            <a:avLst/>
          </a:prstGeom>
        </p:spPr>
      </p:pic>
      <p:pic>
        <p:nvPicPr>
          <p:cNvPr id="51" name="Picture 50" descr="A picture containing object&#10;&#10;Description automatically generated">
            <a:extLst>
              <a:ext uri="{FF2B5EF4-FFF2-40B4-BE49-F238E27FC236}">
                <a16:creationId xmlns:a16="http://schemas.microsoft.com/office/drawing/2014/main" id="{8B382326-BD9A-40BD-AFB7-22139F97D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35" y="3218720"/>
            <a:ext cx="768163" cy="804742"/>
          </a:xfrm>
          <a:prstGeom prst="rect">
            <a:avLst/>
          </a:prstGeom>
        </p:spPr>
      </p:pic>
      <p:pic>
        <p:nvPicPr>
          <p:cNvPr id="52" name="Picture 51" descr="A picture containing object&#10;&#10;Description automatically generated">
            <a:extLst>
              <a:ext uri="{FF2B5EF4-FFF2-40B4-BE49-F238E27FC236}">
                <a16:creationId xmlns:a16="http://schemas.microsoft.com/office/drawing/2014/main" id="{19A62663-594D-45F0-B2E8-F15226B61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93" y="3218720"/>
            <a:ext cx="768163" cy="804742"/>
          </a:xfrm>
          <a:prstGeom prst="rect">
            <a:avLst/>
          </a:prstGeom>
        </p:spPr>
      </p:pic>
      <p:pic>
        <p:nvPicPr>
          <p:cNvPr id="53" name="Picture 52" descr="A picture containing object&#10;&#10;Description automatically generated">
            <a:extLst>
              <a:ext uri="{FF2B5EF4-FFF2-40B4-BE49-F238E27FC236}">
                <a16:creationId xmlns:a16="http://schemas.microsoft.com/office/drawing/2014/main" id="{6022C072-9477-460E-A6D1-B6F610CC6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00" y="3218720"/>
            <a:ext cx="768163" cy="804742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B4129638-2E80-4D76-A721-3B6EE38EF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01" y="3218720"/>
            <a:ext cx="768163" cy="804742"/>
          </a:xfrm>
          <a:prstGeom prst="rect">
            <a:avLst/>
          </a:prstGeom>
        </p:spPr>
      </p:pic>
      <p:pic>
        <p:nvPicPr>
          <p:cNvPr id="55" name="Picture 54" descr="A picture containing object&#10;&#10;Description automatically generated">
            <a:extLst>
              <a:ext uri="{FF2B5EF4-FFF2-40B4-BE49-F238E27FC236}">
                <a16:creationId xmlns:a16="http://schemas.microsoft.com/office/drawing/2014/main" id="{D7A55F57-8AD8-40F3-B1F6-19A2D9550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6" y="3579814"/>
            <a:ext cx="768163" cy="804742"/>
          </a:xfrm>
          <a:prstGeom prst="rect">
            <a:avLst/>
          </a:prstGeom>
        </p:spPr>
      </p:pic>
      <p:pic>
        <p:nvPicPr>
          <p:cNvPr id="56" name="Picture 55" descr="A picture containing object&#10;&#10;Description automatically generated">
            <a:extLst>
              <a:ext uri="{FF2B5EF4-FFF2-40B4-BE49-F238E27FC236}">
                <a16:creationId xmlns:a16="http://schemas.microsoft.com/office/drawing/2014/main" id="{BD5C9A07-76AC-4810-AF73-0F8D17C01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63" y="3579814"/>
            <a:ext cx="768163" cy="804742"/>
          </a:xfrm>
          <a:prstGeom prst="rect">
            <a:avLst/>
          </a:prstGeom>
        </p:spPr>
      </p:pic>
      <p:pic>
        <p:nvPicPr>
          <p:cNvPr id="57" name="Picture 56" descr="A picture containing object&#10;&#10;Description automatically generated">
            <a:extLst>
              <a:ext uri="{FF2B5EF4-FFF2-40B4-BE49-F238E27FC236}">
                <a16:creationId xmlns:a16="http://schemas.microsoft.com/office/drawing/2014/main" id="{1A273572-16B9-482F-ACCC-7858ADE1D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6" y="3945984"/>
            <a:ext cx="768163" cy="804742"/>
          </a:xfrm>
          <a:prstGeom prst="rect">
            <a:avLst/>
          </a:prstGeom>
        </p:spPr>
      </p:pic>
      <p:pic>
        <p:nvPicPr>
          <p:cNvPr id="58" name="Picture 57" descr="A picture containing object&#10;&#10;Description automatically generated">
            <a:extLst>
              <a:ext uri="{FF2B5EF4-FFF2-40B4-BE49-F238E27FC236}">
                <a16:creationId xmlns:a16="http://schemas.microsoft.com/office/drawing/2014/main" id="{7CA846B2-C491-4AF2-8720-8C9F9C149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35" y="3945984"/>
            <a:ext cx="768163" cy="804742"/>
          </a:xfrm>
          <a:prstGeom prst="rect">
            <a:avLst/>
          </a:prstGeom>
        </p:spPr>
      </p:pic>
      <p:pic>
        <p:nvPicPr>
          <p:cNvPr id="59" name="Picture 58" descr="A picture containing object&#10;&#10;Description automatically generated">
            <a:extLst>
              <a:ext uri="{FF2B5EF4-FFF2-40B4-BE49-F238E27FC236}">
                <a16:creationId xmlns:a16="http://schemas.microsoft.com/office/drawing/2014/main" id="{AD884D96-1B6F-4D91-981E-87040B6E3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93" y="3945984"/>
            <a:ext cx="768163" cy="804742"/>
          </a:xfrm>
          <a:prstGeom prst="rect">
            <a:avLst/>
          </a:prstGeom>
        </p:spPr>
      </p:pic>
      <p:pic>
        <p:nvPicPr>
          <p:cNvPr id="60" name="Picture 59" descr="A picture containing object&#10;&#10;Description automatically generated">
            <a:extLst>
              <a:ext uri="{FF2B5EF4-FFF2-40B4-BE49-F238E27FC236}">
                <a16:creationId xmlns:a16="http://schemas.microsoft.com/office/drawing/2014/main" id="{B1D5FF7A-088F-48C0-9DCB-6C5ACA0C5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97" y="3945984"/>
            <a:ext cx="768163" cy="804742"/>
          </a:xfrm>
          <a:prstGeom prst="rect">
            <a:avLst/>
          </a:prstGeom>
        </p:spPr>
      </p:pic>
      <p:pic>
        <p:nvPicPr>
          <p:cNvPr id="61" name="Picture 60" descr="A picture containing object&#10;&#10;Description automatically generated">
            <a:extLst>
              <a:ext uri="{FF2B5EF4-FFF2-40B4-BE49-F238E27FC236}">
                <a16:creationId xmlns:a16="http://schemas.microsoft.com/office/drawing/2014/main" id="{C074CECC-D4FF-47C2-8586-8E2C4A1C1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00" y="3945984"/>
            <a:ext cx="768163" cy="804742"/>
          </a:xfrm>
          <a:prstGeom prst="rect">
            <a:avLst/>
          </a:prstGeom>
        </p:spPr>
      </p:pic>
      <p:pic>
        <p:nvPicPr>
          <p:cNvPr id="62" name="Picture 61" descr="A picture containing object&#10;&#10;Description automatically generated">
            <a:extLst>
              <a:ext uri="{FF2B5EF4-FFF2-40B4-BE49-F238E27FC236}">
                <a16:creationId xmlns:a16="http://schemas.microsoft.com/office/drawing/2014/main" id="{BB373FE8-57F9-46DE-8F86-AA233A6D0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027" y="3945984"/>
            <a:ext cx="768163" cy="804742"/>
          </a:xfrm>
          <a:prstGeom prst="rect">
            <a:avLst/>
          </a:prstGeom>
        </p:spPr>
      </p:pic>
      <p:pic>
        <p:nvPicPr>
          <p:cNvPr id="63" name="Picture 62" descr="A picture containing object&#10;&#10;Description automatically generated">
            <a:extLst>
              <a:ext uri="{FF2B5EF4-FFF2-40B4-BE49-F238E27FC236}">
                <a16:creationId xmlns:a16="http://schemas.microsoft.com/office/drawing/2014/main" id="{6570B44A-BDEA-414D-B03A-DFF281B68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931" y="3945984"/>
            <a:ext cx="768163" cy="804742"/>
          </a:xfrm>
          <a:prstGeom prst="rect">
            <a:avLst/>
          </a:prstGeom>
        </p:spPr>
      </p:pic>
      <p:pic>
        <p:nvPicPr>
          <p:cNvPr id="64" name="Picture 63" descr="A picture containing object&#10;&#10;Description automatically generated">
            <a:extLst>
              <a:ext uri="{FF2B5EF4-FFF2-40B4-BE49-F238E27FC236}">
                <a16:creationId xmlns:a16="http://schemas.microsoft.com/office/drawing/2014/main" id="{ACA8C104-DD61-47BB-B19E-0832F10E2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31" y="4305769"/>
            <a:ext cx="768163" cy="804742"/>
          </a:xfrm>
          <a:prstGeom prst="rect">
            <a:avLst/>
          </a:prstGeom>
        </p:spPr>
      </p:pic>
      <p:pic>
        <p:nvPicPr>
          <p:cNvPr id="65" name="Picture 64" descr="A picture containing object&#10;&#10;Description automatically generated">
            <a:extLst>
              <a:ext uri="{FF2B5EF4-FFF2-40B4-BE49-F238E27FC236}">
                <a16:creationId xmlns:a16="http://schemas.microsoft.com/office/drawing/2014/main" id="{513335E1-BA2F-470F-8DE2-40B0C3E9B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35" y="4305769"/>
            <a:ext cx="768163" cy="804742"/>
          </a:xfrm>
          <a:prstGeom prst="rect">
            <a:avLst/>
          </a:prstGeom>
        </p:spPr>
      </p:pic>
      <p:pic>
        <p:nvPicPr>
          <p:cNvPr id="66" name="Picture 65" descr="A picture containing object&#10;&#10;Description automatically generated">
            <a:extLst>
              <a:ext uri="{FF2B5EF4-FFF2-40B4-BE49-F238E27FC236}">
                <a16:creationId xmlns:a16="http://schemas.microsoft.com/office/drawing/2014/main" id="{65B60D3D-5D4E-48D1-B7C1-B1CA9EBEC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63" y="4305769"/>
            <a:ext cx="768163" cy="804742"/>
          </a:xfrm>
          <a:prstGeom prst="rect">
            <a:avLst/>
          </a:prstGeom>
        </p:spPr>
      </p:pic>
      <p:pic>
        <p:nvPicPr>
          <p:cNvPr id="67" name="Picture 66" descr="A picture containing object&#10;&#10;Description automatically generated">
            <a:extLst>
              <a:ext uri="{FF2B5EF4-FFF2-40B4-BE49-F238E27FC236}">
                <a16:creationId xmlns:a16="http://schemas.microsoft.com/office/drawing/2014/main" id="{FF857DD5-E15E-40E6-9B9C-AC62E7F68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36" y="4305769"/>
            <a:ext cx="768163" cy="804742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EC5E6458-2E7C-4A44-8508-D06F7FC06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00" y="4305769"/>
            <a:ext cx="768163" cy="804742"/>
          </a:xfrm>
          <a:prstGeom prst="rect">
            <a:avLst/>
          </a:prstGeom>
        </p:spPr>
      </p:pic>
      <p:pic>
        <p:nvPicPr>
          <p:cNvPr id="69" name="Picture 68" descr="A picture containing object&#10;&#10;Description automatically generated">
            <a:extLst>
              <a:ext uri="{FF2B5EF4-FFF2-40B4-BE49-F238E27FC236}">
                <a16:creationId xmlns:a16="http://schemas.microsoft.com/office/drawing/2014/main" id="{863F08D4-D572-419D-B59A-EF84BE5BA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01" y="4305769"/>
            <a:ext cx="768163" cy="804742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DD513352-7DB2-4723-8F68-46112D8EE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027" y="4305769"/>
            <a:ext cx="768163" cy="804742"/>
          </a:xfrm>
          <a:prstGeom prst="rect">
            <a:avLst/>
          </a:prstGeom>
        </p:spPr>
      </p:pic>
      <p:pic>
        <p:nvPicPr>
          <p:cNvPr id="71" name="Picture 70" descr="A picture containing object&#10;&#10;Description automatically generated">
            <a:extLst>
              <a:ext uri="{FF2B5EF4-FFF2-40B4-BE49-F238E27FC236}">
                <a16:creationId xmlns:a16="http://schemas.microsoft.com/office/drawing/2014/main" id="{687207CC-AEB3-4AE6-B227-73150A4C3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931" y="4305769"/>
            <a:ext cx="768163" cy="804742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BB3DE78A-FFF5-483A-8670-2C34E1AEF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48" y="5387110"/>
            <a:ext cx="768163" cy="804742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9E99C72-12EF-4A5D-9C75-9693F4931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30" y="5387110"/>
            <a:ext cx="768163" cy="804742"/>
          </a:xfrm>
          <a:prstGeom prst="rect">
            <a:avLst/>
          </a:prstGeom>
        </p:spPr>
      </p:pic>
      <p:pic>
        <p:nvPicPr>
          <p:cNvPr id="74" name="Picture 73" descr="A picture containing object&#10;&#10;Description automatically generated">
            <a:extLst>
              <a:ext uri="{FF2B5EF4-FFF2-40B4-BE49-F238E27FC236}">
                <a16:creationId xmlns:a16="http://schemas.microsoft.com/office/drawing/2014/main" id="{7E169C85-0B5D-45C9-8D90-FEACDC9E4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88" y="5387110"/>
            <a:ext cx="768163" cy="804742"/>
          </a:xfrm>
          <a:prstGeom prst="rect">
            <a:avLst/>
          </a:prstGeom>
        </p:spPr>
      </p:pic>
      <p:pic>
        <p:nvPicPr>
          <p:cNvPr id="75" name="Picture 74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8BAE8-B4C8-414F-9B04-C324A11A6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25" y="5387110"/>
            <a:ext cx="768163" cy="804742"/>
          </a:xfrm>
          <a:prstGeom prst="rect">
            <a:avLst/>
          </a:prstGeom>
        </p:spPr>
      </p:pic>
      <p:pic>
        <p:nvPicPr>
          <p:cNvPr id="76" name="Picture 75" descr="A picture containing object&#10;&#10;Description automatically generated">
            <a:extLst>
              <a:ext uri="{FF2B5EF4-FFF2-40B4-BE49-F238E27FC236}">
                <a16:creationId xmlns:a16="http://schemas.microsoft.com/office/drawing/2014/main" id="{63E4FD7A-5A5F-4DF0-8274-BA9CCC0B7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55" y="5387110"/>
            <a:ext cx="768163" cy="804742"/>
          </a:xfrm>
          <a:prstGeom prst="rect">
            <a:avLst/>
          </a:prstGeom>
        </p:spPr>
      </p:pic>
      <p:pic>
        <p:nvPicPr>
          <p:cNvPr id="77" name="Picture 76" descr="A picture containing object&#10;&#10;Description automatically generated">
            <a:extLst>
              <a:ext uri="{FF2B5EF4-FFF2-40B4-BE49-F238E27FC236}">
                <a16:creationId xmlns:a16="http://schemas.microsoft.com/office/drawing/2014/main" id="{54843578-EFEA-44C0-9B96-E9B35E7BA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18" y="5387110"/>
            <a:ext cx="768163" cy="804742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A786C46B-261B-47FE-B217-B4B59B1EE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86" y="5387110"/>
            <a:ext cx="768163" cy="804742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F0DB5EBA-91B4-449D-B495-2B0F9121B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24" y="4664312"/>
            <a:ext cx="768163" cy="8047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B4129638-2E80-4D76-A721-3B6EE38EF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30" y="3218720"/>
            <a:ext cx="768163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5,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44A26BF7-73B9-40CB-B5A3-2F00304CE7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39018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2.9 Times Tables: 7 and patterns within / across times tables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4315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506CEB2-D4E5-42C3-89F5-6E3C579B2114}"/>
              </a:ext>
            </a:extLst>
          </p:cNvPr>
          <p:cNvGraphicFramePr>
            <a:graphicFrameLocks noGrp="1"/>
          </p:cNvGraphicFramePr>
          <p:nvPr/>
        </p:nvGraphicFramePr>
        <p:xfrm>
          <a:off x="1919536" y="1484784"/>
          <a:ext cx="8352928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46101586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673476155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90489037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90090993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201792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694868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2C173-4C29-4530-A79D-2D053A109C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5019" y="1745148"/>
            <a:ext cx="1488050" cy="142888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1FCDBA2-39C5-4876-8BD3-5A955874CD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6510" y="2083117"/>
            <a:ext cx="1488050" cy="752947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8E67DB5-79E0-4E30-AD40-680A31504F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3401" y="1745148"/>
            <a:ext cx="1488050" cy="1428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6511C-057E-43CE-A2BC-29ABF46BFC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2192" y="1989829"/>
            <a:ext cx="1488050" cy="939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CB6F41-B634-4EE7-96D9-71A99F9B87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29" y="4193156"/>
            <a:ext cx="3420852" cy="411500"/>
          </a:xfrm>
          <a:prstGeom prst="rect">
            <a:avLst/>
          </a:prstGeom>
        </p:spPr>
      </p:pic>
      <p:pic>
        <p:nvPicPr>
          <p:cNvPr id="19" name="Picture 18" descr="A coin on a black background&#10;&#10;Description automatically generated">
            <a:extLst>
              <a:ext uri="{FF2B5EF4-FFF2-40B4-BE49-F238E27FC236}">
                <a16:creationId xmlns:a16="http://schemas.microsoft.com/office/drawing/2014/main" id="{6AA8E221-65FA-4AE2-B720-2CA1AFB0A2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33" y="4022382"/>
            <a:ext cx="773422" cy="76320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B3481F7E-3BBE-44FB-BE64-F4F1D1E45A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36" y="3912582"/>
            <a:ext cx="989601" cy="9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2C98F-524E-472D-B86F-4EC5381956F6}"/>
              </a:ext>
            </a:extLst>
          </p:cNvPr>
          <p:cNvSpPr txBox="1"/>
          <p:nvPr/>
        </p:nvSpPr>
        <p:spPr bwMode="auto">
          <a:xfrm>
            <a:off x="3105089" y="745417"/>
            <a:ext cx="5981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players? Count in groups of 7.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9B87B-6280-46E2-A20B-3DE6E308210E}"/>
              </a:ext>
            </a:extLst>
          </p:cNvPr>
          <p:cNvSpPr txBox="1"/>
          <p:nvPr/>
        </p:nvSpPr>
        <p:spPr bwMode="auto">
          <a:xfrm>
            <a:off x="5290332" y="5438832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 × 7 = 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E65D9-8DF6-41F5-A906-097490A18324}"/>
              </a:ext>
            </a:extLst>
          </p:cNvPr>
          <p:cNvSpPr txBox="1"/>
          <p:nvPr/>
        </p:nvSpPr>
        <p:spPr bwMode="auto">
          <a:xfrm>
            <a:off x="5290332" y="5910291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 × 2 = 14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5C0D82-5A96-4E3F-B94D-C056585FB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76" y="1312309"/>
            <a:ext cx="334603" cy="22896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C73CAE-E593-491B-9991-2DB0EFFAD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57" y="1312309"/>
            <a:ext cx="334603" cy="2289643"/>
          </a:xfrm>
          <a:prstGeom prst="rect">
            <a:avLst/>
          </a:prstGeom>
        </p:spPr>
      </p:pic>
      <p:pic>
        <p:nvPicPr>
          <p:cNvPr id="17" name="Picture 1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B820EC6-E940-4CFE-8AF5-F5D70DE75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36" y="3683130"/>
            <a:ext cx="315483" cy="3154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CCF798-8C24-40F9-9080-A614574A90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28" y="4079790"/>
            <a:ext cx="1892899" cy="3298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FBF776-5206-4CA5-83A6-C97AC6C5C7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8570" y="4421550"/>
            <a:ext cx="3914860" cy="1533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EBE74C-59DC-4FFB-9872-6C9E9CD21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09" y="4079790"/>
            <a:ext cx="1892899" cy="329823"/>
          </a:xfrm>
          <a:prstGeom prst="rect">
            <a:avLst/>
          </a:prstGeom>
        </p:spPr>
      </p:pic>
      <p:pic>
        <p:nvPicPr>
          <p:cNvPr id="25" name="Picture 2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EA8AD7C-A8A5-453C-9654-2551048B7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17" y="3683129"/>
            <a:ext cx="315483" cy="3154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7919ABD-31CC-43B6-8C3C-713060F99E9E}"/>
              </a:ext>
            </a:extLst>
          </p:cNvPr>
          <p:cNvSpPr txBox="1"/>
          <p:nvPr/>
        </p:nvSpPr>
        <p:spPr bwMode="auto">
          <a:xfrm>
            <a:off x="3990176" y="449078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67DAD8-DF25-4276-93FC-49EA3E0A5C4C}"/>
              </a:ext>
            </a:extLst>
          </p:cNvPr>
          <p:cNvSpPr txBox="1"/>
          <p:nvPr/>
        </p:nvSpPr>
        <p:spPr bwMode="auto">
          <a:xfrm>
            <a:off x="5899742" y="449079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8A3AEA-2DC3-41B1-8951-E8277D41B9F6}"/>
              </a:ext>
            </a:extLst>
          </p:cNvPr>
          <p:cNvSpPr txBox="1"/>
          <p:nvPr/>
        </p:nvSpPr>
        <p:spPr bwMode="auto">
          <a:xfrm>
            <a:off x="7729204" y="448151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A8B9D0-C086-4C27-B8E5-32E833CCC79A}"/>
              </a:ext>
            </a:extLst>
          </p:cNvPr>
          <p:cNvSpPr txBox="1"/>
          <p:nvPr/>
        </p:nvSpPr>
        <p:spPr bwMode="auto">
          <a:xfrm>
            <a:off x="4604764" y="4967373"/>
            <a:ext cx="2982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There are 14 players.</a:t>
            </a:r>
          </a:p>
        </p:txBody>
      </p:sp>
    </p:spTree>
    <p:extLst>
      <p:ext uri="{BB962C8B-B14F-4D97-AF65-F5344CB8AC3E}">
        <p14:creationId xmlns:p14="http://schemas.microsoft.com/office/powerpoint/2010/main" val="324881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2A99F46-06A7-4D67-803C-CF0BE8D8A9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633" y="3247983"/>
            <a:ext cx="7856737" cy="181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D1B20-CD66-44B3-89BC-5EBA93DFE562}"/>
              </a:ext>
            </a:extLst>
          </p:cNvPr>
          <p:cNvSpPr txBox="1"/>
          <p:nvPr/>
        </p:nvSpPr>
        <p:spPr bwMode="auto">
          <a:xfrm>
            <a:off x="2042742" y="33021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B472B-6F1B-49DB-B295-B51FF46D6EB8}"/>
              </a:ext>
            </a:extLst>
          </p:cNvPr>
          <p:cNvSpPr txBox="1"/>
          <p:nvPr/>
        </p:nvSpPr>
        <p:spPr bwMode="auto">
          <a:xfrm>
            <a:off x="2682973" y="33021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FD55A-D0C8-4CFC-B9CB-3066184F7710}"/>
              </a:ext>
            </a:extLst>
          </p:cNvPr>
          <p:cNvSpPr txBox="1"/>
          <p:nvPr/>
        </p:nvSpPr>
        <p:spPr bwMode="auto">
          <a:xfrm>
            <a:off x="3243638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A3C34-970B-4C60-8214-0FB92E387E0A}"/>
              </a:ext>
            </a:extLst>
          </p:cNvPr>
          <p:cNvSpPr txBox="1"/>
          <p:nvPr/>
        </p:nvSpPr>
        <p:spPr bwMode="auto">
          <a:xfrm>
            <a:off x="3885304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2451E0-FEE2-4EF1-B817-C24EFA201C5A}"/>
              </a:ext>
            </a:extLst>
          </p:cNvPr>
          <p:cNvSpPr txBox="1"/>
          <p:nvPr/>
        </p:nvSpPr>
        <p:spPr bwMode="auto">
          <a:xfrm>
            <a:off x="4526588" y="3302172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91432-3311-4F66-83BD-8EB6F8221D69}"/>
              </a:ext>
            </a:extLst>
          </p:cNvPr>
          <p:cNvSpPr txBox="1"/>
          <p:nvPr/>
        </p:nvSpPr>
        <p:spPr bwMode="auto">
          <a:xfrm>
            <a:off x="5173173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73708-F638-45DF-801D-B23BC4B4BC00}"/>
              </a:ext>
            </a:extLst>
          </p:cNvPr>
          <p:cNvSpPr txBox="1"/>
          <p:nvPr/>
        </p:nvSpPr>
        <p:spPr bwMode="auto">
          <a:xfrm>
            <a:off x="5814523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7D58BE-92C8-43AB-A83B-41C9AB704FE1}"/>
              </a:ext>
            </a:extLst>
          </p:cNvPr>
          <p:cNvSpPr txBox="1"/>
          <p:nvPr/>
        </p:nvSpPr>
        <p:spPr bwMode="auto">
          <a:xfrm>
            <a:off x="6457451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7E574-7652-425D-B0B5-833F196EE71D}"/>
              </a:ext>
            </a:extLst>
          </p:cNvPr>
          <p:cNvSpPr txBox="1"/>
          <p:nvPr/>
        </p:nvSpPr>
        <p:spPr bwMode="auto">
          <a:xfrm>
            <a:off x="7099335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E831B7-04A4-4D7C-ACF5-EA61BC7B775D}"/>
              </a:ext>
            </a:extLst>
          </p:cNvPr>
          <p:cNvSpPr txBox="1"/>
          <p:nvPr/>
        </p:nvSpPr>
        <p:spPr bwMode="auto">
          <a:xfrm>
            <a:off x="7739145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67136-5088-4374-A854-B198862C9257}"/>
              </a:ext>
            </a:extLst>
          </p:cNvPr>
          <p:cNvSpPr txBox="1"/>
          <p:nvPr/>
        </p:nvSpPr>
        <p:spPr bwMode="auto">
          <a:xfrm>
            <a:off x="8384910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2E7052-9069-4C43-A501-36DEC719E9E7}"/>
              </a:ext>
            </a:extLst>
          </p:cNvPr>
          <p:cNvSpPr txBox="1"/>
          <p:nvPr/>
        </p:nvSpPr>
        <p:spPr bwMode="auto">
          <a:xfrm>
            <a:off x="9027189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98C8E9-B50C-43EC-9EEB-E4F59D1F5D20}"/>
              </a:ext>
            </a:extLst>
          </p:cNvPr>
          <p:cNvSpPr txBox="1"/>
          <p:nvPr/>
        </p:nvSpPr>
        <p:spPr bwMode="auto">
          <a:xfrm>
            <a:off x="9669711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216394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2.9</a:t>
            </a:r>
            <a:r>
              <a:rPr lang="en-GB" dirty="0"/>
              <a:t> The 7 times table and patterns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A912F07-3046-451F-9404-3AF0CD005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53" y="2221885"/>
            <a:ext cx="7736495" cy="2475191"/>
          </a:xfrm>
          <a:prstGeom prst="rect">
            <a:avLst/>
          </a:prstGeom>
        </p:spPr>
      </p:pic>
      <p:sp>
        <p:nvSpPr>
          <p:cNvPr id="4" name="Star: 12 Points 3">
            <a:extLst>
              <a:ext uri="{FF2B5EF4-FFF2-40B4-BE49-F238E27FC236}">
                <a16:creationId xmlns:a16="http://schemas.microsoft.com/office/drawing/2014/main" id="{891AAF21-7FB6-4C7F-8B59-D42BAFC37770}"/>
              </a:ext>
            </a:extLst>
          </p:cNvPr>
          <p:cNvSpPr>
            <a:spLocks noChangeAspect="1"/>
          </p:cNvSpPr>
          <p:nvPr/>
        </p:nvSpPr>
        <p:spPr bwMode="auto">
          <a:xfrm>
            <a:off x="2584990" y="342223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Star: 12 Points 4">
            <a:extLst>
              <a:ext uri="{FF2B5EF4-FFF2-40B4-BE49-F238E27FC236}">
                <a16:creationId xmlns:a16="http://schemas.microsoft.com/office/drawing/2014/main" id="{039E155C-CCC8-4B8C-9E40-BB3B8BD6B1E9}"/>
              </a:ext>
            </a:extLst>
          </p:cNvPr>
          <p:cNvSpPr>
            <a:spLocks noChangeAspect="1"/>
          </p:cNvSpPr>
          <p:nvPr/>
        </p:nvSpPr>
        <p:spPr bwMode="auto">
          <a:xfrm>
            <a:off x="3429953" y="342223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Star: 12 Points 6">
            <a:extLst>
              <a:ext uri="{FF2B5EF4-FFF2-40B4-BE49-F238E27FC236}">
                <a16:creationId xmlns:a16="http://schemas.microsoft.com/office/drawing/2014/main" id="{DD6BC86E-9F92-4EC1-8A0E-AE5AF0D6E2D1}"/>
              </a:ext>
            </a:extLst>
          </p:cNvPr>
          <p:cNvSpPr>
            <a:spLocks noChangeAspect="1"/>
          </p:cNvSpPr>
          <p:nvPr/>
        </p:nvSpPr>
        <p:spPr bwMode="auto">
          <a:xfrm>
            <a:off x="4274916" y="342223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Star: 12 Points 7">
            <a:extLst>
              <a:ext uri="{FF2B5EF4-FFF2-40B4-BE49-F238E27FC236}">
                <a16:creationId xmlns:a16="http://schemas.microsoft.com/office/drawing/2014/main" id="{93CD7B24-1342-456E-A4B8-6FEBC3BEFD42}"/>
              </a:ext>
            </a:extLst>
          </p:cNvPr>
          <p:cNvSpPr>
            <a:spLocks noChangeAspect="1"/>
          </p:cNvSpPr>
          <p:nvPr/>
        </p:nvSpPr>
        <p:spPr bwMode="auto">
          <a:xfrm>
            <a:off x="5128427" y="342223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Star: 12 Points 8">
            <a:extLst>
              <a:ext uri="{FF2B5EF4-FFF2-40B4-BE49-F238E27FC236}">
                <a16:creationId xmlns:a16="http://schemas.microsoft.com/office/drawing/2014/main" id="{14ADFF95-955F-40CA-B31B-33E556E260A1}"/>
              </a:ext>
            </a:extLst>
          </p:cNvPr>
          <p:cNvSpPr>
            <a:spLocks noChangeAspect="1"/>
          </p:cNvSpPr>
          <p:nvPr/>
        </p:nvSpPr>
        <p:spPr bwMode="auto">
          <a:xfrm>
            <a:off x="5986787" y="342223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Star: 12 Points 9">
            <a:extLst>
              <a:ext uri="{FF2B5EF4-FFF2-40B4-BE49-F238E27FC236}">
                <a16:creationId xmlns:a16="http://schemas.microsoft.com/office/drawing/2014/main" id="{465FE6D5-CE8F-4B7E-8631-DB95107F70CE}"/>
              </a:ext>
            </a:extLst>
          </p:cNvPr>
          <p:cNvSpPr>
            <a:spLocks noChangeAspect="1"/>
          </p:cNvSpPr>
          <p:nvPr/>
        </p:nvSpPr>
        <p:spPr bwMode="auto">
          <a:xfrm>
            <a:off x="6844636" y="342223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Star: 12 Points 10">
            <a:extLst>
              <a:ext uri="{FF2B5EF4-FFF2-40B4-BE49-F238E27FC236}">
                <a16:creationId xmlns:a16="http://schemas.microsoft.com/office/drawing/2014/main" id="{6F26E3DB-9088-41EC-AC1C-EED48F278493}"/>
              </a:ext>
            </a:extLst>
          </p:cNvPr>
          <p:cNvSpPr>
            <a:spLocks noChangeAspect="1"/>
          </p:cNvSpPr>
          <p:nvPr/>
        </p:nvSpPr>
        <p:spPr bwMode="auto">
          <a:xfrm>
            <a:off x="7698236" y="342223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Star: 12 Points 11">
            <a:extLst>
              <a:ext uri="{FF2B5EF4-FFF2-40B4-BE49-F238E27FC236}">
                <a16:creationId xmlns:a16="http://schemas.microsoft.com/office/drawing/2014/main" id="{69B60A6D-8597-4B34-A4F6-B1015C7F8228}"/>
              </a:ext>
            </a:extLst>
          </p:cNvPr>
          <p:cNvSpPr>
            <a:spLocks noChangeAspect="1"/>
          </p:cNvSpPr>
          <p:nvPr/>
        </p:nvSpPr>
        <p:spPr bwMode="auto">
          <a:xfrm>
            <a:off x="8558591" y="342223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Star: 12 Points 12">
            <a:extLst>
              <a:ext uri="{FF2B5EF4-FFF2-40B4-BE49-F238E27FC236}">
                <a16:creationId xmlns:a16="http://schemas.microsoft.com/office/drawing/2014/main" id="{BEABB463-EF50-4FAB-A999-313A09F6DA4E}"/>
              </a:ext>
            </a:extLst>
          </p:cNvPr>
          <p:cNvSpPr>
            <a:spLocks noChangeAspect="1"/>
          </p:cNvSpPr>
          <p:nvPr/>
        </p:nvSpPr>
        <p:spPr bwMode="auto">
          <a:xfrm>
            <a:off x="7785542" y="402627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Star: 12 Points 13">
            <a:extLst>
              <a:ext uri="{FF2B5EF4-FFF2-40B4-BE49-F238E27FC236}">
                <a16:creationId xmlns:a16="http://schemas.microsoft.com/office/drawing/2014/main" id="{41B698F3-3C36-4DFB-BD98-87B4E2EA1262}"/>
              </a:ext>
            </a:extLst>
          </p:cNvPr>
          <p:cNvSpPr>
            <a:spLocks noChangeAspect="1"/>
          </p:cNvSpPr>
          <p:nvPr/>
        </p:nvSpPr>
        <p:spPr bwMode="auto">
          <a:xfrm>
            <a:off x="5219312" y="402627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Star: 12 Points 14">
            <a:extLst>
              <a:ext uri="{FF2B5EF4-FFF2-40B4-BE49-F238E27FC236}">
                <a16:creationId xmlns:a16="http://schemas.microsoft.com/office/drawing/2014/main" id="{9896EBE2-B02C-4920-999F-48453B7E4AAD}"/>
              </a:ext>
            </a:extLst>
          </p:cNvPr>
          <p:cNvSpPr>
            <a:spLocks noChangeAspect="1"/>
          </p:cNvSpPr>
          <p:nvPr/>
        </p:nvSpPr>
        <p:spPr bwMode="auto">
          <a:xfrm>
            <a:off x="2650460" y="402627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Star: 12 Points 15">
            <a:extLst>
              <a:ext uri="{FF2B5EF4-FFF2-40B4-BE49-F238E27FC236}">
                <a16:creationId xmlns:a16="http://schemas.microsoft.com/office/drawing/2014/main" id="{3E9E0E82-2C57-438F-8E92-5B993FE267C7}"/>
              </a:ext>
            </a:extLst>
          </p:cNvPr>
          <p:cNvSpPr>
            <a:spLocks noChangeAspect="1"/>
          </p:cNvSpPr>
          <p:nvPr/>
        </p:nvSpPr>
        <p:spPr bwMode="auto">
          <a:xfrm>
            <a:off x="8642722" y="402627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Star: 12 Points 16">
            <a:extLst>
              <a:ext uri="{FF2B5EF4-FFF2-40B4-BE49-F238E27FC236}">
                <a16:creationId xmlns:a16="http://schemas.microsoft.com/office/drawing/2014/main" id="{9FABBE0D-C3C3-4056-94D0-744C16DF560A}"/>
              </a:ext>
            </a:extLst>
          </p:cNvPr>
          <p:cNvSpPr>
            <a:spLocks noChangeAspect="1"/>
          </p:cNvSpPr>
          <p:nvPr/>
        </p:nvSpPr>
        <p:spPr bwMode="auto">
          <a:xfrm>
            <a:off x="6072794" y="402627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Star: 12 Points 17">
            <a:extLst>
              <a:ext uri="{FF2B5EF4-FFF2-40B4-BE49-F238E27FC236}">
                <a16:creationId xmlns:a16="http://schemas.microsoft.com/office/drawing/2014/main" id="{D97D14A0-E8DA-49BC-9D30-4C5456C02C04}"/>
              </a:ext>
            </a:extLst>
          </p:cNvPr>
          <p:cNvSpPr>
            <a:spLocks noChangeAspect="1"/>
          </p:cNvSpPr>
          <p:nvPr/>
        </p:nvSpPr>
        <p:spPr bwMode="auto">
          <a:xfrm>
            <a:off x="3506128" y="402627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Star: 12 Points 18">
            <a:extLst>
              <a:ext uri="{FF2B5EF4-FFF2-40B4-BE49-F238E27FC236}">
                <a16:creationId xmlns:a16="http://schemas.microsoft.com/office/drawing/2014/main" id="{1C8A35C0-BD78-48B7-9B9E-0F18A9369C8A}"/>
              </a:ext>
            </a:extLst>
          </p:cNvPr>
          <p:cNvSpPr>
            <a:spLocks noChangeAspect="1"/>
          </p:cNvSpPr>
          <p:nvPr/>
        </p:nvSpPr>
        <p:spPr bwMode="auto">
          <a:xfrm>
            <a:off x="9496709" y="402627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0" name="Star: 12 Points 19">
            <a:extLst>
              <a:ext uri="{FF2B5EF4-FFF2-40B4-BE49-F238E27FC236}">
                <a16:creationId xmlns:a16="http://schemas.microsoft.com/office/drawing/2014/main" id="{94DCE25B-14F1-40B5-ACA1-B168488841AF}"/>
              </a:ext>
            </a:extLst>
          </p:cNvPr>
          <p:cNvSpPr>
            <a:spLocks noChangeAspect="1"/>
          </p:cNvSpPr>
          <p:nvPr/>
        </p:nvSpPr>
        <p:spPr bwMode="auto">
          <a:xfrm>
            <a:off x="6929974" y="402627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Star: 12 Points 22">
            <a:extLst>
              <a:ext uri="{FF2B5EF4-FFF2-40B4-BE49-F238E27FC236}">
                <a16:creationId xmlns:a16="http://schemas.microsoft.com/office/drawing/2014/main" id="{8221DB0C-9637-406C-B7A4-C2654A1CBB96}"/>
              </a:ext>
            </a:extLst>
          </p:cNvPr>
          <p:cNvSpPr>
            <a:spLocks noChangeAspect="1"/>
          </p:cNvSpPr>
          <p:nvPr/>
        </p:nvSpPr>
        <p:spPr bwMode="auto">
          <a:xfrm>
            <a:off x="4361752" y="402627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3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7" grpId="0" animBg="1"/>
      <p:bldP spid="7" grpId="1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12" grpId="0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3" ma:contentTypeDescription="Create a new document." ma:contentTypeScope="" ma:versionID="1e6f44c0c74d8637cc373d8efcf06b2a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da0b2ba267eceae3109004f9d017a65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AD9A9F-7704-4653-810E-338357C13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1600</TotalTime>
  <Words>3327</Words>
  <Application>Microsoft Office PowerPoint</Application>
  <PresentationFormat>Widescreen</PresentationFormat>
  <Paragraphs>859</Paragraphs>
  <Slides>49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Comic Sans MS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PowerPoint Presentation</vt:lpstr>
      <vt:lpstr>Year 4, Unit 5,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5, Learning Outcome 2</vt:lpstr>
      <vt:lpstr>PowerPoint Presentation</vt:lpstr>
      <vt:lpstr>PowerPoint Presentation</vt:lpstr>
      <vt:lpstr>PowerPoint Presentation</vt:lpstr>
      <vt:lpstr>PowerPoint Presentation</vt:lpstr>
      <vt:lpstr>Year 4, Unit 5, Learning Outcome 3</vt:lpstr>
      <vt:lpstr>PowerPoint Presentation</vt:lpstr>
      <vt:lpstr>PowerPoint Presentation</vt:lpstr>
      <vt:lpstr>PowerPoint Presentation</vt:lpstr>
      <vt:lpstr>Year 4, Unit 5, Learning Outcome 4</vt:lpstr>
      <vt:lpstr>PowerPoint Presentation</vt:lpstr>
      <vt:lpstr>PowerPoint Presentation</vt:lpstr>
      <vt:lpstr>PowerPoint Presentation</vt:lpstr>
      <vt:lpstr>Year 4, Unit 5, Learning Outcome 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5,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Donna Cole</cp:lastModifiedBy>
  <cp:revision>95</cp:revision>
  <dcterms:created xsi:type="dcterms:W3CDTF">2021-05-07T12:27:15Z</dcterms:created>
  <dcterms:modified xsi:type="dcterms:W3CDTF">2021-11-09T10:52:16Z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